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58" r:id="rId6"/>
    <p:sldId id="265" r:id="rId7"/>
    <p:sldId id="266" r:id="rId8"/>
    <p:sldId id="264" r:id="rId9"/>
  </p:sldIdLst>
  <p:sldSz cx="9144000" cy="6858000" type="screen4x3"/>
  <p:notesSz cx="6797675" cy="99282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8851-522B-4077-9772-F2C05E2E5B8F}" type="datetimeFigureOut">
              <a:rPr lang="da-DK" smtClean="0"/>
              <a:t>06-11-2018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5263-3CFD-4584-9472-9C867AD0A1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57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8851-522B-4077-9772-F2C05E2E5B8F}" type="datetimeFigureOut">
              <a:rPr lang="da-DK" smtClean="0"/>
              <a:t>06-11-2018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5263-3CFD-4584-9472-9C867AD0A1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942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8851-522B-4077-9772-F2C05E2E5B8F}" type="datetimeFigureOut">
              <a:rPr lang="da-DK" smtClean="0"/>
              <a:t>06-11-2018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5263-3CFD-4584-9472-9C867AD0A1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0159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8851-522B-4077-9772-F2C05E2E5B8F}" type="datetimeFigureOut">
              <a:rPr lang="da-DK" smtClean="0"/>
              <a:t>06-11-2018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5263-3CFD-4584-9472-9C867AD0A1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003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8851-522B-4077-9772-F2C05E2E5B8F}" type="datetimeFigureOut">
              <a:rPr lang="da-DK" smtClean="0"/>
              <a:t>06-11-2018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5263-3CFD-4584-9472-9C867AD0A1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715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8851-522B-4077-9772-F2C05E2E5B8F}" type="datetimeFigureOut">
              <a:rPr lang="da-DK" smtClean="0"/>
              <a:t>06-11-2018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5263-3CFD-4584-9472-9C867AD0A1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7518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8851-522B-4077-9772-F2C05E2E5B8F}" type="datetimeFigureOut">
              <a:rPr lang="da-DK" smtClean="0"/>
              <a:t>06-11-2018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5263-3CFD-4584-9472-9C867AD0A1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89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8851-522B-4077-9772-F2C05E2E5B8F}" type="datetimeFigureOut">
              <a:rPr lang="da-DK" smtClean="0"/>
              <a:t>06-11-2018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5263-3CFD-4584-9472-9C867AD0A1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671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8851-522B-4077-9772-F2C05E2E5B8F}" type="datetimeFigureOut">
              <a:rPr lang="da-DK" smtClean="0"/>
              <a:t>06-11-2018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5263-3CFD-4584-9472-9C867AD0A1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416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8851-522B-4077-9772-F2C05E2E5B8F}" type="datetimeFigureOut">
              <a:rPr lang="da-DK" smtClean="0"/>
              <a:t>06-11-2018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5263-3CFD-4584-9472-9C867AD0A1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875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8851-522B-4077-9772-F2C05E2E5B8F}" type="datetimeFigureOut">
              <a:rPr lang="da-DK" smtClean="0"/>
              <a:t>06-11-2018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5263-3CFD-4584-9472-9C867AD0A1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186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E8851-522B-4077-9772-F2C05E2E5B8F}" type="datetimeFigureOut">
              <a:rPr lang="da-DK" smtClean="0"/>
              <a:t>06-11-2018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5263-3CFD-4584-9472-9C867AD0A1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327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fau.dk/Materialer" TargetMode="External"/><Relationship Id="rId2" Type="http://schemas.openxmlformats.org/officeDocument/2006/relationships/hyperlink" Target="http://www.uvm.dk/Uddannelser/Erhvervsuddannelser/Reform-201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a-DK" sz="3200" dirty="0" smtClean="0"/>
              <a:t>Helhedsorientering</a:t>
            </a:r>
            <a:br>
              <a:rPr lang="da-DK" sz="3200" dirty="0" smtClean="0"/>
            </a:br>
            <a:r>
              <a:rPr lang="da-DK" sz="3200" dirty="0" smtClean="0"/>
              <a:t>&amp;</a:t>
            </a:r>
            <a:br>
              <a:rPr lang="da-DK" sz="3200" dirty="0" smtClean="0"/>
            </a:br>
            <a:r>
              <a:rPr lang="da-DK" sz="3200" dirty="0" smtClean="0"/>
              <a:t>Tværfaglighed</a:t>
            </a:r>
            <a:endParaRPr lang="da-DK" sz="32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Vibe Aarkrog</a:t>
            </a:r>
          </a:p>
          <a:p>
            <a:r>
              <a:rPr lang="da-DK" dirty="0" smtClean="0"/>
              <a:t>Aarhus Universitet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0148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betyder helhedsorientering?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b="1" dirty="0" smtClean="0"/>
              <a:t>Orientering </a:t>
            </a:r>
            <a:r>
              <a:rPr lang="da-DK" dirty="0" smtClean="0"/>
              <a:t>= retning </a:t>
            </a:r>
          </a:p>
          <a:p>
            <a:r>
              <a:rPr lang="da-DK" dirty="0" smtClean="0"/>
              <a:t>Undervisningen skal rette sig mod en helhed ved enten at</a:t>
            </a:r>
          </a:p>
          <a:p>
            <a:pPr lvl="1"/>
            <a:r>
              <a:rPr lang="da-DK" dirty="0" smtClean="0"/>
              <a:t>tage udgangspunkt i helheder, som eleverne kender</a:t>
            </a:r>
          </a:p>
          <a:p>
            <a:pPr lvl="1"/>
            <a:r>
              <a:rPr lang="da-DK" dirty="0" smtClean="0"/>
              <a:t>pege frem mod helheder, som eleverne skal lære at kende</a:t>
            </a:r>
            <a:endParaRPr lang="da-DK" dirty="0"/>
          </a:p>
          <a:p>
            <a:r>
              <a:rPr lang="da-DK" b="1" dirty="0" smtClean="0"/>
              <a:t>Helhed</a:t>
            </a:r>
          </a:p>
          <a:p>
            <a:pPr lvl="1"/>
            <a:r>
              <a:rPr lang="da-DK" dirty="0"/>
              <a:t>Større eller </a:t>
            </a:r>
            <a:r>
              <a:rPr lang="da-DK" dirty="0" smtClean="0"/>
              <a:t>mindre helhed / mere eller mindre konkret, fx</a:t>
            </a:r>
            <a:endParaRPr lang="da-DK" dirty="0"/>
          </a:p>
          <a:p>
            <a:pPr lvl="2"/>
            <a:r>
              <a:rPr lang="da-DK" i="1" dirty="0"/>
              <a:t>Byggepladsen, tømmerens arbejdsopgaver, at sætte en dør i</a:t>
            </a:r>
          </a:p>
          <a:p>
            <a:pPr lvl="2"/>
            <a:r>
              <a:rPr lang="da-DK" i="1" dirty="0"/>
              <a:t>Etablering af butik, ekspedition af kunder, den vanskelige kunde</a:t>
            </a:r>
          </a:p>
          <a:p>
            <a:pPr lvl="2"/>
            <a:r>
              <a:rPr lang="da-DK" i="1" dirty="0"/>
              <a:t>Terminalfasebehandling, </a:t>
            </a:r>
            <a:r>
              <a:rPr lang="da-DK" i="1" dirty="0" smtClean="0"/>
              <a:t>kommunikation med de </a:t>
            </a:r>
            <a:r>
              <a:rPr lang="da-DK" i="1" dirty="0"/>
              <a:t>pårørende, hygiejne</a:t>
            </a:r>
            <a:endParaRPr lang="da-DK" dirty="0"/>
          </a:p>
          <a:p>
            <a:pPr lvl="1"/>
            <a:r>
              <a:rPr lang="da-DK" dirty="0" smtClean="0"/>
              <a:t>Helhed typisk: Erhvervet, jobfunktion, kompetence, fx</a:t>
            </a:r>
          </a:p>
          <a:p>
            <a:pPr lvl="2"/>
            <a:r>
              <a:rPr lang="da-DK" i="1" dirty="0" smtClean="0"/>
              <a:t>ernæringsassistent; funktion: dagens varme ret; kompetence; det gode samarbejde med kollegaer i køkkenet.</a:t>
            </a:r>
          </a:p>
          <a:p>
            <a:pPr lvl="1"/>
            <a:r>
              <a:rPr lang="da-DK" dirty="0" smtClean="0"/>
              <a:t>Men kan også være  forhold i samfund</a:t>
            </a:r>
            <a:r>
              <a:rPr lang="da-DK" dirty="0"/>
              <a:t>, </a:t>
            </a:r>
            <a:r>
              <a:rPr lang="da-DK" dirty="0" smtClean="0"/>
              <a:t>hos borgeren, fx </a:t>
            </a:r>
          </a:p>
          <a:p>
            <a:pPr lvl="2"/>
            <a:r>
              <a:rPr lang="da-DK" i="1" dirty="0" smtClean="0"/>
              <a:t>fritidsinteresser, hobbies, arbejdsløshed, kriminalitet.</a:t>
            </a:r>
          </a:p>
          <a:p>
            <a:pPr lvl="1"/>
            <a:endParaRPr lang="da-DK" i="1" dirty="0"/>
          </a:p>
        </p:txBody>
      </p:sp>
    </p:spTree>
    <p:extLst>
      <p:ext uri="{BB962C8B-B14F-4D97-AF65-F5344CB8AC3E}">
        <p14:creationId xmlns:p14="http://schemas.microsoft.com/office/powerpoint/2010/main" val="3438116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</a:t>
            </a:r>
            <a:r>
              <a:rPr lang="da-DK" dirty="0" smtClean="0"/>
              <a:t>vorfor helhedsorientering?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a-DK" dirty="0" smtClean="0"/>
              <a:t>Afstand mellem det eleverne mener, er målet med at lære og undervisningens indhold er for stor i elevernes øjne</a:t>
            </a:r>
          </a:p>
          <a:p>
            <a:pPr lvl="1"/>
            <a:r>
              <a:rPr lang="da-DK" i="1" dirty="0" smtClean="0"/>
              <a:t>eleverne kan ikke se meningen med det, de lærer</a:t>
            </a:r>
          </a:p>
          <a:p>
            <a:pPr lvl="1"/>
            <a:r>
              <a:rPr lang="da-DK" i="1" dirty="0" smtClean="0"/>
              <a:t>pædagogikken skal ”redde” dette ved at skabe sammenhænge mellem mål og indhold</a:t>
            </a:r>
          </a:p>
          <a:p>
            <a:r>
              <a:rPr lang="da-DK" dirty="0" smtClean="0"/>
              <a:t>Helhedsorientering gavner eleverne:</a:t>
            </a:r>
          </a:p>
          <a:p>
            <a:pPr lvl="1"/>
            <a:r>
              <a:rPr lang="da-DK" dirty="0" smtClean="0"/>
              <a:t>Motivation</a:t>
            </a:r>
          </a:p>
          <a:p>
            <a:pPr lvl="2"/>
            <a:r>
              <a:rPr lang="da-DK" dirty="0" smtClean="0"/>
              <a:t>eleverne motiveres for at lære, hvis de kan se, meningen med det, de lærer</a:t>
            </a:r>
          </a:p>
          <a:p>
            <a:pPr lvl="1"/>
            <a:r>
              <a:rPr lang="da-DK" dirty="0" smtClean="0"/>
              <a:t>Mening</a:t>
            </a:r>
          </a:p>
          <a:p>
            <a:pPr lvl="2"/>
            <a:r>
              <a:rPr lang="da-DK" dirty="0" smtClean="0"/>
              <a:t>det giver mening for eleverne, når det, de skal lære, tydeligt peger frem mod en opgave/situation inden for erhvervet = helheden</a:t>
            </a:r>
          </a:p>
          <a:p>
            <a:pPr lvl="1"/>
            <a:r>
              <a:rPr lang="da-DK" dirty="0" smtClean="0"/>
              <a:t>Behov for at kunne</a:t>
            </a:r>
          </a:p>
          <a:p>
            <a:pPr lvl="2"/>
            <a:r>
              <a:rPr lang="da-DK" dirty="0" smtClean="0"/>
              <a:t>eleverne skal mærke at de har behov for at kunne noget bestemt, og dette understøttes ved orientering mod opgaver og situationer i det virkelige liv = helheder</a:t>
            </a:r>
          </a:p>
          <a:p>
            <a:r>
              <a:rPr lang="da-DK" dirty="0" smtClean="0"/>
              <a:t>Erhvervsuddannelserne kvalificerer til helheder</a:t>
            </a:r>
          </a:p>
          <a:p>
            <a:pPr lvl="1"/>
            <a:r>
              <a:rPr lang="da-DK" dirty="0"/>
              <a:t>K</a:t>
            </a:r>
            <a:r>
              <a:rPr lang="da-DK" dirty="0" smtClean="0"/>
              <a:t>valificering til erhverv = helhed</a:t>
            </a:r>
          </a:p>
          <a:p>
            <a:pPr lvl="2"/>
            <a:r>
              <a:rPr lang="da-DK" dirty="0" smtClean="0"/>
              <a:t>vekseluddannelsesprincip understøtter helhed ved at skabe sammenhæng mellem teori og praksis</a:t>
            </a:r>
          </a:p>
          <a:p>
            <a:pPr lvl="1"/>
            <a:r>
              <a:rPr lang="da-DK" dirty="0" smtClean="0"/>
              <a:t>Kompetencer</a:t>
            </a:r>
          </a:p>
          <a:p>
            <a:pPr lvl="2"/>
            <a:r>
              <a:rPr lang="da-DK" dirty="0" smtClean="0"/>
              <a:t>beskrivelse af læringsmål i kompetencemål = helheder, der omfatter viden, færdighed og evnen til at anvende disse i en situation</a:t>
            </a:r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22615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</a:t>
            </a:r>
            <a:r>
              <a:rPr lang="da-DK" dirty="0" smtClean="0"/>
              <a:t>elheden skal være meningsfuld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b="1" dirty="0" smtClean="0"/>
              <a:t>Eleverne</a:t>
            </a:r>
            <a:r>
              <a:rPr lang="da-DK" dirty="0" smtClean="0"/>
              <a:t> skal opfatte helheden som meningsfuld. </a:t>
            </a:r>
            <a:r>
              <a:rPr lang="da-DK" i="1" dirty="0" smtClean="0"/>
              <a:t>Afhænger af, hvor meget de kender til faget.</a:t>
            </a:r>
          </a:p>
          <a:p>
            <a:r>
              <a:rPr lang="da-DK" b="1" dirty="0" smtClean="0"/>
              <a:t>Lærerne </a:t>
            </a:r>
            <a:r>
              <a:rPr lang="da-DK" dirty="0" smtClean="0"/>
              <a:t>skal sørge for, at helheden er meningsfuld for eleverne</a:t>
            </a:r>
          </a:p>
          <a:p>
            <a:pPr lvl="1"/>
            <a:r>
              <a:rPr lang="da-DK" dirty="0" smtClean="0"/>
              <a:t>de helheder, som læreren forstår, forstår eleverne ikke nødvendigvis. Læreren er ekspert og kender erhvervet i sin helhed; eleverne er nye og kan endnu ikke overskue helheder</a:t>
            </a:r>
          </a:p>
          <a:p>
            <a:pPr lvl="1"/>
            <a:r>
              <a:rPr lang="da-DK" dirty="0" smtClean="0"/>
              <a:t>derfor skal læreren kunne gøre helheden meningsfuld og relevant, ved fx at give eleverne billeder på helheden og vise, at denne helhed eksisterer udenfor skolen og er vigtig i elevernes fremtidige (</a:t>
            </a:r>
            <a:r>
              <a:rPr lang="da-DK" dirty="0" err="1" smtClean="0"/>
              <a:t>arbejds</a:t>
            </a:r>
            <a:r>
              <a:rPr lang="da-DK" dirty="0" smtClean="0"/>
              <a:t>)liv.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95853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Helhed og del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Forbindelse mellem del og helhed</a:t>
            </a:r>
          </a:p>
          <a:p>
            <a:pPr lvl="2"/>
            <a:r>
              <a:rPr lang="da-DK" sz="1900" dirty="0" smtClean="0"/>
              <a:t>helhedsorientering er udtryk for, at dele er for løsrevne</a:t>
            </a:r>
          </a:p>
          <a:p>
            <a:pPr lvl="2"/>
            <a:r>
              <a:rPr lang="da-DK" sz="1900" dirty="0" smtClean="0"/>
              <a:t>mening skabes ved, at del hænger sammen med helhed</a:t>
            </a:r>
          </a:p>
          <a:p>
            <a:r>
              <a:rPr lang="da-DK" dirty="0" smtClean="0"/>
              <a:t>Adskillelse af del fra helhed</a:t>
            </a:r>
          </a:p>
          <a:p>
            <a:pPr lvl="2"/>
            <a:r>
              <a:rPr lang="da-DK" sz="1700" dirty="0" smtClean="0"/>
              <a:t>delen kan være vanskelig at lære, hvorfor man i perioder må sætte fokus på delen, </a:t>
            </a:r>
            <a:r>
              <a:rPr lang="da-DK" sz="1700" i="1" dirty="0" smtClean="0"/>
              <a:t>fx en svær matematisk formel. </a:t>
            </a:r>
            <a:endParaRPr lang="da-DK" dirty="0" smtClean="0"/>
          </a:p>
          <a:p>
            <a:r>
              <a:rPr lang="da-DK" dirty="0" smtClean="0"/>
              <a:t>Eleverne skal forstå delens funktion i helheden</a:t>
            </a:r>
          </a:p>
          <a:p>
            <a:pPr lvl="2"/>
            <a:r>
              <a:rPr lang="da-DK" sz="1700" i="1" dirty="0" smtClean="0"/>
              <a:t>konstant minde eleverne om, hvorfor delen er vigtig i helheden</a:t>
            </a:r>
          </a:p>
          <a:p>
            <a:r>
              <a:rPr lang="da-DK" dirty="0" smtClean="0"/>
              <a:t>Oprethold balance mellem del og helhed</a:t>
            </a:r>
          </a:p>
          <a:p>
            <a:pPr lvl="2"/>
            <a:r>
              <a:rPr lang="da-DK" sz="1600" i="1" dirty="0" smtClean="0"/>
              <a:t>fokus på del skal kombineres med fokus på delens funktion i helheden</a:t>
            </a:r>
          </a:p>
          <a:p>
            <a:endParaRPr lang="da-D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73163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Billedresultat for lagkagediagram"/>
          <p:cNvSpPr>
            <a:spLocks noChangeAspect="1" noChangeArrowheads="1"/>
          </p:cNvSpPr>
          <p:nvPr/>
        </p:nvSpPr>
        <p:spPr bwMode="auto">
          <a:xfrm>
            <a:off x="0" y="-136525"/>
            <a:ext cx="18764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" name="AutoShape 6" descr="Billedresultat for lagkagediagram"/>
          <p:cNvSpPr>
            <a:spLocks noChangeAspect="1" noChangeArrowheads="1"/>
          </p:cNvSpPr>
          <p:nvPr/>
        </p:nvSpPr>
        <p:spPr bwMode="auto">
          <a:xfrm>
            <a:off x="152400" y="15875"/>
            <a:ext cx="18764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" name="AutoShape 8" descr="Billedresultat for lagkagediagram"/>
          <p:cNvSpPr>
            <a:spLocks noChangeAspect="1" noChangeArrowheads="1"/>
          </p:cNvSpPr>
          <p:nvPr/>
        </p:nvSpPr>
        <p:spPr bwMode="auto">
          <a:xfrm>
            <a:off x="304800" y="168275"/>
            <a:ext cx="18764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7" name="AutoShape 10" descr="Billedresultat for lagkagediagram"/>
          <p:cNvSpPr>
            <a:spLocks noChangeAspect="1" noChangeArrowheads="1"/>
          </p:cNvSpPr>
          <p:nvPr/>
        </p:nvSpPr>
        <p:spPr bwMode="auto">
          <a:xfrm>
            <a:off x="457200" y="320675"/>
            <a:ext cx="18764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4254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Tværfaglighed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800" dirty="0" smtClean="0"/>
              <a:t>Fra fag som mål til fag som middel.</a:t>
            </a:r>
          </a:p>
          <a:p>
            <a:r>
              <a:rPr lang="da-DK" sz="1800" dirty="0" smtClean="0"/>
              <a:t>Tværfaglighed er en metode til at understøtte helhedsorientering.</a:t>
            </a:r>
          </a:p>
          <a:p>
            <a:r>
              <a:rPr lang="da-DK" sz="1800" dirty="0" smtClean="0"/>
              <a:t>For at nå målet undervisningen arbejder eleverne med en relevant og meningsfuld helhed.</a:t>
            </a:r>
          </a:p>
          <a:p>
            <a:r>
              <a:rPr lang="da-DK" sz="1800" dirty="0" smtClean="0"/>
              <a:t>Dele af fag og uddannelser skal bruges relevant i arbejdet med helheden.</a:t>
            </a:r>
          </a:p>
          <a:p>
            <a:r>
              <a:rPr lang="da-DK" sz="1800" dirty="0" smtClean="0"/>
              <a:t>Helheden bestemmer balancen mellem det alment faglige og det fagfaglige</a:t>
            </a:r>
          </a:p>
          <a:p>
            <a:endParaRPr lang="da-DK" sz="1800" dirty="0" smtClean="0"/>
          </a:p>
          <a:p>
            <a:pPr marL="914400" lvl="2" indent="0">
              <a:buNone/>
            </a:pPr>
            <a:r>
              <a:rPr lang="da-DK" sz="1800" dirty="0" smtClean="0"/>
              <a:t>Matematik         dansk        arbejdspladskultur</a:t>
            </a:r>
            <a:endParaRPr lang="da-DK" sz="1800" dirty="0"/>
          </a:p>
          <a:p>
            <a:endParaRPr lang="da-DK" dirty="0"/>
          </a:p>
        </p:txBody>
      </p:sp>
      <p:sp>
        <p:nvSpPr>
          <p:cNvPr id="5" name="Plus 4"/>
          <p:cNvSpPr/>
          <p:nvPr/>
        </p:nvSpPr>
        <p:spPr>
          <a:xfrm>
            <a:off x="2519772" y="3909060"/>
            <a:ext cx="432048" cy="29025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3645023"/>
            <a:ext cx="1016895" cy="723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25144"/>
            <a:ext cx="2376264" cy="1592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boks 8"/>
          <p:cNvSpPr txBox="1"/>
          <p:nvPr/>
        </p:nvSpPr>
        <p:spPr>
          <a:xfrm>
            <a:off x="4319966" y="4778384"/>
            <a:ext cx="35284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 smtClean="0"/>
              <a:t>Helhed: </a:t>
            </a:r>
            <a:r>
              <a:rPr lang="da-DK" dirty="0" smtClean="0"/>
              <a:t>Legeplads = helhed</a:t>
            </a:r>
          </a:p>
          <a:p>
            <a:r>
              <a:rPr lang="da-DK" b="1" dirty="0" smtClean="0"/>
              <a:t>Dele af: </a:t>
            </a:r>
            <a:r>
              <a:rPr lang="da-DK" dirty="0" smtClean="0"/>
              <a:t>Praktisk manuelle opgaver</a:t>
            </a:r>
          </a:p>
          <a:p>
            <a:r>
              <a:rPr lang="da-DK" dirty="0" smtClean="0"/>
              <a:t>matematik, materialelære, naturfag</a:t>
            </a:r>
          </a:p>
          <a:p>
            <a:r>
              <a:rPr lang="da-DK" dirty="0" smtClean="0"/>
              <a:t>osv.</a:t>
            </a:r>
            <a:endParaRPr lang="da-DK" dirty="0"/>
          </a:p>
        </p:txBody>
      </p:sp>
      <p:sp>
        <p:nvSpPr>
          <p:cNvPr id="16" name="Plus 15"/>
          <p:cNvSpPr/>
          <p:nvPr/>
        </p:nvSpPr>
        <p:spPr>
          <a:xfrm>
            <a:off x="3491880" y="3909060"/>
            <a:ext cx="432048" cy="29025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Lig med 9"/>
          <p:cNvSpPr/>
          <p:nvPr/>
        </p:nvSpPr>
        <p:spPr>
          <a:xfrm>
            <a:off x="5698040" y="3849520"/>
            <a:ext cx="656855" cy="31447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4" name="Smilende ansigt 3"/>
          <p:cNvSpPr/>
          <p:nvPr/>
        </p:nvSpPr>
        <p:spPr>
          <a:xfrm>
            <a:off x="467544" y="5064313"/>
            <a:ext cx="914400" cy="914400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Smilende ansigt 11"/>
          <p:cNvSpPr/>
          <p:nvPr/>
        </p:nvSpPr>
        <p:spPr>
          <a:xfrm>
            <a:off x="477468" y="3723685"/>
            <a:ext cx="914400" cy="914400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7402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Hvad kræver helhedsorienteret og tværfaglig undervisning?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a-DK" b="1" dirty="0" smtClean="0"/>
              <a:t>Lærerne:</a:t>
            </a:r>
          </a:p>
          <a:p>
            <a:pPr lvl="1"/>
            <a:r>
              <a:rPr lang="da-DK" dirty="0" smtClean="0"/>
              <a:t>kunne se sit fag som del i en helhed</a:t>
            </a:r>
          </a:p>
          <a:p>
            <a:pPr lvl="1"/>
            <a:r>
              <a:rPr lang="da-DK" dirty="0" smtClean="0"/>
              <a:t>kunne se sit fag som middel til at nå et mål</a:t>
            </a:r>
          </a:p>
          <a:p>
            <a:pPr lvl="1"/>
            <a:r>
              <a:rPr lang="da-DK" dirty="0" smtClean="0"/>
              <a:t>have viden </a:t>
            </a:r>
            <a:r>
              <a:rPr lang="da-DK" dirty="0"/>
              <a:t>om praksis = helheden</a:t>
            </a:r>
          </a:p>
          <a:p>
            <a:pPr lvl="1"/>
            <a:r>
              <a:rPr lang="da-DK" dirty="0" smtClean="0"/>
              <a:t>have viden </a:t>
            </a:r>
            <a:r>
              <a:rPr lang="da-DK" dirty="0"/>
              <a:t>om de andre fag</a:t>
            </a:r>
          </a:p>
          <a:p>
            <a:pPr lvl="1"/>
            <a:r>
              <a:rPr lang="da-DK" dirty="0" smtClean="0"/>
              <a:t>kunne samarbejde </a:t>
            </a:r>
            <a:r>
              <a:rPr lang="da-DK" dirty="0"/>
              <a:t>med lærere fra </a:t>
            </a:r>
            <a:r>
              <a:rPr lang="da-DK"/>
              <a:t>andre </a:t>
            </a:r>
            <a:r>
              <a:rPr lang="da-DK" smtClean="0"/>
              <a:t>fag</a:t>
            </a:r>
          </a:p>
          <a:p>
            <a:pPr marL="457200" lvl="1" indent="0">
              <a:buNone/>
            </a:pPr>
            <a:endParaRPr lang="da-DK" dirty="0" smtClean="0"/>
          </a:p>
          <a:p>
            <a:r>
              <a:rPr lang="da-DK" b="1" dirty="0" smtClean="0"/>
              <a:t>Den pædagogiske ledelse:</a:t>
            </a:r>
          </a:p>
          <a:p>
            <a:pPr lvl="1"/>
            <a:r>
              <a:rPr lang="da-DK" dirty="0" smtClean="0"/>
              <a:t>have viden om helhedsorienteret undervisning og tværfaglighed</a:t>
            </a:r>
            <a:endParaRPr lang="da-DK" dirty="0"/>
          </a:p>
          <a:p>
            <a:pPr lvl="1"/>
            <a:r>
              <a:rPr lang="da-DK" dirty="0" smtClean="0"/>
              <a:t>kunne skabe mulighed for diskussion af udfordringer i tværfaglig og helhedsorienteret undervisning</a:t>
            </a:r>
          </a:p>
          <a:p>
            <a:pPr lvl="1"/>
            <a:r>
              <a:rPr lang="da-DK" dirty="0" smtClean="0"/>
              <a:t>kunne understøtte </a:t>
            </a:r>
            <a:r>
              <a:rPr lang="da-DK" dirty="0"/>
              <a:t>helhedsorientering gennem fx kontakt med virksomheder </a:t>
            </a:r>
          </a:p>
          <a:p>
            <a:pPr lvl="1"/>
            <a:r>
              <a:rPr lang="da-DK" dirty="0" smtClean="0"/>
              <a:t>etablere teamstruktur, der understøtter tværfaglighed</a:t>
            </a:r>
          </a:p>
          <a:p>
            <a:pPr lvl="1"/>
            <a:r>
              <a:rPr lang="da-DK" dirty="0" smtClean="0"/>
              <a:t>skabe nødvendige lokalefaciliteter</a:t>
            </a:r>
          </a:p>
          <a:p>
            <a:pPr lvl="1"/>
            <a:r>
              <a:rPr lang="da-DK" dirty="0" smtClean="0"/>
              <a:t>understøtte relevant kompetenceudvikling af lærerne</a:t>
            </a:r>
          </a:p>
          <a:p>
            <a:pPr lvl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078486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Referencer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err="1"/>
              <a:t>UVM’s</a:t>
            </a:r>
            <a:r>
              <a:rPr lang="da-DK" dirty="0"/>
              <a:t> reformhjemmeside </a:t>
            </a:r>
            <a:r>
              <a:rPr lang="da-DK" dirty="0">
                <a:hlinkClick r:id="rId2"/>
              </a:rPr>
              <a:t>http://</a:t>
            </a:r>
            <a:r>
              <a:rPr lang="da-DK" dirty="0" smtClean="0">
                <a:hlinkClick r:id="rId2"/>
              </a:rPr>
              <a:t>www.uvm.dk/Uddannelser/Erhvervsuddannelser/Reform-2015</a:t>
            </a:r>
            <a:endParaRPr lang="da-DK" dirty="0"/>
          </a:p>
          <a:p>
            <a:r>
              <a:rPr lang="da-DK" dirty="0" err="1" smtClean="0"/>
              <a:t>UVM’s</a:t>
            </a:r>
            <a:r>
              <a:rPr lang="da-DK" dirty="0" smtClean="0"/>
              <a:t> FAHOT hjemmeside:  </a:t>
            </a:r>
            <a:r>
              <a:rPr lang="da-DK" dirty="0" smtClean="0">
                <a:hlinkClick r:id="rId3"/>
              </a:rPr>
              <a:t>http</a:t>
            </a:r>
            <a:r>
              <a:rPr lang="da-DK" dirty="0">
                <a:hlinkClick r:id="rId3"/>
              </a:rPr>
              <a:t>://</a:t>
            </a:r>
            <a:r>
              <a:rPr lang="da-DK" dirty="0" smtClean="0">
                <a:hlinkClick r:id="rId3"/>
              </a:rPr>
              <a:t>bfau.dk/Materialer</a:t>
            </a:r>
            <a:endParaRPr lang="da-DK" dirty="0" smtClean="0"/>
          </a:p>
          <a:p>
            <a:r>
              <a:rPr lang="da-DK" i="1" dirty="0" smtClean="0"/>
              <a:t>Helhedsorientering – hvad er det?. </a:t>
            </a:r>
            <a:r>
              <a:rPr lang="da-DK" dirty="0" err="1" smtClean="0"/>
              <a:t>FoU</a:t>
            </a:r>
            <a:r>
              <a:rPr lang="da-DK" dirty="0" smtClean="0"/>
              <a:t>-publikation Nr. 11, 1995, UVM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0896090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687</Words>
  <Application>Microsoft Office PowerPoint</Application>
  <PresentationFormat>Skærmshow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Helhedsorientering &amp; Tværfaglighed</vt:lpstr>
      <vt:lpstr>Hvad betyder helhedsorientering?</vt:lpstr>
      <vt:lpstr>Hvorfor helhedsorientering?</vt:lpstr>
      <vt:lpstr>Helheden skal være meningsfuld</vt:lpstr>
      <vt:lpstr>Helhed og del</vt:lpstr>
      <vt:lpstr>Tværfaglighed</vt:lpstr>
      <vt:lpstr>Hvad kræver helhedsorienteret og tværfaglig undervisning?</vt:lpstr>
      <vt:lpstr>Referencer</vt:lpstr>
    </vt:vector>
  </TitlesOfParts>
  <Company>Undervisningsministeriet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Helhedsorientering &amp; Tværfaglighed</dc:title>
  <dc:creator>Undervisningsministeriet</dc:creator>
  <cp:lastModifiedBy>Eva Bøgestrøm</cp:lastModifiedBy>
  <cp:revision>26</cp:revision>
  <cp:lastPrinted>2015-01-06T15:06:25Z</cp:lastPrinted>
  <dcterms:created xsi:type="dcterms:W3CDTF">2015-01-06T08:19:02Z</dcterms:created>
  <dcterms:modified xsi:type="dcterms:W3CDTF">2018-11-06T13:33:56Z</dcterms:modified>
</cp:coreProperties>
</file>