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Mette Loader" initials="AL"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81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llemlayout 2 - Marker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250"/>
    <p:restoredTop sz="74578"/>
  </p:normalViewPr>
  <p:slideViewPr>
    <p:cSldViewPr snapToGrid="0" snapToObjects="1">
      <p:cViewPr varScale="1">
        <p:scale>
          <a:sx n="83" d="100"/>
          <a:sy n="83" d="100"/>
        </p:scale>
        <p:origin x="-666"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881D07-983F-1042-A348-8EB291C3CD80}" type="datetimeFigureOut">
              <a:rPr lang="da-DK" smtClean="0"/>
              <a:t>06-02-2019</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E6C79-4D42-B84B-9F46-8C67C5FECDD2}" type="slidenum">
              <a:rPr lang="da-DK" smtClean="0"/>
              <a:t>‹nr.›</a:t>
            </a:fld>
            <a:endParaRPr lang="da-DK"/>
          </a:p>
        </p:txBody>
      </p:sp>
    </p:spTree>
    <p:extLst>
      <p:ext uri="{BB962C8B-B14F-4D97-AF65-F5344CB8AC3E}">
        <p14:creationId xmlns:p14="http://schemas.microsoft.com/office/powerpoint/2010/main" val="732239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en-GB" b="1" dirty="0" err="1"/>
              <a:t>Noter</a:t>
            </a:r>
            <a:r>
              <a:rPr lang="en-GB" b="1" dirty="0"/>
              <a:t> </a:t>
            </a:r>
            <a:r>
              <a:rPr lang="en-GB" b="1" dirty="0" err="1"/>
              <a:t>til</a:t>
            </a:r>
            <a:r>
              <a:rPr lang="en-GB" b="1" dirty="0"/>
              <a:t> facilitator:</a:t>
            </a: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kern="1200" dirty="0">
                <a:solidFill>
                  <a:schemeClr val="tx1"/>
                </a:solidFill>
                <a:effectLst/>
                <a:latin typeface="Verdana" pitchFamily="34" charset="0"/>
                <a:ea typeface="Verdana" pitchFamily="34" charset="0"/>
                <a:cs typeface="Verdana" pitchFamily="34" charset="0"/>
              </a:rPr>
              <a:t>Denne slidepakke handler om, hvordan kommuner og skoler kan arbejde med at styrke forældresamarbejdet som led i at styrke inkluderende læringsmiljøer. S</a:t>
            </a:r>
            <a:r>
              <a:rPr lang="en-GB" dirty="0" err="1"/>
              <a:t>lidepakken</a:t>
            </a:r>
            <a:r>
              <a:rPr lang="en-GB" dirty="0"/>
              <a:t> </a:t>
            </a:r>
            <a:r>
              <a:rPr lang="en-GB" dirty="0" err="1"/>
              <a:t>er</a:t>
            </a:r>
            <a:r>
              <a:rPr lang="en-GB" dirty="0"/>
              <a:t> </a:t>
            </a:r>
            <a:r>
              <a:rPr lang="en-GB" dirty="0" err="1"/>
              <a:t>en</a:t>
            </a:r>
            <a:r>
              <a:rPr lang="en-GB" dirty="0"/>
              <a:t> del </a:t>
            </a:r>
            <a:r>
              <a:rPr lang="en-GB" dirty="0" err="1"/>
              <a:t>af</a:t>
            </a:r>
            <a:r>
              <a:rPr lang="en-GB" dirty="0"/>
              <a:t> et </a:t>
            </a:r>
            <a:r>
              <a:rPr lang="en-GB" dirty="0" err="1"/>
              <a:t>samlet</a:t>
            </a:r>
            <a:r>
              <a:rPr lang="en-GB" dirty="0"/>
              <a:t> </a:t>
            </a:r>
            <a:r>
              <a:rPr lang="en-GB" dirty="0" err="1"/>
              <a:t>inspirationsmateriale</a:t>
            </a:r>
            <a:r>
              <a:rPr lang="en-GB" dirty="0"/>
              <a:t>, der </a:t>
            </a:r>
            <a:r>
              <a:rPr lang="en-GB" dirty="0" err="1"/>
              <a:t>har</a:t>
            </a:r>
            <a:r>
              <a:rPr lang="en-GB" dirty="0"/>
              <a:t> </a:t>
            </a:r>
            <a:r>
              <a:rPr lang="en-GB" dirty="0" err="1"/>
              <a:t>til</a:t>
            </a:r>
            <a:r>
              <a:rPr lang="en-GB" dirty="0"/>
              <a:t> </a:t>
            </a:r>
            <a:r>
              <a:rPr lang="en-GB" dirty="0" err="1"/>
              <a:t>formål</a:t>
            </a:r>
            <a:r>
              <a:rPr lang="en-GB" dirty="0"/>
              <a:t> at </a:t>
            </a:r>
            <a:r>
              <a:rPr lang="en-GB" dirty="0" err="1"/>
              <a:t>understøtte</a:t>
            </a:r>
            <a:r>
              <a:rPr lang="en-GB" dirty="0"/>
              <a:t> </a:t>
            </a:r>
            <a:r>
              <a:rPr lang="en-GB" dirty="0" err="1"/>
              <a:t>arbejdet</a:t>
            </a:r>
            <a:r>
              <a:rPr lang="en-GB" dirty="0"/>
              <a:t> med at </a:t>
            </a:r>
            <a:r>
              <a:rPr lang="en-GB" dirty="0" err="1"/>
              <a:t>udvikle</a:t>
            </a:r>
            <a:r>
              <a:rPr lang="en-GB" dirty="0"/>
              <a:t> </a:t>
            </a:r>
            <a:r>
              <a:rPr lang="en-GB" dirty="0" err="1"/>
              <a:t>egen</a:t>
            </a:r>
            <a:r>
              <a:rPr lang="en-GB" dirty="0"/>
              <a:t> </a:t>
            </a:r>
            <a:r>
              <a:rPr lang="en-GB" dirty="0" err="1"/>
              <a:t>praksis</a:t>
            </a:r>
            <a:r>
              <a:rPr lang="en-GB" dirty="0"/>
              <a:t> </a:t>
            </a:r>
            <a:r>
              <a:rPr lang="en-GB" dirty="0" err="1"/>
              <a:t>inden</a:t>
            </a:r>
            <a:r>
              <a:rPr lang="en-GB" dirty="0"/>
              <a:t> for </a:t>
            </a:r>
            <a:r>
              <a:rPr lang="en-GB" dirty="0" err="1"/>
              <a:t>temaet</a:t>
            </a:r>
            <a:r>
              <a:rPr lang="en-GB" dirty="0"/>
              <a:t> om </a:t>
            </a:r>
            <a:r>
              <a:rPr lang="en-GB" dirty="0" err="1"/>
              <a:t>forældresamarbejde</a:t>
            </a:r>
            <a:r>
              <a:rPr lang="en-GB" dirty="0"/>
              <a:t>, der </a:t>
            </a:r>
            <a:r>
              <a:rPr lang="en-GB" dirty="0" err="1"/>
              <a:t>understøtter</a:t>
            </a:r>
            <a:r>
              <a:rPr lang="en-GB" dirty="0"/>
              <a:t> </a:t>
            </a:r>
            <a:r>
              <a:rPr lang="en-GB" dirty="0" err="1"/>
              <a:t>inkluderende</a:t>
            </a:r>
            <a:r>
              <a:rPr lang="en-GB" dirty="0"/>
              <a:t> </a:t>
            </a:r>
            <a:r>
              <a:rPr lang="en-GB" dirty="0" err="1"/>
              <a:t>læringsmiljøer</a:t>
            </a:r>
            <a:r>
              <a:rPr lang="en-GB" dirty="0"/>
              <a:t>. Du </a:t>
            </a:r>
            <a:r>
              <a:rPr lang="en-GB" dirty="0" err="1"/>
              <a:t>kan</a:t>
            </a:r>
            <a:r>
              <a:rPr lang="en-GB" dirty="0"/>
              <a:t> </a:t>
            </a:r>
            <a:r>
              <a:rPr lang="en-GB" dirty="0" err="1"/>
              <a:t>finde</a:t>
            </a:r>
            <a:r>
              <a:rPr lang="en-GB" dirty="0"/>
              <a:t> </a:t>
            </a:r>
            <a:r>
              <a:rPr lang="en-GB" dirty="0" err="1"/>
              <a:t>det</a:t>
            </a:r>
            <a:r>
              <a:rPr lang="en-GB" dirty="0"/>
              <a:t> </a:t>
            </a:r>
            <a:r>
              <a:rPr lang="en-GB" dirty="0" err="1"/>
              <a:t>øvrige</a:t>
            </a:r>
            <a:r>
              <a:rPr lang="en-GB" dirty="0"/>
              <a:t> </a:t>
            </a:r>
            <a:r>
              <a:rPr lang="en-GB" dirty="0" err="1"/>
              <a:t>materiale</a:t>
            </a:r>
            <a:r>
              <a:rPr lang="en-GB" dirty="0"/>
              <a:t> </a:t>
            </a:r>
            <a:r>
              <a:rPr lang="en-GB" dirty="0" err="1"/>
              <a:t>på</a:t>
            </a:r>
            <a:r>
              <a:rPr lang="en-GB" dirty="0"/>
              <a:t> </a:t>
            </a:r>
            <a:r>
              <a:rPr lang="en-GB" dirty="0" err="1"/>
              <a:t>emu.dk</a:t>
            </a:r>
            <a:r>
              <a:rPr lang="en-GB" dirty="0"/>
              <a:t>. Denne </a:t>
            </a:r>
            <a:r>
              <a:rPr lang="en-GB" dirty="0" err="1"/>
              <a:t>slidepakke</a:t>
            </a:r>
            <a:r>
              <a:rPr lang="en-GB" dirty="0"/>
              <a:t> </a:t>
            </a:r>
            <a:r>
              <a:rPr lang="en-GB" dirty="0" err="1"/>
              <a:t>består</a:t>
            </a:r>
            <a:r>
              <a:rPr lang="en-GB" dirty="0"/>
              <a:t> </a:t>
            </a:r>
            <a:r>
              <a:rPr lang="en-GB" dirty="0" err="1"/>
              <a:t>af</a:t>
            </a:r>
            <a:r>
              <a:rPr lang="en-GB" dirty="0"/>
              <a:t> </a:t>
            </a:r>
            <a:r>
              <a:rPr lang="en-GB" dirty="0" err="1"/>
              <a:t>tre</a:t>
            </a:r>
            <a:r>
              <a:rPr lang="en-GB" dirty="0"/>
              <a:t> </a:t>
            </a:r>
            <a:r>
              <a:rPr lang="en-GB" dirty="0" err="1"/>
              <a:t>dokumenter</a:t>
            </a:r>
            <a:r>
              <a:rPr lang="en-GB" dirty="0"/>
              <a:t>:</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en-GB" dirty="0"/>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err="1"/>
              <a:t>Nærværende</a:t>
            </a:r>
            <a:r>
              <a:rPr lang="en-GB" dirty="0"/>
              <a:t> slides </a:t>
            </a:r>
            <a:r>
              <a:rPr lang="en-GB" dirty="0" err="1"/>
              <a:t>understøtter</a:t>
            </a:r>
            <a:r>
              <a:rPr lang="en-GB" dirty="0"/>
              <a:t> </a:t>
            </a:r>
            <a:r>
              <a:rPr lang="en-GB" dirty="0" err="1"/>
              <a:t>selve</a:t>
            </a:r>
            <a:r>
              <a:rPr lang="en-GB" dirty="0"/>
              <a:t> </a:t>
            </a:r>
            <a:r>
              <a:rPr lang="en-GB" b="1" dirty="0" err="1"/>
              <a:t>udviklingsprocessen</a:t>
            </a:r>
            <a:r>
              <a:rPr lang="en-GB" dirty="0"/>
              <a:t> med </a:t>
            </a:r>
            <a:r>
              <a:rPr lang="en-GB" dirty="0" err="1"/>
              <a:t>medarbejdere</a:t>
            </a:r>
            <a:r>
              <a:rPr lang="en-GB" dirty="0"/>
              <a:t> </a:t>
            </a:r>
            <a:r>
              <a:rPr lang="en-GB" dirty="0" err="1"/>
              <a:t>og</a:t>
            </a:r>
            <a:r>
              <a:rPr lang="en-GB" dirty="0"/>
              <a:t> </a:t>
            </a:r>
            <a:r>
              <a:rPr lang="en-GB" dirty="0" err="1"/>
              <a:t>ledelse</a:t>
            </a:r>
            <a:r>
              <a:rPr lang="en-GB" dirty="0"/>
              <a:t> </a:t>
            </a:r>
            <a:r>
              <a:rPr lang="en-GB" dirty="0" err="1"/>
              <a:t>i</a:t>
            </a:r>
            <a:r>
              <a:rPr lang="en-GB" dirty="0"/>
              <a:t> </a:t>
            </a:r>
            <a:r>
              <a:rPr lang="en-GB" dirty="0" err="1"/>
              <a:t>kommunen</a:t>
            </a:r>
            <a:r>
              <a:rPr lang="en-GB" dirty="0"/>
              <a:t> </a:t>
            </a:r>
            <a:r>
              <a:rPr lang="en-GB" dirty="0" err="1"/>
              <a:t>og</a:t>
            </a:r>
            <a:r>
              <a:rPr lang="en-GB" dirty="0"/>
              <a:t> </a:t>
            </a:r>
            <a:r>
              <a:rPr lang="en-GB" dirty="0" err="1"/>
              <a:t>på</a:t>
            </a:r>
            <a:r>
              <a:rPr lang="en-GB" dirty="0"/>
              <a:t> </a:t>
            </a:r>
            <a:r>
              <a:rPr lang="en-GB" dirty="0" err="1"/>
              <a:t>skoler</a:t>
            </a:r>
            <a:r>
              <a:rPr lang="en-GB" dirty="0"/>
              <a:t>.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err="1"/>
              <a:t>Supplerende</a:t>
            </a:r>
            <a:r>
              <a:rPr lang="en-GB" dirty="0"/>
              <a:t> </a:t>
            </a:r>
            <a:r>
              <a:rPr lang="en-GB" dirty="0" err="1"/>
              <a:t>til</a:t>
            </a:r>
            <a:r>
              <a:rPr lang="en-GB" dirty="0"/>
              <a:t> </a:t>
            </a:r>
            <a:r>
              <a:rPr lang="en-GB" dirty="0" err="1"/>
              <a:t>disse</a:t>
            </a:r>
            <a:r>
              <a:rPr lang="en-GB" dirty="0"/>
              <a:t> slides </a:t>
            </a:r>
            <a:r>
              <a:rPr lang="en-GB" dirty="0" err="1"/>
              <a:t>er</a:t>
            </a:r>
            <a:r>
              <a:rPr lang="en-GB" dirty="0"/>
              <a:t> </a:t>
            </a:r>
            <a:r>
              <a:rPr lang="en-GB" dirty="0" err="1"/>
              <a:t>udarbejdet</a:t>
            </a:r>
            <a:r>
              <a:rPr lang="en-GB" dirty="0"/>
              <a:t> </a:t>
            </a:r>
            <a:r>
              <a:rPr lang="en-GB" dirty="0" err="1"/>
              <a:t>en</a:t>
            </a:r>
            <a:r>
              <a:rPr lang="en-GB" dirty="0"/>
              <a:t> </a:t>
            </a:r>
            <a:r>
              <a:rPr lang="en-GB" b="1" dirty="0" err="1"/>
              <a:t>rammesættende</a:t>
            </a:r>
            <a:r>
              <a:rPr lang="en-GB" b="1" dirty="0"/>
              <a:t> </a:t>
            </a:r>
            <a:r>
              <a:rPr lang="en-GB" b="1" dirty="0" err="1"/>
              <a:t>vejledning</a:t>
            </a:r>
            <a:r>
              <a:rPr lang="en-GB" b="1" dirty="0"/>
              <a:t> </a:t>
            </a:r>
            <a:r>
              <a:rPr lang="en-GB" dirty="0" err="1"/>
              <a:t>til</a:t>
            </a:r>
            <a:r>
              <a:rPr lang="en-GB" dirty="0"/>
              <a:t>, </a:t>
            </a:r>
            <a:r>
              <a:rPr lang="en-GB" dirty="0" err="1"/>
              <a:t>hvordan</a:t>
            </a:r>
            <a:r>
              <a:rPr lang="en-GB" dirty="0"/>
              <a:t> du </a:t>
            </a:r>
            <a:r>
              <a:rPr lang="en-GB" dirty="0" err="1"/>
              <a:t>kan</a:t>
            </a:r>
            <a:r>
              <a:rPr lang="en-GB" dirty="0"/>
              <a:t> </a:t>
            </a:r>
            <a:r>
              <a:rPr lang="en-GB" dirty="0" err="1"/>
              <a:t>anvende</a:t>
            </a:r>
            <a:r>
              <a:rPr lang="en-GB" dirty="0"/>
              <a:t> </a:t>
            </a:r>
            <a:r>
              <a:rPr lang="en-GB" dirty="0" err="1"/>
              <a:t>slidepakken</a:t>
            </a:r>
            <a:r>
              <a:rPr lang="en-GB" dirty="0"/>
              <a:t>, </a:t>
            </a:r>
            <a:r>
              <a:rPr lang="en-GB" dirty="0" err="1"/>
              <a:t>herunder</a:t>
            </a:r>
            <a:r>
              <a:rPr lang="en-GB" dirty="0"/>
              <a:t> </a:t>
            </a:r>
            <a:r>
              <a:rPr lang="en-GB" dirty="0" err="1"/>
              <a:t>slidepakkens</a:t>
            </a:r>
            <a:r>
              <a:rPr lang="en-GB" dirty="0"/>
              <a:t> </a:t>
            </a:r>
            <a:r>
              <a:rPr lang="en-GB" dirty="0" err="1"/>
              <a:t>målgrupper</a:t>
            </a:r>
            <a:r>
              <a:rPr lang="en-GB" dirty="0"/>
              <a:t> </a:t>
            </a:r>
            <a:r>
              <a:rPr lang="en-GB" dirty="0" err="1"/>
              <a:t>og</a:t>
            </a:r>
            <a:r>
              <a:rPr lang="en-GB" dirty="0"/>
              <a:t> formal.</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Slides med </a:t>
            </a:r>
            <a:r>
              <a:rPr lang="en-GB" dirty="0" err="1"/>
              <a:t>præsentation</a:t>
            </a:r>
            <a:r>
              <a:rPr lang="en-GB" dirty="0"/>
              <a:t> </a:t>
            </a:r>
            <a:r>
              <a:rPr lang="en-GB" dirty="0" err="1"/>
              <a:t>af</a:t>
            </a:r>
            <a:r>
              <a:rPr lang="en-GB" dirty="0"/>
              <a:t> </a:t>
            </a:r>
            <a:r>
              <a:rPr lang="en-GB" b="1" dirty="0" err="1"/>
              <a:t>eksisterende</a:t>
            </a:r>
            <a:r>
              <a:rPr lang="en-GB" b="1" dirty="0"/>
              <a:t> </a:t>
            </a:r>
            <a:r>
              <a:rPr lang="en-GB" b="1" dirty="0" err="1"/>
              <a:t>viden</a:t>
            </a:r>
            <a:r>
              <a:rPr lang="en-GB" b="1" dirty="0"/>
              <a:t> </a:t>
            </a:r>
            <a:r>
              <a:rPr lang="en-GB" dirty="0" err="1"/>
              <a:t>fra</a:t>
            </a:r>
            <a:r>
              <a:rPr lang="en-GB" dirty="0"/>
              <a:t> </a:t>
            </a:r>
            <a:r>
              <a:rPr lang="en-GB" dirty="0" err="1"/>
              <a:t>forskning</a:t>
            </a:r>
            <a:r>
              <a:rPr lang="en-GB" dirty="0"/>
              <a:t> </a:t>
            </a:r>
            <a:r>
              <a:rPr lang="en-GB" dirty="0" err="1"/>
              <a:t>og</a:t>
            </a:r>
            <a:r>
              <a:rPr lang="en-GB" dirty="0"/>
              <a:t> </a:t>
            </a:r>
            <a:r>
              <a:rPr lang="en-GB" dirty="0" err="1"/>
              <a:t>erfaringer</a:t>
            </a:r>
            <a:r>
              <a:rPr lang="en-GB" dirty="0"/>
              <a:t> </a:t>
            </a:r>
            <a:r>
              <a:rPr lang="en-GB" dirty="0" err="1"/>
              <a:t>fra</a:t>
            </a:r>
            <a:r>
              <a:rPr lang="en-GB" dirty="0"/>
              <a:t> </a:t>
            </a:r>
            <a:r>
              <a:rPr lang="en-GB" dirty="0" err="1"/>
              <a:t>praksis</a:t>
            </a:r>
            <a:r>
              <a:rPr lang="en-GB" dirty="0"/>
              <a:t>, </a:t>
            </a:r>
            <a:r>
              <a:rPr lang="en-GB" dirty="0" err="1"/>
              <a:t>som</a:t>
            </a:r>
            <a:r>
              <a:rPr lang="en-GB" dirty="0"/>
              <a:t> I </a:t>
            </a:r>
            <a:r>
              <a:rPr lang="en-GB" dirty="0" err="1"/>
              <a:t>kan</a:t>
            </a:r>
            <a:r>
              <a:rPr lang="en-GB" dirty="0"/>
              <a:t> </a:t>
            </a:r>
            <a:r>
              <a:rPr lang="en-GB" dirty="0" err="1"/>
              <a:t>hente</a:t>
            </a:r>
            <a:r>
              <a:rPr lang="en-GB" dirty="0"/>
              <a:t> inspiration </a:t>
            </a:r>
            <a:r>
              <a:rPr lang="en-GB" dirty="0" err="1"/>
              <a:t>fra</a:t>
            </a:r>
            <a:r>
              <a:rPr lang="en-GB" dirty="0"/>
              <a:t> </a:t>
            </a:r>
            <a:r>
              <a:rPr lang="en-GB" dirty="0" err="1"/>
              <a:t>til</a:t>
            </a:r>
            <a:r>
              <a:rPr lang="en-GB" dirty="0"/>
              <a:t> </a:t>
            </a:r>
            <a:r>
              <a:rPr lang="en-GB" dirty="0" err="1"/>
              <a:t>jeres</a:t>
            </a:r>
            <a:r>
              <a:rPr lang="en-GB" dirty="0"/>
              <a:t> </a:t>
            </a:r>
            <a:r>
              <a:rPr lang="en-GB" dirty="0" err="1"/>
              <a:t>udviklingsproces</a:t>
            </a:r>
            <a:r>
              <a:rPr lang="en-GB" dirty="0"/>
              <a:t> </a:t>
            </a:r>
            <a:r>
              <a:rPr lang="en-GB" dirty="0" err="1"/>
              <a:t>lokalt</a:t>
            </a:r>
            <a:r>
              <a:rPr lang="en-GB" dirty="0"/>
              <a:t>.</a:t>
            </a:r>
            <a:endParaRPr lang="en-GB" b="1" dirty="0"/>
          </a:p>
          <a:p>
            <a:endParaRPr lang="en-GB" dirty="0"/>
          </a:p>
          <a:p>
            <a:endParaRPr lang="en-GB"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a:t>
            </a:fld>
            <a:endParaRPr lang="da-DK"/>
          </a:p>
        </p:txBody>
      </p:sp>
    </p:spTree>
    <p:extLst>
      <p:ext uri="{BB962C8B-B14F-4D97-AF65-F5344CB8AC3E}">
        <p14:creationId xmlns:p14="http://schemas.microsoft.com/office/powerpoint/2010/main" val="660592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da-DK" b="1" dirty="0"/>
              <a:t>Noter til </a:t>
            </a:r>
            <a:r>
              <a:rPr lang="da-DK" b="1" dirty="0" err="1"/>
              <a:t>facilitator</a:t>
            </a:r>
            <a:r>
              <a:rPr lang="da-DK" b="1" dirty="0"/>
              <a:t>:</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b="1" dirty="0"/>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dirty="0"/>
              <a:t>Drøft refleksionsspørgsmål med deltagerne i udviklingsprocessen.</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Lad </a:t>
            </a:r>
            <a:r>
              <a:rPr lang="en-GB" dirty="0" err="1"/>
              <a:t>deltagerne</a:t>
            </a:r>
            <a:r>
              <a:rPr lang="en-GB" dirty="0"/>
              <a:t> </a:t>
            </a:r>
            <a:r>
              <a:rPr lang="en-GB" dirty="0" err="1"/>
              <a:t>beskrive</a:t>
            </a:r>
            <a:r>
              <a:rPr lang="en-GB" dirty="0"/>
              <a:t> </a:t>
            </a:r>
            <a:r>
              <a:rPr lang="en-GB" dirty="0" err="1"/>
              <a:t>deres</a:t>
            </a:r>
            <a:r>
              <a:rPr lang="en-GB" dirty="0"/>
              <a:t> </a:t>
            </a:r>
            <a:r>
              <a:rPr lang="en-GB" dirty="0" err="1"/>
              <a:t>konkrete</a:t>
            </a:r>
            <a:r>
              <a:rPr lang="en-GB" dirty="0"/>
              <a:t> </a:t>
            </a:r>
            <a:r>
              <a:rPr lang="en-GB" dirty="0" err="1"/>
              <a:t>erfaringer</a:t>
            </a:r>
            <a:r>
              <a:rPr lang="en-GB" dirty="0"/>
              <a:t> med </a:t>
            </a:r>
            <a:r>
              <a:rPr lang="en-GB" dirty="0" err="1"/>
              <a:t>forældresamarbejde</a:t>
            </a:r>
            <a:r>
              <a:rPr lang="en-GB" dirty="0"/>
              <a:t>.</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err="1"/>
              <a:t>Drøft</a:t>
            </a:r>
            <a:r>
              <a:rPr lang="en-GB" dirty="0"/>
              <a:t> </a:t>
            </a:r>
            <a:r>
              <a:rPr lang="en-GB" dirty="0" err="1"/>
              <a:t>i</a:t>
            </a:r>
            <a:r>
              <a:rPr lang="en-GB" dirty="0"/>
              <a:t> </a:t>
            </a:r>
            <a:r>
              <a:rPr lang="en-GB" dirty="0" err="1"/>
              <a:t>fællesskab</a:t>
            </a:r>
            <a:r>
              <a:rPr lang="en-GB" dirty="0"/>
              <a:t>, om der </a:t>
            </a:r>
            <a:r>
              <a:rPr lang="en-GB" dirty="0" err="1"/>
              <a:t>er</a:t>
            </a:r>
            <a:r>
              <a:rPr lang="en-GB" dirty="0"/>
              <a:t> </a:t>
            </a:r>
            <a:r>
              <a:rPr lang="en-GB" dirty="0" err="1"/>
              <a:t>eksisterende</a:t>
            </a:r>
            <a:r>
              <a:rPr lang="en-GB" dirty="0"/>
              <a:t> </a:t>
            </a:r>
            <a:r>
              <a:rPr lang="en-GB" dirty="0" err="1"/>
              <a:t>indsatser</a:t>
            </a:r>
            <a:r>
              <a:rPr lang="en-GB" dirty="0"/>
              <a:t>, I med </a:t>
            </a:r>
            <a:r>
              <a:rPr lang="en-GB" dirty="0" err="1"/>
              <a:t>fordel</a:t>
            </a:r>
            <a:r>
              <a:rPr lang="en-GB" dirty="0"/>
              <a:t> </a:t>
            </a:r>
            <a:r>
              <a:rPr lang="en-GB" dirty="0" err="1"/>
              <a:t>kan</a:t>
            </a:r>
            <a:r>
              <a:rPr lang="en-GB" dirty="0"/>
              <a:t> </a:t>
            </a:r>
            <a:r>
              <a:rPr lang="en-GB" dirty="0" err="1"/>
              <a:t>bygge</a:t>
            </a:r>
            <a:r>
              <a:rPr lang="en-GB" dirty="0"/>
              <a:t> </a:t>
            </a:r>
            <a:r>
              <a:rPr lang="en-GB" dirty="0" err="1"/>
              <a:t>videre</a:t>
            </a:r>
            <a:r>
              <a:rPr lang="en-GB" dirty="0"/>
              <a:t> </a:t>
            </a:r>
            <a:r>
              <a:rPr lang="en-GB" dirty="0" err="1"/>
              <a:t>på</a:t>
            </a:r>
            <a:r>
              <a:rPr lang="en-GB" dirty="0"/>
              <a:t> </a:t>
            </a:r>
            <a:r>
              <a:rPr lang="en-GB" dirty="0" err="1"/>
              <a:t>eller</a:t>
            </a:r>
            <a:r>
              <a:rPr lang="en-GB" dirty="0"/>
              <a:t> </a:t>
            </a:r>
            <a:r>
              <a:rPr lang="en-GB" dirty="0" err="1"/>
              <a:t>skal</a:t>
            </a:r>
            <a:r>
              <a:rPr lang="en-GB" dirty="0"/>
              <a:t> </a:t>
            </a:r>
            <a:r>
              <a:rPr lang="en-GB" dirty="0" err="1"/>
              <a:t>sørge</a:t>
            </a:r>
            <a:r>
              <a:rPr lang="en-GB" dirty="0"/>
              <a:t> for at </a:t>
            </a:r>
            <a:r>
              <a:rPr lang="en-GB" dirty="0" err="1"/>
              <a:t>koble</a:t>
            </a:r>
            <a:r>
              <a:rPr lang="en-GB" dirty="0"/>
              <a:t> an </a:t>
            </a:r>
            <a:r>
              <a:rPr lang="en-GB" dirty="0" err="1"/>
              <a:t>til</a:t>
            </a:r>
            <a:r>
              <a:rPr lang="en-GB" dirty="0"/>
              <a:t>. Her </a:t>
            </a:r>
            <a:r>
              <a:rPr lang="en-GB" dirty="0" err="1"/>
              <a:t>er</a:t>
            </a:r>
            <a:r>
              <a:rPr lang="en-GB" dirty="0"/>
              <a:t> </a:t>
            </a:r>
            <a:r>
              <a:rPr lang="en-GB" dirty="0" err="1"/>
              <a:t>det</a:t>
            </a:r>
            <a:r>
              <a:rPr lang="en-GB" dirty="0"/>
              <a:t> </a:t>
            </a:r>
            <a:r>
              <a:rPr lang="en-GB" dirty="0" err="1"/>
              <a:t>vigtigt</a:t>
            </a:r>
            <a:r>
              <a:rPr lang="en-GB" dirty="0"/>
              <a:t> at </a:t>
            </a:r>
            <a:r>
              <a:rPr lang="en-GB" dirty="0" err="1"/>
              <a:t>hjælpe</a:t>
            </a:r>
            <a:r>
              <a:rPr lang="en-GB" dirty="0"/>
              <a:t> </a:t>
            </a:r>
            <a:r>
              <a:rPr lang="en-GB" dirty="0" err="1"/>
              <a:t>deltagerne</a:t>
            </a:r>
            <a:r>
              <a:rPr lang="en-GB" dirty="0"/>
              <a:t> </a:t>
            </a:r>
            <a:r>
              <a:rPr lang="en-GB" dirty="0" err="1"/>
              <a:t>til</a:t>
            </a:r>
            <a:r>
              <a:rPr lang="en-GB" dirty="0"/>
              <a:t> </a:t>
            </a:r>
            <a:r>
              <a:rPr lang="en-GB" dirty="0" err="1"/>
              <a:t>en</a:t>
            </a:r>
            <a:r>
              <a:rPr lang="en-GB" dirty="0"/>
              <a:t> </a:t>
            </a:r>
            <a:r>
              <a:rPr lang="en-GB" dirty="0" err="1"/>
              <a:t>oplevelse</a:t>
            </a:r>
            <a:r>
              <a:rPr lang="en-GB" dirty="0"/>
              <a:t> </a:t>
            </a:r>
            <a:r>
              <a:rPr lang="en-GB" dirty="0" err="1"/>
              <a:t>af</a:t>
            </a:r>
            <a:r>
              <a:rPr lang="en-GB" dirty="0"/>
              <a:t>, at der </a:t>
            </a:r>
            <a:r>
              <a:rPr lang="en-GB" dirty="0" err="1"/>
              <a:t>er</a:t>
            </a:r>
            <a:r>
              <a:rPr lang="en-GB" dirty="0"/>
              <a:t> </a:t>
            </a:r>
            <a:r>
              <a:rPr lang="en-GB" dirty="0" err="1"/>
              <a:t>en</a:t>
            </a:r>
            <a:r>
              <a:rPr lang="en-GB" dirty="0"/>
              <a:t> </a:t>
            </a:r>
            <a:r>
              <a:rPr lang="en-GB" dirty="0" err="1"/>
              <a:t>rød</a:t>
            </a:r>
            <a:r>
              <a:rPr lang="en-GB" dirty="0"/>
              <a:t> </a:t>
            </a:r>
            <a:r>
              <a:rPr lang="en-GB" dirty="0" err="1"/>
              <a:t>tråd</a:t>
            </a:r>
            <a:r>
              <a:rPr lang="en-GB" dirty="0"/>
              <a:t> </a:t>
            </a:r>
            <a:r>
              <a:rPr lang="en-GB" dirty="0" err="1"/>
              <a:t>mellem</a:t>
            </a:r>
            <a:r>
              <a:rPr lang="en-GB" dirty="0"/>
              <a:t> </a:t>
            </a:r>
            <a:r>
              <a:rPr lang="en-GB" dirty="0" err="1"/>
              <a:t>det</a:t>
            </a:r>
            <a:r>
              <a:rPr lang="en-GB" dirty="0"/>
              <a:t>, I </a:t>
            </a:r>
            <a:r>
              <a:rPr lang="en-GB" dirty="0" err="1"/>
              <a:t>igangsætter</a:t>
            </a:r>
            <a:r>
              <a:rPr lang="en-GB" dirty="0"/>
              <a:t>, </a:t>
            </a:r>
            <a:r>
              <a:rPr lang="en-GB" dirty="0" err="1"/>
              <a:t>og</a:t>
            </a:r>
            <a:r>
              <a:rPr lang="en-GB" dirty="0"/>
              <a:t> </a:t>
            </a:r>
            <a:r>
              <a:rPr lang="en-GB" dirty="0" err="1"/>
              <a:t>det</a:t>
            </a:r>
            <a:r>
              <a:rPr lang="en-GB" dirty="0"/>
              <a:t>, der </a:t>
            </a:r>
            <a:r>
              <a:rPr lang="en-GB" dirty="0" err="1"/>
              <a:t>allerede</a:t>
            </a:r>
            <a:r>
              <a:rPr lang="en-GB" dirty="0"/>
              <a:t> </a:t>
            </a:r>
            <a:r>
              <a:rPr lang="en-GB" dirty="0" err="1"/>
              <a:t>er</a:t>
            </a:r>
            <a:r>
              <a:rPr lang="en-GB" dirty="0"/>
              <a:t> </a:t>
            </a:r>
            <a:r>
              <a:rPr lang="en-GB" dirty="0" err="1"/>
              <a:t>igang</a:t>
            </a:r>
            <a:r>
              <a:rPr lang="en-GB" dirty="0"/>
              <a:t>.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err="1"/>
              <a:t>Drøft</a:t>
            </a:r>
            <a:r>
              <a:rPr lang="en-GB" dirty="0"/>
              <a:t> </a:t>
            </a:r>
            <a:r>
              <a:rPr lang="en-GB" dirty="0" err="1"/>
              <a:t>på</a:t>
            </a:r>
            <a:r>
              <a:rPr lang="en-GB" dirty="0"/>
              <a:t> </a:t>
            </a:r>
            <a:r>
              <a:rPr lang="en-GB" dirty="0" err="1"/>
              <a:t>baggrund</a:t>
            </a:r>
            <a:r>
              <a:rPr lang="en-GB" dirty="0"/>
              <a:t> </a:t>
            </a:r>
            <a:r>
              <a:rPr lang="en-GB" dirty="0" err="1"/>
              <a:t>af</a:t>
            </a:r>
            <a:r>
              <a:rPr lang="en-GB" dirty="0"/>
              <a:t> </a:t>
            </a:r>
            <a:r>
              <a:rPr lang="en-GB" dirty="0" err="1"/>
              <a:t>jeres</a:t>
            </a:r>
            <a:r>
              <a:rPr lang="en-GB" dirty="0"/>
              <a:t> </a:t>
            </a:r>
            <a:r>
              <a:rPr lang="en-GB" dirty="0" err="1"/>
              <a:t>eksisterende</a:t>
            </a:r>
            <a:r>
              <a:rPr lang="en-GB" dirty="0"/>
              <a:t> </a:t>
            </a:r>
            <a:r>
              <a:rPr lang="en-GB" dirty="0" err="1"/>
              <a:t>erfaringer</a:t>
            </a:r>
            <a:r>
              <a:rPr lang="en-GB" dirty="0"/>
              <a:t>, </a:t>
            </a:r>
            <a:r>
              <a:rPr lang="en-GB" dirty="0" err="1"/>
              <a:t>hvordan</a:t>
            </a:r>
            <a:r>
              <a:rPr lang="en-GB" dirty="0"/>
              <a:t> I (nu) </a:t>
            </a:r>
            <a:r>
              <a:rPr lang="en-GB" dirty="0" err="1"/>
              <a:t>forstår</a:t>
            </a:r>
            <a:r>
              <a:rPr lang="en-GB" dirty="0"/>
              <a:t>, at et </a:t>
            </a:r>
            <a:r>
              <a:rPr lang="en-GB" dirty="0" err="1"/>
              <a:t>styrket</a:t>
            </a:r>
            <a:r>
              <a:rPr lang="en-GB" dirty="0"/>
              <a:t> </a:t>
            </a:r>
            <a:r>
              <a:rPr lang="en-GB" dirty="0" err="1"/>
              <a:t>forældresamarbejde</a:t>
            </a:r>
            <a:r>
              <a:rPr lang="en-GB" dirty="0"/>
              <a:t> </a:t>
            </a:r>
            <a:r>
              <a:rPr lang="en-GB" dirty="0" err="1"/>
              <a:t>kan</a:t>
            </a:r>
            <a:r>
              <a:rPr lang="en-GB" dirty="0"/>
              <a:t> </a:t>
            </a:r>
            <a:r>
              <a:rPr lang="en-GB" dirty="0" err="1"/>
              <a:t>være</a:t>
            </a:r>
            <a:r>
              <a:rPr lang="en-GB" dirty="0"/>
              <a:t> med </a:t>
            </a:r>
            <a:r>
              <a:rPr lang="en-GB" dirty="0" err="1"/>
              <a:t>til</a:t>
            </a:r>
            <a:r>
              <a:rPr lang="en-GB" dirty="0"/>
              <a:t> at </a:t>
            </a:r>
            <a:r>
              <a:rPr lang="en-GB" dirty="0" err="1"/>
              <a:t>styrke</a:t>
            </a:r>
            <a:r>
              <a:rPr lang="en-GB" dirty="0"/>
              <a:t> </a:t>
            </a:r>
            <a:r>
              <a:rPr lang="en-GB" dirty="0" err="1"/>
              <a:t>udviklingen</a:t>
            </a:r>
            <a:r>
              <a:rPr lang="en-GB" dirty="0"/>
              <a:t> </a:t>
            </a:r>
            <a:r>
              <a:rPr lang="en-GB" dirty="0" err="1"/>
              <a:t>af</a:t>
            </a:r>
            <a:r>
              <a:rPr lang="en-GB" dirty="0"/>
              <a:t> </a:t>
            </a:r>
            <a:r>
              <a:rPr lang="en-GB" dirty="0" err="1"/>
              <a:t>inkluderende</a:t>
            </a:r>
            <a:r>
              <a:rPr lang="en-GB" dirty="0"/>
              <a:t> </a:t>
            </a:r>
            <a:r>
              <a:rPr lang="en-GB" dirty="0" err="1"/>
              <a:t>læringsmiljøer</a:t>
            </a:r>
            <a:r>
              <a:rPr lang="en-GB" dirty="0"/>
              <a:t>.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Husk at </a:t>
            </a:r>
            <a:r>
              <a:rPr lang="en-GB" dirty="0" err="1"/>
              <a:t>inddrage</a:t>
            </a:r>
            <a:r>
              <a:rPr lang="en-GB" dirty="0"/>
              <a:t> </a:t>
            </a:r>
            <a:r>
              <a:rPr lang="en-GB" dirty="0" err="1"/>
              <a:t>eksisterende</a:t>
            </a:r>
            <a:r>
              <a:rPr lang="en-GB" dirty="0"/>
              <a:t> </a:t>
            </a:r>
            <a:r>
              <a:rPr lang="en-GB" dirty="0" err="1"/>
              <a:t>viden</a:t>
            </a:r>
            <a:r>
              <a:rPr lang="en-GB" dirty="0"/>
              <a:t> </a:t>
            </a:r>
            <a:r>
              <a:rPr lang="en-GB" dirty="0" err="1"/>
              <a:t>i</a:t>
            </a:r>
            <a:r>
              <a:rPr lang="en-GB" dirty="0"/>
              <a:t> </a:t>
            </a:r>
            <a:r>
              <a:rPr lang="en-GB" dirty="0" err="1"/>
              <a:t>drøftelserne</a:t>
            </a:r>
            <a:r>
              <a:rPr lang="en-GB" dirty="0"/>
              <a:t> </a:t>
            </a:r>
            <a:r>
              <a:rPr lang="en-GB" dirty="0" err="1"/>
              <a:t>og</a:t>
            </a:r>
            <a:r>
              <a:rPr lang="en-GB" dirty="0"/>
              <a:t> </a:t>
            </a:r>
            <a:r>
              <a:rPr lang="en-GB" dirty="0" err="1"/>
              <a:t>overvej</a:t>
            </a:r>
            <a:r>
              <a:rPr lang="en-GB" dirty="0"/>
              <a:t> </a:t>
            </a:r>
            <a:r>
              <a:rPr lang="en-GB" dirty="0" err="1"/>
              <a:t>fx</a:t>
            </a:r>
            <a:r>
              <a:rPr lang="en-GB" dirty="0"/>
              <a:t>, </a:t>
            </a:r>
            <a:r>
              <a:rPr lang="en-GB" dirty="0" err="1"/>
              <a:t>hvilke</a:t>
            </a:r>
            <a:r>
              <a:rPr lang="en-GB" dirty="0"/>
              <a:t> </a:t>
            </a:r>
            <a:r>
              <a:rPr lang="en-GB" dirty="0" err="1"/>
              <a:t>drømme</a:t>
            </a:r>
            <a:r>
              <a:rPr lang="en-GB" dirty="0"/>
              <a:t> der finder </a:t>
            </a:r>
            <a:r>
              <a:rPr lang="en-GB" dirty="0" err="1"/>
              <a:t>opbakning</a:t>
            </a:r>
            <a:r>
              <a:rPr lang="en-GB" dirty="0"/>
              <a:t> </a:t>
            </a:r>
            <a:r>
              <a:rPr lang="en-GB" dirty="0" err="1"/>
              <a:t>i</a:t>
            </a:r>
            <a:r>
              <a:rPr lang="en-GB" dirty="0"/>
              <a:t> </a:t>
            </a:r>
            <a:r>
              <a:rPr lang="en-GB" dirty="0" err="1"/>
              <a:t>eksisterende</a:t>
            </a:r>
            <a:r>
              <a:rPr lang="en-GB" dirty="0"/>
              <a:t> </a:t>
            </a:r>
            <a:r>
              <a:rPr lang="en-GB" dirty="0" err="1"/>
              <a:t>viden</a:t>
            </a:r>
            <a:r>
              <a:rPr lang="en-GB" dirty="0"/>
              <a:t>.</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err="1"/>
              <a:t>Noter</a:t>
            </a:r>
            <a:r>
              <a:rPr lang="en-GB" dirty="0"/>
              <a:t> </a:t>
            </a:r>
            <a:r>
              <a:rPr lang="en-GB" dirty="0" err="1"/>
              <a:t>nøgleord</a:t>
            </a:r>
            <a:r>
              <a:rPr lang="en-GB" dirty="0"/>
              <a:t>, der </a:t>
            </a:r>
            <a:r>
              <a:rPr lang="en-GB" dirty="0" err="1"/>
              <a:t>beskriveres</a:t>
            </a:r>
            <a:r>
              <a:rPr lang="en-GB" dirty="0"/>
              <a:t> </a:t>
            </a:r>
            <a:r>
              <a:rPr lang="en-GB" dirty="0" err="1"/>
              <a:t>jeres</a:t>
            </a:r>
            <a:r>
              <a:rPr lang="en-GB" dirty="0"/>
              <a:t> </a:t>
            </a:r>
            <a:r>
              <a:rPr lang="en-GB" dirty="0" err="1"/>
              <a:t>eksisterende</a:t>
            </a:r>
            <a:r>
              <a:rPr lang="en-GB" dirty="0"/>
              <a:t> </a:t>
            </a:r>
            <a:r>
              <a:rPr lang="en-GB" dirty="0" err="1"/>
              <a:t>erfaringer</a:t>
            </a:r>
            <a:r>
              <a:rPr lang="en-GB" dirty="0"/>
              <a:t> </a:t>
            </a:r>
            <a:r>
              <a:rPr lang="en-GB" dirty="0" err="1"/>
              <a:t>og</a:t>
            </a:r>
            <a:r>
              <a:rPr lang="en-GB" dirty="0"/>
              <a:t> </a:t>
            </a:r>
            <a:r>
              <a:rPr lang="en-GB" dirty="0" err="1"/>
              <a:t>praksis</a:t>
            </a:r>
            <a:r>
              <a:rPr lang="en-GB" dirty="0"/>
              <a:t>, </a:t>
            </a:r>
            <a:r>
              <a:rPr lang="en-GB" dirty="0" err="1"/>
              <a:t>samt</a:t>
            </a:r>
            <a:r>
              <a:rPr lang="en-GB" dirty="0"/>
              <a:t> </a:t>
            </a:r>
            <a:r>
              <a:rPr lang="en-GB" dirty="0" err="1"/>
              <a:t>jeres</a:t>
            </a:r>
            <a:r>
              <a:rPr lang="en-GB" dirty="0"/>
              <a:t> </a:t>
            </a:r>
            <a:r>
              <a:rPr lang="en-GB" dirty="0" err="1"/>
              <a:t>antagelser</a:t>
            </a:r>
            <a:r>
              <a:rPr lang="en-GB" dirty="0"/>
              <a:t> om </a:t>
            </a:r>
            <a:r>
              <a:rPr lang="en-GB" dirty="0" err="1"/>
              <a:t>sammenhængen</a:t>
            </a:r>
            <a:r>
              <a:rPr lang="en-GB" dirty="0"/>
              <a:t> </a:t>
            </a:r>
            <a:r>
              <a:rPr lang="en-GB" dirty="0" err="1"/>
              <a:t>til</a:t>
            </a:r>
            <a:r>
              <a:rPr lang="en-GB" dirty="0"/>
              <a:t> </a:t>
            </a:r>
            <a:r>
              <a:rPr lang="en-GB" dirty="0" err="1"/>
              <a:t>arbejdet</a:t>
            </a:r>
            <a:r>
              <a:rPr lang="en-GB" dirty="0"/>
              <a:t> med at </a:t>
            </a:r>
            <a:r>
              <a:rPr lang="en-GB" dirty="0" err="1"/>
              <a:t>skabe</a:t>
            </a:r>
            <a:r>
              <a:rPr lang="en-GB" dirty="0"/>
              <a:t> </a:t>
            </a:r>
            <a:r>
              <a:rPr lang="en-GB" dirty="0" err="1"/>
              <a:t>inkluderende</a:t>
            </a:r>
            <a:r>
              <a:rPr lang="en-GB" dirty="0"/>
              <a:t> </a:t>
            </a:r>
            <a:r>
              <a:rPr lang="en-GB" dirty="0" err="1"/>
              <a:t>læringsmiljøer</a:t>
            </a:r>
            <a:r>
              <a:rPr lang="en-GB" dirty="0"/>
              <a:t>.</a:t>
            </a:r>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13</a:t>
            </a:fld>
            <a:endParaRPr lang="da-DK"/>
          </a:p>
        </p:txBody>
      </p:sp>
    </p:spTree>
    <p:extLst>
      <p:ext uri="{BB962C8B-B14F-4D97-AF65-F5344CB8AC3E}">
        <p14:creationId xmlns:p14="http://schemas.microsoft.com/office/powerpoint/2010/main" val="369384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facilitator:</a:t>
            </a:r>
          </a:p>
          <a:p>
            <a:endParaRPr lang="en-GB" dirty="0"/>
          </a:p>
          <a:p>
            <a:r>
              <a:rPr lang="en-GB" b="1" dirty="0" err="1"/>
              <a:t>Formålet</a:t>
            </a:r>
            <a:r>
              <a:rPr lang="en-GB" dirty="0"/>
              <a:t> med </a:t>
            </a:r>
            <a:r>
              <a:rPr lang="en-GB" dirty="0" err="1"/>
              <a:t>denne</a:t>
            </a:r>
            <a:r>
              <a:rPr lang="en-GB" dirty="0"/>
              <a:t> </a:t>
            </a:r>
            <a:r>
              <a:rPr lang="en-GB" dirty="0" err="1"/>
              <a:t>fase</a:t>
            </a:r>
            <a:r>
              <a:rPr lang="en-GB" dirty="0"/>
              <a:t> </a:t>
            </a:r>
            <a:r>
              <a:rPr lang="en-GB" dirty="0" err="1"/>
              <a:t>er</a:t>
            </a:r>
            <a:r>
              <a:rPr lang="en-GB" dirty="0"/>
              <a:t> at </a:t>
            </a:r>
            <a:r>
              <a:rPr lang="en-GB" dirty="0" err="1"/>
              <a:t>konkretisere</a:t>
            </a:r>
            <a:r>
              <a:rPr lang="en-GB" dirty="0"/>
              <a:t> </a:t>
            </a:r>
            <a:r>
              <a:rPr lang="en-GB" dirty="0" err="1"/>
              <a:t>en</a:t>
            </a:r>
            <a:r>
              <a:rPr lang="en-GB" dirty="0"/>
              <a:t> </a:t>
            </a:r>
            <a:r>
              <a:rPr lang="en-GB" dirty="0" err="1"/>
              <a:t>indsats</a:t>
            </a:r>
            <a:r>
              <a:rPr lang="en-GB" dirty="0"/>
              <a:t> </a:t>
            </a:r>
            <a:r>
              <a:rPr lang="en-GB" dirty="0" err="1"/>
              <a:t>eller</a:t>
            </a:r>
            <a:r>
              <a:rPr lang="en-GB" dirty="0"/>
              <a:t> et </a:t>
            </a:r>
            <a:r>
              <a:rPr lang="en-GB" dirty="0" err="1"/>
              <a:t>projekt</a:t>
            </a:r>
            <a:r>
              <a:rPr lang="en-GB" dirty="0"/>
              <a:t>, </a:t>
            </a:r>
            <a:r>
              <a:rPr lang="en-GB" dirty="0" err="1"/>
              <a:t>som</a:t>
            </a:r>
            <a:r>
              <a:rPr lang="en-GB" dirty="0"/>
              <a:t> </a:t>
            </a:r>
            <a:r>
              <a:rPr lang="en-GB" dirty="0" err="1"/>
              <a:t>tager</a:t>
            </a:r>
            <a:r>
              <a:rPr lang="en-GB" dirty="0"/>
              <a:t> </a:t>
            </a:r>
            <a:r>
              <a:rPr lang="en-GB" dirty="0" err="1"/>
              <a:t>afsæt</a:t>
            </a:r>
            <a:r>
              <a:rPr lang="en-GB" dirty="0"/>
              <a:t> </a:t>
            </a:r>
            <a:r>
              <a:rPr lang="en-GB" dirty="0" err="1"/>
              <a:t>i</a:t>
            </a:r>
            <a:r>
              <a:rPr lang="en-GB" dirty="0"/>
              <a:t> de </a:t>
            </a:r>
            <a:r>
              <a:rPr lang="en-GB" dirty="0" err="1"/>
              <a:t>udfordringer</a:t>
            </a:r>
            <a:r>
              <a:rPr lang="en-GB" dirty="0"/>
              <a:t> </a:t>
            </a:r>
            <a:r>
              <a:rPr lang="en-GB" dirty="0" err="1"/>
              <a:t>og</a:t>
            </a:r>
            <a:r>
              <a:rPr lang="en-GB" dirty="0"/>
              <a:t> </a:t>
            </a:r>
            <a:r>
              <a:rPr lang="en-GB" dirty="0" err="1"/>
              <a:t>behov</a:t>
            </a:r>
            <a:r>
              <a:rPr lang="en-GB" dirty="0"/>
              <a:t>, I </a:t>
            </a:r>
            <a:r>
              <a:rPr lang="en-GB" dirty="0" err="1"/>
              <a:t>ønsker</a:t>
            </a:r>
            <a:r>
              <a:rPr lang="en-GB" dirty="0"/>
              <a:t> at </a:t>
            </a:r>
            <a:r>
              <a:rPr lang="en-GB" dirty="0" err="1"/>
              <a:t>adressere</a:t>
            </a:r>
            <a:r>
              <a:rPr lang="en-GB" dirty="0"/>
              <a:t>, </a:t>
            </a:r>
            <a:r>
              <a:rPr lang="en-GB" dirty="0" err="1"/>
              <a:t>og</a:t>
            </a:r>
            <a:r>
              <a:rPr lang="en-GB" dirty="0"/>
              <a:t> </a:t>
            </a:r>
            <a:r>
              <a:rPr lang="en-GB" dirty="0" err="1"/>
              <a:t>som</a:t>
            </a:r>
            <a:r>
              <a:rPr lang="en-GB" dirty="0"/>
              <a:t> </a:t>
            </a:r>
            <a:r>
              <a:rPr lang="en-GB" dirty="0" err="1"/>
              <a:t>indeholder</a:t>
            </a:r>
            <a:r>
              <a:rPr lang="en-GB" dirty="0"/>
              <a:t> </a:t>
            </a:r>
            <a:r>
              <a:rPr lang="en-GB" dirty="0" err="1"/>
              <a:t>mulige</a:t>
            </a:r>
            <a:r>
              <a:rPr lang="en-GB" dirty="0"/>
              <a:t> </a:t>
            </a:r>
            <a:r>
              <a:rPr lang="en-GB" dirty="0" err="1"/>
              <a:t>svar</a:t>
            </a:r>
            <a:r>
              <a:rPr lang="en-GB" dirty="0"/>
              <a:t> </a:t>
            </a:r>
            <a:r>
              <a:rPr lang="en-GB" dirty="0" err="1"/>
              <a:t>og</a:t>
            </a:r>
            <a:r>
              <a:rPr lang="en-GB" dirty="0"/>
              <a:t> </a:t>
            </a:r>
            <a:r>
              <a:rPr lang="en-GB" dirty="0" err="1"/>
              <a:t>løsninger</a:t>
            </a:r>
            <a:r>
              <a:rPr lang="en-GB" dirty="0"/>
              <a:t>, </a:t>
            </a:r>
            <a:r>
              <a:rPr lang="en-GB" dirty="0" err="1"/>
              <a:t>som</a:t>
            </a:r>
            <a:r>
              <a:rPr lang="en-GB" dirty="0"/>
              <a:t> I </a:t>
            </a:r>
            <a:r>
              <a:rPr lang="en-GB" dirty="0" err="1"/>
              <a:t>har</a:t>
            </a:r>
            <a:r>
              <a:rPr lang="en-GB" dirty="0"/>
              <a:t> </a:t>
            </a:r>
            <a:r>
              <a:rPr lang="en-GB" dirty="0" err="1"/>
              <a:t>tiltro</a:t>
            </a:r>
            <a:r>
              <a:rPr lang="en-GB" dirty="0"/>
              <a:t> </a:t>
            </a:r>
            <a:r>
              <a:rPr lang="en-GB" dirty="0" err="1"/>
              <a:t>vil</a:t>
            </a:r>
            <a:r>
              <a:rPr lang="en-GB" dirty="0"/>
              <a:t> </a:t>
            </a:r>
            <a:r>
              <a:rPr lang="en-GB" dirty="0" err="1"/>
              <a:t>kunne</a:t>
            </a:r>
            <a:r>
              <a:rPr lang="en-GB" dirty="0"/>
              <a:t> </a:t>
            </a:r>
            <a:r>
              <a:rPr lang="en-GB" dirty="0" err="1"/>
              <a:t>skabe</a:t>
            </a:r>
            <a:r>
              <a:rPr lang="en-GB" dirty="0"/>
              <a:t> de </a:t>
            </a:r>
            <a:r>
              <a:rPr lang="en-GB" dirty="0" err="1"/>
              <a:t>ønskede</a:t>
            </a:r>
            <a:r>
              <a:rPr lang="en-GB" dirty="0"/>
              <a:t> </a:t>
            </a:r>
            <a:r>
              <a:rPr lang="en-GB" dirty="0" err="1"/>
              <a:t>forandringer</a:t>
            </a:r>
            <a:r>
              <a:rPr lang="en-GB" dirty="0"/>
              <a:t> </a:t>
            </a:r>
            <a:r>
              <a:rPr lang="en-GB" dirty="0" err="1"/>
              <a:t>i</a:t>
            </a:r>
            <a:r>
              <a:rPr lang="en-GB" dirty="0"/>
              <a:t> </a:t>
            </a:r>
            <a:r>
              <a:rPr lang="en-GB" dirty="0" err="1"/>
              <a:t>praksis</a:t>
            </a:r>
            <a:r>
              <a:rPr lang="en-GB" dirty="0"/>
              <a:t>. </a:t>
            </a:r>
          </a:p>
          <a:p>
            <a:endParaRPr lang="en-GB" dirty="0"/>
          </a:p>
          <a:p>
            <a:r>
              <a:rPr lang="en-GB" b="1" dirty="0" err="1"/>
              <a:t>Proces</a:t>
            </a:r>
            <a:endParaRPr lang="en-GB" b="1" dirty="0"/>
          </a:p>
          <a:p>
            <a:pPr marL="171450" indent="-171450">
              <a:buFont typeface="Arial" panose="020B0604020202020204" pitchFamily="34" charset="0"/>
              <a:buChar char="•"/>
            </a:pPr>
            <a:r>
              <a:rPr lang="en-GB" dirty="0" err="1"/>
              <a:t>Drøft</a:t>
            </a:r>
            <a:r>
              <a:rPr lang="en-GB" dirty="0"/>
              <a:t> </a:t>
            </a:r>
            <a:r>
              <a:rPr lang="en-GB" dirty="0" err="1"/>
              <a:t>spørgsmålene</a:t>
            </a:r>
            <a:r>
              <a:rPr lang="en-GB" dirty="0"/>
              <a:t> </a:t>
            </a:r>
            <a:r>
              <a:rPr lang="en-GB" dirty="0" err="1"/>
              <a:t>grundigt</a:t>
            </a:r>
            <a:r>
              <a:rPr lang="en-GB" dirty="0"/>
              <a:t> </a:t>
            </a:r>
            <a:r>
              <a:rPr lang="en-GB" dirty="0" err="1"/>
              <a:t>og</a:t>
            </a:r>
            <a:r>
              <a:rPr lang="en-GB" dirty="0"/>
              <a:t> </a:t>
            </a:r>
            <a:r>
              <a:rPr lang="en-GB" dirty="0" err="1"/>
              <a:t>sørg</a:t>
            </a:r>
            <a:r>
              <a:rPr lang="en-GB" dirty="0"/>
              <a:t> for at </a:t>
            </a:r>
            <a:r>
              <a:rPr lang="en-GB" dirty="0" err="1"/>
              <a:t>samle</a:t>
            </a:r>
            <a:r>
              <a:rPr lang="en-GB" dirty="0"/>
              <a:t> op </a:t>
            </a:r>
            <a:r>
              <a:rPr lang="en-GB" dirty="0" err="1"/>
              <a:t>på</a:t>
            </a:r>
            <a:r>
              <a:rPr lang="en-GB" dirty="0"/>
              <a:t> </a:t>
            </a:r>
            <a:r>
              <a:rPr lang="en-GB" dirty="0" err="1"/>
              <a:t>alle</a:t>
            </a:r>
            <a:r>
              <a:rPr lang="en-GB" dirty="0"/>
              <a:t> </a:t>
            </a:r>
            <a:r>
              <a:rPr lang="en-GB" dirty="0" err="1"/>
              <a:t>spørgsmål</a:t>
            </a:r>
            <a:r>
              <a:rPr lang="en-GB" dirty="0"/>
              <a:t>, </a:t>
            </a:r>
            <a:r>
              <a:rPr lang="en-GB" dirty="0" err="1"/>
              <a:t>så</a:t>
            </a:r>
            <a:r>
              <a:rPr lang="en-GB" dirty="0"/>
              <a:t> der </a:t>
            </a:r>
            <a:r>
              <a:rPr lang="en-GB" dirty="0" err="1"/>
              <a:t>er</a:t>
            </a:r>
            <a:r>
              <a:rPr lang="en-GB" dirty="0"/>
              <a:t> </a:t>
            </a:r>
            <a:r>
              <a:rPr lang="en-GB" dirty="0" err="1"/>
              <a:t>enighed</a:t>
            </a:r>
            <a:r>
              <a:rPr lang="en-GB" dirty="0"/>
              <a:t> om </a:t>
            </a:r>
            <a:r>
              <a:rPr lang="en-GB" dirty="0" err="1"/>
              <a:t>indsatsens</a:t>
            </a:r>
            <a:r>
              <a:rPr lang="en-GB" dirty="0"/>
              <a:t>/</a:t>
            </a:r>
            <a:r>
              <a:rPr lang="en-GB" dirty="0" err="1"/>
              <a:t>projektets</a:t>
            </a:r>
            <a:r>
              <a:rPr lang="en-GB" dirty="0"/>
              <a:t> </a:t>
            </a:r>
            <a:r>
              <a:rPr lang="en-GB" dirty="0" err="1"/>
              <a:t>indhold</a:t>
            </a:r>
            <a:r>
              <a:rPr lang="en-GB" dirty="0"/>
              <a:t>. </a:t>
            </a:r>
          </a:p>
          <a:p>
            <a:pPr marL="171450" indent="-171450">
              <a:buFont typeface="Arial" panose="020B0604020202020204" pitchFamily="34" charset="0"/>
              <a:buChar char="•"/>
            </a:pPr>
            <a:r>
              <a:rPr lang="en-GB" dirty="0" err="1"/>
              <a:t>Det</a:t>
            </a:r>
            <a:r>
              <a:rPr lang="en-GB" dirty="0"/>
              <a:t> </a:t>
            </a:r>
            <a:r>
              <a:rPr lang="en-GB" dirty="0" err="1"/>
              <a:t>kan</a:t>
            </a:r>
            <a:r>
              <a:rPr lang="en-GB" dirty="0"/>
              <a:t> </a:t>
            </a:r>
            <a:r>
              <a:rPr lang="en-GB" dirty="0" err="1"/>
              <a:t>være</a:t>
            </a:r>
            <a:r>
              <a:rPr lang="en-GB" dirty="0"/>
              <a:t> </a:t>
            </a:r>
            <a:r>
              <a:rPr lang="en-GB" dirty="0" err="1"/>
              <a:t>en</a:t>
            </a:r>
            <a:r>
              <a:rPr lang="en-GB" dirty="0"/>
              <a:t> god ide at </a:t>
            </a:r>
            <a:r>
              <a:rPr lang="en-GB" dirty="0" err="1"/>
              <a:t>skrive</a:t>
            </a:r>
            <a:r>
              <a:rPr lang="en-GB" dirty="0"/>
              <a:t> ned, </a:t>
            </a:r>
            <a:r>
              <a:rPr lang="en-GB" dirty="0" err="1"/>
              <a:t>hvad</a:t>
            </a:r>
            <a:r>
              <a:rPr lang="en-GB" dirty="0"/>
              <a:t> I </a:t>
            </a:r>
            <a:r>
              <a:rPr lang="en-GB" dirty="0" err="1"/>
              <a:t>aftaler</a:t>
            </a:r>
            <a:r>
              <a:rPr lang="en-GB" dirty="0"/>
              <a:t>, </a:t>
            </a:r>
            <a:r>
              <a:rPr lang="en-GB" dirty="0" err="1"/>
              <a:t>og</a:t>
            </a:r>
            <a:r>
              <a:rPr lang="en-GB" dirty="0"/>
              <a:t> </a:t>
            </a:r>
            <a:r>
              <a:rPr lang="en-GB" dirty="0" err="1"/>
              <a:t>konkretisere</a:t>
            </a:r>
            <a:r>
              <a:rPr lang="en-GB" dirty="0"/>
              <a:t> </a:t>
            </a:r>
            <a:r>
              <a:rPr lang="en-GB" dirty="0" err="1"/>
              <a:t>indholdet</a:t>
            </a:r>
            <a:r>
              <a:rPr lang="en-GB" dirty="0"/>
              <a:t> </a:t>
            </a:r>
            <a:r>
              <a:rPr lang="en-GB" dirty="0" err="1"/>
              <a:t>mest</a:t>
            </a:r>
            <a:r>
              <a:rPr lang="en-GB" dirty="0"/>
              <a:t> </a:t>
            </a:r>
            <a:r>
              <a:rPr lang="en-GB" dirty="0" err="1"/>
              <a:t>muligt</a:t>
            </a:r>
            <a:r>
              <a:rPr lang="en-GB" dirty="0"/>
              <a:t>.</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b="1" dirty="0" err="1"/>
              <a:t>Noter</a:t>
            </a:r>
            <a:r>
              <a:rPr lang="en-GB" b="1" dirty="0"/>
              <a:t> </a:t>
            </a:r>
            <a:r>
              <a:rPr lang="en-GB" b="1" dirty="0" err="1"/>
              <a:t>til</a:t>
            </a:r>
            <a:r>
              <a:rPr lang="en-GB" b="1" dirty="0"/>
              <a:t> </a:t>
            </a:r>
            <a:r>
              <a:rPr lang="en-GB" b="1" dirty="0" err="1"/>
              <a:t>indhold</a:t>
            </a:r>
            <a:r>
              <a:rPr lang="en-GB" b="1" dirty="0"/>
              <a:t>:</a:t>
            </a:r>
          </a:p>
          <a:p>
            <a:pPr marL="0" marR="0" lvl="0" indent="0" algn="l" defTabSz="457189" rtl="0" eaLnBrk="0" fontAlgn="base" latinLnBrk="0" hangingPunct="0">
              <a:lnSpc>
                <a:spcPct val="100000"/>
              </a:lnSpc>
              <a:spcBef>
                <a:spcPct val="30000"/>
              </a:spcBef>
              <a:spcAft>
                <a:spcPct val="0"/>
              </a:spcAft>
              <a:buClrTx/>
              <a:buSzTx/>
              <a:buFont typeface="Arial" panose="020B0604020202020204" pitchFamily="34" charset="0"/>
              <a:buNone/>
              <a:tabLst/>
              <a:defRPr/>
            </a:pPr>
            <a:r>
              <a:rPr lang="da-DK" sz="1200" spc="0" dirty="0">
                <a:solidFill>
                  <a:srgbClr val="000000"/>
                </a:solidFill>
                <a:latin typeface="Verdana"/>
              </a:rPr>
              <a:t>I arbejdet med at styrke forældresamarbejde er det relevant at undersøge, , hvornår og hvordan forældrene gerne vil inddrages, samt hvornår forældrene oplever at have et godt samarbejde med skolen. Her kan I fx gennemføre </a:t>
            </a:r>
            <a:r>
              <a:rPr lang="da-DK" sz="1200" b="1" spc="0" dirty="0">
                <a:solidFill>
                  <a:srgbClr val="000000"/>
                </a:solidFill>
                <a:latin typeface="Verdana"/>
              </a:rPr>
              <a:t>interviews</a:t>
            </a:r>
            <a:r>
              <a:rPr lang="da-DK" sz="1200" spc="0" dirty="0">
                <a:solidFill>
                  <a:srgbClr val="000000"/>
                </a:solidFill>
                <a:latin typeface="Verdana"/>
              </a:rPr>
              <a:t> </a:t>
            </a:r>
            <a:r>
              <a:rPr lang="da-DK" sz="1200" b="1" spc="0" dirty="0">
                <a:solidFill>
                  <a:srgbClr val="000000"/>
                </a:solidFill>
                <a:latin typeface="Verdana"/>
              </a:rPr>
              <a:t>med forældre</a:t>
            </a:r>
            <a:r>
              <a:rPr lang="da-DK" sz="1200" b="0" spc="0" dirty="0">
                <a:solidFill>
                  <a:srgbClr val="000000"/>
                </a:solidFill>
                <a:latin typeface="Verdana"/>
              </a:rPr>
              <a:t>.</a:t>
            </a:r>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15</a:t>
            </a:fld>
            <a:endParaRPr lang="da-DK"/>
          </a:p>
        </p:txBody>
      </p:sp>
    </p:spTree>
    <p:extLst>
      <p:ext uri="{BB962C8B-B14F-4D97-AF65-F5344CB8AC3E}">
        <p14:creationId xmlns:p14="http://schemas.microsoft.com/office/powerpoint/2010/main" val="2012358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facilitator:</a:t>
            </a:r>
          </a:p>
          <a:p>
            <a:r>
              <a:rPr lang="en-GB" dirty="0" err="1"/>
              <a:t>Som</a:t>
            </a:r>
            <a:r>
              <a:rPr lang="en-GB" dirty="0"/>
              <a:t> </a:t>
            </a:r>
            <a:r>
              <a:rPr lang="en-GB" dirty="0" err="1"/>
              <a:t>opsamling</a:t>
            </a:r>
            <a:r>
              <a:rPr lang="en-GB" dirty="0"/>
              <a:t> </a:t>
            </a:r>
            <a:r>
              <a:rPr lang="en-GB" dirty="0" err="1"/>
              <a:t>på</a:t>
            </a:r>
            <a:r>
              <a:rPr lang="en-GB" dirty="0"/>
              <a:t> </a:t>
            </a:r>
            <a:r>
              <a:rPr lang="en-GB" dirty="0" err="1"/>
              <a:t>jeres</a:t>
            </a:r>
            <a:r>
              <a:rPr lang="en-GB" dirty="0"/>
              <a:t> </a:t>
            </a:r>
            <a:r>
              <a:rPr lang="en-GB" dirty="0" err="1"/>
              <a:t>drøftelser</a:t>
            </a:r>
            <a:r>
              <a:rPr lang="en-GB" dirty="0"/>
              <a:t> </a:t>
            </a:r>
            <a:r>
              <a:rPr lang="en-GB" dirty="0" err="1"/>
              <a:t>indtil</a:t>
            </a:r>
            <a:r>
              <a:rPr lang="en-GB" dirty="0"/>
              <a:t> </a:t>
            </a:r>
            <a:r>
              <a:rPr lang="en-GB" dirty="0" err="1"/>
              <a:t>videre</a:t>
            </a:r>
            <a:r>
              <a:rPr lang="en-GB" dirty="0"/>
              <a:t> </a:t>
            </a:r>
            <a:r>
              <a:rPr lang="en-GB" dirty="0" err="1"/>
              <a:t>samler</a:t>
            </a:r>
            <a:r>
              <a:rPr lang="en-GB" dirty="0"/>
              <a:t> du op </a:t>
            </a:r>
            <a:r>
              <a:rPr lang="en-GB" dirty="0" err="1"/>
              <a:t>på</a:t>
            </a:r>
            <a:r>
              <a:rPr lang="en-GB" dirty="0"/>
              <a:t>, </a:t>
            </a:r>
            <a:r>
              <a:rPr lang="en-GB" dirty="0" err="1"/>
              <a:t>hvilke</a:t>
            </a:r>
            <a:r>
              <a:rPr lang="en-GB" dirty="0"/>
              <a:t> </a:t>
            </a:r>
            <a:r>
              <a:rPr lang="en-GB" dirty="0" err="1"/>
              <a:t>konkrete</a:t>
            </a:r>
            <a:r>
              <a:rPr lang="en-GB" dirty="0"/>
              <a:t> </a:t>
            </a:r>
            <a:r>
              <a:rPr lang="en-GB" dirty="0" err="1"/>
              <a:t>handlinger</a:t>
            </a:r>
            <a:r>
              <a:rPr lang="en-GB" dirty="0"/>
              <a:t>, I </a:t>
            </a:r>
            <a:r>
              <a:rPr lang="en-GB" dirty="0" err="1"/>
              <a:t>skal</a:t>
            </a:r>
            <a:r>
              <a:rPr lang="en-GB" dirty="0"/>
              <a:t> </a:t>
            </a:r>
            <a:r>
              <a:rPr lang="en-GB" dirty="0" err="1"/>
              <a:t>gøre</a:t>
            </a:r>
            <a:r>
              <a:rPr lang="en-GB" dirty="0"/>
              <a:t> for at </a:t>
            </a:r>
            <a:r>
              <a:rPr lang="en-GB" dirty="0" err="1"/>
              <a:t>sætte</a:t>
            </a:r>
            <a:r>
              <a:rPr lang="en-GB" dirty="0"/>
              <a:t> </a:t>
            </a:r>
            <a:r>
              <a:rPr lang="en-GB" dirty="0" err="1"/>
              <a:t>projektet</a:t>
            </a:r>
            <a:r>
              <a:rPr lang="en-GB" dirty="0"/>
              <a:t> </a:t>
            </a:r>
            <a:r>
              <a:rPr lang="en-GB" dirty="0" err="1"/>
              <a:t>igang</a:t>
            </a:r>
            <a:r>
              <a:rPr lang="en-GB" dirty="0"/>
              <a:t>. </a:t>
            </a:r>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16</a:t>
            </a:fld>
            <a:endParaRPr lang="da-DK"/>
          </a:p>
        </p:txBody>
      </p:sp>
    </p:spTree>
    <p:extLst>
      <p:ext uri="{BB962C8B-B14F-4D97-AF65-F5344CB8AC3E}">
        <p14:creationId xmlns:p14="http://schemas.microsoft.com/office/powerpoint/2010/main" val="986109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en-GB" b="1" dirty="0" err="1"/>
              <a:t>Noter</a:t>
            </a:r>
            <a:r>
              <a:rPr lang="en-GB" b="1" dirty="0"/>
              <a:t> </a:t>
            </a:r>
            <a:r>
              <a:rPr lang="en-GB" b="1" dirty="0" err="1"/>
              <a:t>til</a:t>
            </a:r>
            <a:r>
              <a:rPr lang="en-GB" b="1" dirty="0"/>
              <a:t> facilitator:</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457189" rtl="0" eaLnBrk="0" fontAlgn="base" latinLnBrk="0" hangingPunct="0">
              <a:lnSpc>
                <a:spcPct val="100000"/>
              </a:lnSpc>
              <a:spcBef>
                <a:spcPct val="30000"/>
              </a:spcBef>
              <a:spcAft>
                <a:spcPct val="0"/>
              </a:spcAft>
              <a:buClrTx/>
              <a:buSzTx/>
              <a:buFontTx/>
              <a:buNone/>
              <a:tabLst/>
              <a:defRPr/>
            </a:pPr>
            <a:r>
              <a:rPr lang="en-GB" b="1" dirty="0" err="1"/>
              <a:t>Formålet</a:t>
            </a:r>
            <a:r>
              <a:rPr lang="en-GB" dirty="0"/>
              <a:t> med </a:t>
            </a:r>
            <a:r>
              <a:rPr lang="en-GB" dirty="0" err="1"/>
              <a:t>afprøvningsfasen</a:t>
            </a:r>
            <a:r>
              <a:rPr lang="en-GB" dirty="0"/>
              <a:t> </a:t>
            </a:r>
            <a:r>
              <a:rPr lang="en-GB" dirty="0" err="1"/>
              <a:t>er</a:t>
            </a:r>
            <a:r>
              <a:rPr lang="en-GB" dirty="0"/>
              <a:t> at </a:t>
            </a:r>
            <a:r>
              <a:rPr lang="en-GB" dirty="0" err="1"/>
              <a:t>omsætte</a:t>
            </a:r>
            <a:r>
              <a:rPr lang="en-GB" dirty="0"/>
              <a:t> </a:t>
            </a:r>
            <a:r>
              <a:rPr lang="en-GB" dirty="0" err="1"/>
              <a:t>viden</a:t>
            </a:r>
            <a:r>
              <a:rPr lang="en-GB" dirty="0"/>
              <a:t> </a:t>
            </a:r>
            <a:r>
              <a:rPr lang="en-GB" dirty="0" err="1"/>
              <a:t>og</a:t>
            </a:r>
            <a:r>
              <a:rPr lang="en-GB" dirty="0"/>
              <a:t> </a:t>
            </a:r>
            <a:r>
              <a:rPr lang="en-GB" dirty="0" err="1"/>
              <a:t>faglige</a:t>
            </a:r>
            <a:r>
              <a:rPr lang="en-GB" dirty="0"/>
              <a:t> </a:t>
            </a:r>
            <a:r>
              <a:rPr lang="en-GB" dirty="0" err="1"/>
              <a:t>intentioner</a:t>
            </a:r>
            <a:r>
              <a:rPr lang="en-GB" dirty="0"/>
              <a:t> </a:t>
            </a:r>
            <a:r>
              <a:rPr lang="en-GB" dirty="0" err="1"/>
              <a:t>i</a:t>
            </a:r>
            <a:r>
              <a:rPr lang="en-GB" dirty="0"/>
              <a:t> </a:t>
            </a:r>
            <a:r>
              <a:rPr lang="en-GB" dirty="0" err="1"/>
              <a:t>videreudvikling</a:t>
            </a:r>
            <a:r>
              <a:rPr lang="en-GB" dirty="0"/>
              <a:t> </a:t>
            </a:r>
            <a:r>
              <a:rPr lang="en-GB" dirty="0" err="1"/>
              <a:t>af</a:t>
            </a:r>
            <a:r>
              <a:rPr lang="en-GB" dirty="0"/>
              <a:t> </a:t>
            </a:r>
            <a:r>
              <a:rPr lang="en-GB" dirty="0" err="1"/>
              <a:t>jeres</a:t>
            </a:r>
            <a:r>
              <a:rPr lang="en-GB" dirty="0"/>
              <a:t> </a:t>
            </a:r>
            <a:r>
              <a:rPr lang="en-GB" dirty="0" err="1"/>
              <a:t>pædagogiske</a:t>
            </a:r>
            <a:r>
              <a:rPr lang="en-GB" dirty="0"/>
              <a:t> </a:t>
            </a:r>
            <a:r>
              <a:rPr lang="en-GB" dirty="0" err="1"/>
              <a:t>praksis</a:t>
            </a:r>
            <a:r>
              <a:rPr lang="en-GB" dirty="0"/>
              <a:t>. </a:t>
            </a:r>
          </a:p>
          <a:p>
            <a:pPr marL="0" marR="0" lvl="0" indent="0" algn="l" defTabSz="457189" rtl="0" eaLnBrk="0" fontAlgn="base" latinLnBrk="0" hangingPunct="0">
              <a:lnSpc>
                <a:spcPct val="100000"/>
              </a:lnSpc>
              <a:spcBef>
                <a:spcPct val="30000"/>
              </a:spcBef>
              <a:spcAft>
                <a:spcPct val="0"/>
              </a:spcAft>
              <a:buClrTx/>
              <a:buSzTx/>
              <a:buFontTx/>
              <a:buNone/>
              <a:tabLst/>
              <a:defRPr/>
            </a:pPr>
            <a:r>
              <a:rPr lang="da-DK" dirty="0"/>
              <a:t>Denne fase foregår over en længere periode, hvor I kan få behov for at mødes løbende. I de følgende slides gives bud på, hvad der er vigtigt i afprøvningsfasen/aktionslæring og eksempler på redskaber, som I kan anvende. </a:t>
            </a:r>
            <a:endParaRPr lang="en-GB" dirty="0"/>
          </a:p>
          <a:p>
            <a:pPr marL="0" marR="0" lvl="0" indent="0" algn="l" defTabSz="457189"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457189" rtl="0" eaLnBrk="0" fontAlgn="base" latinLnBrk="0" hangingPunct="0">
              <a:lnSpc>
                <a:spcPct val="100000"/>
              </a:lnSpc>
              <a:spcBef>
                <a:spcPct val="30000"/>
              </a:spcBef>
              <a:spcAft>
                <a:spcPct val="0"/>
              </a:spcAft>
              <a:buClrTx/>
              <a:buSzTx/>
              <a:buFontTx/>
              <a:buNone/>
              <a:tabLst/>
              <a:defRPr/>
            </a:pPr>
            <a:r>
              <a:rPr lang="en-GB" b="1" dirty="0" err="1"/>
              <a:t>Proces</a:t>
            </a:r>
            <a:r>
              <a:rPr lang="en-GB" b="1" dirty="0"/>
              <a:t>: </a:t>
            </a:r>
          </a:p>
          <a:p>
            <a:pPr marL="171450" indent="-171450">
              <a:buFont typeface="Arial" panose="020B0604020202020204" pitchFamily="34" charset="0"/>
              <a:buChar char="•"/>
            </a:pPr>
            <a:r>
              <a:rPr lang="da-DK" dirty="0"/>
              <a:t>Det kan være en god ide, at udvikling og afprøvning af indsatsen foregår parallelt i </a:t>
            </a:r>
            <a:r>
              <a:rPr lang="da-DK" b="1" dirty="0"/>
              <a:t>’loops’</a:t>
            </a:r>
            <a:r>
              <a:rPr lang="da-DK" dirty="0"/>
              <a:t>. </a:t>
            </a:r>
          </a:p>
          <a:p>
            <a:pPr marL="171450" indent="-171450">
              <a:buFont typeface="Arial" panose="020B0604020202020204" pitchFamily="34" charset="0"/>
              <a:buChar char="•"/>
            </a:pPr>
            <a:r>
              <a:rPr lang="da-DK" dirty="0"/>
              <a:t>I kan med inspiration fra </a:t>
            </a:r>
            <a:r>
              <a:rPr lang="da-DK" b="1" dirty="0"/>
              <a:t>aktionslæring</a:t>
            </a:r>
            <a:r>
              <a:rPr lang="da-DK" dirty="0"/>
              <a:t> som metode planlægge konkrete prøvehandlinger/afgrænsede indsatser, som I løbende gennemfører, evaluerer og justerer, i takt med, at I gør jer erfaringer og producerer ny viden. </a:t>
            </a:r>
          </a:p>
          <a:p>
            <a:pPr marL="171450" indent="-171450">
              <a:buFont typeface="Arial" panose="020B0604020202020204" pitchFamily="34" charset="0"/>
              <a:buChar char="•"/>
            </a:pPr>
            <a:r>
              <a:rPr lang="en-GB" dirty="0"/>
              <a:t>I </a:t>
            </a:r>
            <a:r>
              <a:rPr lang="en-GB" dirty="0" err="1"/>
              <a:t>afprøvningsfasen</a:t>
            </a:r>
            <a:r>
              <a:rPr lang="en-GB" dirty="0"/>
              <a:t> </a:t>
            </a:r>
            <a:r>
              <a:rPr lang="en-GB" dirty="0" err="1"/>
              <a:t>arbejder</a:t>
            </a:r>
            <a:r>
              <a:rPr lang="en-GB" dirty="0"/>
              <a:t> I </a:t>
            </a:r>
            <a:r>
              <a:rPr lang="en-GB" dirty="0" err="1"/>
              <a:t>således</a:t>
            </a:r>
            <a:r>
              <a:rPr lang="en-GB" dirty="0"/>
              <a:t> med at </a:t>
            </a:r>
            <a:r>
              <a:rPr lang="en-GB" dirty="0" err="1"/>
              <a:t>videreudvikle</a:t>
            </a:r>
            <a:r>
              <a:rPr lang="en-GB" dirty="0"/>
              <a:t> </a:t>
            </a:r>
            <a:r>
              <a:rPr lang="en-GB" dirty="0" err="1"/>
              <a:t>og</a:t>
            </a:r>
            <a:r>
              <a:rPr lang="en-GB" dirty="0"/>
              <a:t> ‘</a:t>
            </a:r>
            <a:r>
              <a:rPr lang="en-GB" dirty="0" err="1"/>
              <a:t>modne</a:t>
            </a:r>
            <a:r>
              <a:rPr lang="en-GB" dirty="0"/>
              <a:t>’ </a:t>
            </a:r>
            <a:r>
              <a:rPr lang="en-GB" dirty="0" err="1"/>
              <a:t>jeres</a:t>
            </a:r>
            <a:r>
              <a:rPr lang="en-GB" dirty="0"/>
              <a:t> </a:t>
            </a:r>
            <a:r>
              <a:rPr lang="en-GB" dirty="0" err="1"/>
              <a:t>indsats</a:t>
            </a:r>
            <a:r>
              <a:rPr lang="en-GB" dirty="0"/>
              <a:t>. </a:t>
            </a:r>
          </a:p>
          <a:p>
            <a:pPr marL="171450" indent="-171450">
              <a:buFont typeface="Arial" panose="020B0604020202020204" pitchFamily="34" charset="0"/>
              <a:buChar char="•"/>
            </a:pPr>
            <a:r>
              <a:rPr lang="da-DK" dirty="0"/>
              <a:t>Denne proces kan med fordel understøttes af </a:t>
            </a:r>
            <a:r>
              <a:rPr lang="da-DK" b="1" dirty="0"/>
              <a:t>fælles refleksion </a:t>
            </a:r>
            <a:r>
              <a:rPr lang="da-DK" dirty="0"/>
              <a:t>og </a:t>
            </a:r>
            <a:r>
              <a:rPr lang="da-DK" b="1" dirty="0"/>
              <a:t>faglig sparring </a:t>
            </a:r>
            <a:r>
              <a:rPr lang="da-DK" dirty="0"/>
              <a:t>på møder med ledelse, fagprofessionelle og ressourcepersoner/kommunale konsulenter.</a:t>
            </a:r>
            <a:endParaRPr lang="en-GB" dirty="0"/>
          </a:p>
          <a:p>
            <a:pPr marL="171450" indent="-171450">
              <a:buFont typeface="Arial" panose="020B0604020202020204" pitchFamily="34" charset="0"/>
              <a:buChar char="•"/>
            </a:pPr>
            <a:endParaRPr lang="da-DK" dirty="0"/>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18</a:t>
            </a:fld>
            <a:endParaRPr lang="da-DK"/>
          </a:p>
        </p:txBody>
      </p:sp>
    </p:spTree>
    <p:extLst>
      <p:ext uri="{BB962C8B-B14F-4D97-AF65-F5344CB8AC3E}">
        <p14:creationId xmlns:p14="http://schemas.microsoft.com/office/powerpoint/2010/main" val="1405112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buFont typeface="Arial" charset="0"/>
              <a:buNone/>
            </a:pPr>
            <a:r>
              <a:rPr lang="da-DK" sz="1200" b="1" dirty="0"/>
              <a:t>Noter til indhold:</a:t>
            </a:r>
          </a:p>
          <a:p>
            <a:pPr>
              <a:buFont typeface="Arial" charset="0"/>
              <a:buNone/>
            </a:pPr>
            <a:endParaRPr lang="da-DK" sz="1200" dirty="0"/>
          </a:p>
          <a:p>
            <a:pPr>
              <a:buFont typeface="Arial" charset="0"/>
              <a:buNone/>
            </a:pPr>
            <a:r>
              <a:rPr lang="da-DK" sz="1200" dirty="0"/>
              <a:t>Aktionslæring sker i en vekselvirkning mellem </a:t>
            </a:r>
            <a:r>
              <a:rPr lang="da-DK" sz="1200" b="1" i="0" dirty="0"/>
              <a:t>handlingsrum og refleksionsrum </a:t>
            </a:r>
            <a:r>
              <a:rPr lang="da-DK" sz="1200" i="0" dirty="0"/>
              <a:t>som </a:t>
            </a:r>
            <a:r>
              <a:rPr lang="da-DK" sz="1200" dirty="0"/>
              <a:t>drivkraft i udvikling af praksis og ny viden. Der er tale om en cyklisk proces i fem faser:</a:t>
            </a:r>
          </a:p>
          <a:p>
            <a:pPr marL="0" marR="0" lvl="0" indent="0" algn="l" defTabSz="457189" rtl="0" eaLnBrk="0" fontAlgn="base" latinLnBrk="0" hangingPunct="0">
              <a:lnSpc>
                <a:spcPct val="100000"/>
              </a:lnSpc>
              <a:spcBef>
                <a:spcPct val="30000"/>
              </a:spcBef>
              <a:spcAft>
                <a:spcPct val="0"/>
              </a:spcAft>
              <a:buClrTx/>
              <a:buSzTx/>
              <a:buFont typeface="Arial" charset="0"/>
              <a:buNone/>
              <a:tabLst/>
              <a:defRPr/>
            </a:pPr>
            <a:r>
              <a:rPr lang="da-DK" sz="1200" dirty="0"/>
              <a:t>1) </a:t>
            </a:r>
            <a:r>
              <a:rPr lang="en-GB" sz="1200" dirty="0" err="1">
                <a:solidFill>
                  <a:schemeClr val="tx1"/>
                </a:solidFill>
              </a:rPr>
              <a:t>Formulering</a:t>
            </a:r>
            <a:r>
              <a:rPr lang="en-GB" sz="1200" dirty="0">
                <a:solidFill>
                  <a:schemeClr val="tx1"/>
                </a:solidFill>
              </a:rPr>
              <a:t> </a:t>
            </a:r>
            <a:r>
              <a:rPr lang="en-GB" sz="1200" dirty="0" err="1">
                <a:solidFill>
                  <a:schemeClr val="tx1"/>
                </a:solidFill>
              </a:rPr>
              <a:t>af</a:t>
            </a:r>
            <a:r>
              <a:rPr lang="en-GB" sz="1200" dirty="0">
                <a:solidFill>
                  <a:schemeClr val="tx1"/>
                </a:solidFill>
              </a:rPr>
              <a:t> </a:t>
            </a:r>
            <a:r>
              <a:rPr lang="en-GB" sz="1200" dirty="0" err="1">
                <a:solidFill>
                  <a:schemeClr val="tx1"/>
                </a:solidFill>
              </a:rPr>
              <a:t>en</a:t>
            </a:r>
            <a:r>
              <a:rPr lang="en-GB" sz="1200" dirty="0">
                <a:solidFill>
                  <a:schemeClr val="tx1"/>
                </a:solidFill>
              </a:rPr>
              <a:t> </a:t>
            </a:r>
            <a:r>
              <a:rPr lang="en-GB" sz="1200" dirty="0" err="1">
                <a:solidFill>
                  <a:schemeClr val="tx1"/>
                </a:solidFill>
              </a:rPr>
              <a:t>problemstilling</a:t>
            </a:r>
            <a:r>
              <a:rPr lang="en-GB" sz="1200" dirty="0">
                <a:solidFill>
                  <a:schemeClr val="tx1"/>
                </a:solidFill>
              </a:rPr>
              <a:t>/</a:t>
            </a:r>
            <a:r>
              <a:rPr lang="en-GB" sz="1200" dirty="0" err="1">
                <a:solidFill>
                  <a:schemeClr val="tx1"/>
                </a:solidFill>
              </a:rPr>
              <a:t>undren</a:t>
            </a:r>
            <a:r>
              <a:rPr lang="en-GB" sz="1200" dirty="0">
                <a:solidFill>
                  <a:schemeClr val="tx1"/>
                </a:solidFill>
              </a:rPr>
              <a:t>.</a:t>
            </a:r>
            <a:endParaRPr lang="da-DK" sz="1200" dirty="0">
              <a:solidFill>
                <a:schemeClr val="tx1"/>
              </a:solidFill>
            </a:endParaRPr>
          </a:p>
          <a:p>
            <a:pPr marL="0" marR="0" lvl="0" indent="0" algn="l" defTabSz="457189" rtl="0" eaLnBrk="0" fontAlgn="base" latinLnBrk="0" hangingPunct="0">
              <a:lnSpc>
                <a:spcPct val="100000"/>
              </a:lnSpc>
              <a:spcBef>
                <a:spcPct val="30000"/>
              </a:spcBef>
              <a:spcAft>
                <a:spcPct val="0"/>
              </a:spcAft>
              <a:buClrTx/>
              <a:buSzTx/>
              <a:buFont typeface="Arial" charset="0"/>
              <a:buNone/>
              <a:tabLst/>
              <a:defRPr/>
            </a:pPr>
            <a:r>
              <a:rPr lang="da-DK" sz="1200" dirty="0"/>
              <a:t>2) </a:t>
            </a:r>
            <a:r>
              <a:rPr lang="en-GB" sz="1200" dirty="0" err="1">
                <a:solidFill>
                  <a:schemeClr val="tx1"/>
                </a:solidFill>
              </a:rPr>
              <a:t>Valg</a:t>
            </a:r>
            <a:r>
              <a:rPr lang="en-GB" sz="1200" dirty="0">
                <a:solidFill>
                  <a:schemeClr val="tx1"/>
                </a:solidFill>
              </a:rPr>
              <a:t> </a:t>
            </a:r>
            <a:r>
              <a:rPr lang="en-GB" sz="1200" dirty="0" err="1">
                <a:solidFill>
                  <a:schemeClr val="tx1"/>
                </a:solidFill>
              </a:rPr>
              <a:t>af</a:t>
            </a:r>
            <a:r>
              <a:rPr lang="en-GB" sz="1200" dirty="0">
                <a:solidFill>
                  <a:schemeClr val="tx1"/>
                </a:solidFill>
              </a:rPr>
              <a:t> </a:t>
            </a:r>
            <a:r>
              <a:rPr lang="en-GB" sz="1200" dirty="0" err="1">
                <a:solidFill>
                  <a:schemeClr val="tx1"/>
                </a:solidFill>
              </a:rPr>
              <a:t>prøvehandlinger</a:t>
            </a:r>
            <a:r>
              <a:rPr lang="en-GB" sz="1200" dirty="0">
                <a:solidFill>
                  <a:schemeClr val="tx1"/>
                </a:solidFill>
              </a:rPr>
              <a:t>.</a:t>
            </a:r>
            <a:endParaRPr lang="da-DK" sz="1200" dirty="0">
              <a:solidFill>
                <a:schemeClr val="tx1"/>
              </a:solidFill>
            </a:endParaRPr>
          </a:p>
          <a:p>
            <a:pPr lvl="0" rtl="0"/>
            <a:r>
              <a:rPr lang="da-DK" sz="1200" dirty="0"/>
              <a:t>3) </a:t>
            </a:r>
            <a:r>
              <a:rPr lang="en-GB" sz="1200" dirty="0" err="1">
                <a:solidFill>
                  <a:schemeClr val="tx1"/>
                </a:solidFill>
              </a:rPr>
              <a:t>Gennemførelse</a:t>
            </a:r>
            <a:r>
              <a:rPr lang="en-GB" sz="1200" dirty="0">
                <a:solidFill>
                  <a:schemeClr val="tx1"/>
                </a:solidFill>
              </a:rPr>
              <a:t> </a:t>
            </a:r>
            <a:r>
              <a:rPr lang="en-GB" sz="1200" dirty="0" err="1">
                <a:solidFill>
                  <a:schemeClr val="tx1"/>
                </a:solidFill>
              </a:rPr>
              <a:t>og</a:t>
            </a:r>
            <a:r>
              <a:rPr lang="en-GB" sz="1200" dirty="0">
                <a:solidFill>
                  <a:schemeClr val="tx1"/>
                </a:solidFill>
              </a:rPr>
              <a:t> observation </a:t>
            </a:r>
            <a:r>
              <a:rPr lang="en-GB" sz="1200" dirty="0" err="1">
                <a:solidFill>
                  <a:schemeClr val="tx1"/>
                </a:solidFill>
              </a:rPr>
              <a:t>af</a:t>
            </a:r>
            <a:r>
              <a:rPr lang="en-GB" sz="1200" dirty="0">
                <a:solidFill>
                  <a:schemeClr val="tx1"/>
                </a:solidFill>
              </a:rPr>
              <a:t> </a:t>
            </a:r>
            <a:r>
              <a:rPr lang="en-GB" sz="1200" dirty="0" err="1">
                <a:solidFill>
                  <a:schemeClr val="tx1"/>
                </a:solidFill>
              </a:rPr>
              <a:t>prøvehandlinger</a:t>
            </a:r>
            <a:r>
              <a:rPr lang="en-GB" sz="1200" dirty="0">
                <a:solidFill>
                  <a:schemeClr val="tx1"/>
                </a:solidFill>
              </a:rPr>
              <a:t>.</a:t>
            </a:r>
          </a:p>
          <a:p>
            <a:pPr marL="0" marR="0" lvl="0" indent="0" algn="l" defTabSz="457189" rtl="0" eaLnBrk="0" fontAlgn="base" latinLnBrk="0" hangingPunct="0">
              <a:lnSpc>
                <a:spcPct val="100000"/>
              </a:lnSpc>
              <a:spcBef>
                <a:spcPct val="30000"/>
              </a:spcBef>
              <a:spcAft>
                <a:spcPct val="0"/>
              </a:spcAft>
              <a:buClrTx/>
              <a:buSzTx/>
              <a:buFontTx/>
              <a:buNone/>
              <a:tabLst/>
              <a:defRPr/>
            </a:pPr>
            <a:r>
              <a:rPr lang="en-GB" sz="1200" dirty="0">
                <a:solidFill>
                  <a:schemeClr val="tx1"/>
                </a:solidFill>
              </a:rPr>
              <a:t>4) </a:t>
            </a:r>
            <a:r>
              <a:rPr lang="en-GB" sz="1200" dirty="0" err="1">
                <a:solidFill>
                  <a:schemeClr val="tx1"/>
                </a:solidFill>
              </a:rPr>
              <a:t>Reflekterende</a:t>
            </a:r>
            <a:r>
              <a:rPr lang="en-GB" sz="1200" dirty="0">
                <a:solidFill>
                  <a:schemeClr val="tx1"/>
                </a:solidFill>
              </a:rPr>
              <a:t> </a:t>
            </a:r>
            <a:r>
              <a:rPr lang="en-GB" sz="1200" dirty="0" err="1">
                <a:solidFill>
                  <a:schemeClr val="tx1"/>
                </a:solidFill>
              </a:rPr>
              <a:t>samtale</a:t>
            </a:r>
            <a:r>
              <a:rPr lang="en-GB" sz="1200" dirty="0">
                <a:solidFill>
                  <a:schemeClr val="tx1"/>
                </a:solidFill>
              </a:rPr>
              <a:t>, </a:t>
            </a:r>
            <a:r>
              <a:rPr lang="en-GB" sz="1200" dirty="0" err="1">
                <a:solidFill>
                  <a:schemeClr val="tx1"/>
                </a:solidFill>
              </a:rPr>
              <a:t>ny</a:t>
            </a:r>
            <a:r>
              <a:rPr lang="en-GB" sz="1200" dirty="0">
                <a:solidFill>
                  <a:schemeClr val="tx1"/>
                </a:solidFill>
              </a:rPr>
              <a:t> </a:t>
            </a:r>
            <a:r>
              <a:rPr lang="en-GB" sz="1200" dirty="0" err="1">
                <a:solidFill>
                  <a:schemeClr val="tx1"/>
                </a:solidFill>
              </a:rPr>
              <a:t>praksisrunde</a:t>
            </a:r>
            <a:r>
              <a:rPr lang="en-GB" sz="1200" dirty="0">
                <a:solidFill>
                  <a:schemeClr val="tx1"/>
                </a:solidFill>
              </a:rPr>
              <a:t>, </a:t>
            </a:r>
            <a:r>
              <a:rPr lang="en-GB" sz="1200" dirty="0" err="1">
                <a:solidFill>
                  <a:schemeClr val="tx1"/>
                </a:solidFill>
              </a:rPr>
              <a:t>ny</a:t>
            </a:r>
            <a:r>
              <a:rPr lang="en-GB" sz="1200" dirty="0">
                <a:solidFill>
                  <a:schemeClr val="tx1"/>
                </a:solidFill>
              </a:rPr>
              <a:t> </a:t>
            </a:r>
            <a:r>
              <a:rPr lang="en-GB" sz="1200" dirty="0" err="1">
                <a:solidFill>
                  <a:schemeClr val="tx1"/>
                </a:solidFill>
              </a:rPr>
              <a:t>prøvehandling</a:t>
            </a:r>
            <a:r>
              <a:rPr lang="en-GB" sz="1200" dirty="0">
                <a:solidFill>
                  <a:schemeClr val="tx1"/>
                </a:solidFill>
              </a:rPr>
              <a:t>.</a:t>
            </a:r>
            <a:endParaRPr lang="da-DK" sz="1200" dirty="0">
              <a:solidFill>
                <a:schemeClr val="tx1"/>
              </a:solidFill>
            </a:endParaRP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dirty="0">
                <a:solidFill>
                  <a:schemeClr val="tx1"/>
                </a:solidFill>
              </a:rPr>
              <a:t>5) </a:t>
            </a:r>
            <a:r>
              <a:rPr lang="en-GB" sz="1200" dirty="0" err="1">
                <a:solidFill>
                  <a:schemeClr val="tx1"/>
                </a:solidFill>
              </a:rPr>
              <a:t>Bearbejdning</a:t>
            </a:r>
            <a:r>
              <a:rPr lang="en-GB" sz="1200" dirty="0">
                <a:solidFill>
                  <a:schemeClr val="tx1"/>
                </a:solidFill>
              </a:rPr>
              <a:t> </a:t>
            </a:r>
            <a:r>
              <a:rPr lang="en-GB" sz="1200" dirty="0" err="1">
                <a:solidFill>
                  <a:schemeClr val="tx1"/>
                </a:solidFill>
              </a:rPr>
              <a:t>af</a:t>
            </a:r>
            <a:r>
              <a:rPr lang="en-GB" sz="1200" dirty="0">
                <a:solidFill>
                  <a:schemeClr val="tx1"/>
                </a:solidFill>
              </a:rPr>
              <a:t> </a:t>
            </a:r>
            <a:r>
              <a:rPr lang="en-GB" sz="1200" dirty="0" err="1">
                <a:solidFill>
                  <a:schemeClr val="tx1"/>
                </a:solidFill>
              </a:rPr>
              <a:t>erfaringer</a:t>
            </a:r>
            <a:r>
              <a:rPr lang="en-GB" sz="1200" dirty="0">
                <a:solidFill>
                  <a:schemeClr val="tx1"/>
                </a:solidFill>
              </a:rPr>
              <a:t>.</a:t>
            </a:r>
            <a:endParaRPr lang="da-DK" sz="1200" dirty="0">
              <a:solidFill>
                <a:schemeClr val="tx1"/>
              </a:solidFill>
            </a:endParaRPr>
          </a:p>
          <a:p>
            <a:pPr lvl="0" rtl="0"/>
            <a:endParaRPr lang="da-DK" sz="1200" dirty="0">
              <a:solidFill>
                <a:schemeClr val="tx1"/>
              </a:solidFill>
            </a:endParaRPr>
          </a:p>
          <a:p>
            <a:pPr marL="0" marR="0" lvl="0" indent="0" algn="l" defTabSz="457189" rtl="0" eaLnBrk="0" fontAlgn="base" latinLnBrk="0" hangingPunct="0">
              <a:lnSpc>
                <a:spcPct val="100000"/>
              </a:lnSpc>
              <a:spcBef>
                <a:spcPct val="30000"/>
              </a:spcBef>
              <a:spcAft>
                <a:spcPct val="0"/>
              </a:spcAft>
              <a:buClrTx/>
              <a:buSzTx/>
              <a:buFont typeface="Arial" charset="0"/>
              <a:buNone/>
              <a:tabLst/>
              <a:defRPr/>
            </a:pPr>
            <a:r>
              <a:rPr lang="da-DK" dirty="0"/>
              <a:t>Tænkningen i aktionslæring handler om at reflektere over de forandringer, man ønsker at skabe i praksis, hvordan man kan arbejde med helt konkrete tiltag/prøvehandlinger for at forandre praksis, og hvordan man undersøger/reflekterer over, hvorvidt de igangsatte tiltag/prøvehandlinger ser ud til at virke, hvordan de virker/ikke virker og hvad det betyder for praksis. På den måde er afprøvning af en indsats gennem aktionslæring samtidig en fortløbende læringsproces, hvor I videreudvikler og kvalificerer den indsats, som skal forandre praksis. </a:t>
            </a:r>
          </a:p>
          <a:p>
            <a:pPr>
              <a:buFont typeface="Arial" charset="0"/>
              <a:buNone/>
            </a:pPr>
            <a:endParaRPr lang="da-DK" sz="1200" dirty="0"/>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19</a:t>
            </a:fld>
            <a:endParaRPr lang="da-DK"/>
          </a:p>
        </p:txBody>
      </p:sp>
    </p:spTree>
    <p:extLst>
      <p:ext uri="{BB962C8B-B14F-4D97-AF65-F5344CB8AC3E}">
        <p14:creationId xmlns:p14="http://schemas.microsoft.com/office/powerpoint/2010/main" val="2002714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facilitator:</a:t>
            </a:r>
          </a:p>
          <a:p>
            <a:endParaRPr lang="en-GB" dirty="0"/>
          </a:p>
          <a:p>
            <a:r>
              <a:rPr lang="en-GB" dirty="0" err="1"/>
              <a:t>Dette</a:t>
            </a:r>
            <a:r>
              <a:rPr lang="en-GB" dirty="0"/>
              <a:t> ark </a:t>
            </a:r>
            <a:r>
              <a:rPr lang="en-GB" dirty="0" err="1"/>
              <a:t>kan</a:t>
            </a:r>
            <a:r>
              <a:rPr lang="en-GB" dirty="0"/>
              <a:t> I </a:t>
            </a:r>
            <a:r>
              <a:rPr lang="en-GB" dirty="0" err="1"/>
              <a:t>anvende</a:t>
            </a:r>
            <a:r>
              <a:rPr lang="en-GB" dirty="0"/>
              <a:t> </a:t>
            </a:r>
            <a:r>
              <a:rPr lang="en-GB" dirty="0" err="1"/>
              <a:t>i</a:t>
            </a:r>
            <a:r>
              <a:rPr lang="en-GB" dirty="0"/>
              <a:t> </a:t>
            </a:r>
            <a:r>
              <a:rPr lang="en-GB" dirty="0" err="1"/>
              <a:t>forberedelsen</a:t>
            </a:r>
            <a:r>
              <a:rPr lang="en-GB" dirty="0"/>
              <a:t> </a:t>
            </a:r>
            <a:r>
              <a:rPr lang="en-GB" dirty="0" err="1"/>
              <a:t>af</a:t>
            </a:r>
            <a:r>
              <a:rPr lang="en-GB" dirty="0"/>
              <a:t> et </a:t>
            </a:r>
            <a:r>
              <a:rPr lang="en-GB" dirty="0" err="1"/>
              <a:t>aktionslæringsforløb</a:t>
            </a:r>
            <a:r>
              <a:rPr lang="en-GB" dirty="0"/>
              <a:t>. I </a:t>
            </a:r>
            <a:r>
              <a:rPr lang="en-GB" dirty="0" err="1"/>
              <a:t>kan</a:t>
            </a:r>
            <a:r>
              <a:rPr lang="en-GB" dirty="0"/>
              <a:t> med </a:t>
            </a:r>
            <a:r>
              <a:rPr lang="en-GB" dirty="0" err="1"/>
              <a:t>fordel</a:t>
            </a:r>
            <a:r>
              <a:rPr lang="en-GB" dirty="0"/>
              <a:t> </a:t>
            </a:r>
            <a:r>
              <a:rPr lang="en-GB" dirty="0" err="1"/>
              <a:t>udfylde</a:t>
            </a:r>
            <a:r>
              <a:rPr lang="en-GB" dirty="0"/>
              <a:t> </a:t>
            </a:r>
            <a:r>
              <a:rPr lang="en-GB" dirty="0" err="1"/>
              <a:t>det</a:t>
            </a:r>
            <a:r>
              <a:rPr lang="en-GB" dirty="0"/>
              <a:t> </a:t>
            </a:r>
            <a:r>
              <a:rPr lang="en-GB" dirty="0" err="1"/>
              <a:t>i</a:t>
            </a:r>
            <a:r>
              <a:rPr lang="en-GB" dirty="0"/>
              <a:t> </a:t>
            </a:r>
            <a:r>
              <a:rPr lang="en-GB" dirty="0" err="1"/>
              <a:t>fællesskab</a:t>
            </a:r>
            <a:r>
              <a:rPr lang="en-GB" dirty="0"/>
              <a:t> </a:t>
            </a:r>
            <a:r>
              <a:rPr lang="en-GB" dirty="0" err="1"/>
              <a:t>i</a:t>
            </a:r>
            <a:r>
              <a:rPr lang="en-GB" dirty="0"/>
              <a:t> </a:t>
            </a:r>
            <a:r>
              <a:rPr lang="en-GB" dirty="0" err="1"/>
              <a:t>en</a:t>
            </a:r>
            <a:r>
              <a:rPr lang="en-GB" dirty="0"/>
              <a:t> </a:t>
            </a:r>
            <a:r>
              <a:rPr lang="en-GB" dirty="0" err="1"/>
              <a:t>mindre</a:t>
            </a:r>
            <a:r>
              <a:rPr lang="en-GB" dirty="0"/>
              <a:t> </a:t>
            </a:r>
            <a:r>
              <a:rPr lang="en-GB" dirty="0" err="1"/>
              <a:t>personalegruppe</a:t>
            </a:r>
            <a:r>
              <a:rPr lang="en-GB" dirty="0"/>
              <a:t>, </a:t>
            </a:r>
            <a:r>
              <a:rPr lang="en-GB" dirty="0" err="1"/>
              <a:t>fx</a:t>
            </a:r>
            <a:r>
              <a:rPr lang="en-GB" dirty="0"/>
              <a:t> et </a:t>
            </a:r>
            <a:r>
              <a:rPr lang="en-GB" dirty="0" err="1"/>
              <a:t>klasse</a:t>
            </a:r>
            <a:r>
              <a:rPr lang="en-GB" dirty="0"/>
              <a:t>- </a:t>
            </a:r>
            <a:r>
              <a:rPr lang="en-GB" dirty="0" err="1"/>
              <a:t>eller</a:t>
            </a:r>
            <a:r>
              <a:rPr lang="en-GB" dirty="0"/>
              <a:t> </a:t>
            </a:r>
            <a:r>
              <a:rPr lang="en-GB" dirty="0" err="1"/>
              <a:t>årgangsteam</a:t>
            </a:r>
            <a:r>
              <a:rPr lang="en-GB" dirty="0"/>
              <a:t>. </a:t>
            </a:r>
            <a:r>
              <a:rPr lang="en-GB" dirty="0" err="1"/>
              <a:t>Fælles</a:t>
            </a:r>
            <a:r>
              <a:rPr lang="en-GB" dirty="0"/>
              <a:t> </a:t>
            </a:r>
            <a:r>
              <a:rPr lang="en-GB" dirty="0" err="1"/>
              <a:t>refleksion</a:t>
            </a:r>
            <a:r>
              <a:rPr lang="en-GB" dirty="0"/>
              <a:t> over </a:t>
            </a:r>
            <a:r>
              <a:rPr lang="en-GB" dirty="0" err="1"/>
              <a:t>problemstilling</a:t>
            </a:r>
            <a:r>
              <a:rPr lang="en-GB" dirty="0"/>
              <a:t>, </a:t>
            </a:r>
            <a:r>
              <a:rPr lang="en-GB" dirty="0" err="1"/>
              <a:t>prøvehandling</a:t>
            </a:r>
            <a:r>
              <a:rPr lang="en-GB" dirty="0"/>
              <a:t>, </a:t>
            </a:r>
            <a:r>
              <a:rPr lang="en-GB" dirty="0" err="1"/>
              <a:t>hypotese</a:t>
            </a:r>
            <a:r>
              <a:rPr lang="en-GB" dirty="0"/>
              <a:t> om, </a:t>
            </a:r>
            <a:r>
              <a:rPr lang="en-GB" dirty="0" err="1"/>
              <a:t>hvad</a:t>
            </a:r>
            <a:r>
              <a:rPr lang="en-GB" dirty="0"/>
              <a:t> I </a:t>
            </a:r>
            <a:r>
              <a:rPr lang="en-GB" dirty="0" err="1"/>
              <a:t>forventer</a:t>
            </a:r>
            <a:r>
              <a:rPr lang="en-GB" dirty="0"/>
              <a:t> </a:t>
            </a:r>
            <a:r>
              <a:rPr lang="en-GB" dirty="0" err="1"/>
              <a:t>vil</a:t>
            </a:r>
            <a:r>
              <a:rPr lang="en-GB" dirty="0"/>
              <a:t> </a:t>
            </a:r>
            <a:r>
              <a:rPr lang="en-GB" dirty="0" err="1"/>
              <a:t>ske</a:t>
            </a:r>
            <a:r>
              <a:rPr lang="en-GB" dirty="0"/>
              <a:t> </a:t>
            </a:r>
            <a:r>
              <a:rPr lang="en-GB" dirty="0" err="1"/>
              <a:t>i</a:t>
            </a:r>
            <a:r>
              <a:rPr lang="en-GB" dirty="0"/>
              <a:t> </a:t>
            </a:r>
            <a:r>
              <a:rPr lang="en-GB" dirty="0" err="1"/>
              <a:t>praksis</a:t>
            </a:r>
            <a:r>
              <a:rPr lang="en-GB" dirty="0"/>
              <a:t>, </a:t>
            </a:r>
            <a:r>
              <a:rPr lang="en-GB" dirty="0" err="1"/>
              <a:t>tegn</a:t>
            </a:r>
            <a:r>
              <a:rPr lang="en-GB" dirty="0"/>
              <a:t> </a:t>
            </a:r>
            <a:r>
              <a:rPr lang="en-GB" dirty="0" err="1"/>
              <a:t>på</a:t>
            </a:r>
            <a:r>
              <a:rPr lang="en-GB" dirty="0"/>
              <a:t> </a:t>
            </a:r>
            <a:r>
              <a:rPr lang="en-GB" dirty="0" err="1"/>
              <a:t>forandring</a:t>
            </a:r>
            <a:r>
              <a:rPr lang="en-GB" dirty="0"/>
              <a:t>, </a:t>
            </a:r>
            <a:r>
              <a:rPr lang="en-GB" dirty="0" err="1"/>
              <a:t>samt</a:t>
            </a:r>
            <a:r>
              <a:rPr lang="en-GB" dirty="0"/>
              <a:t> </a:t>
            </a:r>
            <a:r>
              <a:rPr lang="en-GB" dirty="0" err="1"/>
              <a:t>hvilke</a:t>
            </a:r>
            <a:r>
              <a:rPr lang="en-GB" dirty="0"/>
              <a:t> data der </a:t>
            </a:r>
            <a:r>
              <a:rPr lang="en-GB" dirty="0" err="1"/>
              <a:t>kan</a:t>
            </a:r>
            <a:r>
              <a:rPr lang="en-GB" dirty="0"/>
              <a:t> </a:t>
            </a:r>
            <a:r>
              <a:rPr lang="en-GB" dirty="0" err="1"/>
              <a:t>understøtte</a:t>
            </a:r>
            <a:r>
              <a:rPr lang="en-GB" dirty="0"/>
              <a:t> </a:t>
            </a:r>
            <a:r>
              <a:rPr lang="en-GB" dirty="0" err="1"/>
              <a:t>og</a:t>
            </a:r>
            <a:r>
              <a:rPr lang="en-GB" dirty="0"/>
              <a:t> </a:t>
            </a:r>
            <a:r>
              <a:rPr lang="en-GB" dirty="0" err="1"/>
              <a:t>informere</a:t>
            </a:r>
            <a:r>
              <a:rPr lang="en-GB" dirty="0"/>
              <a:t> den </a:t>
            </a:r>
            <a:r>
              <a:rPr lang="en-GB" dirty="0" err="1"/>
              <a:t>videre</a:t>
            </a:r>
            <a:r>
              <a:rPr lang="en-GB" dirty="0"/>
              <a:t> </a:t>
            </a:r>
            <a:r>
              <a:rPr lang="en-GB" dirty="0" err="1"/>
              <a:t>erfaringsdannelse</a:t>
            </a:r>
            <a:r>
              <a:rPr lang="en-GB" dirty="0"/>
              <a:t>, </a:t>
            </a:r>
            <a:r>
              <a:rPr lang="en-GB" dirty="0" err="1"/>
              <a:t>er</a:t>
            </a:r>
            <a:r>
              <a:rPr lang="en-GB" dirty="0"/>
              <a:t> </a:t>
            </a:r>
            <a:r>
              <a:rPr lang="en-GB" dirty="0" err="1"/>
              <a:t>centrale</a:t>
            </a:r>
            <a:r>
              <a:rPr lang="en-GB" dirty="0"/>
              <a:t> </a:t>
            </a:r>
            <a:r>
              <a:rPr lang="en-GB" dirty="0" err="1"/>
              <a:t>elementer</a:t>
            </a:r>
            <a:r>
              <a:rPr lang="en-GB" dirty="0"/>
              <a:t> </a:t>
            </a:r>
            <a:r>
              <a:rPr lang="en-GB" dirty="0" err="1"/>
              <a:t>i</a:t>
            </a:r>
            <a:r>
              <a:rPr lang="en-GB" dirty="0"/>
              <a:t> </a:t>
            </a:r>
            <a:r>
              <a:rPr lang="en-GB" dirty="0" err="1"/>
              <a:t>udviklingsprocessen</a:t>
            </a:r>
            <a:r>
              <a:rPr lang="en-GB" dirty="0"/>
              <a:t>. </a:t>
            </a:r>
          </a:p>
          <a:p>
            <a:endParaRPr lang="en-GB" dirty="0"/>
          </a:p>
          <a:p>
            <a:r>
              <a:rPr lang="en-GB" dirty="0" err="1"/>
              <a:t>Skemaet</a:t>
            </a:r>
            <a:r>
              <a:rPr lang="en-GB" dirty="0"/>
              <a:t> </a:t>
            </a:r>
            <a:r>
              <a:rPr lang="en-GB" dirty="0" err="1"/>
              <a:t>udfyldes</a:t>
            </a:r>
            <a:r>
              <a:rPr lang="en-GB" dirty="0"/>
              <a:t> </a:t>
            </a:r>
            <a:r>
              <a:rPr lang="en-GB" dirty="0" err="1"/>
              <a:t>forud</a:t>
            </a:r>
            <a:r>
              <a:rPr lang="en-GB" dirty="0"/>
              <a:t> for </a:t>
            </a:r>
            <a:r>
              <a:rPr lang="en-GB" dirty="0" err="1"/>
              <a:t>gennemførelse</a:t>
            </a:r>
            <a:r>
              <a:rPr lang="en-GB" dirty="0"/>
              <a:t> </a:t>
            </a:r>
            <a:r>
              <a:rPr lang="en-GB" dirty="0" err="1"/>
              <a:t>af</a:t>
            </a:r>
            <a:r>
              <a:rPr lang="en-GB" dirty="0"/>
              <a:t> </a:t>
            </a:r>
            <a:r>
              <a:rPr lang="en-GB" dirty="0" err="1"/>
              <a:t>en</a:t>
            </a:r>
            <a:r>
              <a:rPr lang="en-GB" dirty="0"/>
              <a:t> </a:t>
            </a:r>
            <a:r>
              <a:rPr lang="en-GB" dirty="0" err="1"/>
              <a:t>prøvehandling</a:t>
            </a:r>
            <a:r>
              <a:rPr lang="en-GB" dirty="0"/>
              <a:t> </a:t>
            </a:r>
            <a:r>
              <a:rPr lang="en-GB" dirty="0" err="1"/>
              <a:t>og</a:t>
            </a:r>
            <a:r>
              <a:rPr lang="en-GB" dirty="0"/>
              <a:t> </a:t>
            </a:r>
            <a:r>
              <a:rPr lang="en-GB" dirty="0" err="1"/>
              <a:t>anvendes</a:t>
            </a:r>
            <a:r>
              <a:rPr lang="en-GB" dirty="0"/>
              <a:t> </a:t>
            </a:r>
            <a:r>
              <a:rPr lang="en-GB" dirty="0" err="1"/>
              <a:t>som</a:t>
            </a:r>
            <a:r>
              <a:rPr lang="en-GB" dirty="0"/>
              <a:t> </a:t>
            </a:r>
            <a:r>
              <a:rPr lang="en-GB" dirty="0" err="1"/>
              <a:t>ramme</a:t>
            </a:r>
            <a:r>
              <a:rPr lang="en-GB" dirty="0"/>
              <a:t> for den </a:t>
            </a:r>
            <a:r>
              <a:rPr lang="en-GB" dirty="0" err="1"/>
              <a:t>efterfølgende</a:t>
            </a:r>
            <a:r>
              <a:rPr lang="en-GB" dirty="0"/>
              <a:t> </a:t>
            </a:r>
            <a:r>
              <a:rPr lang="en-GB" dirty="0" err="1"/>
              <a:t>reflekterende</a:t>
            </a:r>
            <a:r>
              <a:rPr lang="en-GB" dirty="0"/>
              <a:t> </a:t>
            </a:r>
            <a:r>
              <a:rPr lang="en-GB" dirty="0" err="1"/>
              <a:t>samtale</a:t>
            </a:r>
            <a:r>
              <a:rPr lang="en-GB" dirty="0"/>
              <a:t> om </a:t>
            </a:r>
            <a:r>
              <a:rPr lang="en-GB" dirty="0" err="1"/>
              <a:t>det</a:t>
            </a:r>
            <a:r>
              <a:rPr lang="en-GB" dirty="0"/>
              <a:t> </a:t>
            </a:r>
            <a:r>
              <a:rPr lang="en-GB" dirty="0" err="1"/>
              <a:t>observerede</a:t>
            </a:r>
            <a:r>
              <a:rPr lang="en-GB" dirty="0"/>
              <a:t> </a:t>
            </a:r>
            <a:r>
              <a:rPr lang="en-GB" dirty="0" err="1"/>
              <a:t>og</a:t>
            </a:r>
            <a:r>
              <a:rPr lang="en-GB" dirty="0"/>
              <a:t> </a:t>
            </a:r>
            <a:r>
              <a:rPr lang="en-GB" dirty="0" err="1"/>
              <a:t>erfarede</a:t>
            </a:r>
            <a:r>
              <a:rPr lang="en-GB" dirty="0"/>
              <a:t> </a:t>
            </a:r>
            <a:r>
              <a:rPr lang="en-GB" dirty="0" err="1"/>
              <a:t>i</a:t>
            </a:r>
            <a:r>
              <a:rPr lang="en-GB" dirty="0"/>
              <a:t> </a:t>
            </a:r>
            <a:r>
              <a:rPr lang="en-GB" dirty="0" err="1"/>
              <a:t>praksis</a:t>
            </a:r>
            <a:r>
              <a:rPr lang="en-GB" dirty="0"/>
              <a:t>. </a:t>
            </a:r>
            <a:r>
              <a:rPr lang="en-GB" dirty="0" err="1"/>
              <a:t>Når</a:t>
            </a:r>
            <a:r>
              <a:rPr lang="en-GB" dirty="0"/>
              <a:t> der </a:t>
            </a:r>
            <a:r>
              <a:rPr lang="en-GB" dirty="0" err="1"/>
              <a:t>skal</a:t>
            </a:r>
            <a:r>
              <a:rPr lang="en-GB" dirty="0"/>
              <a:t> </a:t>
            </a:r>
            <a:r>
              <a:rPr lang="en-GB" dirty="0" err="1"/>
              <a:t>planlægges</a:t>
            </a:r>
            <a:r>
              <a:rPr lang="en-GB" dirty="0"/>
              <a:t> </a:t>
            </a:r>
            <a:r>
              <a:rPr lang="en-GB" dirty="0" err="1"/>
              <a:t>og</a:t>
            </a:r>
            <a:r>
              <a:rPr lang="en-GB" dirty="0"/>
              <a:t> </a:t>
            </a:r>
            <a:r>
              <a:rPr lang="en-GB" dirty="0" err="1"/>
              <a:t>gennemføres</a:t>
            </a:r>
            <a:r>
              <a:rPr lang="en-GB" dirty="0"/>
              <a:t> </a:t>
            </a:r>
            <a:r>
              <a:rPr lang="en-GB" dirty="0" err="1"/>
              <a:t>nye</a:t>
            </a:r>
            <a:r>
              <a:rPr lang="en-GB" dirty="0"/>
              <a:t> </a:t>
            </a:r>
            <a:r>
              <a:rPr lang="en-GB" dirty="0" err="1"/>
              <a:t>prøvehandlinger</a:t>
            </a:r>
            <a:r>
              <a:rPr lang="en-GB" dirty="0"/>
              <a:t> </a:t>
            </a:r>
            <a:r>
              <a:rPr lang="en-GB" dirty="0" err="1"/>
              <a:t>efterfølgende</a:t>
            </a:r>
            <a:r>
              <a:rPr lang="en-GB" dirty="0"/>
              <a:t>, </a:t>
            </a:r>
            <a:r>
              <a:rPr lang="en-GB" dirty="0" err="1"/>
              <a:t>udfyldes</a:t>
            </a:r>
            <a:r>
              <a:rPr lang="en-GB" dirty="0"/>
              <a:t> </a:t>
            </a:r>
            <a:r>
              <a:rPr lang="en-GB" dirty="0" err="1"/>
              <a:t>skemaet</a:t>
            </a:r>
            <a:r>
              <a:rPr lang="en-GB" dirty="0"/>
              <a:t> </a:t>
            </a:r>
            <a:r>
              <a:rPr lang="en-GB" dirty="0" err="1"/>
              <a:t>på</a:t>
            </a:r>
            <a:r>
              <a:rPr lang="en-GB" dirty="0"/>
              <a:t> </a:t>
            </a:r>
            <a:r>
              <a:rPr lang="en-GB" dirty="0" err="1"/>
              <a:t>ny</a:t>
            </a:r>
            <a:r>
              <a:rPr lang="en-GB" dirty="0"/>
              <a:t>. </a:t>
            </a:r>
            <a:r>
              <a:rPr lang="en-GB" dirty="0" err="1"/>
              <a:t>Skemaet</a:t>
            </a:r>
            <a:r>
              <a:rPr lang="en-GB" dirty="0"/>
              <a:t> </a:t>
            </a:r>
            <a:r>
              <a:rPr lang="en-GB" dirty="0" err="1"/>
              <a:t>kan</a:t>
            </a:r>
            <a:r>
              <a:rPr lang="en-GB" dirty="0"/>
              <a:t> </a:t>
            </a:r>
            <a:r>
              <a:rPr lang="en-GB" dirty="0" err="1"/>
              <a:t>også</a:t>
            </a:r>
            <a:r>
              <a:rPr lang="en-GB" dirty="0"/>
              <a:t> </a:t>
            </a:r>
            <a:r>
              <a:rPr lang="en-GB" dirty="0" err="1"/>
              <a:t>udfyldes</a:t>
            </a:r>
            <a:r>
              <a:rPr lang="en-GB" dirty="0"/>
              <a:t> </a:t>
            </a:r>
            <a:r>
              <a:rPr lang="en-GB" dirty="0" err="1"/>
              <a:t>som</a:t>
            </a:r>
            <a:r>
              <a:rPr lang="en-GB" dirty="0"/>
              <a:t> </a:t>
            </a:r>
            <a:r>
              <a:rPr lang="en-GB" dirty="0" err="1"/>
              <a:t>en</a:t>
            </a:r>
            <a:r>
              <a:rPr lang="en-GB" dirty="0"/>
              <a:t> </a:t>
            </a:r>
            <a:r>
              <a:rPr lang="en-GB" dirty="0" err="1"/>
              <a:t>bearbejdning</a:t>
            </a:r>
            <a:r>
              <a:rPr lang="en-GB" dirty="0"/>
              <a:t> </a:t>
            </a:r>
            <a:r>
              <a:rPr lang="en-GB" dirty="0" err="1"/>
              <a:t>eller</a:t>
            </a:r>
            <a:r>
              <a:rPr lang="en-GB" dirty="0"/>
              <a:t> </a:t>
            </a:r>
            <a:r>
              <a:rPr lang="en-GB" dirty="0" err="1"/>
              <a:t>videreudvikling</a:t>
            </a:r>
            <a:r>
              <a:rPr lang="en-GB" dirty="0"/>
              <a:t> </a:t>
            </a:r>
            <a:r>
              <a:rPr lang="en-GB" dirty="0" err="1"/>
              <a:t>af</a:t>
            </a:r>
            <a:r>
              <a:rPr lang="en-GB" dirty="0"/>
              <a:t> </a:t>
            </a:r>
            <a:r>
              <a:rPr lang="en-GB" dirty="0" err="1"/>
              <a:t>tidligere</a:t>
            </a:r>
            <a:r>
              <a:rPr lang="en-GB" dirty="0"/>
              <a:t> </a:t>
            </a:r>
            <a:r>
              <a:rPr lang="en-GB" dirty="0" err="1"/>
              <a:t>prøvehandlinger</a:t>
            </a:r>
            <a:r>
              <a:rPr lang="en-GB" dirty="0"/>
              <a:t> </a:t>
            </a:r>
            <a:r>
              <a:rPr lang="en-GB" dirty="0" err="1"/>
              <a:t>baseret</a:t>
            </a:r>
            <a:r>
              <a:rPr lang="en-GB" dirty="0"/>
              <a:t> </a:t>
            </a:r>
            <a:r>
              <a:rPr lang="en-GB" dirty="0" err="1"/>
              <a:t>på</a:t>
            </a:r>
            <a:r>
              <a:rPr lang="en-GB" dirty="0"/>
              <a:t> de </a:t>
            </a:r>
            <a:r>
              <a:rPr lang="en-GB" dirty="0" err="1"/>
              <a:t>erfaringer</a:t>
            </a:r>
            <a:r>
              <a:rPr lang="en-GB" dirty="0"/>
              <a:t>, I </a:t>
            </a:r>
            <a:r>
              <a:rPr lang="en-GB" dirty="0" err="1"/>
              <a:t>gør</a:t>
            </a:r>
            <a:r>
              <a:rPr lang="en-GB" dirty="0"/>
              <a:t> </a:t>
            </a:r>
            <a:r>
              <a:rPr lang="en-GB" dirty="0" err="1"/>
              <a:t>jer.</a:t>
            </a:r>
            <a:r>
              <a:rPr lang="en-GB" dirty="0"/>
              <a:t> </a:t>
            </a:r>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20</a:t>
            </a:fld>
            <a:endParaRPr lang="da-DK"/>
          </a:p>
        </p:txBody>
      </p:sp>
    </p:spTree>
    <p:extLst>
      <p:ext uri="{BB962C8B-B14F-4D97-AF65-F5344CB8AC3E}">
        <p14:creationId xmlns:p14="http://schemas.microsoft.com/office/powerpoint/2010/main" val="2110544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facilitator: </a:t>
            </a:r>
          </a:p>
          <a:p>
            <a:endParaRPr lang="en-GB" dirty="0"/>
          </a:p>
          <a:p>
            <a:r>
              <a:rPr lang="en-GB" dirty="0"/>
              <a:t>Denne </a:t>
            </a:r>
            <a:r>
              <a:rPr lang="en-GB" dirty="0" err="1"/>
              <a:t>feedbackmodel</a:t>
            </a:r>
            <a:r>
              <a:rPr lang="en-GB" dirty="0"/>
              <a:t> </a:t>
            </a:r>
            <a:r>
              <a:rPr lang="en-GB" dirty="0" err="1"/>
              <a:t>understøtter</a:t>
            </a:r>
            <a:r>
              <a:rPr lang="en-GB" dirty="0"/>
              <a:t> </a:t>
            </a:r>
            <a:r>
              <a:rPr lang="en-GB" dirty="0" err="1"/>
              <a:t>arbejdet</a:t>
            </a:r>
            <a:r>
              <a:rPr lang="en-GB" dirty="0"/>
              <a:t> med de fem </a:t>
            </a:r>
            <a:r>
              <a:rPr lang="en-GB" dirty="0" err="1"/>
              <a:t>faser</a:t>
            </a:r>
            <a:r>
              <a:rPr lang="en-GB" dirty="0"/>
              <a:t> </a:t>
            </a:r>
            <a:r>
              <a:rPr lang="en-GB" dirty="0" err="1"/>
              <a:t>i</a:t>
            </a:r>
            <a:r>
              <a:rPr lang="en-GB" dirty="0"/>
              <a:t> </a:t>
            </a:r>
            <a:r>
              <a:rPr lang="en-GB" dirty="0" err="1"/>
              <a:t>aktionslæring</a:t>
            </a:r>
            <a:r>
              <a:rPr lang="en-GB" dirty="0"/>
              <a:t>:</a:t>
            </a:r>
          </a:p>
          <a:p>
            <a:pPr marL="171450" indent="-171450">
              <a:buFont typeface="Arial" panose="020B0604020202020204" pitchFamily="34" charset="0"/>
              <a:buChar char="•"/>
            </a:pPr>
            <a:r>
              <a:rPr lang="en-GB" b="1" dirty="0"/>
              <a:t>Den </a:t>
            </a:r>
            <a:r>
              <a:rPr lang="en-GB" b="1" dirty="0" err="1"/>
              <a:t>indledende</a:t>
            </a:r>
            <a:r>
              <a:rPr lang="en-GB" b="1" dirty="0"/>
              <a:t> </a:t>
            </a:r>
            <a:r>
              <a:rPr lang="en-GB" b="1" dirty="0" err="1"/>
              <a:t>samtale</a:t>
            </a:r>
            <a:r>
              <a:rPr lang="en-GB" b="1" dirty="0"/>
              <a:t> </a:t>
            </a:r>
            <a:r>
              <a:rPr lang="en-GB" dirty="0" err="1"/>
              <a:t>omhandler</a:t>
            </a:r>
            <a:r>
              <a:rPr lang="en-GB" dirty="0"/>
              <a:t> </a:t>
            </a:r>
            <a:r>
              <a:rPr lang="en-GB" dirty="0" err="1"/>
              <a:t>fase</a:t>
            </a:r>
            <a:r>
              <a:rPr lang="en-GB" dirty="0"/>
              <a:t> 1 </a:t>
            </a:r>
            <a:r>
              <a:rPr lang="en-GB" dirty="0" err="1"/>
              <a:t>og</a:t>
            </a:r>
            <a:r>
              <a:rPr lang="en-GB" dirty="0"/>
              <a:t> 2, </a:t>
            </a:r>
            <a:r>
              <a:rPr lang="en-GB" dirty="0" err="1"/>
              <a:t>dvs</a:t>
            </a:r>
            <a:r>
              <a:rPr lang="en-GB" dirty="0"/>
              <a:t>. </a:t>
            </a:r>
            <a:r>
              <a:rPr lang="en-GB" dirty="0" err="1"/>
              <a:t>problemstillingen</a:t>
            </a:r>
            <a:r>
              <a:rPr lang="en-GB" dirty="0"/>
              <a:t> </a:t>
            </a:r>
            <a:r>
              <a:rPr lang="en-GB" dirty="0" err="1"/>
              <a:t>i</a:t>
            </a:r>
            <a:r>
              <a:rPr lang="en-GB" dirty="0"/>
              <a:t> </a:t>
            </a:r>
            <a:r>
              <a:rPr lang="en-GB" dirty="0" err="1"/>
              <a:t>praksis</a:t>
            </a:r>
            <a:r>
              <a:rPr lang="en-GB" dirty="0"/>
              <a:t> </a:t>
            </a:r>
            <a:r>
              <a:rPr lang="en-GB" dirty="0" err="1"/>
              <a:t>og</a:t>
            </a:r>
            <a:r>
              <a:rPr lang="en-GB" dirty="0"/>
              <a:t> </a:t>
            </a:r>
            <a:r>
              <a:rPr lang="en-GB" dirty="0" err="1"/>
              <a:t>forslag</a:t>
            </a:r>
            <a:r>
              <a:rPr lang="en-GB" dirty="0"/>
              <a:t> </a:t>
            </a:r>
            <a:r>
              <a:rPr lang="en-GB" dirty="0" err="1"/>
              <a:t>til</a:t>
            </a:r>
            <a:r>
              <a:rPr lang="en-GB" dirty="0"/>
              <a:t> </a:t>
            </a:r>
            <a:r>
              <a:rPr lang="en-GB" dirty="0" err="1"/>
              <a:t>løsninger</a:t>
            </a:r>
            <a:r>
              <a:rPr lang="en-GB" dirty="0"/>
              <a:t> </a:t>
            </a:r>
            <a:r>
              <a:rPr lang="en-GB" dirty="0" err="1"/>
              <a:t>i</a:t>
            </a:r>
            <a:r>
              <a:rPr lang="en-GB" dirty="0"/>
              <a:t> form </a:t>
            </a:r>
            <a:r>
              <a:rPr lang="en-GB" dirty="0" err="1"/>
              <a:t>af</a:t>
            </a:r>
            <a:r>
              <a:rPr lang="en-GB" dirty="0"/>
              <a:t> </a:t>
            </a:r>
            <a:r>
              <a:rPr lang="en-GB" dirty="0" err="1"/>
              <a:t>konkrete</a:t>
            </a:r>
            <a:r>
              <a:rPr lang="en-GB" dirty="0"/>
              <a:t> </a:t>
            </a:r>
            <a:r>
              <a:rPr lang="en-GB" dirty="0" err="1"/>
              <a:t>prøvehandlinger</a:t>
            </a:r>
            <a:r>
              <a:rPr lang="en-GB" dirty="0"/>
              <a:t>, der </a:t>
            </a:r>
            <a:r>
              <a:rPr lang="en-GB" dirty="0" err="1"/>
              <a:t>observeres</a:t>
            </a:r>
            <a:r>
              <a:rPr lang="en-GB" dirty="0"/>
              <a:t>.</a:t>
            </a:r>
          </a:p>
          <a:p>
            <a:pPr marL="171450" indent="-171450">
              <a:buFont typeface="Arial" panose="020B0604020202020204" pitchFamily="34" charset="0"/>
              <a:buChar char="•"/>
            </a:pPr>
            <a:r>
              <a:rPr lang="en-GB" b="1" dirty="0"/>
              <a:t>Observation</a:t>
            </a:r>
            <a:r>
              <a:rPr lang="en-GB" dirty="0"/>
              <a:t> </a:t>
            </a:r>
            <a:r>
              <a:rPr lang="en-GB" dirty="0" err="1"/>
              <a:t>omhandler</a:t>
            </a:r>
            <a:r>
              <a:rPr lang="en-GB" dirty="0"/>
              <a:t> </a:t>
            </a:r>
            <a:r>
              <a:rPr lang="en-GB" dirty="0" err="1"/>
              <a:t>fase</a:t>
            </a:r>
            <a:r>
              <a:rPr lang="en-GB" dirty="0"/>
              <a:t> 3, </a:t>
            </a:r>
            <a:r>
              <a:rPr lang="en-GB" dirty="0" err="1"/>
              <a:t>hvor</a:t>
            </a:r>
            <a:r>
              <a:rPr lang="en-GB" dirty="0"/>
              <a:t> vi </a:t>
            </a:r>
            <a:r>
              <a:rPr lang="en-GB" dirty="0" err="1"/>
              <a:t>gennemfører</a:t>
            </a:r>
            <a:r>
              <a:rPr lang="en-GB" dirty="0"/>
              <a:t> de </a:t>
            </a:r>
            <a:r>
              <a:rPr lang="en-GB" dirty="0" err="1"/>
              <a:t>planlagte</a:t>
            </a:r>
            <a:r>
              <a:rPr lang="en-GB" dirty="0"/>
              <a:t> </a:t>
            </a:r>
            <a:r>
              <a:rPr lang="en-GB" dirty="0" err="1"/>
              <a:t>prøvehandlinger</a:t>
            </a:r>
            <a:r>
              <a:rPr lang="en-GB" dirty="0"/>
              <a:t> </a:t>
            </a:r>
            <a:r>
              <a:rPr lang="en-GB" dirty="0" err="1"/>
              <a:t>og</a:t>
            </a:r>
            <a:r>
              <a:rPr lang="en-GB" dirty="0"/>
              <a:t> </a:t>
            </a:r>
            <a:r>
              <a:rPr lang="en-GB" dirty="0" err="1"/>
              <a:t>obsererer</a:t>
            </a:r>
            <a:r>
              <a:rPr lang="en-GB" dirty="0"/>
              <a:t> </a:t>
            </a:r>
            <a:r>
              <a:rPr lang="en-GB" dirty="0" err="1"/>
              <a:t>det</a:t>
            </a:r>
            <a:r>
              <a:rPr lang="en-GB" dirty="0"/>
              <a:t> </a:t>
            </a:r>
            <a:r>
              <a:rPr lang="en-GB" dirty="0" err="1"/>
              <a:t>aftalte</a:t>
            </a:r>
            <a:r>
              <a:rPr lang="en-GB" dirty="0"/>
              <a:t>. </a:t>
            </a:r>
          </a:p>
          <a:p>
            <a:pPr marL="171450" indent="-171450">
              <a:buFont typeface="Arial" panose="020B0604020202020204" pitchFamily="34" charset="0"/>
              <a:buChar char="•"/>
            </a:pPr>
            <a:r>
              <a:rPr lang="en-GB" b="1" dirty="0"/>
              <a:t>Den </a:t>
            </a:r>
            <a:r>
              <a:rPr lang="en-GB" b="1" dirty="0" err="1"/>
              <a:t>reflekterende</a:t>
            </a:r>
            <a:r>
              <a:rPr lang="en-GB" b="1" dirty="0"/>
              <a:t> </a:t>
            </a:r>
            <a:r>
              <a:rPr lang="en-GB" b="1" dirty="0" err="1"/>
              <a:t>samtale</a:t>
            </a:r>
            <a:r>
              <a:rPr lang="en-GB" b="1" dirty="0"/>
              <a:t> </a:t>
            </a:r>
            <a:r>
              <a:rPr lang="en-GB" dirty="0" err="1"/>
              <a:t>omhandler</a:t>
            </a:r>
            <a:r>
              <a:rPr lang="en-GB" dirty="0"/>
              <a:t> </a:t>
            </a:r>
            <a:r>
              <a:rPr lang="en-GB" dirty="0" err="1"/>
              <a:t>fase</a:t>
            </a:r>
            <a:r>
              <a:rPr lang="en-GB" dirty="0"/>
              <a:t> 4 </a:t>
            </a:r>
            <a:r>
              <a:rPr lang="en-GB" dirty="0" err="1"/>
              <a:t>og</a:t>
            </a:r>
            <a:r>
              <a:rPr lang="en-GB" dirty="0"/>
              <a:t> 5 </a:t>
            </a:r>
            <a:r>
              <a:rPr lang="en-GB" dirty="0" err="1"/>
              <a:t>i</a:t>
            </a:r>
            <a:r>
              <a:rPr lang="en-GB" dirty="0"/>
              <a:t> form </a:t>
            </a:r>
            <a:r>
              <a:rPr lang="en-GB" dirty="0" err="1"/>
              <a:t>af</a:t>
            </a:r>
            <a:r>
              <a:rPr lang="en-GB" dirty="0"/>
              <a:t> </a:t>
            </a:r>
            <a:r>
              <a:rPr lang="en-GB" dirty="0" err="1"/>
              <a:t>refleksion</a:t>
            </a:r>
            <a:r>
              <a:rPr lang="en-GB" dirty="0"/>
              <a:t> over </a:t>
            </a:r>
            <a:r>
              <a:rPr lang="en-GB" dirty="0" err="1"/>
              <a:t>det</a:t>
            </a:r>
            <a:r>
              <a:rPr lang="en-GB" dirty="0"/>
              <a:t> </a:t>
            </a:r>
            <a:r>
              <a:rPr lang="en-GB" dirty="0" err="1"/>
              <a:t>observerede</a:t>
            </a:r>
            <a:r>
              <a:rPr lang="en-GB" dirty="0"/>
              <a:t>, </a:t>
            </a:r>
            <a:r>
              <a:rPr lang="en-GB" dirty="0" err="1"/>
              <a:t>hvordan</a:t>
            </a:r>
            <a:r>
              <a:rPr lang="en-GB" dirty="0"/>
              <a:t> </a:t>
            </a:r>
            <a:r>
              <a:rPr lang="en-GB" dirty="0" err="1"/>
              <a:t>det</a:t>
            </a:r>
            <a:r>
              <a:rPr lang="en-GB" dirty="0"/>
              <a:t> </a:t>
            </a:r>
            <a:r>
              <a:rPr lang="en-GB" dirty="0" err="1"/>
              <a:t>understøtter</a:t>
            </a:r>
            <a:r>
              <a:rPr lang="en-GB" dirty="0"/>
              <a:t> den </a:t>
            </a:r>
            <a:r>
              <a:rPr lang="en-GB" dirty="0" err="1"/>
              <a:t>ønskede</a:t>
            </a:r>
            <a:r>
              <a:rPr lang="en-GB" dirty="0"/>
              <a:t> </a:t>
            </a:r>
            <a:r>
              <a:rPr lang="en-GB" dirty="0" err="1"/>
              <a:t>praksisudvikling</a:t>
            </a:r>
            <a:r>
              <a:rPr lang="en-GB" dirty="0"/>
              <a:t> </a:t>
            </a:r>
            <a:r>
              <a:rPr lang="en-GB" dirty="0" err="1"/>
              <a:t>og</a:t>
            </a:r>
            <a:r>
              <a:rPr lang="en-GB" dirty="0"/>
              <a:t> </a:t>
            </a:r>
            <a:r>
              <a:rPr lang="en-GB" dirty="0" err="1"/>
              <a:t>hvilke</a:t>
            </a:r>
            <a:r>
              <a:rPr lang="en-GB" dirty="0"/>
              <a:t> </a:t>
            </a:r>
            <a:r>
              <a:rPr lang="en-GB" dirty="0" err="1"/>
              <a:t>erfaringer</a:t>
            </a:r>
            <a:r>
              <a:rPr lang="en-GB" dirty="0"/>
              <a:t> </a:t>
            </a:r>
            <a:r>
              <a:rPr lang="en-GB" dirty="0" err="1"/>
              <a:t>og</a:t>
            </a:r>
            <a:r>
              <a:rPr lang="en-GB" dirty="0"/>
              <a:t> </a:t>
            </a:r>
            <a:r>
              <a:rPr lang="en-GB" dirty="0" err="1"/>
              <a:t>læringer</a:t>
            </a:r>
            <a:r>
              <a:rPr lang="en-GB" dirty="0"/>
              <a:t> </a:t>
            </a:r>
            <a:r>
              <a:rPr lang="en-GB" dirty="0" err="1"/>
              <a:t>dette</a:t>
            </a:r>
            <a:r>
              <a:rPr lang="en-GB" dirty="0"/>
              <a:t> giver </a:t>
            </a:r>
            <a:r>
              <a:rPr lang="en-GB" dirty="0" err="1"/>
              <a:t>anledning</a:t>
            </a:r>
            <a:r>
              <a:rPr lang="en-GB" dirty="0"/>
              <a:t> </a:t>
            </a:r>
            <a:r>
              <a:rPr lang="en-GB" dirty="0" err="1"/>
              <a:t>til</a:t>
            </a:r>
            <a:r>
              <a:rPr lang="en-GB" dirty="0"/>
              <a:t> </a:t>
            </a:r>
            <a:r>
              <a:rPr lang="en-GB" dirty="0" err="1"/>
              <a:t>i</a:t>
            </a:r>
            <a:r>
              <a:rPr lang="en-GB" dirty="0"/>
              <a:t> </a:t>
            </a:r>
            <a:r>
              <a:rPr lang="en-GB" dirty="0" err="1"/>
              <a:t>forhold</a:t>
            </a:r>
            <a:r>
              <a:rPr lang="en-GB" dirty="0"/>
              <a:t> </a:t>
            </a:r>
            <a:r>
              <a:rPr lang="en-GB" dirty="0" err="1"/>
              <a:t>til</a:t>
            </a:r>
            <a:r>
              <a:rPr lang="en-GB" dirty="0"/>
              <a:t> </a:t>
            </a:r>
            <a:r>
              <a:rPr lang="en-GB" dirty="0" err="1"/>
              <a:t>udvikling</a:t>
            </a:r>
            <a:r>
              <a:rPr lang="en-GB" dirty="0"/>
              <a:t> </a:t>
            </a:r>
            <a:r>
              <a:rPr lang="en-GB" dirty="0" err="1"/>
              <a:t>af</a:t>
            </a:r>
            <a:r>
              <a:rPr lang="en-GB" dirty="0"/>
              <a:t> </a:t>
            </a:r>
            <a:r>
              <a:rPr lang="en-GB" dirty="0" err="1"/>
              <a:t>egen</a:t>
            </a:r>
            <a:r>
              <a:rPr lang="en-GB" dirty="0"/>
              <a:t> </a:t>
            </a:r>
            <a:r>
              <a:rPr lang="en-GB" dirty="0" err="1"/>
              <a:t>praksis</a:t>
            </a:r>
            <a:r>
              <a:rPr lang="en-GB" dirty="0"/>
              <a:t>.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I </a:t>
            </a:r>
            <a:r>
              <a:rPr lang="en-GB" dirty="0" err="1"/>
              <a:t>kan</a:t>
            </a:r>
            <a:r>
              <a:rPr lang="en-GB" dirty="0"/>
              <a:t> </a:t>
            </a:r>
            <a:r>
              <a:rPr lang="en-GB" dirty="0" err="1"/>
              <a:t>anvende</a:t>
            </a:r>
            <a:r>
              <a:rPr lang="en-GB" dirty="0"/>
              <a:t> </a:t>
            </a:r>
            <a:r>
              <a:rPr lang="en-GB" dirty="0" err="1"/>
              <a:t>feedbackmodellen</a:t>
            </a:r>
            <a:r>
              <a:rPr lang="en-GB" dirty="0"/>
              <a:t> </a:t>
            </a:r>
            <a:r>
              <a:rPr lang="en-GB" dirty="0" err="1"/>
              <a:t>til</a:t>
            </a:r>
            <a:r>
              <a:rPr lang="en-GB" dirty="0"/>
              <a:t> at </a:t>
            </a:r>
            <a:r>
              <a:rPr lang="en-GB" dirty="0" err="1"/>
              <a:t>rammesætte</a:t>
            </a:r>
            <a:r>
              <a:rPr lang="en-GB" dirty="0"/>
              <a:t> </a:t>
            </a:r>
            <a:r>
              <a:rPr lang="en-GB" dirty="0" err="1"/>
              <a:t>refleksion</a:t>
            </a:r>
            <a:r>
              <a:rPr lang="en-GB" dirty="0"/>
              <a:t> </a:t>
            </a:r>
            <a:r>
              <a:rPr lang="en-GB" dirty="0" err="1"/>
              <a:t>og</a:t>
            </a:r>
            <a:r>
              <a:rPr lang="en-GB" dirty="0"/>
              <a:t> </a:t>
            </a:r>
            <a:r>
              <a:rPr lang="en-GB" dirty="0" err="1"/>
              <a:t>læring</a:t>
            </a:r>
            <a:r>
              <a:rPr lang="en-GB" dirty="0"/>
              <a:t> </a:t>
            </a:r>
            <a:r>
              <a:rPr lang="en-GB" dirty="0" err="1"/>
              <a:t>i</a:t>
            </a:r>
            <a:r>
              <a:rPr lang="en-GB" dirty="0"/>
              <a:t> relation </a:t>
            </a:r>
            <a:r>
              <a:rPr lang="en-GB" dirty="0" err="1"/>
              <a:t>til</a:t>
            </a:r>
            <a:r>
              <a:rPr lang="en-GB" dirty="0"/>
              <a:t> den </a:t>
            </a:r>
            <a:r>
              <a:rPr lang="en-GB" dirty="0" err="1"/>
              <a:t>valgte</a:t>
            </a:r>
            <a:r>
              <a:rPr lang="en-GB" dirty="0"/>
              <a:t> </a:t>
            </a:r>
            <a:r>
              <a:rPr lang="en-GB" dirty="0" err="1"/>
              <a:t>problemstilling</a:t>
            </a:r>
            <a:r>
              <a:rPr lang="en-GB" dirty="0"/>
              <a:t> </a:t>
            </a:r>
            <a:r>
              <a:rPr lang="en-GB" dirty="0" err="1"/>
              <a:t>og</a:t>
            </a:r>
            <a:r>
              <a:rPr lang="en-GB" dirty="0"/>
              <a:t> </a:t>
            </a:r>
            <a:r>
              <a:rPr lang="en-GB" dirty="0" err="1"/>
              <a:t>prøvehandlinger</a:t>
            </a:r>
            <a:r>
              <a:rPr lang="en-GB"/>
              <a:t>.</a:t>
            </a:r>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21</a:t>
            </a:fld>
            <a:endParaRPr lang="da-DK"/>
          </a:p>
        </p:txBody>
      </p:sp>
    </p:spTree>
    <p:extLst>
      <p:ext uri="{BB962C8B-B14F-4D97-AF65-F5344CB8AC3E}">
        <p14:creationId xmlns:p14="http://schemas.microsoft.com/office/powerpoint/2010/main" val="1940938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a:t>
            </a:r>
            <a:r>
              <a:rPr lang="en-GB" b="1" dirty="0" err="1"/>
              <a:t>indhold</a:t>
            </a:r>
            <a:r>
              <a:rPr lang="en-GB" b="1" dirty="0"/>
              <a:t>:</a:t>
            </a:r>
          </a:p>
          <a:p>
            <a:r>
              <a:rPr lang="en-GB" dirty="0" err="1"/>
              <a:t>Slidepakken</a:t>
            </a:r>
            <a:r>
              <a:rPr lang="en-GB" dirty="0"/>
              <a:t> </a:t>
            </a:r>
            <a:r>
              <a:rPr lang="en-GB" dirty="0" err="1"/>
              <a:t>indeholder</a:t>
            </a:r>
            <a:r>
              <a:rPr lang="en-GB" dirty="0"/>
              <a:t> inspiration </a:t>
            </a:r>
            <a:r>
              <a:rPr lang="en-GB" dirty="0" err="1"/>
              <a:t>til</a:t>
            </a:r>
            <a:r>
              <a:rPr lang="en-GB" dirty="0"/>
              <a:t> </a:t>
            </a:r>
            <a:r>
              <a:rPr lang="en-GB" dirty="0" err="1"/>
              <a:t>videreudvikling</a:t>
            </a:r>
            <a:r>
              <a:rPr lang="en-GB" dirty="0"/>
              <a:t> </a:t>
            </a:r>
            <a:r>
              <a:rPr lang="en-GB" dirty="0" err="1"/>
              <a:t>af</a:t>
            </a:r>
            <a:r>
              <a:rPr lang="en-GB" dirty="0"/>
              <a:t> </a:t>
            </a:r>
            <a:r>
              <a:rPr lang="en-GB" dirty="0" err="1"/>
              <a:t>egen</a:t>
            </a:r>
            <a:r>
              <a:rPr lang="en-GB" dirty="0"/>
              <a:t> </a:t>
            </a:r>
            <a:r>
              <a:rPr lang="en-GB" dirty="0" err="1"/>
              <a:t>praksis</a:t>
            </a:r>
            <a:r>
              <a:rPr lang="en-GB" dirty="0"/>
              <a:t>. </a:t>
            </a:r>
            <a:r>
              <a:rPr lang="en-GB" dirty="0" err="1"/>
              <a:t>Slidepakken</a:t>
            </a:r>
            <a:r>
              <a:rPr lang="en-GB" dirty="0"/>
              <a:t> </a:t>
            </a:r>
            <a:r>
              <a:rPr lang="en-GB" dirty="0" err="1"/>
              <a:t>er</a:t>
            </a:r>
            <a:r>
              <a:rPr lang="en-GB" dirty="0"/>
              <a:t> </a:t>
            </a:r>
            <a:r>
              <a:rPr lang="en-GB" dirty="0" err="1"/>
              <a:t>struktureret</a:t>
            </a:r>
            <a:r>
              <a:rPr lang="en-GB" dirty="0"/>
              <a:t> over fire </a:t>
            </a:r>
            <a:r>
              <a:rPr lang="en-GB" dirty="0" err="1"/>
              <a:t>faser</a:t>
            </a:r>
            <a:r>
              <a:rPr lang="en-GB" dirty="0"/>
              <a:t>, </a:t>
            </a:r>
            <a:r>
              <a:rPr lang="en-GB" dirty="0" err="1"/>
              <a:t>som</a:t>
            </a:r>
            <a:r>
              <a:rPr lang="en-GB" dirty="0"/>
              <a:t> </a:t>
            </a:r>
            <a:r>
              <a:rPr lang="en-GB" dirty="0" err="1"/>
              <a:t>kendetegner</a:t>
            </a:r>
            <a:r>
              <a:rPr lang="en-GB" dirty="0"/>
              <a:t> </a:t>
            </a:r>
            <a:r>
              <a:rPr lang="en-GB" dirty="0" err="1"/>
              <a:t>en</a:t>
            </a:r>
            <a:r>
              <a:rPr lang="en-GB" dirty="0"/>
              <a:t> god </a:t>
            </a:r>
            <a:r>
              <a:rPr lang="en-GB" dirty="0" err="1"/>
              <a:t>udviklingsproces</a:t>
            </a:r>
            <a:r>
              <a:rPr lang="en-GB" dirty="0"/>
              <a:t>. I </a:t>
            </a:r>
            <a:r>
              <a:rPr lang="en-GB" dirty="0" err="1"/>
              <a:t>kan</a:t>
            </a:r>
            <a:r>
              <a:rPr lang="en-GB" dirty="0"/>
              <a:t> </a:t>
            </a:r>
            <a:r>
              <a:rPr lang="en-GB" dirty="0" err="1"/>
              <a:t>følge</a:t>
            </a:r>
            <a:r>
              <a:rPr lang="en-GB" dirty="0"/>
              <a:t> </a:t>
            </a:r>
            <a:r>
              <a:rPr lang="en-GB" dirty="0" err="1"/>
              <a:t>strukturen</a:t>
            </a:r>
            <a:r>
              <a:rPr lang="en-GB" dirty="0"/>
              <a:t> </a:t>
            </a:r>
            <a:r>
              <a:rPr lang="en-GB" dirty="0" err="1"/>
              <a:t>i</a:t>
            </a:r>
            <a:r>
              <a:rPr lang="en-GB" dirty="0"/>
              <a:t> </a:t>
            </a:r>
            <a:r>
              <a:rPr lang="en-GB" dirty="0" err="1"/>
              <a:t>slidepakken</a:t>
            </a:r>
            <a:r>
              <a:rPr lang="en-GB" dirty="0"/>
              <a:t> </a:t>
            </a:r>
            <a:r>
              <a:rPr lang="en-GB" dirty="0" err="1"/>
              <a:t>og</a:t>
            </a:r>
            <a:r>
              <a:rPr lang="en-GB" dirty="0"/>
              <a:t> de fire </a:t>
            </a:r>
            <a:r>
              <a:rPr lang="en-GB" dirty="0" err="1"/>
              <a:t>faser</a:t>
            </a:r>
            <a:r>
              <a:rPr lang="en-GB" dirty="0"/>
              <a:t> </a:t>
            </a:r>
            <a:r>
              <a:rPr lang="en-GB" dirty="0" err="1"/>
              <a:t>i</a:t>
            </a:r>
            <a:r>
              <a:rPr lang="en-GB" dirty="0"/>
              <a:t> </a:t>
            </a:r>
            <a:r>
              <a:rPr lang="en-GB" dirty="0" err="1"/>
              <a:t>processen</a:t>
            </a:r>
            <a:r>
              <a:rPr lang="en-GB" dirty="0"/>
              <a:t>, </a:t>
            </a:r>
            <a:r>
              <a:rPr lang="en-GB" dirty="0" err="1"/>
              <a:t>og</a:t>
            </a:r>
            <a:r>
              <a:rPr lang="en-GB" dirty="0"/>
              <a:t> I </a:t>
            </a:r>
            <a:r>
              <a:rPr lang="en-GB" dirty="0" err="1"/>
              <a:t>kan</a:t>
            </a:r>
            <a:r>
              <a:rPr lang="en-GB" dirty="0"/>
              <a:t> </a:t>
            </a:r>
            <a:r>
              <a:rPr lang="en-GB" dirty="0" err="1"/>
              <a:t>tilpasse</a:t>
            </a:r>
            <a:r>
              <a:rPr lang="en-GB" dirty="0"/>
              <a:t> </a:t>
            </a:r>
            <a:r>
              <a:rPr lang="en-GB" dirty="0" err="1"/>
              <a:t>materialet</a:t>
            </a:r>
            <a:r>
              <a:rPr lang="en-GB" dirty="0"/>
              <a:t> </a:t>
            </a:r>
            <a:r>
              <a:rPr lang="en-GB" dirty="0" err="1"/>
              <a:t>til</a:t>
            </a:r>
            <a:r>
              <a:rPr lang="en-GB" dirty="0"/>
              <a:t> </a:t>
            </a:r>
            <a:r>
              <a:rPr lang="en-GB" dirty="0" err="1"/>
              <a:t>jeres</a:t>
            </a:r>
            <a:r>
              <a:rPr lang="en-GB" dirty="0"/>
              <a:t> </a:t>
            </a:r>
            <a:r>
              <a:rPr lang="en-GB" dirty="0" err="1"/>
              <a:t>kontekst</a:t>
            </a:r>
            <a:r>
              <a:rPr lang="en-GB" dirty="0"/>
              <a:t> </a:t>
            </a:r>
            <a:r>
              <a:rPr lang="en-GB" dirty="0" err="1"/>
              <a:t>ved</a:t>
            </a:r>
            <a:r>
              <a:rPr lang="en-GB" dirty="0"/>
              <a:t> at </a:t>
            </a:r>
            <a:r>
              <a:rPr lang="en-GB" dirty="0" err="1"/>
              <a:t>bruge</a:t>
            </a:r>
            <a:r>
              <a:rPr lang="en-GB" dirty="0"/>
              <a:t> de </a:t>
            </a:r>
            <a:r>
              <a:rPr lang="en-GB" dirty="0" err="1"/>
              <a:t>elementer</a:t>
            </a:r>
            <a:r>
              <a:rPr lang="en-GB" dirty="0"/>
              <a:t> </a:t>
            </a:r>
            <a:r>
              <a:rPr lang="en-GB" dirty="0" err="1"/>
              <a:t>i</a:t>
            </a:r>
            <a:r>
              <a:rPr lang="en-GB" dirty="0"/>
              <a:t> </a:t>
            </a:r>
            <a:r>
              <a:rPr lang="en-GB" dirty="0" err="1"/>
              <a:t>materialet</a:t>
            </a:r>
            <a:r>
              <a:rPr lang="en-GB" dirty="0"/>
              <a:t>, </a:t>
            </a:r>
            <a:r>
              <a:rPr lang="en-GB" dirty="0" err="1"/>
              <a:t>som</a:t>
            </a:r>
            <a:r>
              <a:rPr lang="en-GB" dirty="0"/>
              <a:t> passer </a:t>
            </a:r>
            <a:r>
              <a:rPr lang="en-GB" dirty="0" err="1"/>
              <a:t>til</a:t>
            </a:r>
            <a:r>
              <a:rPr lang="en-GB" dirty="0"/>
              <a:t> </a:t>
            </a:r>
            <a:r>
              <a:rPr lang="en-GB" dirty="0" err="1"/>
              <a:t>jeres</a:t>
            </a:r>
            <a:r>
              <a:rPr lang="en-GB" dirty="0"/>
              <a:t> </a:t>
            </a:r>
            <a:r>
              <a:rPr lang="en-GB" dirty="0" err="1"/>
              <a:t>konkrete</a:t>
            </a:r>
            <a:r>
              <a:rPr lang="en-GB" dirty="0"/>
              <a:t> situation </a:t>
            </a:r>
            <a:r>
              <a:rPr lang="en-GB" dirty="0" err="1"/>
              <a:t>og</a:t>
            </a:r>
            <a:r>
              <a:rPr lang="en-GB" dirty="0"/>
              <a:t> </a:t>
            </a:r>
            <a:r>
              <a:rPr lang="en-GB" dirty="0" err="1"/>
              <a:t>behov</a:t>
            </a:r>
            <a:r>
              <a:rPr lang="en-GB" dirty="0"/>
              <a:t>. </a:t>
            </a:r>
          </a:p>
          <a:p>
            <a:endParaRPr lang="en-GB" dirty="0"/>
          </a:p>
          <a:p>
            <a:r>
              <a:rPr lang="en-GB" dirty="0"/>
              <a:t>De </a:t>
            </a:r>
            <a:r>
              <a:rPr lang="en-GB" dirty="0" err="1"/>
              <a:t>første</a:t>
            </a:r>
            <a:r>
              <a:rPr lang="en-GB" dirty="0"/>
              <a:t> </a:t>
            </a:r>
            <a:r>
              <a:rPr lang="en-GB" dirty="0" err="1"/>
              <a:t>tre</a:t>
            </a:r>
            <a:r>
              <a:rPr lang="en-GB" dirty="0"/>
              <a:t> </a:t>
            </a:r>
            <a:r>
              <a:rPr lang="en-GB" dirty="0" err="1"/>
              <a:t>faser</a:t>
            </a:r>
            <a:r>
              <a:rPr lang="en-GB" dirty="0"/>
              <a:t> </a:t>
            </a:r>
            <a:r>
              <a:rPr lang="en-GB" dirty="0" err="1"/>
              <a:t>i</a:t>
            </a:r>
            <a:r>
              <a:rPr lang="en-GB" dirty="0"/>
              <a:t> </a:t>
            </a:r>
            <a:r>
              <a:rPr lang="en-GB" dirty="0" err="1"/>
              <a:t>processen</a:t>
            </a:r>
            <a:r>
              <a:rPr lang="en-GB" dirty="0"/>
              <a:t> </a:t>
            </a:r>
            <a:r>
              <a:rPr lang="en-GB" dirty="0" err="1"/>
              <a:t>kan</a:t>
            </a:r>
            <a:r>
              <a:rPr lang="en-GB" dirty="0"/>
              <a:t> med </a:t>
            </a:r>
            <a:r>
              <a:rPr lang="en-GB" dirty="0" err="1"/>
              <a:t>fordel</a:t>
            </a:r>
            <a:r>
              <a:rPr lang="en-GB" dirty="0"/>
              <a:t> </a:t>
            </a:r>
            <a:r>
              <a:rPr lang="en-GB" dirty="0" err="1"/>
              <a:t>gennemføres</a:t>
            </a:r>
            <a:r>
              <a:rPr lang="en-GB" dirty="0"/>
              <a:t> over </a:t>
            </a:r>
            <a:r>
              <a:rPr lang="en-GB" dirty="0" err="1"/>
              <a:t>en</a:t>
            </a:r>
            <a:r>
              <a:rPr lang="en-GB" dirty="0"/>
              <a:t> </a:t>
            </a:r>
            <a:r>
              <a:rPr lang="en-GB" dirty="0" err="1"/>
              <a:t>kort</a:t>
            </a:r>
            <a:r>
              <a:rPr lang="en-GB" dirty="0"/>
              <a:t> </a:t>
            </a:r>
            <a:r>
              <a:rPr lang="en-GB" dirty="0" err="1"/>
              <a:t>periode</a:t>
            </a:r>
            <a:r>
              <a:rPr lang="en-GB" dirty="0"/>
              <a:t>, </a:t>
            </a:r>
            <a:r>
              <a:rPr lang="en-GB" dirty="0" err="1"/>
              <a:t>fx</a:t>
            </a:r>
            <a:r>
              <a:rPr lang="en-GB" dirty="0"/>
              <a:t> </a:t>
            </a:r>
            <a:r>
              <a:rPr lang="en-GB" dirty="0" err="1"/>
              <a:t>på</a:t>
            </a:r>
            <a:r>
              <a:rPr lang="en-GB" dirty="0"/>
              <a:t> et </a:t>
            </a:r>
            <a:r>
              <a:rPr lang="en-GB" dirty="0" err="1"/>
              <a:t>halv</a:t>
            </a:r>
            <a:r>
              <a:rPr lang="en-GB" dirty="0"/>
              <a:t>- </a:t>
            </a:r>
            <a:r>
              <a:rPr lang="en-GB" dirty="0" err="1"/>
              <a:t>eller</a:t>
            </a:r>
            <a:r>
              <a:rPr lang="en-GB" dirty="0"/>
              <a:t> </a:t>
            </a:r>
            <a:r>
              <a:rPr lang="en-GB" dirty="0" err="1"/>
              <a:t>heldagsmøde</a:t>
            </a:r>
            <a:r>
              <a:rPr lang="en-GB" dirty="0"/>
              <a:t> </a:t>
            </a:r>
            <a:r>
              <a:rPr lang="en-GB" dirty="0" err="1"/>
              <a:t>eller</a:t>
            </a:r>
            <a:r>
              <a:rPr lang="en-GB" dirty="0"/>
              <a:t> </a:t>
            </a:r>
            <a:r>
              <a:rPr lang="en-GB" dirty="0" err="1"/>
              <a:t>på</a:t>
            </a:r>
            <a:r>
              <a:rPr lang="en-GB" dirty="0"/>
              <a:t> to </a:t>
            </a:r>
            <a:r>
              <a:rPr lang="en-GB" dirty="0" err="1"/>
              <a:t>møder</a:t>
            </a:r>
            <a:r>
              <a:rPr lang="en-GB" dirty="0"/>
              <a:t> med </a:t>
            </a:r>
            <a:r>
              <a:rPr lang="en-GB" dirty="0" err="1"/>
              <a:t>kort</a:t>
            </a:r>
            <a:r>
              <a:rPr lang="en-GB" dirty="0"/>
              <a:t> interval </a:t>
            </a:r>
            <a:r>
              <a:rPr lang="en-GB" dirty="0" err="1"/>
              <a:t>imellem</a:t>
            </a:r>
            <a:r>
              <a:rPr lang="en-GB" dirty="0"/>
              <a:t>. </a:t>
            </a:r>
            <a:r>
              <a:rPr lang="en-GB" dirty="0" err="1"/>
              <a:t>Fase</a:t>
            </a:r>
            <a:r>
              <a:rPr lang="en-GB" dirty="0"/>
              <a:t> 4 handler om </a:t>
            </a:r>
            <a:r>
              <a:rPr lang="en-GB" dirty="0" err="1"/>
              <a:t>selve</a:t>
            </a:r>
            <a:r>
              <a:rPr lang="en-GB" dirty="0"/>
              <a:t> </a:t>
            </a:r>
            <a:r>
              <a:rPr lang="en-GB" dirty="0" err="1"/>
              <a:t>afprøvningen</a:t>
            </a:r>
            <a:r>
              <a:rPr lang="en-GB" dirty="0"/>
              <a:t> </a:t>
            </a:r>
            <a:r>
              <a:rPr lang="en-GB" dirty="0" err="1"/>
              <a:t>og</a:t>
            </a:r>
            <a:r>
              <a:rPr lang="en-GB" dirty="0"/>
              <a:t> </a:t>
            </a:r>
            <a:r>
              <a:rPr lang="en-GB" dirty="0" err="1"/>
              <a:t>gennemførelse</a:t>
            </a:r>
            <a:r>
              <a:rPr lang="en-GB" dirty="0"/>
              <a:t> </a:t>
            </a:r>
            <a:r>
              <a:rPr lang="en-GB" dirty="0" err="1"/>
              <a:t>af</a:t>
            </a:r>
            <a:r>
              <a:rPr lang="en-GB" dirty="0"/>
              <a:t> </a:t>
            </a:r>
            <a:r>
              <a:rPr lang="en-GB" dirty="0" err="1"/>
              <a:t>nye</a:t>
            </a:r>
            <a:r>
              <a:rPr lang="en-GB" dirty="0"/>
              <a:t> </a:t>
            </a:r>
            <a:r>
              <a:rPr lang="en-GB" dirty="0" err="1"/>
              <a:t>tiltag</a:t>
            </a:r>
            <a:r>
              <a:rPr lang="en-GB" dirty="0"/>
              <a:t> </a:t>
            </a:r>
            <a:r>
              <a:rPr lang="en-GB" dirty="0" err="1"/>
              <a:t>og</a:t>
            </a:r>
            <a:r>
              <a:rPr lang="en-GB" dirty="0"/>
              <a:t> </a:t>
            </a:r>
            <a:r>
              <a:rPr lang="en-GB" dirty="0" err="1"/>
              <a:t>forandringer</a:t>
            </a:r>
            <a:r>
              <a:rPr lang="en-GB" dirty="0"/>
              <a:t> </a:t>
            </a:r>
            <a:r>
              <a:rPr lang="en-GB" dirty="0" err="1"/>
              <a:t>i</a:t>
            </a:r>
            <a:r>
              <a:rPr lang="en-GB" dirty="0"/>
              <a:t> </a:t>
            </a:r>
            <a:r>
              <a:rPr lang="en-GB" dirty="0" err="1"/>
              <a:t>praksis</a:t>
            </a:r>
            <a:r>
              <a:rPr lang="en-GB" dirty="0"/>
              <a:t>. Denne </a:t>
            </a:r>
            <a:r>
              <a:rPr lang="en-GB" dirty="0" err="1"/>
              <a:t>proces</a:t>
            </a:r>
            <a:r>
              <a:rPr lang="en-GB" dirty="0"/>
              <a:t> </a:t>
            </a:r>
            <a:r>
              <a:rPr lang="en-GB" dirty="0" err="1"/>
              <a:t>kan</a:t>
            </a:r>
            <a:r>
              <a:rPr lang="en-GB" dirty="0"/>
              <a:t> med </a:t>
            </a:r>
            <a:r>
              <a:rPr lang="en-GB" dirty="0" err="1"/>
              <a:t>fordel</a:t>
            </a:r>
            <a:r>
              <a:rPr lang="en-GB" dirty="0"/>
              <a:t> </a:t>
            </a:r>
            <a:r>
              <a:rPr lang="en-GB" dirty="0" err="1"/>
              <a:t>strække</a:t>
            </a:r>
            <a:r>
              <a:rPr lang="en-GB" dirty="0"/>
              <a:t> sig over </a:t>
            </a:r>
            <a:r>
              <a:rPr lang="en-GB" dirty="0" err="1"/>
              <a:t>en</a:t>
            </a:r>
            <a:r>
              <a:rPr lang="en-GB" dirty="0"/>
              <a:t> </a:t>
            </a:r>
            <a:r>
              <a:rPr lang="en-GB" dirty="0" err="1"/>
              <a:t>længere</a:t>
            </a:r>
            <a:r>
              <a:rPr lang="en-GB" dirty="0"/>
              <a:t> </a:t>
            </a:r>
            <a:r>
              <a:rPr lang="en-GB" dirty="0" err="1"/>
              <a:t>periode</a:t>
            </a:r>
            <a:r>
              <a:rPr lang="en-GB" dirty="0"/>
              <a:t> (se </a:t>
            </a:r>
            <a:r>
              <a:rPr lang="en-GB" dirty="0" err="1"/>
              <a:t>noter</a:t>
            </a:r>
            <a:r>
              <a:rPr lang="en-GB" dirty="0"/>
              <a:t> </a:t>
            </a:r>
            <a:r>
              <a:rPr lang="en-GB" dirty="0" err="1"/>
              <a:t>til</a:t>
            </a:r>
            <a:r>
              <a:rPr lang="en-GB" dirty="0"/>
              <a:t> </a:t>
            </a:r>
            <a:r>
              <a:rPr lang="en-GB" dirty="0" err="1"/>
              <a:t>næste</a:t>
            </a:r>
            <a:r>
              <a:rPr lang="en-GB" dirty="0"/>
              <a:t> slide). Her </a:t>
            </a:r>
            <a:r>
              <a:rPr lang="en-GB" dirty="0" err="1"/>
              <a:t>vil</a:t>
            </a:r>
            <a:r>
              <a:rPr lang="en-GB" dirty="0"/>
              <a:t> der </a:t>
            </a:r>
            <a:r>
              <a:rPr lang="en-GB" dirty="0" err="1"/>
              <a:t>være</a:t>
            </a:r>
            <a:r>
              <a:rPr lang="en-GB" dirty="0"/>
              <a:t> </a:t>
            </a:r>
            <a:r>
              <a:rPr lang="en-GB" dirty="0" err="1"/>
              <a:t>behov</a:t>
            </a:r>
            <a:r>
              <a:rPr lang="en-GB" dirty="0"/>
              <a:t> for at </a:t>
            </a:r>
            <a:r>
              <a:rPr lang="en-GB" dirty="0" err="1"/>
              <a:t>mødes</a:t>
            </a:r>
            <a:r>
              <a:rPr lang="en-GB" dirty="0"/>
              <a:t> </a:t>
            </a:r>
            <a:r>
              <a:rPr lang="en-GB" dirty="0" err="1"/>
              <a:t>løbende</a:t>
            </a:r>
            <a:r>
              <a:rPr lang="en-GB" dirty="0"/>
              <a:t>. </a:t>
            </a:r>
            <a:r>
              <a:rPr lang="en-GB" dirty="0" err="1"/>
              <a:t>Sidst</a:t>
            </a:r>
            <a:r>
              <a:rPr lang="en-GB" dirty="0"/>
              <a:t> </a:t>
            </a:r>
            <a:r>
              <a:rPr lang="en-GB" dirty="0" err="1"/>
              <a:t>i</a:t>
            </a:r>
            <a:r>
              <a:rPr lang="en-GB" dirty="0"/>
              <a:t> </a:t>
            </a:r>
            <a:r>
              <a:rPr lang="en-GB" dirty="0" err="1"/>
              <a:t>slidepakken</a:t>
            </a:r>
            <a:r>
              <a:rPr lang="en-GB" dirty="0"/>
              <a:t> </a:t>
            </a:r>
            <a:r>
              <a:rPr lang="en-GB" dirty="0" err="1"/>
              <a:t>indgår</a:t>
            </a:r>
            <a:r>
              <a:rPr lang="en-GB" dirty="0"/>
              <a:t> </a:t>
            </a:r>
            <a:r>
              <a:rPr lang="en-GB" dirty="0" err="1"/>
              <a:t>en</a:t>
            </a:r>
            <a:r>
              <a:rPr lang="en-GB" dirty="0"/>
              <a:t> </a:t>
            </a:r>
            <a:r>
              <a:rPr lang="en-GB" dirty="0" err="1"/>
              <a:t>række</a:t>
            </a:r>
            <a:r>
              <a:rPr lang="en-GB" dirty="0"/>
              <a:t> </a:t>
            </a:r>
            <a:r>
              <a:rPr lang="en-GB" dirty="0" err="1"/>
              <a:t>redskaber</a:t>
            </a:r>
            <a:r>
              <a:rPr lang="en-GB" dirty="0"/>
              <a:t>, der </a:t>
            </a:r>
            <a:r>
              <a:rPr lang="en-GB" dirty="0" err="1"/>
              <a:t>kan</a:t>
            </a:r>
            <a:r>
              <a:rPr lang="en-GB" dirty="0"/>
              <a:t> </a:t>
            </a:r>
            <a:r>
              <a:rPr lang="en-GB" dirty="0" err="1"/>
              <a:t>understøtte</a:t>
            </a:r>
            <a:r>
              <a:rPr lang="en-GB" dirty="0"/>
              <a:t> </a:t>
            </a:r>
            <a:r>
              <a:rPr lang="en-GB" dirty="0" err="1"/>
              <a:t>jeres</a:t>
            </a:r>
            <a:r>
              <a:rPr lang="en-GB" dirty="0"/>
              <a:t> </a:t>
            </a:r>
            <a:r>
              <a:rPr lang="en-GB" dirty="0" err="1"/>
              <a:t>arbejde</a:t>
            </a:r>
            <a:r>
              <a:rPr lang="en-GB" dirty="0"/>
              <a:t> med </a:t>
            </a:r>
            <a:r>
              <a:rPr lang="en-GB" dirty="0" err="1"/>
              <a:t>afprøvninger</a:t>
            </a:r>
            <a:r>
              <a:rPr lang="en-GB" dirty="0"/>
              <a:t> </a:t>
            </a:r>
            <a:r>
              <a:rPr lang="en-GB" dirty="0" err="1"/>
              <a:t>i</a:t>
            </a:r>
            <a:r>
              <a:rPr lang="en-GB" dirty="0"/>
              <a:t> </a:t>
            </a:r>
            <a:r>
              <a:rPr lang="en-GB" dirty="0" err="1"/>
              <a:t>fase</a:t>
            </a:r>
            <a:r>
              <a:rPr lang="en-GB" dirty="0"/>
              <a:t> 4. </a:t>
            </a:r>
          </a:p>
          <a:p>
            <a:endParaRPr lang="en-GB" dirty="0"/>
          </a:p>
          <a:p>
            <a:r>
              <a:rPr lang="da-DK" b="1" dirty="0"/>
              <a:t>Noter til </a:t>
            </a:r>
            <a:r>
              <a:rPr lang="da-DK" b="1" dirty="0" err="1"/>
              <a:t>facilitator</a:t>
            </a:r>
            <a:r>
              <a:rPr lang="da-DK" b="1" dirty="0"/>
              <a:t>:</a:t>
            </a:r>
          </a:p>
          <a:p>
            <a:r>
              <a:rPr lang="da-DK" dirty="0"/>
              <a:t>I de følgende slides gennemgås de fire trin i udviklingsprocessen. Første slide formidler et overblik over formål og indhold i de fire faser, og derefter følger en række slides, der udfolder indhold og proces i hver af de fire faser. </a:t>
            </a:r>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2</a:t>
            </a:fld>
            <a:endParaRPr lang="da-DK"/>
          </a:p>
        </p:txBody>
      </p:sp>
    </p:spTree>
    <p:extLst>
      <p:ext uri="{BB962C8B-B14F-4D97-AF65-F5344CB8AC3E}">
        <p14:creationId xmlns:p14="http://schemas.microsoft.com/office/powerpoint/2010/main" val="1691687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mj-lt"/>
              <a:buNone/>
            </a:pPr>
            <a:r>
              <a:rPr lang="da-DK" sz="1200" b="1" dirty="0"/>
              <a:t>Noter til indhold:</a:t>
            </a:r>
          </a:p>
          <a:p>
            <a:pPr marL="0" indent="0">
              <a:buFont typeface="+mj-lt"/>
              <a:buNone/>
            </a:pPr>
            <a:r>
              <a:rPr lang="da-DK" sz="1200" b="0" dirty="0"/>
              <a:t>En udviklingsproces kan have varierende varighed, typisk mellem 3-12 måneder. Hvis I arbejder intensivt og fokuseret, kan en udviklingsproces gennemføres på kortere tid, og ønsker I at gennemføre mange gentagne afprøvninger i fase 4, kan processen vare længere tid. Varigheden af udviklingsprocessen kan også hænge sammen med, hvor mange medarbejdere der deltager. </a:t>
            </a:r>
          </a:p>
          <a:p>
            <a:pPr marL="0" indent="0">
              <a:buFont typeface="+mj-lt"/>
              <a:buNone/>
            </a:pPr>
            <a:endParaRPr lang="da-DK" sz="1200" b="0" dirty="0"/>
          </a:p>
          <a:p>
            <a:pPr marL="0" indent="0">
              <a:buFont typeface="+mj-lt"/>
              <a:buNone/>
            </a:pPr>
            <a:r>
              <a:rPr lang="da-DK" sz="1200" b="1" dirty="0"/>
              <a:t>Formålet</a:t>
            </a:r>
            <a:r>
              <a:rPr lang="da-DK" sz="1200" b="0" dirty="0"/>
              <a:t> med de fire faser i udviklingsprocessen er:</a:t>
            </a:r>
          </a:p>
          <a:p>
            <a:pPr marL="0" indent="0">
              <a:buFont typeface="+mj-lt"/>
              <a:buNone/>
            </a:pPr>
            <a:endParaRPr lang="da-DK" sz="1200" b="1" dirty="0"/>
          </a:p>
          <a:p>
            <a:pPr marL="342900" indent="-342900">
              <a:buFont typeface="+mj-lt"/>
              <a:buAutoNum type="arabicPeriod"/>
            </a:pPr>
            <a:r>
              <a:rPr lang="da-DK" sz="1200" b="1" dirty="0"/>
              <a:t>Inspiration</a:t>
            </a:r>
            <a:r>
              <a:rPr lang="da-DK" sz="1200" dirty="0"/>
              <a:t>: I den indledende fase er fokus på at dele viden og inspiration. I kan fx afholde kick </a:t>
            </a:r>
            <a:r>
              <a:rPr lang="da-DK" sz="1200" dirty="0" err="1"/>
              <a:t>off</a:t>
            </a:r>
            <a:r>
              <a:rPr lang="da-DK" sz="1200" dirty="0"/>
              <a:t>-møder for de involverede fagprofessionelle, hvor eksisterende viden præsenteres og drøftes.</a:t>
            </a:r>
          </a:p>
          <a:p>
            <a:pPr marL="342900" indent="-342900">
              <a:buFont typeface="+mj-lt"/>
              <a:buAutoNum type="arabicPeriod"/>
            </a:pPr>
            <a:r>
              <a:rPr lang="da-DK" sz="1200" b="1" dirty="0"/>
              <a:t>Fælles forståelse og prioritering</a:t>
            </a:r>
            <a:r>
              <a:rPr lang="da-DK" sz="1200" dirty="0"/>
              <a:t>: Et vigtigt led i den indledende fase er desuden at nå frem til en fælles forståelse af projektets formål og karakter i kommunen. I denne fase formulerer og afgrænser I projektets rammer ud fra viden om temaet og fælles prioritering af behov og udfordringer.</a:t>
            </a:r>
          </a:p>
          <a:p>
            <a:pPr marL="342900" indent="-342900">
              <a:buFont typeface="+mj-lt"/>
              <a:buAutoNum type="arabicPeriod"/>
            </a:pPr>
            <a:r>
              <a:rPr lang="da-DK" sz="1200" b="1" dirty="0"/>
              <a:t>Udvikling af projektet</a:t>
            </a:r>
            <a:r>
              <a:rPr lang="da-DK" sz="1200" dirty="0"/>
              <a:t>: Selve udviklingen af projektet kan ske på en workshop, hvor I drøfter, hvordan I vil arbejde for at håndtere de prioriterede behov og udfordringer. Det kan være en god ide, at udvikling og afprøvning af indsatsen foregår parallelt i ’loops’ (i fase 4).</a:t>
            </a:r>
          </a:p>
          <a:p>
            <a:pPr marL="342900" indent="-342900">
              <a:buFont typeface="+mj-lt"/>
              <a:buAutoNum type="arabicPeriod"/>
            </a:pPr>
            <a:r>
              <a:rPr lang="da-DK" sz="1200" b="1" dirty="0"/>
              <a:t>Afprøvning</a:t>
            </a:r>
            <a:r>
              <a:rPr lang="da-DK" sz="1200" dirty="0"/>
              <a:t>: I kan arbejde med inspiration fra aktionslæring som metode, hvor I afprøver konkrete prøvehandlinger, der løbende evalueres, justeres og gennemføres, i takt med, at I gør jer erfaringer og producerer ny viden. Denne proces kan med fordel understøttes af fælles refleksion og faglig sparring på møder med ledelse, fagprofessionelle og ressourcepersoner/kommunale konsulenter. </a:t>
            </a:r>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4</a:t>
            </a:fld>
            <a:endParaRPr lang="da-DK"/>
          </a:p>
        </p:txBody>
      </p:sp>
    </p:spTree>
    <p:extLst>
      <p:ext uri="{BB962C8B-B14F-4D97-AF65-F5344CB8AC3E}">
        <p14:creationId xmlns:p14="http://schemas.microsoft.com/office/powerpoint/2010/main" val="1653221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r>
              <a:rPr lang="en-GB" b="1" dirty="0" err="1"/>
              <a:t>Noter</a:t>
            </a:r>
            <a:r>
              <a:rPr lang="en-GB" b="1" dirty="0"/>
              <a:t> </a:t>
            </a:r>
            <a:r>
              <a:rPr lang="en-GB" b="1" dirty="0" err="1"/>
              <a:t>til</a:t>
            </a:r>
            <a:r>
              <a:rPr lang="en-GB" b="1" dirty="0"/>
              <a:t> facilitator:</a:t>
            </a:r>
          </a:p>
          <a:p>
            <a:pPr marL="0" indent="0">
              <a:buNone/>
            </a:pPr>
            <a:r>
              <a:rPr lang="en-GB" b="1" dirty="0" err="1"/>
              <a:t>Formålet</a:t>
            </a:r>
            <a:r>
              <a:rPr lang="en-GB" dirty="0"/>
              <a:t> med </a:t>
            </a:r>
            <a:r>
              <a:rPr lang="en-GB" dirty="0" err="1"/>
              <a:t>denne</a:t>
            </a:r>
            <a:r>
              <a:rPr lang="en-GB" dirty="0"/>
              <a:t> </a:t>
            </a:r>
            <a:r>
              <a:rPr lang="en-GB" dirty="0" err="1"/>
              <a:t>fase</a:t>
            </a:r>
            <a:r>
              <a:rPr lang="en-GB" dirty="0"/>
              <a:t> </a:t>
            </a:r>
            <a:r>
              <a:rPr lang="en-GB" dirty="0" err="1"/>
              <a:t>er</a:t>
            </a:r>
            <a:r>
              <a:rPr lang="en-GB" dirty="0"/>
              <a:t> at </a:t>
            </a:r>
            <a:r>
              <a:rPr lang="en-GB" b="0" dirty="0" err="1"/>
              <a:t>skabe</a:t>
            </a:r>
            <a:r>
              <a:rPr lang="en-GB" b="0" dirty="0"/>
              <a:t> motivation </a:t>
            </a:r>
            <a:r>
              <a:rPr lang="en-GB" b="0" dirty="0" err="1"/>
              <a:t>og</a:t>
            </a:r>
            <a:r>
              <a:rPr lang="en-GB" b="0" dirty="0"/>
              <a:t> engagement </a:t>
            </a:r>
            <a:r>
              <a:rPr lang="en-GB" dirty="0" err="1"/>
              <a:t>hos</a:t>
            </a:r>
            <a:r>
              <a:rPr lang="en-GB" dirty="0"/>
              <a:t> </a:t>
            </a:r>
            <a:r>
              <a:rPr lang="en-GB" dirty="0" err="1"/>
              <a:t>deltagende</a:t>
            </a:r>
            <a:r>
              <a:rPr lang="en-GB" dirty="0"/>
              <a:t> </a:t>
            </a:r>
            <a:r>
              <a:rPr lang="en-GB" dirty="0" err="1"/>
              <a:t>skoler</a:t>
            </a:r>
            <a:r>
              <a:rPr lang="en-GB" dirty="0"/>
              <a:t> </a:t>
            </a:r>
            <a:r>
              <a:rPr lang="en-GB" dirty="0" err="1"/>
              <a:t>og</a:t>
            </a:r>
            <a:r>
              <a:rPr lang="en-GB" dirty="0"/>
              <a:t> </a:t>
            </a:r>
            <a:r>
              <a:rPr lang="en-GB" dirty="0" err="1"/>
              <a:t>i</a:t>
            </a:r>
            <a:r>
              <a:rPr lang="en-GB" dirty="0"/>
              <a:t> </a:t>
            </a:r>
            <a:r>
              <a:rPr lang="en-GB" dirty="0" err="1"/>
              <a:t>kommunen</a:t>
            </a:r>
            <a:r>
              <a:rPr lang="en-GB" dirty="0"/>
              <a:t> </a:t>
            </a:r>
            <a:r>
              <a:rPr lang="en-GB" dirty="0" err="1"/>
              <a:t>gennem</a:t>
            </a:r>
            <a:r>
              <a:rPr lang="en-GB" dirty="0"/>
              <a:t> </a:t>
            </a:r>
            <a:r>
              <a:rPr lang="en-GB" dirty="0" err="1"/>
              <a:t>indsigt</a:t>
            </a:r>
            <a:r>
              <a:rPr lang="en-GB" dirty="0"/>
              <a:t> </a:t>
            </a:r>
            <a:r>
              <a:rPr lang="en-GB" dirty="0" err="1"/>
              <a:t>i</a:t>
            </a:r>
            <a:r>
              <a:rPr lang="en-GB" dirty="0"/>
              <a:t> </a:t>
            </a:r>
            <a:r>
              <a:rPr lang="en-GB" dirty="0" err="1"/>
              <a:t>eksisterende</a:t>
            </a:r>
            <a:r>
              <a:rPr lang="en-GB" dirty="0"/>
              <a:t> </a:t>
            </a:r>
            <a:r>
              <a:rPr lang="en-GB" dirty="0" err="1"/>
              <a:t>viden</a:t>
            </a:r>
            <a:r>
              <a:rPr lang="en-GB" dirty="0"/>
              <a:t> </a:t>
            </a:r>
            <a:r>
              <a:rPr lang="en-GB" dirty="0" err="1"/>
              <a:t>og</a:t>
            </a:r>
            <a:r>
              <a:rPr lang="en-GB" dirty="0"/>
              <a:t> </a:t>
            </a:r>
            <a:r>
              <a:rPr lang="en-GB" dirty="0" err="1"/>
              <a:t>fælles</a:t>
            </a:r>
            <a:r>
              <a:rPr lang="en-GB" dirty="0"/>
              <a:t> </a:t>
            </a:r>
            <a:r>
              <a:rPr lang="en-GB" dirty="0" err="1"/>
              <a:t>faglige</a:t>
            </a:r>
            <a:r>
              <a:rPr lang="en-GB" dirty="0"/>
              <a:t> </a:t>
            </a:r>
            <a:r>
              <a:rPr lang="en-GB" dirty="0" err="1"/>
              <a:t>og</a:t>
            </a:r>
            <a:r>
              <a:rPr lang="en-GB" dirty="0"/>
              <a:t> </a:t>
            </a:r>
            <a:r>
              <a:rPr lang="en-GB" dirty="0" err="1"/>
              <a:t>pædagogiske</a:t>
            </a:r>
            <a:r>
              <a:rPr lang="en-GB" dirty="0"/>
              <a:t> </a:t>
            </a:r>
            <a:r>
              <a:rPr lang="en-GB" dirty="0" err="1"/>
              <a:t>drøftelser</a:t>
            </a:r>
            <a:r>
              <a:rPr lang="en-GB" dirty="0"/>
              <a:t>. </a:t>
            </a:r>
          </a:p>
          <a:p>
            <a:pPr marL="0" indent="0">
              <a:buNone/>
            </a:pPr>
            <a:endParaRPr lang="en-GB" dirty="0"/>
          </a:p>
          <a:p>
            <a:pPr marL="0" indent="0">
              <a:buNone/>
            </a:pPr>
            <a:r>
              <a:rPr lang="en-GB" b="1" dirty="0" err="1"/>
              <a:t>Noter</a:t>
            </a:r>
            <a:r>
              <a:rPr lang="en-GB" b="1" dirty="0"/>
              <a:t> </a:t>
            </a:r>
            <a:r>
              <a:rPr lang="en-GB" b="1" dirty="0" err="1"/>
              <a:t>til</a:t>
            </a:r>
            <a:r>
              <a:rPr lang="en-GB" b="1" dirty="0"/>
              <a:t> </a:t>
            </a:r>
            <a:r>
              <a:rPr lang="en-GB" b="1" dirty="0" err="1"/>
              <a:t>indhold</a:t>
            </a:r>
            <a:r>
              <a:rPr lang="en-GB" b="1" dirty="0"/>
              <a:t>:</a:t>
            </a: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b="0" i="0" u="none" strike="noStrike" kern="1200" baseline="0" dirty="0">
                <a:solidFill>
                  <a:schemeClr val="tx1"/>
                </a:solidFill>
                <a:latin typeface="Verdana" pitchFamily="34" charset="0"/>
                <a:ea typeface="Verdana" pitchFamily="34" charset="0"/>
                <a:cs typeface="Verdana" pitchFamily="34" charset="0"/>
              </a:rPr>
              <a:t>Med ovenstående forståelse af forældresamarbejdet sættes der særligt fokus på, hvordan lærere og pædagoger som professionelle fagpersoner kan inddrage og skabe rammerne for forældrenes aktive deltagelse i </a:t>
            </a:r>
            <a:r>
              <a:rPr lang="da-DK" sz="1200" b="0" i="1" u="none" strike="noStrike" kern="1200" baseline="0" dirty="0">
                <a:solidFill>
                  <a:schemeClr val="tx1"/>
                </a:solidFill>
                <a:latin typeface="Verdana" pitchFamily="34" charset="0"/>
                <a:ea typeface="Verdana" pitchFamily="34" charset="0"/>
                <a:cs typeface="Verdana" pitchFamily="34" charset="0"/>
              </a:rPr>
              <a:t>et samarbejde </a:t>
            </a:r>
            <a:r>
              <a:rPr lang="da-DK" sz="1200" b="0" i="0" u="none" strike="noStrike" kern="1200" baseline="0" dirty="0">
                <a:solidFill>
                  <a:schemeClr val="tx1"/>
                </a:solidFill>
                <a:latin typeface="Verdana" pitchFamily="34" charset="0"/>
                <a:ea typeface="Verdana" pitchFamily="34" charset="0"/>
                <a:cs typeface="Verdana" pitchFamily="34" charset="0"/>
              </a:rPr>
              <a:t>om deres børns læring, udvikling og trivsel. </a:t>
            </a:r>
            <a:endParaRPr lang="da-DK"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6</a:t>
            </a:fld>
            <a:endParaRPr lang="da-DK"/>
          </a:p>
        </p:txBody>
      </p:sp>
    </p:spTree>
    <p:extLst>
      <p:ext uri="{BB962C8B-B14F-4D97-AF65-F5344CB8AC3E}">
        <p14:creationId xmlns:p14="http://schemas.microsoft.com/office/powerpoint/2010/main" val="1551821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Noter til indhold:</a:t>
            </a:r>
          </a:p>
          <a:p>
            <a:r>
              <a:rPr lang="da-DK" b="0" dirty="0"/>
              <a:t>Ovenstående fem punkter udfoldes nedenfor</a:t>
            </a:r>
          </a:p>
          <a:p>
            <a:pPr marL="171450" indent="-171450">
              <a:buFontTx/>
              <a:buChar char="-"/>
            </a:pPr>
            <a:r>
              <a:rPr lang="da-DK" sz="1200" dirty="0"/>
              <a:t>Afhænger af kvaliteten af samarbejdet og ikke omfanget: Det er vigtigt at understrege, at de positive resultater af forældresamarbejdet realiseres gennem indholdet i og kvaliteten af forældresamarbejdet og ikke gennem omfanget af forældresamarbejdet.</a:t>
            </a:r>
          </a:p>
          <a:p>
            <a:pPr marL="171450" indent="-171450">
              <a:buFontTx/>
              <a:buChar char="-"/>
            </a:pPr>
            <a:endParaRPr lang="da-DK" sz="1200" dirty="0"/>
          </a:p>
          <a:p>
            <a:pPr marL="171450" indent="-171450">
              <a:buFontTx/>
              <a:buChar char="-"/>
            </a:pPr>
            <a:r>
              <a:rPr lang="da-DK" sz="1200" dirty="0"/>
              <a:t>Kan styrke forældre og børns oplevelse af at være en del af at skolerelateret fællesskab: Når skole og hjem har et velfungerende samarbejde, føler forældrene sig velkomne på skolen. Dette smitter positivt af på eleverne, som udvikler en positiv forståelse af at være en del at skolelivet.</a:t>
            </a:r>
          </a:p>
          <a:p>
            <a:pPr marL="171450" indent="-171450">
              <a:buFontTx/>
              <a:buChar char="-"/>
            </a:pPr>
            <a:endParaRPr lang="da-DK" sz="1200" dirty="0"/>
          </a:p>
          <a:p>
            <a:pPr marL="171450" indent="-171450">
              <a:buFontTx/>
              <a:buChar char="-"/>
            </a:pPr>
            <a:r>
              <a:rPr lang="da-DK" sz="1200" dirty="0"/>
              <a:t>Kan styrke elevernes i deres faglige, sociale og personlige udvikling: Når forældre er nysgerrige på deres børns skolegang og stiller spørgsmål til forskellige skolerelaterede aktiviteter, får børnene mulighed for at reflektere over det, de er ved at lære i skolen. Det styrker eleverne i at omsætte dét, de lærer i skolen. </a:t>
            </a:r>
          </a:p>
          <a:p>
            <a:pPr marL="171450" indent="-171450">
              <a:buFontTx/>
              <a:buChar char="-"/>
            </a:pPr>
            <a:endParaRPr lang="da-DK" sz="1200" dirty="0"/>
          </a:p>
          <a:p>
            <a:pPr marL="171450" indent="-171450">
              <a:buFontTx/>
              <a:buChar char="-"/>
            </a:pPr>
            <a:r>
              <a:rPr lang="da-DK" sz="1200" dirty="0"/>
              <a:t>Kan skabe et bedre grundlag for, at alle elever får mulighed for at deltage i læringsfællesskaberne: Når børn og forældre samtaler om dét, der foregår i skolen, udvikler børnene et større sprog omkring det lærte. Det giver børnene et fundament for at deltage i undervisningen. At forældre og børn kan tale om indholdet af undervisningen forudsætter, at forældrene har kendskab til, hvad der foregår i skoletiden. </a:t>
            </a:r>
          </a:p>
          <a:p>
            <a:pPr marL="171450" indent="-171450">
              <a:buFontTx/>
              <a:buChar char="-"/>
            </a:pPr>
            <a:endParaRPr lang="da-DK" sz="1200" dirty="0"/>
          </a:p>
          <a:p>
            <a:pPr marL="171450" indent="-171450">
              <a:buFontTx/>
              <a:buChar char="-"/>
            </a:pPr>
            <a:r>
              <a:rPr lang="da-DK" sz="1200" dirty="0"/>
              <a:t>Kan skabe positive læringsmiljøer for eleverne: Når eleverne oplever, at forældre og skole har et velfungerende samarbejde, og at forældrene anerkendes for dem, de er – og ligeledes anerkender andre forældre – etableres et positivt fællesskab, hvor eleverne lærer at acceptere og respektere hinanden, og hvor elevernes forskellige styrker værdsættes.  </a:t>
            </a:r>
          </a:p>
          <a:p>
            <a:endParaRPr lang="en-GB" b="1"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7</a:t>
            </a:fld>
            <a:endParaRPr lang="da-DK"/>
          </a:p>
        </p:txBody>
      </p:sp>
    </p:spTree>
    <p:extLst>
      <p:ext uri="{BB962C8B-B14F-4D97-AF65-F5344CB8AC3E}">
        <p14:creationId xmlns:p14="http://schemas.microsoft.com/office/powerpoint/2010/main" val="273998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baseline="0" dirty="0"/>
              <a:t>Noter til indhold:</a:t>
            </a: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b="0" i="0" u="none" strike="noStrike" kern="1200" baseline="0" dirty="0">
                <a:solidFill>
                  <a:schemeClr val="tx1"/>
                </a:solidFill>
                <a:latin typeface="Verdana" pitchFamily="34" charset="0"/>
                <a:ea typeface="Verdana" pitchFamily="34" charset="0"/>
                <a:cs typeface="Verdana" pitchFamily="34" charset="0"/>
              </a:rPr>
              <a:t>Det vigtigt at understrege, at de positive resultater af forældresamarbejdet realiseres gennem </a:t>
            </a:r>
            <a:r>
              <a:rPr lang="da-DK" sz="1200" b="1" i="0" u="none" strike="noStrike" kern="1200" baseline="0" dirty="0">
                <a:solidFill>
                  <a:schemeClr val="tx1"/>
                </a:solidFill>
                <a:latin typeface="Verdana" pitchFamily="34" charset="0"/>
                <a:ea typeface="Verdana" pitchFamily="34" charset="0"/>
                <a:cs typeface="Verdana" pitchFamily="34" charset="0"/>
              </a:rPr>
              <a:t>indholdet i og kvaliteten af forældresamarbejdet </a:t>
            </a:r>
            <a:r>
              <a:rPr lang="da-DK" sz="1200" b="0" i="0" u="none" strike="noStrike" kern="1200" baseline="0" dirty="0">
                <a:solidFill>
                  <a:schemeClr val="tx1"/>
                </a:solidFill>
                <a:latin typeface="Verdana" pitchFamily="34" charset="0"/>
                <a:ea typeface="Verdana" pitchFamily="34" charset="0"/>
                <a:cs typeface="Verdana" pitchFamily="34" charset="0"/>
              </a:rPr>
              <a:t>og ikke gennem omfanget af forældresamarbejdet. </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sz="1200" b="0" i="0" u="none" strike="noStrike" kern="1200" baseline="0" dirty="0">
              <a:solidFill>
                <a:schemeClr val="tx1"/>
              </a:solidFill>
              <a:latin typeface="Verdana" pitchFamily="34" charset="0"/>
              <a:ea typeface="Verdana" pitchFamily="34" charset="0"/>
              <a:cs typeface="Verdana" pitchFamily="34" charset="0"/>
            </a:endParaRPr>
          </a:p>
          <a:p>
            <a:pPr marL="171450" indent="-171450">
              <a:buFont typeface="Arial" panose="020B0604020202020204" pitchFamily="34" charset="0"/>
              <a:buChar char="•"/>
            </a:pPr>
            <a:r>
              <a:rPr lang="da-DK" sz="1200" b="1" i="0" u="none" strike="noStrike" kern="1200" baseline="0" dirty="0">
                <a:solidFill>
                  <a:schemeClr val="tx1"/>
                </a:solidFill>
                <a:latin typeface="Verdana" pitchFamily="34" charset="0"/>
                <a:ea typeface="Verdana" pitchFamily="34" charset="0"/>
                <a:cs typeface="Verdana" pitchFamily="34" charset="0"/>
              </a:rPr>
              <a:t>Se samarbejdet som et partnerskab:</a:t>
            </a:r>
            <a:r>
              <a:rPr lang="da-DK" sz="1200" b="0" i="0" u="none" strike="noStrike" kern="1200" baseline="0" dirty="0">
                <a:solidFill>
                  <a:schemeClr val="tx1"/>
                </a:solidFill>
                <a:latin typeface="Verdana" pitchFamily="34" charset="0"/>
                <a:ea typeface="Verdana" pitchFamily="34" charset="0"/>
                <a:cs typeface="Verdana" pitchFamily="34" charset="0"/>
              </a:rPr>
              <a:t> Et succesfuldt forældresamarbejde forudsætter bl.a., at relationen mellem forældre og personale er ligeværdig. Det betyder, at alle forældre ses som en ressource. Det betyder også, at der skabes en tillidsfuld relation mellem forældre og det pædagogiske personale, og at denne relation er kendetegnet ved gensidig respekt og forståelse for hinandens roller og ekspertise. </a:t>
            </a:r>
          </a:p>
          <a:p>
            <a:pPr marL="171450" indent="-171450">
              <a:buFont typeface="Arial" panose="020B0604020202020204" pitchFamily="34" charset="0"/>
              <a:buChar char="•"/>
            </a:pPr>
            <a:r>
              <a:rPr lang="da-DK" sz="1200" b="1" i="0" u="none" strike="noStrike" kern="1200" baseline="0" dirty="0">
                <a:solidFill>
                  <a:schemeClr val="tx1"/>
                </a:solidFill>
                <a:latin typeface="Verdana" pitchFamily="34" charset="0"/>
                <a:ea typeface="Verdana" pitchFamily="34" charset="0"/>
                <a:cs typeface="Verdana" pitchFamily="34" charset="0"/>
              </a:rPr>
              <a:t>Differentier samarbejdet: </a:t>
            </a:r>
            <a:r>
              <a:rPr lang="da-DK" sz="1200" b="0" i="0" u="none" strike="noStrike" kern="1200" baseline="0" dirty="0">
                <a:solidFill>
                  <a:schemeClr val="tx1"/>
                </a:solidFill>
                <a:latin typeface="Verdana" pitchFamily="34" charset="0"/>
                <a:ea typeface="Verdana" pitchFamily="34" charset="0"/>
                <a:cs typeface="Verdana" pitchFamily="34" charset="0"/>
              </a:rPr>
              <a:t>Hvis alle forældre skal have muligheder for at deltage i samarbejdet, må skoler tage højde for forældrenes forskellighed. Det betyder, at skolen må tilpasse formen på og indholdet af samarbejdet. </a:t>
            </a:r>
          </a:p>
          <a:p>
            <a:pPr marL="171450" indent="-171450">
              <a:buFont typeface="Arial" panose="020B0604020202020204" pitchFamily="34" charset="0"/>
              <a:buChar char="•"/>
            </a:pPr>
            <a:r>
              <a:rPr lang="da-DK" sz="1200" b="1" i="0" u="none" strike="noStrike" kern="1200" baseline="0" dirty="0">
                <a:solidFill>
                  <a:schemeClr val="tx1"/>
                </a:solidFill>
                <a:latin typeface="Verdana" pitchFamily="34" charset="0"/>
                <a:ea typeface="Verdana" pitchFamily="34" charset="0"/>
                <a:cs typeface="Verdana" pitchFamily="34" charset="0"/>
              </a:rPr>
              <a:t>Skab sammenhæng mellem skole og hjem: </a:t>
            </a:r>
            <a:r>
              <a:rPr lang="da-DK" sz="1200" b="0" i="0" u="none" strike="noStrike" kern="1200" baseline="0" dirty="0">
                <a:solidFill>
                  <a:schemeClr val="tx1"/>
                </a:solidFill>
                <a:latin typeface="Verdana" pitchFamily="34" charset="0"/>
                <a:ea typeface="Verdana" pitchFamily="34" charset="0"/>
                <a:cs typeface="Verdana" pitchFamily="34" charset="0"/>
              </a:rPr>
              <a:t> At skabe sammenhæng mellem skole og hjem betyder, at der er en sammenhæng mellem dét, eleverne lærer i skolen, og dét, eleverne oplever og foretager sig i hjemmet. Det kan fx ske gennem konkrete opgaver eller aktiviteter, som forældrene laver med deres børn. </a:t>
            </a:r>
            <a:endParaRPr lang="da-DK" sz="1200" b="0" i="0" u="none" strike="noStrike" kern="1200" baseline="0" dirty="0">
              <a:solidFill>
                <a:schemeClr val="tx1"/>
              </a:solidFill>
              <a:effectLst/>
              <a:latin typeface="Verdana" pitchFamily="34" charset="0"/>
              <a:ea typeface="Verdana" pitchFamily="34" charset="0"/>
              <a:cs typeface="Verdana" pitchFamily="34" charset="0"/>
            </a:endParaRPr>
          </a:p>
          <a:p>
            <a:pPr marL="171450" indent="-171450">
              <a:buFont typeface="Arial" panose="020B0604020202020204" pitchFamily="34" charset="0"/>
              <a:buChar char="•"/>
            </a:pPr>
            <a:r>
              <a:rPr lang="da-DK" sz="1200" b="1" kern="1200" dirty="0">
                <a:solidFill>
                  <a:schemeClr val="tx1"/>
                </a:solidFill>
                <a:effectLst/>
                <a:latin typeface="Verdana" pitchFamily="34" charset="0"/>
                <a:ea typeface="Verdana" pitchFamily="34" charset="0"/>
                <a:cs typeface="Verdana" pitchFamily="34" charset="0"/>
              </a:rPr>
              <a:t>Lær af forældrenes viden</a:t>
            </a:r>
            <a:r>
              <a:rPr lang="da-DK" sz="1200" kern="1200" dirty="0">
                <a:solidFill>
                  <a:schemeClr val="tx1"/>
                </a:solidFill>
                <a:effectLst/>
                <a:latin typeface="Verdana" pitchFamily="34" charset="0"/>
                <a:ea typeface="Verdana" pitchFamily="34" charset="0"/>
                <a:cs typeface="Verdana" pitchFamily="34" charset="0"/>
              </a:rPr>
              <a:t> </a:t>
            </a:r>
            <a:r>
              <a:rPr lang="da-DK" sz="1200" b="1" kern="1200" dirty="0">
                <a:solidFill>
                  <a:schemeClr val="tx1"/>
                </a:solidFill>
                <a:effectLst/>
                <a:latin typeface="Verdana" pitchFamily="34" charset="0"/>
                <a:ea typeface="Verdana" pitchFamily="34" charset="0"/>
                <a:cs typeface="Verdana" pitchFamily="34" charset="0"/>
              </a:rPr>
              <a:t>og sæt en klar retning for samarbejdet</a:t>
            </a:r>
            <a:r>
              <a:rPr lang="da-DK" sz="1200" kern="1200" dirty="0">
                <a:solidFill>
                  <a:schemeClr val="tx1"/>
                </a:solidFill>
                <a:effectLst/>
                <a:latin typeface="Verdana" pitchFamily="34" charset="0"/>
                <a:ea typeface="Verdana" pitchFamily="34" charset="0"/>
                <a:cs typeface="Verdana" pitchFamily="34" charset="0"/>
              </a:rPr>
              <a:t>: Det er vigtigt, at skolen inddrager forældrenes viden og perspektiver og samtidig forbliver en faglig autoritet i forhold til elevens læring.</a:t>
            </a:r>
          </a:p>
          <a:p>
            <a:pPr marL="171450" indent="-171450">
              <a:buFont typeface="Arial" panose="020B0604020202020204" pitchFamily="34" charset="0"/>
              <a:buChar char="•"/>
            </a:pPr>
            <a:r>
              <a:rPr lang="da-DK" sz="1200" b="1" kern="1200" dirty="0">
                <a:solidFill>
                  <a:schemeClr val="tx1"/>
                </a:solidFill>
                <a:effectLst/>
                <a:latin typeface="Verdana" pitchFamily="34" charset="0"/>
                <a:ea typeface="Verdana" pitchFamily="34" charset="0"/>
                <a:cs typeface="Verdana" pitchFamily="34" charset="0"/>
              </a:rPr>
              <a:t>Konkretisér forældrenes rolle</a:t>
            </a:r>
            <a:r>
              <a:rPr lang="da-DK" sz="1200" kern="1200" dirty="0">
                <a:solidFill>
                  <a:schemeClr val="tx1"/>
                </a:solidFill>
                <a:effectLst/>
                <a:latin typeface="Verdana" pitchFamily="34" charset="0"/>
                <a:ea typeface="Verdana" pitchFamily="34" charset="0"/>
                <a:cs typeface="Verdana" pitchFamily="34" charset="0"/>
              </a:rPr>
              <a:t>: Det har positiv betydning, at skolen tydeligt formidler til forældrene, hvad de som forældre kan bidrage med, og giver dem konkrete ideer til, hvordan de kan støtte barnets læring</a:t>
            </a:r>
          </a:p>
          <a:p>
            <a:pPr marL="171450" indent="-171450">
              <a:buFont typeface="Arial" panose="020B0604020202020204" pitchFamily="34" charset="0"/>
              <a:buChar char="•"/>
            </a:pPr>
            <a:r>
              <a:rPr lang="da-DK" sz="1200" b="1" kern="1200" dirty="0">
                <a:solidFill>
                  <a:schemeClr val="tx1"/>
                </a:solidFill>
                <a:effectLst/>
                <a:latin typeface="Verdana" pitchFamily="34" charset="0"/>
                <a:ea typeface="Verdana" pitchFamily="34" charset="0"/>
                <a:cs typeface="Verdana" pitchFamily="34" charset="0"/>
              </a:rPr>
              <a:t>Ledelsen prioriterer samarbejdet strategisk og i hverdagen</a:t>
            </a:r>
            <a:r>
              <a:rPr lang="da-DK" sz="1200" kern="1200" dirty="0">
                <a:solidFill>
                  <a:schemeClr val="tx1"/>
                </a:solidFill>
                <a:effectLst/>
                <a:latin typeface="Verdana" pitchFamily="34" charset="0"/>
                <a:ea typeface="Verdana" pitchFamily="34" charset="0"/>
                <a:cs typeface="Verdana" pitchFamily="34" charset="0"/>
              </a:rPr>
              <a:t>: Det er vigtigt, at skolen har en fælles strategi for samarbejdet, og at ledelsen signalerer klart til lærerne og pædagogerne, at samarbejdet har høj prioritet og er en del af skolens kerneopgave.</a:t>
            </a:r>
            <a:endParaRPr lang="da-DK" sz="1200" b="0" i="0" u="none" strike="noStrike" kern="1200" baseline="0" dirty="0">
              <a:solidFill>
                <a:schemeClr val="tx1"/>
              </a:solidFill>
              <a:latin typeface="Verdana" pitchFamily="34" charset="0"/>
              <a:ea typeface="Verdana" pitchFamily="34" charset="0"/>
              <a:cs typeface="Verdana" pitchFamily="34" charset="0"/>
            </a:endParaRPr>
          </a:p>
          <a:p>
            <a:pPr marL="0" indent="0">
              <a:buFont typeface="Arial" panose="020B0604020202020204" pitchFamily="34" charset="0"/>
              <a:buNone/>
            </a:pPr>
            <a:endParaRPr lang="da-DK" sz="1200" b="0" i="0" u="none" strike="noStrike" kern="1200" baseline="0" dirty="0">
              <a:solidFill>
                <a:schemeClr val="tx1"/>
              </a:solidFill>
              <a:latin typeface="Verdana" pitchFamily="34" charset="0"/>
              <a:ea typeface="Verdana" pitchFamily="34" charset="0"/>
              <a:cs typeface="Verdana" pitchFamily="34" charset="0"/>
            </a:endParaRPr>
          </a:p>
          <a:p>
            <a:r>
              <a:rPr lang="da-DK" b="1" baseline="0" dirty="0"/>
              <a:t>Noter til </a:t>
            </a:r>
            <a:r>
              <a:rPr lang="da-DK" b="1" baseline="0" dirty="0" err="1"/>
              <a:t>facilitator</a:t>
            </a:r>
            <a:r>
              <a:rPr lang="da-DK" b="1" baseline="0" dirty="0"/>
              <a:t>:</a:t>
            </a:r>
          </a:p>
          <a:p>
            <a:r>
              <a:rPr lang="da-DK" b="0" baseline="0" dirty="0"/>
              <a:t>Anvend slides med præsentation af hovedpointer fra eksisterende viden. I kan hente yderligere inspiration fra forskning og praksiserfaringer og temahæfte på </a:t>
            </a:r>
            <a:r>
              <a:rPr lang="da-DK" b="0" baseline="0" dirty="0" err="1"/>
              <a:t>www.emu.dk</a:t>
            </a:r>
            <a:r>
              <a:rPr lang="da-DK" b="0" baseline="0" dirty="0"/>
              <a:t>.</a:t>
            </a:r>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8</a:t>
            </a:fld>
            <a:endParaRPr lang="da-DK"/>
          </a:p>
        </p:txBody>
      </p:sp>
    </p:spTree>
    <p:extLst>
      <p:ext uri="{BB962C8B-B14F-4D97-AF65-F5344CB8AC3E}">
        <p14:creationId xmlns:p14="http://schemas.microsoft.com/office/powerpoint/2010/main" val="893631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facilitator:</a:t>
            </a:r>
          </a:p>
          <a:p>
            <a:endParaRPr lang="en-GB" dirty="0"/>
          </a:p>
          <a:p>
            <a:r>
              <a:rPr lang="en-GB" dirty="0"/>
              <a:t>Med </a:t>
            </a:r>
            <a:r>
              <a:rPr lang="en-GB" dirty="0" err="1"/>
              <a:t>afsæt</a:t>
            </a:r>
            <a:r>
              <a:rPr lang="en-GB" dirty="0"/>
              <a:t> </a:t>
            </a:r>
            <a:r>
              <a:rPr lang="en-GB" dirty="0" err="1"/>
              <a:t>i</a:t>
            </a:r>
            <a:r>
              <a:rPr lang="en-GB" dirty="0"/>
              <a:t> inspiration </a:t>
            </a:r>
            <a:r>
              <a:rPr lang="en-GB" dirty="0" err="1"/>
              <a:t>fra</a:t>
            </a:r>
            <a:r>
              <a:rPr lang="en-GB" dirty="0"/>
              <a:t> </a:t>
            </a:r>
            <a:r>
              <a:rPr lang="en-GB" dirty="0" err="1"/>
              <a:t>viden</a:t>
            </a:r>
            <a:r>
              <a:rPr lang="en-GB" dirty="0"/>
              <a:t> </a:t>
            </a:r>
            <a:r>
              <a:rPr lang="en-GB" dirty="0" err="1"/>
              <a:t>og</a:t>
            </a:r>
            <a:r>
              <a:rPr lang="en-GB" dirty="0"/>
              <a:t> </a:t>
            </a:r>
            <a:r>
              <a:rPr lang="en-GB" dirty="0" err="1"/>
              <a:t>praksiserfaringer</a:t>
            </a:r>
            <a:r>
              <a:rPr lang="en-GB" dirty="0"/>
              <a:t> </a:t>
            </a:r>
            <a:r>
              <a:rPr lang="en-GB" dirty="0" err="1"/>
              <a:t>er</a:t>
            </a:r>
            <a:r>
              <a:rPr lang="en-GB" dirty="0"/>
              <a:t> </a:t>
            </a:r>
            <a:r>
              <a:rPr lang="en-GB" dirty="0" err="1"/>
              <a:t>det</a:t>
            </a:r>
            <a:r>
              <a:rPr lang="en-GB" dirty="0"/>
              <a:t> </a:t>
            </a:r>
            <a:r>
              <a:rPr lang="en-GB" dirty="0" err="1"/>
              <a:t>hensigten</a:t>
            </a:r>
            <a:r>
              <a:rPr lang="en-GB" dirty="0"/>
              <a:t>, at I </a:t>
            </a:r>
            <a:r>
              <a:rPr lang="en-GB" dirty="0" err="1"/>
              <a:t>drøfter</a:t>
            </a:r>
            <a:r>
              <a:rPr lang="en-GB" dirty="0"/>
              <a:t>, </a:t>
            </a:r>
            <a:r>
              <a:rPr lang="en-GB" dirty="0" err="1"/>
              <a:t>hvad</a:t>
            </a:r>
            <a:r>
              <a:rPr lang="en-GB" dirty="0"/>
              <a:t> I </a:t>
            </a:r>
            <a:r>
              <a:rPr lang="en-GB" dirty="0" err="1"/>
              <a:t>er</a:t>
            </a:r>
            <a:r>
              <a:rPr lang="en-GB" dirty="0"/>
              <a:t> </a:t>
            </a:r>
            <a:r>
              <a:rPr lang="en-GB" dirty="0" err="1"/>
              <a:t>inspireret</a:t>
            </a:r>
            <a:r>
              <a:rPr lang="en-GB" dirty="0"/>
              <a:t> </a:t>
            </a:r>
            <a:r>
              <a:rPr lang="en-GB" dirty="0" err="1"/>
              <a:t>af</a:t>
            </a:r>
            <a:r>
              <a:rPr lang="en-GB" dirty="0"/>
              <a:t>, </a:t>
            </a:r>
            <a:r>
              <a:rPr lang="en-GB" dirty="0" err="1"/>
              <a:t>hvordan</a:t>
            </a:r>
            <a:r>
              <a:rPr lang="en-GB" dirty="0"/>
              <a:t> I </a:t>
            </a:r>
            <a:r>
              <a:rPr lang="en-GB" dirty="0" err="1"/>
              <a:t>forstår</a:t>
            </a:r>
            <a:r>
              <a:rPr lang="en-GB" dirty="0"/>
              <a:t> </a:t>
            </a:r>
            <a:r>
              <a:rPr lang="en-GB" dirty="0" err="1"/>
              <a:t>temaet</a:t>
            </a:r>
            <a:r>
              <a:rPr lang="en-GB" dirty="0"/>
              <a:t> om </a:t>
            </a:r>
            <a:r>
              <a:rPr lang="en-GB" dirty="0" err="1"/>
              <a:t>forældresamarbejde</a:t>
            </a:r>
            <a:r>
              <a:rPr lang="en-GB" dirty="0"/>
              <a:t>, </a:t>
            </a:r>
            <a:r>
              <a:rPr lang="en-GB" dirty="0" err="1"/>
              <a:t>og</a:t>
            </a:r>
            <a:r>
              <a:rPr lang="en-GB" dirty="0"/>
              <a:t> </a:t>
            </a:r>
            <a:r>
              <a:rPr lang="en-GB" dirty="0" err="1"/>
              <a:t>hvordan</a:t>
            </a:r>
            <a:r>
              <a:rPr lang="en-GB" dirty="0"/>
              <a:t> I </a:t>
            </a:r>
            <a:r>
              <a:rPr lang="en-GB" dirty="0" err="1"/>
              <a:t>umiddelbart</a:t>
            </a:r>
            <a:r>
              <a:rPr lang="en-GB" dirty="0"/>
              <a:t> </a:t>
            </a:r>
            <a:r>
              <a:rPr lang="en-GB" dirty="0" err="1"/>
              <a:t>kan</a:t>
            </a:r>
            <a:r>
              <a:rPr lang="en-GB" dirty="0"/>
              <a:t> </a:t>
            </a:r>
            <a:r>
              <a:rPr lang="en-GB" dirty="0" err="1"/>
              <a:t>forestille</a:t>
            </a:r>
            <a:r>
              <a:rPr lang="en-GB" dirty="0"/>
              <a:t> </a:t>
            </a:r>
            <a:r>
              <a:rPr lang="en-GB" dirty="0" err="1"/>
              <a:t>jer</a:t>
            </a:r>
            <a:r>
              <a:rPr lang="en-GB" dirty="0"/>
              <a:t> at </a:t>
            </a:r>
            <a:r>
              <a:rPr lang="en-GB" dirty="0" err="1"/>
              <a:t>arbejde</a:t>
            </a:r>
            <a:r>
              <a:rPr lang="en-GB" dirty="0"/>
              <a:t> med </a:t>
            </a:r>
            <a:r>
              <a:rPr lang="en-GB" dirty="0" err="1"/>
              <a:t>temaet</a:t>
            </a:r>
            <a:r>
              <a:rPr lang="en-GB" dirty="0"/>
              <a:t> </a:t>
            </a:r>
            <a:r>
              <a:rPr lang="en-GB" dirty="0" err="1"/>
              <a:t>i</a:t>
            </a:r>
            <a:r>
              <a:rPr lang="en-GB" dirty="0"/>
              <a:t> </a:t>
            </a:r>
            <a:r>
              <a:rPr lang="en-GB" dirty="0" err="1"/>
              <a:t>egen</a:t>
            </a:r>
            <a:r>
              <a:rPr lang="en-GB" dirty="0"/>
              <a:t> </a:t>
            </a:r>
            <a:r>
              <a:rPr lang="en-GB" dirty="0" err="1"/>
              <a:t>praksis</a:t>
            </a:r>
            <a:r>
              <a:rPr lang="en-GB" dirty="0"/>
              <a:t>. </a:t>
            </a:r>
            <a:r>
              <a:rPr lang="en-GB" dirty="0" err="1"/>
              <a:t>Undersøg</a:t>
            </a:r>
            <a:r>
              <a:rPr lang="en-GB" dirty="0"/>
              <a:t>, om der </a:t>
            </a:r>
            <a:r>
              <a:rPr lang="en-GB" dirty="0" err="1"/>
              <a:t>er</a:t>
            </a:r>
            <a:r>
              <a:rPr lang="en-GB" dirty="0"/>
              <a:t> – </a:t>
            </a:r>
            <a:r>
              <a:rPr lang="en-GB" dirty="0" err="1"/>
              <a:t>eller</a:t>
            </a:r>
            <a:r>
              <a:rPr lang="en-GB" dirty="0"/>
              <a:t> </a:t>
            </a:r>
            <a:r>
              <a:rPr lang="en-GB" dirty="0" err="1"/>
              <a:t>kan</a:t>
            </a:r>
            <a:r>
              <a:rPr lang="en-GB" dirty="0"/>
              <a:t> </a:t>
            </a:r>
            <a:r>
              <a:rPr lang="en-GB" dirty="0" err="1"/>
              <a:t>skabes</a:t>
            </a:r>
            <a:r>
              <a:rPr lang="en-GB" dirty="0"/>
              <a:t> – </a:t>
            </a:r>
            <a:r>
              <a:rPr lang="en-GB" dirty="0" err="1"/>
              <a:t>enighed</a:t>
            </a:r>
            <a:r>
              <a:rPr lang="en-GB" dirty="0"/>
              <a:t> om, </a:t>
            </a:r>
            <a:r>
              <a:rPr lang="en-GB" dirty="0" err="1"/>
              <a:t>hvad</a:t>
            </a:r>
            <a:r>
              <a:rPr lang="en-GB" dirty="0"/>
              <a:t> I </a:t>
            </a:r>
            <a:r>
              <a:rPr lang="en-GB" dirty="0" err="1"/>
              <a:t>ønsker</a:t>
            </a:r>
            <a:r>
              <a:rPr lang="en-GB" dirty="0"/>
              <a:t> at </a:t>
            </a:r>
            <a:r>
              <a:rPr lang="en-GB" dirty="0" err="1"/>
              <a:t>arbejde</a:t>
            </a:r>
            <a:r>
              <a:rPr lang="en-GB" dirty="0"/>
              <a:t> med at </a:t>
            </a:r>
            <a:r>
              <a:rPr lang="en-GB" dirty="0" err="1"/>
              <a:t>videreudvikle</a:t>
            </a:r>
            <a:r>
              <a:rPr lang="en-GB" dirty="0"/>
              <a:t> </a:t>
            </a:r>
            <a:r>
              <a:rPr lang="en-GB" dirty="0" err="1"/>
              <a:t>i</a:t>
            </a:r>
            <a:r>
              <a:rPr lang="en-GB" dirty="0"/>
              <a:t> </a:t>
            </a:r>
            <a:r>
              <a:rPr lang="en-GB" dirty="0" err="1"/>
              <a:t>egen</a:t>
            </a:r>
            <a:r>
              <a:rPr lang="en-GB" dirty="0"/>
              <a:t> </a:t>
            </a:r>
            <a:r>
              <a:rPr lang="en-GB" dirty="0" err="1"/>
              <a:t>praksis</a:t>
            </a:r>
            <a:r>
              <a:rPr lang="en-GB" dirty="0"/>
              <a:t>. </a:t>
            </a:r>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9</a:t>
            </a:fld>
            <a:endParaRPr lang="da-DK"/>
          </a:p>
        </p:txBody>
      </p:sp>
    </p:spTree>
    <p:extLst>
      <p:ext uri="{BB962C8B-B14F-4D97-AF65-F5344CB8AC3E}">
        <p14:creationId xmlns:p14="http://schemas.microsoft.com/office/powerpoint/2010/main" val="1918872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a:buNone/>
            </a:pPr>
            <a:r>
              <a:rPr lang="da-DK" b="1" dirty="0"/>
              <a:t>Noter til </a:t>
            </a:r>
            <a:r>
              <a:rPr lang="da-DK" b="1" dirty="0" err="1"/>
              <a:t>facilitator</a:t>
            </a:r>
            <a:r>
              <a:rPr lang="da-DK" b="1" dirty="0"/>
              <a:t>:</a:t>
            </a:r>
          </a:p>
          <a:p>
            <a:pPr marL="0" lvl="0" indent="0">
              <a:buNone/>
            </a:pPr>
            <a:endParaRPr lang="da-DK" dirty="0"/>
          </a:p>
          <a:p>
            <a:pPr marL="0" lvl="0" indent="0">
              <a:buNone/>
            </a:pPr>
            <a:r>
              <a:rPr lang="da-DK" b="1" dirty="0"/>
              <a:t>Formålet</a:t>
            </a:r>
            <a:r>
              <a:rPr lang="da-DK" dirty="0"/>
              <a:t> med denne fase er at skabe fælles refleksion, forståelse og ejerskab til, hvad I vil arbejde med, hvorfor og hvordan, herunder at:</a:t>
            </a:r>
          </a:p>
          <a:p>
            <a:pPr marL="171450" lvl="0" indent="-171450">
              <a:buFont typeface="Arial" panose="020B0604020202020204" pitchFamily="34" charset="0"/>
              <a:buChar char="•"/>
            </a:pPr>
            <a:r>
              <a:rPr lang="da-DK" dirty="0"/>
              <a:t>Blive enige om, hvilke udfordringer (</a:t>
            </a:r>
            <a:r>
              <a:rPr lang="da-DK" i="1" dirty="0"/>
              <a:t>hvad</a:t>
            </a:r>
            <a:r>
              <a:rPr lang="da-DK" dirty="0"/>
              <a:t>) I ønsker at arbejde med?</a:t>
            </a:r>
          </a:p>
          <a:p>
            <a:pPr marL="171450" lvl="0" indent="-171450">
              <a:buFont typeface="Arial" panose="020B0604020202020204" pitchFamily="34" charset="0"/>
              <a:buChar char="•"/>
            </a:pPr>
            <a:r>
              <a:rPr lang="da-DK" dirty="0"/>
              <a:t>Blive enige om, </a:t>
            </a:r>
            <a:r>
              <a:rPr lang="da-DK" i="1" dirty="0"/>
              <a:t>hvorfor</a:t>
            </a:r>
            <a:r>
              <a:rPr lang="da-DK" dirty="0"/>
              <a:t> I ønsker at arbejde med disse udfordringer (drømme)?</a:t>
            </a:r>
          </a:p>
          <a:p>
            <a:pPr marL="171450" lvl="0" indent="-171450">
              <a:buFont typeface="Arial" panose="020B0604020202020204" pitchFamily="34" charset="0"/>
              <a:buChar char="•"/>
            </a:pPr>
            <a:r>
              <a:rPr lang="da-DK" dirty="0"/>
              <a:t>Starte refleksioner over, </a:t>
            </a:r>
            <a:r>
              <a:rPr lang="da-DK" i="1" dirty="0"/>
              <a:t>hvordan</a:t>
            </a:r>
            <a:r>
              <a:rPr lang="da-DK" dirty="0"/>
              <a:t> I ønsker at arbejde med disse udfordringer?</a:t>
            </a:r>
          </a:p>
          <a:p>
            <a:pPr marL="0" lvl="0" indent="0">
              <a:buFont typeface="Arial" panose="020B0604020202020204" pitchFamily="34" charset="0"/>
              <a:buNone/>
            </a:pPr>
            <a:endParaRPr lang="da-DK" dirty="0"/>
          </a:p>
          <a:p>
            <a:pPr marL="0" marR="0" lvl="0" indent="0" algn="l" defTabSz="457189" rtl="0" eaLnBrk="0" fontAlgn="base" latinLnBrk="0" hangingPunct="0">
              <a:lnSpc>
                <a:spcPct val="100000"/>
              </a:lnSpc>
              <a:spcBef>
                <a:spcPct val="30000"/>
              </a:spcBef>
              <a:spcAft>
                <a:spcPct val="0"/>
              </a:spcAft>
              <a:buClrTx/>
              <a:buSzTx/>
              <a:buFontTx/>
              <a:buNone/>
              <a:tabLst/>
              <a:defRPr/>
            </a:pPr>
            <a:r>
              <a:rPr lang="da-DK" b="1" dirty="0"/>
              <a:t>Proces: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dirty="0"/>
              <a:t>Drøft refleksionsspørgsmål med deltagerne i udviklingsprocessen.</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dirty="0"/>
              <a:t>Noter, hvilke nøgleord der afspejler de udfordringer, som I oplever i skolen, som et styrket forældresamarbejde kan være en mulig løsning på.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Lad </a:t>
            </a:r>
            <a:r>
              <a:rPr lang="en-GB" dirty="0" err="1"/>
              <a:t>deltagerne</a:t>
            </a:r>
            <a:r>
              <a:rPr lang="en-GB" dirty="0"/>
              <a:t> </a:t>
            </a:r>
            <a:r>
              <a:rPr lang="en-GB" dirty="0" err="1"/>
              <a:t>være</a:t>
            </a:r>
            <a:r>
              <a:rPr lang="en-GB" dirty="0"/>
              <a:t> med </a:t>
            </a:r>
            <a:r>
              <a:rPr lang="en-GB" dirty="0" err="1"/>
              <a:t>til</a:t>
            </a:r>
            <a:r>
              <a:rPr lang="en-GB" dirty="0"/>
              <a:t> at </a:t>
            </a:r>
            <a:r>
              <a:rPr lang="en-GB" dirty="0" err="1"/>
              <a:t>prioritere</a:t>
            </a:r>
            <a:r>
              <a:rPr lang="en-GB" dirty="0"/>
              <a:t>, </a:t>
            </a:r>
            <a:r>
              <a:rPr lang="en-GB" dirty="0" err="1"/>
              <a:t>hvilke</a:t>
            </a:r>
            <a:r>
              <a:rPr lang="en-GB" dirty="0"/>
              <a:t> </a:t>
            </a:r>
            <a:r>
              <a:rPr lang="en-GB" dirty="0" err="1"/>
              <a:t>udfordringer</a:t>
            </a:r>
            <a:r>
              <a:rPr lang="en-GB" dirty="0"/>
              <a:t> der </a:t>
            </a:r>
            <a:r>
              <a:rPr lang="en-GB" dirty="0" err="1"/>
              <a:t>er</a:t>
            </a:r>
            <a:r>
              <a:rPr lang="en-GB" dirty="0"/>
              <a:t> de </a:t>
            </a:r>
            <a:r>
              <a:rPr lang="en-GB" dirty="0" err="1"/>
              <a:t>mest</a:t>
            </a:r>
            <a:r>
              <a:rPr lang="en-GB" dirty="0"/>
              <a:t> </a:t>
            </a:r>
            <a:r>
              <a:rPr lang="en-GB" dirty="0" err="1"/>
              <a:t>centrale</a:t>
            </a:r>
            <a:r>
              <a:rPr lang="en-GB" dirty="0"/>
              <a:t> – </a:t>
            </a:r>
            <a:r>
              <a:rPr lang="en-GB" dirty="0" err="1"/>
              <a:t>og</a:t>
            </a:r>
            <a:r>
              <a:rPr lang="en-GB" dirty="0"/>
              <a:t> </a:t>
            </a:r>
            <a:r>
              <a:rPr lang="en-GB" dirty="0" err="1"/>
              <a:t>som</a:t>
            </a:r>
            <a:r>
              <a:rPr lang="en-GB" dirty="0"/>
              <a:t> </a:t>
            </a:r>
            <a:r>
              <a:rPr lang="en-GB" dirty="0" err="1"/>
              <a:t>det</a:t>
            </a:r>
            <a:r>
              <a:rPr lang="en-GB" dirty="0"/>
              <a:t> </a:t>
            </a:r>
            <a:r>
              <a:rPr lang="en-GB" dirty="0" err="1"/>
              <a:t>vil</a:t>
            </a:r>
            <a:r>
              <a:rPr lang="en-GB" dirty="0"/>
              <a:t> </a:t>
            </a:r>
            <a:r>
              <a:rPr lang="en-GB" dirty="0" err="1"/>
              <a:t>være</a:t>
            </a:r>
            <a:r>
              <a:rPr lang="en-GB" dirty="0"/>
              <a:t> </a:t>
            </a:r>
            <a:r>
              <a:rPr lang="en-GB" dirty="0" err="1"/>
              <a:t>realistisk</a:t>
            </a:r>
            <a:r>
              <a:rPr lang="en-GB" dirty="0"/>
              <a:t> at </a:t>
            </a:r>
            <a:r>
              <a:rPr lang="en-GB" dirty="0" err="1"/>
              <a:t>arbejde</a:t>
            </a:r>
            <a:r>
              <a:rPr lang="en-GB" dirty="0"/>
              <a:t> med I </a:t>
            </a:r>
            <a:r>
              <a:rPr lang="en-GB" dirty="0" err="1"/>
              <a:t>en</a:t>
            </a:r>
            <a:r>
              <a:rPr lang="en-GB" dirty="0"/>
              <a:t> </a:t>
            </a:r>
            <a:r>
              <a:rPr lang="en-GB" dirty="0" err="1"/>
              <a:t>lokal</a:t>
            </a:r>
            <a:r>
              <a:rPr lang="en-GB" dirty="0"/>
              <a:t> </a:t>
            </a:r>
            <a:r>
              <a:rPr lang="en-GB" dirty="0" err="1"/>
              <a:t>udviklingsproces</a:t>
            </a:r>
            <a:r>
              <a:rPr lang="en-GB" dirty="0"/>
              <a:t>. </a:t>
            </a:r>
            <a:endParaRPr lang="da-DK"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11</a:t>
            </a:fld>
            <a:endParaRPr lang="da-DK"/>
          </a:p>
        </p:txBody>
      </p:sp>
    </p:spTree>
    <p:extLst>
      <p:ext uri="{BB962C8B-B14F-4D97-AF65-F5344CB8AC3E}">
        <p14:creationId xmlns:p14="http://schemas.microsoft.com/office/powerpoint/2010/main" val="1721608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da-DK" b="1" dirty="0"/>
              <a:t>Noter til </a:t>
            </a:r>
            <a:r>
              <a:rPr lang="da-DK" b="1" dirty="0" err="1"/>
              <a:t>facilitator</a:t>
            </a:r>
            <a:r>
              <a:rPr lang="da-DK" b="1" dirty="0"/>
              <a:t>:</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dirty="0"/>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dirty="0"/>
              <a:t>Drøft refleksionsspørgsmål med deltagerne i udviklingsprocessen.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dirty="0"/>
              <a:t>Noter, hvilke nøgleord der afspejler de forandringer og drømme, som I ønsker at skabe gennem et systematisk arbejde med styrket samarbejde med forældre?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Lad </a:t>
            </a:r>
            <a:r>
              <a:rPr lang="en-GB" dirty="0" err="1"/>
              <a:t>deltagerne</a:t>
            </a:r>
            <a:r>
              <a:rPr lang="en-GB" dirty="0"/>
              <a:t> </a:t>
            </a:r>
            <a:r>
              <a:rPr lang="en-GB" dirty="0" err="1"/>
              <a:t>være</a:t>
            </a:r>
            <a:r>
              <a:rPr lang="en-GB" dirty="0"/>
              <a:t> med </a:t>
            </a:r>
            <a:r>
              <a:rPr lang="en-GB" dirty="0" err="1"/>
              <a:t>til</a:t>
            </a:r>
            <a:r>
              <a:rPr lang="en-GB" dirty="0"/>
              <a:t> at </a:t>
            </a:r>
            <a:r>
              <a:rPr lang="en-GB" dirty="0" err="1"/>
              <a:t>prioritere</a:t>
            </a:r>
            <a:r>
              <a:rPr lang="en-GB" dirty="0"/>
              <a:t>, </a:t>
            </a:r>
            <a:r>
              <a:rPr lang="en-GB" dirty="0" err="1"/>
              <a:t>hvilke</a:t>
            </a:r>
            <a:r>
              <a:rPr lang="en-GB" dirty="0"/>
              <a:t> </a:t>
            </a:r>
            <a:r>
              <a:rPr lang="en-GB" dirty="0" err="1"/>
              <a:t>drømme</a:t>
            </a:r>
            <a:r>
              <a:rPr lang="en-GB" dirty="0"/>
              <a:t> </a:t>
            </a:r>
            <a:r>
              <a:rPr lang="en-GB" dirty="0" err="1"/>
              <a:t>og</a:t>
            </a:r>
            <a:r>
              <a:rPr lang="en-GB" dirty="0"/>
              <a:t> </a:t>
            </a:r>
            <a:r>
              <a:rPr lang="en-GB" dirty="0" err="1"/>
              <a:t>forandringer</a:t>
            </a:r>
            <a:r>
              <a:rPr lang="en-GB" dirty="0"/>
              <a:t> der </a:t>
            </a:r>
            <a:r>
              <a:rPr lang="en-GB" dirty="0" err="1"/>
              <a:t>er</a:t>
            </a:r>
            <a:r>
              <a:rPr lang="en-GB" dirty="0"/>
              <a:t> </a:t>
            </a:r>
            <a:r>
              <a:rPr lang="en-GB" dirty="0" err="1"/>
              <a:t>mest</a:t>
            </a:r>
            <a:r>
              <a:rPr lang="en-GB" dirty="0"/>
              <a:t> </a:t>
            </a:r>
            <a:r>
              <a:rPr lang="en-GB" dirty="0" err="1"/>
              <a:t>relevante</a:t>
            </a:r>
            <a:r>
              <a:rPr lang="en-GB" dirty="0"/>
              <a:t> </a:t>
            </a:r>
            <a:r>
              <a:rPr lang="en-GB" dirty="0" err="1"/>
              <a:t>og</a:t>
            </a:r>
            <a:r>
              <a:rPr lang="en-GB" dirty="0"/>
              <a:t> </a:t>
            </a:r>
            <a:r>
              <a:rPr lang="en-GB" dirty="0" err="1"/>
              <a:t>realistiske</a:t>
            </a:r>
            <a:r>
              <a:rPr lang="en-GB" dirty="0"/>
              <a:t> at </a:t>
            </a:r>
            <a:r>
              <a:rPr lang="en-GB" dirty="0" err="1"/>
              <a:t>arbejde</a:t>
            </a:r>
            <a:r>
              <a:rPr lang="en-GB" dirty="0"/>
              <a:t> </a:t>
            </a:r>
            <a:r>
              <a:rPr lang="en-GB" dirty="0" err="1"/>
              <a:t>videre</a:t>
            </a:r>
            <a:r>
              <a:rPr lang="en-GB" dirty="0"/>
              <a:t> med.</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err="1"/>
              <a:t>Sørg</a:t>
            </a:r>
            <a:r>
              <a:rPr lang="en-GB" dirty="0"/>
              <a:t> for, at der </a:t>
            </a:r>
            <a:r>
              <a:rPr lang="en-GB" dirty="0" err="1"/>
              <a:t>er</a:t>
            </a:r>
            <a:r>
              <a:rPr lang="en-GB" dirty="0"/>
              <a:t> </a:t>
            </a:r>
            <a:r>
              <a:rPr lang="en-GB" dirty="0" err="1"/>
              <a:t>opbakning</a:t>
            </a:r>
            <a:r>
              <a:rPr lang="en-GB" dirty="0"/>
              <a:t> </a:t>
            </a:r>
            <a:r>
              <a:rPr lang="en-GB" dirty="0" err="1"/>
              <a:t>og</a:t>
            </a:r>
            <a:r>
              <a:rPr lang="en-GB" dirty="0"/>
              <a:t> </a:t>
            </a:r>
            <a:r>
              <a:rPr lang="en-GB" dirty="0" err="1"/>
              <a:t>fælles</a:t>
            </a:r>
            <a:r>
              <a:rPr lang="en-GB" dirty="0"/>
              <a:t> </a:t>
            </a:r>
            <a:r>
              <a:rPr lang="en-GB" dirty="0" err="1"/>
              <a:t>forståelse</a:t>
            </a:r>
            <a:r>
              <a:rPr lang="en-GB" dirty="0"/>
              <a:t> </a:t>
            </a:r>
            <a:r>
              <a:rPr lang="en-GB" dirty="0" err="1"/>
              <a:t>blandt</a:t>
            </a:r>
            <a:r>
              <a:rPr lang="en-GB" dirty="0"/>
              <a:t> </a:t>
            </a:r>
            <a:r>
              <a:rPr lang="en-GB" dirty="0" err="1"/>
              <a:t>deltagerne</a:t>
            </a:r>
            <a:r>
              <a:rPr lang="en-GB" dirty="0"/>
              <a:t>. </a:t>
            </a:r>
            <a:endParaRPr lang="da-DK" dirty="0"/>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12</a:t>
            </a:fld>
            <a:endParaRPr lang="da-DK"/>
          </a:p>
        </p:txBody>
      </p:sp>
    </p:spTree>
    <p:extLst>
      <p:ext uri="{BB962C8B-B14F-4D97-AF65-F5344CB8AC3E}">
        <p14:creationId xmlns:p14="http://schemas.microsoft.com/office/powerpoint/2010/main" val="20346819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pic>
        <p:nvPicPr>
          <p:cNvPr id="13" name="Billede 12"/>
          <p:cNvPicPr>
            <a:picLocks noChangeAspect="1"/>
          </p:cNvPicPr>
          <p:nvPr userDrawn="1"/>
        </p:nvPicPr>
        <p:blipFill rotWithShape="1">
          <a:blip r:embed="rId2">
            <a:alphaModFix/>
            <a:extLst>
              <a:ext uri="{28A0092B-C50C-407E-A947-70E740481C1C}">
                <a14:useLocalDpi xmlns:a14="http://schemas.microsoft.com/office/drawing/2010/main" val="0"/>
              </a:ext>
            </a:extLst>
          </a:blip>
          <a:srcRect t="37814" b="24952"/>
          <a:stretch/>
        </p:blipFill>
        <p:spPr>
          <a:xfrm>
            <a:off x="0" y="1"/>
            <a:ext cx="12192000" cy="6858000"/>
          </a:xfrm>
          <a:prstGeom prst="rect">
            <a:avLst/>
          </a:prstGeom>
        </p:spPr>
      </p:pic>
      <p:pic>
        <p:nvPicPr>
          <p:cNvPr id="16" name="Billed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7513" y="6342099"/>
            <a:ext cx="1177988" cy="244433"/>
          </a:xfrm>
          <a:prstGeom prst="rect">
            <a:avLst/>
          </a:prstGeom>
          <a:noFill/>
          <a:ln>
            <a:noFill/>
          </a:ln>
        </p:spPr>
      </p:pic>
      <p:pic>
        <p:nvPicPr>
          <p:cNvPr id="18" name="Billed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1491" y="178059"/>
            <a:ext cx="1605209" cy="726736"/>
          </a:xfrm>
          <a:prstGeom prst="rect">
            <a:avLst/>
          </a:prstGeom>
        </p:spPr>
      </p:pic>
      <p:sp>
        <p:nvSpPr>
          <p:cNvPr id="19" name="Rektangel 18"/>
          <p:cNvSpPr/>
          <p:nvPr userDrawn="1"/>
        </p:nvSpPr>
        <p:spPr>
          <a:xfrm>
            <a:off x="0" y="3514292"/>
            <a:ext cx="12192000" cy="2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ktangel 21"/>
          <p:cNvSpPr/>
          <p:nvPr userDrawn="1"/>
        </p:nvSpPr>
        <p:spPr>
          <a:xfrm>
            <a:off x="0" y="3514292"/>
            <a:ext cx="12192000" cy="2520000"/>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Tekstfelt 22"/>
          <p:cNvSpPr txBox="1"/>
          <p:nvPr userDrawn="1"/>
        </p:nvSpPr>
        <p:spPr>
          <a:xfrm>
            <a:off x="407988" y="4138308"/>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dirty="0" err="1">
                <a:solidFill>
                  <a:schemeClr val="bg1"/>
                </a:solidFill>
                <a:latin typeface="+mj-lt"/>
              </a:rPr>
              <a:t>Forældresamarbejde</a:t>
            </a:r>
            <a:r>
              <a:rPr lang="en-GB" sz="3200" dirty="0">
                <a:solidFill>
                  <a:schemeClr val="bg1"/>
                </a:solidFill>
                <a:latin typeface="+mj-lt"/>
              </a:rPr>
              <a:t>,</a:t>
            </a:r>
            <a:r>
              <a:rPr lang="en-GB" sz="3200" baseline="0" dirty="0">
                <a:solidFill>
                  <a:schemeClr val="bg1"/>
                </a:solidFill>
                <a:latin typeface="+mj-lt"/>
              </a:rPr>
              <a:t> der </a:t>
            </a:r>
            <a:r>
              <a:rPr lang="en-GB" sz="3200" baseline="0" dirty="0" err="1">
                <a:solidFill>
                  <a:schemeClr val="bg1"/>
                </a:solidFill>
                <a:latin typeface="+mj-lt"/>
              </a:rPr>
              <a:t>styrker</a:t>
            </a:r>
            <a:r>
              <a:rPr lang="en-GB" sz="3200" baseline="0" dirty="0">
                <a:solidFill>
                  <a:schemeClr val="bg1"/>
                </a:solidFill>
                <a:latin typeface="+mj-lt"/>
              </a:rPr>
              <a:t/>
            </a:r>
            <a:br>
              <a:rPr lang="en-GB" sz="3200" baseline="0" dirty="0">
                <a:solidFill>
                  <a:schemeClr val="bg1"/>
                </a:solidFill>
                <a:latin typeface="+mj-lt"/>
              </a:rPr>
            </a:br>
            <a:r>
              <a:rPr lang="en-GB" sz="3200" baseline="0" dirty="0">
                <a:solidFill>
                  <a:schemeClr val="bg1"/>
                </a:solidFill>
                <a:latin typeface="+mj-lt"/>
              </a:rPr>
              <a:t>et </a:t>
            </a:r>
            <a:r>
              <a:rPr lang="en-GB" sz="3200" baseline="0" dirty="0" err="1">
                <a:solidFill>
                  <a:schemeClr val="bg1"/>
                </a:solidFill>
                <a:latin typeface="+mj-lt"/>
              </a:rPr>
              <a:t>inkluderende</a:t>
            </a:r>
            <a:r>
              <a:rPr lang="en-GB" sz="3200" baseline="0" dirty="0">
                <a:solidFill>
                  <a:schemeClr val="bg1"/>
                </a:solidFill>
                <a:latin typeface="+mj-lt"/>
              </a:rPr>
              <a:t> </a:t>
            </a:r>
            <a:r>
              <a:rPr lang="en-GB" sz="3200" baseline="0" dirty="0" err="1">
                <a:solidFill>
                  <a:schemeClr val="bg1"/>
                </a:solidFill>
                <a:latin typeface="+mj-lt"/>
              </a:rPr>
              <a:t>læringsmiljø</a:t>
            </a:r>
            <a:endParaRPr lang="en-GB" sz="3200" dirty="0">
              <a:solidFill>
                <a:schemeClr val="bg1"/>
              </a:solidFill>
              <a:latin typeface="+mj-lt"/>
            </a:endParaRPr>
          </a:p>
        </p:txBody>
      </p:sp>
      <p:cxnSp>
        <p:nvCxnSpPr>
          <p:cNvPr id="24" name="Lige forbindelse 23"/>
          <p:cNvCxnSpPr/>
          <p:nvPr userDrawn="1"/>
        </p:nvCxnSpPr>
        <p:spPr>
          <a:xfrm>
            <a:off x="427512" y="3990109"/>
            <a:ext cx="7920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kstfelt 24"/>
          <p:cNvSpPr txBox="1"/>
          <p:nvPr userDrawn="1"/>
        </p:nvSpPr>
        <p:spPr>
          <a:xfrm>
            <a:off x="427513" y="5214197"/>
            <a:ext cx="8716488" cy="230832"/>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dirty="0">
                <a:solidFill>
                  <a:schemeClr val="bg1"/>
                </a:solidFill>
                <a:latin typeface="+mj-lt"/>
              </a:rPr>
              <a:t>Inspiration </a:t>
            </a:r>
            <a:r>
              <a:rPr lang="en-GB" sz="1500" dirty="0" err="1">
                <a:solidFill>
                  <a:schemeClr val="bg1"/>
                </a:solidFill>
                <a:latin typeface="+mj-lt"/>
              </a:rPr>
              <a:t>til</a:t>
            </a:r>
            <a:r>
              <a:rPr lang="en-GB" sz="1500" dirty="0">
                <a:solidFill>
                  <a:schemeClr val="bg1"/>
                </a:solidFill>
                <a:latin typeface="+mj-lt"/>
              </a:rPr>
              <a:t> </a:t>
            </a:r>
            <a:r>
              <a:rPr lang="en-GB" sz="1500" dirty="0" err="1">
                <a:solidFill>
                  <a:schemeClr val="bg1"/>
                </a:solidFill>
                <a:latin typeface="+mj-lt"/>
              </a:rPr>
              <a:t>udvikling</a:t>
            </a:r>
            <a:r>
              <a:rPr lang="en-GB" sz="1500" dirty="0">
                <a:solidFill>
                  <a:schemeClr val="bg1"/>
                </a:solidFill>
                <a:latin typeface="+mj-lt"/>
              </a:rPr>
              <a:t> </a:t>
            </a:r>
            <a:r>
              <a:rPr lang="en-GB" sz="1500" dirty="0" err="1">
                <a:solidFill>
                  <a:schemeClr val="bg1"/>
                </a:solidFill>
                <a:latin typeface="+mj-lt"/>
              </a:rPr>
              <a:t>af</a:t>
            </a:r>
            <a:r>
              <a:rPr lang="en-GB" sz="1500" dirty="0">
                <a:solidFill>
                  <a:schemeClr val="bg1"/>
                </a:solidFill>
                <a:latin typeface="+mj-lt"/>
              </a:rPr>
              <a:t> </a:t>
            </a:r>
            <a:r>
              <a:rPr lang="en-GB" sz="1500" dirty="0" err="1">
                <a:solidFill>
                  <a:schemeClr val="bg1"/>
                </a:solidFill>
                <a:latin typeface="+mj-lt"/>
              </a:rPr>
              <a:t>egen</a:t>
            </a:r>
            <a:r>
              <a:rPr lang="en-GB" sz="1500" dirty="0">
                <a:solidFill>
                  <a:schemeClr val="bg1"/>
                </a:solidFill>
                <a:latin typeface="+mj-lt"/>
              </a:rPr>
              <a:t> </a:t>
            </a:r>
            <a:r>
              <a:rPr lang="en-GB" sz="1500" dirty="0" err="1">
                <a:solidFill>
                  <a:schemeClr val="bg1"/>
                </a:solidFill>
                <a:latin typeface="+mj-lt"/>
              </a:rPr>
              <a:t>praksis</a:t>
            </a:r>
            <a:endParaRPr lang="en-GB" sz="1500" dirty="0">
              <a:solidFill>
                <a:schemeClr val="bg1"/>
              </a:solidFill>
              <a:latin typeface="+mj-lt"/>
            </a:endParaRPr>
          </a:p>
        </p:txBody>
      </p:sp>
      <p:pic>
        <p:nvPicPr>
          <p:cNvPr id="26" name="Billede 2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73309" y="2244425"/>
            <a:ext cx="3204522" cy="3000329"/>
          </a:xfrm>
          <a:prstGeom prst="rect">
            <a:avLst/>
          </a:prstGeom>
        </p:spPr>
      </p:pic>
      <p:pic>
        <p:nvPicPr>
          <p:cNvPr id="27" name="Billede 2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67947" y="6342099"/>
            <a:ext cx="1189290" cy="244433"/>
          </a:xfrm>
          <a:prstGeom prst="rect">
            <a:avLst/>
          </a:prstGeom>
        </p:spPr>
      </p:pic>
    </p:spTree>
    <p:extLst>
      <p:ext uri="{BB962C8B-B14F-4D97-AF65-F5344CB8AC3E}">
        <p14:creationId xmlns:p14="http://schemas.microsoft.com/office/powerpoint/2010/main" val="935286344"/>
      </p:ext>
    </p:extLst>
  </p:cSld>
  <p:clrMapOvr>
    <a:masterClrMapping/>
  </p:clrMapOvr>
  <p:extLst mod="1">
    <p:ext uri="{DCECCB84-F9BA-43D5-87BE-67443E8EF086}">
      <p15:sldGuideLst xmlns:p15="http://schemas.microsoft.com/office/powerpoint/2012/main" xmlns="">
        <p15:guide id="1" orient="horz" pos="2160" userDrawn="1">
          <p15:clr>
            <a:srgbClr val="FBAE40"/>
          </p15:clr>
        </p15:guide>
        <p15:guide id="2" pos="25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Brugerdefineret layout">
    <p:bg>
      <p:bgPr>
        <a:solidFill>
          <a:schemeClr val="accent3">
            <a:alpha val="75000"/>
          </a:schemeClr>
        </a:solidFill>
        <a:effectLst/>
      </p:bgPr>
    </p:bg>
    <p:spTree>
      <p:nvGrpSpPr>
        <p:cNvPr id="1" name=""/>
        <p:cNvGrpSpPr/>
        <p:nvPr/>
      </p:nvGrpSpPr>
      <p:grpSpPr>
        <a:xfrm>
          <a:off x="0" y="0"/>
          <a:ext cx="0" cy="0"/>
          <a:chOff x="0" y="0"/>
          <a:chExt cx="0" cy="0"/>
        </a:xfrm>
      </p:grpSpPr>
      <p:pic>
        <p:nvPicPr>
          <p:cNvPr id="2" name="Billede 1"/>
          <p:cNvPicPr>
            <a:picLocks noChangeAspect="1"/>
          </p:cNvPicPr>
          <p:nvPr userDrawn="1"/>
        </p:nvPicPr>
        <p:blipFill rotWithShape="1">
          <a:blip r:embed="rId2">
            <a:duotone>
              <a:prstClr val="black"/>
              <a:schemeClr val="accent5">
                <a:tint val="45000"/>
                <a:satMod val="400000"/>
              </a:schemeClr>
            </a:duotone>
            <a:alphaModFix amt="25000"/>
            <a:extLst>
              <a:ext uri="{28A0092B-C50C-407E-A947-70E740481C1C}">
                <a14:useLocalDpi xmlns:a14="http://schemas.microsoft.com/office/drawing/2010/main" val="0"/>
              </a:ext>
            </a:extLst>
          </a:blip>
          <a:srcRect l="2540" t="6456" r="6553" b="16348"/>
          <a:stretch/>
        </p:blipFill>
        <p:spPr>
          <a:xfrm>
            <a:off x="1" y="0"/>
            <a:ext cx="12192000" cy="6858000"/>
          </a:xfrm>
          <a:prstGeom prst="rect">
            <a:avLst/>
          </a:prstGeom>
        </p:spPr>
      </p:pic>
      <p:sp>
        <p:nvSpPr>
          <p:cNvPr id="3" name="Tekstfelt 2"/>
          <p:cNvSpPr txBox="1"/>
          <p:nvPr userDrawn="1"/>
        </p:nvSpPr>
        <p:spPr>
          <a:xfrm>
            <a:off x="480000" y="2972979"/>
            <a:ext cx="11232000" cy="769441"/>
          </a:xfrm>
          <a:prstGeom prst="rect">
            <a:avLst/>
          </a:prstGeom>
          <a:noFill/>
        </p:spPr>
        <p:txBody>
          <a:bodyPr wrap="square" rtlCol="0">
            <a:spAutoFit/>
          </a:bodyPr>
          <a:lstStyle/>
          <a:p>
            <a:pPr algn="ctr">
              <a:spcBef>
                <a:spcPts val="600"/>
              </a:spcBef>
              <a:spcAft>
                <a:spcPts val="1200"/>
              </a:spcAft>
            </a:pPr>
            <a:r>
              <a:rPr lang="en-GB" sz="4400" b="1" dirty="0" err="1">
                <a:solidFill>
                  <a:schemeClr val="bg1"/>
                </a:solidFill>
                <a:latin typeface="+mj-lt"/>
              </a:rPr>
              <a:t>Fase</a:t>
            </a:r>
            <a:r>
              <a:rPr lang="en-GB" sz="4400" b="1" dirty="0">
                <a:solidFill>
                  <a:schemeClr val="bg1"/>
                </a:solidFill>
                <a:latin typeface="+mj-lt"/>
              </a:rPr>
              <a:t> 2: </a:t>
            </a:r>
            <a:r>
              <a:rPr lang="en-GB" sz="4400" b="1" dirty="0" err="1">
                <a:solidFill>
                  <a:schemeClr val="bg1"/>
                </a:solidFill>
                <a:latin typeface="+mj-lt"/>
              </a:rPr>
              <a:t>Fælles</a:t>
            </a:r>
            <a:r>
              <a:rPr lang="en-GB" sz="4400" b="1" dirty="0">
                <a:solidFill>
                  <a:schemeClr val="bg1"/>
                </a:solidFill>
                <a:latin typeface="+mj-lt"/>
              </a:rPr>
              <a:t> </a:t>
            </a:r>
            <a:r>
              <a:rPr lang="en-GB" sz="4400" b="1" dirty="0" err="1">
                <a:solidFill>
                  <a:schemeClr val="bg1"/>
                </a:solidFill>
                <a:latin typeface="+mj-lt"/>
              </a:rPr>
              <a:t>forståelse</a:t>
            </a:r>
            <a:r>
              <a:rPr lang="en-GB" sz="4400" b="1" baseline="0" dirty="0">
                <a:solidFill>
                  <a:schemeClr val="bg1"/>
                </a:solidFill>
                <a:latin typeface="+mj-lt"/>
              </a:rPr>
              <a:t> </a:t>
            </a:r>
            <a:r>
              <a:rPr lang="en-GB" sz="4400" b="1" baseline="0" dirty="0" err="1">
                <a:solidFill>
                  <a:schemeClr val="bg1"/>
                </a:solidFill>
                <a:latin typeface="+mj-lt"/>
              </a:rPr>
              <a:t>og</a:t>
            </a:r>
            <a:r>
              <a:rPr lang="en-GB" sz="4400" b="1" baseline="0" dirty="0">
                <a:solidFill>
                  <a:schemeClr val="bg1"/>
                </a:solidFill>
                <a:latin typeface="+mj-lt"/>
              </a:rPr>
              <a:t> </a:t>
            </a:r>
            <a:r>
              <a:rPr lang="en-GB" sz="4400" b="1" baseline="0" dirty="0" err="1">
                <a:solidFill>
                  <a:schemeClr val="bg1"/>
                </a:solidFill>
                <a:latin typeface="+mj-lt"/>
              </a:rPr>
              <a:t>prioritering</a:t>
            </a:r>
            <a:endParaRPr lang="da-DK" sz="3200" dirty="0">
              <a:solidFill>
                <a:schemeClr val="bg1"/>
              </a:solidFill>
              <a:latin typeface="+mj-lt"/>
            </a:endParaRPr>
          </a:p>
        </p:txBody>
      </p:sp>
    </p:spTree>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4_Brugerdefineret layout">
    <p:bg>
      <p:bgRef idx="1001">
        <a:schemeClr val="bg1"/>
      </p:bgRef>
    </p:bg>
    <p:spTree>
      <p:nvGrpSpPr>
        <p:cNvPr id="1" name=""/>
        <p:cNvGrpSpPr/>
        <p:nvPr/>
      </p:nvGrpSpPr>
      <p:grpSpPr>
        <a:xfrm>
          <a:off x="0" y="0"/>
          <a:ext cx="0" cy="0"/>
          <a:chOff x="0" y="0"/>
          <a:chExt cx="0" cy="0"/>
        </a:xfrm>
      </p:grpSpPr>
      <p:pic>
        <p:nvPicPr>
          <p:cNvPr id="11" name="Billede 10"/>
          <p:cNvPicPr>
            <a:picLocks noChangeAspect="1"/>
          </p:cNvPicPr>
          <p:nvPr userDrawn="1"/>
        </p:nvPicPr>
        <p:blipFill rotWithShape="1">
          <a:blip r:embed="rId2">
            <a:extLst>
              <a:ext uri="{28A0092B-C50C-407E-A947-70E740481C1C}">
                <a14:useLocalDpi xmlns:a14="http://schemas.microsoft.com/office/drawing/2010/main" val="0"/>
              </a:ext>
            </a:extLst>
          </a:blip>
          <a:srcRect l="9852" r="33004" b="2365"/>
          <a:stretch/>
        </p:blipFill>
        <p:spPr>
          <a:xfrm>
            <a:off x="6132513" y="1"/>
            <a:ext cx="6059488" cy="6858000"/>
          </a:xfrm>
          <a:prstGeom prst="rect">
            <a:avLst/>
          </a:prstGeom>
        </p:spPr>
      </p:pic>
      <p:sp>
        <p:nvSpPr>
          <p:cNvPr id="7" name="Afrundet rektangel 6"/>
          <p:cNvSpPr/>
          <p:nvPr userDrawn="1"/>
        </p:nvSpPr>
        <p:spPr>
          <a:xfrm>
            <a:off x="900000" y="2096188"/>
            <a:ext cx="4586400" cy="2548963"/>
          </a:xfrm>
          <a:prstGeom prst="roundRect">
            <a:avLst>
              <a:gd name="adj" fmla="val 7698"/>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1375006" y="2476191"/>
            <a:ext cx="3770018" cy="2077492"/>
          </a:xfrm>
          <a:prstGeom prst="rect">
            <a:avLst/>
          </a:prstGeom>
          <a:noFill/>
        </p:spPr>
        <p:txBody>
          <a:bodyPr wrap="square" lIns="0" tIns="0" rIns="0" bIns="0" rtlCol="0">
            <a:spAutoFit/>
          </a:bodyPr>
          <a:lstStyle/>
          <a:p>
            <a:pPr marL="0" indent="0">
              <a:spcAft>
                <a:spcPts val="1200"/>
              </a:spcAft>
              <a:buNone/>
            </a:pPr>
            <a:r>
              <a:rPr lang="en-GB" sz="1500" b="1" dirty="0" err="1">
                <a:solidFill>
                  <a:schemeClr val="bg1"/>
                </a:solidFill>
              </a:rPr>
              <a:t>Refleksionsspørgsmål</a:t>
            </a:r>
            <a:r>
              <a:rPr lang="en-GB" sz="1500" dirty="0">
                <a:solidFill>
                  <a:schemeClr val="bg1"/>
                </a:solidFill>
              </a:rPr>
              <a:t> </a:t>
            </a:r>
          </a:p>
          <a:p>
            <a:pPr marL="177750" indent="-177750">
              <a:spcAft>
                <a:spcPts val="1200"/>
              </a:spcAft>
              <a:buFont typeface="Arial" charset="0"/>
              <a:buChar char="•"/>
            </a:pPr>
            <a:r>
              <a:rPr lang="da-DK" sz="1500" dirty="0">
                <a:solidFill>
                  <a:schemeClr val="bg1"/>
                </a:solidFill>
              </a:rPr>
              <a:t>Hvilke helt konkrete udfordringer har vi i skolen i dag, som vi mener, at et styrket forældresamarbejde</a:t>
            </a:r>
            <a:r>
              <a:rPr lang="da-DK" sz="1500" baseline="0" dirty="0">
                <a:solidFill>
                  <a:schemeClr val="bg1"/>
                </a:solidFill>
              </a:rPr>
              <a:t> </a:t>
            </a:r>
            <a:r>
              <a:rPr lang="da-DK" sz="1500" dirty="0">
                <a:solidFill>
                  <a:schemeClr val="bg1"/>
                </a:solidFill>
              </a:rPr>
              <a:t>vil kunne løse? </a:t>
            </a:r>
          </a:p>
          <a:p>
            <a:pPr marL="177750" indent="-177750">
              <a:spcAft>
                <a:spcPts val="1200"/>
              </a:spcAft>
              <a:buFont typeface="Arial" charset="0"/>
              <a:buChar char="•"/>
            </a:pPr>
            <a:r>
              <a:rPr lang="da-DK" sz="1500" dirty="0">
                <a:solidFill>
                  <a:schemeClr val="bg1"/>
                </a:solidFill>
              </a:rPr>
              <a:t>Hvilke to til tre udfordringer er de mest centrale, som vi ønsker at arbejde med?</a:t>
            </a:r>
          </a:p>
          <a:p>
            <a:pPr>
              <a:spcAft>
                <a:spcPts val="1200"/>
              </a:spcAft>
            </a:pPr>
            <a:endParaRPr lang="en-GB" sz="1500" dirty="0">
              <a:solidFill>
                <a:schemeClr val="bg1"/>
              </a:solidFill>
            </a:endParaRPr>
          </a:p>
        </p:txBody>
      </p:sp>
      <p:sp>
        <p:nvSpPr>
          <p:cNvPr id="9" name="Tekstfelt 8"/>
          <p:cNvSpPr txBox="1"/>
          <p:nvPr userDrawn="1"/>
        </p:nvSpPr>
        <p:spPr>
          <a:xfrm>
            <a:off x="900000" y="795027"/>
            <a:ext cx="3022643" cy="307777"/>
          </a:xfrm>
          <a:prstGeom prst="rect">
            <a:avLst/>
          </a:prstGeom>
          <a:solidFill>
            <a:schemeClr val="accent3"/>
          </a:solidFill>
        </p:spPr>
        <p:txBody>
          <a:bodyPr wrap="square" rtlCol="0">
            <a:spAutoFit/>
          </a:bodyPr>
          <a:lstStyle/>
          <a:p>
            <a:r>
              <a:rPr lang="da-DK" sz="1400" kern="1200" dirty="0">
                <a:solidFill>
                  <a:schemeClr val="bg1"/>
                </a:solidFill>
                <a:latin typeface="+mn-lt"/>
                <a:ea typeface="+mn-ea"/>
                <a:cs typeface="+mn-cs"/>
              </a:rPr>
              <a:t>Fase 2: Fælles</a:t>
            </a:r>
            <a:r>
              <a:rPr lang="da-DK" sz="1400" kern="1200" baseline="0" dirty="0">
                <a:solidFill>
                  <a:schemeClr val="bg1"/>
                </a:solidFill>
                <a:latin typeface="+mn-lt"/>
                <a:ea typeface="+mn-ea"/>
                <a:cs typeface="+mn-cs"/>
              </a:rPr>
              <a:t> forståelse </a:t>
            </a:r>
            <a:r>
              <a:rPr lang="da-DK" sz="1400" kern="1200" baseline="0">
                <a:solidFill>
                  <a:schemeClr val="bg1"/>
                </a:solidFill>
                <a:latin typeface="+mn-lt"/>
                <a:ea typeface="+mn-ea"/>
                <a:cs typeface="+mn-cs"/>
              </a:rPr>
              <a:t>og prioritering</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bg1"/>
                </a:solidFill>
              </a:defRPr>
            </a:lvl1pPr>
          </a:lstStyle>
          <a:p>
            <a:fld id="{65AED104-3B34-0446-952E-D818E3C6914D}" type="slidenum">
              <a:rPr lang="da-DK" smtClean="0"/>
              <a:pPr/>
              <a:t>‹nr.›</a:t>
            </a:fld>
            <a:endParaRPr lang="da-DK" dirty="0"/>
          </a:p>
        </p:txBody>
      </p:sp>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1684">
          <p15:clr>
            <a:srgbClr val="FBAE40"/>
          </p15:clr>
        </p15:guide>
        <p15:guide id="2" pos="386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8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pic>
        <p:nvPicPr>
          <p:cNvPr id="12" name="Billed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68768" y="-252476"/>
            <a:ext cx="4916249" cy="4590963"/>
          </a:xfrm>
          <a:prstGeom prst="rect">
            <a:avLst/>
          </a:prstGeom>
        </p:spPr>
      </p:pic>
      <p:sp>
        <p:nvSpPr>
          <p:cNvPr id="7" name="Afrundet rektangel 6"/>
          <p:cNvSpPr/>
          <p:nvPr userDrawn="1"/>
        </p:nvSpPr>
        <p:spPr>
          <a:xfrm>
            <a:off x="900000" y="2096189"/>
            <a:ext cx="7280832" cy="3414596"/>
          </a:xfrm>
          <a:prstGeom prst="roundRect">
            <a:avLst>
              <a:gd name="adj" fmla="val 5788"/>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1375006" y="2476191"/>
            <a:ext cx="6403490" cy="2846933"/>
          </a:xfrm>
          <a:prstGeom prst="rect">
            <a:avLst/>
          </a:prstGeom>
          <a:noFill/>
        </p:spPr>
        <p:txBody>
          <a:bodyPr wrap="square" lIns="0" tIns="0" rIns="0" bIns="0" rtlCol="0">
            <a:spAutoFit/>
          </a:bodyPr>
          <a:lstStyle/>
          <a:p>
            <a:pPr marL="0" indent="0">
              <a:spcAft>
                <a:spcPts val="1200"/>
              </a:spcAft>
              <a:buNone/>
            </a:pPr>
            <a:r>
              <a:rPr lang="en-GB" sz="1500" b="1" dirty="0" err="1">
                <a:solidFill>
                  <a:schemeClr val="bg1"/>
                </a:solidFill>
              </a:rPr>
              <a:t>Refleksionsspørgsmål</a:t>
            </a:r>
            <a:r>
              <a:rPr lang="en-GB" sz="1500" dirty="0">
                <a:solidFill>
                  <a:schemeClr val="bg1"/>
                </a:solidFill>
              </a:rPr>
              <a:t> </a:t>
            </a:r>
          </a:p>
          <a:p>
            <a:pPr marL="177750" indent="-177750">
              <a:spcAft>
                <a:spcPts val="1200"/>
              </a:spcAft>
              <a:buFont typeface="Arial" charset="0"/>
              <a:buChar char="•"/>
            </a:pPr>
            <a:r>
              <a:rPr lang="da-DK" sz="1500" dirty="0">
                <a:solidFill>
                  <a:schemeClr val="bg1"/>
                </a:solidFill>
              </a:rPr>
              <a:t>Hvis vi ser tre til fem år frem i tiden – hvilke forandringer ønsker vi da at kunne observere på baggrund af vores arbejde med et styrket forældresamarbejde?</a:t>
            </a:r>
          </a:p>
          <a:p>
            <a:pPr marL="177750" indent="-177750">
              <a:spcAft>
                <a:spcPts val="1200"/>
              </a:spcAft>
              <a:buFont typeface="Arial" charset="0"/>
              <a:buChar char="•"/>
            </a:pPr>
            <a:r>
              <a:rPr lang="da-DK" sz="1500" dirty="0">
                <a:solidFill>
                  <a:schemeClr val="bg1"/>
                </a:solidFill>
              </a:rPr>
              <a:t>Hvilke af forandringerne er mest relevante ift. de prioriterede udfordringer?</a:t>
            </a:r>
          </a:p>
          <a:p>
            <a:pPr marL="177750" indent="-177750">
              <a:spcAft>
                <a:spcPts val="1200"/>
              </a:spcAft>
              <a:buFont typeface="Arial" charset="0"/>
              <a:buChar char="•"/>
            </a:pPr>
            <a:r>
              <a:rPr lang="da-DK" sz="1500" dirty="0">
                <a:solidFill>
                  <a:schemeClr val="bg1"/>
                </a:solidFill>
              </a:rPr>
              <a:t>Hvilke forandringer er realistiske/realiserbare inden for rammerne af en udviklingsproces?</a:t>
            </a:r>
          </a:p>
          <a:p>
            <a:pPr marL="177750" indent="-177750">
              <a:spcAft>
                <a:spcPts val="1200"/>
              </a:spcAft>
              <a:buFont typeface="Arial" charset="0"/>
              <a:buChar char="•"/>
            </a:pPr>
            <a:r>
              <a:rPr lang="da-DK" sz="1500" dirty="0">
                <a:solidFill>
                  <a:schemeClr val="bg1"/>
                </a:solidFill>
              </a:rPr>
              <a:t>Kan vi hente opbakning til realisering af de ønskede forandringer fra eksisterende viden?</a:t>
            </a:r>
          </a:p>
          <a:p>
            <a:pPr>
              <a:spcAft>
                <a:spcPts val="1200"/>
              </a:spcAft>
            </a:pPr>
            <a:endParaRPr lang="en-GB" sz="1500" dirty="0">
              <a:solidFill>
                <a:schemeClr val="bg1"/>
              </a:solidFill>
            </a:endParaRPr>
          </a:p>
        </p:txBody>
      </p:sp>
      <p:sp>
        <p:nvSpPr>
          <p:cNvPr id="9" name="Tekstfelt 8"/>
          <p:cNvSpPr txBox="1"/>
          <p:nvPr userDrawn="1"/>
        </p:nvSpPr>
        <p:spPr>
          <a:xfrm>
            <a:off x="900000" y="795027"/>
            <a:ext cx="3022643" cy="307777"/>
          </a:xfrm>
          <a:prstGeom prst="rect">
            <a:avLst/>
          </a:prstGeom>
          <a:solidFill>
            <a:schemeClr val="accent3"/>
          </a:solidFill>
        </p:spPr>
        <p:txBody>
          <a:bodyPr wrap="square" rtlCol="0">
            <a:spAutoFit/>
          </a:bodyPr>
          <a:lstStyle/>
          <a:p>
            <a:r>
              <a:rPr lang="da-DK" sz="1400" kern="1200" dirty="0">
                <a:solidFill>
                  <a:schemeClr val="bg1"/>
                </a:solidFill>
                <a:latin typeface="+mn-lt"/>
                <a:ea typeface="+mn-ea"/>
                <a:cs typeface="+mn-cs"/>
              </a:rPr>
              <a:t>Fase 2: Fælles</a:t>
            </a:r>
            <a:r>
              <a:rPr lang="da-DK" sz="1400" kern="1200" baseline="0" dirty="0">
                <a:solidFill>
                  <a:schemeClr val="bg1"/>
                </a:solidFill>
                <a:latin typeface="+mn-lt"/>
                <a:ea typeface="+mn-ea"/>
                <a:cs typeface="+mn-cs"/>
              </a:rPr>
              <a:t> forståelse </a:t>
            </a:r>
            <a:r>
              <a:rPr lang="da-DK" sz="1400" kern="1200" baseline="0">
                <a:solidFill>
                  <a:schemeClr val="bg1"/>
                </a:solidFill>
                <a:latin typeface="+mn-lt"/>
                <a:ea typeface="+mn-ea"/>
                <a:cs typeface="+mn-cs"/>
              </a:rPr>
              <a:t>og prioritering</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1684">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9_Brugerdefineret layout">
    <p:bg>
      <p:bgRef idx="1001">
        <a:schemeClr val="bg1"/>
      </p:bgRef>
    </p:bg>
    <p:spTree>
      <p:nvGrpSpPr>
        <p:cNvPr id="1" name=""/>
        <p:cNvGrpSpPr/>
        <p:nvPr/>
      </p:nvGrpSpPr>
      <p:grpSpPr>
        <a:xfrm>
          <a:off x="0" y="0"/>
          <a:ext cx="0" cy="0"/>
          <a:chOff x="0" y="0"/>
          <a:chExt cx="0" cy="0"/>
        </a:xfrm>
      </p:grpSpPr>
      <p:pic>
        <p:nvPicPr>
          <p:cNvPr id="12" name="Billed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68768" y="-252476"/>
            <a:ext cx="4916249" cy="4590963"/>
          </a:xfrm>
          <a:prstGeom prst="rect">
            <a:avLst/>
          </a:prstGeom>
        </p:spPr>
      </p:pic>
      <p:sp>
        <p:nvSpPr>
          <p:cNvPr id="7" name="Afrundet rektangel 6"/>
          <p:cNvSpPr/>
          <p:nvPr userDrawn="1"/>
        </p:nvSpPr>
        <p:spPr>
          <a:xfrm>
            <a:off x="900000" y="2096189"/>
            <a:ext cx="7280832" cy="3414596"/>
          </a:xfrm>
          <a:prstGeom prst="roundRect">
            <a:avLst>
              <a:gd name="adj" fmla="val 5509"/>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1375006" y="2476191"/>
            <a:ext cx="6293762" cy="3000821"/>
          </a:xfrm>
          <a:prstGeom prst="rect">
            <a:avLst/>
          </a:prstGeom>
          <a:noFill/>
        </p:spPr>
        <p:txBody>
          <a:bodyPr wrap="square" lIns="0" tIns="0" rIns="0" bIns="0" rtlCol="0">
            <a:spAutoFit/>
          </a:bodyPr>
          <a:lstStyle/>
          <a:p>
            <a:pPr marL="0" indent="0">
              <a:spcAft>
                <a:spcPts val="1200"/>
              </a:spcAft>
              <a:buNone/>
            </a:pPr>
            <a:r>
              <a:rPr lang="en-GB" sz="1500" b="1" dirty="0" err="1">
                <a:solidFill>
                  <a:schemeClr val="bg1"/>
                </a:solidFill>
              </a:rPr>
              <a:t>Refleksionsspørgsmål</a:t>
            </a:r>
            <a:r>
              <a:rPr lang="en-GB" sz="1500" dirty="0">
                <a:solidFill>
                  <a:schemeClr val="bg1"/>
                </a:solidFill>
              </a:rPr>
              <a:t> </a:t>
            </a:r>
          </a:p>
          <a:p>
            <a:pPr marL="176400" indent="-177750">
              <a:spcAft>
                <a:spcPts val="1200"/>
              </a:spcAft>
              <a:buFont typeface="Arial" charset="0"/>
              <a:buChar char="•"/>
            </a:pPr>
            <a:r>
              <a:rPr lang="da-DK" sz="1500" dirty="0">
                <a:solidFill>
                  <a:schemeClr val="bg1"/>
                </a:solidFill>
              </a:rPr>
              <a:t>Hvilke eksisterende erfaringer har vi med forældresamarbejde?</a:t>
            </a:r>
          </a:p>
          <a:p>
            <a:pPr marL="356400" lvl="1" indent="-177750">
              <a:spcAft>
                <a:spcPts val="1200"/>
              </a:spcAft>
              <a:buSzPct val="80000"/>
              <a:buFont typeface="Wingdings" charset="2"/>
              <a:buChar char="§"/>
            </a:pPr>
            <a:r>
              <a:rPr lang="da-DK" sz="1500" dirty="0">
                <a:solidFill>
                  <a:schemeClr val="bg1"/>
                </a:solidFill>
              </a:rPr>
              <a:t>Hvad fungerer godt?</a:t>
            </a:r>
          </a:p>
          <a:p>
            <a:pPr marL="356400" lvl="1" indent="-177750">
              <a:spcAft>
                <a:spcPts val="1200"/>
              </a:spcAft>
              <a:buSzPct val="80000"/>
              <a:buFont typeface="Wingdings" charset="2"/>
              <a:buChar char="§"/>
            </a:pPr>
            <a:r>
              <a:rPr lang="da-DK" sz="1500" dirty="0">
                <a:solidFill>
                  <a:schemeClr val="bg1"/>
                </a:solidFill>
              </a:rPr>
              <a:t>Hvad udfordrer?</a:t>
            </a:r>
          </a:p>
          <a:p>
            <a:pPr marL="176400" indent="-177750">
              <a:spcAft>
                <a:spcPts val="1200"/>
              </a:spcAft>
              <a:buFont typeface="Arial" charset="0"/>
              <a:buChar char="•"/>
            </a:pPr>
            <a:r>
              <a:rPr lang="da-DK" sz="1500" dirty="0">
                <a:solidFill>
                  <a:schemeClr val="bg1"/>
                </a:solidFill>
              </a:rPr>
              <a:t>Er der eksisterende indsatser, projekter, strategier på kommunalt plan og på skolen, som projektet skal koble an til? </a:t>
            </a:r>
          </a:p>
          <a:p>
            <a:pPr marL="176400" indent="-177750">
              <a:spcAft>
                <a:spcPts val="1200"/>
              </a:spcAft>
              <a:buFont typeface="Arial" charset="0"/>
              <a:buChar char="•"/>
            </a:pPr>
            <a:r>
              <a:rPr lang="da-DK" sz="1500" dirty="0">
                <a:solidFill>
                  <a:schemeClr val="bg1"/>
                </a:solidFill>
              </a:rPr>
              <a:t>Hvordan forstår vi, at et styrket</a:t>
            </a:r>
            <a:r>
              <a:rPr lang="da-DK" sz="1500" baseline="0" dirty="0">
                <a:solidFill>
                  <a:schemeClr val="bg1"/>
                </a:solidFill>
              </a:rPr>
              <a:t> forældresamarbejde</a:t>
            </a:r>
            <a:r>
              <a:rPr lang="da-DK" sz="1500" dirty="0">
                <a:solidFill>
                  <a:schemeClr val="bg1"/>
                </a:solidFill>
              </a:rPr>
              <a:t> kan understøtte udviklingen af mere inkluderende læringsmiljøer for alle børn?</a:t>
            </a:r>
          </a:p>
          <a:p>
            <a:pPr>
              <a:spcAft>
                <a:spcPts val="1200"/>
              </a:spcAft>
            </a:pPr>
            <a:endParaRPr lang="en-GB" sz="1500" dirty="0">
              <a:solidFill>
                <a:schemeClr val="bg1"/>
              </a:solidFill>
            </a:endParaRPr>
          </a:p>
        </p:txBody>
      </p:sp>
      <p:sp>
        <p:nvSpPr>
          <p:cNvPr id="9" name="Tekstfelt 8"/>
          <p:cNvSpPr txBox="1"/>
          <p:nvPr userDrawn="1"/>
        </p:nvSpPr>
        <p:spPr>
          <a:xfrm>
            <a:off x="900000" y="795027"/>
            <a:ext cx="3022643" cy="307777"/>
          </a:xfrm>
          <a:prstGeom prst="rect">
            <a:avLst/>
          </a:prstGeom>
          <a:solidFill>
            <a:schemeClr val="accent3"/>
          </a:solidFill>
        </p:spPr>
        <p:txBody>
          <a:bodyPr wrap="square" rtlCol="0">
            <a:spAutoFit/>
          </a:bodyPr>
          <a:lstStyle/>
          <a:p>
            <a:r>
              <a:rPr lang="da-DK" sz="1400" kern="1200" dirty="0">
                <a:solidFill>
                  <a:schemeClr val="bg1"/>
                </a:solidFill>
                <a:latin typeface="+mn-lt"/>
                <a:ea typeface="+mn-ea"/>
                <a:cs typeface="+mn-cs"/>
              </a:rPr>
              <a:t>Fase 2: Fælles</a:t>
            </a:r>
            <a:r>
              <a:rPr lang="da-DK" sz="1400" kern="1200" baseline="0" dirty="0">
                <a:solidFill>
                  <a:schemeClr val="bg1"/>
                </a:solidFill>
                <a:latin typeface="+mn-lt"/>
                <a:ea typeface="+mn-ea"/>
                <a:cs typeface="+mn-cs"/>
              </a:rPr>
              <a:t> forståelse </a:t>
            </a:r>
            <a:r>
              <a:rPr lang="da-DK" sz="1400" kern="1200" baseline="0">
                <a:solidFill>
                  <a:schemeClr val="bg1"/>
                </a:solidFill>
                <a:latin typeface="+mn-lt"/>
                <a:ea typeface="+mn-ea"/>
                <a:cs typeface="+mn-cs"/>
              </a:rPr>
              <a:t>og prioritering</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1684">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Brugerdefineret layout">
    <p:bg>
      <p:bgPr>
        <a:solidFill>
          <a:schemeClr val="accent3">
            <a:alpha val="75000"/>
          </a:schemeClr>
        </a:solidFill>
        <a:effectLst/>
      </p:bgPr>
    </p:bg>
    <p:spTree>
      <p:nvGrpSpPr>
        <p:cNvPr id="1" name=""/>
        <p:cNvGrpSpPr/>
        <p:nvPr/>
      </p:nvGrpSpPr>
      <p:grpSpPr>
        <a:xfrm>
          <a:off x="0" y="0"/>
          <a:ext cx="0" cy="0"/>
          <a:chOff x="0" y="0"/>
          <a:chExt cx="0" cy="0"/>
        </a:xfrm>
      </p:grpSpPr>
      <p:pic>
        <p:nvPicPr>
          <p:cNvPr id="4" name="Billede 3"/>
          <p:cNvPicPr>
            <a:picLocks noChangeAspect="1"/>
          </p:cNvPicPr>
          <p:nvPr userDrawn="1"/>
        </p:nvPicPr>
        <p:blipFill rotWithShape="1">
          <a:blip r:embed="rId2">
            <a:alphaModFix amt="25000"/>
            <a:duotone>
              <a:prstClr val="black"/>
              <a:schemeClr val="accent5">
                <a:tint val="45000"/>
                <a:satMod val="400000"/>
              </a:schemeClr>
            </a:duotone>
            <a:extLst>
              <a:ext uri="{28A0092B-C50C-407E-A947-70E740481C1C}">
                <a14:useLocalDpi xmlns:a14="http://schemas.microsoft.com/office/drawing/2010/main" val="0"/>
              </a:ext>
            </a:extLst>
          </a:blip>
          <a:srcRect t="37814" b="24952"/>
          <a:stretch/>
        </p:blipFill>
        <p:spPr>
          <a:xfrm>
            <a:off x="0" y="1"/>
            <a:ext cx="12192000" cy="6858000"/>
          </a:xfrm>
          <a:prstGeom prst="rect">
            <a:avLst/>
          </a:prstGeom>
        </p:spPr>
      </p:pic>
      <p:sp>
        <p:nvSpPr>
          <p:cNvPr id="3" name="Tekstfelt 2"/>
          <p:cNvSpPr txBox="1"/>
          <p:nvPr userDrawn="1"/>
        </p:nvSpPr>
        <p:spPr>
          <a:xfrm>
            <a:off x="480000" y="2972979"/>
            <a:ext cx="11232000" cy="769441"/>
          </a:xfrm>
          <a:prstGeom prst="rect">
            <a:avLst/>
          </a:prstGeom>
          <a:noFill/>
        </p:spPr>
        <p:txBody>
          <a:bodyPr wrap="square" rtlCol="0">
            <a:spAutoFit/>
          </a:bodyPr>
          <a:lstStyle/>
          <a:p>
            <a:pPr algn="ctr">
              <a:spcBef>
                <a:spcPts val="600"/>
              </a:spcBef>
              <a:spcAft>
                <a:spcPts val="1200"/>
              </a:spcAft>
            </a:pPr>
            <a:r>
              <a:rPr lang="en-GB" sz="4400" b="1" dirty="0" err="1">
                <a:solidFill>
                  <a:schemeClr val="bg1"/>
                </a:solidFill>
                <a:latin typeface="+mj-lt"/>
              </a:rPr>
              <a:t>Fase</a:t>
            </a:r>
            <a:r>
              <a:rPr lang="en-GB" sz="4400" b="1" dirty="0">
                <a:solidFill>
                  <a:schemeClr val="bg1"/>
                </a:solidFill>
                <a:latin typeface="+mj-lt"/>
              </a:rPr>
              <a:t> 3: </a:t>
            </a:r>
            <a:r>
              <a:rPr lang="en-GB" sz="4400" b="1" dirty="0" err="1">
                <a:solidFill>
                  <a:schemeClr val="bg1"/>
                </a:solidFill>
                <a:latin typeface="+mj-lt"/>
              </a:rPr>
              <a:t>Udvikling</a:t>
            </a:r>
            <a:r>
              <a:rPr lang="en-GB" sz="4400" b="1" dirty="0">
                <a:solidFill>
                  <a:schemeClr val="bg1"/>
                </a:solidFill>
                <a:latin typeface="+mj-lt"/>
              </a:rPr>
              <a:t> </a:t>
            </a:r>
            <a:r>
              <a:rPr lang="en-GB" sz="4400" b="1" dirty="0" err="1">
                <a:solidFill>
                  <a:schemeClr val="bg1"/>
                </a:solidFill>
                <a:latin typeface="+mj-lt"/>
              </a:rPr>
              <a:t>af</a:t>
            </a:r>
            <a:r>
              <a:rPr lang="en-GB" sz="4400" b="1" dirty="0">
                <a:solidFill>
                  <a:schemeClr val="bg1"/>
                </a:solidFill>
                <a:latin typeface="+mj-lt"/>
              </a:rPr>
              <a:t> </a:t>
            </a:r>
            <a:r>
              <a:rPr lang="en-GB" sz="4400" b="1" dirty="0" err="1">
                <a:solidFill>
                  <a:schemeClr val="bg1"/>
                </a:solidFill>
                <a:latin typeface="+mj-lt"/>
              </a:rPr>
              <a:t>projektet</a:t>
            </a:r>
            <a:endParaRPr lang="da-DK" sz="3200" dirty="0">
              <a:solidFill>
                <a:schemeClr val="bg1"/>
              </a:solidFill>
              <a:latin typeface="+mj-lt"/>
            </a:endParaRPr>
          </a:p>
        </p:txBody>
      </p:sp>
    </p:spTree>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0_Brugerdefineret layout">
    <p:spTree>
      <p:nvGrpSpPr>
        <p:cNvPr id="1" name=""/>
        <p:cNvGrpSpPr/>
        <p:nvPr/>
      </p:nvGrpSpPr>
      <p:grpSpPr>
        <a:xfrm>
          <a:off x="0" y="0"/>
          <a:ext cx="0" cy="0"/>
          <a:chOff x="0" y="0"/>
          <a:chExt cx="0" cy="0"/>
        </a:xfrm>
      </p:grpSpPr>
      <p:sp>
        <p:nvSpPr>
          <p:cNvPr id="13" name="Afrundet rektangel 12"/>
          <p:cNvSpPr/>
          <p:nvPr userDrawn="1"/>
        </p:nvSpPr>
        <p:spPr>
          <a:xfrm>
            <a:off x="6436894" y="1974268"/>
            <a:ext cx="4121378" cy="1231756"/>
          </a:xfrm>
          <a:prstGeom prst="roundRect">
            <a:avLst/>
          </a:prstGeom>
          <a:solidFill>
            <a:schemeClr val="accent3">
              <a:alpha val="75000"/>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Afrundet rektangel 11"/>
          <p:cNvSpPr/>
          <p:nvPr userDrawn="1"/>
        </p:nvSpPr>
        <p:spPr>
          <a:xfrm>
            <a:off x="6436894" y="3352799"/>
            <a:ext cx="4121378" cy="2865121"/>
          </a:xfrm>
          <a:prstGeom prst="roundRect">
            <a:avLst>
              <a:gd name="adj" fmla="val 7789"/>
            </a:avLst>
          </a:prstGeom>
          <a:solidFill>
            <a:schemeClr val="accent3">
              <a:alpha val="75000"/>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kstfelt 2"/>
          <p:cNvSpPr txBox="1"/>
          <p:nvPr userDrawn="1"/>
        </p:nvSpPr>
        <p:spPr>
          <a:xfrm>
            <a:off x="900000" y="720000"/>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t>
            </a:r>
            <a:br>
              <a:rPr lang="da-DK" sz="3200" dirty="0">
                <a:latin typeface="+mj-lt"/>
              </a:rPr>
            </a:br>
            <a:r>
              <a:rPr lang="da-DK" sz="3200" b="0" dirty="0">
                <a:latin typeface="+mj-lt"/>
              </a:rPr>
              <a:t>Konkretisering af projektet</a:t>
            </a:r>
            <a:endParaRPr lang="en-GB" sz="3200" dirty="0">
              <a:solidFill>
                <a:schemeClr val="tx1"/>
              </a:solidFill>
              <a:latin typeface="+mj-lt"/>
            </a:endParaRPr>
          </a:p>
        </p:txBody>
      </p:sp>
      <p:sp>
        <p:nvSpPr>
          <p:cNvPr id="6" name="Tekstfelt 5"/>
          <p:cNvSpPr txBox="1"/>
          <p:nvPr userDrawn="1"/>
        </p:nvSpPr>
        <p:spPr>
          <a:xfrm>
            <a:off x="900000" y="818623"/>
            <a:ext cx="2087040" cy="307777"/>
          </a:xfrm>
          <a:prstGeom prst="rect">
            <a:avLst/>
          </a:prstGeom>
          <a:solidFill>
            <a:schemeClr val="accent3"/>
          </a:solid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Fase 3: Udvikling </a:t>
            </a:r>
            <a:r>
              <a:rPr kumimoji="0" lang="da-DK" sz="1400" b="0" i="0" u="none" strike="noStrike" kern="1200" cap="none" spc="-50" normalizeH="0" baseline="0" noProof="0">
                <a:ln>
                  <a:noFill/>
                </a:ln>
                <a:solidFill>
                  <a:schemeClr val="bg1"/>
                </a:solidFill>
                <a:effectLst/>
                <a:uLnTx/>
                <a:uFillTx/>
                <a:latin typeface="+mn-lt"/>
                <a:ea typeface="Verdana" pitchFamily="34" charset="0"/>
                <a:cs typeface="Verdana" pitchFamily="34" charset="0"/>
              </a:rPr>
              <a:t>af projektet</a:t>
            </a:r>
            <a:endPar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endParaRPr>
          </a:p>
        </p:txBody>
      </p:sp>
      <p:sp>
        <p:nvSpPr>
          <p:cNvPr id="14"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5" name="Lige forbindelse 14"/>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Afrundet rektangel 6"/>
          <p:cNvSpPr/>
          <p:nvPr userDrawn="1"/>
        </p:nvSpPr>
        <p:spPr>
          <a:xfrm>
            <a:off x="900000" y="1974268"/>
            <a:ext cx="5391072" cy="4243652"/>
          </a:xfrm>
          <a:prstGeom prst="roundRect">
            <a:avLst>
              <a:gd name="adj" fmla="val 4740"/>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1362814" y="2256735"/>
            <a:ext cx="4343042" cy="3667671"/>
          </a:xfrm>
          <a:prstGeom prst="rect">
            <a:avLst/>
          </a:prstGeom>
          <a:noFill/>
        </p:spPr>
        <p:txBody>
          <a:bodyPr wrap="square" lIns="0" tIns="0" rIns="0" bIns="0" rtlCol="0">
            <a:spAutoFit/>
          </a:bodyPr>
          <a:lstStyle/>
          <a:p>
            <a:pPr marL="91" lvl="0" indent="0" defTabSz="457291">
              <a:spcAft>
                <a:spcPts val="1000"/>
              </a:spcAft>
              <a:buFont typeface="Arial" charset="0"/>
              <a:buNone/>
            </a:pPr>
            <a:r>
              <a:rPr lang="da-DK" sz="1500" b="1" spc="0" dirty="0">
                <a:solidFill>
                  <a:schemeClr val="bg1"/>
                </a:solidFill>
                <a:latin typeface="+mn-lt"/>
              </a:rPr>
              <a:t>Drøftelse af spørgsmålene</a:t>
            </a:r>
          </a:p>
          <a:p>
            <a:pPr marL="198000" lvl="0" indent="-198900" defTabSz="457291">
              <a:spcAft>
                <a:spcPts val="400"/>
              </a:spcAft>
              <a:buFont typeface="+mj-lt"/>
              <a:buAutoNum type="arabicPeriod"/>
            </a:pPr>
            <a:r>
              <a:rPr lang="da-DK" sz="1500" b="1" spc="0" dirty="0">
                <a:solidFill>
                  <a:schemeClr val="bg1"/>
                </a:solidFill>
                <a:latin typeface="+mn-lt"/>
              </a:rPr>
              <a:t>Hvad vil vi opnå?</a:t>
            </a:r>
          </a:p>
          <a:p>
            <a:pPr marL="396000" lvl="1" indent="-177750" defTabSz="457291">
              <a:spcAft>
                <a:spcPts val="400"/>
              </a:spcAft>
              <a:buFont typeface="Arial" charset="0"/>
              <a:buChar char="•"/>
            </a:pPr>
            <a:r>
              <a:rPr lang="da-DK" sz="1500" spc="0" dirty="0">
                <a:solidFill>
                  <a:schemeClr val="bg1"/>
                </a:solidFill>
                <a:latin typeface="+mn-lt"/>
              </a:rPr>
              <a:t>Formål og ønskede resultater</a:t>
            </a:r>
          </a:p>
          <a:p>
            <a:pPr marL="396000" lvl="1" indent="-177750" defTabSz="457291">
              <a:spcAft>
                <a:spcPts val="1200"/>
              </a:spcAft>
              <a:buFont typeface="Arial" charset="0"/>
              <a:buChar char="•"/>
            </a:pPr>
            <a:r>
              <a:rPr lang="da-DK" sz="1500" spc="0" dirty="0">
                <a:solidFill>
                  <a:schemeClr val="bg1"/>
                </a:solidFill>
                <a:latin typeface="+mn-lt"/>
              </a:rPr>
              <a:t>Er der viden, som understøtter dette?</a:t>
            </a:r>
          </a:p>
          <a:p>
            <a:pPr marL="198000" lvl="0" indent="-198900" defTabSz="457291">
              <a:spcAft>
                <a:spcPts val="400"/>
              </a:spcAft>
              <a:buFont typeface="+mj-lt"/>
              <a:buAutoNum type="arabicPeriod"/>
            </a:pPr>
            <a:r>
              <a:rPr lang="da-DK" sz="1500" b="1" spc="0" dirty="0">
                <a:solidFill>
                  <a:schemeClr val="bg1"/>
                </a:solidFill>
                <a:latin typeface="+mn-lt"/>
              </a:rPr>
              <a:t>Hvem skal være med?</a:t>
            </a:r>
          </a:p>
          <a:p>
            <a:pPr marL="396000" lvl="1" indent="-177750" defTabSz="457291">
              <a:spcAft>
                <a:spcPts val="1200"/>
              </a:spcAft>
              <a:buFont typeface="Arial" charset="0"/>
              <a:buChar char="•"/>
            </a:pPr>
            <a:r>
              <a:rPr lang="da-DK" sz="1500" spc="0" dirty="0">
                <a:solidFill>
                  <a:schemeClr val="bg1"/>
                </a:solidFill>
                <a:latin typeface="+mn-lt"/>
              </a:rPr>
              <a:t>Hvilke skoler, afdelinger, ledelse, fagprofessionelle og hvilke elever?</a:t>
            </a:r>
          </a:p>
          <a:p>
            <a:pPr marL="198000" lvl="0" indent="-198900" defTabSz="457291">
              <a:spcAft>
                <a:spcPts val="400"/>
              </a:spcAft>
              <a:buFont typeface="+mj-lt"/>
              <a:buAutoNum type="arabicPeriod"/>
            </a:pPr>
            <a:r>
              <a:rPr lang="da-DK" sz="1500" b="1" spc="0" dirty="0">
                <a:solidFill>
                  <a:schemeClr val="bg1"/>
                </a:solidFill>
                <a:latin typeface="+mn-lt"/>
              </a:rPr>
              <a:t>Hvordan vil vi arbejde?</a:t>
            </a:r>
          </a:p>
          <a:p>
            <a:pPr marL="396000" lvl="1" indent="-177750" defTabSz="457291">
              <a:spcAft>
                <a:spcPts val="400"/>
              </a:spcAft>
              <a:buFont typeface="Arial" charset="0"/>
              <a:buChar char="•"/>
            </a:pPr>
            <a:r>
              <a:rPr lang="da-DK" sz="1500" spc="0" dirty="0">
                <a:solidFill>
                  <a:schemeClr val="bg1"/>
                </a:solidFill>
                <a:latin typeface="+mn-lt"/>
              </a:rPr>
              <a:t>Organisering</a:t>
            </a:r>
          </a:p>
          <a:p>
            <a:pPr marL="396000" lvl="1" indent="-177750" defTabSz="457291">
              <a:spcAft>
                <a:spcPts val="1200"/>
              </a:spcAft>
              <a:buFont typeface="Arial" charset="0"/>
              <a:buChar char="•"/>
            </a:pPr>
            <a:r>
              <a:rPr lang="da-DK" sz="1500" spc="0" dirty="0">
                <a:solidFill>
                  <a:schemeClr val="bg1"/>
                </a:solidFill>
                <a:latin typeface="+mn-lt"/>
              </a:rPr>
              <a:t>Indhold</a:t>
            </a:r>
          </a:p>
          <a:p>
            <a:pPr marL="198000" lvl="0" indent="-198900" defTabSz="457291">
              <a:spcAft>
                <a:spcPts val="400"/>
              </a:spcAft>
              <a:buFont typeface="+mj-lt"/>
              <a:buAutoNum type="arabicPeriod"/>
            </a:pPr>
            <a:r>
              <a:rPr lang="da-DK" sz="1500" b="1" spc="0" dirty="0">
                <a:solidFill>
                  <a:schemeClr val="bg1"/>
                </a:solidFill>
                <a:latin typeface="+mn-lt"/>
              </a:rPr>
              <a:t>Hvornår skal det ske</a:t>
            </a:r>
            <a:r>
              <a:rPr lang="da-DK" sz="1500" spc="0" dirty="0">
                <a:solidFill>
                  <a:schemeClr val="bg1"/>
                </a:solidFill>
                <a:latin typeface="+mn-lt"/>
              </a:rPr>
              <a:t>?</a:t>
            </a:r>
          </a:p>
          <a:p>
            <a:pPr marL="396000" lvl="1" indent="-177750" defTabSz="457291">
              <a:spcAft>
                <a:spcPts val="600"/>
              </a:spcAft>
              <a:buFont typeface="Arial" charset="0"/>
              <a:buChar char="•"/>
            </a:pPr>
            <a:r>
              <a:rPr lang="da-DK" sz="1500" spc="0" dirty="0">
                <a:solidFill>
                  <a:schemeClr val="bg1"/>
                </a:solidFill>
                <a:latin typeface="+mn-lt"/>
              </a:rPr>
              <a:t>Varighed og omfang</a:t>
            </a:r>
          </a:p>
        </p:txBody>
      </p:sp>
      <p:sp>
        <p:nvSpPr>
          <p:cNvPr id="4" name="Tekstfelt 3"/>
          <p:cNvSpPr txBox="1"/>
          <p:nvPr userDrawn="1"/>
        </p:nvSpPr>
        <p:spPr>
          <a:xfrm>
            <a:off x="6796798" y="2190361"/>
            <a:ext cx="3529826" cy="101566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dirty="0" err="1">
                <a:solidFill>
                  <a:schemeClr val="bg1"/>
                </a:solidFill>
              </a:rPr>
              <a:t>Kan</a:t>
            </a:r>
            <a:r>
              <a:rPr lang="en-GB" sz="1500" dirty="0">
                <a:solidFill>
                  <a:schemeClr val="bg1"/>
                </a:solidFill>
              </a:rPr>
              <a:t> vi </a:t>
            </a:r>
            <a:r>
              <a:rPr lang="en-GB" sz="1500" dirty="0" err="1">
                <a:solidFill>
                  <a:schemeClr val="bg1"/>
                </a:solidFill>
              </a:rPr>
              <a:t>finde</a:t>
            </a:r>
            <a:r>
              <a:rPr lang="en-GB" sz="1500" dirty="0">
                <a:solidFill>
                  <a:schemeClr val="bg1"/>
                </a:solidFill>
              </a:rPr>
              <a:t> inspiration </a:t>
            </a:r>
            <a:r>
              <a:rPr lang="en-GB" sz="1500" dirty="0" err="1">
                <a:solidFill>
                  <a:schemeClr val="bg1"/>
                </a:solidFill>
              </a:rPr>
              <a:t>eller</a:t>
            </a:r>
            <a:r>
              <a:rPr lang="en-GB" sz="1500" dirty="0">
                <a:solidFill>
                  <a:schemeClr val="bg1"/>
                </a:solidFill>
              </a:rPr>
              <a:t> </a:t>
            </a:r>
            <a:r>
              <a:rPr lang="en-GB" sz="1500" dirty="0" err="1">
                <a:solidFill>
                  <a:schemeClr val="bg1"/>
                </a:solidFill>
              </a:rPr>
              <a:t>opbakning</a:t>
            </a:r>
            <a:r>
              <a:rPr lang="en-GB" sz="1500" dirty="0">
                <a:solidFill>
                  <a:schemeClr val="bg1"/>
                </a:solidFill>
              </a:rPr>
              <a:t> </a:t>
            </a:r>
            <a:r>
              <a:rPr lang="en-GB" sz="1500" dirty="0" err="1">
                <a:solidFill>
                  <a:schemeClr val="bg1"/>
                </a:solidFill>
              </a:rPr>
              <a:t>til</a:t>
            </a:r>
            <a:r>
              <a:rPr lang="en-GB" sz="1500" dirty="0">
                <a:solidFill>
                  <a:schemeClr val="bg1"/>
                </a:solidFill>
              </a:rPr>
              <a:t> </a:t>
            </a:r>
            <a:r>
              <a:rPr lang="en-GB" sz="1500" dirty="0" err="1">
                <a:solidFill>
                  <a:schemeClr val="bg1"/>
                </a:solidFill>
              </a:rPr>
              <a:t>konkretisering</a:t>
            </a:r>
            <a:r>
              <a:rPr lang="en-GB" sz="1500" dirty="0">
                <a:solidFill>
                  <a:schemeClr val="bg1"/>
                </a:solidFill>
              </a:rPr>
              <a:t> </a:t>
            </a:r>
            <a:r>
              <a:rPr lang="en-GB" sz="1500" dirty="0" err="1">
                <a:solidFill>
                  <a:schemeClr val="bg1"/>
                </a:solidFill>
              </a:rPr>
              <a:t>af</a:t>
            </a:r>
            <a:r>
              <a:rPr lang="en-GB" sz="1500" dirty="0">
                <a:solidFill>
                  <a:schemeClr val="bg1"/>
                </a:solidFill>
              </a:rPr>
              <a:t> </a:t>
            </a:r>
            <a:r>
              <a:rPr lang="en-GB" sz="1500" dirty="0" err="1">
                <a:solidFill>
                  <a:schemeClr val="bg1"/>
                </a:solidFill>
              </a:rPr>
              <a:t>indsatsen</a:t>
            </a:r>
            <a:r>
              <a:rPr lang="en-GB" sz="1500" dirty="0">
                <a:solidFill>
                  <a:schemeClr val="bg1"/>
                </a:solidFill>
              </a:rPr>
              <a:t> </a:t>
            </a:r>
            <a:r>
              <a:rPr lang="en-GB" sz="1500" dirty="0" err="1">
                <a:solidFill>
                  <a:schemeClr val="bg1"/>
                </a:solidFill>
              </a:rPr>
              <a:t>i</a:t>
            </a:r>
            <a:r>
              <a:rPr lang="en-GB" sz="1500" dirty="0">
                <a:solidFill>
                  <a:schemeClr val="bg1"/>
                </a:solidFill>
              </a:rPr>
              <a:t> </a:t>
            </a:r>
            <a:r>
              <a:rPr lang="en-GB" sz="1500" b="1" dirty="0" err="1">
                <a:solidFill>
                  <a:schemeClr val="bg1"/>
                </a:solidFill>
              </a:rPr>
              <a:t>eksisterende</a:t>
            </a:r>
            <a:r>
              <a:rPr lang="en-GB" sz="1500" b="1" dirty="0">
                <a:solidFill>
                  <a:schemeClr val="bg1"/>
                </a:solidFill>
              </a:rPr>
              <a:t> </a:t>
            </a:r>
            <a:r>
              <a:rPr lang="en-GB" sz="1500" b="1" dirty="0" err="1">
                <a:solidFill>
                  <a:schemeClr val="bg1"/>
                </a:solidFill>
              </a:rPr>
              <a:t>viden</a:t>
            </a:r>
            <a:r>
              <a:rPr lang="en-GB" sz="1500" dirty="0">
                <a:solidFill>
                  <a:schemeClr val="bg1"/>
                </a:solidFill>
              </a:rPr>
              <a:t>?</a:t>
            </a:r>
          </a:p>
          <a:p>
            <a:pPr algn="l"/>
            <a:endParaRPr lang="da-DK" sz="1500" dirty="0">
              <a:solidFill>
                <a:schemeClr val="bg1"/>
              </a:solidFill>
            </a:endParaRPr>
          </a:p>
        </p:txBody>
      </p:sp>
      <p:sp>
        <p:nvSpPr>
          <p:cNvPr id="5" name="Tekstfelt 4"/>
          <p:cNvSpPr txBox="1"/>
          <p:nvPr userDrawn="1"/>
        </p:nvSpPr>
        <p:spPr>
          <a:xfrm>
            <a:off x="6534430" y="3579114"/>
            <a:ext cx="3877538" cy="2400657"/>
          </a:xfrm>
          <a:prstGeom prst="rect">
            <a:avLst/>
          </a:prstGeom>
          <a:noFill/>
        </p:spPr>
        <p:txBody>
          <a:bodyPr wrap="square" rtlCol="0">
            <a:spAutoFit/>
          </a:bodyPr>
          <a:lstStyle/>
          <a:p>
            <a:pPr marL="205291" defTabSz="457291">
              <a:spcAft>
                <a:spcPct val="0"/>
              </a:spcAft>
              <a:buNone/>
            </a:pPr>
            <a:r>
              <a:rPr lang="da-DK" sz="1500" b="1" spc="0" dirty="0">
                <a:solidFill>
                  <a:schemeClr val="bg1"/>
                </a:solidFill>
                <a:latin typeface="+mn-lt"/>
              </a:rPr>
              <a:t>Inddrag forældrenes stemme</a:t>
            </a:r>
          </a:p>
          <a:p>
            <a:pPr marL="205291" defTabSz="457291">
              <a:spcAft>
                <a:spcPct val="0"/>
              </a:spcAft>
              <a:buNone/>
            </a:pPr>
            <a:r>
              <a:rPr lang="da-DK" sz="1500" spc="0" dirty="0">
                <a:solidFill>
                  <a:schemeClr val="bg1"/>
                </a:solidFill>
                <a:latin typeface="+mn-lt"/>
              </a:rPr>
              <a:t>I arbejdet med at styrke </a:t>
            </a:r>
            <a:r>
              <a:rPr lang="da-DK" sz="1500" spc="0" dirty="0" err="1">
                <a:solidFill>
                  <a:schemeClr val="bg1"/>
                </a:solidFill>
                <a:latin typeface="+mn-lt"/>
              </a:rPr>
              <a:t>forældresam-arbejdet</a:t>
            </a:r>
            <a:r>
              <a:rPr lang="da-DK" sz="1500" spc="0" dirty="0">
                <a:solidFill>
                  <a:schemeClr val="bg1"/>
                </a:solidFill>
                <a:latin typeface="+mn-lt"/>
              </a:rPr>
              <a:t> er det relevant at undersøge, hvornår og hvordan forældrene gerne vil inddrages, samt hvornår forældrene oplever at have et godt samarbejde med skolen. </a:t>
            </a:r>
          </a:p>
          <a:p>
            <a:pPr marL="205291" defTabSz="457291">
              <a:spcAft>
                <a:spcPct val="0"/>
              </a:spcAft>
              <a:buNone/>
            </a:pPr>
            <a:endParaRPr lang="da-DK" sz="1500" spc="0" dirty="0">
              <a:solidFill>
                <a:schemeClr val="bg1"/>
              </a:solidFill>
              <a:latin typeface="+mn-lt"/>
            </a:endParaRPr>
          </a:p>
          <a:p>
            <a:pPr marL="205291" defTabSz="457291">
              <a:spcAft>
                <a:spcPct val="0"/>
              </a:spcAft>
              <a:buNone/>
            </a:pPr>
            <a:r>
              <a:rPr lang="da-DK" sz="1500" spc="0" dirty="0">
                <a:solidFill>
                  <a:schemeClr val="bg1"/>
                </a:solidFill>
                <a:latin typeface="+mn-lt"/>
              </a:rPr>
              <a:t>Vi kan fx gennemføre </a:t>
            </a:r>
            <a:r>
              <a:rPr lang="da-DK" sz="1500" b="1" spc="0" dirty="0">
                <a:solidFill>
                  <a:schemeClr val="bg1"/>
                </a:solidFill>
                <a:latin typeface="+mn-lt"/>
              </a:rPr>
              <a:t>fokusgruppe-interviews</a:t>
            </a:r>
            <a:r>
              <a:rPr lang="da-DK" sz="1500" spc="0" dirty="0">
                <a:solidFill>
                  <a:schemeClr val="bg1"/>
                </a:solidFill>
                <a:latin typeface="+mn-lt"/>
              </a:rPr>
              <a:t> med udvalgte forældre til at inddrage deres stemme. </a:t>
            </a:r>
          </a:p>
        </p:txBody>
      </p:sp>
    </p:spTree>
  </p:cSld>
  <p:clrMapOvr>
    <a:masterClrMapping/>
  </p:clrMapOvr>
  <p:extLst mod="1">
    <p:ext uri="{DCECCB84-F9BA-43D5-87BE-67443E8EF086}">
      <p15:sldGuideLst xmlns:p15="http://schemas.microsoft.com/office/powerpoint/2012/main" xmlns="">
        <p15:guide id="1" orient="horz" pos="1525" userDrawn="1">
          <p15:clr>
            <a:srgbClr val="FBAE40"/>
          </p15:clr>
        </p15:guide>
        <p15:guide id="2" pos="490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1_Brugerdefineret layout">
    <p:spTree>
      <p:nvGrpSpPr>
        <p:cNvPr id="1" name=""/>
        <p:cNvGrpSpPr/>
        <p:nvPr/>
      </p:nvGrpSpPr>
      <p:grpSpPr>
        <a:xfrm>
          <a:off x="0" y="0"/>
          <a:ext cx="0" cy="0"/>
          <a:chOff x="0" y="0"/>
          <a:chExt cx="0" cy="0"/>
        </a:xfrm>
      </p:grpSpPr>
      <p:pic>
        <p:nvPicPr>
          <p:cNvPr id="9" name="Billede 8"/>
          <p:cNvPicPr>
            <a:picLocks noChangeAspect="1"/>
          </p:cNvPicPr>
          <p:nvPr userDrawn="1"/>
        </p:nvPicPr>
        <p:blipFill rotWithShape="1">
          <a:blip r:embed="rId2">
            <a:extLst>
              <a:ext uri="{28A0092B-C50C-407E-A947-70E740481C1C}">
                <a14:useLocalDpi xmlns:a14="http://schemas.microsoft.com/office/drawing/2010/main" val="0"/>
              </a:ext>
            </a:extLst>
          </a:blip>
          <a:srcRect r="14309" b="23905"/>
          <a:stretch/>
        </p:blipFill>
        <p:spPr>
          <a:xfrm>
            <a:off x="8591297" y="2422609"/>
            <a:ext cx="3600703" cy="4435392"/>
          </a:xfrm>
          <a:prstGeom prst="rect">
            <a:avLst/>
          </a:prstGeom>
        </p:spPr>
      </p:pic>
      <p:sp>
        <p:nvSpPr>
          <p:cNvPr id="3" name="Tekstfelt 2"/>
          <p:cNvSpPr txBox="1"/>
          <p:nvPr userDrawn="1"/>
        </p:nvSpPr>
        <p:spPr>
          <a:xfrm>
            <a:off x="900000" y="720000"/>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t>
            </a:r>
            <a:br>
              <a:rPr lang="da-DK" sz="3200" dirty="0">
                <a:latin typeface="+mj-lt"/>
              </a:rPr>
            </a:br>
            <a:r>
              <a:rPr lang="da-DK" sz="3200" b="0" dirty="0">
                <a:latin typeface="+mj-lt"/>
              </a:rPr>
              <a:t>Konkrete</a:t>
            </a:r>
            <a:r>
              <a:rPr lang="da-DK" sz="3200" b="0" baseline="0" dirty="0">
                <a:latin typeface="+mj-lt"/>
              </a:rPr>
              <a:t> handlinger</a:t>
            </a:r>
            <a:endParaRPr lang="en-GB" sz="3200" dirty="0">
              <a:solidFill>
                <a:schemeClr val="tx1"/>
              </a:solidFill>
              <a:latin typeface="+mj-lt"/>
            </a:endParaRPr>
          </a:p>
        </p:txBody>
      </p:sp>
      <p:sp>
        <p:nvSpPr>
          <p:cNvPr id="6" name="Tekstfelt 5"/>
          <p:cNvSpPr txBox="1"/>
          <p:nvPr userDrawn="1"/>
        </p:nvSpPr>
        <p:spPr>
          <a:xfrm>
            <a:off x="900000" y="818623"/>
            <a:ext cx="2087040" cy="307777"/>
          </a:xfrm>
          <a:prstGeom prst="rect">
            <a:avLst/>
          </a:prstGeom>
          <a:solidFill>
            <a:schemeClr val="accent3"/>
          </a:solid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Fase 3: Udvikling </a:t>
            </a:r>
            <a:r>
              <a:rPr kumimoji="0" lang="da-DK" sz="1400" b="0" i="0" u="none" strike="noStrike" kern="1200" cap="none" spc="-50" normalizeH="0" baseline="0" noProof="0">
                <a:ln>
                  <a:noFill/>
                </a:ln>
                <a:solidFill>
                  <a:schemeClr val="bg1"/>
                </a:solidFill>
                <a:effectLst/>
                <a:uLnTx/>
                <a:uFillTx/>
                <a:latin typeface="+mn-lt"/>
                <a:ea typeface="Verdana" pitchFamily="34" charset="0"/>
                <a:cs typeface="Verdana" pitchFamily="34" charset="0"/>
              </a:rPr>
              <a:t>af projektet</a:t>
            </a:r>
            <a:endPar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endParaRPr>
          </a:p>
        </p:txBody>
      </p:sp>
      <p:sp>
        <p:nvSpPr>
          <p:cNvPr id="14"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5" name="Lige forbindelse 14"/>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Afrundet rektangel 6"/>
          <p:cNvSpPr/>
          <p:nvPr userDrawn="1"/>
        </p:nvSpPr>
        <p:spPr>
          <a:xfrm>
            <a:off x="900000" y="2096189"/>
            <a:ext cx="6415200" cy="3414596"/>
          </a:xfrm>
          <a:prstGeom prst="roundRect">
            <a:avLst>
              <a:gd name="adj" fmla="val 5788"/>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1375006" y="2476191"/>
            <a:ext cx="6293762" cy="2539157"/>
          </a:xfrm>
          <a:prstGeom prst="rect">
            <a:avLst/>
          </a:prstGeom>
          <a:noFill/>
        </p:spPr>
        <p:txBody>
          <a:bodyPr wrap="square" lIns="0" tIns="0" rIns="0" bIns="0" rtlCol="0">
            <a:spAutoFit/>
          </a:bodyPr>
          <a:lstStyle/>
          <a:p>
            <a:pPr marL="0" lvl="0" indent="0">
              <a:spcAft>
                <a:spcPts val="1200"/>
              </a:spcAft>
              <a:buFont typeface="Arial" charset="0"/>
              <a:buNone/>
            </a:pPr>
            <a:r>
              <a:rPr lang="da-DK" sz="1500" dirty="0">
                <a:solidFill>
                  <a:schemeClr val="bg1"/>
                </a:solidFill>
                <a:ea typeface="Verdana" pitchFamily="34" charset="0"/>
                <a:cs typeface="Verdana" pitchFamily="34" charset="0"/>
              </a:rPr>
              <a:t>Giver drøftelser og beslutninger anledning til </a:t>
            </a:r>
            <a:r>
              <a:rPr lang="da-DK" sz="1500" b="1" dirty="0">
                <a:solidFill>
                  <a:schemeClr val="bg1"/>
                </a:solidFill>
                <a:ea typeface="Verdana" pitchFamily="34" charset="0"/>
                <a:cs typeface="Verdana" pitchFamily="34" charset="0"/>
              </a:rPr>
              <a:t>konkrete handlinger</a:t>
            </a:r>
            <a:r>
              <a:rPr lang="da-DK" sz="1500" dirty="0">
                <a:solidFill>
                  <a:schemeClr val="bg1"/>
                </a:solidFill>
                <a:ea typeface="Verdana" pitchFamily="34" charset="0"/>
                <a:cs typeface="Verdana" pitchFamily="34" charset="0"/>
              </a:rPr>
              <a:t>, fx:</a:t>
            </a:r>
          </a:p>
          <a:p>
            <a:pPr marL="176400" lvl="0" indent="-177750">
              <a:spcAft>
                <a:spcPts val="1200"/>
              </a:spcAft>
              <a:buFont typeface="Arial" charset="0"/>
              <a:buChar char="•"/>
            </a:pPr>
            <a:r>
              <a:rPr lang="da-DK" sz="1500" dirty="0">
                <a:solidFill>
                  <a:schemeClr val="bg1"/>
                </a:solidFill>
                <a:ea typeface="Verdana" pitchFamily="34" charset="0"/>
              </a:rPr>
              <a:t>Er der andre, som skal involveres?</a:t>
            </a:r>
          </a:p>
          <a:p>
            <a:pPr marL="176400" lvl="0" indent="-177750">
              <a:spcAft>
                <a:spcPts val="1200"/>
              </a:spcAft>
              <a:buFont typeface="Arial" charset="0"/>
              <a:buChar char="•"/>
            </a:pPr>
            <a:r>
              <a:rPr lang="da-DK" sz="1500" dirty="0">
                <a:solidFill>
                  <a:schemeClr val="bg1"/>
                </a:solidFill>
                <a:ea typeface="Verdana" pitchFamily="34" charset="0"/>
              </a:rPr>
              <a:t>Skal der udarbejdes informationsmateriale?</a:t>
            </a:r>
          </a:p>
          <a:p>
            <a:pPr marL="176400" lvl="0" indent="-177750">
              <a:spcAft>
                <a:spcPts val="1200"/>
              </a:spcAft>
              <a:buFont typeface="Arial" charset="0"/>
              <a:buChar char="•"/>
            </a:pPr>
            <a:r>
              <a:rPr lang="da-DK" sz="1500" dirty="0">
                <a:solidFill>
                  <a:schemeClr val="bg1"/>
                </a:solidFill>
                <a:ea typeface="Verdana" pitchFamily="34" charset="0"/>
              </a:rPr>
              <a:t>Er der nogen, vi skal kommunikere om projektet til?</a:t>
            </a:r>
          </a:p>
          <a:p>
            <a:pPr marL="176400" lvl="0" indent="-177750">
              <a:spcAft>
                <a:spcPts val="1200"/>
              </a:spcAft>
              <a:buFont typeface="Arial" charset="0"/>
              <a:buChar char="•"/>
            </a:pPr>
            <a:r>
              <a:rPr lang="da-DK" sz="1500" dirty="0">
                <a:solidFill>
                  <a:schemeClr val="bg1"/>
                </a:solidFill>
                <a:ea typeface="Verdana" pitchFamily="34" charset="0"/>
              </a:rPr>
              <a:t>Skal vi udarbejde en procesplan? </a:t>
            </a:r>
          </a:p>
          <a:p>
            <a:pPr marL="176400" lvl="0" indent="-177750">
              <a:spcAft>
                <a:spcPts val="1200"/>
              </a:spcAft>
              <a:buFont typeface="Arial" charset="0"/>
              <a:buChar char="•"/>
            </a:pPr>
            <a:r>
              <a:rPr lang="da-DK" sz="1500" dirty="0">
                <a:solidFill>
                  <a:schemeClr val="bg1"/>
                </a:solidFill>
                <a:ea typeface="Verdana" pitchFamily="34" charset="0"/>
              </a:rPr>
              <a:t>Hvem gør hvad indtil næste gang?</a:t>
            </a:r>
          </a:p>
          <a:p>
            <a:pPr marL="176400" lvl="0" indent="-177750">
              <a:spcAft>
                <a:spcPts val="1200"/>
              </a:spcAft>
              <a:buFont typeface="Arial" charset="0"/>
              <a:buChar char="•"/>
            </a:pPr>
            <a:r>
              <a:rPr lang="da-DK" sz="1500" dirty="0">
                <a:solidFill>
                  <a:schemeClr val="bg1"/>
                </a:solidFill>
                <a:ea typeface="Verdana" pitchFamily="34" charset="0"/>
                <a:cs typeface="Verdana" pitchFamily="34" charset="0"/>
              </a:rPr>
              <a:t>Hvornår mødes vi igen?</a:t>
            </a:r>
          </a:p>
        </p:txBody>
      </p:sp>
    </p:spTree>
  </p:cSld>
  <p:clrMapOvr>
    <a:masterClrMapping/>
  </p:clrMapOvr>
  <p:extLst mod="1">
    <p:ext uri="{DCECCB84-F9BA-43D5-87BE-67443E8EF086}">
      <p15:sldGuideLst xmlns:p15="http://schemas.microsoft.com/office/powerpoint/2012/main" xmlns="">
        <p15:guide id="1" orient="horz" pos="1389">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Brugerdefineret layout">
    <p:bg>
      <p:bgPr>
        <a:solidFill>
          <a:schemeClr val="accent3">
            <a:alpha val="75000"/>
          </a:schemeClr>
        </a:solidFill>
        <a:effectLst/>
      </p:bgPr>
    </p:bg>
    <p:spTree>
      <p:nvGrpSpPr>
        <p:cNvPr id="1" name=""/>
        <p:cNvGrpSpPr/>
        <p:nvPr/>
      </p:nvGrpSpPr>
      <p:grpSpPr>
        <a:xfrm>
          <a:off x="0" y="0"/>
          <a:ext cx="0" cy="0"/>
          <a:chOff x="0" y="0"/>
          <a:chExt cx="0" cy="0"/>
        </a:xfrm>
      </p:grpSpPr>
      <p:pic>
        <p:nvPicPr>
          <p:cNvPr id="2" name="Billede 1"/>
          <p:cNvPicPr>
            <a:picLocks noChangeAspect="1"/>
          </p:cNvPicPr>
          <p:nvPr userDrawn="1"/>
        </p:nvPicPr>
        <p:blipFill rotWithShape="1">
          <a:blip r:embed="rId2">
            <a:alphaModFix amt="25000"/>
            <a:duotone>
              <a:prstClr val="black"/>
              <a:schemeClr val="accent5">
                <a:tint val="45000"/>
                <a:satMod val="400000"/>
              </a:schemeClr>
            </a:duotone>
            <a:extLst>
              <a:ext uri="{28A0092B-C50C-407E-A947-70E740481C1C}">
                <a14:useLocalDpi xmlns:a14="http://schemas.microsoft.com/office/drawing/2010/main" val="0"/>
              </a:ext>
            </a:extLst>
          </a:blip>
          <a:srcRect t="45300" b="16950"/>
          <a:stretch/>
        </p:blipFill>
        <p:spPr>
          <a:xfrm>
            <a:off x="0" y="0"/>
            <a:ext cx="12192000" cy="6858000"/>
          </a:xfrm>
          <a:prstGeom prst="rect">
            <a:avLst/>
          </a:prstGeom>
        </p:spPr>
      </p:pic>
      <p:sp>
        <p:nvSpPr>
          <p:cNvPr id="3" name="Tekstfelt 2"/>
          <p:cNvSpPr txBox="1"/>
          <p:nvPr userDrawn="1"/>
        </p:nvSpPr>
        <p:spPr>
          <a:xfrm>
            <a:off x="480000" y="2916707"/>
            <a:ext cx="11232000" cy="769441"/>
          </a:xfrm>
          <a:prstGeom prst="rect">
            <a:avLst/>
          </a:prstGeom>
          <a:noFill/>
        </p:spPr>
        <p:txBody>
          <a:bodyPr wrap="square" rtlCol="0">
            <a:spAutoFit/>
          </a:bodyPr>
          <a:lstStyle/>
          <a:p>
            <a:pPr algn="ctr">
              <a:spcBef>
                <a:spcPts val="600"/>
              </a:spcBef>
              <a:spcAft>
                <a:spcPts val="1200"/>
              </a:spcAft>
            </a:pPr>
            <a:r>
              <a:rPr lang="en-GB" sz="4400" b="1" dirty="0" err="1">
                <a:solidFill>
                  <a:schemeClr val="bg1"/>
                </a:solidFill>
                <a:latin typeface="+mj-lt"/>
              </a:rPr>
              <a:t>Fase</a:t>
            </a:r>
            <a:r>
              <a:rPr lang="en-GB" sz="4400" b="1" dirty="0">
                <a:solidFill>
                  <a:schemeClr val="bg1"/>
                </a:solidFill>
                <a:latin typeface="+mj-lt"/>
              </a:rPr>
              <a:t> 4: </a:t>
            </a:r>
            <a:r>
              <a:rPr lang="en-GB" sz="4400" b="1" dirty="0" err="1">
                <a:solidFill>
                  <a:schemeClr val="bg1"/>
                </a:solidFill>
                <a:latin typeface="+mj-lt"/>
              </a:rPr>
              <a:t>Afprøvning</a:t>
            </a:r>
            <a:endParaRPr lang="da-DK" sz="3200" dirty="0">
              <a:solidFill>
                <a:schemeClr val="bg1"/>
              </a:solidFill>
              <a:latin typeface="+mj-lt"/>
            </a:endParaRPr>
          </a:p>
        </p:txBody>
      </p:sp>
    </p:spTree>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7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sp>
        <p:nvSpPr>
          <p:cNvPr id="3" name="Tekstfelt 2"/>
          <p:cNvSpPr txBox="1"/>
          <p:nvPr userDrawn="1"/>
        </p:nvSpPr>
        <p:spPr>
          <a:xfrm>
            <a:off x="900000" y="720000"/>
            <a:ext cx="7073567"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t>
            </a:r>
            <a:br>
              <a:rPr lang="da-DK" sz="3200" dirty="0">
                <a:latin typeface="+mj-lt"/>
              </a:rPr>
            </a:br>
            <a:r>
              <a:rPr lang="da-DK" sz="3200" b="0" dirty="0">
                <a:latin typeface="+mj-lt"/>
              </a:rPr>
              <a:t>Forbered/justér,</a:t>
            </a:r>
            <a:r>
              <a:rPr lang="da-DK" sz="3200" b="0" baseline="0" dirty="0">
                <a:latin typeface="+mj-lt"/>
              </a:rPr>
              <a:t> gennemfør og evaluér</a:t>
            </a:r>
            <a:endParaRPr lang="en-GB" sz="3200" dirty="0">
              <a:solidFill>
                <a:schemeClr val="tx1"/>
              </a:solidFill>
              <a:latin typeface="+mj-lt"/>
            </a:endParaRPr>
          </a:p>
        </p:txBody>
      </p:sp>
      <p:sp>
        <p:nvSpPr>
          <p:cNvPr id="6" name="Tekstfelt 5"/>
          <p:cNvSpPr txBox="1"/>
          <p:nvPr userDrawn="1"/>
        </p:nvSpPr>
        <p:spPr>
          <a:xfrm>
            <a:off x="900000" y="818623"/>
            <a:ext cx="1404288" cy="307777"/>
          </a:xfrm>
          <a:prstGeom prst="rect">
            <a:avLst/>
          </a:prstGeom>
          <a:solidFill>
            <a:schemeClr val="accent3"/>
          </a:solid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Fase 4</a:t>
            </a:r>
            <a:r>
              <a:rPr kumimoji="0" lang="da-DK" sz="1400" b="0" i="0" u="none" strike="noStrike" kern="1200" cap="none" spc="-50" normalizeH="0" baseline="0" noProof="0">
                <a:ln>
                  <a:noFill/>
                </a:ln>
                <a:solidFill>
                  <a:schemeClr val="bg1"/>
                </a:solidFill>
                <a:effectLst/>
                <a:uLnTx/>
                <a:uFillTx/>
                <a:latin typeface="+mn-lt"/>
                <a:ea typeface="Verdana" pitchFamily="34" charset="0"/>
                <a:cs typeface="Verdana" pitchFamily="34" charset="0"/>
              </a:rPr>
              <a:t>: Afprøvning</a:t>
            </a:r>
            <a:endPar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endParaRPr>
          </a:p>
        </p:txBody>
      </p:sp>
      <p:sp>
        <p:nvSpPr>
          <p:cNvPr id="17" name="Tekstfelt 16"/>
          <p:cNvSpPr txBox="1"/>
          <p:nvPr userDrawn="1"/>
        </p:nvSpPr>
        <p:spPr>
          <a:xfrm>
            <a:off x="900000" y="2183035"/>
            <a:ext cx="5781216" cy="1923604"/>
          </a:xfrm>
          <a:prstGeom prst="rect">
            <a:avLst/>
          </a:prstGeom>
          <a:noFill/>
        </p:spPr>
        <p:txBody>
          <a:bodyPr wrap="square" lIns="0" tIns="0" rIns="0" bIns="0" rtlCol="0">
            <a:spAutoFit/>
          </a:bodyPr>
          <a:lstStyle/>
          <a:p>
            <a:pPr marL="177750" indent="-177750">
              <a:spcAft>
                <a:spcPts val="1200"/>
              </a:spcAft>
              <a:buFont typeface="Arial" charset="0"/>
              <a:buChar char="•"/>
            </a:pPr>
            <a:r>
              <a:rPr lang="da-DK" sz="1500" dirty="0"/>
              <a:t>Udvikling og afprøvning af indsatsen foregår parallelt i </a:t>
            </a:r>
            <a:r>
              <a:rPr lang="da-DK" sz="1500" b="1" dirty="0"/>
              <a:t>læringscyklusser</a:t>
            </a:r>
            <a:r>
              <a:rPr lang="da-DK" sz="1500" dirty="0"/>
              <a:t>.</a:t>
            </a:r>
          </a:p>
          <a:p>
            <a:pPr marL="177750" indent="-177750">
              <a:spcAft>
                <a:spcPts val="1200"/>
              </a:spcAft>
              <a:buFont typeface="Arial" charset="0"/>
              <a:buChar char="•"/>
            </a:pPr>
            <a:r>
              <a:rPr lang="da-DK" sz="1500" dirty="0"/>
              <a:t>Med inspiration fra </a:t>
            </a:r>
            <a:r>
              <a:rPr lang="da-DK" sz="1500" b="1" dirty="0"/>
              <a:t>aktionslæring</a:t>
            </a:r>
            <a:r>
              <a:rPr lang="da-DK" sz="1500" dirty="0"/>
              <a:t> som metode planlægger vi konkrete prøvehandlinger/afgrænsede indsatser, som vi løbende gennemfører, evaluerer og justerer i takt med, at vi gør os erfaringer og producerer ny viden.</a:t>
            </a:r>
          </a:p>
          <a:p>
            <a:pPr marL="177750" indent="-177750">
              <a:spcAft>
                <a:spcPts val="1200"/>
              </a:spcAft>
              <a:buFont typeface="Arial" charset="0"/>
              <a:buChar char="•"/>
            </a:pPr>
            <a:r>
              <a:rPr lang="da-DK" sz="1500" dirty="0"/>
              <a:t>Denne proces understøtter vi med </a:t>
            </a:r>
            <a:r>
              <a:rPr lang="da-DK" sz="1500" b="1" dirty="0"/>
              <a:t>fælles refleksion </a:t>
            </a:r>
            <a:r>
              <a:rPr lang="da-DK" sz="1500" dirty="0"/>
              <a:t>og </a:t>
            </a:r>
            <a:r>
              <a:rPr lang="da-DK" sz="1500" b="1" dirty="0"/>
              <a:t>faglig sparring </a:t>
            </a:r>
            <a:r>
              <a:rPr lang="da-DK" sz="1500" dirty="0"/>
              <a:t>på møder.</a:t>
            </a:r>
            <a:endParaRPr lang="en-GB" sz="1500" dirty="0"/>
          </a:p>
        </p:txBody>
      </p:sp>
      <p:sp>
        <p:nvSpPr>
          <p:cNvPr id="7"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8" name="Lige forbindelse 7"/>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Billed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76650" y="1704885"/>
            <a:ext cx="6114449" cy="6102616"/>
          </a:xfrm>
          <a:prstGeom prst="rect">
            <a:avLst/>
          </a:prstGeom>
        </p:spPr>
      </p:pic>
    </p:spTree>
  </p:cSld>
  <p:clrMapOvr>
    <a:masterClrMapping/>
  </p:clrMapOvr>
  <p:extLst mod="1">
    <p:ext uri="{DCECCB84-F9BA-43D5-87BE-67443E8EF086}">
      <p15:sldGuideLst xmlns:p15="http://schemas.microsoft.com/office/powerpoint/2012/main" xmlns="">
        <p15:guide id="1" orient="horz" pos="1389">
          <p15:clr>
            <a:srgbClr val="FBAE40"/>
          </p15:clr>
        </p15:guide>
        <p15:guide id="2" pos="386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Brugerdefineret layout">
    <p:spTree>
      <p:nvGrpSpPr>
        <p:cNvPr id="1" name=""/>
        <p:cNvGrpSpPr/>
        <p:nvPr/>
      </p:nvGrpSpPr>
      <p:grpSpPr>
        <a:xfrm>
          <a:off x="0" y="0"/>
          <a:ext cx="0" cy="0"/>
          <a:chOff x="0" y="0"/>
          <a:chExt cx="0" cy="0"/>
        </a:xfrm>
      </p:grpSpPr>
      <p:sp>
        <p:nvSpPr>
          <p:cNvPr id="3" name="Tekstfelt 2"/>
          <p:cNvSpPr txBox="1"/>
          <p:nvPr userDrawn="1"/>
        </p:nvSpPr>
        <p:spPr>
          <a:xfrm>
            <a:off x="900000" y="720000"/>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t>
            </a:r>
            <a:br>
              <a:rPr lang="da-DK" sz="3200" dirty="0">
                <a:latin typeface="+mj-lt"/>
              </a:rPr>
            </a:br>
            <a:r>
              <a:rPr lang="da-DK" sz="3200" b="0" dirty="0">
                <a:latin typeface="+mj-lt"/>
              </a:rPr>
              <a:t>Fem</a:t>
            </a:r>
            <a:r>
              <a:rPr lang="da-DK" sz="3200" b="0" baseline="0" dirty="0">
                <a:latin typeface="+mj-lt"/>
              </a:rPr>
              <a:t> faser i aktionslæring</a:t>
            </a:r>
            <a:endParaRPr lang="en-GB" sz="3200" dirty="0">
              <a:solidFill>
                <a:schemeClr val="tx1"/>
              </a:solidFill>
              <a:latin typeface="+mj-lt"/>
            </a:endParaRPr>
          </a:p>
        </p:txBody>
      </p:sp>
      <p:sp>
        <p:nvSpPr>
          <p:cNvPr id="6" name="Tekstfelt 5"/>
          <p:cNvSpPr txBox="1"/>
          <p:nvPr userDrawn="1"/>
        </p:nvSpPr>
        <p:spPr>
          <a:xfrm>
            <a:off x="900000" y="818623"/>
            <a:ext cx="1404288" cy="307777"/>
          </a:xfrm>
          <a:prstGeom prst="rect">
            <a:avLst/>
          </a:prstGeom>
          <a:solidFill>
            <a:schemeClr val="accent3"/>
          </a:solid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Fase 4: Afprøvning</a:t>
            </a:r>
          </a:p>
        </p:txBody>
      </p:sp>
      <p:sp>
        <p:nvSpPr>
          <p:cNvPr id="14"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5" name="Lige forbindelse 14"/>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kstfelt 16"/>
          <p:cNvSpPr txBox="1"/>
          <p:nvPr userDrawn="1"/>
        </p:nvSpPr>
        <p:spPr>
          <a:xfrm>
            <a:off x="900000" y="2061115"/>
            <a:ext cx="4904807" cy="2693045"/>
          </a:xfrm>
          <a:prstGeom prst="rect">
            <a:avLst/>
          </a:prstGeom>
          <a:noFill/>
        </p:spPr>
        <p:txBody>
          <a:bodyPr wrap="square" lIns="0" tIns="0" rIns="0" bIns="0" rtlCol="0">
            <a:spAutoFit/>
          </a:bodyPr>
          <a:lstStyle/>
          <a:p>
            <a:pPr marL="198900" indent="-198900">
              <a:spcAft>
                <a:spcPts val="1200"/>
              </a:spcAft>
              <a:buFont typeface="+mj-lt"/>
              <a:buAutoNum type="arabicPeriod"/>
              <a:defRPr/>
            </a:pPr>
            <a:r>
              <a:rPr lang="da-DK" sz="1500" dirty="0"/>
              <a:t>Hvad vil vi gerne have til at fungere bedre i praksis</a:t>
            </a:r>
            <a:r>
              <a:rPr lang="da-DK" sz="1500" b="1" dirty="0"/>
              <a:t> </a:t>
            </a:r>
            <a:r>
              <a:rPr lang="da-DK" sz="1500" dirty="0"/>
              <a:t>– hvad er vores mål? (Formulering af problemstilling)</a:t>
            </a:r>
          </a:p>
          <a:p>
            <a:pPr marL="198900" indent="-198900">
              <a:spcAft>
                <a:spcPts val="1200"/>
              </a:spcAft>
              <a:buFont typeface="+mj-lt"/>
              <a:buAutoNum type="arabicPeriod"/>
              <a:defRPr/>
            </a:pPr>
            <a:r>
              <a:rPr lang="da-DK" sz="1500" dirty="0"/>
              <a:t>Hvad kan vi prøve at gøre? (Valg af prøvehandlinger)</a:t>
            </a:r>
          </a:p>
          <a:p>
            <a:pPr marL="198900" indent="-198900">
              <a:spcAft>
                <a:spcPts val="1200"/>
              </a:spcAft>
              <a:buFont typeface="+mj-lt"/>
              <a:buAutoNum type="arabicPeriod"/>
              <a:defRPr/>
            </a:pPr>
            <a:r>
              <a:rPr lang="da-DK" sz="1500" dirty="0"/>
              <a:t>Hvordan kan vi se, om og hvordan det virker? (Gennemførelse og observation)</a:t>
            </a:r>
          </a:p>
          <a:p>
            <a:pPr marL="198900" indent="-198900">
              <a:spcAft>
                <a:spcPts val="1200"/>
              </a:spcAft>
              <a:buFont typeface="+mj-lt"/>
              <a:buAutoNum type="arabicPeriod"/>
              <a:defRPr/>
            </a:pPr>
            <a:r>
              <a:rPr lang="da-DK" sz="1500" dirty="0"/>
              <a:t>Hvordan kan/skal vi forstå det, vi har iagttaget? (Reflekterende samtale)</a:t>
            </a:r>
          </a:p>
          <a:p>
            <a:pPr marL="198900" indent="-198900">
              <a:spcAft>
                <a:spcPts val="1200"/>
              </a:spcAft>
              <a:buFont typeface="+mj-lt"/>
              <a:buAutoNum type="arabicPeriod"/>
              <a:defRPr/>
            </a:pPr>
            <a:r>
              <a:rPr lang="da-DK" sz="1500" dirty="0"/>
              <a:t>Hvad betyder for udviklingen af praksis? (Bearbejdning af erfaringer)</a:t>
            </a:r>
          </a:p>
        </p:txBody>
      </p:sp>
      <p:sp>
        <p:nvSpPr>
          <p:cNvPr id="19" name="Ellipse 18"/>
          <p:cNvSpPr/>
          <p:nvPr userDrawn="1"/>
        </p:nvSpPr>
        <p:spPr>
          <a:xfrm>
            <a:off x="7892943" y="1376155"/>
            <a:ext cx="1467456" cy="14674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Tekstfelt 20"/>
          <p:cNvSpPr txBox="1"/>
          <p:nvPr userDrawn="1"/>
        </p:nvSpPr>
        <p:spPr>
          <a:xfrm>
            <a:off x="8009178" y="1675799"/>
            <a:ext cx="1234986" cy="830997"/>
          </a:xfrm>
          <a:prstGeom prst="rect">
            <a:avLst/>
          </a:prstGeom>
          <a:noFill/>
        </p:spPr>
        <p:txBody>
          <a:bodyPr wrap="square" rtlCol="0">
            <a:spAutoFit/>
          </a:bodyPr>
          <a:lstStyle/>
          <a:p>
            <a:pPr lvl="0" algn="ctr" rtl="0"/>
            <a:r>
              <a:rPr lang="en-GB" sz="1200" dirty="0" err="1">
                <a:solidFill>
                  <a:schemeClr val="bg1"/>
                </a:solidFill>
              </a:rPr>
              <a:t>Formulering</a:t>
            </a:r>
            <a:r>
              <a:rPr lang="en-GB" sz="1200" dirty="0">
                <a:solidFill>
                  <a:schemeClr val="bg1"/>
                </a:solidFill>
              </a:rPr>
              <a:t> </a:t>
            </a:r>
            <a:br>
              <a:rPr lang="en-GB" sz="1200" dirty="0">
                <a:solidFill>
                  <a:schemeClr val="bg1"/>
                </a:solidFill>
              </a:rPr>
            </a:br>
            <a:r>
              <a:rPr lang="en-GB" sz="1200" dirty="0" err="1">
                <a:solidFill>
                  <a:schemeClr val="bg1"/>
                </a:solidFill>
              </a:rPr>
              <a:t>af</a:t>
            </a:r>
            <a:r>
              <a:rPr lang="en-GB" sz="1200" dirty="0">
                <a:solidFill>
                  <a:schemeClr val="bg1"/>
                </a:solidFill>
              </a:rPr>
              <a:t> </a:t>
            </a:r>
            <a:r>
              <a:rPr lang="en-GB" sz="1200" dirty="0" err="1">
                <a:solidFill>
                  <a:schemeClr val="bg1"/>
                </a:solidFill>
              </a:rPr>
              <a:t>en</a:t>
            </a:r>
            <a:r>
              <a:rPr lang="en-GB" sz="1200" dirty="0">
                <a:solidFill>
                  <a:schemeClr val="bg1"/>
                </a:solidFill>
              </a:rPr>
              <a:t> </a:t>
            </a:r>
            <a:r>
              <a:rPr lang="en-GB" sz="1200" dirty="0" err="1">
                <a:solidFill>
                  <a:schemeClr val="bg1"/>
                </a:solidFill>
              </a:rPr>
              <a:t>problemstilling</a:t>
            </a:r>
            <a:r>
              <a:rPr lang="en-GB" sz="1200" dirty="0">
                <a:solidFill>
                  <a:schemeClr val="bg1"/>
                </a:solidFill>
              </a:rPr>
              <a:t>/</a:t>
            </a:r>
            <a:r>
              <a:rPr lang="en-GB" sz="1200" dirty="0" err="1">
                <a:solidFill>
                  <a:schemeClr val="bg1"/>
                </a:solidFill>
              </a:rPr>
              <a:t>undren</a:t>
            </a:r>
            <a:endParaRPr lang="da-DK" sz="1200" dirty="0">
              <a:solidFill>
                <a:schemeClr val="bg1"/>
              </a:solidFill>
            </a:endParaRPr>
          </a:p>
        </p:txBody>
      </p:sp>
      <p:sp>
        <p:nvSpPr>
          <p:cNvPr id="22" name="Ellipse 21"/>
          <p:cNvSpPr/>
          <p:nvPr userDrawn="1"/>
        </p:nvSpPr>
        <p:spPr>
          <a:xfrm>
            <a:off x="9476634" y="2646304"/>
            <a:ext cx="1467456" cy="14674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Tekstfelt 22"/>
          <p:cNvSpPr txBox="1"/>
          <p:nvPr userDrawn="1"/>
        </p:nvSpPr>
        <p:spPr>
          <a:xfrm>
            <a:off x="9546943" y="3137008"/>
            <a:ext cx="1351221" cy="461665"/>
          </a:xfrm>
          <a:prstGeom prst="rect">
            <a:avLst/>
          </a:prstGeom>
          <a:noFill/>
        </p:spPr>
        <p:txBody>
          <a:bodyPr wrap="square" rtlCol="0">
            <a:spAutoFit/>
          </a:bodyPr>
          <a:lstStyle/>
          <a:p>
            <a:pPr lvl="0" algn="ctr" rtl="0"/>
            <a:r>
              <a:rPr lang="en-GB" sz="1200" dirty="0" err="1">
                <a:solidFill>
                  <a:schemeClr val="bg1"/>
                </a:solidFill>
              </a:rPr>
              <a:t>Valg</a:t>
            </a:r>
            <a:r>
              <a:rPr lang="en-GB" sz="1200" dirty="0">
                <a:solidFill>
                  <a:schemeClr val="bg1"/>
                </a:solidFill>
              </a:rPr>
              <a:t> </a:t>
            </a:r>
            <a:r>
              <a:rPr lang="en-GB" sz="1200" dirty="0" err="1">
                <a:solidFill>
                  <a:schemeClr val="bg1"/>
                </a:solidFill>
              </a:rPr>
              <a:t>af</a:t>
            </a:r>
            <a:r>
              <a:rPr lang="en-GB" sz="1200" dirty="0">
                <a:solidFill>
                  <a:schemeClr val="bg1"/>
                </a:solidFill>
              </a:rPr>
              <a:t> </a:t>
            </a:r>
            <a:r>
              <a:rPr lang="en-GB" sz="1200" dirty="0" err="1">
                <a:solidFill>
                  <a:schemeClr val="bg1"/>
                </a:solidFill>
              </a:rPr>
              <a:t>prøvehandlinger</a:t>
            </a:r>
            <a:endParaRPr lang="da-DK" sz="1200" dirty="0">
              <a:solidFill>
                <a:schemeClr val="bg1"/>
              </a:solidFill>
            </a:endParaRPr>
          </a:p>
        </p:txBody>
      </p:sp>
      <p:sp>
        <p:nvSpPr>
          <p:cNvPr id="24" name="Højrepil 23"/>
          <p:cNvSpPr/>
          <p:nvPr userDrawn="1"/>
        </p:nvSpPr>
        <p:spPr>
          <a:xfrm rot="2294470">
            <a:off x="9262835" y="2448342"/>
            <a:ext cx="451983" cy="460447"/>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Ellipse 24"/>
          <p:cNvSpPr/>
          <p:nvPr userDrawn="1"/>
        </p:nvSpPr>
        <p:spPr>
          <a:xfrm>
            <a:off x="8851672" y="4549570"/>
            <a:ext cx="1467456" cy="14674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Tekstfelt 25"/>
          <p:cNvSpPr txBox="1"/>
          <p:nvPr userDrawn="1"/>
        </p:nvSpPr>
        <p:spPr>
          <a:xfrm>
            <a:off x="8884527" y="4945824"/>
            <a:ext cx="1397147" cy="646331"/>
          </a:xfrm>
          <a:prstGeom prst="rect">
            <a:avLst/>
          </a:prstGeom>
          <a:noFill/>
        </p:spPr>
        <p:txBody>
          <a:bodyPr wrap="square" rtlCol="0">
            <a:spAutoFit/>
          </a:bodyPr>
          <a:lstStyle/>
          <a:p>
            <a:pPr lvl="0" algn="ctr" rtl="0"/>
            <a:r>
              <a:rPr lang="en-GB" sz="1200" dirty="0" err="1">
                <a:solidFill>
                  <a:schemeClr val="bg1"/>
                </a:solidFill>
              </a:rPr>
              <a:t>Gennemførelse</a:t>
            </a:r>
            <a:r>
              <a:rPr lang="en-GB" sz="1200" dirty="0">
                <a:solidFill>
                  <a:schemeClr val="bg1"/>
                </a:solidFill>
              </a:rPr>
              <a:t> </a:t>
            </a:r>
            <a:br>
              <a:rPr lang="en-GB" sz="1200" dirty="0">
                <a:solidFill>
                  <a:schemeClr val="bg1"/>
                </a:solidFill>
              </a:rPr>
            </a:br>
            <a:r>
              <a:rPr lang="en-GB" sz="1200" dirty="0" err="1">
                <a:solidFill>
                  <a:schemeClr val="bg1"/>
                </a:solidFill>
              </a:rPr>
              <a:t>og</a:t>
            </a:r>
            <a:r>
              <a:rPr lang="en-GB" sz="1200" dirty="0">
                <a:solidFill>
                  <a:schemeClr val="bg1"/>
                </a:solidFill>
              </a:rPr>
              <a:t> observation </a:t>
            </a:r>
            <a:r>
              <a:rPr lang="en-GB" sz="1200" dirty="0" err="1">
                <a:solidFill>
                  <a:schemeClr val="bg1"/>
                </a:solidFill>
              </a:rPr>
              <a:t>af</a:t>
            </a:r>
            <a:endParaRPr lang="en-GB" sz="1200" dirty="0">
              <a:solidFill>
                <a:schemeClr val="bg1"/>
              </a:solidFill>
            </a:endParaRPr>
          </a:p>
          <a:p>
            <a:pPr lvl="0" algn="ctr" rtl="0"/>
            <a:r>
              <a:rPr lang="en-GB" sz="1200" dirty="0" err="1">
                <a:solidFill>
                  <a:schemeClr val="bg1"/>
                </a:solidFill>
              </a:rPr>
              <a:t>prøvehandling</a:t>
            </a:r>
            <a:endParaRPr lang="da-DK" sz="1200" dirty="0">
              <a:solidFill>
                <a:schemeClr val="bg1"/>
              </a:solidFill>
            </a:endParaRPr>
          </a:p>
        </p:txBody>
      </p:sp>
      <p:sp>
        <p:nvSpPr>
          <p:cNvPr id="27" name="Ellipse 26"/>
          <p:cNvSpPr/>
          <p:nvPr userDrawn="1"/>
        </p:nvSpPr>
        <p:spPr>
          <a:xfrm>
            <a:off x="6815148" y="4549570"/>
            <a:ext cx="1467456" cy="14674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Tekstfelt 27"/>
          <p:cNvSpPr txBox="1"/>
          <p:nvPr userDrawn="1"/>
        </p:nvSpPr>
        <p:spPr>
          <a:xfrm>
            <a:off x="6850302" y="4879047"/>
            <a:ext cx="1397147" cy="830997"/>
          </a:xfrm>
          <a:prstGeom prst="rect">
            <a:avLst/>
          </a:prstGeom>
          <a:noFill/>
        </p:spPr>
        <p:txBody>
          <a:bodyPr wrap="square" rtlCol="0">
            <a:spAutoFit/>
          </a:bodyPr>
          <a:lstStyle/>
          <a:p>
            <a:pPr lvl="0" algn="ctr" rtl="0"/>
            <a:r>
              <a:rPr lang="en-GB" sz="1200" dirty="0" err="1">
                <a:solidFill>
                  <a:schemeClr val="bg1"/>
                </a:solidFill>
              </a:rPr>
              <a:t>Reflekterende</a:t>
            </a:r>
            <a:r>
              <a:rPr lang="en-GB" sz="1200" dirty="0">
                <a:solidFill>
                  <a:schemeClr val="bg1"/>
                </a:solidFill>
              </a:rPr>
              <a:t> </a:t>
            </a:r>
            <a:r>
              <a:rPr lang="en-GB" sz="1200" dirty="0" err="1">
                <a:solidFill>
                  <a:schemeClr val="bg1"/>
                </a:solidFill>
              </a:rPr>
              <a:t>samtale</a:t>
            </a:r>
            <a:r>
              <a:rPr lang="en-GB" sz="1200" dirty="0">
                <a:solidFill>
                  <a:schemeClr val="bg1"/>
                </a:solidFill>
              </a:rPr>
              <a:t>, </a:t>
            </a:r>
            <a:r>
              <a:rPr lang="en-GB" sz="1200" dirty="0" err="1">
                <a:solidFill>
                  <a:schemeClr val="bg1"/>
                </a:solidFill>
              </a:rPr>
              <a:t>ny</a:t>
            </a:r>
            <a:r>
              <a:rPr lang="en-GB" sz="1200" dirty="0">
                <a:solidFill>
                  <a:schemeClr val="bg1"/>
                </a:solidFill>
              </a:rPr>
              <a:t> </a:t>
            </a:r>
            <a:r>
              <a:rPr lang="en-GB" sz="1200" dirty="0" err="1">
                <a:solidFill>
                  <a:schemeClr val="bg1"/>
                </a:solidFill>
              </a:rPr>
              <a:t>praksisrunde</a:t>
            </a:r>
            <a:r>
              <a:rPr lang="en-GB" sz="1200" dirty="0">
                <a:solidFill>
                  <a:schemeClr val="bg1"/>
                </a:solidFill>
              </a:rPr>
              <a:t>, </a:t>
            </a:r>
            <a:r>
              <a:rPr lang="en-GB" sz="1200" dirty="0" err="1">
                <a:solidFill>
                  <a:schemeClr val="bg1"/>
                </a:solidFill>
              </a:rPr>
              <a:t>ny</a:t>
            </a:r>
            <a:r>
              <a:rPr lang="en-GB" sz="1200" dirty="0">
                <a:solidFill>
                  <a:schemeClr val="bg1"/>
                </a:solidFill>
              </a:rPr>
              <a:t> </a:t>
            </a:r>
            <a:r>
              <a:rPr lang="en-GB" sz="1200" dirty="0" err="1">
                <a:solidFill>
                  <a:schemeClr val="bg1"/>
                </a:solidFill>
              </a:rPr>
              <a:t>prøvehandling</a:t>
            </a:r>
            <a:endParaRPr lang="da-DK" sz="1200" dirty="0">
              <a:solidFill>
                <a:schemeClr val="bg1"/>
              </a:solidFill>
            </a:endParaRPr>
          </a:p>
        </p:txBody>
      </p:sp>
      <p:sp>
        <p:nvSpPr>
          <p:cNvPr id="29" name="Ellipse 28"/>
          <p:cNvSpPr/>
          <p:nvPr userDrawn="1"/>
        </p:nvSpPr>
        <p:spPr>
          <a:xfrm>
            <a:off x="6303567" y="2646304"/>
            <a:ext cx="1467456" cy="14674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Tekstfelt 29"/>
          <p:cNvSpPr txBox="1"/>
          <p:nvPr userDrawn="1"/>
        </p:nvSpPr>
        <p:spPr>
          <a:xfrm>
            <a:off x="6373876" y="3149200"/>
            <a:ext cx="1351221" cy="461665"/>
          </a:xfrm>
          <a:prstGeom prst="rect">
            <a:avLst/>
          </a:prstGeom>
          <a:noFill/>
        </p:spPr>
        <p:txBody>
          <a:bodyPr wrap="square" rtlCol="0">
            <a:spAutoFit/>
          </a:bodyPr>
          <a:lstStyle/>
          <a:p>
            <a:pPr lvl="0" algn="ctr" rtl="0"/>
            <a:r>
              <a:rPr lang="en-GB" sz="1200" dirty="0" err="1">
                <a:solidFill>
                  <a:schemeClr val="bg1"/>
                </a:solidFill>
              </a:rPr>
              <a:t>Bearbejdning</a:t>
            </a:r>
            <a:r>
              <a:rPr lang="en-GB" sz="1200" dirty="0">
                <a:solidFill>
                  <a:schemeClr val="bg1"/>
                </a:solidFill>
              </a:rPr>
              <a:t> </a:t>
            </a:r>
            <a:br>
              <a:rPr lang="en-GB" sz="1200" dirty="0">
                <a:solidFill>
                  <a:schemeClr val="bg1"/>
                </a:solidFill>
              </a:rPr>
            </a:br>
            <a:r>
              <a:rPr lang="en-GB" sz="1200" dirty="0" err="1">
                <a:solidFill>
                  <a:schemeClr val="bg1"/>
                </a:solidFill>
              </a:rPr>
              <a:t>af</a:t>
            </a:r>
            <a:r>
              <a:rPr lang="en-GB" sz="1200" dirty="0">
                <a:solidFill>
                  <a:schemeClr val="bg1"/>
                </a:solidFill>
              </a:rPr>
              <a:t> </a:t>
            </a:r>
            <a:r>
              <a:rPr lang="en-GB" sz="1200" dirty="0" err="1">
                <a:solidFill>
                  <a:schemeClr val="bg1"/>
                </a:solidFill>
              </a:rPr>
              <a:t>erfaringer</a:t>
            </a:r>
            <a:endParaRPr lang="da-DK" sz="1200" dirty="0">
              <a:solidFill>
                <a:schemeClr val="bg1"/>
              </a:solidFill>
            </a:endParaRPr>
          </a:p>
        </p:txBody>
      </p:sp>
      <p:sp>
        <p:nvSpPr>
          <p:cNvPr id="31" name="Tekstfelt 30"/>
          <p:cNvSpPr txBox="1"/>
          <p:nvPr userDrawn="1"/>
        </p:nvSpPr>
        <p:spPr>
          <a:xfrm>
            <a:off x="7421826" y="3527776"/>
            <a:ext cx="2409690" cy="707886"/>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2000" b="1" spc="0" dirty="0">
                <a:solidFill>
                  <a:schemeClr val="accent3">
                    <a:lumMod val="60000"/>
                    <a:lumOff val="40000"/>
                  </a:schemeClr>
                </a:solidFill>
                <a:latin typeface="+mj-lt"/>
                <a:cs typeface="ＭＳ Ｐゴシック" pitchFamily="-111" charset="-128"/>
              </a:rPr>
              <a:t>Indsatsen vi arbejder med</a:t>
            </a:r>
          </a:p>
        </p:txBody>
      </p:sp>
      <p:sp>
        <p:nvSpPr>
          <p:cNvPr id="32" name="Højrepil 31"/>
          <p:cNvSpPr/>
          <p:nvPr userDrawn="1"/>
        </p:nvSpPr>
        <p:spPr>
          <a:xfrm rot="8213231" flipH="1" flipV="1">
            <a:off x="7548405" y="2444362"/>
            <a:ext cx="451983" cy="460447"/>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3" name="Højrepil 32"/>
          <p:cNvSpPr/>
          <p:nvPr userDrawn="1"/>
        </p:nvSpPr>
        <p:spPr>
          <a:xfrm rot="17291898" flipH="1" flipV="1">
            <a:off x="9695084" y="4127558"/>
            <a:ext cx="451983" cy="460447"/>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4" name="Højrepil 33"/>
          <p:cNvSpPr/>
          <p:nvPr userDrawn="1"/>
        </p:nvSpPr>
        <p:spPr>
          <a:xfrm flipH="1" flipV="1">
            <a:off x="8341146" y="5131708"/>
            <a:ext cx="451983" cy="460447"/>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 name="Højrepil 34"/>
          <p:cNvSpPr/>
          <p:nvPr userDrawn="1"/>
        </p:nvSpPr>
        <p:spPr>
          <a:xfrm rot="4427537" flipH="1" flipV="1">
            <a:off x="7037687" y="4097141"/>
            <a:ext cx="451983" cy="460447"/>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Sld>
  <p:clrMapOvr>
    <a:masterClrMapping/>
  </p:clrMapOvr>
  <p:extLst mod="1">
    <p:ext uri="{DCECCB84-F9BA-43D5-87BE-67443E8EF086}">
      <p15:sldGuideLst xmlns:p15="http://schemas.microsoft.com/office/powerpoint/2012/main" xmlns="">
        <p15:guide id="1" orient="horz" pos="1389"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ugerdefineret layout">
    <p:bg>
      <p:bgRef idx="1001">
        <a:schemeClr val="bg1"/>
      </p:bgRef>
    </p:bg>
    <p:spTree>
      <p:nvGrpSpPr>
        <p:cNvPr id="1" name=""/>
        <p:cNvGrpSpPr/>
        <p:nvPr/>
      </p:nvGrpSpPr>
      <p:grpSpPr>
        <a:xfrm>
          <a:off x="0" y="0"/>
          <a:ext cx="0" cy="0"/>
          <a:chOff x="0" y="0"/>
          <a:chExt cx="0" cy="0"/>
        </a:xfrm>
      </p:grpSpPr>
      <p:sp>
        <p:nvSpPr>
          <p:cNvPr id="4" name="Tekstfelt 3"/>
          <p:cNvSpPr txBox="1"/>
          <p:nvPr userDrawn="1"/>
        </p:nvSpPr>
        <p:spPr>
          <a:xfrm>
            <a:off x="900000" y="720000"/>
            <a:ext cx="8606703"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dirty="0" err="1">
                <a:solidFill>
                  <a:schemeClr val="tx1"/>
                </a:solidFill>
                <a:latin typeface="+mj-lt"/>
              </a:rPr>
              <a:t>Indhold</a:t>
            </a:r>
            <a:endParaRPr lang="en-GB" sz="3200" dirty="0">
              <a:solidFill>
                <a:schemeClr val="tx1"/>
              </a:solidFill>
              <a:latin typeface="+mj-lt"/>
            </a:endParaRPr>
          </a:p>
        </p:txBody>
      </p:sp>
      <p:cxnSp>
        <p:nvCxnSpPr>
          <p:cNvPr id="5" name="Lige forbindelse 4"/>
          <p:cNvCxnSpPr/>
          <p:nvPr userDrawn="1"/>
        </p:nvCxnSpPr>
        <p:spPr>
          <a:xfrm>
            <a:off x="900000" y="153000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kstfelt 5"/>
          <p:cNvSpPr txBox="1"/>
          <p:nvPr userDrawn="1"/>
        </p:nvSpPr>
        <p:spPr>
          <a:xfrm>
            <a:off x="900000" y="1992205"/>
            <a:ext cx="6471471" cy="2231380"/>
          </a:xfrm>
          <a:prstGeom prst="rect">
            <a:avLst/>
          </a:prstGeom>
          <a:noFill/>
        </p:spPr>
        <p:txBody>
          <a:bodyPr wrap="square" lIns="0" tIns="0" rIns="0" bIns="0" rtlCol="0">
            <a:spAutoFit/>
          </a:bodyPr>
          <a:lstStyle/>
          <a:p>
            <a:r>
              <a:rPr lang="en-GB" sz="1500" b="1"/>
              <a:t>Udviklingsproces</a:t>
            </a:r>
            <a:r>
              <a:rPr lang="en-GB" sz="1500" b="1" dirty="0"/>
              <a:t> </a:t>
            </a:r>
            <a:r>
              <a:rPr lang="en-GB" sz="1500" b="1" dirty="0" err="1"/>
              <a:t>i</a:t>
            </a:r>
            <a:r>
              <a:rPr lang="en-GB" sz="1500" b="1" dirty="0"/>
              <a:t> fire </a:t>
            </a:r>
            <a:r>
              <a:rPr lang="en-GB" sz="1500" b="1" dirty="0" err="1"/>
              <a:t>faser</a:t>
            </a:r>
            <a:r>
              <a:rPr lang="en-GB" sz="1500" b="1" dirty="0"/>
              <a:t> – </a:t>
            </a:r>
            <a:r>
              <a:rPr lang="en-GB" sz="1500" b="1" dirty="0" err="1"/>
              <a:t>kom</a:t>
            </a:r>
            <a:r>
              <a:rPr lang="en-GB" sz="1500" b="1" dirty="0"/>
              <a:t> </a:t>
            </a:r>
            <a:r>
              <a:rPr lang="en-GB" sz="1500" b="1" dirty="0" err="1"/>
              <a:t>godt</a:t>
            </a:r>
            <a:r>
              <a:rPr lang="en-GB" sz="1500" b="1" dirty="0"/>
              <a:t> </a:t>
            </a:r>
            <a:r>
              <a:rPr lang="en-GB" sz="1500" b="1" dirty="0" err="1"/>
              <a:t>igang</a:t>
            </a:r>
            <a:r>
              <a:rPr lang="en-GB" sz="1500" b="1" dirty="0"/>
              <a:t> med </a:t>
            </a:r>
            <a:r>
              <a:rPr lang="en-GB" sz="1500" b="1" dirty="0" err="1"/>
              <a:t>videreudvikling</a:t>
            </a:r>
            <a:r>
              <a:rPr lang="en-GB" sz="1500" b="1" dirty="0"/>
              <a:t> </a:t>
            </a:r>
            <a:r>
              <a:rPr lang="en-GB" sz="1500" b="1" dirty="0" err="1"/>
              <a:t>af</a:t>
            </a:r>
            <a:r>
              <a:rPr lang="en-GB" sz="1500" b="1" dirty="0"/>
              <a:t> </a:t>
            </a:r>
            <a:r>
              <a:rPr lang="en-GB" sz="1500" b="1" dirty="0" err="1"/>
              <a:t>egen</a:t>
            </a:r>
            <a:r>
              <a:rPr lang="en-GB" sz="1500" b="1" dirty="0"/>
              <a:t> </a:t>
            </a:r>
            <a:r>
              <a:rPr lang="en-GB" sz="1500" b="1" dirty="0" err="1"/>
              <a:t>praksis</a:t>
            </a:r>
            <a:endParaRPr lang="en-GB" sz="1500" b="1" dirty="0"/>
          </a:p>
          <a:p>
            <a:endParaRPr lang="en-GB" sz="1500" b="1" dirty="0"/>
          </a:p>
          <a:p>
            <a:pPr marL="198000" lvl="0" indent="-198000">
              <a:spcAft>
                <a:spcPts val="1200"/>
              </a:spcAft>
              <a:buFont typeface="+mj-lt"/>
              <a:buAutoNum type="arabicPeriod"/>
            </a:pPr>
            <a:r>
              <a:rPr lang="en-GB" sz="1500" dirty="0"/>
              <a:t>Inspiration</a:t>
            </a:r>
          </a:p>
          <a:p>
            <a:pPr marL="198000" lvl="0" indent="-198000">
              <a:spcAft>
                <a:spcPts val="1200"/>
              </a:spcAft>
              <a:buFont typeface="+mj-lt"/>
              <a:buAutoNum type="arabicPeriod"/>
            </a:pPr>
            <a:r>
              <a:rPr lang="en-GB" sz="1500" dirty="0" err="1"/>
              <a:t>Fælles</a:t>
            </a:r>
            <a:r>
              <a:rPr lang="en-GB" sz="1500" dirty="0"/>
              <a:t> </a:t>
            </a:r>
            <a:r>
              <a:rPr lang="en-GB" sz="1500" dirty="0" err="1"/>
              <a:t>forståelse</a:t>
            </a:r>
            <a:r>
              <a:rPr lang="en-GB" sz="1500" dirty="0"/>
              <a:t> </a:t>
            </a:r>
            <a:r>
              <a:rPr lang="en-GB" sz="1500" dirty="0" err="1"/>
              <a:t>og</a:t>
            </a:r>
            <a:r>
              <a:rPr lang="en-GB" sz="1500" dirty="0"/>
              <a:t> </a:t>
            </a:r>
            <a:r>
              <a:rPr lang="en-GB" sz="1500" dirty="0" err="1"/>
              <a:t>prioritering</a:t>
            </a:r>
            <a:endParaRPr lang="en-GB" sz="1500" dirty="0"/>
          </a:p>
          <a:p>
            <a:pPr marL="198000" lvl="0" indent="-198000">
              <a:spcAft>
                <a:spcPts val="1200"/>
              </a:spcAft>
              <a:buFont typeface="+mj-lt"/>
              <a:buAutoNum type="arabicPeriod"/>
            </a:pPr>
            <a:r>
              <a:rPr lang="en-GB" sz="1500" dirty="0" err="1"/>
              <a:t>Udvikling</a:t>
            </a:r>
            <a:r>
              <a:rPr lang="en-GB" sz="1500" dirty="0"/>
              <a:t> </a:t>
            </a:r>
            <a:r>
              <a:rPr lang="en-GB" sz="1500" dirty="0" err="1"/>
              <a:t>af</a:t>
            </a:r>
            <a:r>
              <a:rPr lang="en-GB" sz="1500" dirty="0"/>
              <a:t> </a:t>
            </a:r>
            <a:r>
              <a:rPr lang="en-GB" sz="1500" dirty="0" err="1"/>
              <a:t>projektet</a:t>
            </a:r>
            <a:endParaRPr lang="en-GB" sz="1500" dirty="0"/>
          </a:p>
          <a:p>
            <a:pPr marL="198000" lvl="0" indent="-198000">
              <a:spcAft>
                <a:spcPts val="1200"/>
              </a:spcAft>
              <a:buFont typeface="+mj-lt"/>
              <a:buAutoNum type="arabicPeriod"/>
            </a:pPr>
            <a:r>
              <a:rPr lang="en-GB" sz="1500" dirty="0" err="1"/>
              <a:t>Afprøvning</a:t>
            </a:r>
            <a:r>
              <a:rPr lang="en-GB" sz="1500" dirty="0"/>
              <a:t>. </a:t>
            </a:r>
          </a:p>
          <a:p>
            <a:endParaRPr lang="en-GB" sz="1500" b="1" dirty="0"/>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Billed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8417" y="2346807"/>
            <a:ext cx="7607582" cy="3831652"/>
          </a:xfrm>
          <a:prstGeom prst="rect">
            <a:avLst/>
          </a:prstGeom>
        </p:spPr>
      </p:pic>
    </p:spTree>
    <p:extLst>
      <p:ext uri="{BB962C8B-B14F-4D97-AF65-F5344CB8AC3E}">
        <p14:creationId xmlns:p14="http://schemas.microsoft.com/office/powerpoint/2010/main" val="1672394338"/>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6_Brugerdefineret layout">
    <p:spTree>
      <p:nvGrpSpPr>
        <p:cNvPr id="1" name=""/>
        <p:cNvGrpSpPr/>
        <p:nvPr/>
      </p:nvGrpSpPr>
      <p:grpSpPr>
        <a:xfrm>
          <a:off x="0" y="0"/>
          <a:ext cx="0" cy="0"/>
          <a:chOff x="0" y="0"/>
          <a:chExt cx="0" cy="0"/>
        </a:xfrm>
      </p:grpSpPr>
      <p:sp>
        <p:nvSpPr>
          <p:cNvPr id="3" name="Tekstfelt 2"/>
          <p:cNvSpPr txBox="1"/>
          <p:nvPr userDrawn="1"/>
        </p:nvSpPr>
        <p:spPr>
          <a:xfrm>
            <a:off x="900000" y="720000"/>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t>
            </a:r>
            <a:br>
              <a:rPr lang="da-DK" sz="3200" dirty="0">
                <a:latin typeface="+mj-lt"/>
              </a:rPr>
            </a:br>
            <a:r>
              <a:rPr lang="da-DK" sz="3200" b="0" dirty="0">
                <a:latin typeface="+mj-lt"/>
              </a:rPr>
              <a:t>Forberedelsesark til aktionslæringsforløb</a:t>
            </a:r>
            <a:endParaRPr lang="en-GB" sz="3200" dirty="0">
              <a:solidFill>
                <a:schemeClr val="tx1"/>
              </a:solidFill>
              <a:latin typeface="+mj-lt"/>
            </a:endParaRPr>
          </a:p>
        </p:txBody>
      </p:sp>
      <p:sp>
        <p:nvSpPr>
          <p:cNvPr id="6" name="Tekstfelt 5"/>
          <p:cNvSpPr txBox="1"/>
          <p:nvPr userDrawn="1"/>
        </p:nvSpPr>
        <p:spPr>
          <a:xfrm>
            <a:off x="900000" y="818623"/>
            <a:ext cx="1404288" cy="307777"/>
          </a:xfrm>
          <a:prstGeom prst="rect">
            <a:avLst/>
          </a:prstGeom>
          <a:solidFill>
            <a:schemeClr val="accent3"/>
          </a:solid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Fase 4</a:t>
            </a:r>
            <a:r>
              <a:rPr kumimoji="0" lang="da-DK" sz="1400" b="0" i="0" u="none" strike="noStrike" kern="1200" cap="none" spc="-50" normalizeH="0" baseline="0" noProof="0">
                <a:ln>
                  <a:noFill/>
                </a:ln>
                <a:solidFill>
                  <a:schemeClr val="bg1"/>
                </a:solidFill>
                <a:effectLst/>
                <a:uLnTx/>
                <a:uFillTx/>
                <a:latin typeface="+mn-lt"/>
                <a:ea typeface="Verdana" pitchFamily="34" charset="0"/>
                <a:cs typeface="Verdana" pitchFamily="34" charset="0"/>
              </a:rPr>
              <a:t>: Afprøvning</a:t>
            </a:r>
            <a:endPar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endParaRPr>
          </a:p>
        </p:txBody>
      </p:sp>
      <p:sp>
        <p:nvSpPr>
          <p:cNvPr id="14"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5" name="Lige forbindelse 14"/>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7" name="Tabel 6"/>
          <p:cNvGraphicFramePr>
            <a:graphicFrameLocks noGrp="1"/>
          </p:cNvGraphicFramePr>
          <p:nvPr userDrawn="1">
            <p:extLst>
              <p:ext uri="{D42A27DB-BD31-4B8C-83A1-F6EECF244321}">
                <p14:modId xmlns:p14="http://schemas.microsoft.com/office/powerpoint/2010/main" val="358979"/>
              </p:ext>
            </p:extLst>
          </p:nvPr>
        </p:nvGraphicFramePr>
        <p:xfrm>
          <a:off x="900000" y="1926336"/>
          <a:ext cx="10231295" cy="4315967"/>
        </p:xfrm>
        <a:graphic>
          <a:graphicData uri="http://schemas.openxmlformats.org/drawingml/2006/table">
            <a:tbl>
              <a:tblPr firstRow="1" bandRow="1">
                <a:tableStyleId>{93296810-A885-4BE3-A3E7-6D5BEEA58F35}</a:tableStyleId>
              </a:tblPr>
              <a:tblGrid>
                <a:gridCol w="2046259">
                  <a:extLst>
                    <a:ext uri="{9D8B030D-6E8A-4147-A177-3AD203B41FA5}">
                      <a16:colId xmlns="" xmlns:a16="http://schemas.microsoft.com/office/drawing/2014/main" val="20000"/>
                    </a:ext>
                  </a:extLst>
                </a:gridCol>
                <a:gridCol w="2046259">
                  <a:extLst>
                    <a:ext uri="{9D8B030D-6E8A-4147-A177-3AD203B41FA5}">
                      <a16:colId xmlns="" xmlns:a16="http://schemas.microsoft.com/office/drawing/2014/main" val="20001"/>
                    </a:ext>
                  </a:extLst>
                </a:gridCol>
                <a:gridCol w="2046259">
                  <a:extLst>
                    <a:ext uri="{9D8B030D-6E8A-4147-A177-3AD203B41FA5}">
                      <a16:colId xmlns="" xmlns:a16="http://schemas.microsoft.com/office/drawing/2014/main" val="20002"/>
                    </a:ext>
                  </a:extLst>
                </a:gridCol>
                <a:gridCol w="2046259">
                  <a:extLst>
                    <a:ext uri="{9D8B030D-6E8A-4147-A177-3AD203B41FA5}">
                      <a16:colId xmlns="" xmlns:a16="http://schemas.microsoft.com/office/drawing/2014/main" val="20003"/>
                    </a:ext>
                  </a:extLst>
                </a:gridCol>
                <a:gridCol w="2046259">
                  <a:extLst>
                    <a:ext uri="{9D8B030D-6E8A-4147-A177-3AD203B41FA5}">
                      <a16:colId xmlns="" xmlns:a16="http://schemas.microsoft.com/office/drawing/2014/main" val="20004"/>
                    </a:ext>
                  </a:extLst>
                </a:gridCol>
              </a:tblGrid>
              <a:tr h="124454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sz="1600" b="1" i="0" u="none" strike="noStrike" kern="1200" cap="none" normalizeH="0" baseline="0" dirty="0">
                          <a:ln>
                            <a:noFill/>
                          </a:ln>
                          <a:solidFill>
                            <a:schemeClr val="bg1"/>
                          </a:solidFill>
                          <a:effectLst/>
                          <a:latin typeface="+mn-lt"/>
                          <a:ea typeface="Verdana" panose="020B0604030504040204" pitchFamily="34" charset="0"/>
                          <a:cs typeface="Verdana" panose="020B0604030504040204" pitchFamily="34" charset="0"/>
                        </a:rPr>
                        <a:t>Problemstilling</a:t>
                      </a:r>
                      <a:endParaRPr kumimoji="0" lang="da-DK" sz="1500" b="1" i="0" u="none" strike="noStrike" kern="1200" cap="none" normalizeH="0" baseline="0" dirty="0">
                        <a:ln>
                          <a:noFill/>
                        </a:ln>
                        <a:solidFill>
                          <a:schemeClr val="bg1"/>
                        </a:solidFill>
                        <a:effectLst/>
                        <a:latin typeface="+mn-lt"/>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normalizeH="0" baseline="0" dirty="0">
                          <a:ln>
                            <a:noFill/>
                          </a:ln>
                          <a:solidFill>
                            <a:schemeClr val="bg1"/>
                          </a:solidFill>
                          <a:effectLst/>
                          <a:latin typeface="+mn-lt"/>
                          <a:ea typeface="Verdana" panose="020B0604030504040204" pitchFamily="34" charset="0"/>
                          <a:cs typeface="Verdana" panose="020B0604030504040204" pitchFamily="34" charset="0"/>
                        </a:rPr>
                        <a:t>Hvad er vi optagede af at udvikle? </a:t>
                      </a:r>
                      <a:endParaRPr kumimoji="0" lang="da-DK" sz="1400" b="1" i="0" u="none" strike="noStrike" kern="1200" cap="none" normalizeH="0" baseline="0" dirty="0">
                        <a:ln>
                          <a:noFill/>
                        </a:ln>
                        <a:solidFill>
                          <a:schemeClr val="bg1"/>
                        </a:solidFill>
                        <a:effectLst/>
                        <a:latin typeface="+mn-lt"/>
                        <a:ea typeface="Verdana" panose="020B0604030504040204" pitchFamily="34" charset="0"/>
                        <a:cs typeface="Verdana" panose="020B0604030504040204"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600" b="1" i="0" u="none" strike="noStrike" kern="1200" cap="none" normalizeH="0" baseline="0" dirty="0">
                          <a:ln>
                            <a:noFill/>
                          </a:ln>
                          <a:solidFill>
                            <a:schemeClr val="bg1"/>
                          </a:solidFill>
                          <a:effectLst/>
                          <a:latin typeface="+mn-lt"/>
                          <a:ea typeface="+mn-ea"/>
                          <a:cs typeface="Times New Roman" pitchFamily="18" charset="0"/>
                        </a:rPr>
                        <a:t>Prøvehandling</a:t>
                      </a:r>
                      <a:endParaRPr kumimoji="0" lang="da-DK" sz="1500" b="0" i="0" u="none" strike="noStrike" kern="1200" cap="none" normalizeH="0" baseline="0" dirty="0">
                        <a:ln>
                          <a:noFill/>
                        </a:ln>
                        <a:solidFill>
                          <a:schemeClr val="bg1"/>
                        </a:solidFill>
                        <a:effectLst/>
                        <a:latin typeface="+mn-lt"/>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normalizeH="0" baseline="0" dirty="0">
                          <a:ln>
                            <a:noFill/>
                          </a:ln>
                          <a:solidFill>
                            <a:schemeClr val="bg1"/>
                          </a:solidFill>
                          <a:effectLst/>
                          <a:latin typeface="+mn-lt"/>
                          <a:ea typeface="+mn-ea"/>
                          <a:cs typeface="Times New Roman" pitchFamily="18" charset="0"/>
                        </a:rPr>
                        <a:t>Hvad gør vi konkret i praksis?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600" b="1" i="0" u="none" strike="noStrike" kern="1200" cap="none" normalizeH="0" baseline="0" dirty="0">
                          <a:ln>
                            <a:noFill/>
                          </a:ln>
                          <a:solidFill>
                            <a:schemeClr val="bg1"/>
                          </a:solidFill>
                          <a:effectLst/>
                          <a:latin typeface="+mn-lt"/>
                          <a:ea typeface="+mn-ea"/>
                          <a:cs typeface="Times New Roman" pitchFamily="18" charset="0"/>
                        </a:rPr>
                        <a:t>Hypotese</a:t>
                      </a:r>
                      <a:endParaRPr kumimoji="0" lang="da-DK" sz="1500" b="1" i="0" u="none" strike="noStrike" kern="1200" cap="none" normalizeH="0" baseline="0" dirty="0">
                        <a:ln>
                          <a:noFill/>
                        </a:ln>
                        <a:solidFill>
                          <a:schemeClr val="bg1"/>
                        </a:solidFill>
                        <a:effectLst/>
                        <a:latin typeface="+mn-lt"/>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normalizeH="0" baseline="0" dirty="0">
                          <a:ln>
                            <a:noFill/>
                          </a:ln>
                          <a:solidFill>
                            <a:schemeClr val="bg1"/>
                          </a:solidFill>
                          <a:effectLst/>
                          <a:latin typeface="+mn-lt"/>
                          <a:ea typeface="+mn-ea"/>
                          <a:cs typeface="Times New Roman" pitchFamily="18" charset="0"/>
                        </a:rPr>
                        <a:t>Hvad tror vi kommer ud af aktionen (I pædagogisk praksis og for elever)?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sz="1600" b="1" i="0" u="none" strike="noStrike" kern="1200" cap="none" normalizeH="0" baseline="0" dirty="0">
                          <a:ln>
                            <a:noFill/>
                          </a:ln>
                          <a:solidFill>
                            <a:schemeClr val="bg1"/>
                          </a:solidFill>
                          <a:effectLst/>
                          <a:latin typeface="+mn-lt"/>
                          <a:ea typeface="+mn-ea"/>
                          <a:cs typeface="Times New Roman" pitchFamily="18" charset="0"/>
                        </a:rPr>
                        <a:t>Tegn</a:t>
                      </a:r>
                      <a:endParaRPr kumimoji="0" lang="da-DK" sz="1500" b="1" i="0" u="none" strike="noStrike" kern="1200" cap="none" normalizeH="0" baseline="0" dirty="0">
                        <a:ln>
                          <a:noFill/>
                        </a:ln>
                        <a:solidFill>
                          <a:schemeClr val="bg1"/>
                        </a:solidFill>
                        <a:effectLst/>
                        <a:latin typeface="+mn-lt"/>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sz="1400" b="0" i="0" u="none" strike="noStrike" kern="1200" cap="none" normalizeH="0" baseline="0" dirty="0">
                          <a:ln>
                            <a:noFill/>
                          </a:ln>
                          <a:solidFill>
                            <a:schemeClr val="bg1"/>
                          </a:solidFill>
                          <a:effectLst/>
                          <a:latin typeface="+mn-lt"/>
                          <a:ea typeface="+mn-ea"/>
                          <a:cs typeface="Times New Roman" pitchFamily="18" charset="0"/>
                        </a:rPr>
                        <a:t>Hvad kigger vi efter?</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sz="1400" b="0" i="0" u="none" strike="noStrike" kern="1200" cap="none" normalizeH="0" baseline="0" dirty="0">
                          <a:ln>
                            <a:noFill/>
                          </a:ln>
                          <a:solidFill>
                            <a:schemeClr val="bg1"/>
                          </a:solidFill>
                          <a:effectLst/>
                          <a:latin typeface="+mn-lt"/>
                          <a:ea typeface="+mn-ea"/>
                          <a:cs typeface="Times New Roman" pitchFamily="18" charset="0"/>
                        </a:rPr>
                        <a:t>(I pædagogisk praksis og hos elever)?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sz="1600" b="1" i="0" u="none" strike="noStrike" kern="1200" cap="none" normalizeH="0" baseline="0" dirty="0">
                          <a:ln>
                            <a:noFill/>
                          </a:ln>
                          <a:solidFill>
                            <a:schemeClr val="bg1"/>
                          </a:solidFill>
                          <a:effectLst/>
                          <a:latin typeface="+mn-lt"/>
                          <a:ea typeface="+mn-ea"/>
                          <a:cs typeface="Times New Roman" pitchFamily="18" charset="0"/>
                        </a:rPr>
                        <a:t>Data</a:t>
                      </a:r>
                      <a:endParaRPr kumimoji="0" lang="da-DK" sz="1500" b="1" i="0" u="none" strike="noStrike" kern="1200" cap="none" normalizeH="0" baseline="0" dirty="0">
                        <a:ln>
                          <a:noFill/>
                        </a:ln>
                        <a:solidFill>
                          <a:schemeClr val="bg1"/>
                        </a:solidFill>
                        <a:effectLst/>
                        <a:latin typeface="+mn-lt"/>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sz="1400" b="0" i="0" u="none" strike="noStrike" kern="1200" cap="none" normalizeH="0" baseline="0" dirty="0">
                          <a:ln>
                            <a:noFill/>
                          </a:ln>
                          <a:solidFill>
                            <a:schemeClr val="bg1"/>
                          </a:solidFill>
                          <a:effectLst/>
                          <a:latin typeface="+mn-lt"/>
                          <a:ea typeface="+mn-ea"/>
                          <a:cs typeface="Times New Roman" pitchFamily="18" charset="0"/>
                        </a:rPr>
                        <a:t>Hvordan indsamler vi data?</a:t>
                      </a:r>
                    </a:p>
                  </a:txBody>
                  <a:tcPr>
                    <a:lnL w="12700" cap="flat" cmpd="sng" algn="ctr">
                      <a:solidFill>
                        <a:schemeClr val="bg1"/>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extLst>
                  <a:ext uri="{0D108BD9-81ED-4DB2-BD59-A6C34878D82A}">
                    <a16:rowId xmlns="" xmlns:a16="http://schemas.microsoft.com/office/drawing/2014/main" val="10000"/>
                  </a:ext>
                </a:extLst>
              </a:tr>
              <a:tr h="3071423">
                <a:tc>
                  <a:txBody>
                    <a:bodyPr/>
                    <a:lstStyle/>
                    <a:p>
                      <a:endParaRPr lang="da-DK" dirty="0"/>
                    </a:p>
                    <a:p>
                      <a:endParaRPr lang="da-DK" dirty="0"/>
                    </a:p>
                    <a:p>
                      <a:endParaRPr lang="da-DK" dirty="0"/>
                    </a:p>
                    <a:p>
                      <a:endParaRPr lang="da-DK" dirty="0"/>
                    </a:p>
                    <a:p>
                      <a:endParaRPr lang="da-DK" dirty="0"/>
                    </a:p>
                    <a:p>
                      <a:endParaRPr lang="da-DK" dirty="0"/>
                    </a:p>
                    <a:p>
                      <a:endParaRPr lang="da-DK" dirty="0"/>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tc>
                  <a:txBody>
                    <a:bodyPr/>
                    <a:lstStyle/>
                    <a:p>
                      <a:endParaRPr lang="da-DK" dirty="0"/>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tc>
                  <a:txBody>
                    <a:bodyPr/>
                    <a:lstStyle/>
                    <a:p>
                      <a:endParaRPr lang="da-DK" dirty="0"/>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tc>
                  <a:txBody>
                    <a:bodyPr/>
                    <a:lstStyle/>
                    <a:p>
                      <a:endParaRPr lang="da-DK" dirty="0"/>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tc>
                  <a:txBody>
                    <a:bodyPr/>
                    <a:lstStyle/>
                    <a:p>
                      <a:endParaRPr lang="da-DK" dirty="0"/>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spTree>
  </p:cSld>
  <p:clrMapOvr>
    <a:masterClrMapping/>
  </p:clrMapOvr>
  <p:extLst mod="1">
    <p:ext uri="{DCECCB84-F9BA-43D5-87BE-67443E8EF086}">
      <p15:sldGuideLst xmlns:p15="http://schemas.microsoft.com/office/powerpoint/2012/main" xmlns="">
        <p15:guide id="1" orient="horz" pos="1389">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5_Brugerdefineret layout">
    <p:spTree>
      <p:nvGrpSpPr>
        <p:cNvPr id="1" name=""/>
        <p:cNvGrpSpPr/>
        <p:nvPr/>
      </p:nvGrpSpPr>
      <p:grpSpPr>
        <a:xfrm>
          <a:off x="0" y="0"/>
          <a:ext cx="0" cy="0"/>
          <a:chOff x="0" y="0"/>
          <a:chExt cx="0" cy="0"/>
        </a:xfrm>
      </p:grpSpPr>
      <p:sp>
        <p:nvSpPr>
          <p:cNvPr id="3" name="Tekstfelt 2"/>
          <p:cNvSpPr txBox="1"/>
          <p:nvPr userDrawn="1"/>
        </p:nvSpPr>
        <p:spPr>
          <a:xfrm>
            <a:off x="900000" y="720000"/>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t>
            </a:r>
            <a:br>
              <a:rPr lang="da-DK" sz="3200" dirty="0">
                <a:latin typeface="+mj-lt"/>
              </a:rPr>
            </a:br>
            <a:r>
              <a:rPr lang="da-DK" sz="3200" b="0" dirty="0">
                <a:latin typeface="+mj-lt"/>
              </a:rPr>
              <a:t>Feedbackmodel i aktionslæringsforløb</a:t>
            </a:r>
            <a:endParaRPr lang="en-GB" sz="3200" dirty="0">
              <a:solidFill>
                <a:schemeClr val="tx1"/>
              </a:solidFill>
              <a:latin typeface="+mj-lt"/>
            </a:endParaRPr>
          </a:p>
        </p:txBody>
      </p:sp>
      <p:sp>
        <p:nvSpPr>
          <p:cNvPr id="6" name="Tekstfelt 5"/>
          <p:cNvSpPr txBox="1"/>
          <p:nvPr userDrawn="1"/>
        </p:nvSpPr>
        <p:spPr>
          <a:xfrm>
            <a:off x="900000" y="818623"/>
            <a:ext cx="1404288" cy="307777"/>
          </a:xfrm>
          <a:prstGeom prst="rect">
            <a:avLst/>
          </a:prstGeom>
          <a:solidFill>
            <a:schemeClr val="accent3"/>
          </a:solid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Fase 4</a:t>
            </a:r>
            <a:r>
              <a:rPr kumimoji="0" lang="da-DK" sz="1400" b="0" i="0" u="none" strike="noStrike" kern="1200" cap="none" spc="-50" normalizeH="0" baseline="0" noProof="0">
                <a:ln>
                  <a:noFill/>
                </a:ln>
                <a:solidFill>
                  <a:schemeClr val="bg1"/>
                </a:solidFill>
                <a:effectLst/>
                <a:uLnTx/>
                <a:uFillTx/>
                <a:latin typeface="+mn-lt"/>
                <a:ea typeface="Verdana" pitchFamily="34" charset="0"/>
                <a:cs typeface="Verdana" pitchFamily="34" charset="0"/>
              </a:rPr>
              <a:t>: Afprøvning</a:t>
            </a:r>
            <a:endPar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endParaRPr>
          </a:p>
        </p:txBody>
      </p:sp>
      <p:sp>
        <p:nvSpPr>
          <p:cNvPr id="14"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5" name="Lige forbindelse 14"/>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Afrundet rektangel 7"/>
          <p:cNvSpPr/>
          <p:nvPr userDrawn="1"/>
        </p:nvSpPr>
        <p:spPr>
          <a:xfrm>
            <a:off x="899999" y="1981690"/>
            <a:ext cx="3355477" cy="4049833"/>
          </a:xfrm>
          <a:prstGeom prst="roundRect">
            <a:avLst>
              <a:gd name="adj" fmla="val 5880"/>
            </a:avLst>
          </a:pr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Afrundet rektangel 8"/>
          <p:cNvSpPr/>
          <p:nvPr userDrawn="1"/>
        </p:nvSpPr>
        <p:spPr>
          <a:xfrm>
            <a:off x="4418261" y="1981689"/>
            <a:ext cx="3355477" cy="4049833"/>
          </a:xfrm>
          <a:prstGeom prst="roundRect">
            <a:avLst>
              <a:gd name="adj" fmla="val 6164"/>
            </a:avLst>
          </a:pr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Afrundet rektangel 9"/>
          <p:cNvSpPr/>
          <p:nvPr userDrawn="1"/>
        </p:nvSpPr>
        <p:spPr>
          <a:xfrm>
            <a:off x="7936523" y="1981688"/>
            <a:ext cx="3355477" cy="4049833"/>
          </a:xfrm>
          <a:prstGeom prst="roundRect">
            <a:avLst>
              <a:gd name="adj" fmla="val 5312"/>
            </a:avLst>
          </a:prstGeom>
          <a:no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kstfelt 1"/>
          <p:cNvSpPr txBox="1"/>
          <p:nvPr userDrawn="1"/>
        </p:nvSpPr>
        <p:spPr>
          <a:xfrm>
            <a:off x="1096060" y="2480376"/>
            <a:ext cx="3017870"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dirty="0">
                <a:solidFill>
                  <a:schemeClr val="accent3"/>
                </a:solidFill>
                <a:ea typeface="Times New Roman"/>
                <a:cs typeface="Times New Roman"/>
              </a:rPr>
              <a:t>Hvad skal observeres med hvilket formål, og hvordan hænger det sammen med udviklingen af pædagogisk praksis?</a:t>
            </a:r>
          </a:p>
          <a:p>
            <a:endParaRPr lang="da-DK" sz="1400" dirty="0">
              <a:solidFill>
                <a:schemeClr val="accent3"/>
              </a:solidFill>
            </a:endParaRPr>
          </a:p>
        </p:txBody>
      </p:sp>
      <p:sp>
        <p:nvSpPr>
          <p:cNvPr id="4" name="Tekstfelt 3"/>
          <p:cNvSpPr txBox="1"/>
          <p:nvPr userDrawn="1"/>
        </p:nvSpPr>
        <p:spPr>
          <a:xfrm>
            <a:off x="1090313" y="2163053"/>
            <a:ext cx="30236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solidFill>
                  <a:schemeClr val="accent3"/>
                </a:solidFill>
                <a:latin typeface="+mj-lt"/>
              </a:rPr>
              <a:t>Indledende samtale </a:t>
            </a:r>
          </a:p>
        </p:txBody>
      </p:sp>
      <p:sp>
        <p:nvSpPr>
          <p:cNvPr id="12" name="Tekstfelt 11"/>
          <p:cNvSpPr txBox="1"/>
          <p:nvPr userDrawn="1"/>
        </p:nvSpPr>
        <p:spPr>
          <a:xfrm>
            <a:off x="4608575" y="2163053"/>
            <a:ext cx="30236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a:solidFill>
                  <a:schemeClr val="accent3"/>
                </a:solidFill>
                <a:latin typeface="+mj-lt"/>
              </a:rPr>
              <a:t>Observation</a:t>
            </a:r>
            <a:endParaRPr lang="da-DK" b="1" dirty="0">
              <a:solidFill>
                <a:schemeClr val="accent3"/>
              </a:solidFill>
              <a:latin typeface="+mj-lt"/>
            </a:endParaRPr>
          </a:p>
        </p:txBody>
      </p:sp>
      <p:sp>
        <p:nvSpPr>
          <p:cNvPr id="13" name="Tekstfelt 12"/>
          <p:cNvSpPr txBox="1"/>
          <p:nvPr userDrawn="1"/>
        </p:nvSpPr>
        <p:spPr>
          <a:xfrm>
            <a:off x="8126837" y="2163053"/>
            <a:ext cx="30236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solidFill>
                  <a:schemeClr val="accent3"/>
                </a:solidFill>
                <a:latin typeface="+mj-lt"/>
              </a:rPr>
              <a:t>Reflekterende samtale</a:t>
            </a:r>
          </a:p>
        </p:txBody>
      </p:sp>
      <p:sp>
        <p:nvSpPr>
          <p:cNvPr id="16" name="Tekstfelt 15"/>
          <p:cNvSpPr txBox="1"/>
          <p:nvPr userDrawn="1"/>
        </p:nvSpPr>
        <p:spPr>
          <a:xfrm>
            <a:off x="4625721" y="2480299"/>
            <a:ext cx="3006470" cy="815608"/>
          </a:xfrm>
          <a:prstGeom prst="rect">
            <a:avLst/>
          </a:prstGeom>
          <a:noFill/>
        </p:spPr>
        <p:txBody>
          <a:bodyPr wrap="square" rtlCol="0">
            <a:spAutoFit/>
          </a:bodyPr>
          <a:lstStyle/>
          <a:p>
            <a:pPr lvl="0">
              <a:spcAft>
                <a:spcPts val="600"/>
              </a:spcAft>
            </a:pPr>
            <a:r>
              <a:rPr lang="da-DK" sz="1400" dirty="0">
                <a:solidFill>
                  <a:schemeClr val="accent3"/>
                </a:solidFill>
              </a:rPr>
              <a:t>Observation af det aftalte i praksis. </a:t>
            </a:r>
          </a:p>
          <a:p>
            <a:pPr lvl="0">
              <a:spcAft>
                <a:spcPts val="600"/>
              </a:spcAft>
            </a:pPr>
            <a:r>
              <a:rPr lang="da-DK" sz="1400" dirty="0">
                <a:solidFill>
                  <a:schemeClr val="accent3"/>
                </a:solidFill>
              </a:rPr>
              <a:t>Kan udføres af både leder og pædagogisk personale.</a:t>
            </a:r>
          </a:p>
        </p:txBody>
      </p:sp>
      <p:sp>
        <p:nvSpPr>
          <p:cNvPr id="17" name="Tekstfelt 16"/>
          <p:cNvSpPr txBox="1"/>
          <p:nvPr userDrawn="1"/>
        </p:nvSpPr>
        <p:spPr>
          <a:xfrm>
            <a:off x="8126837" y="2478373"/>
            <a:ext cx="3023616" cy="523220"/>
          </a:xfrm>
          <a:prstGeom prst="rect">
            <a:avLst/>
          </a:prstGeom>
          <a:noFill/>
        </p:spPr>
        <p:txBody>
          <a:bodyPr wrap="square" rtlCol="0">
            <a:spAutoFit/>
          </a:bodyPr>
          <a:lstStyle/>
          <a:p>
            <a:pPr lvl="0"/>
            <a:r>
              <a:rPr lang="da-DK" sz="1400" dirty="0">
                <a:solidFill>
                  <a:schemeClr val="accent3"/>
                </a:solidFill>
              </a:rPr>
              <a:t>Hvordan kan det observerede bidrage til udvikling af indsatsen?</a:t>
            </a:r>
          </a:p>
        </p:txBody>
      </p:sp>
      <p:sp>
        <p:nvSpPr>
          <p:cNvPr id="5" name="Trekant 4"/>
          <p:cNvSpPr/>
          <p:nvPr userDrawn="1"/>
        </p:nvSpPr>
        <p:spPr>
          <a:xfrm rot="5400000">
            <a:off x="4084136" y="5133564"/>
            <a:ext cx="555512" cy="478890"/>
          </a:xfrm>
          <a:prstGeom prst="triangl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Trekant 17"/>
          <p:cNvSpPr/>
          <p:nvPr userDrawn="1"/>
        </p:nvSpPr>
        <p:spPr>
          <a:xfrm rot="5400000">
            <a:off x="7596016" y="5133564"/>
            <a:ext cx="555512" cy="478890"/>
          </a:xfrm>
          <a:prstGeom prst="triangl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Sld>
  <p:clrMapOvr>
    <a:masterClrMapping/>
  </p:clrMapOvr>
  <p:extLst mod="1">
    <p:ext uri="{DCECCB84-F9BA-43D5-87BE-67443E8EF086}">
      <p15:sldGuideLst xmlns:p15="http://schemas.microsoft.com/office/powerpoint/2012/main" xmlns="">
        <p15:guide id="1" orient="horz" pos="1389">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rugerdefineret layout">
    <p:bg>
      <p:bgPr>
        <a:solidFill>
          <a:schemeClr val="accent3"/>
        </a:solidFill>
        <a:effectLst/>
      </p:bgPr>
    </p:bg>
    <p:spTree>
      <p:nvGrpSpPr>
        <p:cNvPr id="1" name=""/>
        <p:cNvGrpSpPr/>
        <p:nvPr/>
      </p:nvGrpSpPr>
      <p:grpSpPr>
        <a:xfrm>
          <a:off x="0" y="0"/>
          <a:ext cx="0" cy="0"/>
          <a:chOff x="0" y="0"/>
          <a:chExt cx="0" cy="0"/>
        </a:xfrm>
      </p:grpSpPr>
      <p:sp>
        <p:nvSpPr>
          <p:cNvPr id="3" name="Tekstfelt 2"/>
          <p:cNvSpPr txBox="1"/>
          <p:nvPr userDrawn="1"/>
        </p:nvSpPr>
        <p:spPr>
          <a:xfrm>
            <a:off x="763979" y="2459038"/>
            <a:ext cx="10664042" cy="1461939"/>
          </a:xfrm>
          <a:prstGeom prst="rect">
            <a:avLst/>
          </a:prstGeom>
          <a:noFill/>
        </p:spPr>
        <p:txBody>
          <a:bodyPr wrap="square" rtlCol="0">
            <a:spAutoFit/>
          </a:bodyPr>
          <a:lstStyle/>
          <a:p>
            <a:pPr algn="ctr">
              <a:lnSpc>
                <a:spcPct val="100000"/>
              </a:lnSpc>
              <a:spcBef>
                <a:spcPts val="0"/>
              </a:spcBef>
              <a:spcAft>
                <a:spcPts val="0"/>
              </a:spcAft>
            </a:pPr>
            <a:r>
              <a:rPr lang="en-GB" sz="4800" b="1" dirty="0">
                <a:solidFill>
                  <a:schemeClr val="bg1"/>
                </a:solidFill>
                <a:latin typeface="+mj-lt"/>
              </a:rPr>
              <a:t>Den </a:t>
            </a:r>
            <a:r>
              <a:rPr lang="en-GB" sz="4800" b="1" dirty="0" err="1">
                <a:solidFill>
                  <a:schemeClr val="bg1"/>
                </a:solidFill>
                <a:latin typeface="+mj-lt"/>
              </a:rPr>
              <a:t>gode</a:t>
            </a:r>
            <a:r>
              <a:rPr lang="en-GB" sz="4800" b="1" dirty="0">
                <a:solidFill>
                  <a:schemeClr val="bg1"/>
                </a:solidFill>
                <a:latin typeface="+mj-lt"/>
              </a:rPr>
              <a:t> </a:t>
            </a:r>
            <a:r>
              <a:rPr lang="en-GB" sz="4800" b="1" dirty="0" err="1">
                <a:solidFill>
                  <a:schemeClr val="bg1"/>
                </a:solidFill>
                <a:latin typeface="+mj-lt"/>
              </a:rPr>
              <a:t>udviklingsproces</a:t>
            </a:r>
            <a:endParaRPr lang="en-GB" sz="4800" b="1" dirty="0">
              <a:solidFill>
                <a:schemeClr val="bg1"/>
              </a:solidFill>
              <a:latin typeface="+mj-lt"/>
            </a:endParaRPr>
          </a:p>
          <a:p>
            <a:pPr algn="ctr">
              <a:lnSpc>
                <a:spcPct val="100000"/>
              </a:lnSpc>
              <a:spcBef>
                <a:spcPts val="600"/>
              </a:spcBef>
              <a:spcAft>
                <a:spcPts val="2400"/>
              </a:spcAft>
            </a:pPr>
            <a:r>
              <a:rPr lang="en-GB" sz="3600" b="0" dirty="0" err="1">
                <a:solidFill>
                  <a:schemeClr val="bg1"/>
                </a:solidFill>
                <a:latin typeface="+mj-lt"/>
              </a:rPr>
              <a:t>Udvikling</a:t>
            </a:r>
            <a:r>
              <a:rPr lang="en-GB" sz="3600" b="0" dirty="0">
                <a:solidFill>
                  <a:schemeClr val="bg1"/>
                </a:solidFill>
                <a:latin typeface="+mj-lt"/>
              </a:rPr>
              <a:t> </a:t>
            </a:r>
            <a:r>
              <a:rPr lang="en-GB" sz="3600" b="0" dirty="0" err="1">
                <a:solidFill>
                  <a:schemeClr val="bg1"/>
                </a:solidFill>
                <a:latin typeface="+mj-lt"/>
              </a:rPr>
              <a:t>af</a:t>
            </a:r>
            <a:r>
              <a:rPr lang="en-GB" sz="3600" b="0" dirty="0">
                <a:solidFill>
                  <a:schemeClr val="bg1"/>
                </a:solidFill>
                <a:latin typeface="+mj-lt"/>
              </a:rPr>
              <a:t> </a:t>
            </a:r>
            <a:r>
              <a:rPr lang="en-GB" sz="3600" b="0" dirty="0" err="1">
                <a:solidFill>
                  <a:schemeClr val="bg1"/>
                </a:solidFill>
                <a:latin typeface="+mj-lt"/>
              </a:rPr>
              <a:t>egen</a:t>
            </a:r>
            <a:r>
              <a:rPr lang="en-GB" sz="3600" b="0" dirty="0">
                <a:solidFill>
                  <a:schemeClr val="bg1"/>
                </a:solidFill>
                <a:latin typeface="+mj-lt"/>
              </a:rPr>
              <a:t> </a:t>
            </a:r>
            <a:r>
              <a:rPr lang="en-GB" sz="3600" b="0" dirty="0" err="1">
                <a:solidFill>
                  <a:schemeClr val="bg1"/>
                </a:solidFill>
                <a:latin typeface="+mj-lt"/>
              </a:rPr>
              <a:t>praksis</a:t>
            </a:r>
            <a:endParaRPr lang="da-DK" sz="3600" dirty="0">
              <a:solidFill>
                <a:schemeClr val="bg1"/>
              </a:solidFill>
              <a:latin typeface="+mj-lt"/>
            </a:endParaRPr>
          </a:p>
        </p:txBody>
      </p:sp>
    </p:spTree>
    <p:extLst>
      <p:ext uri="{BB962C8B-B14F-4D97-AF65-F5344CB8AC3E}">
        <p14:creationId xmlns:p14="http://schemas.microsoft.com/office/powerpoint/2010/main" val="1419902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rugerdefineret layout">
    <p:bg>
      <p:bgRef idx="1001">
        <a:schemeClr val="bg1"/>
      </p:bgRef>
    </p:bg>
    <p:spTree>
      <p:nvGrpSpPr>
        <p:cNvPr id="1" name=""/>
        <p:cNvGrpSpPr/>
        <p:nvPr/>
      </p:nvGrpSpPr>
      <p:grpSpPr>
        <a:xfrm>
          <a:off x="0" y="0"/>
          <a:ext cx="0" cy="0"/>
          <a:chOff x="0" y="0"/>
          <a:chExt cx="0" cy="0"/>
        </a:xfrm>
      </p:grpSpPr>
      <p:pic>
        <p:nvPicPr>
          <p:cNvPr id="16" name="Billed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6163" y="1625683"/>
            <a:ext cx="6954879" cy="3502910"/>
          </a:xfrm>
          <a:prstGeom prst="rect">
            <a:avLst/>
          </a:prstGeom>
        </p:spPr>
      </p:pic>
      <p:sp>
        <p:nvSpPr>
          <p:cNvPr id="11" name="Tekstfelt 10"/>
          <p:cNvSpPr txBox="1"/>
          <p:nvPr userDrawn="1"/>
        </p:nvSpPr>
        <p:spPr>
          <a:xfrm>
            <a:off x="900000" y="720000"/>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dirty="0">
                <a:latin typeface="+mj-lt"/>
              </a:rPr>
              <a:t>Den </a:t>
            </a:r>
            <a:r>
              <a:rPr lang="en-GB" sz="3200" dirty="0" err="1">
                <a:latin typeface="+mj-lt"/>
              </a:rPr>
              <a:t>gode</a:t>
            </a:r>
            <a:r>
              <a:rPr lang="en-GB" sz="3200" dirty="0">
                <a:latin typeface="+mj-lt"/>
              </a:rPr>
              <a:t> </a:t>
            </a:r>
            <a:r>
              <a:rPr lang="en-GB" sz="3200" dirty="0" err="1">
                <a:latin typeface="+mj-lt"/>
              </a:rPr>
              <a:t>udviklingsproces</a:t>
            </a:r>
            <a:r>
              <a:rPr lang="en-GB" sz="3200" dirty="0">
                <a:latin typeface="+mj-lt"/>
              </a:rPr>
              <a:t/>
            </a:r>
            <a:br>
              <a:rPr lang="en-GB" sz="3200" dirty="0">
                <a:latin typeface="+mj-lt"/>
              </a:rPr>
            </a:br>
            <a:r>
              <a:rPr lang="en-GB" sz="3200" b="0" dirty="0" err="1">
                <a:latin typeface="+mj-lt"/>
              </a:rPr>
              <a:t>En</a:t>
            </a:r>
            <a:r>
              <a:rPr lang="en-GB" sz="3200" b="0" dirty="0">
                <a:latin typeface="+mj-lt"/>
              </a:rPr>
              <a:t> </a:t>
            </a:r>
            <a:r>
              <a:rPr lang="en-GB" sz="3200" b="0" dirty="0" err="1">
                <a:latin typeface="+mj-lt"/>
              </a:rPr>
              <a:t>proces</a:t>
            </a:r>
            <a:r>
              <a:rPr lang="en-GB" sz="3200" b="0" dirty="0">
                <a:latin typeface="+mj-lt"/>
              </a:rPr>
              <a:t> </a:t>
            </a:r>
            <a:r>
              <a:rPr lang="en-GB" sz="3200" b="0" dirty="0" err="1">
                <a:latin typeface="+mj-lt"/>
              </a:rPr>
              <a:t>i</a:t>
            </a:r>
            <a:r>
              <a:rPr lang="en-GB" sz="3200" b="0" dirty="0">
                <a:latin typeface="+mj-lt"/>
              </a:rPr>
              <a:t> fire </a:t>
            </a:r>
            <a:r>
              <a:rPr lang="en-GB" sz="3200" b="0" dirty="0" err="1">
                <a:latin typeface="+mj-lt"/>
              </a:rPr>
              <a:t>faser</a:t>
            </a:r>
            <a:endParaRPr lang="en-GB" sz="3200" dirty="0">
              <a:solidFill>
                <a:schemeClr val="tx1"/>
              </a:solidFill>
              <a:latin typeface="+mj-lt"/>
            </a:endParaRPr>
          </a:p>
        </p:txBody>
      </p:sp>
      <p:cxnSp>
        <p:nvCxnSpPr>
          <p:cNvPr id="12" name="Lige forbindelse 11"/>
          <p:cNvCxnSpPr/>
          <p:nvPr userDrawn="1"/>
        </p:nvCxnSpPr>
        <p:spPr>
          <a:xfrm>
            <a:off x="900000" y="2139599"/>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kstfelt 12"/>
          <p:cNvSpPr txBox="1"/>
          <p:nvPr userDrawn="1"/>
        </p:nvSpPr>
        <p:spPr>
          <a:xfrm>
            <a:off x="900000" y="2658523"/>
            <a:ext cx="5646573" cy="3000821"/>
          </a:xfrm>
          <a:prstGeom prst="rect">
            <a:avLst/>
          </a:prstGeom>
          <a:noFill/>
        </p:spPr>
        <p:txBody>
          <a:bodyPr wrap="square" lIns="0" tIns="0" rIns="0" bIns="0" rtlCol="0">
            <a:spAutoFit/>
          </a:bodyPr>
          <a:lstStyle/>
          <a:p>
            <a:pPr marL="198000" lvl="0" indent="-198000">
              <a:spcAft>
                <a:spcPts val="1200"/>
              </a:spcAft>
              <a:buFont typeface="+mj-lt"/>
              <a:buAutoNum type="arabicPeriod"/>
            </a:pPr>
            <a:r>
              <a:rPr lang="en-GB" sz="1500" b="1" dirty="0"/>
              <a:t>Inspiration:</a:t>
            </a:r>
            <a:r>
              <a:rPr lang="da-DK" sz="1500" b="1" dirty="0"/>
              <a:t> </a:t>
            </a:r>
            <a:r>
              <a:rPr lang="da-DK" sz="1500" b="0" dirty="0"/>
              <a:t>f</a:t>
            </a:r>
            <a:r>
              <a:rPr lang="da-DK" sz="1500" dirty="0"/>
              <a:t>okus på videndeling og inspiration </a:t>
            </a:r>
            <a:br>
              <a:rPr lang="da-DK" sz="1500" dirty="0"/>
            </a:br>
            <a:r>
              <a:rPr lang="da-DK" sz="1500" dirty="0"/>
              <a:t>samt fælles refleksion over praksis.</a:t>
            </a:r>
            <a:endParaRPr lang="en-GB" sz="1500" dirty="0"/>
          </a:p>
          <a:p>
            <a:pPr marL="198000" marR="0" lvl="0" indent="-198000" algn="l" defTabSz="914400" rtl="0" eaLnBrk="1" fontAlgn="auto" latinLnBrk="0" hangingPunct="1">
              <a:lnSpc>
                <a:spcPct val="100000"/>
              </a:lnSpc>
              <a:spcBef>
                <a:spcPts val="0"/>
              </a:spcBef>
              <a:spcAft>
                <a:spcPts val="1200"/>
              </a:spcAft>
              <a:buClrTx/>
              <a:buSzTx/>
              <a:buFont typeface="+mj-lt"/>
              <a:buAutoNum type="arabicPeriod"/>
              <a:tabLst/>
              <a:defRPr/>
            </a:pPr>
            <a:r>
              <a:rPr lang="en-GB" sz="1500" b="1" dirty="0" err="1"/>
              <a:t>Fælles</a:t>
            </a:r>
            <a:r>
              <a:rPr lang="en-GB" sz="1500" b="1" dirty="0"/>
              <a:t> </a:t>
            </a:r>
            <a:r>
              <a:rPr lang="en-GB" sz="1500" b="1" dirty="0" err="1"/>
              <a:t>forståelse</a:t>
            </a:r>
            <a:r>
              <a:rPr lang="en-GB" sz="1500" b="1" dirty="0"/>
              <a:t> </a:t>
            </a:r>
            <a:r>
              <a:rPr lang="en-GB" sz="1500" b="1" dirty="0" err="1"/>
              <a:t>og</a:t>
            </a:r>
            <a:r>
              <a:rPr lang="en-GB" sz="1500" b="1" dirty="0"/>
              <a:t> </a:t>
            </a:r>
            <a:r>
              <a:rPr lang="en-GB" sz="1500" b="1" dirty="0" err="1"/>
              <a:t>prioritering</a:t>
            </a:r>
            <a:r>
              <a:rPr lang="da-DK" sz="1500" b="1" dirty="0"/>
              <a:t>: </a:t>
            </a:r>
            <a:r>
              <a:rPr lang="da-DK" sz="1500" b="0" dirty="0"/>
              <a:t>f</a:t>
            </a:r>
            <a:r>
              <a:rPr lang="da-DK" sz="1500" dirty="0"/>
              <a:t>ormulere og </a:t>
            </a:r>
            <a:br>
              <a:rPr lang="da-DK" sz="1500" dirty="0"/>
            </a:br>
            <a:r>
              <a:rPr lang="da-DK" sz="1500" dirty="0"/>
              <a:t>afgrænse projektets rammer ud fra viden om </a:t>
            </a:r>
            <a:br>
              <a:rPr lang="da-DK" sz="1500" dirty="0"/>
            </a:br>
            <a:r>
              <a:rPr lang="da-DK" sz="1500" dirty="0"/>
              <a:t>temaet og fælles prioritering af behov og </a:t>
            </a:r>
            <a:br>
              <a:rPr lang="da-DK" sz="1500" dirty="0"/>
            </a:br>
            <a:r>
              <a:rPr lang="da-DK" sz="1500" dirty="0"/>
              <a:t>udfordringer.</a:t>
            </a:r>
          </a:p>
          <a:p>
            <a:pPr marL="198000" lvl="0" indent="-198000">
              <a:spcAft>
                <a:spcPts val="1200"/>
              </a:spcAft>
              <a:buFont typeface="+mj-lt"/>
              <a:buAutoNum type="arabicPeriod"/>
            </a:pPr>
            <a:r>
              <a:rPr lang="en-GB" sz="1500" b="1" dirty="0" err="1"/>
              <a:t>Udvikling</a:t>
            </a:r>
            <a:r>
              <a:rPr lang="en-GB" sz="1500" b="1" dirty="0"/>
              <a:t> </a:t>
            </a:r>
            <a:r>
              <a:rPr lang="en-GB" sz="1500" b="1" dirty="0" err="1"/>
              <a:t>af</a:t>
            </a:r>
            <a:r>
              <a:rPr lang="en-GB" sz="1500" b="1" dirty="0"/>
              <a:t> </a:t>
            </a:r>
            <a:r>
              <a:rPr lang="da-DK" sz="1500" b="1" dirty="0"/>
              <a:t>projektet: </a:t>
            </a:r>
            <a:r>
              <a:rPr lang="da-DK" sz="1500" b="0" dirty="0"/>
              <a:t>d</a:t>
            </a:r>
            <a:r>
              <a:rPr lang="da-DK" sz="1500" dirty="0"/>
              <a:t>efinere og udfolde vores svar og løsning på, hvordan vi vil håndtere de prioriterede behov og udfordringer. </a:t>
            </a:r>
          </a:p>
          <a:p>
            <a:pPr marL="198000" marR="0" lvl="0" indent="-198000" algn="l" defTabSz="914400" rtl="0" eaLnBrk="1" fontAlgn="auto" latinLnBrk="0" hangingPunct="1">
              <a:lnSpc>
                <a:spcPct val="100000"/>
              </a:lnSpc>
              <a:spcBef>
                <a:spcPts val="0"/>
              </a:spcBef>
              <a:spcAft>
                <a:spcPts val="1200"/>
              </a:spcAft>
              <a:buClrTx/>
              <a:buSzTx/>
              <a:buFont typeface="+mj-lt"/>
              <a:buAutoNum type="arabicPeriod"/>
              <a:tabLst/>
              <a:defRPr/>
            </a:pPr>
            <a:r>
              <a:rPr lang="en-GB" sz="1500" b="1" dirty="0" err="1"/>
              <a:t>Afprøvning</a:t>
            </a:r>
            <a:r>
              <a:rPr lang="da-DK" sz="1500" b="1" dirty="0"/>
              <a:t>: </a:t>
            </a:r>
            <a:r>
              <a:rPr lang="da-DK" sz="1500" dirty="0"/>
              <a:t>planlægge og gennemføre konkrete prøvehandlinger, der løbende evalueres og justeres i takt med, at vi gør os erfaringer og producerer ny viden.</a:t>
            </a:r>
            <a:endParaRPr lang="en-GB" sz="1500" b="1" dirty="0"/>
          </a:p>
        </p:txBody>
      </p:sp>
      <p:sp>
        <p:nvSpPr>
          <p:cNvPr id="14"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5" name="Lige forbindelse 14"/>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587090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Brugerdefineret layout">
    <p:bg>
      <p:bgPr>
        <a:solidFill>
          <a:schemeClr val="accent3">
            <a:alpha val="75000"/>
          </a:schemeClr>
        </a:solidFill>
        <a:effectLst/>
      </p:bgPr>
    </p:bg>
    <p:spTree>
      <p:nvGrpSpPr>
        <p:cNvPr id="1" name=""/>
        <p:cNvGrpSpPr/>
        <p:nvPr/>
      </p:nvGrpSpPr>
      <p:grpSpPr>
        <a:xfrm>
          <a:off x="0" y="0"/>
          <a:ext cx="0" cy="0"/>
          <a:chOff x="0" y="0"/>
          <a:chExt cx="0" cy="0"/>
        </a:xfrm>
      </p:grpSpPr>
      <p:pic>
        <p:nvPicPr>
          <p:cNvPr id="2" name="Billede 1"/>
          <p:cNvPicPr>
            <a:picLocks noChangeAspect="1"/>
          </p:cNvPicPr>
          <p:nvPr userDrawn="1"/>
        </p:nvPicPr>
        <p:blipFill rotWithShape="1">
          <a:blip r:embed="rId2">
            <a:alphaModFix amt="25000"/>
            <a:duotone>
              <a:prstClr val="black"/>
              <a:schemeClr val="accent5">
                <a:tint val="45000"/>
                <a:satMod val="400000"/>
              </a:schemeClr>
            </a:duotone>
            <a:extLst>
              <a:ext uri="{28A0092B-C50C-407E-A947-70E740481C1C}">
                <a14:useLocalDpi xmlns:a14="http://schemas.microsoft.com/office/drawing/2010/main" val="0"/>
              </a:ext>
            </a:extLst>
          </a:blip>
          <a:srcRect t="5230" b="9769"/>
          <a:stretch/>
        </p:blipFill>
        <p:spPr>
          <a:xfrm>
            <a:off x="0" y="-1"/>
            <a:ext cx="12192000" cy="6858001"/>
          </a:xfrm>
          <a:prstGeom prst="rect">
            <a:avLst/>
          </a:prstGeom>
        </p:spPr>
      </p:pic>
      <p:sp>
        <p:nvSpPr>
          <p:cNvPr id="3" name="Tekstfelt 2"/>
          <p:cNvSpPr txBox="1"/>
          <p:nvPr userDrawn="1"/>
        </p:nvSpPr>
        <p:spPr>
          <a:xfrm>
            <a:off x="763979" y="2985171"/>
            <a:ext cx="10664042" cy="769441"/>
          </a:xfrm>
          <a:prstGeom prst="rect">
            <a:avLst/>
          </a:prstGeom>
          <a:noFill/>
        </p:spPr>
        <p:txBody>
          <a:bodyPr wrap="square" rtlCol="0">
            <a:spAutoFit/>
          </a:bodyPr>
          <a:lstStyle/>
          <a:p>
            <a:pPr algn="ctr">
              <a:spcBef>
                <a:spcPts val="600"/>
              </a:spcBef>
              <a:spcAft>
                <a:spcPts val="1200"/>
              </a:spcAft>
            </a:pPr>
            <a:r>
              <a:rPr lang="en-GB" sz="4400" b="1" dirty="0" err="1">
                <a:solidFill>
                  <a:schemeClr val="bg1"/>
                </a:solidFill>
                <a:latin typeface="+mj-lt"/>
              </a:rPr>
              <a:t>Fase</a:t>
            </a:r>
            <a:r>
              <a:rPr lang="en-GB" sz="4400" b="1" dirty="0">
                <a:solidFill>
                  <a:schemeClr val="bg1"/>
                </a:solidFill>
                <a:latin typeface="+mj-lt"/>
              </a:rPr>
              <a:t> 1: Inspiration</a:t>
            </a:r>
            <a:endParaRPr lang="da-DK" sz="3200" dirty="0">
              <a:solidFill>
                <a:schemeClr val="bg1"/>
              </a:solidFill>
              <a:latin typeface="+mj-lt"/>
            </a:endParaRPr>
          </a:p>
        </p:txBody>
      </p:sp>
    </p:spTree>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Brugerdefineret layout">
    <p:bg>
      <p:bgRef idx="1001">
        <a:schemeClr val="bg1"/>
      </p:bgRef>
    </p:bg>
    <p:spTree>
      <p:nvGrpSpPr>
        <p:cNvPr id="1" name=""/>
        <p:cNvGrpSpPr/>
        <p:nvPr/>
      </p:nvGrpSpPr>
      <p:grpSpPr>
        <a:xfrm>
          <a:off x="0" y="0"/>
          <a:ext cx="0" cy="0"/>
          <a:chOff x="0" y="0"/>
          <a:chExt cx="0" cy="0"/>
        </a:xfrm>
      </p:grpSpPr>
      <p:pic>
        <p:nvPicPr>
          <p:cNvPr id="12" name="Billede 11"/>
          <p:cNvPicPr>
            <a:picLocks noChangeAspect="1"/>
          </p:cNvPicPr>
          <p:nvPr userDrawn="1"/>
        </p:nvPicPr>
        <p:blipFill rotWithShape="1">
          <a:blip r:embed="rId2">
            <a:extLst>
              <a:ext uri="{28A0092B-C50C-407E-A947-70E740481C1C}">
                <a14:useLocalDpi xmlns:a14="http://schemas.microsoft.com/office/drawing/2010/main" val="0"/>
              </a:ext>
            </a:extLst>
          </a:blip>
          <a:srcRect l="28588" r="12941"/>
          <a:stretch/>
        </p:blipFill>
        <p:spPr>
          <a:xfrm>
            <a:off x="6132513" y="0"/>
            <a:ext cx="6059488" cy="6858000"/>
          </a:xfrm>
          <a:prstGeom prst="rect">
            <a:avLst/>
          </a:prstGeom>
        </p:spPr>
      </p:pic>
      <p:sp>
        <p:nvSpPr>
          <p:cNvPr id="4" name="Tekstfelt 3"/>
          <p:cNvSpPr txBox="1"/>
          <p:nvPr userDrawn="1"/>
        </p:nvSpPr>
        <p:spPr>
          <a:xfrm>
            <a:off x="900000" y="720000"/>
            <a:ext cx="4785183" cy="1477328"/>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r>
            <a:br>
              <a:rPr lang="da-DK" sz="3200" dirty="0">
                <a:latin typeface="+mj-lt"/>
              </a:rPr>
            </a:br>
            <a:r>
              <a:rPr lang="da-DK" sz="3200" b="0" dirty="0">
                <a:latin typeface="+mj-lt"/>
              </a:rPr>
              <a:t>Hvad forstår</a:t>
            </a:r>
            <a:r>
              <a:rPr lang="da-DK" sz="3200" b="0" baseline="0" dirty="0">
                <a:latin typeface="+mj-lt"/>
              </a:rPr>
              <a:t> vi ved forældresamarbejde?</a:t>
            </a:r>
            <a:endParaRPr lang="en-GB" sz="3200" dirty="0">
              <a:solidFill>
                <a:schemeClr val="tx1"/>
              </a:solidFill>
              <a:latin typeface="+mj-lt"/>
            </a:endParaRPr>
          </a:p>
        </p:txBody>
      </p:sp>
      <p:sp>
        <p:nvSpPr>
          <p:cNvPr id="7" name="Afrundet rektangel 6"/>
          <p:cNvSpPr/>
          <p:nvPr userDrawn="1"/>
        </p:nvSpPr>
        <p:spPr>
          <a:xfrm>
            <a:off x="900000" y="2593250"/>
            <a:ext cx="4513248" cy="3703458"/>
          </a:xfrm>
          <a:prstGeom prst="roundRect">
            <a:avLst>
              <a:gd name="adj" fmla="val 5418"/>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1338430" y="2997636"/>
            <a:ext cx="3623714" cy="2923877"/>
          </a:xfrm>
          <a:prstGeom prst="rect">
            <a:avLst/>
          </a:prstGeom>
          <a:noFill/>
        </p:spPr>
        <p:txBody>
          <a:bodyPr wrap="square" lIns="0" tIns="0" rIns="0" bIns="0" rtlCol="0">
            <a:spAutoFit/>
          </a:bodyPr>
          <a:lstStyle/>
          <a:p>
            <a:pPr marL="177750" indent="-177750" eaLnBrk="0" hangingPunct="0">
              <a:spcAft>
                <a:spcPts val="1200"/>
              </a:spcAft>
              <a:buFont typeface="Arial" charset="0"/>
              <a:buChar char="•"/>
              <a:defRPr/>
            </a:pPr>
            <a:r>
              <a:rPr lang="da-DK" sz="1500" kern="1200" dirty="0">
                <a:solidFill>
                  <a:schemeClr val="bg1"/>
                </a:solidFill>
                <a:latin typeface="+mn-lt"/>
                <a:ea typeface="+mn-ea"/>
                <a:cs typeface="+mn-cs"/>
              </a:rPr>
              <a:t>Forældresamarbejde kan forstås som situationer, hvor forældre i varierende grad </a:t>
            </a:r>
            <a:r>
              <a:rPr lang="da-DK" sz="1500" b="1" kern="1200" dirty="0">
                <a:solidFill>
                  <a:schemeClr val="bg1"/>
                </a:solidFill>
                <a:latin typeface="+mn-lt"/>
                <a:ea typeface="+mn-ea"/>
                <a:cs typeface="+mn-cs"/>
              </a:rPr>
              <a:t>deltager i skolerelaterede aktiviteter </a:t>
            </a:r>
            <a:r>
              <a:rPr lang="da-DK" sz="1500" kern="1200" dirty="0">
                <a:solidFill>
                  <a:schemeClr val="bg1"/>
                </a:solidFill>
                <a:latin typeface="+mn-lt"/>
                <a:ea typeface="+mn-ea"/>
                <a:cs typeface="+mn-cs"/>
              </a:rPr>
              <a:t>med henblik på at øge børnenes generelle trivsel og styrke deres faglige, personlige og sociale kompetencer. </a:t>
            </a:r>
          </a:p>
          <a:p>
            <a:pPr marL="177750" indent="-177750" eaLnBrk="0" hangingPunct="0">
              <a:spcAft>
                <a:spcPts val="1200"/>
              </a:spcAft>
              <a:buFont typeface="Arial" charset="0"/>
              <a:buChar char="•"/>
              <a:defRPr/>
            </a:pPr>
            <a:r>
              <a:rPr lang="da-DK" sz="1500" kern="1200" dirty="0">
                <a:solidFill>
                  <a:schemeClr val="bg1"/>
                </a:solidFill>
                <a:latin typeface="+mn-lt"/>
                <a:ea typeface="+mn-ea"/>
                <a:cs typeface="+mn-cs"/>
              </a:rPr>
              <a:t>Forældresamarbejde omhandler både forældres </a:t>
            </a:r>
            <a:r>
              <a:rPr lang="da-DK" sz="1500" b="1" kern="1200" dirty="0">
                <a:solidFill>
                  <a:schemeClr val="bg1"/>
                </a:solidFill>
                <a:latin typeface="+mn-lt"/>
                <a:ea typeface="+mn-ea"/>
                <a:cs typeface="+mn-cs"/>
              </a:rPr>
              <a:t>deltagelse i regelmæssig og meningsfuld kommunikation </a:t>
            </a:r>
            <a:r>
              <a:rPr lang="da-DK" sz="1500" kern="1200" dirty="0">
                <a:solidFill>
                  <a:schemeClr val="bg1"/>
                </a:solidFill>
                <a:latin typeface="+mn-lt"/>
                <a:ea typeface="+mn-ea"/>
                <a:cs typeface="+mn-cs"/>
              </a:rPr>
              <a:t>med lærere og pædagoger om børnene, samt </a:t>
            </a:r>
            <a:r>
              <a:rPr lang="da-DK" sz="1500" b="1" kern="1200" dirty="0">
                <a:solidFill>
                  <a:schemeClr val="bg1"/>
                </a:solidFill>
                <a:latin typeface="+mn-lt"/>
                <a:ea typeface="+mn-ea"/>
                <a:cs typeface="+mn-cs"/>
              </a:rPr>
              <a:t>samarbejde</a:t>
            </a:r>
            <a:r>
              <a:rPr lang="da-DK" sz="1500" kern="1200" dirty="0">
                <a:solidFill>
                  <a:schemeClr val="bg1"/>
                </a:solidFill>
                <a:latin typeface="+mn-lt"/>
                <a:ea typeface="+mn-ea"/>
                <a:cs typeface="+mn-cs"/>
              </a:rPr>
              <a:t> mellem forældre, lærere og pædagoger om børnenes udvikling, trivsel og læring. </a:t>
            </a:r>
          </a:p>
        </p:txBody>
      </p:sp>
      <p:sp>
        <p:nvSpPr>
          <p:cNvPr id="9" name="Tekstfelt 8"/>
          <p:cNvSpPr txBox="1"/>
          <p:nvPr userDrawn="1"/>
        </p:nvSpPr>
        <p:spPr>
          <a:xfrm>
            <a:off x="900000" y="795027"/>
            <a:ext cx="1498643" cy="307777"/>
          </a:xfrm>
          <a:prstGeom prst="rect">
            <a:avLst/>
          </a:prstGeom>
          <a:solidFill>
            <a:schemeClr val="accent3"/>
          </a:solidFill>
        </p:spPr>
        <p:txBody>
          <a:bodyPr wrap="square" rtlCol="0">
            <a:spAutoFit/>
          </a:bodyPr>
          <a:lstStyle/>
          <a:p>
            <a:r>
              <a:rPr lang="da-DK" sz="1400" kern="1200" dirty="0">
                <a:solidFill>
                  <a:schemeClr val="bg1"/>
                </a:solidFill>
                <a:latin typeface="+mn-lt"/>
                <a:ea typeface="+mn-ea"/>
                <a:cs typeface="+mn-cs"/>
              </a:rPr>
              <a:t>Fase 1: Inspiration</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bg1"/>
                </a:solidFill>
              </a:defRPr>
            </a:lvl1pPr>
          </a:lstStyle>
          <a:p>
            <a:fld id="{65AED104-3B34-0446-952E-D818E3C6914D}" type="slidenum">
              <a:rPr lang="da-DK" smtClean="0"/>
              <a:pPr/>
              <a:t>‹nr.›</a:t>
            </a:fld>
            <a:endParaRPr lang="da-DK" dirty="0"/>
          </a:p>
        </p:txBody>
      </p:sp>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1684" userDrawn="1">
          <p15:clr>
            <a:srgbClr val="FBAE40"/>
          </p15:clr>
        </p15:guide>
        <p15:guide id="2" pos="386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0_Brugerdefineret layout">
    <p:bg>
      <p:bgRef idx="1001">
        <a:schemeClr val="bg1"/>
      </p:bgRef>
    </p:bg>
    <p:spTree>
      <p:nvGrpSpPr>
        <p:cNvPr id="1" name=""/>
        <p:cNvGrpSpPr/>
        <p:nvPr/>
      </p:nvGrpSpPr>
      <p:grpSpPr>
        <a:xfrm>
          <a:off x="0" y="0"/>
          <a:ext cx="0" cy="0"/>
          <a:chOff x="0" y="0"/>
          <a:chExt cx="0" cy="0"/>
        </a:xfrm>
      </p:grpSpPr>
      <p:sp>
        <p:nvSpPr>
          <p:cNvPr id="4" name="Tekstfelt 3"/>
          <p:cNvSpPr txBox="1"/>
          <p:nvPr userDrawn="1"/>
        </p:nvSpPr>
        <p:spPr>
          <a:xfrm>
            <a:off x="900000" y="720000"/>
            <a:ext cx="874758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r>
            <a:br>
              <a:rPr lang="da-DK" sz="3200" dirty="0">
                <a:latin typeface="+mj-lt"/>
              </a:rPr>
            </a:br>
            <a:r>
              <a:rPr lang="da-DK" sz="3200" b="0" dirty="0">
                <a:latin typeface="+mj-lt"/>
              </a:rPr>
              <a:t>Hvorfor arbejde</a:t>
            </a:r>
            <a:r>
              <a:rPr lang="da-DK" sz="3200" b="0" baseline="0" dirty="0">
                <a:latin typeface="+mj-lt"/>
              </a:rPr>
              <a:t> med forældresamarbejde?</a:t>
            </a:r>
            <a:endParaRPr lang="en-GB" sz="3200" dirty="0">
              <a:solidFill>
                <a:schemeClr val="tx1"/>
              </a:solidFill>
              <a:latin typeface="+mj-lt"/>
            </a:endParaRPr>
          </a:p>
        </p:txBody>
      </p:sp>
      <p:sp>
        <p:nvSpPr>
          <p:cNvPr id="7" name="Afrundet rektangel 6"/>
          <p:cNvSpPr/>
          <p:nvPr userDrawn="1"/>
        </p:nvSpPr>
        <p:spPr>
          <a:xfrm>
            <a:off x="6706787" y="2135943"/>
            <a:ext cx="4452025" cy="3919433"/>
          </a:xfrm>
          <a:prstGeom prst="roundRect">
            <a:avLst>
              <a:gd name="adj" fmla="val 4731"/>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7181793" y="2515946"/>
            <a:ext cx="3469019" cy="3539430"/>
          </a:xfrm>
          <a:prstGeom prst="rect">
            <a:avLst/>
          </a:prstGeom>
          <a:noFill/>
        </p:spPr>
        <p:txBody>
          <a:bodyPr wrap="square" lIns="0" tIns="0" rIns="0" bIns="0" rtlCol="0">
            <a:spAutoFit/>
          </a:bodyPr>
          <a:lstStyle/>
          <a:p>
            <a:pPr marL="0" indent="0">
              <a:spcAft>
                <a:spcPts val="1200"/>
              </a:spcAft>
              <a:buNone/>
            </a:pPr>
            <a:r>
              <a:rPr lang="en-GB" sz="1500" b="1" dirty="0" err="1">
                <a:solidFill>
                  <a:schemeClr val="bg1"/>
                </a:solidFill>
              </a:rPr>
              <a:t>Refleksionsspørgsmål</a:t>
            </a:r>
            <a:r>
              <a:rPr lang="en-GB" sz="1500" dirty="0">
                <a:solidFill>
                  <a:schemeClr val="bg1"/>
                </a:solidFill>
              </a:rPr>
              <a:t> </a:t>
            </a:r>
          </a:p>
          <a:p>
            <a:pPr marL="177750" indent="-177750">
              <a:spcAft>
                <a:spcPts val="1200"/>
              </a:spcAft>
              <a:buFont typeface="Arial" charset="0"/>
              <a:buChar char="•"/>
            </a:pPr>
            <a:r>
              <a:rPr lang="en-GB" sz="1500" dirty="0" err="1">
                <a:solidFill>
                  <a:schemeClr val="bg1"/>
                </a:solidFill>
              </a:rPr>
              <a:t>Hvad</a:t>
            </a:r>
            <a:r>
              <a:rPr lang="en-GB" sz="1500" dirty="0">
                <a:solidFill>
                  <a:schemeClr val="bg1"/>
                </a:solidFill>
              </a:rPr>
              <a:t> </a:t>
            </a:r>
            <a:r>
              <a:rPr lang="en-GB" sz="1500" dirty="0" err="1">
                <a:solidFill>
                  <a:schemeClr val="bg1"/>
                </a:solidFill>
              </a:rPr>
              <a:t>motiverer</a:t>
            </a:r>
            <a:r>
              <a:rPr lang="en-GB" sz="1500" dirty="0">
                <a:solidFill>
                  <a:schemeClr val="bg1"/>
                </a:solidFill>
              </a:rPr>
              <a:t> </a:t>
            </a:r>
            <a:r>
              <a:rPr lang="en-GB" sz="1500" dirty="0" err="1">
                <a:solidFill>
                  <a:schemeClr val="bg1"/>
                </a:solidFill>
              </a:rPr>
              <a:t>og</a:t>
            </a:r>
            <a:r>
              <a:rPr lang="en-GB" sz="1500" dirty="0">
                <a:solidFill>
                  <a:schemeClr val="bg1"/>
                </a:solidFill>
              </a:rPr>
              <a:t> </a:t>
            </a:r>
            <a:r>
              <a:rPr lang="en-GB" sz="1500" dirty="0" err="1">
                <a:solidFill>
                  <a:schemeClr val="bg1"/>
                </a:solidFill>
              </a:rPr>
              <a:t>engagerer</a:t>
            </a:r>
            <a:r>
              <a:rPr lang="en-GB" sz="1500" dirty="0">
                <a:solidFill>
                  <a:schemeClr val="bg1"/>
                </a:solidFill>
              </a:rPr>
              <a:t> </a:t>
            </a:r>
            <a:r>
              <a:rPr lang="en-GB" sz="1500" dirty="0" err="1">
                <a:solidFill>
                  <a:schemeClr val="bg1"/>
                </a:solidFill>
              </a:rPr>
              <a:t>os</a:t>
            </a:r>
            <a:r>
              <a:rPr lang="en-GB" sz="1500" dirty="0">
                <a:solidFill>
                  <a:schemeClr val="bg1"/>
                </a:solidFill>
              </a:rPr>
              <a:t> </a:t>
            </a:r>
            <a:r>
              <a:rPr lang="en-GB" sz="1500" dirty="0" err="1">
                <a:solidFill>
                  <a:schemeClr val="bg1"/>
                </a:solidFill>
              </a:rPr>
              <a:t>til</a:t>
            </a:r>
            <a:r>
              <a:rPr lang="en-GB" sz="1500" dirty="0">
                <a:solidFill>
                  <a:schemeClr val="bg1"/>
                </a:solidFill>
              </a:rPr>
              <a:t> at </a:t>
            </a:r>
            <a:r>
              <a:rPr lang="en-GB" sz="1500" dirty="0" err="1">
                <a:solidFill>
                  <a:schemeClr val="bg1"/>
                </a:solidFill>
              </a:rPr>
              <a:t>arbejde</a:t>
            </a:r>
            <a:r>
              <a:rPr lang="en-GB" sz="1500" dirty="0">
                <a:solidFill>
                  <a:schemeClr val="bg1"/>
                </a:solidFill>
              </a:rPr>
              <a:t> med </a:t>
            </a:r>
            <a:r>
              <a:rPr lang="en-GB" sz="1500" dirty="0" err="1">
                <a:solidFill>
                  <a:schemeClr val="bg1"/>
                </a:solidFill>
              </a:rPr>
              <a:t>forældresamarbejde</a:t>
            </a:r>
            <a:r>
              <a:rPr lang="en-GB" sz="1500" dirty="0">
                <a:solidFill>
                  <a:schemeClr val="bg1"/>
                </a:solidFill>
              </a:rPr>
              <a:t>?</a:t>
            </a:r>
          </a:p>
          <a:p>
            <a:pPr marL="177750" indent="-177750">
              <a:spcAft>
                <a:spcPts val="1200"/>
              </a:spcAft>
              <a:buFont typeface="Arial" charset="0"/>
              <a:buChar char="•"/>
            </a:pPr>
            <a:r>
              <a:rPr lang="en-GB" sz="1500" dirty="0" err="1">
                <a:solidFill>
                  <a:schemeClr val="bg1"/>
                </a:solidFill>
              </a:rPr>
              <a:t>Hvilke</a:t>
            </a:r>
            <a:r>
              <a:rPr lang="en-GB" sz="1500" dirty="0">
                <a:solidFill>
                  <a:schemeClr val="bg1"/>
                </a:solidFill>
              </a:rPr>
              <a:t> </a:t>
            </a:r>
            <a:r>
              <a:rPr lang="en-GB" sz="1500" dirty="0" err="1">
                <a:solidFill>
                  <a:schemeClr val="bg1"/>
                </a:solidFill>
              </a:rPr>
              <a:t>udfordringer</a:t>
            </a:r>
            <a:r>
              <a:rPr lang="en-GB" sz="1500" dirty="0">
                <a:solidFill>
                  <a:schemeClr val="bg1"/>
                </a:solidFill>
              </a:rPr>
              <a:t> </a:t>
            </a:r>
            <a:r>
              <a:rPr lang="en-GB" sz="1500" dirty="0" err="1">
                <a:solidFill>
                  <a:schemeClr val="bg1"/>
                </a:solidFill>
              </a:rPr>
              <a:t>og</a:t>
            </a:r>
            <a:r>
              <a:rPr lang="en-GB" sz="1500" dirty="0">
                <a:solidFill>
                  <a:schemeClr val="bg1"/>
                </a:solidFill>
              </a:rPr>
              <a:t> </a:t>
            </a:r>
            <a:r>
              <a:rPr lang="en-GB" sz="1500" dirty="0" err="1">
                <a:solidFill>
                  <a:schemeClr val="bg1"/>
                </a:solidFill>
              </a:rPr>
              <a:t>behov</a:t>
            </a:r>
            <a:r>
              <a:rPr lang="en-GB" sz="1500" dirty="0">
                <a:solidFill>
                  <a:schemeClr val="bg1"/>
                </a:solidFill>
              </a:rPr>
              <a:t> </a:t>
            </a:r>
            <a:r>
              <a:rPr lang="en-GB" sz="1500" dirty="0" err="1">
                <a:solidFill>
                  <a:schemeClr val="bg1"/>
                </a:solidFill>
              </a:rPr>
              <a:t>har</a:t>
            </a:r>
            <a:r>
              <a:rPr lang="en-GB" sz="1500" dirty="0">
                <a:solidFill>
                  <a:schemeClr val="bg1"/>
                </a:solidFill>
              </a:rPr>
              <a:t> vi, </a:t>
            </a:r>
            <a:r>
              <a:rPr lang="en-GB" sz="1500" dirty="0" err="1">
                <a:solidFill>
                  <a:schemeClr val="bg1"/>
                </a:solidFill>
              </a:rPr>
              <a:t>som</a:t>
            </a:r>
            <a:r>
              <a:rPr lang="en-GB" sz="1500" dirty="0">
                <a:solidFill>
                  <a:schemeClr val="bg1"/>
                </a:solidFill>
              </a:rPr>
              <a:t> </a:t>
            </a:r>
            <a:r>
              <a:rPr lang="en-GB" sz="1500" dirty="0" err="1">
                <a:solidFill>
                  <a:schemeClr val="bg1"/>
                </a:solidFill>
              </a:rPr>
              <a:t>forældresamarbejdet</a:t>
            </a:r>
            <a:r>
              <a:rPr lang="en-GB" sz="1500" dirty="0">
                <a:solidFill>
                  <a:schemeClr val="bg1"/>
                </a:solidFill>
              </a:rPr>
              <a:t> </a:t>
            </a:r>
            <a:r>
              <a:rPr lang="en-GB" sz="1500" dirty="0" err="1">
                <a:solidFill>
                  <a:schemeClr val="bg1"/>
                </a:solidFill>
              </a:rPr>
              <a:t>kan</a:t>
            </a:r>
            <a:r>
              <a:rPr lang="en-GB" sz="1500" dirty="0">
                <a:solidFill>
                  <a:schemeClr val="bg1"/>
                </a:solidFill>
              </a:rPr>
              <a:t> </a:t>
            </a:r>
            <a:r>
              <a:rPr lang="en-GB" sz="1500" dirty="0" err="1">
                <a:solidFill>
                  <a:schemeClr val="bg1"/>
                </a:solidFill>
              </a:rPr>
              <a:t>hjælpe</a:t>
            </a:r>
            <a:r>
              <a:rPr lang="en-GB" sz="1500" dirty="0">
                <a:solidFill>
                  <a:schemeClr val="bg1"/>
                </a:solidFill>
              </a:rPr>
              <a:t> </a:t>
            </a:r>
            <a:r>
              <a:rPr lang="en-GB" sz="1500" dirty="0" err="1">
                <a:solidFill>
                  <a:schemeClr val="bg1"/>
                </a:solidFill>
              </a:rPr>
              <a:t>til</a:t>
            </a:r>
            <a:r>
              <a:rPr lang="en-GB" sz="1500" dirty="0">
                <a:solidFill>
                  <a:schemeClr val="bg1"/>
                </a:solidFill>
              </a:rPr>
              <a:t> at </a:t>
            </a:r>
            <a:r>
              <a:rPr lang="en-GB" sz="1500" dirty="0" err="1">
                <a:solidFill>
                  <a:schemeClr val="bg1"/>
                </a:solidFill>
              </a:rPr>
              <a:t>løse</a:t>
            </a:r>
            <a:r>
              <a:rPr lang="en-GB" sz="1500" dirty="0">
                <a:solidFill>
                  <a:schemeClr val="bg1"/>
                </a:solidFill>
              </a:rPr>
              <a:t>?</a:t>
            </a:r>
          </a:p>
          <a:p>
            <a:pPr marL="177750" indent="-177750">
              <a:spcAft>
                <a:spcPts val="1200"/>
              </a:spcAft>
              <a:buFont typeface="Arial" charset="0"/>
              <a:buChar char="•"/>
            </a:pPr>
            <a:r>
              <a:rPr lang="en-GB" sz="1500" dirty="0" err="1">
                <a:solidFill>
                  <a:schemeClr val="bg1"/>
                </a:solidFill>
              </a:rPr>
              <a:t>Hvordan</a:t>
            </a:r>
            <a:r>
              <a:rPr lang="en-GB" sz="1500" dirty="0">
                <a:solidFill>
                  <a:schemeClr val="bg1"/>
                </a:solidFill>
              </a:rPr>
              <a:t> </a:t>
            </a:r>
            <a:r>
              <a:rPr lang="en-GB" sz="1500" dirty="0" err="1">
                <a:solidFill>
                  <a:schemeClr val="bg1"/>
                </a:solidFill>
              </a:rPr>
              <a:t>kan</a:t>
            </a:r>
            <a:r>
              <a:rPr lang="en-GB" sz="1500" dirty="0">
                <a:solidFill>
                  <a:schemeClr val="bg1"/>
                </a:solidFill>
              </a:rPr>
              <a:t> </a:t>
            </a:r>
            <a:r>
              <a:rPr lang="en-GB" sz="1500" dirty="0" err="1">
                <a:solidFill>
                  <a:schemeClr val="bg1"/>
                </a:solidFill>
              </a:rPr>
              <a:t>forældresamarbejdet</a:t>
            </a:r>
            <a:r>
              <a:rPr lang="en-GB" sz="1500" dirty="0">
                <a:solidFill>
                  <a:schemeClr val="bg1"/>
                </a:solidFill>
              </a:rPr>
              <a:t> </a:t>
            </a:r>
            <a:r>
              <a:rPr lang="en-GB" sz="1500" dirty="0" err="1">
                <a:solidFill>
                  <a:schemeClr val="bg1"/>
                </a:solidFill>
              </a:rPr>
              <a:t>understøtte</a:t>
            </a:r>
            <a:r>
              <a:rPr lang="en-GB" sz="1500" dirty="0">
                <a:solidFill>
                  <a:schemeClr val="bg1"/>
                </a:solidFill>
              </a:rPr>
              <a:t> </a:t>
            </a:r>
            <a:r>
              <a:rPr lang="en-GB" sz="1500" dirty="0" err="1">
                <a:solidFill>
                  <a:schemeClr val="bg1"/>
                </a:solidFill>
              </a:rPr>
              <a:t>udviklingen</a:t>
            </a:r>
            <a:r>
              <a:rPr lang="en-GB" sz="1500" dirty="0">
                <a:solidFill>
                  <a:schemeClr val="bg1"/>
                </a:solidFill>
              </a:rPr>
              <a:t> </a:t>
            </a:r>
            <a:r>
              <a:rPr lang="en-GB" sz="1500" dirty="0" err="1">
                <a:solidFill>
                  <a:schemeClr val="bg1"/>
                </a:solidFill>
              </a:rPr>
              <a:t>af</a:t>
            </a:r>
            <a:r>
              <a:rPr lang="en-GB" sz="1500" dirty="0">
                <a:solidFill>
                  <a:schemeClr val="bg1"/>
                </a:solidFill>
              </a:rPr>
              <a:t> </a:t>
            </a:r>
            <a:r>
              <a:rPr lang="en-GB" sz="1500" dirty="0" err="1">
                <a:solidFill>
                  <a:schemeClr val="bg1"/>
                </a:solidFill>
              </a:rPr>
              <a:t>inkluderende</a:t>
            </a:r>
            <a:r>
              <a:rPr lang="en-GB" sz="1500" dirty="0">
                <a:solidFill>
                  <a:schemeClr val="bg1"/>
                </a:solidFill>
              </a:rPr>
              <a:t> </a:t>
            </a:r>
            <a:r>
              <a:rPr lang="en-GB" sz="1500" dirty="0" err="1">
                <a:solidFill>
                  <a:schemeClr val="bg1"/>
                </a:solidFill>
              </a:rPr>
              <a:t>læringsmiljøer</a:t>
            </a:r>
            <a:r>
              <a:rPr lang="en-GB" sz="1500" dirty="0">
                <a:solidFill>
                  <a:schemeClr val="bg1"/>
                </a:solidFill>
              </a:rPr>
              <a:t> for </a:t>
            </a:r>
            <a:r>
              <a:rPr lang="en-GB" sz="1500" dirty="0" err="1">
                <a:solidFill>
                  <a:schemeClr val="bg1"/>
                </a:solidFill>
              </a:rPr>
              <a:t>alle</a:t>
            </a:r>
            <a:r>
              <a:rPr lang="en-GB" sz="1500" dirty="0">
                <a:solidFill>
                  <a:schemeClr val="bg1"/>
                </a:solidFill>
              </a:rPr>
              <a:t> </a:t>
            </a:r>
            <a:r>
              <a:rPr lang="en-GB" sz="1500" dirty="0" err="1">
                <a:solidFill>
                  <a:schemeClr val="bg1"/>
                </a:solidFill>
              </a:rPr>
              <a:t>elever</a:t>
            </a:r>
            <a:r>
              <a:rPr lang="en-GB" sz="1500" dirty="0">
                <a:solidFill>
                  <a:schemeClr val="bg1"/>
                </a:solidFill>
              </a:rPr>
              <a:t>?</a:t>
            </a:r>
          </a:p>
          <a:p>
            <a:pPr marL="177750" indent="-177750">
              <a:spcAft>
                <a:spcPts val="1200"/>
              </a:spcAft>
              <a:buFont typeface="Arial" charset="0"/>
              <a:buChar char="•"/>
            </a:pPr>
            <a:r>
              <a:rPr lang="en-GB" sz="1500" dirty="0" err="1">
                <a:solidFill>
                  <a:schemeClr val="bg1"/>
                </a:solidFill>
              </a:rPr>
              <a:t>Hvordan</a:t>
            </a:r>
            <a:r>
              <a:rPr lang="en-GB" sz="1500" dirty="0">
                <a:solidFill>
                  <a:schemeClr val="bg1"/>
                </a:solidFill>
              </a:rPr>
              <a:t> </a:t>
            </a:r>
            <a:r>
              <a:rPr lang="en-GB" sz="1500" dirty="0" err="1">
                <a:solidFill>
                  <a:schemeClr val="bg1"/>
                </a:solidFill>
              </a:rPr>
              <a:t>forestiller</a:t>
            </a:r>
            <a:r>
              <a:rPr lang="en-GB" sz="1500" dirty="0">
                <a:solidFill>
                  <a:schemeClr val="bg1"/>
                </a:solidFill>
              </a:rPr>
              <a:t> vi </a:t>
            </a:r>
            <a:r>
              <a:rPr lang="en-GB" sz="1500" dirty="0" err="1">
                <a:solidFill>
                  <a:schemeClr val="bg1"/>
                </a:solidFill>
              </a:rPr>
              <a:t>os</a:t>
            </a:r>
            <a:r>
              <a:rPr lang="en-GB" sz="1500" dirty="0">
                <a:solidFill>
                  <a:schemeClr val="bg1"/>
                </a:solidFill>
              </a:rPr>
              <a:t> at </a:t>
            </a:r>
            <a:r>
              <a:rPr lang="en-GB" sz="1500" dirty="0" err="1">
                <a:solidFill>
                  <a:schemeClr val="bg1"/>
                </a:solidFill>
              </a:rPr>
              <a:t>arbejde</a:t>
            </a:r>
            <a:r>
              <a:rPr lang="en-GB" sz="1500" dirty="0">
                <a:solidFill>
                  <a:schemeClr val="bg1"/>
                </a:solidFill>
              </a:rPr>
              <a:t> med et </a:t>
            </a:r>
            <a:r>
              <a:rPr lang="en-GB" sz="1500" dirty="0" err="1">
                <a:solidFill>
                  <a:schemeClr val="bg1"/>
                </a:solidFill>
              </a:rPr>
              <a:t>styrket</a:t>
            </a:r>
            <a:r>
              <a:rPr lang="en-GB" sz="1500" dirty="0">
                <a:solidFill>
                  <a:schemeClr val="bg1"/>
                </a:solidFill>
              </a:rPr>
              <a:t> </a:t>
            </a:r>
            <a:r>
              <a:rPr lang="en-GB" sz="1500" dirty="0" err="1">
                <a:solidFill>
                  <a:schemeClr val="bg1"/>
                </a:solidFill>
              </a:rPr>
              <a:t>forældresamarbejde</a:t>
            </a:r>
            <a:r>
              <a:rPr lang="en-GB" sz="1500" dirty="0">
                <a:solidFill>
                  <a:schemeClr val="bg1"/>
                </a:solidFill>
              </a:rPr>
              <a:t> </a:t>
            </a:r>
            <a:r>
              <a:rPr lang="en-GB" sz="1500" dirty="0" err="1">
                <a:solidFill>
                  <a:schemeClr val="bg1"/>
                </a:solidFill>
              </a:rPr>
              <a:t>i</a:t>
            </a:r>
            <a:r>
              <a:rPr lang="en-GB" sz="1500" dirty="0">
                <a:solidFill>
                  <a:schemeClr val="bg1"/>
                </a:solidFill>
              </a:rPr>
              <a:t> </a:t>
            </a:r>
            <a:r>
              <a:rPr lang="en-GB" sz="1500" dirty="0" err="1">
                <a:solidFill>
                  <a:schemeClr val="bg1"/>
                </a:solidFill>
              </a:rPr>
              <a:t>praksis</a:t>
            </a:r>
            <a:r>
              <a:rPr lang="en-GB" sz="1500" dirty="0">
                <a:solidFill>
                  <a:schemeClr val="bg1"/>
                </a:solidFill>
              </a:rPr>
              <a:t>?</a:t>
            </a:r>
          </a:p>
          <a:p>
            <a:pPr marL="177750" indent="-177750">
              <a:spcAft>
                <a:spcPts val="1200"/>
              </a:spcAft>
              <a:buFont typeface="Arial" charset="0"/>
              <a:buChar char="•"/>
            </a:pPr>
            <a:endParaRPr lang="en-GB" sz="1500" dirty="0">
              <a:solidFill>
                <a:schemeClr val="bg1"/>
              </a:solidFill>
            </a:endParaRPr>
          </a:p>
        </p:txBody>
      </p:sp>
      <p:sp>
        <p:nvSpPr>
          <p:cNvPr id="9" name="Tekstfelt 8"/>
          <p:cNvSpPr txBox="1"/>
          <p:nvPr userDrawn="1"/>
        </p:nvSpPr>
        <p:spPr>
          <a:xfrm>
            <a:off x="900000" y="795027"/>
            <a:ext cx="1498643" cy="307777"/>
          </a:xfrm>
          <a:prstGeom prst="rect">
            <a:avLst/>
          </a:prstGeom>
          <a:solidFill>
            <a:schemeClr val="accent3"/>
          </a:solidFill>
        </p:spPr>
        <p:txBody>
          <a:bodyPr wrap="square" rtlCol="0">
            <a:spAutoFit/>
          </a:bodyPr>
          <a:lstStyle/>
          <a:p>
            <a:r>
              <a:rPr lang="da-DK" sz="1400" kern="1200" dirty="0">
                <a:solidFill>
                  <a:schemeClr val="bg1"/>
                </a:solidFill>
                <a:latin typeface="+mn-lt"/>
                <a:ea typeface="+mn-ea"/>
                <a:cs typeface="+mn-cs"/>
              </a:rPr>
              <a:t>Fase 1: Inspiration</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kstfelt 12"/>
          <p:cNvSpPr txBox="1"/>
          <p:nvPr userDrawn="1"/>
        </p:nvSpPr>
        <p:spPr>
          <a:xfrm>
            <a:off x="900002" y="2096188"/>
            <a:ext cx="5249008" cy="2846933"/>
          </a:xfrm>
          <a:prstGeom prst="rect">
            <a:avLst/>
          </a:prstGeom>
          <a:noFill/>
        </p:spPr>
        <p:txBody>
          <a:bodyPr wrap="square" lIns="0" tIns="0" rIns="0" bIns="0" rtlCol="0">
            <a:spAutoFit/>
          </a:bodyPr>
          <a:lstStyle/>
          <a:p>
            <a:pPr>
              <a:spcAft>
                <a:spcPts val="1200"/>
              </a:spcAft>
              <a:buNone/>
            </a:pPr>
            <a:r>
              <a:rPr lang="da-DK" sz="1500" b="1" dirty="0"/>
              <a:t>Et velfungerende forældresamarbejde…</a:t>
            </a:r>
          </a:p>
          <a:p>
            <a:pPr marL="177750" indent="-177750">
              <a:spcAft>
                <a:spcPts val="1200"/>
              </a:spcAft>
              <a:buFont typeface="Arial" charset="0"/>
              <a:buChar char="•"/>
            </a:pPr>
            <a:r>
              <a:rPr lang="da-DK" sz="1500" dirty="0"/>
              <a:t>Afhænger af kvaliteten af samarbejdet og ikke omfanget.</a:t>
            </a:r>
          </a:p>
          <a:p>
            <a:pPr marL="177750" indent="-177750">
              <a:spcAft>
                <a:spcPts val="1200"/>
              </a:spcAft>
              <a:buFont typeface="Arial" charset="0"/>
              <a:buChar char="•"/>
            </a:pPr>
            <a:r>
              <a:rPr lang="da-DK" sz="1500" dirty="0"/>
              <a:t>Kan styrke forældre og børns oplevelse af at være en del af at skolerelateret fællesskab.</a:t>
            </a:r>
          </a:p>
          <a:p>
            <a:pPr marL="177750" indent="-177750">
              <a:spcAft>
                <a:spcPts val="1200"/>
              </a:spcAft>
              <a:buFont typeface="Arial" charset="0"/>
              <a:buChar char="•"/>
            </a:pPr>
            <a:r>
              <a:rPr lang="da-DK" sz="1500" dirty="0"/>
              <a:t>Kan styrke børnene i deres faglige, sociale og personlige udvikling.</a:t>
            </a:r>
          </a:p>
          <a:p>
            <a:pPr marL="177750" indent="-177750">
              <a:spcAft>
                <a:spcPts val="1200"/>
              </a:spcAft>
              <a:buFont typeface="Arial" charset="0"/>
              <a:buChar char="•"/>
            </a:pPr>
            <a:r>
              <a:rPr lang="da-DK" sz="1500" dirty="0"/>
              <a:t>Kan skabe et bedre grundlag for, at alle elever får mulighed for at deltage i læringsfællesskaberne.</a:t>
            </a:r>
          </a:p>
          <a:p>
            <a:pPr marL="177750" indent="-177750">
              <a:spcAft>
                <a:spcPts val="1200"/>
              </a:spcAft>
              <a:buFont typeface="Arial" charset="0"/>
              <a:buChar char="•"/>
            </a:pPr>
            <a:r>
              <a:rPr lang="da-DK" sz="1500" dirty="0"/>
              <a:t>Kan skabe positive læringsmiljøer for eleverne.</a:t>
            </a:r>
          </a:p>
        </p:txBody>
      </p:sp>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1684">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1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sp>
        <p:nvSpPr>
          <p:cNvPr id="4" name="Tekstfelt 3"/>
          <p:cNvSpPr txBox="1"/>
          <p:nvPr userDrawn="1"/>
        </p:nvSpPr>
        <p:spPr>
          <a:xfrm>
            <a:off x="900000" y="720000"/>
            <a:ext cx="10536096"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r>
            <a:br>
              <a:rPr lang="da-DK" sz="3200" dirty="0">
                <a:latin typeface="+mj-lt"/>
              </a:rPr>
            </a:br>
            <a:r>
              <a:rPr lang="da-DK" sz="3200" b="0" dirty="0">
                <a:latin typeface="+mj-lt"/>
              </a:rPr>
              <a:t>Hvordan kan man etablere et godt forældresamarbejde? </a:t>
            </a:r>
            <a:endParaRPr lang="en-GB" sz="3200" dirty="0">
              <a:solidFill>
                <a:schemeClr val="tx1"/>
              </a:solidFill>
              <a:latin typeface="+mj-lt"/>
            </a:endParaRPr>
          </a:p>
        </p:txBody>
      </p:sp>
      <p:sp>
        <p:nvSpPr>
          <p:cNvPr id="9" name="Tekstfelt 8"/>
          <p:cNvSpPr txBox="1"/>
          <p:nvPr userDrawn="1"/>
        </p:nvSpPr>
        <p:spPr>
          <a:xfrm>
            <a:off x="900000" y="795027"/>
            <a:ext cx="1498643" cy="307777"/>
          </a:xfrm>
          <a:prstGeom prst="rect">
            <a:avLst/>
          </a:prstGeom>
          <a:solidFill>
            <a:schemeClr val="accent3"/>
          </a:solidFill>
        </p:spPr>
        <p:txBody>
          <a:bodyPr wrap="square" rtlCol="0">
            <a:spAutoFit/>
          </a:bodyPr>
          <a:lstStyle/>
          <a:p>
            <a:r>
              <a:rPr lang="da-DK" sz="1400" kern="1200" dirty="0">
                <a:solidFill>
                  <a:schemeClr val="bg1"/>
                </a:solidFill>
                <a:latin typeface="+mn-lt"/>
                <a:ea typeface="+mn-ea"/>
                <a:cs typeface="+mn-cs"/>
              </a:rPr>
              <a:t>Fase 1: Inspiration</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kstfelt 12"/>
          <p:cNvSpPr txBox="1"/>
          <p:nvPr userDrawn="1"/>
        </p:nvSpPr>
        <p:spPr>
          <a:xfrm>
            <a:off x="900001" y="2096188"/>
            <a:ext cx="6390815" cy="4462760"/>
          </a:xfrm>
          <a:prstGeom prst="rect">
            <a:avLst/>
          </a:prstGeom>
          <a:noFill/>
        </p:spPr>
        <p:txBody>
          <a:bodyPr wrap="square" lIns="0" tIns="0" rIns="0" bIns="0" rtlCol="0">
            <a:spAutoFit/>
          </a:bodyPr>
          <a:lstStyle/>
          <a:p>
            <a:pPr marL="176400" indent="-177750">
              <a:spcAft>
                <a:spcPts val="1200"/>
              </a:spcAft>
              <a:buFont typeface="Arial" charset="0"/>
              <a:buChar char="•"/>
            </a:pPr>
            <a:r>
              <a:rPr lang="da-DK" sz="1500" dirty="0"/>
              <a:t>Forældresamarbejdet rummer et stort potentiale, men hvorvidt det potentiale kan indfris afhænger i høj grad af, hvordan forældrene inddrages samt af kvaliteten i samarbejdet.</a:t>
            </a:r>
          </a:p>
          <a:p>
            <a:pPr marL="176400" indent="-177750">
              <a:spcAft>
                <a:spcPts val="600"/>
              </a:spcAft>
              <a:buFont typeface="Arial" charset="0"/>
              <a:buChar char="•"/>
            </a:pPr>
            <a:r>
              <a:rPr lang="da-DK" sz="1500" dirty="0"/>
              <a:t>På baggrund af eksisterende viden er der identificeret seks elementer ved et vellykket forældresamarbejde:</a:t>
            </a:r>
          </a:p>
          <a:p>
            <a:pPr marL="356400" lvl="1" indent="-198900">
              <a:lnSpc>
                <a:spcPct val="150000"/>
              </a:lnSpc>
              <a:spcAft>
                <a:spcPts val="500"/>
              </a:spcAft>
              <a:buFont typeface="+mj-lt"/>
              <a:buAutoNum type="arabicPeriod"/>
            </a:pPr>
            <a:r>
              <a:rPr lang="da-DK" sz="1500" dirty="0"/>
              <a:t>Se samarbejdet som et partnerskab.</a:t>
            </a:r>
          </a:p>
          <a:p>
            <a:pPr marL="356400" lvl="1" indent="-198900">
              <a:lnSpc>
                <a:spcPct val="150000"/>
              </a:lnSpc>
              <a:spcAft>
                <a:spcPts val="500"/>
              </a:spcAft>
              <a:buFont typeface="+mj-lt"/>
              <a:buAutoNum type="arabicPeriod"/>
            </a:pPr>
            <a:r>
              <a:rPr lang="da-DK" sz="1500" dirty="0"/>
              <a:t>Differentiér samarbejdet.</a:t>
            </a:r>
          </a:p>
          <a:p>
            <a:pPr marL="356400" lvl="1" indent="-198900">
              <a:lnSpc>
                <a:spcPct val="150000"/>
              </a:lnSpc>
              <a:spcAft>
                <a:spcPts val="500"/>
              </a:spcAft>
              <a:buFont typeface="+mj-lt"/>
              <a:buAutoNum type="arabicPeriod"/>
            </a:pPr>
            <a:r>
              <a:rPr lang="da-DK" sz="1500" dirty="0"/>
              <a:t>Skab sammenhæng mellem skole og hjem.</a:t>
            </a:r>
          </a:p>
          <a:p>
            <a:pPr marL="356400" lvl="1" indent="-198900">
              <a:lnSpc>
                <a:spcPct val="150000"/>
              </a:lnSpc>
              <a:spcAft>
                <a:spcPts val="500"/>
              </a:spcAft>
              <a:buFont typeface="+mj-lt"/>
              <a:buAutoNum type="arabicPeriod"/>
            </a:pPr>
            <a:r>
              <a:rPr lang="da-DK" sz="1500" dirty="0"/>
              <a:t>Lær af forældrenes viden og sæt en klar retning for samarbejdet.</a:t>
            </a:r>
          </a:p>
          <a:p>
            <a:pPr marL="356400" lvl="1" indent="-198900">
              <a:lnSpc>
                <a:spcPct val="150000"/>
              </a:lnSpc>
              <a:spcAft>
                <a:spcPts val="500"/>
              </a:spcAft>
              <a:buFont typeface="+mj-lt"/>
              <a:buAutoNum type="arabicPeriod"/>
            </a:pPr>
            <a:r>
              <a:rPr lang="da-DK" sz="1500" dirty="0"/>
              <a:t>Konkretisér forældrenes rolle.</a:t>
            </a:r>
          </a:p>
          <a:p>
            <a:pPr marL="356400" lvl="1" indent="-198900">
              <a:lnSpc>
                <a:spcPct val="150000"/>
              </a:lnSpc>
              <a:spcAft>
                <a:spcPts val="500"/>
              </a:spcAft>
              <a:buFont typeface="+mj-lt"/>
              <a:buAutoNum type="arabicPeriod"/>
            </a:pPr>
            <a:r>
              <a:rPr lang="da-DK" sz="1500" dirty="0"/>
              <a:t>Ledelsen prioriterer samarbejdet strategisk og i hverdagen.</a:t>
            </a:r>
          </a:p>
          <a:p>
            <a:pPr lvl="1">
              <a:spcAft>
                <a:spcPts val="1200"/>
              </a:spcAft>
            </a:pPr>
            <a:endParaRPr lang="da-DK" sz="1500" dirty="0"/>
          </a:p>
          <a:p>
            <a:pPr marL="0" indent="0">
              <a:spcAft>
                <a:spcPts val="1200"/>
              </a:spcAft>
              <a:buNone/>
            </a:pPr>
            <a:endParaRPr lang="da-DK" sz="1500" dirty="0"/>
          </a:p>
        </p:txBody>
      </p:sp>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6096000" y="2382434"/>
            <a:ext cx="5126736" cy="5108448"/>
          </a:xfrm>
          <a:prstGeom prst="rect">
            <a:avLst/>
          </a:prstGeom>
        </p:spPr>
      </p:pic>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1684">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3_Brugerdefineret layout">
    <p:bg>
      <p:bgRef idx="1001">
        <a:schemeClr val="bg1"/>
      </p:bgRef>
    </p:bg>
    <p:spTree>
      <p:nvGrpSpPr>
        <p:cNvPr id="1" name=""/>
        <p:cNvGrpSpPr/>
        <p:nvPr/>
      </p:nvGrpSpPr>
      <p:grpSpPr>
        <a:xfrm>
          <a:off x="0" y="0"/>
          <a:ext cx="0" cy="0"/>
          <a:chOff x="0" y="0"/>
          <a:chExt cx="0" cy="0"/>
        </a:xfrm>
      </p:grpSpPr>
      <p:pic>
        <p:nvPicPr>
          <p:cNvPr id="2" name="Billede 1"/>
          <p:cNvPicPr>
            <a:picLocks noChangeAspect="1"/>
          </p:cNvPicPr>
          <p:nvPr userDrawn="1"/>
        </p:nvPicPr>
        <p:blipFill rotWithShape="1">
          <a:blip r:embed="rId2">
            <a:extLst>
              <a:ext uri="{28A0092B-C50C-407E-A947-70E740481C1C}">
                <a14:useLocalDpi xmlns:a14="http://schemas.microsoft.com/office/drawing/2010/main" val="0"/>
              </a:ext>
            </a:extLst>
          </a:blip>
          <a:srcRect b="37289"/>
          <a:stretch/>
        </p:blipFill>
        <p:spPr>
          <a:xfrm>
            <a:off x="4824930" y="2715017"/>
            <a:ext cx="6793041" cy="4158481"/>
          </a:xfrm>
          <a:prstGeom prst="rect">
            <a:avLst/>
          </a:prstGeom>
        </p:spPr>
      </p:pic>
      <p:sp>
        <p:nvSpPr>
          <p:cNvPr id="14" name="Afrundet rektangel 13"/>
          <p:cNvSpPr/>
          <p:nvPr userDrawn="1"/>
        </p:nvSpPr>
        <p:spPr>
          <a:xfrm>
            <a:off x="5885420" y="2096189"/>
            <a:ext cx="3093874" cy="1449633"/>
          </a:xfrm>
          <a:prstGeom prst="roundRect">
            <a:avLst>
              <a:gd name="adj" fmla="val 14008"/>
            </a:avLst>
          </a:prstGeom>
          <a:solidFill>
            <a:schemeClr val="accent3">
              <a:alpha val="75000"/>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p:cNvSpPr txBox="1"/>
          <p:nvPr userDrawn="1"/>
        </p:nvSpPr>
        <p:spPr>
          <a:xfrm>
            <a:off x="900000" y="720000"/>
            <a:ext cx="874758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r>
            <a:br>
              <a:rPr lang="da-DK" sz="3200" dirty="0">
                <a:latin typeface="+mj-lt"/>
              </a:rPr>
            </a:br>
            <a:r>
              <a:rPr lang="da-DK" sz="3200" b="0" dirty="0">
                <a:latin typeface="+mj-lt"/>
              </a:rPr>
              <a:t>Fra inspiration</a:t>
            </a:r>
            <a:r>
              <a:rPr lang="da-DK" sz="3200" b="0" baseline="0" dirty="0">
                <a:latin typeface="+mj-lt"/>
              </a:rPr>
              <a:t> til konkretisering af projektet</a:t>
            </a:r>
            <a:endParaRPr lang="en-GB" sz="3200" dirty="0">
              <a:solidFill>
                <a:schemeClr val="tx1"/>
              </a:solidFill>
              <a:latin typeface="+mj-lt"/>
            </a:endParaRPr>
          </a:p>
        </p:txBody>
      </p:sp>
      <p:sp>
        <p:nvSpPr>
          <p:cNvPr id="7" name="Afrundet rektangel 6"/>
          <p:cNvSpPr/>
          <p:nvPr userDrawn="1"/>
        </p:nvSpPr>
        <p:spPr>
          <a:xfrm>
            <a:off x="900000" y="2096189"/>
            <a:ext cx="4779253" cy="2987875"/>
          </a:xfrm>
          <a:prstGeom prst="roundRect">
            <a:avLst>
              <a:gd name="adj" fmla="val 6439"/>
            </a:avLst>
          </a:prstGeom>
          <a:solidFill>
            <a:schemeClr val="accent3"/>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1375006" y="2476191"/>
            <a:ext cx="3709058" cy="2462213"/>
          </a:xfrm>
          <a:prstGeom prst="rect">
            <a:avLst/>
          </a:prstGeom>
          <a:noFill/>
        </p:spPr>
        <p:txBody>
          <a:bodyPr wrap="square" lIns="0" tIns="0" rIns="0" bIns="0" rtlCol="0">
            <a:spAutoFit/>
          </a:bodyPr>
          <a:lstStyle/>
          <a:p>
            <a:pPr marL="0" indent="0">
              <a:spcAft>
                <a:spcPts val="1200"/>
              </a:spcAft>
              <a:buNone/>
            </a:pPr>
            <a:r>
              <a:rPr lang="en-GB" sz="1500" b="1" dirty="0" err="1">
                <a:solidFill>
                  <a:schemeClr val="bg1"/>
                </a:solidFill>
              </a:rPr>
              <a:t>Refleksionsspørgsmål</a:t>
            </a:r>
            <a:r>
              <a:rPr lang="en-GB" sz="1500" dirty="0">
                <a:solidFill>
                  <a:schemeClr val="bg1"/>
                </a:solidFill>
              </a:rPr>
              <a:t> </a:t>
            </a:r>
          </a:p>
          <a:p>
            <a:pPr marL="198969" indent="-198969">
              <a:spcAft>
                <a:spcPts val="1200"/>
              </a:spcAft>
              <a:buFont typeface="+mj-lt"/>
              <a:buAutoNum type="arabicPeriod"/>
            </a:pPr>
            <a:r>
              <a:rPr lang="en-GB" sz="1500" dirty="0" err="1">
                <a:solidFill>
                  <a:schemeClr val="bg1"/>
                </a:solidFill>
              </a:rPr>
              <a:t>Er</a:t>
            </a:r>
            <a:r>
              <a:rPr lang="en-GB" sz="1500" dirty="0">
                <a:solidFill>
                  <a:schemeClr val="bg1"/>
                </a:solidFill>
              </a:rPr>
              <a:t> der </a:t>
            </a:r>
            <a:r>
              <a:rPr lang="en-GB" sz="1500" dirty="0" err="1">
                <a:solidFill>
                  <a:schemeClr val="bg1"/>
                </a:solidFill>
              </a:rPr>
              <a:t>noget</a:t>
            </a:r>
            <a:r>
              <a:rPr lang="en-GB" sz="1500" dirty="0">
                <a:solidFill>
                  <a:schemeClr val="bg1"/>
                </a:solidFill>
              </a:rPr>
              <a:t>, vi </a:t>
            </a:r>
            <a:r>
              <a:rPr lang="en-GB" sz="1500" dirty="0" err="1">
                <a:solidFill>
                  <a:schemeClr val="bg1"/>
                </a:solidFill>
              </a:rPr>
              <a:t>er</a:t>
            </a:r>
            <a:r>
              <a:rPr lang="en-GB" sz="1500" dirty="0">
                <a:solidFill>
                  <a:schemeClr val="bg1"/>
                </a:solidFill>
              </a:rPr>
              <a:t> </a:t>
            </a:r>
            <a:r>
              <a:rPr lang="en-GB" sz="1500" dirty="0" err="1">
                <a:solidFill>
                  <a:schemeClr val="bg1"/>
                </a:solidFill>
              </a:rPr>
              <a:t>blevet</a:t>
            </a:r>
            <a:r>
              <a:rPr lang="en-GB" sz="1500" dirty="0">
                <a:solidFill>
                  <a:schemeClr val="bg1"/>
                </a:solidFill>
              </a:rPr>
              <a:t> </a:t>
            </a:r>
            <a:r>
              <a:rPr lang="en-GB" sz="1500" dirty="0" err="1">
                <a:solidFill>
                  <a:schemeClr val="bg1"/>
                </a:solidFill>
              </a:rPr>
              <a:t>særligt</a:t>
            </a:r>
            <a:r>
              <a:rPr lang="en-GB" sz="1500" dirty="0">
                <a:solidFill>
                  <a:schemeClr val="bg1"/>
                </a:solidFill>
              </a:rPr>
              <a:t> </a:t>
            </a:r>
            <a:r>
              <a:rPr lang="en-GB" sz="1500" dirty="0" err="1">
                <a:solidFill>
                  <a:schemeClr val="bg1"/>
                </a:solidFill>
              </a:rPr>
              <a:t>inspireret</a:t>
            </a:r>
            <a:r>
              <a:rPr lang="en-GB" sz="1500" dirty="0">
                <a:solidFill>
                  <a:schemeClr val="bg1"/>
                </a:solidFill>
              </a:rPr>
              <a:t> </a:t>
            </a:r>
            <a:r>
              <a:rPr lang="en-GB" sz="1500" dirty="0" err="1">
                <a:solidFill>
                  <a:schemeClr val="bg1"/>
                </a:solidFill>
              </a:rPr>
              <a:t>af</a:t>
            </a:r>
            <a:r>
              <a:rPr lang="en-GB" sz="1500" dirty="0">
                <a:solidFill>
                  <a:schemeClr val="bg1"/>
                </a:solidFill>
              </a:rPr>
              <a:t> </a:t>
            </a:r>
            <a:r>
              <a:rPr lang="en-GB" sz="1500" dirty="0" err="1">
                <a:solidFill>
                  <a:schemeClr val="bg1"/>
                </a:solidFill>
              </a:rPr>
              <a:t>og</a:t>
            </a:r>
            <a:r>
              <a:rPr lang="en-GB" sz="1500" dirty="0">
                <a:solidFill>
                  <a:schemeClr val="bg1"/>
                </a:solidFill>
              </a:rPr>
              <a:t> </a:t>
            </a:r>
            <a:r>
              <a:rPr lang="en-GB" sz="1500" dirty="0" err="1">
                <a:solidFill>
                  <a:schemeClr val="bg1"/>
                </a:solidFill>
              </a:rPr>
              <a:t>har</a:t>
            </a:r>
            <a:r>
              <a:rPr lang="en-GB" sz="1500" dirty="0">
                <a:solidFill>
                  <a:schemeClr val="bg1"/>
                </a:solidFill>
              </a:rPr>
              <a:t> </a:t>
            </a:r>
            <a:r>
              <a:rPr lang="en-GB" sz="1500" dirty="0" err="1">
                <a:solidFill>
                  <a:schemeClr val="bg1"/>
                </a:solidFill>
              </a:rPr>
              <a:t>lyst</a:t>
            </a:r>
            <a:r>
              <a:rPr lang="en-GB" sz="1500" dirty="0">
                <a:solidFill>
                  <a:schemeClr val="bg1"/>
                </a:solidFill>
              </a:rPr>
              <a:t> </a:t>
            </a:r>
            <a:r>
              <a:rPr lang="en-GB" sz="1500" dirty="0" err="1">
                <a:solidFill>
                  <a:schemeClr val="bg1"/>
                </a:solidFill>
              </a:rPr>
              <a:t>til</a:t>
            </a:r>
            <a:r>
              <a:rPr lang="en-GB" sz="1500" dirty="0">
                <a:solidFill>
                  <a:schemeClr val="bg1"/>
                </a:solidFill>
              </a:rPr>
              <a:t> at </a:t>
            </a:r>
            <a:r>
              <a:rPr lang="en-GB" sz="1500" dirty="0" err="1">
                <a:solidFill>
                  <a:schemeClr val="bg1"/>
                </a:solidFill>
              </a:rPr>
              <a:t>arbejde</a:t>
            </a:r>
            <a:r>
              <a:rPr lang="en-GB" sz="1500" dirty="0">
                <a:solidFill>
                  <a:schemeClr val="bg1"/>
                </a:solidFill>
              </a:rPr>
              <a:t> </a:t>
            </a:r>
            <a:r>
              <a:rPr lang="en-GB" sz="1500" dirty="0" err="1">
                <a:solidFill>
                  <a:schemeClr val="bg1"/>
                </a:solidFill>
              </a:rPr>
              <a:t>videre</a:t>
            </a:r>
            <a:r>
              <a:rPr lang="en-GB" sz="1500" dirty="0">
                <a:solidFill>
                  <a:schemeClr val="bg1"/>
                </a:solidFill>
              </a:rPr>
              <a:t> med </a:t>
            </a:r>
            <a:r>
              <a:rPr lang="en-GB" sz="1500" dirty="0" err="1">
                <a:solidFill>
                  <a:schemeClr val="bg1"/>
                </a:solidFill>
              </a:rPr>
              <a:t>i</a:t>
            </a:r>
            <a:r>
              <a:rPr lang="en-GB" sz="1500" dirty="0">
                <a:solidFill>
                  <a:schemeClr val="bg1"/>
                </a:solidFill>
              </a:rPr>
              <a:t> </a:t>
            </a:r>
            <a:r>
              <a:rPr lang="en-GB" sz="1500" dirty="0" err="1">
                <a:solidFill>
                  <a:schemeClr val="bg1"/>
                </a:solidFill>
              </a:rPr>
              <a:t>projektet</a:t>
            </a:r>
            <a:r>
              <a:rPr lang="en-GB" sz="1500" dirty="0">
                <a:solidFill>
                  <a:schemeClr val="bg1"/>
                </a:solidFill>
              </a:rPr>
              <a:t>?</a:t>
            </a:r>
          </a:p>
          <a:p>
            <a:pPr marL="198969" indent="-198969">
              <a:spcAft>
                <a:spcPts val="1200"/>
              </a:spcAft>
              <a:buFont typeface="+mj-lt"/>
              <a:buAutoNum type="arabicPeriod"/>
            </a:pPr>
            <a:r>
              <a:rPr lang="en-GB" sz="1500" dirty="0" err="1">
                <a:solidFill>
                  <a:schemeClr val="bg1"/>
                </a:solidFill>
              </a:rPr>
              <a:t>Hvordan</a:t>
            </a:r>
            <a:r>
              <a:rPr lang="en-GB" sz="1500" dirty="0">
                <a:solidFill>
                  <a:schemeClr val="bg1"/>
                </a:solidFill>
              </a:rPr>
              <a:t> </a:t>
            </a:r>
            <a:r>
              <a:rPr lang="en-GB" sz="1500" dirty="0" err="1">
                <a:solidFill>
                  <a:schemeClr val="bg1"/>
                </a:solidFill>
              </a:rPr>
              <a:t>forstår</a:t>
            </a:r>
            <a:r>
              <a:rPr lang="en-GB" sz="1500" dirty="0">
                <a:solidFill>
                  <a:schemeClr val="bg1"/>
                </a:solidFill>
              </a:rPr>
              <a:t> vi (nu) </a:t>
            </a:r>
            <a:r>
              <a:rPr lang="en-GB" sz="1500" dirty="0" err="1">
                <a:solidFill>
                  <a:schemeClr val="bg1"/>
                </a:solidFill>
              </a:rPr>
              <a:t>forældresamarbejde</a:t>
            </a:r>
            <a:r>
              <a:rPr lang="en-GB" sz="1500" dirty="0">
                <a:solidFill>
                  <a:schemeClr val="bg1"/>
                </a:solidFill>
              </a:rPr>
              <a:t>?</a:t>
            </a:r>
          </a:p>
          <a:p>
            <a:pPr marL="198969" indent="-198969">
              <a:spcAft>
                <a:spcPts val="1200"/>
              </a:spcAft>
              <a:buFont typeface="+mj-lt"/>
              <a:buAutoNum type="arabicPeriod"/>
            </a:pPr>
            <a:r>
              <a:rPr lang="en-GB" sz="1500" dirty="0" err="1">
                <a:solidFill>
                  <a:schemeClr val="bg1"/>
                </a:solidFill>
              </a:rPr>
              <a:t>Hvordan</a:t>
            </a:r>
            <a:r>
              <a:rPr lang="en-GB" sz="1500" dirty="0">
                <a:solidFill>
                  <a:schemeClr val="bg1"/>
                </a:solidFill>
              </a:rPr>
              <a:t> </a:t>
            </a:r>
            <a:r>
              <a:rPr lang="en-GB" sz="1500" dirty="0" err="1">
                <a:solidFill>
                  <a:schemeClr val="bg1"/>
                </a:solidFill>
              </a:rPr>
              <a:t>vil</a:t>
            </a:r>
            <a:r>
              <a:rPr lang="en-GB" sz="1500" dirty="0">
                <a:solidFill>
                  <a:schemeClr val="bg1"/>
                </a:solidFill>
              </a:rPr>
              <a:t> vi </a:t>
            </a:r>
            <a:r>
              <a:rPr lang="en-GB" sz="1500" dirty="0" err="1">
                <a:solidFill>
                  <a:schemeClr val="bg1"/>
                </a:solidFill>
              </a:rPr>
              <a:t>kunne</a:t>
            </a:r>
            <a:r>
              <a:rPr lang="en-GB" sz="1500" dirty="0">
                <a:solidFill>
                  <a:schemeClr val="bg1"/>
                </a:solidFill>
              </a:rPr>
              <a:t> </a:t>
            </a:r>
            <a:r>
              <a:rPr lang="en-GB" sz="1500" dirty="0" err="1">
                <a:solidFill>
                  <a:schemeClr val="bg1"/>
                </a:solidFill>
              </a:rPr>
              <a:t>arbejde</a:t>
            </a:r>
            <a:r>
              <a:rPr lang="en-GB" sz="1500" dirty="0">
                <a:solidFill>
                  <a:schemeClr val="bg1"/>
                </a:solidFill>
              </a:rPr>
              <a:t> med </a:t>
            </a:r>
            <a:r>
              <a:rPr lang="en-GB" sz="1500" dirty="0" err="1">
                <a:solidFill>
                  <a:schemeClr val="bg1"/>
                </a:solidFill>
              </a:rPr>
              <a:t>dette</a:t>
            </a:r>
            <a:r>
              <a:rPr lang="en-GB" sz="1500" dirty="0">
                <a:solidFill>
                  <a:schemeClr val="bg1"/>
                </a:solidFill>
              </a:rPr>
              <a:t> </a:t>
            </a:r>
            <a:r>
              <a:rPr lang="en-GB" sz="1500" dirty="0" err="1">
                <a:solidFill>
                  <a:schemeClr val="bg1"/>
                </a:solidFill>
              </a:rPr>
              <a:t>i</a:t>
            </a:r>
            <a:r>
              <a:rPr lang="en-GB" sz="1500" dirty="0">
                <a:solidFill>
                  <a:schemeClr val="bg1"/>
                </a:solidFill>
              </a:rPr>
              <a:t> </a:t>
            </a:r>
            <a:r>
              <a:rPr lang="en-GB" sz="1500" dirty="0" err="1">
                <a:solidFill>
                  <a:schemeClr val="bg1"/>
                </a:solidFill>
              </a:rPr>
              <a:t>vores</a:t>
            </a:r>
            <a:r>
              <a:rPr lang="en-GB" sz="1500" dirty="0">
                <a:solidFill>
                  <a:schemeClr val="bg1"/>
                </a:solidFill>
              </a:rPr>
              <a:t> </a:t>
            </a:r>
            <a:r>
              <a:rPr lang="en-GB" sz="1500" dirty="0" err="1">
                <a:solidFill>
                  <a:schemeClr val="bg1"/>
                </a:solidFill>
              </a:rPr>
              <a:t>praksis</a:t>
            </a:r>
            <a:r>
              <a:rPr lang="en-GB" sz="1500" dirty="0">
                <a:solidFill>
                  <a:schemeClr val="bg1"/>
                </a:solidFill>
              </a:rPr>
              <a:t>?</a:t>
            </a:r>
          </a:p>
          <a:p>
            <a:pPr>
              <a:spcAft>
                <a:spcPts val="1200"/>
              </a:spcAft>
            </a:pPr>
            <a:endParaRPr lang="en-GB" sz="1500" dirty="0">
              <a:solidFill>
                <a:schemeClr val="bg1"/>
              </a:solidFill>
            </a:endParaRPr>
          </a:p>
        </p:txBody>
      </p:sp>
      <p:sp>
        <p:nvSpPr>
          <p:cNvPr id="9" name="Tekstfelt 8"/>
          <p:cNvSpPr txBox="1"/>
          <p:nvPr userDrawn="1"/>
        </p:nvSpPr>
        <p:spPr>
          <a:xfrm>
            <a:off x="900000" y="795027"/>
            <a:ext cx="1498643" cy="307777"/>
          </a:xfrm>
          <a:prstGeom prst="rect">
            <a:avLst/>
          </a:prstGeom>
          <a:solidFill>
            <a:schemeClr val="accent3"/>
          </a:solidFill>
        </p:spPr>
        <p:txBody>
          <a:bodyPr wrap="square" rtlCol="0">
            <a:spAutoFit/>
          </a:bodyPr>
          <a:lstStyle/>
          <a:p>
            <a:r>
              <a:rPr lang="da-DK" sz="1400" kern="1200" dirty="0">
                <a:solidFill>
                  <a:schemeClr val="bg1"/>
                </a:solidFill>
                <a:latin typeface="+mn-lt"/>
                <a:ea typeface="+mn-ea"/>
                <a:cs typeface="+mn-cs"/>
              </a:rPr>
              <a:t>Fase 1: Inspiration</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kstfelt 12"/>
          <p:cNvSpPr txBox="1"/>
          <p:nvPr userDrawn="1"/>
        </p:nvSpPr>
        <p:spPr>
          <a:xfrm>
            <a:off x="6166202" y="2474757"/>
            <a:ext cx="2532311" cy="718145"/>
          </a:xfrm>
          <a:prstGeom prst="rect">
            <a:avLst/>
          </a:prstGeom>
          <a:noFill/>
        </p:spPr>
        <p:txBody>
          <a:bodyPr wrap="square" lIns="0" tIns="0" rIns="0" bIns="0" rtlCol="0">
            <a:spAutoFit/>
          </a:bodyPr>
          <a:lstStyle/>
          <a:p>
            <a:pPr algn="ctr">
              <a:spcAft>
                <a:spcPts val="200"/>
              </a:spcAft>
            </a:pPr>
            <a:r>
              <a:rPr lang="en-GB" sz="1500" b="1" dirty="0">
                <a:solidFill>
                  <a:schemeClr val="bg1"/>
                </a:solidFill>
              </a:rPr>
              <a:t>KONSENSUS</a:t>
            </a:r>
          </a:p>
          <a:p>
            <a:pPr algn="ctr"/>
            <a:r>
              <a:rPr lang="en-GB" sz="1500" dirty="0" err="1">
                <a:solidFill>
                  <a:schemeClr val="bg1"/>
                </a:solidFill>
              </a:rPr>
              <a:t>Kan</a:t>
            </a:r>
            <a:r>
              <a:rPr lang="en-GB" sz="1500" dirty="0">
                <a:solidFill>
                  <a:schemeClr val="bg1"/>
                </a:solidFill>
              </a:rPr>
              <a:t> vi </a:t>
            </a:r>
            <a:r>
              <a:rPr lang="en-GB" sz="1500" dirty="0" err="1">
                <a:solidFill>
                  <a:schemeClr val="bg1"/>
                </a:solidFill>
              </a:rPr>
              <a:t>skabe</a:t>
            </a:r>
            <a:r>
              <a:rPr lang="en-GB" sz="1500" dirty="0">
                <a:solidFill>
                  <a:schemeClr val="bg1"/>
                </a:solidFill>
              </a:rPr>
              <a:t> </a:t>
            </a:r>
            <a:r>
              <a:rPr lang="en-GB" sz="1500" dirty="0" err="1">
                <a:solidFill>
                  <a:schemeClr val="bg1"/>
                </a:solidFill>
              </a:rPr>
              <a:t>enighed</a:t>
            </a:r>
            <a:r>
              <a:rPr lang="en-GB" sz="1500" dirty="0">
                <a:solidFill>
                  <a:schemeClr val="bg1"/>
                </a:solidFill>
              </a:rPr>
              <a:t> om, </a:t>
            </a:r>
            <a:r>
              <a:rPr lang="en-GB" sz="1500" dirty="0" err="1">
                <a:solidFill>
                  <a:schemeClr val="bg1"/>
                </a:solidFill>
              </a:rPr>
              <a:t>hvad</a:t>
            </a:r>
            <a:r>
              <a:rPr lang="en-GB" sz="1500" dirty="0">
                <a:solidFill>
                  <a:schemeClr val="bg1"/>
                </a:solidFill>
              </a:rPr>
              <a:t>  vi </a:t>
            </a:r>
            <a:r>
              <a:rPr lang="en-GB" sz="1500" dirty="0" err="1">
                <a:solidFill>
                  <a:schemeClr val="bg1"/>
                </a:solidFill>
              </a:rPr>
              <a:t>vil</a:t>
            </a:r>
            <a:r>
              <a:rPr lang="en-GB" sz="1500" dirty="0">
                <a:solidFill>
                  <a:schemeClr val="bg1"/>
                </a:solidFill>
              </a:rPr>
              <a:t> </a:t>
            </a:r>
            <a:r>
              <a:rPr lang="en-GB" sz="1500" dirty="0" err="1">
                <a:solidFill>
                  <a:schemeClr val="bg1"/>
                </a:solidFill>
              </a:rPr>
              <a:t>arbejde</a:t>
            </a:r>
            <a:r>
              <a:rPr lang="en-GB" sz="1500" dirty="0">
                <a:solidFill>
                  <a:schemeClr val="bg1"/>
                </a:solidFill>
              </a:rPr>
              <a:t> </a:t>
            </a:r>
            <a:r>
              <a:rPr lang="en-GB" sz="1500" dirty="0" err="1">
                <a:solidFill>
                  <a:schemeClr val="bg1"/>
                </a:solidFill>
              </a:rPr>
              <a:t>videre</a:t>
            </a:r>
            <a:r>
              <a:rPr lang="en-GB" sz="1500" dirty="0">
                <a:solidFill>
                  <a:schemeClr val="bg1"/>
                </a:solidFill>
              </a:rPr>
              <a:t> med?</a:t>
            </a:r>
          </a:p>
        </p:txBody>
      </p:sp>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1684">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spTree>
    <p:extLst>
      <p:ext uri="{BB962C8B-B14F-4D97-AF65-F5344CB8AC3E}">
        <p14:creationId xmlns:p14="http://schemas.microsoft.com/office/powerpoint/2010/main" val="968831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 id="2147483675" r:id="rId5"/>
    <p:sldLayoutId id="2147483655" r:id="rId6"/>
    <p:sldLayoutId id="2147483670" r:id="rId7"/>
    <p:sldLayoutId id="2147483671" r:id="rId8"/>
    <p:sldLayoutId id="2147483673" r:id="rId9"/>
    <p:sldLayoutId id="2147483676" r:id="rId10"/>
    <p:sldLayoutId id="2147483674" r:id="rId11"/>
    <p:sldLayoutId id="2147483682" r:id="rId12"/>
    <p:sldLayoutId id="2147483683" r:id="rId13"/>
    <p:sldLayoutId id="2147483680" r:id="rId14"/>
    <p:sldLayoutId id="2147483684" r:id="rId15"/>
    <p:sldLayoutId id="2147483685" r:id="rId16"/>
    <p:sldLayoutId id="2147483681" r:id="rId17"/>
    <p:sldLayoutId id="2147483679" r:id="rId18"/>
    <p:sldLayoutId id="2147483660" r:id="rId19"/>
    <p:sldLayoutId id="2147483678" r:id="rId20"/>
    <p:sldLayoutId id="2147483677" r:id="rId2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50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287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11</a:t>
            </a:fld>
            <a:endParaRPr lang="da-DK" dirty="0"/>
          </a:p>
        </p:txBody>
      </p:sp>
    </p:spTree>
    <p:extLst>
      <p:ext uri="{BB962C8B-B14F-4D97-AF65-F5344CB8AC3E}">
        <p14:creationId xmlns:p14="http://schemas.microsoft.com/office/powerpoint/2010/main" val="227193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12</a:t>
            </a:fld>
            <a:endParaRPr lang="da-DK" dirty="0"/>
          </a:p>
        </p:txBody>
      </p:sp>
    </p:spTree>
    <p:extLst>
      <p:ext uri="{BB962C8B-B14F-4D97-AF65-F5344CB8AC3E}">
        <p14:creationId xmlns:p14="http://schemas.microsoft.com/office/powerpoint/2010/main" val="219768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13</a:t>
            </a:fld>
            <a:endParaRPr lang="da-DK" dirty="0"/>
          </a:p>
        </p:txBody>
      </p:sp>
    </p:spTree>
    <p:extLst>
      <p:ext uri="{BB962C8B-B14F-4D97-AF65-F5344CB8AC3E}">
        <p14:creationId xmlns:p14="http://schemas.microsoft.com/office/powerpoint/2010/main" val="2116790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375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15</a:t>
            </a:fld>
            <a:endParaRPr lang="da-DK" dirty="0"/>
          </a:p>
        </p:txBody>
      </p:sp>
    </p:spTree>
    <p:extLst>
      <p:ext uri="{BB962C8B-B14F-4D97-AF65-F5344CB8AC3E}">
        <p14:creationId xmlns:p14="http://schemas.microsoft.com/office/powerpoint/2010/main" val="1251308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16</a:t>
            </a:fld>
            <a:endParaRPr lang="da-DK" dirty="0"/>
          </a:p>
        </p:txBody>
      </p:sp>
    </p:spTree>
    <p:extLst>
      <p:ext uri="{BB962C8B-B14F-4D97-AF65-F5344CB8AC3E}">
        <p14:creationId xmlns:p14="http://schemas.microsoft.com/office/powerpoint/2010/main" val="4298312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8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a:xfrm>
            <a:off x="8932800" y="6409250"/>
            <a:ext cx="2743200" cy="365125"/>
          </a:xfrm>
        </p:spPr>
        <p:txBody>
          <a:bodyPr/>
          <a:lstStyle/>
          <a:p>
            <a:fld id="{65AED104-3B34-0446-952E-D818E3C6914D}" type="slidenum">
              <a:rPr lang="da-DK" smtClean="0"/>
              <a:pPr/>
              <a:t>18</a:t>
            </a:fld>
            <a:endParaRPr lang="da-DK" dirty="0"/>
          </a:p>
        </p:txBody>
      </p:sp>
    </p:spTree>
    <p:extLst>
      <p:ext uri="{BB962C8B-B14F-4D97-AF65-F5344CB8AC3E}">
        <p14:creationId xmlns:p14="http://schemas.microsoft.com/office/powerpoint/2010/main" val="1537538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19</a:t>
            </a:fld>
            <a:endParaRPr lang="da-DK" dirty="0"/>
          </a:p>
        </p:txBody>
      </p:sp>
    </p:spTree>
    <p:extLst>
      <p:ext uri="{BB962C8B-B14F-4D97-AF65-F5344CB8AC3E}">
        <p14:creationId xmlns:p14="http://schemas.microsoft.com/office/powerpoint/2010/main" val="741517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a:t>
            </a:fld>
            <a:endParaRPr lang="da-DK" dirty="0"/>
          </a:p>
        </p:txBody>
      </p:sp>
    </p:spTree>
    <p:extLst>
      <p:ext uri="{BB962C8B-B14F-4D97-AF65-F5344CB8AC3E}">
        <p14:creationId xmlns:p14="http://schemas.microsoft.com/office/powerpoint/2010/main" val="365201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20</a:t>
            </a:fld>
            <a:endParaRPr lang="da-DK" dirty="0"/>
          </a:p>
        </p:txBody>
      </p:sp>
    </p:spTree>
    <p:extLst>
      <p:ext uri="{BB962C8B-B14F-4D97-AF65-F5344CB8AC3E}">
        <p14:creationId xmlns:p14="http://schemas.microsoft.com/office/powerpoint/2010/main" val="836380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21</a:t>
            </a:fld>
            <a:endParaRPr lang="da-DK" dirty="0"/>
          </a:p>
        </p:txBody>
      </p:sp>
    </p:spTree>
    <p:extLst>
      <p:ext uri="{BB962C8B-B14F-4D97-AF65-F5344CB8AC3E}">
        <p14:creationId xmlns:p14="http://schemas.microsoft.com/office/powerpoint/2010/main" val="1763114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683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4</a:t>
            </a:fld>
            <a:endParaRPr lang="da-DK" dirty="0"/>
          </a:p>
        </p:txBody>
      </p:sp>
    </p:spTree>
    <p:extLst>
      <p:ext uri="{BB962C8B-B14F-4D97-AF65-F5344CB8AC3E}">
        <p14:creationId xmlns:p14="http://schemas.microsoft.com/office/powerpoint/2010/main" val="1104505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76991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6</a:t>
            </a:fld>
            <a:endParaRPr lang="da-DK" dirty="0"/>
          </a:p>
        </p:txBody>
      </p:sp>
    </p:spTree>
    <p:extLst>
      <p:ext uri="{BB962C8B-B14F-4D97-AF65-F5344CB8AC3E}">
        <p14:creationId xmlns:p14="http://schemas.microsoft.com/office/powerpoint/2010/main" val="1604768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7</a:t>
            </a:fld>
            <a:endParaRPr lang="da-DK" dirty="0"/>
          </a:p>
        </p:txBody>
      </p:sp>
    </p:spTree>
    <p:extLst>
      <p:ext uri="{BB962C8B-B14F-4D97-AF65-F5344CB8AC3E}">
        <p14:creationId xmlns:p14="http://schemas.microsoft.com/office/powerpoint/2010/main" val="1094838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8</a:t>
            </a:fld>
            <a:endParaRPr lang="da-DK" dirty="0"/>
          </a:p>
        </p:txBody>
      </p:sp>
    </p:spTree>
    <p:extLst>
      <p:ext uri="{BB962C8B-B14F-4D97-AF65-F5344CB8AC3E}">
        <p14:creationId xmlns:p14="http://schemas.microsoft.com/office/powerpoint/2010/main" val="1307471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9</a:t>
            </a:fld>
            <a:endParaRPr lang="da-DK" dirty="0"/>
          </a:p>
        </p:txBody>
      </p:sp>
    </p:spTree>
    <p:extLst>
      <p:ext uri="{BB962C8B-B14F-4D97-AF65-F5344CB8AC3E}">
        <p14:creationId xmlns:p14="http://schemas.microsoft.com/office/powerpoint/2010/main" val="1612841071"/>
      </p:ext>
    </p:extLst>
  </p:cSld>
  <p:clrMapOvr>
    <a:masterClrMapping/>
  </p:clrMapOvr>
</p:sld>
</file>

<file path=ppt/theme/theme1.xml><?xml version="1.0" encoding="utf-8"?>
<a:theme xmlns:a="http://schemas.openxmlformats.org/drawingml/2006/main" name="Kontortema">
  <a:themeElements>
    <a:clrScheme name="UM farver">
      <a:dk1>
        <a:srgbClr val="161616"/>
      </a:dk1>
      <a:lt1>
        <a:srgbClr val="FFFFFF"/>
      </a:lt1>
      <a:dk2>
        <a:srgbClr val="343853"/>
      </a:dk2>
      <a:lt2>
        <a:srgbClr val="FAF5E3"/>
      </a:lt2>
      <a:accent1>
        <a:srgbClr val="3C5D5E"/>
      </a:accent1>
      <a:accent2>
        <a:srgbClr val="5E6971"/>
      </a:accent2>
      <a:accent3>
        <a:srgbClr val="C31F59"/>
      </a:accent3>
      <a:accent4>
        <a:srgbClr val="7E0F3A"/>
      </a:accent4>
      <a:accent5>
        <a:srgbClr val="692269"/>
      </a:accent5>
      <a:accent6>
        <a:srgbClr val="EA8145"/>
      </a:accent6>
      <a:hlink>
        <a:srgbClr val="FFFFFF"/>
      </a:hlink>
      <a:folHlink>
        <a:srgbClr val="00000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630</TotalTime>
  <Words>2515</Words>
  <Application>Microsoft Office PowerPoint</Application>
  <PresentationFormat>Brugerdefineret</PresentationFormat>
  <Paragraphs>156</Paragraphs>
  <Slides>21</Slides>
  <Notes>16</Notes>
  <HiddenSlides>0</HiddenSlides>
  <MMClips>0</MMClips>
  <ScaleCrop>false</ScaleCrop>
  <HeadingPairs>
    <vt:vector size="4" baseType="variant">
      <vt:variant>
        <vt:lpstr>Tema</vt:lpstr>
      </vt:variant>
      <vt:variant>
        <vt:i4>1</vt:i4>
      </vt:variant>
      <vt:variant>
        <vt:lpstr>Diastitler</vt:lpstr>
      </vt:variant>
      <vt:variant>
        <vt:i4>21</vt:i4>
      </vt:variant>
    </vt:vector>
  </HeadingPairs>
  <TitlesOfParts>
    <vt:vector size="22" baseType="lpstr">
      <vt:lpstr>Kontortema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Anne-Mette Loader</dc:creator>
  <cp:lastModifiedBy>Katrine Tranberg-Hansen</cp:lastModifiedBy>
  <cp:revision>95</cp:revision>
  <dcterms:created xsi:type="dcterms:W3CDTF">2019-01-14T09:57:19Z</dcterms:created>
  <dcterms:modified xsi:type="dcterms:W3CDTF">2019-02-06T14:34:15Z</dcterms:modified>
</cp:coreProperties>
</file>