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0" r:id="rId2"/>
    <p:sldId id="290" r:id="rId3"/>
    <p:sldId id="318" r:id="rId4"/>
    <p:sldId id="299" r:id="rId5"/>
    <p:sldId id="309" r:id="rId6"/>
    <p:sldId id="315" r:id="rId7"/>
    <p:sldId id="316" r:id="rId8"/>
    <p:sldId id="317" r:id="rId9"/>
    <p:sldId id="319" r:id="rId10"/>
  </p:sldIdLst>
  <p:sldSz cx="9144000" cy="6858000" type="screen4x3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000000"/>
    <a:srgbClr val="35E3F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4" autoAdjust="0"/>
    <p:restoredTop sz="80995" autoAdjust="0"/>
  </p:normalViewPr>
  <p:slideViewPr>
    <p:cSldViewPr snapToGrid="0">
      <p:cViewPr>
        <p:scale>
          <a:sx n="77" d="100"/>
          <a:sy n="77" d="100"/>
        </p:scale>
        <p:origin x="-2208" y="-390"/>
      </p:cViewPr>
      <p:guideLst>
        <p:guide orient="horz" pos="752"/>
        <p:guide pos="578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90" d="100"/>
          <a:sy n="90" d="100"/>
        </p:scale>
        <p:origin x="-2136" y="136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39604-9124-4D80-97BC-5A89E5742EE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90E6C0D-26E0-4613-AA0C-E6B2733E5E0F}">
      <dgm:prSet phldrT="[Tekst]" custT="1"/>
      <dgm:spPr/>
      <dgm:t>
        <a:bodyPr/>
        <a:lstStyle/>
        <a:p>
          <a:r>
            <a:rPr lang="da-DK" sz="1800" b="1" dirty="0" smtClean="0"/>
            <a:t>Trin 1</a:t>
          </a:r>
        </a:p>
        <a:p>
          <a:r>
            <a:rPr lang="da-DK" sz="1800" dirty="0" smtClean="0"/>
            <a:t>Målsætning</a:t>
          </a:r>
          <a:endParaRPr lang="da-DK" sz="1800" dirty="0"/>
        </a:p>
      </dgm:t>
    </dgm:pt>
    <dgm:pt modelId="{BE69A4CB-3DF0-4958-9ED1-552D134D2CD1}" type="parTrans" cxnId="{87A65E32-814A-4990-B1FE-A3B212776BF2}">
      <dgm:prSet/>
      <dgm:spPr/>
      <dgm:t>
        <a:bodyPr/>
        <a:lstStyle/>
        <a:p>
          <a:endParaRPr lang="da-DK"/>
        </a:p>
      </dgm:t>
    </dgm:pt>
    <dgm:pt modelId="{BD3E872D-F8B4-4ACB-AFBA-A340ED63AC23}" type="sibTrans" cxnId="{87A65E32-814A-4990-B1FE-A3B212776BF2}">
      <dgm:prSet/>
      <dgm:spPr/>
      <dgm:t>
        <a:bodyPr/>
        <a:lstStyle/>
        <a:p>
          <a:endParaRPr lang="da-DK"/>
        </a:p>
      </dgm:t>
    </dgm:pt>
    <dgm:pt modelId="{EADD63DC-E437-4FBC-860C-EEFBFAD310D1}">
      <dgm:prSet phldrT="[Tekst]" custT="1"/>
      <dgm:spPr/>
      <dgm:t>
        <a:bodyPr/>
        <a:lstStyle/>
        <a:p>
          <a:r>
            <a:rPr lang="da-DK" sz="1800" b="1" dirty="0" smtClean="0"/>
            <a:t>Trin 3</a:t>
          </a:r>
        </a:p>
        <a:p>
          <a:r>
            <a:rPr lang="da-DK" sz="1800" dirty="0" smtClean="0"/>
            <a:t>Planlæg og gennemfør de konkrete aktiviteter</a:t>
          </a:r>
          <a:endParaRPr lang="da-DK" sz="1800" dirty="0"/>
        </a:p>
      </dgm:t>
    </dgm:pt>
    <dgm:pt modelId="{E50610D2-F23C-48C2-B284-0CCDE5EF7297}" type="parTrans" cxnId="{6ADA19C2-5B5D-41BD-BE66-7855C39C2FA5}">
      <dgm:prSet/>
      <dgm:spPr/>
      <dgm:t>
        <a:bodyPr/>
        <a:lstStyle/>
        <a:p>
          <a:endParaRPr lang="da-DK"/>
        </a:p>
      </dgm:t>
    </dgm:pt>
    <dgm:pt modelId="{7D43C342-EFAC-47A8-9F59-7263876AE111}" type="sibTrans" cxnId="{6ADA19C2-5B5D-41BD-BE66-7855C39C2FA5}">
      <dgm:prSet/>
      <dgm:spPr/>
      <dgm:t>
        <a:bodyPr/>
        <a:lstStyle/>
        <a:p>
          <a:endParaRPr lang="da-DK"/>
        </a:p>
      </dgm:t>
    </dgm:pt>
    <dgm:pt modelId="{9D75647E-96BB-48C8-9A8C-3FC026402D6A}">
      <dgm:prSet phldrT="[Tekst]" custT="1"/>
      <dgm:spPr/>
      <dgm:t>
        <a:bodyPr/>
        <a:lstStyle/>
        <a:p>
          <a:r>
            <a:rPr lang="da-DK" sz="1800" b="1" dirty="0" smtClean="0"/>
            <a:t>Trin 4 </a:t>
          </a:r>
        </a:p>
        <a:p>
          <a:r>
            <a:rPr lang="da-DK" sz="1800" dirty="0" smtClean="0"/>
            <a:t>Opsamling og justering</a:t>
          </a:r>
          <a:endParaRPr lang="da-DK" sz="1800" dirty="0"/>
        </a:p>
      </dgm:t>
    </dgm:pt>
    <dgm:pt modelId="{A7AFBC0A-EB4E-403F-9B35-2ACD11E806C9}" type="parTrans" cxnId="{7F308D7A-1505-42E9-A6F5-3E6545CD022A}">
      <dgm:prSet/>
      <dgm:spPr/>
      <dgm:t>
        <a:bodyPr/>
        <a:lstStyle/>
        <a:p>
          <a:endParaRPr lang="da-DK"/>
        </a:p>
      </dgm:t>
    </dgm:pt>
    <dgm:pt modelId="{03384DF0-948E-4AAB-BAC4-DB099FDF70CF}" type="sibTrans" cxnId="{7F308D7A-1505-42E9-A6F5-3E6545CD022A}">
      <dgm:prSet/>
      <dgm:spPr/>
      <dgm:t>
        <a:bodyPr/>
        <a:lstStyle/>
        <a:p>
          <a:endParaRPr lang="da-DK"/>
        </a:p>
      </dgm:t>
    </dgm:pt>
    <dgm:pt modelId="{5D6B6812-5BF9-468B-B467-75799B825BBA}">
      <dgm:prSet custT="1"/>
      <dgm:spPr/>
      <dgm:t>
        <a:bodyPr/>
        <a:lstStyle/>
        <a:p>
          <a:r>
            <a:rPr lang="da-DK" sz="1800" b="1" dirty="0" smtClean="0"/>
            <a:t>Trin 2</a:t>
          </a:r>
        </a:p>
        <a:p>
          <a:r>
            <a:rPr lang="da-DK" sz="1800" dirty="0" smtClean="0"/>
            <a:t>Rammesæt udviklings-processen</a:t>
          </a:r>
        </a:p>
      </dgm:t>
    </dgm:pt>
    <dgm:pt modelId="{B8D6E361-9E13-407F-B955-1BF4CEA430FD}" type="parTrans" cxnId="{604D0686-E435-492D-AAEC-36725CDEF1A1}">
      <dgm:prSet/>
      <dgm:spPr/>
      <dgm:t>
        <a:bodyPr/>
        <a:lstStyle/>
        <a:p>
          <a:endParaRPr lang="da-DK"/>
        </a:p>
      </dgm:t>
    </dgm:pt>
    <dgm:pt modelId="{000F6546-F21D-4214-A4A9-4313E30A4912}" type="sibTrans" cxnId="{604D0686-E435-492D-AAEC-36725CDEF1A1}">
      <dgm:prSet/>
      <dgm:spPr/>
      <dgm:t>
        <a:bodyPr/>
        <a:lstStyle/>
        <a:p>
          <a:endParaRPr lang="da-DK"/>
        </a:p>
      </dgm:t>
    </dgm:pt>
    <dgm:pt modelId="{A7DC6A13-6AD2-49BD-8CFD-168C59C58B58}" type="pres">
      <dgm:prSet presAssocID="{FE539604-9124-4D80-97BC-5A89E5742EE6}" presName="CompostProcess" presStyleCnt="0">
        <dgm:presLayoutVars>
          <dgm:dir/>
          <dgm:resizeHandles val="exact"/>
        </dgm:presLayoutVars>
      </dgm:prSet>
      <dgm:spPr/>
    </dgm:pt>
    <dgm:pt modelId="{AF677E45-D28C-47F2-84A3-A3A93FB102E8}" type="pres">
      <dgm:prSet presAssocID="{FE539604-9124-4D80-97BC-5A89E5742EE6}" presName="arrow" presStyleLbl="bgShp" presStyleIdx="0" presStyleCnt="1"/>
      <dgm:spPr/>
    </dgm:pt>
    <dgm:pt modelId="{352AA6FB-8AC1-4D26-A635-4FE58DCA1317}" type="pres">
      <dgm:prSet presAssocID="{FE539604-9124-4D80-97BC-5A89E5742EE6}" presName="linearProcess" presStyleCnt="0"/>
      <dgm:spPr/>
    </dgm:pt>
    <dgm:pt modelId="{3A12F8AA-FC8E-43DA-8247-E23BF57CAA7F}" type="pres">
      <dgm:prSet presAssocID="{690E6C0D-26E0-4613-AA0C-E6B2733E5E0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6740786-6262-4306-8CEB-1E455E6F113A}" type="pres">
      <dgm:prSet presAssocID="{BD3E872D-F8B4-4ACB-AFBA-A340ED63AC23}" presName="sibTrans" presStyleCnt="0"/>
      <dgm:spPr/>
    </dgm:pt>
    <dgm:pt modelId="{E5BC16CF-9563-467E-908B-74B1FFEF934E}" type="pres">
      <dgm:prSet presAssocID="{5D6B6812-5BF9-468B-B467-75799B825BB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5D60B1E-7901-4494-A6AB-0C7B1EA3CC64}" type="pres">
      <dgm:prSet presAssocID="{000F6546-F21D-4214-A4A9-4313E30A4912}" presName="sibTrans" presStyleCnt="0"/>
      <dgm:spPr/>
    </dgm:pt>
    <dgm:pt modelId="{1ED5ED9F-1332-4932-BBF3-3920E81CCA1A}" type="pres">
      <dgm:prSet presAssocID="{EADD63DC-E437-4FBC-860C-EEFBFAD310D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EBBF382-9134-4222-A6C7-A4F15A034664}" type="pres">
      <dgm:prSet presAssocID="{7D43C342-EFAC-47A8-9F59-7263876AE111}" presName="sibTrans" presStyleCnt="0"/>
      <dgm:spPr/>
    </dgm:pt>
    <dgm:pt modelId="{CF97959D-3A1C-42D2-8D2B-31F992DA9866}" type="pres">
      <dgm:prSet presAssocID="{9D75647E-96BB-48C8-9A8C-3FC026402D6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87A65E32-814A-4990-B1FE-A3B212776BF2}" srcId="{FE539604-9124-4D80-97BC-5A89E5742EE6}" destId="{690E6C0D-26E0-4613-AA0C-E6B2733E5E0F}" srcOrd="0" destOrd="0" parTransId="{BE69A4CB-3DF0-4958-9ED1-552D134D2CD1}" sibTransId="{BD3E872D-F8B4-4ACB-AFBA-A340ED63AC23}"/>
    <dgm:cxn modelId="{7F308D7A-1505-42E9-A6F5-3E6545CD022A}" srcId="{FE539604-9124-4D80-97BC-5A89E5742EE6}" destId="{9D75647E-96BB-48C8-9A8C-3FC026402D6A}" srcOrd="3" destOrd="0" parTransId="{A7AFBC0A-EB4E-403F-9B35-2ACD11E806C9}" sibTransId="{03384DF0-948E-4AAB-BAC4-DB099FDF70CF}"/>
    <dgm:cxn modelId="{604D0686-E435-492D-AAEC-36725CDEF1A1}" srcId="{FE539604-9124-4D80-97BC-5A89E5742EE6}" destId="{5D6B6812-5BF9-468B-B467-75799B825BBA}" srcOrd="1" destOrd="0" parTransId="{B8D6E361-9E13-407F-B955-1BF4CEA430FD}" sibTransId="{000F6546-F21D-4214-A4A9-4313E30A4912}"/>
    <dgm:cxn modelId="{9C3AA1B8-325D-468D-81C6-3B0FF48F688B}" type="presOf" srcId="{FE539604-9124-4D80-97BC-5A89E5742EE6}" destId="{A7DC6A13-6AD2-49BD-8CFD-168C59C58B58}" srcOrd="0" destOrd="0" presId="urn:microsoft.com/office/officeart/2005/8/layout/hProcess9"/>
    <dgm:cxn modelId="{3D1A403F-3855-4EA1-939C-5ABF39FCEEF2}" type="presOf" srcId="{5D6B6812-5BF9-468B-B467-75799B825BBA}" destId="{E5BC16CF-9563-467E-908B-74B1FFEF934E}" srcOrd="0" destOrd="0" presId="urn:microsoft.com/office/officeart/2005/8/layout/hProcess9"/>
    <dgm:cxn modelId="{1C219D85-4CC4-46BD-9CCC-9184211481E0}" type="presOf" srcId="{690E6C0D-26E0-4613-AA0C-E6B2733E5E0F}" destId="{3A12F8AA-FC8E-43DA-8247-E23BF57CAA7F}" srcOrd="0" destOrd="0" presId="urn:microsoft.com/office/officeart/2005/8/layout/hProcess9"/>
    <dgm:cxn modelId="{00981AA2-81FB-4FC0-B46B-C7112F259EF6}" type="presOf" srcId="{9D75647E-96BB-48C8-9A8C-3FC026402D6A}" destId="{CF97959D-3A1C-42D2-8D2B-31F992DA9866}" srcOrd="0" destOrd="0" presId="urn:microsoft.com/office/officeart/2005/8/layout/hProcess9"/>
    <dgm:cxn modelId="{3E96617B-9A30-4328-AC00-3812C11240CC}" type="presOf" srcId="{EADD63DC-E437-4FBC-860C-EEFBFAD310D1}" destId="{1ED5ED9F-1332-4932-BBF3-3920E81CCA1A}" srcOrd="0" destOrd="0" presId="urn:microsoft.com/office/officeart/2005/8/layout/hProcess9"/>
    <dgm:cxn modelId="{6ADA19C2-5B5D-41BD-BE66-7855C39C2FA5}" srcId="{FE539604-9124-4D80-97BC-5A89E5742EE6}" destId="{EADD63DC-E437-4FBC-860C-EEFBFAD310D1}" srcOrd="2" destOrd="0" parTransId="{E50610D2-F23C-48C2-B284-0CCDE5EF7297}" sibTransId="{7D43C342-EFAC-47A8-9F59-7263876AE111}"/>
    <dgm:cxn modelId="{377182D9-8E13-44F5-8C6D-543E0C4679FE}" type="presParOf" srcId="{A7DC6A13-6AD2-49BD-8CFD-168C59C58B58}" destId="{AF677E45-D28C-47F2-84A3-A3A93FB102E8}" srcOrd="0" destOrd="0" presId="urn:microsoft.com/office/officeart/2005/8/layout/hProcess9"/>
    <dgm:cxn modelId="{0AED2E7C-BCE7-47B3-874A-8C934E499DDF}" type="presParOf" srcId="{A7DC6A13-6AD2-49BD-8CFD-168C59C58B58}" destId="{352AA6FB-8AC1-4D26-A635-4FE58DCA1317}" srcOrd="1" destOrd="0" presId="urn:microsoft.com/office/officeart/2005/8/layout/hProcess9"/>
    <dgm:cxn modelId="{2AD617BC-F753-455C-B6F0-5671CC03AFD2}" type="presParOf" srcId="{352AA6FB-8AC1-4D26-A635-4FE58DCA1317}" destId="{3A12F8AA-FC8E-43DA-8247-E23BF57CAA7F}" srcOrd="0" destOrd="0" presId="urn:microsoft.com/office/officeart/2005/8/layout/hProcess9"/>
    <dgm:cxn modelId="{6D5EF193-BD0F-450A-882F-AA99B716CCAC}" type="presParOf" srcId="{352AA6FB-8AC1-4D26-A635-4FE58DCA1317}" destId="{66740786-6262-4306-8CEB-1E455E6F113A}" srcOrd="1" destOrd="0" presId="urn:microsoft.com/office/officeart/2005/8/layout/hProcess9"/>
    <dgm:cxn modelId="{B4EA4C72-9C6D-4D6F-B6F0-AD2911A080BC}" type="presParOf" srcId="{352AA6FB-8AC1-4D26-A635-4FE58DCA1317}" destId="{E5BC16CF-9563-467E-908B-74B1FFEF934E}" srcOrd="2" destOrd="0" presId="urn:microsoft.com/office/officeart/2005/8/layout/hProcess9"/>
    <dgm:cxn modelId="{380B7A8D-0831-4838-8C6B-C5B2A68E36DF}" type="presParOf" srcId="{352AA6FB-8AC1-4D26-A635-4FE58DCA1317}" destId="{95D60B1E-7901-4494-A6AB-0C7B1EA3CC64}" srcOrd="3" destOrd="0" presId="urn:microsoft.com/office/officeart/2005/8/layout/hProcess9"/>
    <dgm:cxn modelId="{7F65B160-D9A5-413E-9608-037FA5E02684}" type="presParOf" srcId="{352AA6FB-8AC1-4D26-A635-4FE58DCA1317}" destId="{1ED5ED9F-1332-4932-BBF3-3920E81CCA1A}" srcOrd="4" destOrd="0" presId="urn:microsoft.com/office/officeart/2005/8/layout/hProcess9"/>
    <dgm:cxn modelId="{C1128AF6-7688-43E7-A90A-3B47D538BC2A}" type="presParOf" srcId="{352AA6FB-8AC1-4D26-A635-4FE58DCA1317}" destId="{8EBBF382-9134-4222-A6C7-A4F15A034664}" srcOrd="5" destOrd="0" presId="urn:microsoft.com/office/officeart/2005/8/layout/hProcess9"/>
    <dgm:cxn modelId="{09835059-B5DE-4E63-A54A-F95871F300F5}" type="presParOf" srcId="{352AA6FB-8AC1-4D26-A635-4FE58DCA1317}" destId="{CF97959D-3A1C-42D2-8D2B-31F992DA986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77E45-D28C-47F2-84A3-A3A93FB102E8}">
      <dsp:nvSpPr>
        <dsp:cNvPr id="0" name=""/>
        <dsp:cNvSpPr/>
      </dsp:nvSpPr>
      <dsp:spPr>
        <a:xfrm>
          <a:off x="580548" y="0"/>
          <a:ext cx="6579552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2F8AA-FC8E-43DA-8247-E23BF57CAA7F}">
      <dsp:nvSpPr>
        <dsp:cNvPr id="0" name=""/>
        <dsp:cNvSpPr/>
      </dsp:nvSpPr>
      <dsp:spPr>
        <a:xfrm>
          <a:off x="2645" y="1234440"/>
          <a:ext cx="1718968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b="1" kern="1200" dirty="0" smtClean="0"/>
            <a:t>Trin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Målsætning</a:t>
          </a:r>
          <a:endParaRPr lang="da-DK" sz="1800" kern="1200" dirty="0"/>
        </a:p>
      </dsp:txBody>
      <dsp:txXfrm>
        <a:off x="82992" y="1314787"/>
        <a:ext cx="1558274" cy="1485226"/>
      </dsp:txXfrm>
    </dsp:sp>
    <dsp:sp modelId="{E5BC16CF-9563-467E-908B-74B1FFEF934E}">
      <dsp:nvSpPr>
        <dsp:cNvPr id="0" name=""/>
        <dsp:cNvSpPr/>
      </dsp:nvSpPr>
      <dsp:spPr>
        <a:xfrm>
          <a:off x="2008109" y="1234440"/>
          <a:ext cx="1718968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b="1" kern="1200" dirty="0" smtClean="0"/>
            <a:t>Trin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Rammesæt udviklings-processen</a:t>
          </a:r>
        </a:p>
      </dsp:txBody>
      <dsp:txXfrm>
        <a:off x="2088456" y="1314787"/>
        <a:ext cx="1558274" cy="1485226"/>
      </dsp:txXfrm>
    </dsp:sp>
    <dsp:sp modelId="{1ED5ED9F-1332-4932-BBF3-3920E81CCA1A}">
      <dsp:nvSpPr>
        <dsp:cNvPr id="0" name=""/>
        <dsp:cNvSpPr/>
      </dsp:nvSpPr>
      <dsp:spPr>
        <a:xfrm>
          <a:off x="4013572" y="1234440"/>
          <a:ext cx="1718968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b="1" kern="1200" dirty="0" smtClean="0"/>
            <a:t>Trin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Planlæg og gennemfør de konkrete aktiviteter</a:t>
          </a:r>
          <a:endParaRPr lang="da-DK" sz="1800" kern="1200" dirty="0"/>
        </a:p>
      </dsp:txBody>
      <dsp:txXfrm>
        <a:off x="4093919" y="1314787"/>
        <a:ext cx="1558274" cy="1485226"/>
      </dsp:txXfrm>
    </dsp:sp>
    <dsp:sp modelId="{CF97959D-3A1C-42D2-8D2B-31F992DA9866}">
      <dsp:nvSpPr>
        <dsp:cNvPr id="0" name=""/>
        <dsp:cNvSpPr/>
      </dsp:nvSpPr>
      <dsp:spPr>
        <a:xfrm>
          <a:off x="6019035" y="1234440"/>
          <a:ext cx="1718968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b="1" kern="1200" dirty="0" smtClean="0"/>
            <a:t>Trin 4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Opsamling og justering</a:t>
          </a:r>
          <a:endParaRPr lang="da-DK" sz="1800" kern="1200" dirty="0"/>
        </a:p>
      </dsp:txBody>
      <dsp:txXfrm>
        <a:off x="6099382" y="1314787"/>
        <a:ext cx="1558274" cy="1485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B7208-92AD-E142-83DB-7C076C9FD3F2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94025-CFE5-0143-9E4A-6ECDDAA34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4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6CDE4-60F1-4BBD-A57F-6F1F6E3D1200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E0795-81AF-489A-9A37-F3A7D904AD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5157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69136" y="4694642"/>
            <a:ext cx="5438140" cy="4467701"/>
          </a:xfrm>
        </p:spPr>
        <p:txBody>
          <a:bodyPr/>
          <a:lstStyle/>
          <a:p>
            <a:r>
              <a:rPr lang="da-DK" dirty="0" smtClean="0"/>
              <a:t>Disse slides er</a:t>
            </a:r>
            <a:r>
              <a:rPr lang="da-DK" baseline="0" dirty="0" smtClean="0"/>
              <a:t> udviklet til inspirationsmaterialet: Et erhvervsrettet ungdomsuddannelsesmiljø, Trin-for-trin guide, af Danmarks Evalueringsinstitut (EVA).</a:t>
            </a:r>
          </a:p>
          <a:p>
            <a:endParaRPr lang="da-DK" baseline="0" dirty="0" smtClean="0"/>
          </a:p>
          <a:p>
            <a:r>
              <a:rPr lang="da-DK" baseline="0" dirty="0" smtClean="0"/>
              <a:t>PP-præsentationen indeholder arbejdsspørgsmål og et forslag til en arbejdsproces for de aktører, der skal lede arbejdet med ar styrke et erhvervsrettet ungdomsuddannelsesmiljø. 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Inspirationsmaterialet </a:t>
            </a:r>
            <a:r>
              <a:rPr lang="da-DK" dirty="0"/>
              <a:t>er udviklet af Danmarks Evalueringsinstitut (EVA) for Ministeriet for Børn, Undervisning og </a:t>
            </a:r>
            <a:r>
              <a:rPr lang="da-DK" dirty="0" smtClean="0"/>
              <a:t>Ligestilling (MBUL).</a:t>
            </a:r>
          </a:p>
          <a:p>
            <a:endParaRPr lang="da-DK" dirty="0"/>
          </a:p>
          <a:p>
            <a:r>
              <a:rPr lang="da-DK" dirty="0" smtClean="0"/>
              <a:t>Som </a:t>
            </a:r>
            <a:r>
              <a:rPr lang="da-DK" dirty="0"/>
              <a:t>supplement til inspirationsmaterialet findes en række </a:t>
            </a:r>
            <a:r>
              <a:rPr lang="da-DK" dirty="0" smtClean="0"/>
              <a:t>inspirationsfilm, som kan </a:t>
            </a:r>
            <a:r>
              <a:rPr lang="da-DK" dirty="0"/>
              <a:t>bruges til møder </a:t>
            </a:r>
            <a:r>
              <a:rPr lang="da-DK" dirty="0" smtClean="0"/>
              <a:t>fx </a:t>
            </a:r>
            <a:r>
              <a:rPr lang="da-DK" dirty="0"/>
              <a:t>i en udviklingsgruppe på den enkelte skole. 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Materialet </a:t>
            </a:r>
            <a:r>
              <a:rPr lang="da-DK" dirty="0"/>
              <a:t>er udarbejdet på baggrund af</a:t>
            </a:r>
            <a:r>
              <a:rPr lang="da-DK" dirty="0" smtClean="0"/>
              <a:t>:</a:t>
            </a:r>
          </a:p>
          <a:p>
            <a:endParaRPr lang="da-DK" dirty="0"/>
          </a:p>
          <a:p>
            <a:pPr marL="342900" lvl="0" indent="-342900">
              <a:lnSpc>
                <a:spcPts val="1200"/>
              </a:lnSpc>
              <a:buFont typeface="Symbol"/>
              <a:buChar char=""/>
              <a:tabLst>
                <a:tab pos="360680" algn="l"/>
              </a:tabLst>
            </a:pPr>
            <a:r>
              <a:rPr lang="da-DK" dirty="0"/>
              <a:t>Dialogmøde med </a:t>
            </a:r>
            <a:r>
              <a:rPr lang="da-DK" dirty="0" smtClean="0"/>
              <a:t>elev-, </a:t>
            </a:r>
            <a:r>
              <a:rPr lang="da-DK" dirty="0"/>
              <a:t>lærer og lederorganisationer på ungdomsuddannelsesområdet samt </a:t>
            </a:r>
            <a:r>
              <a:rPr lang="da-DK" dirty="0" smtClean="0"/>
              <a:t>læringskonsulenter </a:t>
            </a:r>
            <a:r>
              <a:rPr lang="da-DK" dirty="0"/>
              <a:t>fra Styrelsen for Undervisning </a:t>
            </a:r>
            <a:r>
              <a:rPr lang="da-DK" dirty="0" smtClean="0"/>
              <a:t>og </a:t>
            </a:r>
            <a:r>
              <a:rPr lang="da-DK" dirty="0"/>
              <a:t>Kvalitet (STUK</a:t>
            </a:r>
            <a:r>
              <a:rPr lang="da-DK" dirty="0" smtClean="0"/>
              <a:t>) </a:t>
            </a:r>
          </a:p>
          <a:p>
            <a:pPr marL="342900" lvl="0" indent="-342900">
              <a:lnSpc>
                <a:spcPts val="1200"/>
              </a:lnSpc>
              <a:buFont typeface="Symbol"/>
              <a:buChar char=""/>
              <a:tabLst>
                <a:tab pos="360680" algn="l"/>
              </a:tabLst>
            </a:pPr>
            <a:r>
              <a:rPr lang="da-DK" dirty="0" smtClean="0"/>
              <a:t>Telefoninterview </a:t>
            </a:r>
            <a:r>
              <a:rPr lang="da-DK" dirty="0"/>
              <a:t>med repræsentanter fra seks </a:t>
            </a:r>
            <a:r>
              <a:rPr lang="da-DK" dirty="0" smtClean="0"/>
              <a:t>forskellige erhvervsskoler</a:t>
            </a:r>
          </a:p>
          <a:p>
            <a:pPr marL="342900" lvl="0" indent="-342900">
              <a:lnSpc>
                <a:spcPts val="1200"/>
              </a:lnSpc>
              <a:buFont typeface="Symbol"/>
              <a:buChar char=""/>
              <a:tabLst>
                <a:tab pos="360680" algn="l"/>
              </a:tabLst>
            </a:pPr>
            <a:r>
              <a:rPr lang="da-DK" dirty="0" smtClean="0"/>
              <a:t>Besøg </a:t>
            </a:r>
            <a:r>
              <a:rPr lang="da-DK" dirty="0"/>
              <a:t>på tre udvalgte erhvervsskoler, herunder </a:t>
            </a:r>
            <a:r>
              <a:rPr lang="da-DK" dirty="0" smtClean="0"/>
              <a:t>interview </a:t>
            </a:r>
            <a:r>
              <a:rPr lang="da-DK" dirty="0"/>
              <a:t>med ledere og lærere med erfaringer </a:t>
            </a:r>
            <a:r>
              <a:rPr lang="da-DK" dirty="0" smtClean="0"/>
              <a:t>med </a:t>
            </a:r>
            <a:r>
              <a:rPr lang="da-DK" dirty="0"/>
              <a:t>særlige indsatser </a:t>
            </a:r>
            <a:endParaRPr lang="da-DK" dirty="0" smtClean="0"/>
          </a:p>
          <a:p>
            <a:pPr marL="342900" lvl="0" indent="-342900">
              <a:lnSpc>
                <a:spcPts val="1200"/>
              </a:lnSpc>
              <a:buFont typeface="Symbol"/>
              <a:buChar char=""/>
              <a:tabLst>
                <a:tab pos="360680" algn="l"/>
              </a:tabLst>
            </a:pPr>
            <a:r>
              <a:rPr lang="da-DK" dirty="0" smtClean="0"/>
              <a:t>Tre </a:t>
            </a:r>
            <a:r>
              <a:rPr lang="da-DK" dirty="0"/>
              <a:t>fokusgruppeinterview med elever fra </a:t>
            </a:r>
            <a:r>
              <a:rPr lang="da-DK" dirty="0" smtClean="0"/>
              <a:t>erhvervsuddannelserne.</a:t>
            </a:r>
            <a:endParaRPr lang="da-DK" dirty="0"/>
          </a:p>
          <a:p>
            <a:pPr marL="342900" lvl="0" indent="-342900">
              <a:lnSpc>
                <a:spcPts val="1200"/>
              </a:lnSpc>
              <a:buFont typeface="Symbol"/>
              <a:buChar char=""/>
              <a:tabLst>
                <a:tab pos="360680" algn="l"/>
              </a:tabLst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E0795-81AF-489A-9A37-F3A7D904ADFB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914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E0795-81AF-489A-9A37-F3A7D904ADFB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461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E0795-81AF-489A-9A37-F3A7D904ADFB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5247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Når I</a:t>
            </a:r>
            <a:r>
              <a:rPr lang="da-DK" baseline="0" dirty="0" smtClean="0"/>
              <a:t> skal arbejde med at styrke det erhvervsrettede ungdomsuddannelsesmiljø, kan I tage</a:t>
            </a:r>
            <a:r>
              <a:rPr lang="da-DK" dirty="0" smtClean="0"/>
              <a:t> afsæt i denne trin-for-trin guide, som EVA har udviklet til de aktører, der har til opgave at styrke </a:t>
            </a:r>
            <a:r>
              <a:rPr lang="da-DK" baseline="0" dirty="0" smtClean="0"/>
              <a:t>ungdomsuddannelsesmiljøerne på den enkelte skole.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E0795-81AF-489A-9A37-F3A7D904ADFB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934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smtClean="0"/>
              <a:t>Proces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i="1" dirty="0" smtClean="0"/>
              <a:t>Afklar hvilke mål for det</a:t>
            </a:r>
            <a:r>
              <a:rPr lang="da-DK" i="1" baseline="0" dirty="0" smtClean="0"/>
              <a:t> erhvervsrettede ungdomsuddannelsesmiljø ,som skolen vil sætte fokus på.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i="1" dirty="0" smtClean="0"/>
          </a:p>
          <a:p>
            <a:pPr>
              <a:defRPr/>
            </a:pPr>
            <a:r>
              <a:rPr lang="da-DK" dirty="0"/>
              <a:t>L</a:t>
            </a:r>
            <a:r>
              <a:rPr lang="da-DK" sz="1200" dirty="0" smtClean="0"/>
              <a:t>edelsen har en strategisk opgave i at udpege </a:t>
            </a:r>
            <a:r>
              <a:rPr lang="da-DK" dirty="0" smtClean="0"/>
              <a:t>de </a:t>
            </a:r>
            <a:r>
              <a:rPr lang="da-DK" dirty="0"/>
              <a:t>elementer, </a:t>
            </a:r>
            <a:r>
              <a:rPr lang="da-DK" dirty="0" smtClean="0"/>
              <a:t>det </a:t>
            </a:r>
            <a:r>
              <a:rPr lang="da-DK" dirty="0"/>
              <a:t>er vigtigst at arbejde med, når det erhvervsrettede </a:t>
            </a:r>
            <a:r>
              <a:rPr lang="da-DK" dirty="0" smtClean="0"/>
              <a:t>ungdomsuddannelsesmiljø skal styrkes.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En statusanalyse af </a:t>
            </a:r>
            <a:r>
              <a:rPr lang="da-DK" dirty="0"/>
              <a:t>de enkelte </a:t>
            </a:r>
            <a:r>
              <a:rPr lang="da-DK" dirty="0" smtClean="0"/>
              <a:t>elementer i uddannelsesmiljøet kan være et godt grundlagt for arbejdet. Elementer i et uddannelsesmiljø findes både i og udenfor undervisningen og fremmer elevernes: </a:t>
            </a:r>
            <a:r>
              <a:rPr lang="da-DK" i="1" dirty="0" smtClean="0"/>
              <a:t>trivsel, sundhed, læring, udvikling af en erhvervsfaglig identitet, afklaring af uddannelsesvalg.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>
              <a:defRPr/>
            </a:pPr>
            <a:r>
              <a:rPr lang="da-DK" dirty="0" smtClean="0"/>
              <a:t>Status udarbejdes med </a:t>
            </a:r>
            <a:r>
              <a:rPr lang="da-DK" dirty="0"/>
              <a:t>input fra </a:t>
            </a:r>
            <a:r>
              <a:rPr lang="da-DK" dirty="0" smtClean="0"/>
              <a:t>lærere og elever.</a:t>
            </a:r>
            <a:r>
              <a:rPr lang="da-DK" baseline="0" dirty="0" smtClean="0"/>
              <a:t> </a:t>
            </a:r>
          </a:p>
          <a:p>
            <a:pPr>
              <a:defRPr/>
            </a:pPr>
            <a:r>
              <a:rPr lang="da-DK" baseline="0" dirty="0" smtClean="0"/>
              <a:t>Som element i analysen af skolens uddannelsesmiljø er det vigtigt også at inddrage elevernes perspektiv. Det kan fx ske ved at afholde et </a:t>
            </a:r>
            <a:r>
              <a:rPr lang="da-DK" dirty="0" smtClean="0"/>
              <a:t>møde </a:t>
            </a:r>
            <a:r>
              <a:rPr lang="da-DK" dirty="0"/>
              <a:t>med </a:t>
            </a:r>
            <a:r>
              <a:rPr lang="da-DK" dirty="0" smtClean="0"/>
              <a:t>elevråd,</a:t>
            </a:r>
            <a:r>
              <a:rPr lang="da-DK" baseline="0" dirty="0" smtClean="0"/>
              <a:t> </a:t>
            </a:r>
            <a:r>
              <a:rPr lang="da-DK" dirty="0" smtClean="0"/>
              <a:t>gennem fokusgruppeinterviews med</a:t>
            </a:r>
            <a:r>
              <a:rPr lang="da-DK" baseline="0" dirty="0" smtClean="0"/>
              <a:t> </a:t>
            </a:r>
            <a:r>
              <a:rPr lang="da-DK" dirty="0" smtClean="0"/>
              <a:t>elever på skolen og gennem resultater af elevtilfredshedsundersøgelser (ETU).</a:t>
            </a:r>
          </a:p>
          <a:p>
            <a:endParaRPr lang="da-DK" dirty="0" smtClean="0"/>
          </a:p>
          <a:p>
            <a:r>
              <a:rPr lang="da-DK" sz="1200" dirty="0" smtClean="0"/>
              <a:t>2)</a:t>
            </a:r>
            <a:r>
              <a:rPr lang="da-DK" sz="1200" i="1" dirty="0" smtClean="0"/>
              <a:t> På et møde med </a:t>
            </a:r>
            <a:r>
              <a:rPr lang="da-DK" sz="1200" i="1" baseline="0" dirty="0" smtClean="0"/>
              <a:t> relevante lærere præsenteres</a:t>
            </a:r>
            <a:r>
              <a:rPr lang="da-DK" sz="1200" i="1" dirty="0" smtClean="0"/>
              <a:t> de elementer, det er vigtigst at sætte fokus på i arbejdet. Formålet med mødet er at fastlægge, hvilke mål der skal gælde for udviklingsarbejdet.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De fire</a:t>
            </a:r>
            <a:r>
              <a:rPr lang="da-DK" baseline="0" dirty="0" smtClean="0"/>
              <a:t> arbejdsspørgsmål på sliden kan indgå på et sådan møde.</a:t>
            </a:r>
            <a:endParaRPr lang="da-DK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E0795-81AF-489A-9A37-F3A7D904ADFB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5717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2525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</a:t>
            </a:r>
          </a:p>
          <a:p>
            <a:pPr marL="228600" indent="-228600">
              <a:buAutoNum type="arabicParenR"/>
            </a:pPr>
            <a:r>
              <a:rPr lang="da-DK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da-DK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vælge at nedsætte e</a:t>
            </a:r>
            <a:r>
              <a:rPr lang="da-DK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udviklingsgruppe.</a:t>
            </a:r>
          </a:p>
          <a:p>
            <a:endParaRPr lang="da-DK" i="1" baseline="0" dirty="0"/>
          </a:p>
          <a:p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Udviklingsgruppen </a:t>
            </a:r>
            <a:r>
              <a:rPr lang="da-D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 ansvar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at planlægge, hvordan skolens målsætninger om det erhvervsrettede ungdomsuddannelsesmiljø skal realiseres. </a:t>
            </a:r>
            <a:b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a-DK" dirty="0"/>
          </a:p>
          <a:p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Gruppen kan </a:t>
            </a:r>
            <a:r>
              <a:rPr lang="da-D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bestå af de lærere og den eller de ledere, der skal indgå i arbejdet.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Gruppen kan være bredt sammensat, men behøver ikke rumme alle lærere på afdelingen.</a:t>
            </a:r>
            <a:endParaRPr lang="da-DK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udvalgte lærere og ledelsesrepræsentanter kan med fordel have en stor interesse og erfaring med at undervise unge elever.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er også vigtigt at inddrage lærere med </a:t>
            </a:r>
            <a:r>
              <a:rPr lang="da-D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forudsætninger for at arbejde med målgruppen, fx i forbindelse med at styrke elevernes sundhed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</a:t>
            </a:r>
            <a:r>
              <a:rPr lang="da-D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trivsel og styrke relationerne blandt unge.</a:t>
            </a:r>
            <a:endParaRPr lang="da-DK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 smtClean="0"/>
          </a:p>
          <a:p>
            <a:r>
              <a:rPr lang="da-DK" dirty="0" smtClean="0"/>
              <a:t>2) </a:t>
            </a:r>
            <a:r>
              <a:rPr lang="da-DK" i="1" dirty="0" smtClean="0"/>
              <a:t>Udviklingsgruppen drøfter </a:t>
            </a:r>
            <a:r>
              <a:rPr lang="da-DK" i="1" baseline="0" dirty="0" smtClean="0"/>
              <a:t>mål og rammer for arbejdet.</a:t>
            </a:r>
          </a:p>
          <a:p>
            <a:endParaRPr lang="da-DK" i="1" baseline="0" dirty="0" smtClean="0"/>
          </a:p>
          <a:p>
            <a:r>
              <a:rPr lang="da-DK" dirty="0" smtClean="0"/>
              <a:t> De ovenstående</a:t>
            </a:r>
            <a:r>
              <a:rPr lang="da-DK" baseline="0" dirty="0" smtClean="0"/>
              <a:t> arbejdsspørgsmål på sliden kan anvendes til </a:t>
            </a:r>
            <a:r>
              <a:rPr lang="da-DK" dirty="0" smtClean="0"/>
              <a:t>at </a:t>
            </a:r>
            <a:r>
              <a:rPr lang="da-DK" dirty="0"/>
              <a:t>fastlægge den endelige proces for udviklingsarbejdet. </a:t>
            </a: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E0795-81AF-489A-9A37-F3A7D904ADFB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9325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</a:t>
            </a:r>
          </a:p>
          <a:p>
            <a:pPr marL="228600" indent="-228600">
              <a:buAutoNum type="arabicParenR"/>
            </a:pPr>
            <a:r>
              <a:rPr lang="da-DK" i="1" dirty="0" smtClean="0"/>
              <a:t>Planlæg de aktiviteter, som kan styrke jeres ungdomsuddannelsesmiljø mest muligt.</a:t>
            </a:r>
          </a:p>
          <a:p>
            <a:pPr marL="0" indent="0">
              <a:buNone/>
            </a:pPr>
            <a:endParaRPr lang="da-DK" sz="1200" i="1" kern="1200" dirty="0" smtClean="0">
              <a:solidFill>
                <a:schemeClr val="tx1"/>
              </a:solidFill>
              <a:effectLst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afsæt for udviklingsgruppens arbejde, kan ledelsen skabe rammer for arbejdet ved at: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Afsætte tid til, at medlemmerne af udviklingsgruppen indhenter inspiration fra andre skoler, fra netværk og øvrige sammenhænge, hvor viden om unge er i centrum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Afsætte tilstrækkelige ressourcer i de afdelinger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skal involveres, når de nye aktiviteter skal sættes i gang, heriblandt skolens lærere, vejledere, mentorer, bygningsservice og it-service.</a:t>
            </a:r>
          </a:p>
          <a:p>
            <a:pPr lvl="0"/>
            <a:endParaRPr lang="da-DK" dirty="0" smtClean="0"/>
          </a:p>
          <a:p>
            <a:pPr lvl="0"/>
            <a:r>
              <a:rPr lang="da-DK" i="1" dirty="0" smtClean="0"/>
              <a:t>2) På et eller flere møder i udviklingsgruppen besluttes det, hvilke aktiviteter og indsatser, der skal sættes i gang og</a:t>
            </a:r>
            <a:r>
              <a:rPr lang="da-DK" i="1" baseline="0" dirty="0" smtClean="0"/>
              <a:t> hvornår.</a:t>
            </a:r>
            <a:endParaRPr lang="da-DK" i="1" dirty="0" smtClean="0"/>
          </a:p>
          <a:p>
            <a:pPr lvl="0"/>
            <a:endParaRPr lang="da-DK" i="1" dirty="0"/>
          </a:p>
          <a:p>
            <a:pPr lvl="0"/>
            <a:r>
              <a:rPr lang="da-DK" dirty="0" smtClean="0"/>
              <a:t>Spørgsmålene på denne slide kan bruges som afsæt til drøftelser i udviklingsgruppen om de konkrete aktiviteter.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E0795-81AF-489A-9A37-F3A7D904ADFB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5447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</a:t>
            </a:r>
          </a:p>
          <a:p>
            <a:pPr marL="228600" indent="-228600">
              <a:buAutoNum type="arabicParenR"/>
            </a:pPr>
            <a:r>
              <a:rPr lang="da-DK" i="1" dirty="0" smtClean="0"/>
              <a:t>Undersøg, hvordan jeres indsatser virker.</a:t>
            </a:r>
          </a:p>
          <a:p>
            <a:endParaRPr lang="da-DK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I planlægger en opsamling af erfaringerne med det erhvervsrettede ungdomsuddannelsesmiljø, er det vigtigt at knytte overvejelserne til det, I gerne ville opnå, dvs. målene for udviklingsarbejdet. </a:t>
            </a: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Ledelsens forberedelse af evalueringen kan derfor tage afsæt i disse punkter: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Udvælg, med afsæt i de fastsatte mål,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hvilke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data,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skal indgå i evalueringen, og hvem der skal indsamle den. Det kan fx være resultater fra ETU, fokusgruppeinterviews med elever og med lærere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Beslut, hvordan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erfaringer fra eleverne og lærerne skal indgå i evalueringen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a-DK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dirty="0" smtClean="0"/>
              <a:t>2) </a:t>
            </a:r>
            <a:r>
              <a:rPr lang="da-DK" i="1" dirty="0" smtClean="0"/>
              <a:t>Beslut hvad, </a:t>
            </a:r>
            <a:r>
              <a:rPr lang="da-DK" i="1" dirty="0"/>
              <a:t>der skal føres </a:t>
            </a:r>
            <a:r>
              <a:rPr lang="da-DK" i="1" dirty="0" smtClean="0"/>
              <a:t>videre, hvad </a:t>
            </a:r>
            <a:r>
              <a:rPr lang="da-DK" i="1" dirty="0"/>
              <a:t>der skal </a:t>
            </a:r>
            <a:r>
              <a:rPr lang="da-DK" i="1" dirty="0" smtClean="0"/>
              <a:t>justeres og om I vil afprøve helt nye indsatser.</a:t>
            </a:r>
            <a:endParaRPr lang="da-DK" i="1" dirty="0"/>
          </a:p>
          <a:p>
            <a:endParaRPr lang="da-DK" dirty="0" smtClean="0"/>
          </a:p>
          <a:p>
            <a:r>
              <a:rPr lang="da-DK" dirty="0" smtClean="0"/>
              <a:t>Evalueringsdrøftelserne i udviklingsgruppen kan tage afsæt i spørgsmålene på denne slide.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E0795-81AF-489A-9A37-F3A7D904ADFB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8950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E0795-81AF-489A-9A37-F3A7D904ADFB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524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368000"/>
            <a:ext cx="9144000" cy="5490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24" name="Pladsholder til tekst 1023"/>
          <p:cNvSpPr>
            <a:spLocks noGrp="1"/>
          </p:cNvSpPr>
          <p:nvPr>
            <p:ph type="body" sz="quarter" idx="15"/>
          </p:nvPr>
        </p:nvSpPr>
        <p:spPr>
          <a:xfrm>
            <a:off x="914400" y="4114800"/>
            <a:ext cx="8229600" cy="2340000"/>
          </a:xfrm>
          <a:solidFill>
            <a:schemeClr val="accent6">
              <a:alpha val="80000"/>
            </a:schemeClr>
          </a:solidFill>
        </p:spPr>
        <p:txBody>
          <a:bodyPr/>
          <a:lstStyle>
            <a:lvl1pPr>
              <a:defRPr sz="1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7576" y="4118290"/>
            <a:ext cx="7528409" cy="1752018"/>
          </a:xfrm>
          <a:noFill/>
        </p:spPr>
        <p:txBody>
          <a:bodyPr lIns="288000" tIns="180000" rIns="0" bIns="0" anchor="t" anchorCtr="0"/>
          <a:lstStyle>
            <a:lvl1pPr>
              <a:defRPr kern="0" spc="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Præsentationstitel</a:t>
            </a:r>
            <a:br>
              <a:rPr lang="da-DK" dirty="0" smtClean="0"/>
            </a:br>
            <a:r>
              <a:rPr lang="da-DK" dirty="0" smtClean="0"/>
              <a:t>i op til tre linjer</a:t>
            </a:r>
            <a:endParaRPr lang="da-DK" dirty="0"/>
          </a:p>
        </p:txBody>
      </p:sp>
      <p:sp>
        <p:nvSpPr>
          <p:cNvPr id="3" name="Tekstboks 2"/>
          <p:cNvSpPr txBox="1"/>
          <p:nvPr userDrawn="1"/>
        </p:nvSpPr>
        <p:spPr>
          <a:xfrm>
            <a:off x="9513038" y="1367999"/>
            <a:ext cx="1980000" cy="360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Indsæt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det lille fotoikon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og vælg det ønskede foto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dialogboksen.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eksisterende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foto og brug derefter slettetasten til at fjerne det eksisterende foto. Gentag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proceduren for indsættelse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af foto som beskrevet ovenfor.</a:t>
            </a:r>
          </a:p>
          <a:p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Når foto er placeret, </a:t>
            </a:r>
            <a:r>
              <a:rPr lang="da-DK" sz="1000" baseline="0" dirty="0" err="1" smtClean="0">
                <a:solidFill>
                  <a:schemeClr val="bg2">
                    <a:lumMod val="50000"/>
                  </a:schemeClr>
                </a:solidFill>
              </a:rPr>
              <a:t>højreklik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og vælg ”Placér bagerst”.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bjælke: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den farvede bjælke </a:t>
            </a:r>
            <a:b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i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fanen ”Startside” under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”Fyldfarve til figur”.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Metoden er den samme for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det lille farvede felt.</a:t>
            </a:r>
            <a:endParaRPr lang="da-DK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6"/>
          </p:nvPr>
        </p:nvSpPr>
        <p:spPr>
          <a:xfrm>
            <a:off x="8686800" y="4114272"/>
            <a:ext cx="457200" cy="2343677"/>
          </a:xfr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chemeClr val="accent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917577" y="5927753"/>
            <a:ext cx="7531942" cy="535867"/>
          </a:xfrm>
        </p:spPr>
        <p:txBody>
          <a:bodyPr lIns="288000" bIns="144000" anchor="b" anchorCtr="0"/>
          <a:lstStyle>
            <a:lvl1pPr marL="0" indent="0" algn="l">
              <a:spcAft>
                <a:spcPts val="40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Undertitel til præsentationen i op til to linjer</a:t>
            </a:r>
          </a:p>
        </p:txBody>
      </p:sp>
      <p:sp>
        <p:nvSpPr>
          <p:cNvPr id="12" name="Tekstfelt 14"/>
          <p:cNvSpPr txBox="1"/>
          <p:nvPr userDrawn="1"/>
        </p:nvSpPr>
        <p:spPr>
          <a:xfrm>
            <a:off x="7311419" y="753430"/>
            <a:ext cx="1462425" cy="184666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da-DK" sz="1200" dirty="0" smtClean="0">
                <a:solidFill>
                  <a:schemeClr val="tx2"/>
                </a:solidFill>
              </a:rPr>
              <a:t>www.eva.dk </a:t>
            </a:r>
            <a:endParaRPr lang="da-DK" sz="1200" dirty="0">
              <a:solidFill>
                <a:schemeClr val="tx2"/>
              </a:solidFill>
            </a:endParaRP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601638"/>
            <a:ext cx="1673001" cy="41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1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. kapitel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17378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9590227" y="0"/>
            <a:ext cx="9144000" cy="617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13-01-2014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Undertitel 2"/>
          <p:cNvSpPr>
            <a:spLocks noGrp="1"/>
          </p:cNvSpPr>
          <p:nvPr>
            <p:ph type="subTitle" idx="14" hasCustomPrompt="1"/>
          </p:nvPr>
        </p:nvSpPr>
        <p:spPr>
          <a:xfrm>
            <a:off x="917574" y="2403090"/>
            <a:ext cx="8226425" cy="1980000"/>
          </a:xfrm>
          <a:solidFill>
            <a:schemeClr val="accent2">
              <a:alpha val="80000"/>
            </a:schemeClr>
          </a:solidFill>
        </p:spPr>
        <p:txBody>
          <a:bodyPr lIns="288000" tIns="180000" rIns="288000" bIns="180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Citat- eller kapitel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9514800" y="1367999"/>
            <a:ext cx="1980000" cy="360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Indsæt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billedfelt, vælg ”Billede” i fanen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”Indsæt”. Vælg det ønskede foto i dialogboksen.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eksisterende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foto og brug derefter slettetasten til at fjerne det eksisterende foto. Gentag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proceduren for indsættelse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af foto som beskrevet ovenfor.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Når foto er placeret, </a:t>
            </a:r>
            <a:r>
              <a:rPr lang="da-DK" sz="1000" baseline="0" dirty="0" err="1" smtClean="0">
                <a:solidFill>
                  <a:schemeClr val="bg2">
                    <a:lumMod val="50000"/>
                  </a:schemeClr>
                </a:solidFill>
              </a:rPr>
              <a:t>højreklik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og vælg ”Placér bagerst”.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bjælke: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den farvede bjælke 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i fanen ”Startside” under ”Fyldfarve til figur”.</a:t>
            </a:r>
          </a:p>
        </p:txBody>
      </p:sp>
    </p:spTree>
    <p:extLst>
      <p:ext uri="{BB962C8B-B14F-4D97-AF65-F5344CB8AC3E}">
        <p14:creationId xmlns:p14="http://schemas.microsoft.com/office/powerpoint/2010/main" val="287362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. kapitel, farvet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173788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9590227" y="0"/>
            <a:ext cx="9144000" cy="617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13-01-2014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Undertitel 2"/>
          <p:cNvSpPr>
            <a:spLocks noGrp="1"/>
          </p:cNvSpPr>
          <p:nvPr>
            <p:ph type="subTitle" idx="14" hasCustomPrompt="1"/>
          </p:nvPr>
        </p:nvSpPr>
        <p:spPr>
          <a:xfrm>
            <a:off x="917574" y="2403090"/>
            <a:ext cx="8226425" cy="1980000"/>
          </a:xfrm>
          <a:solidFill>
            <a:schemeClr val="bg1"/>
          </a:solidFill>
        </p:spPr>
        <p:txBody>
          <a:bodyPr lIns="288000" tIns="180000" rIns="288000" bIns="180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Citat eller kapitel</a:t>
            </a:r>
          </a:p>
        </p:txBody>
      </p:sp>
      <p:sp>
        <p:nvSpPr>
          <p:cNvPr id="12" name="Tekstboks 11"/>
          <p:cNvSpPr txBox="1"/>
          <p:nvPr userDrawn="1"/>
        </p:nvSpPr>
        <p:spPr>
          <a:xfrm>
            <a:off x="9514800" y="1367998"/>
            <a:ext cx="19800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baggrund: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den farvede baggrund </a:t>
            </a:r>
            <a:b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fanen ”Startside” under ”Fyldfarve til figur”.</a:t>
            </a:r>
          </a:p>
        </p:txBody>
      </p:sp>
    </p:spTree>
    <p:extLst>
      <p:ext uri="{BB962C8B-B14F-4D97-AF65-F5344CB8AC3E}">
        <p14:creationId xmlns:p14="http://schemas.microsoft.com/office/powerpoint/2010/main" val="397782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,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13-01-2014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"/>
          </p:nvPr>
        </p:nvSpPr>
        <p:spPr>
          <a:xfrm>
            <a:off x="914400" y="1681200"/>
            <a:ext cx="3060000" cy="4127069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3"/>
          </p:nvPr>
        </p:nvSpPr>
        <p:spPr>
          <a:xfrm>
            <a:off x="4114800" y="1681200"/>
            <a:ext cx="4572000" cy="4111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2" name="Tekstboks 11"/>
          <p:cNvSpPr txBox="1"/>
          <p:nvPr userDrawn="1"/>
        </p:nvSpPr>
        <p:spPr>
          <a:xfrm>
            <a:off x="9514800" y="1367998"/>
            <a:ext cx="1980000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Indsæt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det lille fotoikon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og vælg det ønskede foto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dialogboksen.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eksisterende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foto og brug derefter slettetasten til at fjerne det eksisterende foto. Gentag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proceduren for indsættelse af foto som beskrevet ovenfor.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felt: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feltet 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i fanen ”Startside” under ”Fyldfarve til figur”.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ladsholder til tekst 8"/>
          <p:cNvSpPr>
            <a:spLocks noGrp="1"/>
          </p:cNvSpPr>
          <p:nvPr>
            <p:ph type="body" sz="quarter" idx="14"/>
          </p:nvPr>
        </p:nvSpPr>
        <p:spPr>
          <a:xfrm>
            <a:off x="0" y="342000"/>
            <a:ext cx="457200" cy="914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titel 1"/>
          <p:cNvSpPr>
            <a:spLocks noGrp="1"/>
          </p:cNvSpPr>
          <p:nvPr>
            <p:ph type="title"/>
          </p:nvPr>
        </p:nvSpPr>
        <p:spPr>
          <a:xfrm>
            <a:off x="914400" y="379976"/>
            <a:ext cx="8002587" cy="9021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600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,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13-01-2014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3"/>
          </p:nvPr>
        </p:nvSpPr>
        <p:spPr>
          <a:xfrm>
            <a:off x="4114800" y="1681200"/>
            <a:ext cx="4572000" cy="20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</a:p>
        </p:txBody>
      </p:sp>
      <p:sp>
        <p:nvSpPr>
          <p:cNvPr id="12" name="Pladsholder til billede 12"/>
          <p:cNvSpPr>
            <a:spLocks noGrp="1"/>
          </p:cNvSpPr>
          <p:nvPr>
            <p:ph type="pic" sz="quarter" idx="14"/>
          </p:nvPr>
        </p:nvSpPr>
        <p:spPr>
          <a:xfrm>
            <a:off x="4114800" y="3816000"/>
            <a:ext cx="4572000" cy="20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5" name="Tekstboks 14"/>
          <p:cNvSpPr txBox="1"/>
          <p:nvPr userDrawn="1"/>
        </p:nvSpPr>
        <p:spPr>
          <a:xfrm>
            <a:off x="9514800" y="1367998"/>
            <a:ext cx="1980000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Indsæt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det lille fotoikon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og vælg det ønskede foto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dialogboksen.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eksisterende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foto og brug derefter slettetasten til at fjerne det eksisterende foto. Gentag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proceduren for indsættelse af foto som beskrevet ovenfor.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felt: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feltet 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i fanen ”Startside” under ”Fyldfarve til figur”.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Pladsholder til tekst 8"/>
          <p:cNvSpPr>
            <a:spLocks noGrp="1"/>
          </p:cNvSpPr>
          <p:nvPr>
            <p:ph type="body" sz="quarter" idx="15"/>
          </p:nvPr>
        </p:nvSpPr>
        <p:spPr>
          <a:xfrm>
            <a:off x="0" y="342000"/>
            <a:ext cx="457200" cy="914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0" name="Pladsholder til indhold 2"/>
          <p:cNvSpPr>
            <a:spLocks noGrp="1"/>
          </p:cNvSpPr>
          <p:nvPr>
            <p:ph idx="1"/>
          </p:nvPr>
        </p:nvSpPr>
        <p:spPr>
          <a:xfrm>
            <a:off x="914400" y="1681200"/>
            <a:ext cx="3060000" cy="4127069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1" name="Pladsholder til titel 1"/>
          <p:cNvSpPr>
            <a:spLocks noGrp="1"/>
          </p:cNvSpPr>
          <p:nvPr>
            <p:ph type="title"/>
          </p:nvPr>
        </p:nvSpPr>
        <p:spPr>
          <a:xfrm>
            <a:off x="914400" y="379976"/>
            <a:ext cx="8002587" cy="9021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394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, 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13-01-2014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3"/>
          </p:nvPr>
        </p:nvSpPr>
        <p:spPr>
          <a:xfrm>
            <a:off x="917575" y="1681200"/>
            <a:ext cx="3657600" cy="27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2" name="Pladsholder til billede 12"/>
          <p:cNvSpPr>
            <a:spLocks noGrp="1"/>
          </p:cNvSpPr>
          <p:nvPr>
            <p:ph type="pic" sz="quarter" idx="14"/>
          </p:nvPr>
        </p:nvSpPr>
        <p:spPr>
          <a:xfrm>
            <a:off x="917575" y="4481681"/>
            <a:ext cx="1774800" cy="132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15"/>
          </p:nvPr>
        </p:nvSpPr>
        <p:spPr>
          <a:xfrm>
            <a:off x="2804897" y="4481681"/>
            <a:ext cx="1774800" cy="132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8" name="Pladsholder til tekst 1023"/>
          <p:cNvSpPr>
            <a:spLocks noGrp="1"/>
          </p:cNvSpPr>
          <p:nvPr>
            <p:ph type="body" sz="quarter" idx="16"/>
          </p:nvPr>
        </p:nvSpPr>
        <p:spPr>
          <a:xfrm>
            <a:off x="4686300" y="1682495"/>
            <a:ext cx="4457700" cy="4139185"/>
          </a:xfrm>
          <a:solidFill>
            <a:schemeClr val="accent2"/>
          </a:solidFill>
        </p:spPr>
        <p:txBody>
          <a:bodyPr lIns="288000" tIns="180000" rIns="288000" bIns="18000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0" name="Tekstboks 19"/>
          <p:cNvSpPr txBox="1"/>
          <p:nvPr userDrawn="1"/>
        </p:nvSpPr>
        <p:spPr>
          <a:xfrm>
            <a:off x="9514800" y="1367998"/>
            <a:ext cx="1980000" cy="3539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Indsæt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det lille fotoikon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og vælg det ønskede foto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dialogboksen.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eksisterende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foto og brug derefter slettetasten til at fjerne det eksisterende foto. Gentag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proceduren for indsættelse af foto som beskrevet ovenfor.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tekstfeltet: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det farvede tekstfelt 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fanen ”Startside” under ”Fyldfarve til figur”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felt: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feltet 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i fanen ”Startside” under ”Fyldfarve til figur”.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Pladsholder til tekst 8"/>
          <p:cNvSpPr>
            <a:spLocks noGrp="1"/>
          </p:cNvSpPr>
          <p:nvPr>
            <p:ph type="body" sz="quarter" idx="18"/>
          </p:nvPr>
        </p:nvSpPr>
        <p:spPr>
          <a:xfrm>
            <a:off x="0" y="342000"/>
            <a:ext cx="457200" cy="914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itel 1"/>
          <p:cNvSpPr>
            <a:spLocks noGrp="1"/>
          </p:cNvSpPr>
          <p:nvPr>
            <p:ph type="title"/>
          </p:nvPr>
        </p:nvSpPr>
        <p:spPr>
          <a:xfrm>
            <a:off x="914400" y="379976"/>
            <a:ext cx="8002587" cy="9021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42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, 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1737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13-01-2014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1023"/>
          <p:cNvSpPr>
            <a:spLocks noGrp="1"/>
          </p:cNvSpPr>
          <p:nvPr>
            <p:ph type="body" sz="quarter" idx="15"/>
          </p:nvPr>
        </p:nvSpPr>
        <p:spPr>
          <a:xfrm>
            <a:off x="0" y="1710000"/>
            <a:ext cx="4417200" cy="4140000"/>
          </a:xfrm>
          <a:solidFill>
            <a:schemeClr val="accent6">
              <a:alpha val="85000"/>
            </a:schemeClr>
          </a:solidFill>
        </p:spPr>
        <p:txBody>
          <a:bodyPr lIns="288000" tIns="180000" rIns="288000" bIns="180000"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Tekstboks 9"/>
          <p:cNvSpPr txBox="1"/>
          <p:nvPr userDrawn="1"/>
        </p:nvSpPr>
        <p:spPr>
          <a:xfrm>
            <a:off x="9514800" y="1367999"/>
            <a:ext cx="1980000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Indsæt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det lille fotoikon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og vælg det ønskede foto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dialogboksen.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eksisterende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foto og brug derefter slettetasten til at fjerne det eksisterende foto. Gentag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proceduren for indsættelse af foto som beskrevet ovenfor.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tekstfelt: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det farvede tekstfelt </a:t>
            </a:r>
            <a:b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</a:t>
            </a:r>
          </a:p>
          <a:p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fanen ”Startside” under ”Fyldfarve til figur”.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Større eller mindre</a:t>
            </a:r>
            <a:r>
              <a:rPr lang="da-DK" sz="1000" b="1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tekstfelt: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Justering af tekstfeltets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størrelse gøres manuelt ved at trække i top, bund eller siden af tekstfeltet. </a:t>
            </a:r>
          </a:p>
        </p:txBody>
      </p:sp>
    </p:spTree>
    <p:extLst>
      <p:ext uri="{BB962C8B-B14F-4D97-AF65-F5344CB8AC3E}">
        <p14:creationId xmlns:p14="http://schemas.microsoft.com/office/powerpoint/2010/main" val="222943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, 2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1737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13-01-2014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1023"/>
          <p:cNvSpPr>
            <a:spLocks noGrp="1"/>
          </p:cNvSpPr>
          <p:nvPr>
            <p:ph type="body" sz="quarter" idx="15"/>
          </p:nvPr>
        </p:nvSpPr>
        <p:spPr>
          <a:xfrm>
            <a:off x="5103534" y="1710000"/>
            <a:ext cx="4040465" cy="1800000"/>
          </a:xfrm>
          <a:solidFill>
            <a:schemeClr val="accent6">
              <a:alpha val="85000"/>
            </a:schemeClr>
          </a:solidFill>
        </p:spPr>
        <p:txBody>
          <a:bodyPr lIns="288000" tIns="180000" rIns="288000" bIns="180000"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Pladsholder til tekst 1023"/>
          <p:cNvSpPr>
            <a:spLocks noGrp="1"/>
          </p:cNvSpPr>
          <p:nvPr>
            <p:ph type="body" sz="quarter" idx="16"/>
          </p:nvPr>
        </p:nvSpPr>
        <p:spPr>
          <a:xfrm>
            <a:off x="5564406" y="3807024"/>
            <a:ext cx="3579594" cy="1800000"/>
          </a:xfrm>
          <a:solidFill>
            <a:schemeClr val="accent2">
              <a:alpha val="85000"/>
            </a:schemeClr>
          </a:solidFill>
        </p:spPr>
        <p:txBody>
          <a:bodyPr lIns="288000" tIns="180000" rIns="288000" bIns="180000"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1" name="Tekstboks 10"/>
          <p:cNvSpPr txBox="1"/>
          <p:nvPr userDrawn="1"/>
        </p:nvSpPr>
        <p:spPr>
          <a:xfrm>
            <a:off x="9514799" y="1367998"/>
            <a:ext cx="1980000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Indsæt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det lille fotoikon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og vælg det ønskede foto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dialogboksen.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eksisterende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foto og brug derefter slettetasten til at fjerne det eksisterende foto. Gentag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proceduren for indsættelse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af foto som beskrevet ovenfor.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tekstfelt: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det farvede tekstfelt </a:t>
            </a:r>
            <a:b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</a:t>
            </a:r>
          </a:p>
          <a:p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fanen ”Startside” under ”Fyldfarve til figur”.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Større eller mindre</a:t>
            </a:r>
            <a:r>
              <a:rPr lang="da-DK" sz="1000" b="1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tekstfelt: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Justering af tekstfeltets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størrelse gøres manuelt ved at trække i top, bund eller højre side af tekstfeltet. </a:t>
            </a:r>
          </a:p>
        </p:txBody>
      </p:sp>
    </p:spTree>
    <p:extLst>
      <p:ext uri="{BB962C8B-B14F-4D97-AF65-F5344CB8AC3E}">
        <p14:creationId xmlns:p14="http://schemas.microsoft.com/office/powerpoint/2010/main" val="270227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, 2 perso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13-01-2014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342000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914400" y="4149100"/>
            <a:ext cx="3534770" cy="274320"/>
          </a:xfrm>
        </p:spPr>
        <p:txBody>
          <a:bodyPr wrap="square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smtClean="0"/>
              <a:t>Navn</a:t>
            </a:r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3"/>
          </p:nvPr>
        </p:nvSpPr>
        <p:spPr>
          <a:xfrm>
            <a:off x="917575" y="1681200"/>
            <a:ext cx="3200400" cy="205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4" hasCustomPrompt="1"/>
          </p:nvPr>
        </p:nvSpPr>
        <p:spPr>
          <a:xfrm>
            <a:off x="917575" y="4429516"/>
            <a:ext cx="3212592" cy="274320"/>
          </a:xfrm>
        </p:spPr>
        <p:txBody>
          <a:bodyPr wrap="square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smtClean="0"/>
              <a:t>Titel</a:t>
            </a:r>
          </a:p>
        </p:txBody>
      </p:sp>
      <p:sp>
        <p:nvSpPr>
          <p:cNvPr id="12" name="Pladsholder til indhold 2"/>
          <p:cNvSpPr>
            <a:spLocks noGrp="1"/>
          </p:cNvSpPr>
          <p:nvPr>
            <p:ph idx="15" hasCustomPrompt="1"/>
          </p:nvPr>
        </p:nvSpPr>
        <p:spPr>
          <a:xfrm>
            <a:off x="917575" y="4941210"/>
            <a:ext cx="3212592" cy="508614"/>
          </a:xfrm>
        </p:spPr>
        <p:txBody>
          <a:bodyPr wrap="square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smtClean="0"/>
              <a:t>Enhed/afdeling</a:t>
            </a:r>
          </a:p>
        </p:txBody>
      </p:sp>
      <p:sp>
        <p:nvSpPr>
          <p:cNvPr id="14" name="Pladsholder til indhold 2"/>
          <p:cNvSpPr>
            <a:spLocks noGrp="1"/>
          </p:cNvSpPr>
          <p:nvPr>
            <p:ph idx="16" hasCustomPrompt="1"/>
          </p:nvPr>
        </p:nvSpPr>
        <p:spPr>
          <a:xfrm>
            <a:off x="917575" y="5630058"/>
            <a:ext cx="3212592" cy="569574"/>
          </a:xfrm>
        </p:spPr>
        <p:txBody>
          <a:bodyPr wrap="square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err="1" smtClean="0"/>
              <a:t>Tlf</a:t>
            </a:r>
            <a:r>
              <a:rPr lang="da-DK" dirty="0" smtClean="0"/>
              <a:t>:</a:t>
            </a:r>
          </a:p>
          <a:p>
            <a:pPr lvl="0"/>
            <a:r>
              <a:rPr lang="da-DK" dirty="0" err="1" smtClean="0"/>
              <a:t>Email</a:t>
            </a:r>
            <a:r>
              <a:rPr lang="da-DK" dirty="0" smtClean="0"/>
              <a:t>:</a:t>
            </a:r>
          </a:p>
        </p:txBody>
      </p:sp>
      <p:sp>
        <p:nvSpPr>
          <p:cNvPr id="15" name="Pladsholder til indhold 2"/>
          <p:cNvSpPr>
            <a:spLocks noGrp="1"/>
          </p:cNvSpPr>
          <p:nvPr>
            <p:ph idx="17" hasCustomPrompt="1"/>
          </p:nvPr>
        </p:nvSpPr>
        <p:spPr>
          <a:xfrm>
            <a:off x="5029200" y="4149100"/>
            <a:ext cx="3600000" cy="274320"/>
          </a:xfrm>
        </p:spPr>
        <p:txBody>
          <a:bodyPr wrap="square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smtClean="0"/>
              <a:t>Navn</a:t>
            </a:r>
          </a:p>
        </p:txBody>
      </p:sp>
      <p:sp>
        <p:nvSpPr>
          <p:cNvPr id="16" name="Pladsholder til billede 12"/>
          <p:cNvSpPr>
            <a:spLocks noGrp="1"/>
          </p:cNvSpPr>
          <p:nvPr>
            <p:ph type="pic" sz="quarter" idx="18"/>
          </p:nvPr>
        </p:nvSpPr>
        <p:spPr>
          <a:xfrm>
            <a:off x="5029200" y="1681200"/>
            <a:ext cx="3200400" cy="205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7" name="Pladsholder til indhold 2"/>
          <p:cNvSpPr>
            <a:spLocks noGrp="1"/>
          </p:cNvSpPr>
          <p:nvPr>
            <p:ph idx="19" hasCustomPrompt="1"/>
          </p:nvPr>
        </p:nvSpPr>
        <p:spPr>
          <a:xfrm>
            <a:off x="5029200" y="4429516"/>
            <a:ext cx="3212592" cy="274320"/>
          </a:xfrm>
        </p:spPr>
        <p:txBody>
          <a:bodyPr wrap="square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smtClean="0"/>
              <a:t>Titel</a:t>
            </a:r>
          </a:p>
        </p:txBody>
      </p:sp>
      <p:sp>
        <p:nvSpPr>
          <p:cNvPr id="18" name="Pladsholder til indhold 2"/>
          <p:cNvSpPr>
            <a:spLocks noGrp="1"/>
          </p:cNvSpPr>
          <p:nvPr>
            <p:ph idx="20" hasCustomPrompt="1"/>
          </p:nvPr>
        </p:nvSpPr>
        <p:spPr>
          <a:xfrm>
            <a:off x="5029200" y="4941210"/>
            <a:ext cx="3212592" cy="508614"/>
          </a:xfrm>
        </p:spPr>
        <p:txBody>
          <a:bodyPr wrap="square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smtClean="0"/>
              <a:t>Enhed/afdeling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idx="21" hasCustomPrompt="1"/>
          </p:nvPr>
        </p:nvSpPr>
        <p:spPr>
          <a:xfrm>
            <a:off x="5029200" y="5630058"/>
            <a:ext cx="3212592" cy="569574"/>
          </a:xfrm>
        </p:spPr>
        <p:txBody>
          <a:bodyPr wrap="square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err="1" smtClean="0"/>
              <a:t>Tlf</a:t>
            </a:r>
            <a:r>
              <a:rPr lang="da-DK" dirty="0" smtClean="0"/>
              <a:t>:</a:t>
            </a:r>
          </a:p>
          <a:p>
            <a:pPr lvl="0"/>
            <a:r>
              <a:rPr lang="da-DK" dirty="0" err="1" smtClean="0"/>
              <a:t>Email</a:t>
            </a:r>
            <a:r>
              <a:rPr lang="da-DK" dirty="0" smtClean="0"/>
              <a:t>:</a:t>
            </a:r>
          </a:p>
        </p:txBody>
      </p:sp>
      <p:sp>
        <p:nvSpPr>
          <p:cNvPr id="22" name="Tekstboks 21"/>
          <p:cNvSpPr txBox="1"/>
          <p:nvPr userDrawn="1"/>
        </p:nvSpPr>
        <p:spPr>
          <a:xfrm>
            <a:off x="9514800" y="1367998"/>
            <a:ext cx="1980000" cy="360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Indsæt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det lille fotoikon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og vælg det ønskede foto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dialogboksen.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eksisterende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foto og brug derefter slettetasten til at fjerne det eksisterende foto. Gentag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proceduren for indsættelse af foto som beskrevet ovenfor.</a:t>
            </a:r>
          </a:p>
        </p:txBody>
      </p:sp>
      <p:sp>
        <p:nvSpPr>
          <p:cNvPr id="21" name="Pladsholder til titel 1"/>
          <p:cNvSpPr>
            <a:spLocks noGrp="1"/>
          </p:cNvSpPr>
          <p:nvPr>
            <p:ph type="title"/>
          </p:nvPr>
        </p:nvSpPr>
        <p:spPr>
          <a:xfrm>
            <a:off x="914401" y="379976"/>
            <a:ext cx="6477000" cy="9021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4"/>
          <p:cNvSpPr txBox="1"/>
          <p:nvPr userDrawn="1"/>
        </p:nvSpPr>
        <p:spPr>
          <a:xfrm>
            <a:off x="7311419" y="1027750"/>
            <a:ext cx="1462425" cy="184666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da-DK" sz="1200" dirty="0" smtClean="0">
                <a:solidFill>
                  <a:schemeClr val="tx2"/>
                </a:solidFill>
              </a:rPr>
              <a:t>www.eva.dk </a:t>
            </a:r>
            <a:endParaRPr lang="da-DK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4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13-01-2014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342000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3"/>
          </p:nvPr>
        </p:nvSpPr>
        <p:spPr>
          <a:xfrm>
            <a:off x="917575" y="1681200"/>
            <a:ext cx="3200400" cy="205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4" hasCustomPrompt="1"/>
          </p:nvPr>
        </p:nvSpPr>
        <p:spPr>
          <a:xfrm>
            <a:off x="917575" y="4429516"/>
            <a:ext cx="3212592" cy="274320"/>
          </a:xfrm>
        </p:spPr>
        <p:txBody>
          <a:bodyPr wrap="square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smtClean="0"/>
              <a:t>Titel</a:t>
            </a:r>
          </a:p>
        </p:txBody>
      </p:sp>
      <p:sp>
        <p:nvSpPr>
          <p:cNvPr id="12" name="Pladsholder til indhold 2"/>
          <p:cNvSpPr>
            <a:spLocks noGrp="1"/>
          </p:cNvSpPr>
          <p:nvPr>
            <p:ph idx="15" hasCustomPrompt="1"/>
          </p:nvPr>
        </p:nvSpPr>
        <p:spPr>
          <a:xfrm>
            <a:off x="917575" y="4941210"/>
            <a:ext cx="3212592" cy="508614"/>
          </a:xfrm>
        </p:spPr>
        <p:txBody>
          <a:bodyPr wrap="square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smtClean="0"/>
              <a:t>Enhed/afdeling</a:t>
            </a:r>
          </a:p>
        </p:txBody>
      </p:sp>
      <p:sp>
        <p:nvSpPr>
          <p:cNvPr id="14" name="Pladsholder til indhold 2"/>
          <p:cNvSpPr>
            <a:spLocks noGrp="1"/>
          </p:cNvSpPr>
          <p:nvPr>
            <p:ph idx="16" hasCustomPrompt="1"/>
          </p:nvPr>
        </p:nvSpPr>
        <p:spPr>
          <a:xfrm>
            <a:off x="917575" y="5630058"/>
            <a:ext cx="3212592" cy="569574"/>
          </a:xfrm>
        </p:spPr>
        <p:txBody>
          <a:bodyPr wrap="square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err="1" smtClean="0"/>
              <a:t>Tlf</a:t>
            </a:r>
            <a:r>
              <a:rPr lang="da-DK" dirty="0" smtClean="0"/>
              <a:t>:</a:t>
            </a:r>
          </a:p>
          <a:p>
            <a:pPr lvl="0"/>
            <a:r>
              <a:rPr lang="da-DK" dirty="0" err="1" smtClean="0"/>
              <a:t>Email</a:t>
            </a:r>
            <a:r>
              <a:rPr lang="da-DK" dirty="0" smtClean="0"/>
              <a:t>:</a:t>
            </a:r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8"/>
          </p:nvPr>
        </p:nvSpPr>
        <p:spPr>
          <a:xfrm>
            <a:off x="4684713" y="1690688"/>
            <a:ext cx="3600000" cy="4492800"/>
          </a:xfrm>
        </p:spPr>
        <p:txBody>
          <a:bodyPr/>
          <a:lstStyle>
            <a:lvl1pPr marL="180975" indent="-180975">
              <a:lnSpc>
                <a:spcPts val="1500"/>
              </a:lnSpc>
              <a:spcBef>
                <a:spcPts val="200"/>
              </a:spcBef>
              <a:buClr>
                <a:schemeClr val="tx2"/>
              </a:buClr>
              <a:defRPr sz="1200">
                <a:solidFill>
                  <a:schemeClr val="tx1"/>
                </a:solidFill>
              </a:defRPr>
            </a:lvl1pPr>
            <a:lvl2pPr marL="355600" indent="-174625">
              <a:lnSpc>
                <a:spcPts val="1500"/>
              </a:lnSpc>
              <a:spcBef>
                <a:spcPts val="200"/>
              </a:spcBef>
              <a:buClr>
                <a:schemeClr val="tx2"/>
              </a:buClr>
              <a:defRPr sz="1200">
                <a:solidFill>
                  <a:schemeClr val="tx1"/>
                </a:solidFill>
              </a:defRPr>
            </a:lvl2pPr>
            <a:lvl3pPr marL="538163" indent="-182563">
              <a:lnSpc>
                <a:spcPts val="1500"/>
              </a:lnSpc>
              <a:spcBef>
                <a:spcPts val="200"/>
              </a:spcBef>
              <a:buClr>
                <a:schemeClr val="tx2"/>
              </a:buClr>
              <a:defRPr sz="1200">
                <a:solidFill>
                  <a:schemeClr val="tx1"/>
                </a:solidFill>
              </a:defRPr>
            </a:lvl3pPr>
            <a:lvl4pPr marL="719138" indent="-180975">
              <a:lnSpc>
                <a:spcPts val="1500"/>
              </a:lnSpc>
              <a:spcBef>
                <a:spcPts val="200"/>
              </a:spcBef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 marL="893763" indent="-17462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Tekstboks 16"/>
          <p:cNvSpPr txBox="1"/>
          <p:nvPr userDrawn="1"/>
        </p:nvSpPr>
        <p:spPr>
          <a:xfrm>
            <a:off x="9514800" y="1367998"/>
            <a:ext cx="1980000" cy="360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Indsæt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det lille fotoikon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og vælg det ønskede foto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dialogboksen.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eksisterende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foto og brug derefter slettetasten til at fjerne det eksisterende foto. Gentag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proceduren for indsættelse af foto som beskrevet ovenfor.</a:t>
            </a:r>
          </a:p>
        </p:txBody>
      </p:sp>
      <p:sp>
        <p:nvSpPr>
          <p:cNvPr id="20" name="Pladsholder til indhold 2"/>
          <p:cNvSpPr>
            <a:spLocks noGrp="1"/>
          </p:cNvSpPr>
          <p:nvPr>
            <p:ph idx="19" hasCustomPrompt="1"/>
          </p:nvPr>
        </p:nvSpPr>
        <p:spPr>
          <a:xfrm>
            <a:off x="914400" y="4149100"/>
            <a:ext cx="3534770" cy="274320"/>
          </a:xfrm>
        </p:spPr>
        <p:txBody>
          <a:bodyPr wrap="square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smtClean="0"/>
              <a:t>Navn</a:t>
            </a:r>
          </a:p>
        </p:txBody>
      </p:sp>
      <p:sp>
        <p:nvSpPr>
          <p:cNvPr id="15" name="Pladsholder til titel 1"/>
          <p:cNvSpPr>
            <a:spLocks noGrp="1"/>
          </p:cNvSpPr>
          <p:nvPr>
            <p:ph type="title"/>
          </p:nvPr>
        </p:nvSpPr>
        <p:spPr>
          <a:xfrm>
            <a:off x="914401" y="379976"/>
            <a:ext cx="6507386" cy="9021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8" name="Tekstfelt 14"/>
          <p:cNvSpPr txBox="1"/>
          <p:nvPr userDrawn="1"/>
        </p:nvSpPr>
        <p:spPr>
          <a:xfrm>
            <a:off x="7311419" y="1027750"/>
            <a:ext cx="1462425" cy="184666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da-DK" sz="1200" dirty="0" smtClean="0">
                <a:solidFill>
                  <a:schemeClr val="tx2"/>
                </a:solidFill>
              </a:rPr>
              <a:t>www.eva.dk </a:t>
            </a:r>
            <a:endParaRPr lang="da-DK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8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368000"/>
            <a:ext cx="9144000" cy="5490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24" name="Pladsholder til tekst 1023"/>
          <p:cNvSpPr>
            <a:spLocks noGrp="1"/>
          </p:cNvSpPr>
          <p:nvPr>
            <p:ph type="body" sz="quarter" idx="15"/>
          </p:nvPr>
        </p:nvSpPr>
        <p:spPr>
          <a:xfrm>
            <a:off x="914400" y="4114800"/>
            <a:ext cx="8229600" cy="1368000"/>
          </a:xfrm>
          <a:solidFill>
            <a:schemeClr val="accent6">
              <a:alpha val="80000"/>
            </a:schemeClr>
          </a:solidFill>
        </p:spPr>
        <p:txBody>
          <a:bodyPr/>
          <a:lstStyle>
            <a:lvl1pPr>
              <a:defRPr sz="1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Tekstboks 13"/>
          <p:cNvSpPr txBox="1">
            <a:spLocks/>
          </p:cNvSpPr>
          <p:nvPr userDrawn="1"/>
        </p:nvSpPr>
        <p:spPr>
          <a:xfrm>
            <a:off x="682705" y="582705"/>
            <a:ext cx="532800" cy="432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rtlCol="0">
            <a:spAutoFit/>
          </a:bodyPr>
          <a:lstStyle/>
          <a:p>
            <a:endParaRPr lang="da-DK" dirty="0"/>
          </a:p>
        </p:txBody>
      </p:sp>
      <p:sp>
        <p:nvSpPr>
          <p:cNvPr id="19" name="Tekstboks 18"/>
          <p:cNvSpPr txBox="1">
            <a:spLocks/>
          </p:cNvSpPr>
          <p:nvPr userDrawn="1"/>
        </p:nvSpPr>
        <p:spPr>
          <a:xfrm>
            <a:off x="7761600" y="730251"/>
            <a:ext cx="1033200" cy="169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none" lIns="0" tIns="0" rIns="0" bIns="0" rtlCol="0">
            <a:spAutoFit/>
          </a:bodyPr>
          <a:lstStyle/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15504" y="4126938"/>
            <a:ext cx="7316495" cy="1359461"/>
          </a:xfrm>
          <a:noFill/>
        </p:spPr>
        <p:txBody>
          <a:bodyPr lIns="0" tIns="180000" rIns="0" bIns="0" anchor="t" anchorCtr="0"/>
          <a:lstStyle>
            <a:lvl1pPr>
              <a:defRPr kern="0" spc="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Tak for i dag</a:t>
            </a:r>
            <a:endParaRPr lang="da-DK" dirty="0"/>
          </a:p>
        </p:txBody>
      </p:sp>
      <p:sp>
        <p:nvSpPr>
          <p:cNvPr id="3" name="Tekstboks 2"/>
          <p:cNvSpPr txBox="1"/>
          <p:nvPr userDrawn="1"/>
        </p:nvSpPr>
        <p:spPr>
          <a:xfrm>
            <a:off x="9513038" y="1367999"/>
            <a:ext cx="1980000" cy="360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Indsæt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det lille fotoikon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og vælg det ønskede foto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dialogboksen.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eksisterende foto: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foto og brug derefter slettetasten til at fjerne det eksisterende foto. Gentag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proceduren for indsættelse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af foto som beskrevet ovenfor.</a:t>
            </a:r>
          </a:p>
          <a:p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Når foto er placeret, </a:t>
            </a:r>
            <a:r>
              <a:rPr lang="da-DK" sz="1000" baseline="0" dirty="0" err="1" smtClean="0">
                <a:solidFill>
                  <a:schemeClr val="bg2">
                    <a:lumMod val="50000"/>
                  </a:schemeClr>
                </a:solidFill>
              </a:rPr>
              <a:t>højreklik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og vælg ”Placér bagerst”.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bjælke: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den farvede bjælke </a:t>
            </a:r>
            <a:b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i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fanen ”Startside” under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”Fyldfarve til figur”.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Metoden er den samme for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det lille farvede felt.</a:t>
            </a:r>
            <a:endParaRPr lang="da-DK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6"/>
          </p:nvPr>
        </p:nvSpPr>
        <p:spPr>
          <a:xfrm>
            <a:off x="8686800" y="4114272"/>
            <a:ext cx="457200" cy="1368000"/>
          </a:xfr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chemeClr val="accent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Tekstfelt 14"/>
          <p:cNvSpPr txBox="1"/>
          <p:nvPr userDrawn="1"/>
        </p:nvSpPr>
        <p:spPr>
          <a:xfrm>
            <a:off x="7311419" y="1027750"/>
            <a:ext cx="1462425" cy="184666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da-DK" sz="1200" dirty="0" smtClean="0">
                <a:solidFill>
                  <a:schemeClr val="tx2"/>
                </a:solidFill>
              </a:rPr>
              <a:t>www.eva.dk </a:t>
            </a:r>
            <a:endParaRPr lang="da-DK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3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farvet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7"/>
          <p:cNvSpPr>
            <a:spLocks noGrp="1"/>
          </p:cNvSpPr>
          <p:nvPr>
            <p:ph type="pic" sz="quarter" idx="13"/>
          </p:nvPr>
        </p:nvSpPr>
        <p:spPr>
          <a:xfrm>
            <a:off x="0" y="1368000"/>
            <a:ext cx="9144000" cy="5490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00"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1" name="Pladsholder til tekst 1023"/>
          <p:cNvSpPr>
            <a:spLocks noGrp="1"/>
          </p:cNvSpPr>
          <p:nvPr>
            <p:ph type="body" sz="quarter" idx="15"/>
          </p:nvPr>
        </p:nvSpPr>
        <p:spPr>
          <a:xfrm>
            <a:off x="914400" y="4114800"/>
            <a:ext cx="7772400" cy="2340000"/>
          </a:xfrm>
          <a:solidFill>
            <a:schemeClr val="bg1"/>
          </a:solidFill>
        </p:spPr>
        <p:txBody>
          <a:bodyPr/>
          <a:lstStyle>
            <a:lvl1pPr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5" name="Tekstboks 14"/>
          <p:cNvSpPr txBox="1"/>
          <p:nvPr userDrawn="1"/>
        </p:nvSpPr>
        <p:spPr>
          <a:xfrm>
            <a:off x="9513036" y="1367999"/>
            <a:ext cx="198000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baggrund: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den farvede baggrund 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fanen ”Startside” under ”Fyldfarve til figur”.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Det lille farvede felt viser automatisk samme farve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som baggrunden, dog 15% mørkere.</a:t>
            </a:r>
            <a:endParaRPr lang="da-DK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8683472" y="4114800"/>
            <a:ext cx="457200" cy="2340000"/>
          </a:xfrm>
          <a:solidFill>
            <a:schemeClr val="tx1">
              <a:alpha val="25000"/>
            </a:schemeClr>
          </a:solidFill>
        </p:spPr>
        <p:txBody>
          <a:bodyPr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917576" y="4118290"/>
            <a:ext cx="7528409" cy="1752018"/>
          </a:xfrm>
          <a:noFill/>
        </p:spPr>
        <p:txBody>
          <a:bodyPr lIns="288000" tIns="180000" rIns="0" bIns="0" anchor="t" anchorCtr="0"/>
          <a:lstStyle>
            <a:lvl1pPr>
              <a:defRPr kern="0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Præsentationstitel</a:t>
            </a:r>
            <a:br>
              <a:rPr lang="da-DK" dirty="0" smtClean="0"/>
            </a:br>
            <a:r>
              <a:rPr lang="da-DK" dirty="0" smtClean="0"/>
              <a:t>i op til tre linjer</a:t>
            </a:r>
            <a:endParaRPr lang="da-DK" dirty="0"/>
          </a:p>
        </p:txBody>
      </p:sp>
      <p:sp>
        <p:nvSpPr>
          <p:cNvPr id="1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917576" y="5927753"/>
            <a:ext cx="7521429" cy="535867"/>
          </a:xfrm>
        </p:spPr>
        <p:txBody>
          <a:bodyPr lIns="288000" bIns="144000" anchor="b" anchorCtr="0"/>
          <a:lstStyle>
            <a:lvl1pPr marL="0" indent="0" algn="l">
              <a:spcAft>
                <a:spcPts val="4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Undertitel til præsentationen i op til to linjer</a:t>
            </a:r>
          </a:p>
        </p:txBody>
      </p:sp>
      <p:sp>
        <p:nvSpPr>
          <p:cNvPr id="17" name="Tekstfelt 14"/>
          <p:cNvSpPr txBox="1"/>
          <p:nvPr userDrawn="1"/>
        </p:nvSpPr>
        <p:spPr>
          <a:xfrm>
            <a:off x="7311419" y="753430"/>
            <a:ext cx="1462425" cy="184666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da-DK" sz="1200" dirty="0" smtClean="0">
                <a:solidFill>
                  <a:schemeClr val="tx2"/>
                </a:solidFill>
              </a:rPr>
              <a:t>www.eva.dk </a:t>
            </a:r>
            <a:endParaRPr lang="da-DK" sz="1200" dirty="0">
              <a:solidFill>
                <a:schemeClr val="tx2"/>
              </a:solidFill>
            </a:endParaRPr>
          </a:p>
        </p:txBody>
      </p: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601638"/>
            <a:ext cx="1673001" cy="41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6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,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13-01-2014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0" y="342000"/>
            <a:ext cx="457200" cy="914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ladsholder til titel 1"/>
          <p:cNvSpPr>
            <a:spLocks noGrp="1"/>
          </p:cNvSpPr>
          <p:nvPr>
            <p:ph type="title"/>
          </p:nvPr>
        </p:nvSpPr>
        <p:spPr>
          <a:xfrm>
            <a:off x="914400" y="379976"/>
            <a:ext cx="8002587" cy="9021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6" name="Tekstboks 15"/>
          <p:cNvSpPr txBox="1"/>
          <p:nvPr userDrawn="1"/>
        </p:nvSpPr>
        <p:spPr>
          <a:xfrm>
            <a:off x="9513036" y="1367999"/>
            <a:ext cx="1980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felt: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feltet 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i fanen ”Startside” under ”Fyldfarve til figur”.</a:t>
            </a:r>
          </a:p>
        </p:txBody>
      </p:sp>
    </p:spTree>
    <p:extLst>
      <p:ext uri="{BB962C8B-B14F-4D97-AF65-F5344CB8AC3E}">
        <p14:creationId xmlns:p14="http://schemas.microsoft.com/office/powerpoint/2010/main" val="340403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,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13-01-2014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2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0" y="342000"/>
            <a:ext cx="457200" cy="914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917575" y="1713600"/>
            <a:ext cx="3600000" cy="452596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5" name="Pladsholder til indhold 2"/>
          <p:cNvSpPr>
            <a:spLocks noGrp="1"/>
          </p:cNvSpPr>
          <p:nvPr>
            <p:ph idx="14"/>
          </p:nvPr>
        </p:nvSpPr>
        <p:spPr>
          <a:xfrm>
            <a:off x="5048250" y="1713600"/>
            <a:ext cx="3600000" cy="452596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Pladsholder til titel 1"/>
          <p:cNvSpPr>
            <a:spLocks noGrp="1"/>
          </p:cNvSpPr>
          <p:nvPr>
            <p:ph type="title"/>
          </p:nvPr>
        </p:nvSpPr>
        <p:spPr>
          <a:xfrm>
            <a:off x="914400" y="379976"/>
            <a:ext cx="8002587" cy="9021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9513036" y="1367999"/>
            <a:ext cx="1980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felt: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feltet 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i fanen ”Startside” under ”Fyldfarve til figur”.</a:t>
            </a:r>
          </a:p>
        </p:txBody>
      </p:sp>
    </p:spTree>
    <p:extLst>
      <p:ext uri="{BB962C8B-B14F-4D97-AF65-F5344CB8AC3E}">
        <p14:creationId xmlns:p14="http://schemas.microsoft.com/office/powerpoint/2010/main" val="3516256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13-01-2014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0" y="342000"/>
            <a:ext cx="457200" cy="914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titel 1"/>
          <p:cNvSpPr>
            <a:spLocks noGrp="1"/>
          </p:cNvSpPr>
          <p:nvPr>
            <p:ph type="title"/>
          </p:nvPr>
        </p:nvSpPr>
        <p:spPr>
          <a:xfrm>
            <a:off x="914400" y="379976"/>
            <a:ext cx="8002587" cy="9021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Tekstboks 11"/>
          <p:cNvSpPr txBox="1"/>
          <p:nvPr userDrawn="1"/>
        </p:nvSpPr>
        <p:spPr>
          <a:xfrm>
            <a:off x="9513036" y="1367999"/>
            <a:ext cx="1980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felt: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feltet 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i fanen ”Startside” under ”Fyldfarve til figur”.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>
          <a:xfrm>
            <a:off x="914400" y="1713600"/>
            <a:ext cx="7772400" cy="4525200"/>
          </a:xfrm>
        </p:spPr>
        <p:txBody>
          <a:bodyPr/>
          <a:lstStyle>
            <a:lvl1pPr marL="265113" indent="-265113">
              <a:buFont typeface="Arial" pitchFamily="34" charset="0"/>
              <a:buChar char="•"/>
              <a:defRPr/>
            </a:lvl1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470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13-01-2014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9514800" y="1367998"/>
            <a:ext cx="198000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Indsæt figur: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det lille fotoikon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og vælg den ønskede figur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dialogboksen.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eksisterende figur: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figuren og brug derefter slettetasten til at fjerne den eksisterende figur. Gentag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proceduren for indsættelse af figurer som beskrevet ovenfor.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baseline="0" dirty="0" smtClean="0">
                <a:solidFill>
                  <a:schemeClr val="bg2">
                    <a:lumMod val="50000"/>
                  </a:schemeClr>
                </a:solidFill>
              </a:rPr>
              <a:t>Skift farve i felt:</a:t>
            </a:r>
          </a:p>
          <a:p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Klik på feltet og vælg derefter ny farve i fanen ”Startside” under ”Fyldfarve til figur”.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Pladsholder til tekst 8"/>
          <p:cNvSpPr>
            <a:spLocks noGrp="1"/>
          </p:cNvSpPr>
          <p:nvPr>
            <p:ph type="body" sz="quarter" idx="14"/>
          </p:nvPr>
        </p:nvSpPr>
        <p:spPr>
          <a:xfrm>
            <a:off x="0" y="342000"/>
            <a:ext cx="457200" cy="914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914400" y="1713600"/>
            <a:ext cx="7771200" cy="4525963"/>
          </a:xfrm>
        </p:spPr>
        <p:txBody>
          <a:bodyPr/>
          <a:lstStyle>
            <a:lvl1pPr marL="0" indent="0">
              <a:spcAft>
                <a:spcPts val="300"/>
              </a:spcAft>
              <a:buClr>
                <a:schemeClr val="tx2"/>
              </a:buClr>
              <a:buNone/>
              <a:defRPr sz="20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>
              <a:spcAft>
                <a:spcPts val="300"/>
              </a:spcAft>
              <a:buClr>
                <a:schemeClr val="tx2"/>
              </a:buClr>
              <a:defRPr sz="2000">
                <a:solidFill>
                  <a:schemeClr val="tx2"/>
                </a:solidFill>
              </a:defRPr>
            </a:lvl3pPr>
            <a:lvl4pPr>
              <a:spcAft>
                <a:spcPts val="300"/>
              </a:spcAft>
              <a:buClr>
                <a:schemeClr val="tx2"/>
              </a:buClr>
              <a:defRPr sz="2000">
                <a:solidFill>
                  <a:schemeClr val="tx2"/>
                </a:solidFill>
              </a:defRPr>
            </a:lvl4pPr>
            <a:lvl5pPr>
              <a:spcAft>
                <a:spcPts val="300"/>
              </a:spcAft>
              <a:buClr>
                <a:schemeClr val="tx2"/>
              </a:buCl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smtClean="0"/>
              <a:t>Klik på ikonet for at indsætte en figur</a:t>
            </a:r>
            <a:endParaRPr lang="da-DK" dirty="0"/>
          </a:p>
        </p:txBody>
      </p:sp>
      <p:sp>
        <p:nvSpPr>
          <p:cNvPr id="9" name="Pladsholder til titel 1"/>
          <p:cNvSpPr>
            <a:spLocks noGrp="1"/>
          </p:cNvSpPr>
          <p:nvPr>
            <p:ph type="title"/>
          </p:nvPr>
        </p:nvSpPr>
        <p:spPr>
          <a:xfrm>
            <a:off x="914400" y="379976"/>
            <a:ext cx="8002587" cy="9021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86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, 1 spalte, farvet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174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13-01-2014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0" y="342000"/>
            <a:ext cx="457200" cy="914400"/>
          </a:xfrm>
          <a:solidFill>
            <a:srgbClr val="000000">
              <a:alpha val="25000"/>
            </a:srgbClr>
          </a:solidFill>
        </p:spPr>
        <p:txBody>
          <a:bodyPr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Tekstboks 11"/>
          <p:cNvSpPr txBox="1"/>
          <p:nvPr userDrawn="1"/>
        </p:nvSpPr>
        <p:spPr>
          <a:xfrm>
            <a:off x="9513036" y="1367998"/>
            <a:ext cx="205031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baggrund:</a:t>
            </a:r>
          </a:p>
          <a:p>
            <a:pPr algn="l"/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den farvede baggrund 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fanen ”Startside” under ”Fyldfarve til figur”.</a:t>
            </a:r>
          </a:p>
          <a:p>
            <a:pPr algn="l"/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Det lille mørke felt øverst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til venstre viser automatisk samme farve som baggrunden, dog 15% mørkere.</a:t>
            </a:r>
            <a:endParaRPr lang="da-DK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Pladsholder til titel 1"/>
          <p:cNvSpPr>
            <a:spLocks noGrp="1"/>
          </p:cNvSpPr>
          <p:nvPr>
            <p:ph type="title"/>
          </p:nvPr>
        </p:nvSpPr>
        <p:spPr>
          <a:xfrm>
            <a:off x="914400" y="379976"/>
            <a:ext cx="8002587" cy="9021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485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l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14400" y="1713600"/>
            <a:ext cx="7740000" cy="4114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13-01-2014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9514800" y="1367998"/>
            <a:ext cx="198000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citat: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Markér teksten 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vælg derefter ny farve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fanen ”Startside”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under ”Skriftfarve”.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felt: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feltet 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i fanen ”Startside” under ”Fyldfarve til figur”.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0" y="342000"/>
            <a:ext cx="457200" cy="914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Pladsholder til titel 1"/>
          <p:cNvSpPr>
            <a:spLocks noGrp="1"/>
          </p:cNvSpPr>
          <p:nvPr>
            <p:ph type="title"/>
          </p:nvPr>
        </p:nvSpPr>
        <p:spPr>
          <a:xfrm>
            <a:off x="914400" y="379976"/>
            <a:ext cx="8002587" cy="9021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34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174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14400" y="1713600"/>
            <a:ext cx="7740000" cy="411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Tx/>
              <a:buNone/>
              <a:defRPr sz="4000" baseline="0">
                <a:solidFill>
                  <a:schemeClr val="bg1"/>
                </a:solidFill>
                <a:latin typeface="+mj-lt"/>
              </a:defRPr>
            </a:lvl1pPr>
            <a:lvl2pPr marL="269875" indent="0">
              <a:buFontTx/>
              <a:buNone/>
              <a:defRPr>
                <a:solidFill>
                  <a:schemeClr val="tx2"/>
                </a:solidFill>
              </a:defRPr>
            </a:lvl2pPr>
            <a:lvl3pPr marL="541338" indent="0">
              <a:buFontTx/>
              <a:buNone/>
              <a:defRPr>
                <a:solidFill>
                  <a:schemeClr val="tx2"/>
                </a:solidFill>
              </a:defRPr>
            </a:lvl3pPr>
            <a:lvl4pPr marL="804863" indent="0">
              <a:buFontTx/>
              <a:buNone/>
              <a:defRPr>
                <a:solidFill>
                  <a:schemeClr val="tx2"/>
                </a:solidFill>
              </a:defRPr>
            </a:lvl4pPr>
            <a:lvl5pPr marL="1074737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13-01-2014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kstboks 7"/>
          <p:cNvSpPr txBox="1"/>
          <p:nvPr userDrawn="1"/>
        </p:nvSpPr>
        <p:spPr>
          <a:xfrm>
            <a:off x="9514800" y="1367998"/>
            <a:ext cx="19800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baggrund: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den farvede baggrund </a:t>
            </a:r>
            <a:b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fanen ”Startside” under ”Fyldfarve til figur”.</a:t>
            </a:r>
          </a:p>
        </p:txBody>
      </p:sp>
      <p:sp>
        <p:nvSpPr>
          <p:cNvPr id="12" name="Pladsholder til tekst 8"/>
          <p:cNvSpPr>
            <a:spLocks noGrp="1"/>
          </p:cNvSpPr>
          <p:nvPr>
            <p:ph type="body" sz="quarter" idx="14"/>
          </p:nvPr>
        </p:nvSpPr>
        <p:spPr>
          <a:xfrm>
            <a:off x="0" y="342000"/>
            <a:ext cx="457200" cy="914400"/>
          </a:xfrm>
          <a:solidFill>
            <a:srgbClr val="000000">
              <a:alpha val="25000"/>
            </a:srgbClr>
          </a:solidFill>
        </p:spPr>
        <p:txBody>
          <a:bodyPr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titel 1"/>
          <p:cNvSpPr>
            <a:spLocks noGrp="1"/>
          </p:cNvSpPr>
          <p:nvPr>
            <p:ph type="title"/>
          </p:nvPr>
        </p:nvSpPr>
        <p:spPr>
          <a:xfrm>
            <a:off x="914400" y="379976"/>
            <a:ext cx="8002587" cy="9021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330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914400" y="379976"/>
            <a:ext cx="8002587" cy="9021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14400" y="1713600"/>
            <a:ext cx="77712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365899" y="6419089"/>
            <a:ext cx="1668257" cy="144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da-DK" dirty="0" smtClean="0"/>
              <a:t>13-01-2014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914400" y="6419088"/>
            <a:ext cx="540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576001" y="6420187"/>
            <a:ext cx="3345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1A7DA12-F1F9-43F2-A12A-1E9EF0E92BD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kstboks 6"/>
          <p:cNvSpPr txBox="1">
            <a:spLocks noChangeAspect="1"/>
          </p:cNvSpPr>
          <p:nvPr/>
        </p:nvSpPr>
        <p:spPr>
          <a:xfrm>
            <a:off x="8330400" y="6346800"/>
            <a:ext cx="355200" cy="288000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  <p:txBody>
          <a:bodyPr wrap="none" lIns="0" tIns="0" rIns="0" bIns="0" rtlCol="0">
            <a:spAutoFit/>
          </a:bodyPr>
          <a:lstStyle/>
          <a:p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0" y="6455088"/>
            <a:ext cx="457200" cy="7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505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75" r:id="rId4"/>
    <p:sldLayoutId id="2147483663" r:id="rId5"/>
    <p:sldLayoutId id="2147483676" r:id="rId6"/>
    <p:sldLayoutId id="2147483677" r:id="rId7"/>
    <p:sldLayoutId id="2147483664" r:id="rId8"/>
    <p:sldLayoutId id="2147483665" r:id="rId9"/>
    <p:sldLayoutId id="2147483651" r:id="rId10"/>
    <p:sldLayoutId id="2147483666" r:id="rId11"/>
    <p:sldLayoutId id="2147483652" r:id="rId12"/>
    <p:sldLayoutId id="2147483668" r:id="rId13"/>
    <p:sldLayoutId id="2147483669" r:id="rId14"/>
    <p:sldLayoutId id="2147483673" r:id="rId15"/>
    <p:sldLayoutId id="2147483674" r:id="rId16"/>
    <p:sldLayoutId id="2147483671" r:id="rId17"/>
    <p:sldLayoutId id="2147483672" r:id="rId18"/>
    <p:sldLayoutId id="214748367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emu.dk/modul/tre-inspirationsfil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dsholder til billede 1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255"/>
            <a:ext cx="9144000" cy="5844745"/>
          </a:xfrm>
        </p:spPr>
      </p:pic>
      <p:sp>
        <p:nvSpPr>
          <p:cNvPr id="10" name="Pladsholder til tekst 9"/>
          <p:cNvSpPr>
            <a:spLocks noGrp="1"/>
          </p:cNvSpPr>
          <p:nvPr>
            <p:ph type="body" sz="quarter" idx="15"/>
          </p:nvPr>
        </p:nvSpPr>
        <p:spPr>
          <a:xfrm>
            <a:off x="914400" y="4386649"/>
            <a:ext cx="8229600" cy="2340000"/>
          </a:xfrm>
          <a:solidFill>
            <a:schemeClr val="accent2">
              <a:alpha val="80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929933" y="4278928"/>
            <a:ext cx="7528409" cy="1726456"/>
          </a:xfrm>
        </p:spPr>
        <p:txBody>
          <a:bodyPr/>
          <a:lstStyle/>
          <a:p>
            <a:r>
              <a:rPr lang="da-DK" dirty="0" smtClean="0"/>
              <a:t>Det erhvervsrettede ungdomsuddannelsesmiljø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000" dirty="0" smtClean="0"/>
              <a:t>Arbejdsspørgsmål til trin-for-trin </a:t>
            </a:r>
            <a:r>
              <a:rPr lang="da-DK" sz="2000" dirty="0"/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10488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135846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2</a:t>
            </a:fld>
            <a:endParaRPr lang="da-DK" dirty="0"/>
          </a:p>
        </p:txBody>
      </p:sp>
      <p:sp>
        <p:nvSpPr>
          <p:cNvPr id="9" name="Undertitel 8"/>
          <p:cNvSpPr>
            <a:spLocks noGrp="1"/>
          </p:cNvSpPr>
          <p:nvPr>
            <p:ph type="subTitle" idx="14"/>
          </p:nvPr>
        </p:nvSpPr>
        <p:spPr>
          <a:xfrm>
            <a:off x="917574" y="741405"/>
            <a:ext cx="8226425" cy="5276336"/>
          </a:xfrm>
          <a:solidFill>
            <a:schemeClr val="accent2">
              <a:alpha val="80000"/>
            </a:schemeClr>
          </a:solidFill>
        </p:spPr>
        <p:txBody>
          <a:bodyPr/>
          <a:lstStyle/>
          <a:p>
            <a:r>
              <a:rPr lang="da-DK" sz="1800" b="1" dirty="0">
                <a:latin typeface="+mn-lt"/>
              </a:rPr>
              <a:t>Definition af erhvervsrettede uddannelsesmiljøer</a:t>
            </a:r>
            <a:endParaRPr lang="da-DK" sz="1800" dirty="0">
              <a:latin typeface="+mn-lt"/>
            </a:endParaRPr>
          </a:p>
          <a:p>
            <a:r>
              <a:rPr lang="da-DK" sz="1800" dirty="0" smtClean="0">
                <a:latin typeface="+mn-lt"/>
              </a:rPr>
              <a:t>Et </a:t>
            </a:r>
            <a:r>
              <a:rPr lang="da-DK" sz="1800" dirty="0">
                <a:latin typeface="+mn-lt"/>
              </a:rPr>
              <a:t>attraktivt erhvervsrettet uddannelsesmiljø </a:t>
            </a:r>
            <a:r>
              <a:rPr lang="da-DK" sz="1800" dirty="0" smtClean="0">
                <a:latin typeface="+mn-lt"/>
              </a:rPr>
              <a:t>defineres af </a:t>
            </a:r>
          </a:p>
          <a:p>
            <a:r>
              <a:rPr lang="da-DK" sz="1800" dirty="0" smtClean="0">
                <a:latin typeface="+mn-lt"/>
              </a:rPr>
              <a:t>Ministeriet for Børn, Undervisning og Ligestilling som </a:t>
            </a:r>
          </a:p>
          <a:p>
            <a:r>
              <a:rPr lang="da-DK" sz="1800" dirty="0" smtClean="0">
                <a:latin typeface="+mn-lt"/>
              </a:rPr>
              <a:t>et </a:t>
            </a:r>
            <a:r>
              <a:rPr lang="da-DK" sz="1800" dirty="0">
                <a:latin typeface="+mn-lt"/>
              </a:rPr>
              <a:t>undervisnings- og læringsmiljø, der </a:t>
            </a:r>
            <a:r>
              <a:rPr lang="da-DK" sz="1800" dirty="0" smtClean="0">
                <a:latin typeface="+mn-lt"/>
              </a:rPr>
              <a:t>fremmer elevers: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800" dirty="0" smtClean="0">
                <a:latin typeface="+mn-lt"/>
              </a:rPr>
              <a:t>trivsel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800" dirty="0" smtClean="0">
                <a:latin typeface="+mn-lt"/>
              </a:rPr>
              <a:t>sundhed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800" dirty="0" smtClean="0">
                <a:latin typeface="+mn-lt"/>
              </a:rPr>
              <a:t>læring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800" dirty="0" smtClean="0">
                <a:latin typeface="+mn-lt"/>
              </a:rPr>
              <a:t>udvikling </a:t>
            </a:r>
            <a:r>
              <a:rPr lang="da-DK" sz="1800" dirty="0">
                <a:latin typeface="+mn-lt"/>
              </a:rPr>
              <a:t>af erhvervsfaglig identitet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800" dirty="0" smtClean="0">
                <a:latin typeface="+mn-lt"/>
              </a:rPr>
              <a:t>afklaring </a:t>
            </a:r>
            <a:r>
              <a:rPr lang="da-DK" sz="1800" dirty="0">
                <a:latin typeface="+mn-lt"/>
              </a:rPr>
              <a:t>af uddannelsesvalg. </a:t>
            </a:r>
            <a:endParaRPr lang="da-DK" sz="1800" dirty="0" smtClean="0">
              <a:latin typeface="+mn-lt"/>
            </a:endParaRPr>
          </a:p>
          <a:p>
            <a:endParaRPr lang="da-DK" sz="1800" dirty="0" smtClean="0">
              <a:latin typeface="+mn-lt"/>
            </a:endParaRPr>
          </a:p>
          <a:p>
            <a:r>
              <a:rPr lang="da-DK" sz="1800" dirty="0" smtClean="0">
                <a:latin typeface="+mn-lt"/>
              </a:rPr>
              <a:t>Uddannelsesmiljøet </a:t>
            </a:r>
            <a:r>
              <a:rPr lang="da-DK" sz="1800" dirty="0">
                <a:latin typeface="+mn-lt"/>
              </a:rPr>
              <a:t>omfatter aktiviteter på erhvervsskolen, der foregår i og uden for undervisningen. </a:t>
            </a:r>
            <a:endParaRPr lang="da-DK" sz="1800" dirty="0" smtClean="0">
              <a:latin typeface="+mn-lt"/>
            </a:endParaRPr>
          </a:p>
          <a:p>
            <a:r>
              <a:rPr lang="da-DK" sz="1800" i="1" dirty="0" smtClean="0">
                <a:latin typeface="+mn-lt"/>
              </a:rPr>
              <a:t>Kilde: Ministeriet for Børn, Undervisning og Ligestilling</a:t>
            </a:r>
            <a:endParaRPr lang="da-DK" sz="1800" i="1" dirty="0">
              <a:latin typeface="+mn-lt"/>
            </a:endParaRPr>
          </a:p>
          <a:p>
            <a:r>
              <a:rPr lang="da-DK" sz="2400" i="1" dirty="0"/>
              <a:t> </a:t>
            </a:r>
            <a:endParaRPr lang="da-DK" sz="2400" dirty="0"/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6723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135846"/>
          </a:xfrm>
        </p:spPr>
      </p:pic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/>
          </p:nvPr>
        </p:nvSpPr>
        <p:spPr>
          <a:xfrm>
            <a:off x="0" y="3052119"/>
            <a:ext cx="7525267" cy="3225112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r>
              <a:rPr lang="da-DK" sz="1600" b="1" dirty="0" smtClean="0"/>
              <a:t>De unge elever mener, </a:t>
            </a:r>
            <a:br>
              <a:rPr lang="da-DK" sz="1600" b="1" dirty="0" smtClean="0"/>
            </a:br>
            <a:r>
              <a:rPr lang="da-DK" sz="1600" b="1" dirty="0" smtClean="0"/>
              <a:t>at der er et godt erhvervsrettet uddannelsesmiljø når:</a:t>
            </a:r>
            <a:endParaRPr lang="da-DK" sz="1600" dirty="0" smtClean="0"/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600" dirty="0" smtClean="0"/>
              <a:t>Eleverne </a:t>
            </a:r>
            <a:r>
              <a:rPr lang="da-DK" sz="1600" b="1" dirty="0" smtClean="0"/>
              <a:t>bliver hørt </a:t>
            </a:r>
            <a:r>
              <a:rPr lang="da-DK" sz="1600" dirty="0" smtClean="0"/>
              <a:t>i forbindelse udvikling og evaluering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600" dirty="0" smtClean="0"/>
              <a:t>Der er </a:t>
            </a:r>
            <a:r>
              <a:rPr lang="da-DK" sz="1600" b="1" dirty="0"/>
              <a:t>tillidsbaserede relationer</a:t>
            </a:r>
            <a:r>
              <a:rPr lang="da-DK" sz="1600" dirty="0"/>
              <a:t> </a:t>
            </a:r>
            <a:r>
              <a:rPr lang="da-DK" sz="1600" dirty="0" smtClean="0"/>
              <a:t>mellem lærer </a:t>
            </a:r>
            <a:r>
              <a:rPr lang="da-DK" sz="1600" dirty="0"/>
              <a:t>og </a:t>
            </a:r>
            <a:r>
              <a:rPr lang="da-DK" sz="1600" dirty="0" smtClean="0"/>
              <a:t>elev og mellem eleverne på holdene</a:t>
            </a:r>
            <a:endParaRPr lang="da-DK" sz="1600" dirty="0"/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600" b="1" dirty="0" smtClean="0"/>
              <a:t>Erhvervsfagligheden  </a:t>
            </a:r>
            <a:r>
              <a:rPr lang="da-DK" sz="1600" dirty="0" smtClean="0"/>
              <a:t>er synlig</a:t>
            </a:r>
            <a:endParaRPr lang="da-DK" sz="1600" dirty="0"/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600" dirty="0" smtClean="0"/>
              <a:t>Det er </a:t>
            </a:r>
            <a:r>
              <a:rPr lang="da-DK" sz="1600" b="1" dirty="0" smtClean="0"/>
              <a:t>sjovt </a:t>
            </a:r>
            <a:r>
              <a:rPr lang="da-DK" sz="1600" b="1" dirty="0"/>
              <a:t>og </a:t>
            </a:r>
            <a:r>
              <a:rPr lang="da-DK" sz="1600" b="1" dirty="0" smtClean="0"/>
              <a:t>anderledes </a:t>
            </a:r>
            <a:r>
              <a:rPr lang="da-DK" sz="1600" dirty="0" smtClean="0"/>
              <a:t>at </a:t>
            </a:r>
            <a:r>
              <a:rPr lang="da-DK" sz="1600" dirty="0"/>
              <a:t>gå </a:t>
            </a:r>
            <a:r>
              <a:rPr lang="da-DK" sz="1600" dirty="0" smtClean="0"/>
              <a:t>i skole</a:t>
            </a:r>
            <a:endParaRPr lang="da-DK" sz="1600" dirty="0"/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600" dirty="0" smtClean="0"/>
              <a:t>Der er et</a:t>
            </a:r>
            <a:r>
              <a:rPr lang="da-DK" sz="1600" b="1" dirty="0" smtClean="0"/>
              <a:t> </a:t>
            </a:r>
            <a:r>
              <a:rPr lang="da-DK" sz="1600" b="1" dirty="0"/>
              <a:t>skoleliv, </a:t>
            </a:r>
            <a:r>
              <a:rPr lang="da-DK" sz="1600" dirty="0"/>
              <a:t>der </a:t>
            </a:r>
            <a:r>
              <a:rPr lang="da-DK" sz="1600" dirty="0" smtClean="0"/>
              <a:t>rækker </a:t>
            </a:r>
            <a:r>
              <a:rPr lang="da-DK" sz="1600" b="1" dirty="0" smtClean="0"/>
              <a:t>længere end det </a:t>
            </a:r>
            <a:r>
              <a:rPr lang="da-DK" sz="1600" b="1" dirty="0"/>
              <a:t>faglige</a:t>
            </a:r>
          </a:p>
          <a:p>
            <a:r>
              <a:rPr lang="da-DK" sz="1600" i="1" dirty="0" smtClean="0"/>
              <a:t>Kilde: Fokusgruppeundersøgelse blandt elever, EVA 2015</a:t>
            </a:r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7263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solidFill>
            <a:schemeClr val="accent2"/>
          </a:solidFill>
        </p:spPr>
      </p:sp>
      <p:graphicFrame>
        <p:nvGraphicFramePr>
          <p:cNvPr id="2" name="Pladsholder til indhol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510065"/>
              </p:ext>
            </p:extLst>
          </p:nvPr>
        </p:nvGraphicFramePr>
        <p:xfrm>
          <a:off x="914400" y="1712913"/>
          <a:ext cx="774065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4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914400" y="379976"/>
            <a:ext cx="8461094" cy="902134"/>
          </a:xfrm>
        </p:spPr>
        <p:txBody>
          <a:bodyPr/>
          <a:lstStyle/>
          <a:p>
            <a:r>
              <a:rPr lang="da-DK" dirty="0" smtClean="0"/>
              <a:t>Trin i udviklingsprocessen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12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solidFill>
            <a:schemeClr val="accent2"/>
          </a:solidFill>
        </p:spPr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914399" y="1606379"/>
            <a:ext cx="7265773" cy="5251621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400" dirty="0" smtClean="0"/>
              <a:t>Hvad peger eleverne på er vigtigt?</a:t>
            </a:r>
          </a:p>
          <a:p>
            <a:pPr marL="285750" lvl="0" indent="-285750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400" dirty="0" smtClean="0"/>
              <a:t>Hvordan </a:t>
            </a:r>
            <a:r>
              <a:rPr lang="da-DK" sz="2400" dirty="0"/>
              <a:t>skal </a:t>
            </a:r>
            <a:r>
              <a:rPr lang="da-DK" sz="2400" dirty="0" smtClean="0"/>
              <a:t>mål for </a:t>
            </a:r>
            <a:r>
              <a:rPr lang="da-DK" sz="2400" dirty="0"/>
              <a:t>skolens erhvervsrettede ungdomsuddannelsesmiljø </a:t>
            </a:r>
            <a:r>
              <a:rPr lang="da-DK" sz="2400" dirty="0" smtClean="0"/>
              <a:t>formuleres, så de kan omsættes til praksis, enten </a:t>
            </a:r>
            <a:r>
              <a:rPr lang="da-DK" sz="2400" dirty="0"/>
              <a:t>samlet på skolen eller i forbindelse med </a:t>
            </a:r>
            <a:r>
              <a:rPr lang="da-DK" sz="2400" dirty="0" smtClean="0"/>
              <a:t>undervisningsaktiviteter?</a:t>
            </a:r>
            <a:endParaRPr lang="da-DK" sz="2400" dirty="0"/>
          </a:p>
          <a:p>
            <a:pPr marL="285750" lvl="0" indent="-285750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400" dirty="0"/>
              <a:t>Hvilke pædagogiske og didaktiske forhold er </a:t>
            </a:r>
            <a:r>
              <a:rPr lang="da-DK" sz="2400" dirty="0" smtClean="0"/>
              <a:t>vigtige, </a:t>
            </a:r>
            <a:r>
              <a:rPr lang="da-DK" sz="2400" dirty="0"/>
              <a:t>når målgruppen er  </a:t>
            </a:r>
            <a:r>
              <a:rPr lang="da-DK" sz="2400" dirty="0" smtClean="0"/>
              <a:t>de unge elever?</a:t>
            </a:r>
            <a:endParaRPr lang="da-DK" sz="2400" dirty="0"/>
          </a:p>
          <a:p>
            <a:pPr marL="285750" lvl="0" indent="-285750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400" dirty="0"/>
              <a:t>Hvordan relaterer arbejdet med ungdomsuddannelsesmiljøet sig til skolens </a:t>
            </a:r>
            <a:r>
              <a:rPr lang="da-DK" sz="2400" dirty="0" smtClean="0"/>
              <a:t>øvrige strategier</a:t>
            </a:r>
            <a:r>
              <a:rPr lang="da-DK" sz="2400" dirty="0"/>
              <a:t>, fx </a:t>
            </a:r>
            <a:r>
              <a:rPr lang="da-DK" sz="2400"/>
              <a:t>det </a:t>
            </a:r>
            <a:r>
              <a:rPr lang="da-DK" sz="2400" smtClean="0"/>
              <a:t>fælles pædagogiske </a:t>
            </a:r>
            <a:r>
              <a:rPr lang="da-DK" sz="2400" dirty="0"/>
              <a:t>didaktiske grundlag ?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5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2906" y="308919"/>
            <a:ext cx="8461094" cy="902044"/>
          </a:xfrm>
        </p:spPr>
        <p:txBody>
          <a:bodyPr/>
          <a:lstStyle/>
          <a:p>
            <a:pPr lvl="0"/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Trin 1 -Målsætning </a:t>
            </a:r>
            <a:br>
              <a:rPr lang="da-DK" dirty="0" smtClean="0"/>
            </a:br>
            <a:r>
              <a:rPr lang="da-DK" sz="2000" b="1" dirty="0"/>
              <a:t>Arbejdsspørgsmål til en drøftelse mellem ledelse og </a:t>
            </a:r>
            <a:r>
              <a:rPr lang="da-DK" sz="2000" b="1" dirty="0" smtClean="0"/>
              <a:t>lærere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793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solidFill>
            <a:schemeClr val="accent2"/>
          </a:solidFill>
        </p:spPr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864973" y="1717589"/>
            <a:ext cx="7740000" cy="4481514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600" dirty="0" smtClean="0"/>
              <a:t>Hvem skal </a:t>
            </a:r>
            <a:r>
              <a:rPr lang="da-DK" sz="2600" dirty="0"/>
              <a:t>udarbejde </a:t>
            </a:r>
            <a:r>
              <a:rPr lang="da-DK" sz="2600" dirty="0" smtClean="0"/>
              <a:t>forslag </a:t>
            </a:r>
            <a:r>
              <a:rPr lang="da-DK" sz="2600" dirty="0"/>
              <a:t>til de enkelte aktiviteter og </a:t>
            </a:r>
            <a:r>
              <a:rPr lang="da-DK" sz="2600" dirty="0" smtClean="0"/>
              <a:t>hvornår </a:t>
            </a:r>
            <a:r>
              <a:rPr lang="da-DK" sz="2600" dirty="0"/>
              <a:t>udviklingsgruppen </a:t>
            </a:r>
            <a:r>
              <a:rPr lang="da-DK" sz="2600" dirty="0" smtClean="0"/>
              <a:t>diskutere forslagene?  </a:t>
            </a:r>
            <a:endParaRPr lang="da-DK" sz="2600" dirty="0"/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600" dirty="0" smtClean="0"/>
              <a:t>Hvordan skal eleverne inddrages i arbejdet? </a:t>
            </a:r>
            <a:br>
              <a:rPr lang="da-DK" sz="2600" dirty="0" smtClean="0"/>
            </a:br>
            <a:endParaRPr lang="da-DK" sz="2600" dirty="0"/>
          </a:p>
          <a:p>
            <a:r>
              <a:rPr lang="da-DK" sz="2600" dirty="0" smtClean="0"/>
              <a:t>Når udviklingsprocessen er planlagt, skal gruppen aftale en tidsplan </a:t>
            </a:r>
            <a:r>
              <a:rPr lang="da-DK" sz="2600" dirty="0"/>
              <a:t>for, hvornår de nye tiltag sættes i gang. </a:t>
            </a:r>
          </a:p>
          <a:p>
            <a:r>
              <a:rPr lang="da-DK" sz="2600" dirty="0" smtClean="0"/>
              <a:t> </a:t>
            </a:r>
          </a:p>
          <a:p>
            <a:endParaRPr lang="da-DK" sz="2800" dirty="0" smtClean="0"/>
          </a:p>
          <a:p>
            <a:endParaRPr lang="da-DK" sz="280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6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64973" y="370703"/>
            <a:ext cx="8461094" cy="1034975"/>
          </a:xfrm>
        </p:spPr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Trin 2 – Rammesæt udviklingsprocessen</a:t>
            </a:r>
            <a:br>
              <a:rPr lang="da-DK" dirty="0" smtClean="0"/>
            </a:br>
            <a:r>
              <a:rPr lang="da-DK" sz="2000" b="1" dirty="0" smtClean="0"/>
              <a:t>Arbejdsspørgsmål </a:t>
            </a:r>
            <a:r>
              <a:rPr lang="da-DK" sz="2000" b="1" dirty="0"/>
              <a:t>til udviklingsgruppen</a:t>
            </a:r>
            <a:br>
              <a:rPr lang="da-DK" sz="2000" b="1" dirty="0"/>
            </a:br>
            <a:endParaRPr lang="da-DK" sz="2000" b="1" dirty="0"/>
          </a:p>
        </p:txBody>
      </p:sp>
    </p:spTree>
    <p:extLst>
      <p:ext uri="{BB962C8B-B14F-4D97-AF65-F5344CB8AC3E}">
        <p14:creationId xmlns:p14="http://schemas.microsoft.com/office/powerpoint/2010/main" val="32113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solidFill>
            <a:schemeClr val="accent2"/>
          </a:solidFill>
        </p:spPr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914400" y="1698407"/>
            <a:ext cx="7740000" cy="4722125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lvl="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400" dirty="0" smtClean="0"/>
              <a:t>Hvilket inspirationsmateriale kan planlægningen tage</a:t>
            </a:r>
            <a:br>
              <a:rPr lang="da-DK" sz="2400" dirty="0" smtClean="0"/>
            </a:br>
            <a:r>
              <a:rPr lang="da-DK" sz="2400" dirty="0" smtClean="0"/>
              <a:t>afsæt i?</a:t>
            </a:r>
          </a:p>
          <a:p>
            <a:pPr marL="342900" lvl="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400" dirty="0" smtClean="0"/>
              <a:t>Hvilke aktiviteter skal indgå i arbejdet med at styrke ungdomsuddannelsesmiljøet og hvornår skal de sættes i gang? Begrund ift. de mål I gerne vil nå</a:t>
            </a:r>
          </a:p>
          <a:p>
            <a:pPr marL="342900" lvl="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400" dirty="0" smtClean="0"/>
              <a:t>Hvilke behov er der for kompetenceudvikling?</a:t>
            </a:r>
          </a:p>
          <a:p>
            <a:pPr marL="342900" lvl="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400" dirty="0" smtClean="0"/>
              <a:t>Hvordan kan skolens lokaler og indretning blive en god ramme for ungdomsuddannelsesmiljøet?</a:t>
            </a:r>
            <a:endParaRPr lang="da-DK" sz="2400" dirty="0"/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400" dirty="0" smtClean="0"/>
              <a:t>Hvordan får de involverede lærere kendskab til formål, indhold og rammer i de enkelte aktiviteter?</a:t>
            </a:r>
          </a:p>
          <a:p>
            <a:endParaRPr lang="da-DK" sz="2800" dirty="0"/>
          </a:p>
          <a:p>
            <a:endParaRPr lang="da-DK" sz="2800" dirty="0" smtClean="0"/>
          </a:p>
          <a:p>
            <a:pPr marL="457200" indent="-457200">
              <a:buFontTx/>
              <a:buChar char="-"/>
            </a:pPr>
            <a:endParaRPr lang="da-DK" sz="2800" dirty="0" smtClean="0"/>
          </a:p>
          <a:p>
            <a:pPr marL="457200" indent="-457200">
              <a:buFontTx/>
              <a:buChar char="-"/>
            </a:pPr>
            <a:endParaRPr lang="da-DK" sz="2800" dirty="0"/>
          </a:p>
          <a:p>
            <a:endParaRPr lang="da-DK" sz="280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7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2906" y="653986"/>
            <a:ext cx="8461094" cy="1533159"/>
          </a:xfrm>
        </p:spPr>
        <p:txBody>
          <a:bodyPr/>
          <a:lstStyle/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Trin 3 – Planlæg og gennemfør de konkrete </a:t>
            </a:r>
            <a:r>
              <a:rPr lang="da-DK" dirty="0" smtClean="0"/>
              <a:t>aktiviteter</a:t>
            </a:r>
            <a:br>
              <a:rPr lang="da-DK" dirty="0" smtClean="0"/>
            </a:br>
            <a:r>
              <a:rPr lang="da-DK" sz="2000" b="1" dirty="0" smtClean="0"/>
              <a:t>Arbejdsspørgsmål </a:t>
            </a:r>
            <a:r>
              <a:rPr lang="da-DK" sz="2000" b="1" dirty="0"/>
              <a:t>til </a:t>
            </a:r>
            <a:r>
              <a:rPr lang="da-DK" sz="2000" b="1" dirty="0" smtClean="0"/>
              <a:t>udviklingsgruppen</a:t>
            </a:r>
            <a:r>
              <a:rPr lang="da-DK" sz="2000" b="1" dirty="0"/>
              <a:t/>
            </a:r>
            <a:br>
              <a:rPr lang="da-DK" sz="2000" b="1" dirty="0"/>
            </a:b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8802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solidFill>
            <a:schemeClr val="accent2"/>
          </a:solidFill>
        </p:spPr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723146" y="1442790"/>
            <a:ext cx="8050150" cy="4624378"/>
          </a:xfrm>
        </p:spPr>
        <p:txBody>
          <a:bodyPr>
            <a:noAutofit/>
          </a:bodyPr>
          <a:lstStyle/>
          <a:p>
            <a:pPr marL="342900" lvl="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400" dirty="0" smtClean="0"/>
              <a:t>Hvilken betydning har de konkrete aktiviteter i det erhvervsrettede ungdomsuddannelsesmiljø haft for de unge?</a:t>
            </a:r>
          </a:p>
          <a:p>
            <a:pPr marL="342900" lvl="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400" dirty="0" smtClean="0"/>
              <a:t>Har I opnået det, I gerne ville?</a:t>
            </a:r>
            <a:endParaRPr lang="da-DK" sz="2400" dirty="0"/>
          </a:p>
          <a:p>
            <a:pPr marL="342900" lvl="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400" dirty="0" smtClean="0"/>
              <a:t>Hvad skal justeres fremover ?</a:t>
            </a:r>
          </a:p>
          <a:p>
            <a:pPr marL="342900" lvl="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400" dirty="0" smtClean="0"/>
              <a:t>Hvordan udbredes de relevante tiltag til skolens øvrige medarbejdere?</a:t>
            </a:r>
            <a:endParaRPr lang="da-DK" sz="2400" dirty="0"/>
          </a:p>
          <a:p>
            <a:endParaRPr lang="da-DK" sz="240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8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2906" y="429166"/>
            <a:ext cx="8461094" cy="1022107"/>
          </a:xfrm>
        </p:spPr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Trin 4 - Opsamling og justering </a:t>
            </a:r>
            <a:br>
              <a:rPr lang="da-DK" dirty="0" smtClean="0"/>
            </a:br>
            <a:r>
              <a:rPr lang="da-DK" sz="2000" b="1" dirty="0"/>
              <a:t>Arbejdsspørgsmål til </a:t>
            </a:r>
            <a:r>
              <a:rPr lang="da-DK" sz="2000" b="1" dirty="0" smtClean="0"/>
              <a:t>udviklingsgruppen</a:t>
            </a:r>
            <a:r>
              <a:rPr lang="da-DK" sz="2000" b="1" dirty="0"/>
              <a:t/>
            </a:r>
            <a:br>
              <a:rPr lang="da-DK" sz="2000" b="1" dirty="0"/>
            </a:b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3647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852617" y="6406731"/>
            <a:ext cx="5400000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2" name="Pladsholder til billede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16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dsholder til tekst 7"/>
          <p:cNvSpPr>
            <a:spLocks noGrp="1"/>
          </p:cNvSpPr>
          <p:nvPr>
            <p:ph type="body" sz="quarter" idx="15"/>
          </p:nvPr>
        </p:nvSpPr>
        <p:spPr>
          <a:xfrm>
            <a:off x="222422" y="2663687"/>
            <a:ext cx="7182229" cy="3579486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r>
              <a:rPr lang="da-DK" b="1" dirty="0" smtClean="0">
                <a:hlinkClick r:id="rId4"/>
              </a:rPr>
              <a:t>Link til inspirationsfilm </a:t>
            </a:r>
            <a:r>
              <a:rPr lang="da-DK" dirty="0" smtClean="0"/>
              <a:t>(</a:t>
            </a:r>
            <a:r>
              <a:rPr lang="da-DK" dirty="0" err="1" smtClean="0"/>
              <a:t>højreklik</a:t>
            </a:r>
            <a:r>
              <a:rPr lang="da-DK" dirty="0" smtClean="0"/>
              <a:t> og klik på åbn fil)</a:t>
            </a:r>
          </a:p>
          <a:p>
            <a:r>
              <a:rPr lang="da-DK" b="1" dirty="0" smtClean="0"/>
              <a:t>om </a:t>
            </a:r>
            <a:br>
              <a:rPr lang="da-DK" b="1" dirty="0" smtClean="0"/>
            </a:br>
            <a:r>
              <a:rPr lang="da-DK" b="1" dirty="0" smtClean="0"/>
              <a:t>erhvervsrettede ungdomsuddannelsesmiljøer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SOSU </a:t>
            </a:r>
            <a:r>
              <a:rPr lang="da-DK" dirty="0"/>
              <a:t>Sjælland: Elevteams – i et miljø, der fremmer elevernes trivsel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/>
              <a:t>AARHUS TECH: </a:t>
            </a:r>
            <a:r>
              <a:rPr lang="da-DK" dirty="0" err="1"/>
              <a:t>Skills</a:t>
            </a:r>
            <a:r>
              <a:rPr lang="da-DK" dirty="0"/>
              <a:t> Akademiet – et miljø, der fremmer elevernes afklaring af uddannelsesvalg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/>
              <a:t>Campus Vejle: Et ungdomsrettet detailhandelsmiljø, der fremmer elevernes erhvervsfaglige identitet</a:t>
            </a:r>
            <a:endParaRPr lang="da-DK" b="1" dirty="0"/>
          </a:p>
          <a:p>
            <a:endParaRPr lang="da-DK" b="1" dirty="0" smtClean="0"/>
          </a:p>
          <a:p>
            <a:endParaRPr lang="da-DK" sz="1600" dirty="0" smtClean="0"/>
          </a:p>
        </p:txBody>
      </p:sp>
    </p:spTree>
    <p:extLst>
      <p:ext uri="{BB962C8B-B14F-4D97-AF65-F5344CB8AC3E}">
        <p14:creationId xmlns:p14="http://schemas.microsoft.com/office/powerpoint/2010/main" val="14096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U_PowerPoint">
  <a:themeElements>
    <a:clrScheme name="EVA_PPT_1_2015">
      <a:dk1>
        <a:srgbClr val="2D2D2D"/>
      </a:dk1>
      <a:lt1>
        <a:srgbClr val="FFFFFF"/>
      </a:lt1>
      <a:dk2>
        <a:srgbClr val="575757"/>
      </a:dk2>
      <a:lt2>
        <a:srgbClr val="E2E2E2"/>
      </a:lt2>
      <a:accent1>
        <a:srgbClr val="E40514"/>
      </a:accent1>
      <a:accent2>
        <a:srgbClr val="FF8200"/>
      </a:accent2>
      <a:accent3>
        <a:srgbClr val="F5CD08"/>
      </a:accent3>
      <a:accent4>
        <a:srgbClr val="78145A"/>
      </a:accent4>
      <a:accent5>
        <a:srgbClr val="8CC3E1"/>
      </a:accent5>
      <a:accent6>
        <a:srgbClr val="2D64AA"/>
      </a:accent6>
      <a:hlink>
        <a:srgbClr val="000081"/>
      </a:hlink>
      <a:folHlink>
        <a:srgbClr val="3C0081"/>
      </a:folHlink>
    </a:clrScheme>
    <a:fontScheme name="EVA PowerPoint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UU_PowerPoint</Template>
  <TotalTime>933</TotalTime>
  <Words>734</Words>
  <Application>Microsoft Office PowerPoint</Application>
  <PresentationFormat>Skærmshow (4:3)</PresentationFormat>
  <Paragraphs>158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UU_PowerPoint</vt:lpstr>
      <vt:lpstr>Det erhvervsrettede ungdomsuddannelsesmiljø </vt:lpstr>
      <vt:lpstr>PowerPoint-præsentation</vt:lpstr>
      <vt:lpstr>PowerPoint-præsentation</vt:lpstr>
      <vt:lpstr>Trin i udviklingsprocessen</vt:lpstr>
      <vt:lpstr>     Trin 1 -Målsætning  Arbejdsspørgsmål til en drøftelse mellem ledelse og lærere</vt:lpstr>
      <vt:lpstr>   Trin 2 – Rammesæt udviklingsprocessen Arbejdsspørgsmål til udviklingsgruppen </vt:lpstr>
      <vt:lpstr>  Trin 3 – Planlæg og gennemfør de konkrete aktiviteter Arbejdsspørgsmål til udviklingsgruppen </vt:lpstr>
      <vt:lpstr>            Trin 4 - Opsamling og justering  Arbejdsspørgsmål til udviklingsgruppen </vt:lpstr>
      <vt:lpstr>PowerPoint-præsentation</vt:lpstr>
    </vt:vector>
  </TitlesOfParts>
  <Company>Danmarks Evalueringsinstitut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 for trin guide</dc:title>
  <dc:creator>Stine Sund Hald</dc:creator>
  <cp:lastModifiedBy>Katrine Tranberg-Hansen</cp:lastModifiedBy>
  <cp:revision>86</cp:revision>
  <cp:lastPrinted>2016-01-28T12:00:36Z</cp:lastPrinted>
  <dcterms:created xsi:type="dcterms:W3CDTF">2015-12-07T10:07:22Z</dcterms:created>
  <dcterms:modified xsi:type="dcterms:W3CDTF">2019-03-05T10:27:19Z</dcterms:modified>
</cp:coreProperties>
</file>