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3" r:id="rId3"/>
    <p:sldId id="273" r:id="rId4"/>
    <p:sldId id="259" r:id="rId5"/>
    <p:sldId id="276" r:id="rId6"/>
    <p:sldId id="283" r:id="rId7"/>
    <p:sldId id="261" r:id="rId8"/>
    <p:sldId id="281" r:id="rId9"/>
    <p:sldId id="269" r:id="rId10"/>
    <p:sldId id="282" r:id="rId11"/>
    <p:sldId id="260" r:id="rId12"/>
    <p:sldId id="266" r:id="rId13"/>
    <p:sldId id="277" r:id="rId14"/>
    <p:sldId id="272" r:id="rId15"/>
    <p:sldId id="274" r:id="rId16"/>
    <p:sldId id="27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Dombrowsky" initials="LD" lastIdx="5" clrIdx="0">
    <p:extLst>
      <p:ext uri="{19B8F6BF-5375-455C-9EA6-DF929625EA0E}">
        <p15:presenceInfo xmlns:p15="http://schemas.microsoft.com/office/powerpoint/2012/main" userId="S::ldo@rhs.dk::3c5c5b0b-572a-4f43-a6ef-e0319bfb7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20"/>
    <p:restoredTop sz="94637"/>
  </p:normalViewPr>
  <p:slideViewPr>
    <p:cSldViewPr snapToGrid="0" snapToObjects="1">
      <p:cViewPr varScale="1">
        <p:scale>
          <a:sx n="95" d="100"/>
          <a:sy n="95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l/vvjwzv6n7tz7_703mg6qlhlm0000gn/T/com.microsoft.Word/WebArchiveCopyPasteTempFiles/csm_03_Projektkoreplanen_767dacd4bf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l/vvjwzv6n7tz7_703mg6qlhlm0000gn/T/com.microsoft.Word/WebArchiveCopyPasteTempFiles/csm_71_at_se_problemet_fa5e17b59f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1D9F6-2120-D54A-B832-3DA6B787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Mundtlig eksamen </a:t>
            </a:r>
            <a:br>
              <a:rPr lang="da-DK" dirty="0"/>
            </a:br>
            <a:r>
              <a:rPr lang="da-DK" dirty="0"/>
              <a:t>– international økonomi B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FE0EDBB-9743-8245-803D-64B913FB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23" y="2242556"/>
            <a:ext cx="5810608" cy="415925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A99277F-C3EF-044B-84B8-3B2591199411}"/>
              </a:ext>
            </a:extLst>
          </p:cNvPr>
          <p:cNvSpPr/>
          <p:nvPr/>
        </p:nvSpPr>
        <p:spPr>
          <a:xfrm>
            <a:off x="8454518" y="5478476"/>
            <a:ext cx="3334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FIP marts 2019</a:t>
            </a:r>
          </a:p>
          <a:p>
            <a:r>
              <a:rPr lang="da-DK" dirty="0"/>
              <a:t>Lars </a:t>
            </a:r>
            <a:r>
              <a:rPr lang="da-DK" dirty="0" err="1"/>
              <a:t>Dombrowsky</a:t>
            </a:r>
            <a:endParaRPr lang="da-DK" dirty="0"/>
          </a:p>
          <a:p>
            <a:r>
              <a:rPr lang="da-DK" dirty="0"/>
              <a:t>Roskilde Handelsgymnasium</a:t>
            </a:r>
          </a:p>
        </p:txBody>
      </p:sp>
    </p:spTree>
    <p:extLst>
      <p:ext uri="{BB962C8B-B14F-4D97-AF65-F5344CB8AC3E}">
        <p14:creationId xmlns:p14="http://schemas.microsoft.com/office/powerpoint/2010/main" val="394652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EF97BF4-5EA2-3148-97AC-2241FD01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kommer eleverne i gang med projektet?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6BE8FEA-4C3F-C948-86BB-85B207B7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lvl="1"/>
            <a:r>
              <a:rPr lang="da-DK" dirty="0"/>
              <a:t>problemstilling/forundringsspørgsmål </a:t>
            </a:r>
          </a:p>
          <a:p>
            <a:pPr lvl="1"/>
            <a:r>
              <a:rPr lang="da-DK" dirty="0"/>
              <a:t>problemformulering</a:t>
            </a:r>
          </a:p>
          <a:p>
            <a:endParaRPr lang="da-DK" dirty="0"/>
          </a:p>
        </p:txBody>
      </p:sp>
      <p:pic>
        <p:nvPicPr>
          <p:cNvPr id="4" name="Billede 2" descr="/var/folders/vl/vvjwzv6n7tz7_703mg6qlhlm0000gn/T/com.microsoft.Word/WebArchiveCopyPasteTempFiles/csm_03_Projektkoreplanen_767dacd4bf.png">
            <a:extLst>
              <a:ext uri="{FF2B5EF4-FFF2-40B4-BE49-F238E27FC236}">
                <a16:creationId xmlns:a16="http://schemas.microsoft.com/office/drawing/2014/main" id="{3A58F3F6-00FF-984E-AC94-922D66C0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5" y="2703899"/>
            <a:ext cx="5147733" cy="33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3BF6C37-A510-114A-A65A-9FC598C1D60B}"/>
              </a:ext>
            </a:extLst>
          </p:cNvPr>
          <p:cNvSpPr/>
          <p:nvPr/>
        </p:nvSpPr>
        <p:spPr>
          <a:xfrm>
            <a:off x="7233654" y="6139822"/>
            <a:ext cx="3733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Den videnskabelige basismodel</a:t>
            </a:r>
          </a:p>
          <a:p>
            <a:r>
              <a:rPr lang="da-DK" sz="1200" dirty="0"/>
              <a:t>Esben </a:t>
            </a:r>
            <a:r>
              <a:rPr lang="da-DK" sz="1200" dirty="0" err="1"/>
              <a:t>Nedenskov</a:t>
            </a:r>
            <a:r>
              <a:rPr lang="da-DK" sz="1200" dirty="0"/>
              <a:t> Petersen</a:t>
            </a:r>
          </a:p>
        </p:txBody>
      </p:sp>
    </p:spTree>
    <p:extLst>
      <p:ext uri="{BB962C8B-B14F-4D97-AF65-F5344CB8AC3E}">
        <p14:creationId xmlns:p14="http://schemas.microsoft.com/office/powerpoint/2010/main" val="306904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ECEB2-0109-DC4F-AA70-0BA5FD9A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 ved eksamen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1F25A69-1271-EC4C-B767-170F7343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905000"/>
            <a:ext cx="5842000" cy="237078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33BFF8A-DAF5-E840-A2B3-E5156B418600}"/>
              </a:ext>
            </a:extLst>
          </p:cNvPr>
          <p:cNvSpPr txBox="1"/>
          <p:nvPr/>
        </p:nvSpPr>
        <p:spPr>
          <a:xfrm>
            <a:off x="2878667" y="4775200"/>
            <a:ext cx="824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er ikke bare snik snak ud fra et eller andet givent projekt </a:t>
            </a:r>
          </a:p>
          <a:p>
            <a:endParaRPr lang="da-DK" dirty="0"/>
          </a:p>
          <a:p>
            <a:r>
              <a:rPr lang="da-DK" dirty="0"/>
              <a:t>Eleven bedømmes på, i hvilken grad de faglige mål opfyldes</a:t>
            </a:r>
          </a:p>
          <a:p>
            <a:r>
              <a:rPr lang="da-DK" dirty="0"/>
              <a:t> 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4790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FBEDA-BB50-EC47-AEAB-92DE2082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faglige mål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F319D1-D38D-AB42-A82C-107C6215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96979"/>
            <a:ext cx="8915400" cy="5138672"/>
          </a:xfrm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Eleverne skal kunne:</a:t>
            </a:r>
          </a:p>
          <a:p>
            <a:pPr lvl="1"/>
            <a:r>
              <a:rPr lang="da-DK" dirty="0"/>
              <a:t>afgøre forhold der har præget den (inter)nationale økonomiske udvikling</a:t>
            </a:r>
          </a:p>
          <a:p>
            <a:pPr lvl="1"/>
            <a:r>
              <a:rPr lang="da-DK" dirty="0"/>
              <a:t>identificere og behandle </a:t>
            </a:r>
            <a:r>
              <a:rPr lang="da-DK" b="1" i="1" dirty="0">
                <a:solidFill>
                  <a:srgbClr val="C00000"/>
                </a:solidFill>
              </a:rPr>
              <a:t>grundlæggende</a:t>
            </a:r>
            <a:r>
              <a:rPr lang="da-DK" dirty="0"/>
              <a:t> samfundsøkonomiske udfordringer/ubalancer</a:t>
            </a:r>
          </a:p>
          <a:p>
            <a:pPr lvl="1"/>
            <a:r>
              <a:rPr lang="da-DK" dirty="0"/>
              <a:t>anvende </a:t>
            </a:r>
            <a:r>
              <a:rPr lang="da-DK" b="1" i="1" dirty="0">
                <a:solidFill>
                  <a:srgbClr val="C00000"/>
                </a:solidFill>
              </a:rPr>
              <a:t>simpel</a:t>
            </a:r>
            <a:r>
              <a:rPr lang="da-DK" dirty="0"/>
              <a:t> økonomisk teori til at forklare udfordringer</a:t>
            </a:r>
          </a:p>
          <a:p>
            <a:pPr lvl="1"/>
            <a:r>
              <a:rPr lang="da-DK" dirty="0"/>
              <a:t>udarbejde </a:t>
            </a:r>
            <a:r>
              <a:rPr lang="da-DK" b="1" i="1" dirty="0">
                <a:solidFill>
                  <a:srgbClr val="C00000"/>
                </a:solidFill>
              </a:rPr>
              <a:t>simple</a:t>
            </a:r>
            <a:r>
              <a:rPr lang="da-DK" b="1" i="1" dirty="0"/>
              <a:t> </a:t>
            </a:r>
            <a:r>
              <a:rPr lang="da-DK" dirty="0"/>
              <a:t>samfundsøkonomiske ræsonnementer </a:t>
            </a:r>
          </a:p>
          <a:p>
            <a:pPr lvl="1"/>
            <a:r>
              <a:rPr lang="da-DK" dirty="0"/>
              <a:t>forklare samfundsøkonomiske sammenhænge</a:t>
            </a:r>
          </a:p>
          <a:p>
            <a:pPr lvl="1"/>
            <a:r>
              <a:rPr lang="da-DK" dirty="0"/>
              <a:t>indsamle, bearbejde og præsentere samfundsøkonomiske data</a:t>
            </a:r>
          </a:p>
          <a:p>
            <a:pPr lvl="1"/>
            <a:r>
              <a:rPr lang="da-DK" dirty="0"/>
              <a:t>vurdere informationernes troværdighed/relevans</a:t>
            </a:r>
          </a:p>
          <a:p>
            <a:pPr lvl="1"/>
            <a:r>
              <a:rPr lang="da-DK" dirty="0"/>
              <a:t>fortolke og formidle viden om (inter)national samfundsøkonomi</a:t>
            </a:r>
          </a:p>
          <a:p>
            <a:pPr lvl="1"/>
            <a:r>
              <a:rPr lang="da-DK" dirty="0"/>
              <a:t>anvende relevant matematik og statistik</a:t>
            </a:r>
          </a:p>
          <a:p>
            <a:pPr lvl="2"/>
            <a:r>
              <a:rPr lang="da-DK" dirty="0"/>
              <a:t>selvstændige beregninger, fx  ledighed, vækst eller lignende</a:t>
            </a:r>
          </a:p>
          <a:p>
            <a:pPr marL="914400" lvl="2" indent="0">
              <a:buNone/>
            </a:pPr>
            <a:endParaRPr lang="da-DK" dirty="0"/>
          </a:p>
          <a:p>
            <a:pPr marL="914400" lvl="2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462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E360C-245C-8B44-8CFE-F7C16FBE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Kernestof og supplerende stof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F6740E-BB4A-BB4E-971F-49781DE1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96981"/>
            <a:ext cx="8915400" cy="5087154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r>
              <a:rPr lang="da-DK" dirty="0"/>
              <a:t>For at kunne svare på de faglige mål</a:t>
            </a:r>
          </a:p>
          <a:p>
            <a:pPr lvl="1"/>
            <a:r>
              <a:rPr lang="da-DK" dirty="0"/>
              <a:t>Må man forvente, at eleverne kan inddrage </a:t>
            </a:r>
            <a:r>
              <a:rPr lang="da-DK" sz="1900" b="1" i="1" dirty="0">
                <a:solidFill>
                  <a:srgbClr val="C00000"/>
                </a:solidFill>
              </a:rPr>
              <a:t>relevant</a:t>
            </a:r>
            <a:r>
              <a:rPr lang="da-DK" dirty="0"/>
              <a:t> kernestof (jf. nedenstående) og supplerende stof (jf. undervisningsbeskrivelsen) </a:t>
            </a:r>
          </a:p>
          <a:p>
            <a:pPr lvl="1"/>
            <a:r>
              <a:rPr lang="da-DK" dirty="0"/>
              <a:t>Man skal kunne tale </a:t>
            </a:r>
            <a:r>
              <a:rPr lang="da-DK" dirty="0">
                <a:solidFill>
                  <a:srgbClr val="C00000"/>
                </a:solidFill>
              </a:rPr>
              <a:t>”</a:t>
            </a:r>
            <a:r>
              <a:rPr lang="da-DK" sz="1900" b="1" i="1" dirty="0" err="1">
                <a:solidFill>
                  <a:srgbClr val="C00000"/>
                </a:solidFill>
              </a:rPr>
              <a:t>iø’sk</a:t>
            </a:r>
            <a:r>
              <a:rPr lang="da-DK" sz="1900" b="1" i="1" dirty="0">
                <a:solidFill>
                  <a:srgbClr val="C00000"/>
                </a:solidFill>
              </a:rPr>
              <a:t>”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Virksomheders og husholdningers beslutninger</a:t>
            </a:r>
          </a:p>
          <a:p>
            <a:pPr lvl="1"/>
            <a:r>
              <a:rPr lang="da-DK" dirty="0"/>
              <a:t>Arbejdsmarkedet</a:t>
            </a:r>
          </a:p>
          <a:p>
            <a:pPr lvl="1"/>
            <a:r>
              <a:rPr lang="da-DK" dirty="0"/>
              <a:t>Økonomiske delsektorer og samspillet mellem dem</a:t>
            </a:r>
          </a:p>
          <a:p>
            <a:pPr lvl="1"/>
            <a:r>
              <a:rPr lang="da-DK" dirty="0"/>
              <a:t>Makroøkonomiske nøgletal</a:t>
            </a:r>
          </a:p>
          <a:p>
            <a:pPr lvl="1"/>
            <a:r>
              <a:rPr lang="da-DK" dirty="0"/>
              <a:t>Vækst og konjunkturer</a:t>
            </a:r>
          </a:p>
          <a:p>
            <a:pPr lvl="1"/>
            <a:r>
              <a:rPr lang="da-DK" dirty="0"/>
              <a:t>Økonomisk politik: ubalancer, afvejninger og effekter</a:t>
            </a:r>
          </a:p>
          <a:p>
            <a:pPr lvl="1"/>
            <a:r>
              <a:rPr lang="da-DK" dirty="0"/>
              <a:t>Velfærdsmodeller</a:t>
            </a:r>
          </a:p>
          <a:p>
            <a:pPr lvl="1"/>
            <a:r>
              <a:rPr lang="da-DK" dirty="0"/>
              <a:t>Globalisering: handel, arbejdsdeling og ulighed</a:t>
            </a:r>
          </a:p>
          <a:p>
            <a:pPr lvl="1"/>
            <a:r>
              <a:rPr lang="da-DK" dirty="0"/>
              <a:t>Økonomisk samarbejde i EU</a:t>
            </a:r>
          </a:p>
          <a:p>
            <a:pPr lvl="1"/>
            <a:r>
              <a:rPr lang="da-DK" dirty="0"/>
              <a:t>Kvalitative og kvantitative metoder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575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BC36E96-7484-EC41-A11A-97C6D1A5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Afslutning på eksamensprojektet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B500678-8E8E-0A48-876E-724C1654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Læreren kan – da der er tale om eksamensprojekt - </a:t>
            </a:r>
            <a:r>
              <a:rPr lang="da-DK" dirty="0">
                <a:solidFill>
                  <a:srgbClr val="C00000"/>
                </a:solidFill>
              </a:rPr>
              <a:t>ikke</a:t>
            </a:r>
            <a:r>
              <a:rPr lang="da-DK" dirty="0"/>
              <a:t> give feedback på selve projektet</a:t>
            </a:r>
          </a:p>
          <a:p>
            <a:endParaRPr lang="da-DK" dirty="0"/>
          </a:p>
          <a:p>
            <a:r>
              <a:rPr lang="da-DK" dirty="0"/>
              <a:t>Man kan for eksempel på et tidspunkt undervejs få grupperne til at fremlægge for hinanden</a:t>
            </a:r>
          </a:p>
          <a:p>
            <a:endParaRPr lang="da-DK" dirty="0"/>
          </a:p>
          <a:p>
            <a:r>
              <a:rPr lang="da-DK" dirty="0"/>
              <a:t>Endvidere er der intet til hinder for, at eleverne (uden for skolen) evaluerer hinandens projekter, som eleverne kan tage højde i deres synopser</a:t>
            </a:r>
          </a:p>
        </p:txBody>
      </p:sp>
    </p:spTree>
    <p:extLst>
      <p:ext uri="{BB962C8B-B14F-4D97-AF65-F5344CB8AC3E}">
        <p14:creationId xmlns:p14="http://schemas.microsoft.com/office/powerpoint/2010/main" val="237318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E7B01-6380-0E4F-829C-91A2DD76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Synopsis - maksimalt tre A4-sider</a:t>
            </a:r>
            <a:br>
              <a:rPr lang="da-DK" dirty="0"/>
            </a:br>
            <a:r>
              <a:rPr lang="da-DK" dirty="0"/>
              <a:t>- </a:t>
            </a:r>
            <a:r>
              <a:rPr lang="da-DK" sz="1600" dirty="0"/>
              <a:t>se evt. Peter Hertz guide på FLIOES Facebookside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9A9D11-C44E-0543-A8AE-CBB720C8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/>
              <a:t>Bør indeholde</a:t>
            </a:r>
          </a:p>
          <a:p>
            <a:pPr lvl="0"/>
            <a:r>
              <a:rPr lang="da-DK" dirty="0"/>
              <a:t>Kort indledning og motivation (fx forundringsspørgsmål)</a:t>
            </a:r>
          </a:p>
          <a:p>
            <a:r>
              <a:rPr lang="da-DK" dirty="0"/>
              <a:t>Problemstilling/problemformulering (fælles for hele gruppen)</a:t>
            </a:r>
          </a:p>
          <a:p>
            <a:pPr lvl="1"/>
            <a:r>
              <a:rPr lang="da-DK" dirty="0"/>
              <a:t>teorier og refleksioner, der trækkes frem i synopsis, vil være individuelt </a:t>
            </a:r>
          </a:p>
          <a:p>
            <a:pPr lvl="0"/>
            <a:r>
              <a:rPr lang="da-DK" dirty="0"/>
              <a:t>Evt. afgrænsning </a:t>
            </a:r>
          </a:p>
          <a:p>
            <a:r>
              <a:rPr lang="da-DK" dirty="0"/>
              <a:t>Metode (hvordan besvares problemformuleringen - herunder teori/modeller)</a:t>
            </a:r>
          </a:p>
          <a:p>
            <a:pPr lvl="0"/>
            <a:r>
              <a:rPr lang="da-DK" dirty="0"/>
              <a:t>Koncentrat af analyser og faglige vurderinger</a:t>
            </a:r>
          </a:p>
          <a:p>
            <a:pPr lvl="0"/>
            <a:r>
              <a:rPr lang="da-DK" dirty="0"/>
              <a:t>Konklusion på problemstillingen/forundringsspørgsmålet</a:t>
            </a:r>
          </a:p>
          <a:p>
            <a:pPr lvl="0"/>
            <a:r>
              <a:rPr lang="da-DK" dirty="0"/>
              <a:t>Evt. refleksioner/perspektivering</a:t>
            </a:r>
          </a:p>
          <a:p>
            <a:pPr lvl="0"/>
            <a:r>
              <a:rPr lang="da-DK" dirty="0"/>
              <a:t>Bilag (tabeller, figurer, grafer) – max 10 sider</a:t>
            </a:r>
          </a:p>
          <a:p>
            <a:pPr lvl="0"/>
            <a:endParaRPr lang="da-DK" dirty="0"/>
          </a:p>
          <a:p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CF8A16B-88A2-8940-A00A-2C2889F48306}"/>
              </a:ext>
            </a:extLst>
          </p:cNvPr>
          <p:cNvSpPr/>
          <p:nvPr/>
        </p:nvSpPr>
        <p:spPr>
          <a:xfrm>
            <a:off x="2589212" y="6049224"/>
            <a:ext cx="554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Udarbejdes og afleveres, inden skoleåret slutter</a:t>
            </a:r>
            <a:r>
              <a:rPr lang="da-DK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29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F7CB0-7CF0-8C48-9D03-743FE25F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Eksamensforberedelse – dialog med klassen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1C619B-16C7-694B-A4FA-3F6EDC09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02052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Hvordan eksamen forløber </a:t>
            </a:r>
          </a:p>
          <a:p>
            <a:r>
              <a:rPr lang="da-DK" dirty="0"/>
              <a:t>At synopsis </a:t>
            </a:r>
            <a:r>
              <a:rPr lang="da-DK" b="1" dirty="0">
                <a:solidFill>
                  <a:srgbClr val="C00000"/>
                </a:solidFill>
              </a:rPr>
              <a:t>ikke</a:t>
            </a:r>
            <a:r>
              <a:rPr lang="da-DK" dirty="0"/>
              <a:t> indgår i bedømmelsen, men er et for </a:t>
            </a:r>
            <a:r>
              <a:rPr lang="da-DK" b="1" dirty="0">
                <a:solidFill>
                  <a:srgbClr val="C00000"/>
                </a:solidFill>
              </a:rPr>
              <a:t>pejlemærke</a:t>
            </a:r>
            <a:r>
              <a:rPr lang="da-DK" dirty="0"/>
              <a:t> for hvad censor og vejleder kan forvente af eksaminationen</a:t>
            </a:r>
          </a:p>
          <a:p>
            <a:r>
              <a:rPr lang="da-DK" dirty="0"/>
              <a:t>Man </a:t>
            </a:r>
            <a:r>
              <a:rPr lang="da-DK" b="1" i="1" dirty="0">
                <a:solidFill>
                  <a:srgbClr val="C00000"/>
                </a:solidFill>
              </a:rPr>
              <a:t>skal</a:t>
            </a:r>
            <a:r>
              <a:rPr lang="da-DK" dirty="0"/>
              <a:t> aflevere en synopsis for at gå til eksamen</a:t>
            </a:r>
          </a:p>
          <a:p>
            <a:r>
              <a:rPr lang="da-DK" dirty="0"/>
              <a:t>Præsentation af projektet (max 10 min.) </a:t>
            </a:r>
          </a:p>
          <a:p>
            <a:r>
              <a:rPr lang="da-DK" dirty="0"/>
              <a:t>Udfordringer under eksaminationen</a:t>
            </a:r>
          </a:p>
          <a:p>
            <a:pPr lvl="1"/>
            <a:r>
              <a:rPr lang="da-DK" dirty="0"/>
              <a:t>stilles der afklarende spørgsmål undervejs eller efter eksaminationen</a:t>
            </a:r>
          </a:p>
          <a:p>
            <a:pPr lvl="1"/>
            <a:r>
              <a:rPr lang="da-DK" dirty="0"/>
              <a:t>manglende opfyldelse af relevante faglige mål/relevant kernestof</a:t>
            </a:r>
          </a:p>
          <a:p>
            <a:pPr lvl="1"/>
            <a:r>
              <a:rPr lang="da-DK" dirty="0"/>
              <a:t>manglende selvstændighed </a:t>
            </a:r>
          </a:p>
          <a:p>
            <a:pPr lvl="2"/>
            <a:r>
              <a:rPr lang="da-DK" dirty="0"/>
              <a:t>elever med ens synopser</a:t>
            </a:r>
          </a:p>
          <a:p>
            <a:pPr lvl="2"/>
            <a:r>
              <a:rPr lang="da-DK" dirty="0"/>
              <a:t>selvstændige beregninger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Husk: Der gives en </a:t>
            </a:r>
            <a:r>
              <a:rPr lang="da-DK" b="1" dirty="0">
                <a:solidFill>
                  <a:srgbClr val="C00000"/>
                </a:solidFill>
              </a:rPr>
              <a:t>helhedsbedømmelse</a:t>
            </a:r>
            <a:r>
              <a:rPr lang="da-DK" dirty="0"/>
              <a:t> for præstationen</a:t>
            </a:r>
          </a:p>
          <a:p>
            <a:pPr marL="457200" lvl="1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50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4288" y="2788555"/>
            <a:ext cx="8911687" cy="1280890"/>
          </a:xfrm>
        </p:spPr>
        <p:txBody>
          <a:bodyPr/>
          <a:lstStyle/>
          <a:p>
            <a:r>
              <a:rPr lang="da-DK" dirty="0"/>
              <a:t>God eksamen - og husk, vi er </a:t>
            </a:r>
            <a:r>
              <a:rPr lang="da-DK" b="1" dirty="0">
                <a:solidFill>
                  <a:srgbClr val="C00000"/>
                </a:solidFill>
              </a:rPr>
              <a:t>alle</a:t>
            </a:r>
            <a:r>
              <a:rPr lang="da-DK" dirty="0"/>
              <a:t> til eksamen i år </a:t>
            </a:r>
          </a:p>
        </p:txBody>
      </p:sp>
    </p:spTree>
    <p:extLst>
      <p:ext uri="{BB962C8B-B14F-4D97-AF65-F5344CB8AC3E}">
        <p14:creationId xmlns:p14="http://schemas.microsoft.com/office/powerpoint/2010/main" val="26126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460A7-5DD7-5A47-9332-398A294F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 dirty="0"/>
              <a:t>Den første projekteksamen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02821B-0F82-C844-B398-46613DF0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93" y="1904999"/>
            <a:ext cx="8915400" cy="4580467"/>
          </a:xfrm>
        </p:spPr>
        <p:txBody>
          <a:bodyPr>
            <a:normAutofit/>
          </a:bodyPr>
          <a:lstStyle/>
          <a:p>
            <a:r>
              <a:rPr lang="da-DK" dirty="0"/>
              <a:t>Kan jo godt give anledning til lidt usikkerhed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Vær pragmatisk indstillet</a:t>
            </a:r>
          </a:p>
          <a:p>
            <a:pPr lvl="1"/>
            <a:r>
              <a:rPr lang="da-DK" dirty="0"/>
              <a:t>det er en ny og meget anerledes eksamensform</a:t>
            </a:r>
          </a:p>
          <a:p>
            <a:pPr lvl="1"/>
            <a:r>
              <a:rPr lang="da-DK" dirty="0"/>
              <a:t>det er B-niveau </a:t>
            </a:r>
          </a:p>
          <a:p>
            <a:pPr lvl="1"/>
            <a:r>
              <a:rPr lang="da-DK" dirty="0"/>
              <a:t>find en form, hvor eleverne relevant og </a:t>
            </a:r>
          </a:p>
          <a:p>
            <a:pPr marL="457200" lvl="1" indent="0">
              <a:buNone/>
            </a:pPr>
            <a:r>
              <a:rPr lang="da-DK" dirty="0"/>
              <a:t>     afbalanceret bliver udprøvet i faget </a:t>
            </a:r>
          </a:p>
          <a:p>
            <a:endParaRPr lang="da-DK" dirty="0"/>
          </a:p>
          <a:p>
            <a:r>
              <a:rPr lang="da-DK" dirty="0"/>
              <a:t>Lærer og censor - tal evt. sammen på forhånd om:</a:t>
            </a:r>
          </a:p>
          <a:p>
            <a:pPr lvl="1"/>
            <a:r>
              <a:rPr lang="da-DK" dirty="0"/>
              <a:t>undervisningsbeskrivelsen</a:t>
            </a:r>
          </a:p>
          <a:p>
            <a:pPr lvl="1"/>
            <a:r>
              <a:rPr lang="da-DK" dirty="0"/>
              <a:t>de gennemførte projekter </a:t>
            </a:r>
          </a:p>
          <a:p>
            <a:pPr lvl="1"/>
            <a:r>
              <a:rPr lang="da-DK" dirty="0"/>
              <a:t>hvordan eksamen styres</a:t>
            </a:r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FA664EF-AC74-D342-B75D-FB5265A6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34632"/>
            <a:ext cx="5181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11CDC-1B62-B844-9A4F-6D400588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 og tilrettelæggelse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4F2E34-9641-7244-8A57-707225AC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r>
              <a:rPr lang="da-DK" b="1" i="1" dirty="0">
                <a:solidFill>
                  <a:srgbClr val="C00000"/>
                </a:solidFill>
              </a:rPr>
              <a:t>Ca.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20 klokketimer </a:t>
            </a:r>
          </a:p>
          <a:p>
            <a:endParaRPr lang="da-DK" dirty="0"/>
          </a:p>
          <a:p>
            <a:r>
              <a:rPr lang="da-DK" dirty="0"/>
              <a:t>Skemalægning</a:t>
            </a:r>
          </a:p>
          <a:p>
            <a:pPr lvl="1"/>
            <a:r>
              <a:rPr lang="da-DK" dirty="0"/>
              <a:t>Skemablokke i mere koncentreret form </a:t>
            </a:r>
          </a:p>
          <a:p>
            <a:pPr marL="457200" lvl="1" indent="0">
              <a:buNone/>
            </a:pPr>
            <a:r>
              <a:rPr lang="da-DK" dirty="0"/>
              <a:t>     kan være en fordel</a:t>
            </a:r>
          </a:p>
          <a:p>
            <a:endParaRPr lang="da-DK" dirty="0"/>
          </a:p>
          <a:p>
            <a:r>
              <a:rPr lang="da-DK" dirty="0"/>
              <a:t>Placering af eksamensprojektet</a:t>
            </a:r>
          </a:p>
          <a:p>
            <a:pPr lvl="1"/>
            <a:r>
              <a:rPr lang="da-DK" dirty="0"/>
              <a:t>Bør være i så god tid, at det ikke kolliderer med andre forløb</a:t>
            </a:r>
          </a:p>
          <a:p>
            <a:pPr lvl="1"/>
            <a:r>
              <a:rPr lang="da-DK" dirty="0"/>
              <a:t>Omvendt bør det ikke ligge så sent, at eleverne ikke kan nå at reflektere over projektet og skrive den tilhørende synopsis. </a:t>
            </a:r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F7C5533-CE49-7E48-B426-B4885813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466" y="826245"/>
            <a:ext cx="2665412" cy="31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9C995-5F00-694B-8C9B-61B337F9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og vejleders rolle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866988-6AF2-C745-B7A6-51F89066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Gruppedannelse kan være problematisk</a:t>
            </a:r>
          </a:p>
          <a:p>
            <a:pPr lvl="1"/>
            <a:r>
              <a:rPr lang="da-DK" dirty="0"/>
              <a:t>så hvordan udvælges grupperne?</a:t>
            </a:r>
          </a:p>
          <a:p>
            <a:endParaRPr lang="da-DK" dirty="0"/>
          </a:p>
          <a:p>
            <a:r>
              <a:rPr lang="da-DK" dirty="0"/>
              <a:t>Gruppearbejde er svært, så hvilken rolle </a:t>
            </a:r>
          </a:p>
          <a:p>
            <a:pPr marL="0" indent="0">
              <a:buNone/>
            </a:pPr>
            <a:r>
              <a:rPr lang="da-DK" dirty="0"/>
              <a:t>      har vejleder?</a:t>
            </a:r>
          </a:p>
          <a:p>
            <a:endParaRPr lang="da-DK" dirty="0"/>
          </a:p>
          <a:p>
            <a:r>
              <a:rPr lang="da-DK" dirty="0"/>
              <a:t>Vejleder bør initiere et godt gruppearbejde</a:t>
            </a:r>
          </a:p>
          <a:p>
            <a:pPr lvl="1"/>
            <a:r>
              <a:rPr lang="da-DK" dirty="0"/>
              <a:t>coache eleverne</a:t>
            </a:r>
          </a:p>
          <a:p>
            <a:pPr lvl="1"/>
            <a:r>
              <a:rPr lang="da-DK" dirty="0"/>
              <a:t>Huske eleverne på bedømmelseskriterier </a:t>
            </a:r>
          </a:p>
          <a:p>
            <a:pPr lvl="1"/>
            <a:r>
              <a:rPr lang="da-DK" dirty="0"/>
              <a:t>afholde (obligatoriske) midtvejsmøder</a:t>
            </a:r>
          </a:p>
          <a:p>
            <a:pPr lvl="1"/>
            <a:r>
              <a:rPr lang="da-DK" dirty="0"/>
              <a:t>bryde ind ved gruppekonflikter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CD6A718-C4E5-2740-B10C-993F923E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671" y="3036849"/>
            <a:ext cx="3306233" cy="25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9FEC6-8288-3C4E-B310-4527E831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Design af eksamensprojektet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6F4DD1-8174-374B-B641-5DFFAE89C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Giv eleverne et godt indspark som projektoplæg</a:t>
            </a:r>
          </a:p>
          <a:p>
            <a:pPr lvl="1"/>
            <a:r>
              <a:rPr lang="da-DK" dirty="0"/>
              <a:t>Film</a:t>
            </a:r>
          </a:p>
          <a:p>
            <a:pPr lvl="1"/>
            <a:r>
              <a:rPr lang="da-DK" dirty="0"/>
              <a:t>Inspirationstekster</a:t>
            </a:r>
          </a:p>
          <a:p>
            <a:pPr lvl="1"/>
            <a:r>
              <a:rPr lang="da-DK" dirty="0"/>
              <a:t>Oplæg (lærer/elever)</a:t>
            </a:r>
          </a:p>
          <a:p>
            <a:pPr lvl="1"/>
            <a:endParaRPr lang="da-DK" dirty="0"/>
          </a:p>
          <a:p>
            <a:r>
              <a:rPr lang="da-DK" dirty="0"/>
              <a:t>Brug tid i indledningen på idegenereringen og problemformulering </a:t>
            </a:r>
          </a:p>
          <a:p>
            <a:endParaRPr lang="da-DK" dirty="0"/>
          </a:p>
          <a:p>
            <a:r>
              <a:rPr lang="da-DK" dirty="0"/>
              <a:t>Brug plenum til at sætte tanker i gang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09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4F11A-2248-9E4D-8002-32C62504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Eksamensprojekt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6A56E8-BBAF-8A4D-A909-5BAD35C5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Der er </a:t>
            </a:r>
            <a:r>
              <a:rPr lang="da-DK" b="1" dirty="0">
                <a:solidFill>
                  <a:srgbClr val="C00000"/>
                </a:solidFill>
              </a:rPr>
              <a:t>ikke</a:t>
            </a:r>
            <a:r>
              <a:rPr lang="da-DK" dirty="0"/>
              <a:t> noget produktkrav</a:t>
            </a:r>
          </a:p>
          <a:p>
            <a:endParaRPr lang="da-DK" dirty="0"/>
          </a:p>
          <a:p>
            <a:r>
              <a:rPr lang="da-DK" dirty="0"/>
              <a:t>Men der børe være noget skrivearbejde, som elever kan tage afsæt i, fx: </a:t>
            </a:r>
          </a:p>
          <a:p>
            <a:pPr lvl="1"/>
            <a:r>
              <a:rPr lang="da-DK" dirty="0"/>
              <a:t>Rapport</a:t>
            </a:r>
          </a:p>
          <a:p>
            <a:pPr lvl="1"/>
            <a:r>
              <a:rPr lang="da-DK" dirty="0"/>
              <a:t>Minirapport</a:t>
            </a:r>
          </a:p>
          <a:p>
            <a:pPr lvl="1"/>
            <a:r>
              <a:rPr lang="da-DK" dirty="0"/>
              <a:t>Portfolio-noter</a:t>
            </a:r>
          </a:p>
          <a:p>
            <a:pPr lvl="1"/>
            <a:r>
              <a:rPr lang="da-DK" dirty="0"/>
              <a:t>Logbog</a:t>
            </a:r>
          </a:p>
          <a:p>
            <a:pPr lvl="1"/>
            <a:endParaRPr lang="da-DK" dirty="0"/>
          </a:p>
          <a:p>
            <a:r>
              <a:rPr lang="da-DK" dirty="0"/>
              <a:t>Læreren godkender problemformuleringen og kan evt. godkende i løbet af projektarbejdet</a:t>
            </a:r>
          </a:p>
          <a:p>
            <a:pPr lvl="1"/>
            <a:endParaRPr lang="da-DK" dirty="0"/>
          </a:p>
          <a:p>
            <a:r>
              <a:rPr lang="da-DK" dirty="0"/>
              <a:t>Husk at eksamensprojektet indgår i grundlaget for afgivelse af standpunktskarakteren 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240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10B42-7FB0-8447-819A-93133D65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eksamensprojekter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7D39BD-5884-B748-AE17-C119D186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USA</a:t>
            </a:r>
          </a:p>
          <a:p>
            <a:r>
              <a:rPr lang="da-DK" dirty="0"/>
              <a:t>Kina</a:t>
            </a:r>
          </a:p>
          <a:p>
            <a:r>
              <a:rPr lang="da-DK" dirty="0"/>
              <a:t>EU</a:t>
            </a:r>
          </a:p>
          <a:p>
            <a:r>
              <a:rPr lang="da-DK" dirty="0"/>
              <a:t>Globalisering</a:t>
            </a:r>
          </a:p>
          <a:p>
            <a:r>
              <a:rPr lang="da-DK" dirty="0"/>
              <a:t>Økonomisk politik</a:t>
            </a:r>
          </a:p>
          <a:p>
            <a:r>
              <a:rPr lang="da-DK" dirty="0"/>
              <a:t>Ulighed</a:t>
            </a:r>
          </a:p>
          <a:p>
            <a:r>
              <a:rPr lang="da-DK" dirty="0"/>
              <a:t>Klimaøkonomi</a:t>
            </a:r>
          </a:p>
          <a:p>
            <a:r>
              <a:rPr lang="da-DK" dirty="0"/>
              <a:t>Grænser</a:t>
            </a:r>
          </a:p>
          <a:p>
            <a:r>
              <a:rPr lang="da-DK" dirty="0"/>
              <a:t>Alternativer</a:t>
            </a:r>
          </a:p>
          <a:p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4D43C3-8328-F44E-839A-177B6405F149}"/>
              </a:ext>
            </a:extLst>
          </p:cNvPr>
          <p:cNvSpPr/>
          <p:nvPr/>
        </p:nvSpPr>
        <p:spPr>
          <a:xfrm>
            <a:off x="5907110" y="32601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Husk, at projektet skal være tilstrækkeligt bredt til, </a:t>
            </a:r>
          </a:p>
          <a:p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 de faglige mål kan inddrages i forskellige</a:t>
            </a:r>
          </a:p>
          <a:p>
            <a:r>
              <a:rPr lang="da-DK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problemstillinger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1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0" y="1108686"/>
            <a:ext cx="7315200" cy="1154097"/>
          </a:xfrm>
        </p:spPr>
        <p:txBody>
          <a:bodyPr/>
          <a:lstStyle/>
          <a:p>
            <a:r>
              <a:rPr lang="da-DK" dirty="0"/>
              <a:t>Processtyring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2265830" y="2769834"/>
            <a:ext cx="7487770" cy="3539527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da-DK" dirty="0"/>
              <a:t>”Håndfast” aktivitetsplanlægning</a:t>
            </a:r>
          </a:p>
          <a:p>
            <a:pPr marL="502920" indent="-457200">
              <a:buFont typeface="+mj-lt"/>
              <a:buAutoNum type="arabicPeriod"/>
            </a:pPr>
            <a:endParaRPr lang="da-DK" dirty="0"/>
          </a:p>
          <a:p>
            <a:pPr marL="502920" indent="-457200">
              <a:buFont typeface="+mj-lt"/>
              <a:buAutoNum type="arabicPeriod"/>
            </a:pPr>
            <a:r>
              <a:rPr lang="da-DK" dirty="0"/>
              <a:t>Det er vigtigt for eleverne, at de ved, hvor de er i processen</a:t>
            </a:r>
          </a:p>
          <a:p>
            <a:pPr marL="502920" indent="-457200">
              <a:buFont typeface="+mj-lt"/>
              <a:buAutoNum type="arabicPeriod"/>
            </a:pPr>
            <a:endParaRPr lang="da-DK" dirty="0"/>
          </a:p>
          <a:p>
            <a:pPr marL="502920" indent="-457200">
              <a:buFont typeface="+mj-lt"/>
              <a:buAutoNum type="arabicPeriod"/>
            </a:pPr>
            <a:r>
              <a:rPr lang="da-DK" dirty="0"/>
              <a:t>Brug fx en skabelon for at komme igennem projektforløbets faser</a:t>
            </a:r>
          </a:p>
          <a:p>
            <a:pPr marL="502920" indent="-457200">
              <a:buFont typeface="+mj-lt"/>
              <a:buAutoNum type="arabicPeriod"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870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EEB99-629E-0345-852F-2BB9DDF7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Projektprocessen – Roar C. Pettersen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AA8E11-F30A-AC4F-ADC7-CDB91F0D1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21" y="2446867"/>
            <a:ext cx="21741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5" name="Billede 1" descr="/var/folders/vl/vvjwzv6n7tz7_703mg6qlhlm0000gn/T/com.microsoft.Word/WebArchiveCopyPasteTempFiles/csm_71_at_se_problemet_fa5e17b59f.png">
            <a:extLst>
              <a:ext uri="{FF2B5EF4-FFF2-40B4-BE49-F238E27FC236}">
                <a16:creationId xmlns:a16="http://schemas.microsoft.com/office/drawing/2014/main" id="{9E26DC6F-C654-ED43-92A4-B51F85B3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503333" cy="43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18096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8197</TotalTime>
  <Words>728</Words>
  <Application>Microsoft Macintosh PowerPoint</Application>
  <PresentationFormat>Widescreen</PresentationFormat>
  <Paragraphs>161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Visk</vt:lpstr>
      <vt:lpstr>Mundtlig eksamen  – international økonomi B</vt:lpstr>
      <vt:lpstr>Den første projekteksamen</vt:lpstr>
      <vt:lpstr>Tid og tilrettelæggelse</vt:lpstr>
      <vt:lpstr>Gruppearbejde og vejleders rolle</vt:lpstr>
      <vt:lpstr>Design af eksamensprojektet</vt:lpstr>
      <vt:lpstr>Eksamensprojekt</vt:lpstr>
      <vt:lpstr>Eksempler på eksamensprojekter</vt:lpstr>
      <vt:lpstr>Processtyring</vt:lpstr>
      <vt:lpstr>Projektprocessen – Roar C. Pettersen</vt:lpstr>
      <vt:lpstr>Hvordan kommer eleverne i gang med projektet?</vt:lpstr>
      <vt:lpstr>Evaluering ved eksamen</vt:lpstr>
      <vt:lpstr>De faglige mål </vt:lpstr>
      <vt:lpstr>Kernestof og supplerende stof</vt:lpstr>
      <vt:lpstr>Afslutning på eksamensprojektet </vt:lpstr>
      <vt:lpstr>Synopsis - maksimalt tre A4-sider - se evt. Peter Hertz guide på FLIOES Facebookside </vt:lpstr>
      <vt:lpstr>Eksamensforberedelse – dialog med klassen</vt:lpstr>
      <vt:lpstr>God eksamen - og husk, vi er alle til eksamen i år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Mundtlig eksamen</dc:title>
  <dc:creator>Lars Dombrowsky</dc:creator>
  <cp:lastModifiedBy>Lars Dombrowsky</cp:lastModifiedBy>
  <cp:revision>47</cp:revision>
  <dcterms:created xsi:type="dcterms:W3CDTF">2019-02-24T13:29:07Z</dcterms:created>
  <dcterms:modified xsi:type="dcterms:W3CDTF">2019-03-07T14:27:26Z</dcterms:modified>
</cp:coreProperties>
</file>