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68" r:id="rId4"/>
    <p:sldId id="332" r:id="rId5"/>
    <p:sldId id="258" r:id="rId6"/>
    <p:sldId id="356" r:id="rId7"/>
    <p:sldId id="261" r:id="rId8"/>
    <p:sldId id="358" r:id="rId9"/>
    <p:sldId id="260" r:id="rId10"/>
    <p:sldId id="262" r:id="rId11"/>
    <p:sldId id="263" r:id="rId12"/>
    <p:sldId id="333" r:id="rId13"/>
    <p:sldId id="267" r:id="rId14"/>
    <p:sldId id="369" r:id="rId15"/>
    <p:sldId id="264" r:id="rId16"/>
    <p:sldId id="268" r:id="rId17"/>
    <p:sldId id="269" r:id="rId18"/>
    <p:sldId id="270" r:id="rId19"/>
    <p:sldId id="271" r:id="rId20"/>
    <p:sldId id="272" r:id="rId21"/>
    <p:sldId id="273" r:id="rId22"/>
    <p:sldId id="278" r:id="rId23"/>
    <p:sldId id="336" r:id="rId24"/>
    <p:sldId id="359" r:id="rId25"/>
    <p:sldId id="291" r:id="rId26"/>
    <p:sldId id="293" r:id="rId27"/>
    <p:sldId id="360" r:id="rId28"/>
    <p:sldId id="275" r:id="rId29"/>
    <p:sldId id="276" r:id="rId30"/>
    <p:sldId id="277" r:id="rId31"/>
    <p:sldId id="279" r:id="rId32"/>
    <p:sldId id="361" r:id="rId33"/>
    <p:sldId id="330" r:id="rId34"/>
    <p:sldId id="370" r:id="rId35"/>
    <p:sldId id="371" r:id="rId36"/>
    <p:sldId id="362" r:id="rId37"/>
    <p:sldId id="363" r:id="rId38"/>
    <p:sldId id="347" r:id="rId39"/>
    <p:sldId id="365" r:id="rId40"/>
    <p:sldId id="367" r:id="rId41"/>
    <p:sldId id="339" r:id="rId42"/>
    <p:sldId id="327" r:id="rId43"/>
    <p:sldId id="338" r:id="rId44"/>
    <p:sldId id="323" r:id="rId45"/>
    <p:sldId id="324" r:id="rId46"/>
    <p:sldId id="325" r:id="rId47"/>
    <p:sldId id="326" r:id="rId4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0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p:scale>
          <a:sx n="66" d="100"/>
          <a:sy n="66" d="100"/>
        </p:scale>
        <p:origin x="-720" y="-6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11317B8-0B54-486C-A0A1-58DB208605C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D651D89B-C288-4B58-985E-17DEB7AEA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811B8D04-9271-4BB7-864A-B892775F450B}"/>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EB8B3D0F-3851-437D-9D07-A9C6917B43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EFE1766E-5BF8-4E31-A1F4-3F06643A8408}"/>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055860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4F55BDC-0DB9-4B96-8482-0200850C51C0}"/>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75927043-0879-4EF0-BA9A-586AA79DB1CC}"/>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07006DE2-4724-4E49-AFAD-BB20095DC492}"/>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2FF189E4-6BCA-49EB-A5CB-3284D0D0885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C99F725F-3037-4189-B653-1DE48AA261E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15137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A4D2DEA3-122D-485F-A751-36A7E930A69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4AC16AD1-F27F-4E8F-9B84-5E058C3CB36A}"/>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54FDE518-991E-42A2-A57D-2359163C7F96}"/>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08674720-FDCE-49E9-8405-1DDB8455367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B7FCA27D-DC97-4761-B90A-AC34CFB7D675}"/>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29424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A10652-E74C-4845-86A9-9C862F32E32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C824DBC7-DE59-4C59-AD2A-C4E0A4B2F108}"/>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AACAF1CB-9AD5-4265-A17B-CB8768EC3F36}"/>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C970DEAA-DD7E-4405-96A4-3AC985917A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0448CA91-4BC4-424B-AE0A-DA54CAC4F6AE}"/>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821558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3FF010E-8CD1-4C67-AFF6-E4B112974B0B}"/>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2C46057F-0F42-4B9B-8C1F-2C41140024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xmlns="" id="{33F8D62D-7F70-455F-8085-A951163B7A15}"/>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FB5AFAF1-8E10-4B8E-AFD8-4843539A45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xmlns="" id="{328BF0C4-477F-4840-B10B-5A49C100E1EF}"/>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1474702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BD44C95-E213-4F11-AB40-D18ABBCE4A0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EF48B8F2-D237-4517-B954-ACFB563D5B1E}"/>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3CF68F15-A380-49E7-AD96-B7218B62EB17}"/>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2B9FD0B0-2AD8-43A9-AADF-EF5F8575511C}"/>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6" name="Pladsholder til sidefod 5">
            <a:extLst>
              <a:ext uri="{FF2B5EF4-FFF2-40B4-BE49-F238E27FC236}">
                <a16:creationId xmlns:a16="http://schemas.microsoft.com/office/drawing/2014/main" xmlns="" id="{4E175EE4-3947-4705-B6F9-96CD8F2E47C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BB27472-E69A-49F0-9B7D-9F4A086B219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26759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2FEFDF2-A881-4F11-80A1-28A56B477A8C}"/>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625D64EA-DD1A-4D6B-801E-556955B516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xmlns="" id="{5AA1F751-E7FE-4DFA-998C-BD975121FE7D}"/>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6089C44F-E003-4B6A-AA3C-81C5E7C6D7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xmlns="" id="{F72B1F40-0180-4128-9C5F-644D50F9168E}"/>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4DA2A67C-7453-45DC-A490-F2317505E683}"/>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8" name="Pladsholder til sidefod 7">
            <a:extLst>
              <a:ext uri="{FF2B5EF4-FFF2-40B4-BE49-F238E27FC236}">
                <a16:creationId xmlns:a16="http://schemas.microsoft.com/office/drawing/2014/main" xmlns="" id="{F25A8DE0-BB45-4EA1-A8DF-703F6E0413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xmlns="" id="{D850304A-42B1-4E4F-BBA5-A7C7C163531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413117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DCFF485-A989-4F39-B95A-0644B045A13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9069D5D2-B72F-4B68-9383-493E252A254A}"/>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4" name="Pladsholder til sidefod 3">
            <a:extLst>
              <a:ext uri="{FF2B5EF4-FFF2-40B4-BE49-F238E27FC236}">
                <a16:creationId xmlns:a16="http://schemas.microsoft.com/office/drawing/2014/main" xmlns="" id="{B4A95B50-9920-4A47-A88E-753A6D1107F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xmlns="" id="{08450AAF-6158-4116-8CC6-DA33152E5B21}"/>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407688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FED729D3-DFFA-4512-87BF-906C0205875A}"/>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3" name="Pladsholder til sidefod 2">
            <a:extLst>
              <a:ext uri="{FF2B5EF4-FFF2-40B4-BE49-F238E27FC236}">
                <a16:creationId xmlns:a16="http://schemas.microsoft.com/office/drawing/2014/main" xmlns="" id="{0EAB895D-DFAB-4807-B7EE-88633B94FEC3}"/>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xmlns="" id="{10014113-7F8F-4F01-AA44-350ABC4FD227}"/>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337166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DBE33B8-D125-41B6-A9B1-71C724AC984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0DC07DEE-82C0-4153-B098-42DD8B74C1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2197C6B5-FB50-4C9C-928D-4FA8DB1CA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43B3C127-4C22-4DC3-AA4B-30C552EC4C4D}"/>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6" name="Pladsholder til sidefod 5">
            <a:extLst>
              <a:ext uri="{FF2B5EF4-FFF2-40B4-BE49-F238E27FC236}">
                <a16:creationId xmlns:a16="http://schemas.microsoft.com/office/drawing/2014/main" xmlns="" id="{9E5895EA-FFCB-4AEC-AB1A-0F5E157C613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048EFDD2-9A3D-4CF0-9D18-AB8013933F12}"/>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215769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53E2CE6-9362-4855-B0B3-3984266E63C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57E34D20-4A67-4F77-ABB7-8B698EFAE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xmlns="" id="{33392440-E196-46FF-8298-274867DF1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xmlns="" id="{369F45AC-F827-40BB-8756-71385B4F57B8}"/>
              </a:ext>
            </a:extLst>
          </p:cNvPr>
          <p:cNvSpPr>
            <a:spLocks noGrp="1"/>
          </p:cNvSpPr>
          <p:nvPr>
            <p:ph type="dt" sz="half" idx="10"/>
          </p:nvPr>
        </p:nvSpPr>
        <p:spPr/>
        <p:txBody>
          <a:bodyPr/>
          <a:lstStyle/>
          <a:p>
            <a:fld id="{F3D85592-F3C8-4A87-8BB2-4C60882C4E55}" type="datetimeFigureOut">
              <a:rPr lang="da-DK" smtClean="0"/>
              <a:t>10-04-2019</a:t>
            </a:fld>
            <a:endParaRPr lang="da-DK"/>
          </a:p>
        </p:txBody>
      </p:sp>
      <p:sp>
        <p:nvSpPr>
          <p:cNvPr id="6" name="Pladsholder til sidefod 5">
            <a:extLst>
              <a:ext uri="{FF2B5EF4-FFF2-40B4-BE49-F238E27FC236}">
                <a16:creationId xmlns:a16="http://schemas.microsoft.com/office/drawing/2014/main" xmlns="" id="{6B517DC6-57AD-4A08-8C1A-391F9D1061E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xmlns="" id="{D42C7AF1-8DB8-43A1-B8A6-7B154E874DEA}"/>
              </a:ext>
            </a:extLst>
          </p:cNvPr>
          <p:cNvSpPr>
            <a:spLocks noGrp="1"/>
          </p:cNvSpPr>
          <p:nvPr>
            <p:ph type="sldNum" sz="quarter" idx="12"/>
          </p:nvPr>
        </p:nvSpPr>
        <p:spPr/>
        <p:txBody>
          <a:bodyPr/>
          <a:lstStyle/>
          <a:p>
            <a:fld id="{563D268E-D7F0-45E1-BEF7-22FC6C5CEEAB}" type="slidenum">
              <a:rPr lang="da-DK" smtClean="0"/>
              <a:t>‹nr.›</a:t>
            </a:fld>
            <a:endParaRPr lang="da-DK"/>
          </a:p>
        </p:txBody>
      </p:sp>
    </p:spTree>
    <p:extLst>
      <p:ext uri="{BB962C8B-B14F-4D97-AF65-F5344CB8AC3E}">
        <p14:creationId xmlns:p14="http://schemas.microsoft.com/office/powerpoint/2010/main" val="5025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1FBC497C-CCC1-4E78-A8D2-8E24DCA99E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0132065C-2D6C-4884-9645-6B77086FBC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4FCF7B22-BDA2-41B7-9320-D52D8F5F8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85592-F3C8-4A87-8BB2-4C60882C4E55}" type="datetimeFigureOut">
              <a:rPr lang="da-DK" smtClean="0"/>
              <a:t>10-04-2019</a:t>
            </a:fld>
            <a:endParaRPr lang="da-DK"/>
          </a:p>
        </p:txBody>
      </p:sp>
      <p:sp>
        <p:nvSpPr>
          <p:cNvPr id="5" name="Pladsholder til sidefod 4">
            <a:extLst>
              <a:ext uri="{FF2B5EF4-FFF2-40B4-BE49-F238E27FC236}">
                <a16:creationId xmlns:a16="http://schemas.microsoft.com/office/drawing/2014/main" xmlns="" id="{FFCC5671-08DB-4547-930B-B59F75042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xmlns="" id="{D3D43A7A-E98B-4921-A368-EE5E96EBEB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D268E-D7F0-45E1-BEF7-22FC6C5CEEAB}" type="slidenum">
              <a:rPr lang="da-DK" smtClean="0"/>
              <a:t>‹nr.›</a:t>
            </a:fld>
            <a:endParaRPr lang="da-DK"/>
          </a:p>
        </p:txBody>
      </p:sp>
    </p:spTree>
    <p:extLst>
      <p:ext uri="{BB962C8B-B14F-4D97-AF65-F5344CB8AC3E}">
        <p14:creationId xmlns:p14="http://schemas.microsoft.com/office/powerpoint/2010/main" val="182574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anskegymnasier.dk/dannelse-har-aldrig-vaeret-vigtiger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7356F1-06EF-458F-8D60-7A819D59A69C}"/>
              </a:ext>
            </a:extLst>
          </p:cNvPr>
          <p:cNvSpPr>
            <a:spLocks noGrp="1"/>
          </p:cNvSpPr>
          <p:nvPr>
            <p:ph type="ctrTitle"/>
          </p:nvPr>
        </p:nvSpPr>
        <p:spPr>
          <a:xfrm>
            <a:off x="1139687" y="393494"/>
            <a:ext cx="9912626" cy="2387600"/>
          </a:xfrm>
        </p:spPr>
        <p:txBody>
          <a:bodyPr>
            <a:normAutofit/>
          </a:bodyPr>
          <a:lstStyle/>
          <a:p>
            <a:r>
              <a:rPr lang="da-DK" b="1" dirty="0"/>
              <a:t>Professionsrettede problemstillinger på hf og VUC </a:t>
            </a:r>
          </a:p>
        </p:txBody>
      </p:sp>
      <p:sp>
        <p:nvSpPr>
          <p:cNvPr id="3" name="Undertitel 2">
            <a:extLst>
              <a:ext uri="{FF2B5EF4-FFF2-40B4-BE49-F238E27FC236}">
                <a16:creationId xmlns:a16="http://schemas.microsoft.com/office/drawing/2014/main" xmlns="" id="{BDCD1BBF-B58F-49E1-93DE-30CB75AAFBDF}"/>
              </a:ext>
            </a:extLst>
          </p:cNvPr>
          <p:cNvSpPr>
            <a:spLocks noGrp="1"/>
          </p:cNvSpPr>
          <p:nvPr>
            <p:ph type="subTitle" idx="1"/>
          </p:nvPr>
        </p:nvSpPr>
        <p:spPr>
          <a:xfrm>
            <a:off x="1523999" y="2893219"/>
            <a:ext cx="9144000" cy="1655762"/>
          </a:xfrm>
        </p:spPr>
        <p:txBody>
          <a:bodyPr>
            <a:normAutofit/>
          </a:bodyPr>
          <a:lstStyle/>
          <a:p>
            <a:r>
              <a:rPr lang="da-DK" sz="2800" dirty="0"/>
              <a:t>(i samfundsfag og KS) </a:t>
            </a:r>
          </a:p>
        </p:txBody>
      </p:sp>
      <p:sp>
        <p:nvSpPr>
          <p:cNvPr id="6" name="Rektangel 5">
            <a:extLst>
              <a:ext uri="{FF2B5EF4-FFF2-40B4-BE49-F238E27FC236}">
                <a16:creationId xmlns:a16="http://schemas.microsoft.com/office/drawing/2014/main" xmlns="" id="{BD3E0F98-9301-4592-8864-EA76598E38C8}"/>
              </a:ext>
            </a:extLst>
          </p:cNvPr>
          <p:cNvSpPr/>
          <p:nvPr/>
        </p:nvSpPr>
        <p:spPr>
          <a:xfrm>
            <a:off x="914400" y="2728085"/>
            <a:ext cx="10363199" cy="530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00069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357808" y="2356350"/>
            <a:ext cx="4306957" cy="3955550"/>
          </a:xfrm>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da-DK" sz="2400" b="1" dirty="0"/>
              <a:t>KS</a:t>
            </a:r>
            <a:r>
              <a:rPr lang="da-DK" sz="2400" dirty="0"/>
              <a:t>: Faggruppen giver grundlæggende </a:t>
            </a:r>
            <a:r>
              <a:rPr lang="da-DK" sz="2400" b="1" dirty="0"/>
              <a:t>indsigt</a:t>
            </a:r>
            <a:r>
              <a:rPr lang="da-DK" sz="2400" dirty="0"/>
              <a:t> i </a:t>
            </a:r>
            <a:r>
              <a:rPr lang="da-DK" sz="2400" dirty="0" err="1"/>
              <a:t>sam-spillet</a:t>
            </a:r>
            <a:r>
              <a:rPr lang="da-DK" sz="2400" dirty="0"/>
              <a:t> mellem den historiske, samfundsmæssige og kulturelle udvikling lokalt, nationalt og globalt, både hvad angår </a:t>
            </a:r>
            <a:r>
              <a:rPr lang="da-DK" sz="2400" b="1" dirty="0"/>
              <a:t>tilværelsestolkning</a:t>
            </a:r>
            <a:r>
              <a:rPr lang="da-DK" sz="2400" dirty="0"/>
              <a:t>, de </a:t>
            </a:r>
            <a:r>
              <a:rPr lang="da-DK" sz="2400" dirty="0" err="1"/>
              <a:t>grund-læggende</a:t>
            </a:r>
            <a:r>
              <a:rPr lang="da-DK" sz="2400" dirty="0"/>
              <a:t> livsvilkår samt individers udfoldelses- og handlemuligheder. </a:t>
            </a:r>
          </a:p>
          <a:p>
            <a:pPr marL="0" indent="0" algn="just">
              <a:buNone/>
            </a:pPr>
            <a:r>
              <a:rPr lang="da-DK" sz="2400" dirty="0"/>
              <a:t>(1.1. Identitet)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a:extLst>
              <a:ext uri="{FF2B5EF4-FFF2-40B4-BE49-F238E27FC236}">
                <a16:creationId xmlns:a16="http://schemas.microsoft.com/office/drawing/2014/main" xmlns="" id="{9CDD5DEC-9CEA-4637-95B3-7616C538883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22507" y="1645309"/>
            <a:ext cx="4454383" cy="2401364"/>
          </a:xfrm>
          <a:prstGeom prst="rect">
            <a:avLst/>
          </a:prstGeom>
        </p:spPr>
      </p:pic>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8" name="Rektangel 7">
            <a:extLst>
              <a:ext uri="{FF2B5EF4-FFF2-40B4-BE49-F238E27FC236}">
                <a16:creationId xmlns:a16="http://schemas.microsoft.com/office/drawing/2014/main" xmlns="" id="{3DB8C142-0A77-44A5-A448-FB3FAD3BCC86}"/>
              </a:ext>
            </a:extLst>
          </p:cNvPr>
          <p:cNvSpPr/>
          <p:nvPr/>
        </p:nvSpPr>
        <p:spPr>
          <a:xfrm>
            <a:off x="4893366" y="4001294"/>
            <a:ext cx="6808304"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da-DK" sz="2400" b="1" i="1" dirty="0">
                <a:solidFill>
                  <a:srgbClr val="000000"/>
                </a:solidFill>
              </a:rPr>
              <a:t>Samfundsfag B</a:t>
            </a:r>
            <a:r>
              <a:rPr lang="da-DK" sz="2400" dirty="0">
                <a:solidFill>
                  <a:srgbClr val="000000"/>
                </a:solidFill>
              </a:rPr>
              <a:t>: Samfundsfag </a:t>
            </a:r>
            <a:r>
              <a:rPr lang="da-DK" sz="2400" b="1" dirty="0">
                <a:solidFill>
                  <a:srgbClr val="000000"/>
                </a:solidFill>
              </a:rPr>
              <a:t>omhandler</a:t>
            </a:r>
            <a:r>
              <a:rPr lang="da-DK" sz="2400" dirty="0">
                <a:solidFill>
                  <a:srgbClr val="000000"/>
                </a:solidFill>
              </a:rPr>
              <a:t> danske og internationale samfundsforhold. Faget giver på et empirisk og teoretisk grundlag </a:t>
            </a:r>
            <a:r>
              <a:rPr lang="da-DK" sz="2400" b="1" dirty="0">
                <a:solidFill>
                  <a:srgbClr val="000000"/>
                </a:solidFill>
              </a:rPr>
              <a:t>viden</a:t>
            </a:r>
            <a:r>
              <a:rPr lang="da-DK" sz="2400" dirty="0">
                <a:solidFill>
                  <a:srgbClr val="000000"/>
                </a:solidFill>
              </a:rPr>
              <a:t> og </a:t>
            </a:r>
            <a:r>
              <a:rPr lang="da-DK" sz="2400" b="1" dirty="0">
                <a:solidFill>
                  <a:srgbClr val="000000"/>
                </a:solidFill>
              </a:rPr>
              <a:t>kundskaber</a:t>
            </a:r>
            <a:r>
              <a:rPr lang="da-DK" sz="2400" dirty="0">
                <a:solidFill>
                  <a:srgbClr val="000000"/>
                </a:solidFill>
              </a:rPr>
              <a:t> om og </a:t>
            </a:r>
            <a:r>
              <a:rPr lang="da-DK" sz="2400" b="1" dirty="0">
                <a:solidFill>
                  <a:srgbClr val="000000"/>
                </a:solidFill>
              </a:rPr>
              <a:t>forståelse</a:t>
            </a:r>
            <a:r>
              <a:rPr lang="da-DK" sz="2400" dirty="0">
                <a:solidFill>
                  <a:srgbClr val="000000"/>
                </a:solidFill>
              </a:rPr>
              <a:t> af de dynamiske og komplekse kræfter – nationalt, regionalt og globalt – der påvirker samfundsudviklingen. </a:t>
            </a:r>
            <a:r>
              <a:rPr lang="da-DK" sz="2400" dirty="0"/>
              <a:t>(1.1. Identitet) </a:t>
            </a:r>
          </a:p>
        </p:txBody>
      </p:sp>
      <p:sp>
        <p:nvSpPr>
          <p:cNvPr id="9" name="Pladsholder til indhold 2">
            <a:extLst>
              <a:ext uri="{FF2B5EF4-FFF2-40B4-BE49-F238E27FC236}">
                <a16:creationId xmlns:a16="http://schemas.microsoft.com/office/drawing/2014/main" xmlns="" id="{93C8791F-4393-4C52-BD0C-939C7F5E545B}"/>
              </a:ext>
            </a:extLst>
          </p:cNvPr>
          <p:cNvSpPr txBox="1">
            <a:spLocks/>
          </p:cNvSpPr>
          <p:nvPr/>
        </p:nvSpPr>
        <p:spPr>
          <a:xfrm>
            <a:off x="838200" y="1825625"/>
            <a:ext cx="60264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b="1" dirty="0"/>
              <a:t>Vores fag handler om samfundet! </a:t>
            </a:r>
          </a:p>
          <a:p>
            <a:pPr marL="0" indent="0">
              <a:buFont typeface="Arial" panose="020B0604020202020204" pitchFamily="34" charset="0"/>
              <a:buNone/>
            </a:pPr>
            <a:endParaRPr lang="da-DK" dirty="0"/>
          </a:p>
        </p:txBody>
      </p:sp>
    </p:spTree>
    <p:extLst>
      <p:ext uri="{BB962C8B-B14F-4D97-AF65-F5344CB8AC3E}">
        <p14:creationId xmlns:p14="http://schemas.microsoft.com/office/powerpoint/2010/main" val="15782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838199" y="1825625"/>
            <a:ext cx="5430079" cy="4351338"/>
          </a:xfrm>
        </p:spPr>
        <p:txBody>
          <a:bodyPr>
            <a:normAutofit/>
          </a:bodyPr>
          <a:lstStyle/>
          <a:p>
            <a:pPr marL="0" indent="0" algn="just">
              <a:buNone/>
            </a:pPr>
            <a:r>
              <a:rPr lang="da-DK" b="1" dirty="0"/>
              <a:t>Motivation! </a:t>
            </a:r>
          </a:p>
          <a:p>
            <a:pPr marL="0" indent="0">
              <a:buNone/>
            </a:pPr>
            <a:r>
              <a:rPr lang="da-DK" dirty="0"/>
              <a:t>Undervisning baseret på virkelige </a:t>
            </a:r>
            <a:br>
              <a:rPr lang="da-DK" dirty="0"/>
            </a:br>
            <a:r>
              <a:rPr lang="da-DK" dirty="0"/>
              <a:t>(fx professionsrettede) problemstillinger/cases fremmer: </a:t>
            </a:r>
          </a:p>
          <a:p>
            <a:pPr>
              <a:buFontTx/>
              <a:buChar char="-"/>
            </a:pPr>
            <a:r>
              <a:rPr lang="da-DK" dirty="0"/>
              <a:t>Engagement </a:t>
            </a:r>
          </a:p>
          <a:p>
            <a:pPr>
              <a:buFontTx/>
              <a:buChar char="-"/>
            </a:pPr>
            <a:r>
              <a:rPr lang="da-DK" dirty="0"/>
              <a:t>Læring </a:t>
            </a:r>
          </a:p>
          <a:p>
            <a:pPr>
              <a:buFontTx/>
              <a:buChar char="-"/>
            </a:pPr>
            <a:r>
              <a:rPr lang="da-DK" dirty="0"/>
              <a:t>Kompetencer </a:t>
            </a:r>
          </a:p>
          <a:p>
            <a:pPr>
              <a:buFontTx/>
              <a:buChar char="-"/>
            </a:pPr>
            <a:r>
              <a:rPr lang="da-DK" dirty="0"/>
              <a:t>Beslutningstagning </a:t>
            </a:r>
          </a:p>
          <a:p>
            <a:pPr>
              <a:buFontTx/>
              <a:buChar char="-"/>
            </a:pPr>
            <a:r>
              <a:rPr lang="da-DK" dirty="0"/>
              <a:t>Refleksion</a:t>
            </a:r>
          </a:p>
          <a:p>
            <a:pPr>
              <a:buFontTx/>
              <a:buChar char="-"/>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8" name="Tekstfelt 7">
            <a:extLst>
              <a:ext uri="{FF2B5EF4-FFF2-40B4-BE49-F238E27FC236}">
                <a16:creationId xmlns:a16="http://schemas.microsoft.com/office/drawing/2014/main" xmlns="" id="{E89B5D90-FB40-4C66-947E-E98AE161A843}"/>
              </a:ext>
            </a:extLst>
          </p:cNvPr>
          <p:cNvSpPr txBox="1"/>
          <p:nvPr/>
        </p:nvSpPr>
        <p:spPr>
          <a:xfrm>
            <a:off x="6947450" y="2571267"/>
            <a:ext cx="4406350" cy="2031325"/>
          </a:xfrm>
          <a:prstGeom prst="rect">
            <a:avLst/>
          </a:prstGeom>
          <a:noFill/>
        </p:spPr>
        <p:txBody>
          <a:bodyPr wrap="square" rtlCol="0">
            <a:spAutoFit/>
          </a:bodyPr>
          <a:lstStyle/>
          <a:p>
            <a:r>
              <a:rPr lang="da-DK" i="1" dirty="0"/>
              <a:t>Forskning har vist, at den case-baserede undervisning dels kan fremme studerendes engagement, læring og kompetencer i forhold til at analysere, reflektere og tage beslutninger, dels har den vist sig egnet til at forberede studerende til den komplekse virkelighed” </a:t>
            </a:r>
          </a:p>
        </p:txBody>
      </p:sp>
      <p:sp>
        <p:nvSpPr>
          <p:cNvPr id="11" name="Taleboble: oval 10">
            <a:extLst>
              <a:ext uri="{FF2B5EF4-FFF2-40B4-BE49-F238E27FC236}">
                <a16:creationId xmlns:a16="http://schemas.microsoft.com/office/drawing/2014/main" xmlns="" id="{14FFDA1D-6629-4941-9BA6-000AAF64D171}"/>
              </a:ext>
            </a:extLst>
          </p:cNvPr>
          <p:cNvSpPr/>
          <p:nvPr/>
        </p:nvSpPr>
        <p:spPr>
          <a:xfrm>
            <a:off x="6033050" y="2222807"/>
            <a:ext cx="5738191" cy="2654576"/>
          </a:xfrm>
          <a:prstGeom prst="wedgeEllipseCallout">
            <a:avLst>
              <a:gd name="adj1" fmla="val 28936"/>
              <a:gd name="adj2" fmla="val 5659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xmlns="" id="{96F34D8B-3822-4C86-B8CD-1F2597CE4FBA}"/>
              </a:ext>
            </a:extLst>
          </p:cNvPr>
          <p:cNvSpPr txBox="1"/>
          <p:nvPr/>
        </p:nvSpPr>
        <p:spPr>
          <a:xfrm>
            <a:off x="4770782" y="6231265"/>
            <a:ext cx="5314122"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1400" dirty="0"/>
              <a:t>Kilde: Caroline Schaffalitzky de Muckadell: “</a:t>
            </a:r>
            <a:r>
              <a:rPr lang="da-DK" sz="1400" dirty="0" err="1"/>
              <a:t>Casebaseret</a:t>
            </a:r>
            <a:r>
              <a:rPr lang="da-DK" sz="1400" dirty="0"/>
              <a:t> undervisning” i Dansk Universitetspædagogisk Tidsskrift årgang 8, nr. 14 2013 </a:t>
            </a:r>
          </a:p>
        </p:txBody>
      </p:sp>
    </p:spTree>
    <p:extLst>
      <p:ext uri="{BB962C8B-B14F-4D97-AF65-F5344CB8AC3E}">
        <p14:creationId xmlns:p14="http://schemas.microsoft.com/office/powerpoint/2010/main" val="9012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150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2.</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26892"/>
            <a:ext cx="10515600" cy="1325563"/>
          </a:xfrm>
        </p:spPr>
        <p:txBody>
          <a:bodyPr>
            <a:normAutofit/>
          </a:bodyPr>
          <a:lstStyle/>
          <a:p>
            <a:r>
              <a:rPr lang="da-DK" sz="5400" b="1" dirty="0"/>
              <a:t>Begrebsafklaring </a:t>
            </a:r>
          </a:p>
        </p:txBody>
      </p:sp>
    </p:spTree>
    <p:extLst>
      <p:ext uri="{BB962C8B-B14F-4D97-AF65-F5344CB8AC3E}">
        <p14:creationId xmlns:p14="http://schemas.microsoft.com/office/powerpoint/2010/main" val="400763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2) Begrebsafklaring </a:t>
            </a:r>
          </a:p>
        </p:txBody>
      </p:sp>
      <p:pic>
        <p:nvPicPr>
          <p:cNvPr id="13" name="Billede 12">
            <a:extLst>
              <a:ext uri="{FF2B5EF4-FFF2-40B4-BE49-F238E27FC236}">
                <a16:creationId xmlns:a16="http://schemas.microsoft.com/office/drawing/2014/main" xmlns="" id="{7C197AA5-E644-4CC5-AE77-5F9E530689D1}"/>
              </a:ext>
            </a:extLst>
          </p:cNvPr>
          <p:cNvPicPr>
            <a:picLocks noChangeAspect="1"/>
          </p:cNvPicPr>
          <p:nvPr/>
        </p:nvPicPr>
        <p:blipFill>
          <a:blip r:embed="rId2"/>
          <a:stretch>
            <a:fillRect/>
          </a:stretch>
        </p:blipFill>
        <p:spPr>
          <a:xfrm>
            <a:off x="3201956" y="1460620"/>
            <a:ext cx="5788087" cy="5251324"/>
          </a:xfrm>
          <a:prstGeom prst="rect">
            <a:avLst/>
          </a:prstGeom>
        </p:spPr>
      </p:pic>
    </p:spTree>
    <p:extLst>
      <p:ext uri="{BB962C8B-B14F-4D97-AF65-F5344CB8AC3E}">
        <p14:creationId xmlns:p14="http://schemas.microsoft.com/office/powerpoint/2010/main" val="4084603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2) Begrebsafklaring </a:t>
            </a:r>
          </a:p>
        </p:txBody>
      </p:sp>
      <p:pic>
        <p:nvPicPr>
          <p:cNvPr id="13" name="Billede 12">
            <a:extLst>
              <a:ext uri="{FF2B5EF4-FFF2-40B4-BE49-F238E27FC236}">
                <a16:creationId xmlns:a16="http://schemas.microsoft.com/office/drawing/2014/main" xmlns="" id="{7C197AA5-E644-4CC5-AE77-5F9E530689D1}"/>
              </a:ext>
            </a:extLst>
          </p:cNvPr>
          <p:cNvPicPr>
            <a:picLocks noChangeAspect="1"/>
          </p:cNvPicPr>
          <p:nvPr/>
        </p:nvPicPr>
        <p:blipFill>
          <a:blip r:embed="rId2"/>
          <a:stretch>
            <a:fillRect/>
          </a:stretch>
        </p:blipFill>
        <p:spPr>
          <a:xfrm>
            <a:off x="5958409" y="1497063"/>
            <a:ext cx="5788087" cy="5251324"/>
          </a:xfrm>
          <a:prstGeom prst="rect">
            <a:avLst/>
          </a:prstGeom>
        </p:spPr>
      </p:pic>
      <p:sp>
        <p:nvSpPr>
          <p:cNvPr id="7" name="Pladsholder til indhold 2">
            <a:extLst>
              <a:ext uri="{FF2B5EF4-FFF2-40B4-BE49-F238E27FC236}">
                <a16:creationId xmlns:a16="http://schemas.microsoft.com/office/drawing/2014/main" xmlns="" id="{4F3919EE-4F5B-4C89-83BF-39E873DB5AF6}"/>
              </a:ext>
            </a:extLst>
          </p:cNvPr>
          <p:cNvSpPr>
            <a:spLocks noGrp="1"/>
          </p:cNvSpPr>
          <p:nvPr>
            <p:ph idx="1"/>
          </p:nvPr>
        </p:nvSpPr>
        <p:spPr>
          <a:xfrm>
            <a:off x="838199" y="1825625"/>
            <a:ext cx="5430079" cy="4351338"/>
          </a:xfrm>
        </p:spPr>
        <p:txBody>
          <a:bodyPr>
            <a:normAutofit/>
          </a:bodyPr>
          <a:lstStyle/>
          <a:p>
            <a:pPr marL="0" indent="0">
              <a:buNone/>
            </a:pPr>
            <a:r>
              <a:rPr lang="da-DK" b="1" dirty="0"/>
              <a:t>Tal med naboen: </a:t>
            </a:r>
          </a:p>
          <a:p>
            <a:pPr marL="0" indent="0">
              <a:buNone/>
            </a:pPr>
            <a:r>
              <a:rPr lang="da-DK" dirty="0"/>
              <a:t>Hvad forstår vi ved ”professions-orientering”? Og hvad er det ”nye”? </a:t>
            </a:r>
          </a:p>
        </p:txBody>
      </p:sp>
    </p:spTree>
    <p:extLst>
      <p:ext uri="{BB962C8B-B14F-4D97-AF65-F5344CB8AC3E}">
        <p14:creationId xmlns:p14="http://schemas.microsoft.com/office/powerpoint/2010/main" val="367402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sz="3000" b="1" dirty="0"/>
              <a:t>A) Praksisorientering</a:t>
            </a:r>
            <a:r>
              <a:rPr lang="da-DK" b="1" dirty="0"/>
              <a:t> </a:t>
            </a:r>
          </a:p>
          <a:p>
            <a:r>
              <a:rPr lang="da-DK" dirty="0"/>
              <a:t>Definition: ”Undervisning orienteret mod praksis” </a:t>
            </a:r>
          </a:p>
          <a:p>
            <a:r>
              <a:rPr lang="da-DK" dirty="0"/>
              <a:t>Dvs. de kompetencer, der læres i undervisningen, bruges i en praksis</a:t>
            </a:r>
          </a:p>
          <a:p>
            <a:pPr marL="0" indent="0">
              <a:buNone/>
            </a:pPr>
            <a:endParaRPr lang="da-DK" dirty="0"/>
          </a:p>
          <a:p>
            <a:pPr marL="0" indent="0">
              <a:buNone/>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2) Begrebsafklaring </a:t>
            </a:r>
          </a:p>
        </p:txBody>
      </p:sp>
      <p:pic>
        <p:nvPicPr>
          <p:cNvPr id="10" name="Grafik 9" descr="Gå">
            <a:extLst>
              <a:ext uri="{FF2B5EF4-FFF2-40B4-BE49-F238E27FC236}">
                <a16:creationId xmlns:a16="http://schemas.microsoft.com/office/drawing/2014/main" xmlns="" id="{46EA4AAD-DD72-4BF3-8EB6-4AF8E5AB412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87944" y="4052356"/>
            <a:ext cx="1355035" cy="1355035"/>
          </a:xfrm>
          <a:prstGeom prst="rect">
            <a:avLst/>
          </a:prstGeom>
        </p:spPr>
      </p:pic>
      <p:sp>
        <p:nvSpPr>
          <p:cNvPr id="11" name="Pil: højre 10">
            <a:extLst>
              <a:ext uri="{FF2B5EF4-FFF2-40B4-BE49-F238E27FC236}">
                <a16:creationId xmlns:a16="http://schemas.microsoft.com/office/drawing/2014/main" xmlns="" id="{38D6CF4E-D20E-4D7D-95B4-F2791CD5284A}"/>
              </a:ext>
            </a:extLst>
          </p:cNvPr>
          <p:cNvSpPr/>
          <p:nvPr/>
        </p:nvSpPr>
        <p:spPr>
          <a:xfrm>
            <a:off x="2511287" y="4578627"/>
            <a:ext cx="2941983" cy="457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p>
        </p:txBody>
      </p:sp>
      <p:sp>
        <p:nvSpPr>
          <p:cNvPr id="12" name="Tekstfelt 11">
            <a:extLst>
              <a:ext uri="{FF2B5EF4-FFF2-40B4-BE49-F238E27FC236}">
                <a16:creationId xmlns:a16="http://schemas.microsoft.com/office/drawing/2014/main" xmlns="" id="{275C9D5E-F227-41FE-AF79-BB5073091805}"/>
              </a:ext>
            </a:extLst>
          </p:cNvPr>
          <p:cNvSpPr txBox="1"/>
          <p:nvPr/>
        </p:nvSpPr>
        <p:spPr>
          <a:xfrm>
            <a:off x="2400299" y="3738036"/>
            <a:ext cx="2941983" cy="954107"/>
          </a:xfrm>
          <a:prstGeom prst="rect">
            <a:avLst/>
          </a:prstGeom>
          <a:noFill/>
        </p:spPr>
        <p:txBody>
          <a:bodyPr wrap="square" rtlCol="0">
            <a:spAutoFit/>
          </a:bodyPr>
          <a:lstStyle/>
          <a:p>
            <a:pPr algn="ctr"/>
            <a:r>
              <a:rPr lang="da-DK" sz="2800" b="1" dirty="0"/>
              <a:t>ANVENDELSE AF KOMPETENCE </a:t>
            </a:r>
          </a:p>
        </p:txBody>
      </p:sp>
      <p:sp>
        <p:nvSpPr>
          <p:cNvPr id="13" name="Tekstfelt 12">
            <a:extLst>
              <a:ext uri="{FF2B5EF4-FFF2-40B4-BE49-F238E27FC236}">
                <a16:creationId xmlns:a16="http://schemas.microsoft.com/office/drawing/2014/main" xmlns="" id="{C172E62E-17E8-4C3F-B086-6AF2CBBC1692}"/>
              </a:ext>
            </a:extLst>
          </p:cNvPr>
          <p:cNvSpPr txBox="1"/>
          <p:nvPr/>
        </p:nvSpPr>
        <p:spPr>
          <a:xfrm>
            <a:off x="5591589" y="4207062"/>
            <a:ext cx="2756452" cy="120032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PRAKSISRUM HVOR KOMPETENCEN UDFOLDES</a:t>
            </a:r>
          </a:p>
        </p:txBody>
      </p:sp>
      <p:sp>
        <p:nvSpPr>
          <p:cNvPr id="14" name="Tekstfelt 13">
            <a:extLst>
              <a:ext uri="{FF2B5EF4-FFF2-40B4-BE49-F238E27FC236}">
                <a16:creationId xmlns:a16="http://schemas.microsoft.com/office/drawing/2014/main" xmlns="" id="{FBD5BB24-B168-4157-AA5A-97D9E1DF9C2A}"/>
              </a:ext>
            </a:extLst>
          </p:cNvPr>
          <p:cNvSpPr txBox="1"/>
          <p:nvPr/>
        </p:nvSpPr>
        <p:spPr>
          <a:xfrm>
            <a:off x="9004852" y="5474929"/>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”almen livspraksis”</a:t>
            </a:r>
            <a:r>
              <a:rPr lang="da-DK" sz="2400" b="1" dirty="0"/>
              <a:t>   </a:t>
            </a:r>
          </a:p>
        </p:txBody>
      </p:sp>
      <p:sp>
        <p:nvSpPr>
          <p:cNvPr id="15" name="Tekstfelt 14">
            <a:extLst>
              <a:ext uri="{FF2B5EF4-FFF2-40B4-BE49-F238E27FC236}">
                <a16:creationId xmlns:a16="http://schemas.microsoft.com/office/drawing/2014/main" xmlns="" id="{B27E3B88-FC66-4489-B462-8763B316912C}"/>
              </a:ext>
            </a:extLst>
          </p:cNvPr>
          <p:cNvSpPr txBox="1"/>
          <p:nvPr/>
        </p:nvSpPr>
        <p:spPr>
          <a:xfrm>
            <a:off x="9004852" y="4884948"/>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Professioner/erhverv </a:t>
            </a:r>
            <a:r>
              <a:rPr lang="da-DK" sz="2400" b="1" dirty="0"/>
              <a:t> </a:t>
            </a:r>
          </a:p>
        </p:txBody>
      </p:sp>
      <p:sp>
        <p:nvSpPr>
          <p:cNvPr id="16" name="Tekstfelt 15">
            <a:extLst>
              <a:ext uri="{FF2B5EF4-FFF2-40B4-BE49-F238E27FC236}">
                <a16:creationId xmlns:a16="http://schemas.microsoft.com/office/drawing/2014/main" xmlns="" id="{BEB96A7D-A19C-43E2-ACE6-84725156CDDC}"/>
              </a:ext>
            </a:extLst>
          </p:cNvPr>
          <p:cNvSpPr txBox="1"/>
          <p:nvPr/>
        </p:nvSpPr>
        <p:spPr>
          <a:xfrm>
            <a:off x="9004852" y="4294967"/>
            <a:ext cx="2756452" cy="44627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Faggruppen</a:t>
            </a:r>
          </a:p>
        </p:txBody>
      </p:sp>
      <p:sp>
        <p:nvSpPr>
          <p:cNvPr id="17" name="Tekstfelt 16">
            <a:extLst>
              <a:ext uri="{FF2B5EF4-FFF2-40B4-BE49-F238E27FC236}">
                <a16:creationId xmlns:a16="http://schemas.microsoft.com/office/drawing/2014/main" xmlns="" id="{7BAB7A25-A5E9-45F1-9762-6B95D00AFBB5}"/>
              </a:ext>
            </a:extLst>
          </p:cNvPr>
          <p:cNvSpPr txBox="1"/>
          <p:nvPr/>
        </p:nvSpPr>
        <p:spPr>
          <a:xfrm>
            <a:off x="8988290" y="3704986"/>
            <a:ext cx="2756452" cy="46166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da-DK" sz="2300" b="1" dirty="0"/>
              <a:t>Faget</a:t>
            </a:r>
            <a:endParaRPr lang="da-DK" sz="2400" b="1" dirty="0"/>
          </a:p>
        </p:txBody>
      </p:sp>
      <p:sp>
        <p:nvSpPr>
          <p:cNvPr id="22" name="Pil: stribet til højre 21">
            <a:extLst>
              <a:ext uri="{FF2B5EF4-FFF2-40B4-BE49-F238E27FC236}">
                <a16:creationId xmlns:a16="http://schemas.microsoft.com/office/drawing/2014/main" xmlns="" id="{E7310325-1A18-4343-93BA-F59697CD5A39}"/>
              </a:ext>
            </a:extLst>
          </p:cNvPr>
          <p:cNvSpPr/>
          <p:nvPr/>
        </p:nvSpPr>
        <p:spPr>
          <a:xfrm>
            <a:off x="8408505" y="4465179"/>
            <a:ext cx="530087" cy="702744"/>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xmlns="" id="{DD66FCE3-DC7A-4240-97C3-D9A745E4F6D8}"/>
              </a:ext>
            </a:extLst>
          </p:cNvPr>
          <p:cNvSpPr txBox="1"/>
          <p:nvPr/>
        </p:nvSpPr>
        <p:spPr>
          <a:xfrm>
            <a:off x="3199572" y="4988801"/>
            <a:ext cx="4784034" cy="2031325"/>
          </a:xfrm>
          <a:prstGeom prst="rect">
            <a:avLst/>
          </a:prstGeom>
          <a:noFill/>
        </p:spPr>
        <p:txBody>
          <a:bodyPr wrap="square" rtlCol="0">
            <a:spAutoFit/>
          </a:bodyPr>
          <a:lstStyle/>
          <a:p>
            <a:endParaRPr lang="da-DK" dirty="0"/>
          </a:p>
          <a:p>
            <a:r>
              <a:rPr lang="da-DK" dirty="0"/>
              <a:t> </a:t>
            </a:r>
          </a:p>
          <a:p>
            <a:r>
              <a:rPr lang="da-DK" dirty="0"/>
              <a:t>”forklare på hvilken måde fagene kan bidrage til at øge forståelsen af virkelighedsnære problemstillinger, herunder professionsrettede problemstillinger” (Læreplanen, faglige mål)</a:t>
            </a:r>
          </a:p>
          <a:p>
            <a:endParaRPr lang="da-DK" dirty="0"/>
          </a:p>
        </p:txBody>
      </p:sp>
    </p:spTree>
    <p:extLst>
      <p:ext uri="{BB962C8B-B14F-4D97-AF65-F5344CB8AC3E}">
        <p14:creationId xmlns:p14="http://schemas.microsoft.com/office/powerpoint/2010/main" val="38129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animBg="1"/>
      <p:bldP spid="15" grpId="0" animBg="1"/>
      <p:bldP spid="16" grpId="0" animBg="1"/>
      <p:bldP spid="17" grpId="0" animBg="1"/>
      <p:bldP spid="2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200" y="1825625"/>
            <a:ext cx="5681870"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spTree>
    <p:extLst>
      <p:ext uri="{BB962C8B-B14F-4D97-AF65-F5344CB8AC3E}">
        <p14:creationId xmlns:p14="http://schemas.microsoft.com/office/powerpoint/2010/main" val="225707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6264965"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40905" y="2769704"/>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V="1">
            <a:off x="4393096" y="2769702"/>
            <a:ext cx="0" cy="19389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xmlns="" id="{85BE912A-5900-45DC-8AA4-AD2D168A3574}"/>
              </a:ext>
            </a:extLst>
          </p:cNvPr>
          <p:cNvSpPr txBox="1"/>
          <p:nvPr/>
        </p:nvSpPr>
        <p:spPr>
          <a:xfrm>
            <a:off x="4474267" y="2769702"/>
            <a:ext cx="6934197" cy="1938992"/>
          </a:xfrm>
          <a:prstGeom prst="rect">
            <a:avLst/>
          </a:prstGeom>
          <a:noFill/>
        </p:spPr>
        <p:txBody>
          <a:bodyPr wrap="square" rtlCol="0">
            <a:spAutoFit/>
          </a:bodyPr>
          <a:lstStyle/>
          <a:p>
            <a:pPr marL="285750" indent="-285750">
              <a:buFont typeface="Arial" panose="020B0604020202020204" pitchFamily="34" charset="0"/>
              <a:buChar char="•"/>
            </a:pPr>
            <a:r>
              <a:rPr lang="da-DK" sz="2400" dirty="0"/>
              <a:t>Tilrettelæggelse af den daglige undervisning med et øget fokus på professioner og erhvervsområder</a:t>
            </a:r>
          </a:p>
          <a:p>
            <a:pPr marL="285750" indent="-285750">
              <a:buFont typeface="Arial" panose="020B0604020202020204" pitchFamily="34" charset="0"/>
              <a:buChar char="•"/>
            </a:pPr>
            <a:r>
              <a:rPr lang="da-DK" sz="2400" dirty="0"/>
              <a:t>Kobling mellem det teoretiske og det praktiske </a:t>
            </a:r>
          </a:p>
          <a:p>
            <a:pPr marL="285750" indent="-285750">
              <a:buFont typeface="Arial" panose="020B0604020202020204" pitchFamily="34" charset="0"/>
              <a:buChar char="•"/>
            </a:pPr>
            <a:r>
              <a:rPr lang="da-DK" sz="2400" dirty="0"/>
              <a:t>Fokus på fagenes anvendelse i videre uddannelse og jobs  </a:t>
            </a:r>
          </a:p>
        </p:txBody>
      </p:sp>
    </p:spTree>
    <p:extLst>
      <p:ext uri="{BB962C8B-B14F-4D97-AF65-F5344CB8AC3E}">
        <p14:creationId xmlns:p14="http://schemas.microsoft.com/office/powerpoint/2010/main" val="87834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6715539"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34279" y="3349488"/>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V="1">
            <a:off x="4393096" y="3336236"/>
            <a:ext cx="0" cy="25576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kstfelt 12">
            <a:extLst>
              <a:ext uri="{FF2B5EF4-FFF2-40B4-BE49-F238E27FC236}">
                <a16:creationId xmlns:a16="http://schemas.microsoft.com/office/drawing/2014/main" xmlns="" id="{85BE912A-5900-45DC-8AA4-AD2D168A3574}"/>
              </a:ext>
            </a:extLst>
          </p:cNvPr>
          <p:cNvSpPr txBox="1"/>
          <p:nvPr/>
        </p:nvSpPr>
        <p:spPr>
          <a:xfrm>
            <a:off x="4475923" y="3339547"/>
            <a:ext cx="6934197" cy="2677656"/>
          </a:xfrm>
          <a:prstGeom prst="rect">
            <a:avLst/>
          </a:prstGeom>
          <a:noFill/>
        </p:spPr>
        <p:txBody>
          <a:bodyPr wrap="square" rtlCol="0">
            <a:spAutoFit/>
          </a:bodyPr>
          <a:lstStyle/>
          <a:p>
            <a:r>
              <a:rPr lang="da-DK" sz="2400" b="1" dirty="0"/>
              <a:t>Formålet varierer efter hvem man spørger:</a:t>
            </a:r>
          </a:p>
          <a:p>
            <a:pPr marL="342900" indent="-342900">
              <a:buFont typeface="Arial" panose="020B0604020202020204" pitchFamily="34" charset="0"/>
              <a:buChar char="•"/>
            </a:pPr>
            <a:r>
              <a:rPr lang="da-DK" sz="2400" i="1" dirty="0"/>
              <a:t>Politikerne</a:t>
            </a:r>
            <a:r>
              <a:rPr lang="da-DK" sz="2400" dirty="0"/>
              <a:t>: Dygtigere og mere målrettede elever </a:t>
            </a:r>
          </a:p>
          <a:p>
            <a:pPr marL="342900" indent="-342900">
              <a:buFont typeface="Arial" panose="020B0604020202020204" pitchFamily="34" charset="0"/>
              <a:buChar char="•"/>
            </a:pPr>
            <a:r>
              <a:rPr lang="da-DK" sz="2400" i="1" dirty="0"/>
              <a:t>Virksomhederne</a:t>
            </a:r>
            <a:r>
              <a:rPr lang="da-DK" sz="2400" dirty="0"/>
              <a:t>: Kompetente ansatte, der kan koble teori og praksis</a:t>
            </a:r>
          </a:p>
          <a:p>
            <a:pPr marL="342900" indent="-342900">
              <a:buFont typeface="Arial" panose="020B0604020202020204" pitchFamily="34" charset="0"/>
              <a:buChar char="•"/>
            </a:pPr>
            <a:r>
              <a:rPr lang="da-DK" sz="2400" i="1" dirty="0"/>
              <a:t>Skolen</a:t>
            </a:r>
            <a:r>
              <a:rPr lang="da-DK" sz="2400" dirty="0"/>
              <a:t>: Relation til lokalsamfundet </a:t>
            </a:r>
          </a:p>
          <a:p>
            <a:pPr marL="342900" indent="-342900">
              <a:buFont typeface="Arial" panose="020B0604020202020204" pitchFamily="34" charset="0"/>
              <a:buChar char="•"/>
            </a:pPr>
            <a:r>
              <a:rPr lang="da-DK" sz="2400" i="1" dirty="0"/>
              <a:t>Læreren</a:t>
            </a:r>
            <a:r>
              <a:rPr lang="da-DK" sz="2400" dirty="0"/>
              <a:t>: Understøtte læring m.m.  </a:t>
            </a:r>
          </a:p>
          <a:p>
            <a:pPr marL="342900" indent="-342900">
              <a:buFont typeface="Arial" panose="020B0604020202020204" pitchFamily="34" charset="0"/>
              <a:buChar char="•"/>
            </a:pPr>
            <a:r>
              <a:rPr lang="da-DK" sz="2400" i="1" dirty="0"/>
              <a:t>Eleverne</a:t>
            </a:r>
            <a:r>
              <a:rPr lang="da-DK" sz="2400" dirty="0"/>
              <a:t>: Motivation </a:t>
            </a:r>
          </a:p>
        </p:txBody>
      </p:sp>
    </p:spTree>
    <p:extLst>
      <p:ext uri="{BB962C8B-B14F-4D97-AF65-F5344CB8AC3E}">
        <p14:creationId xmlns:p14="http://schemas.microsoft.com/office/powerpoint/2010/main" val="276966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5787887" cy="4351338"/>
          </a:xfrm>
        </p:spPr>
        <p:txBody>
          <a:bodyPr/>
          <a:lstStyle/>
          <a:p>
            <a:pPr marL="0" indent="0">
              <a:buNone/>
            </a:pPr>
            <a:r>
              <a:rPr lang="da-DK" sz="3000" b="1" dirty="0"/>
              <a:t>B) Professionsrettet undervisning</a:t>
            </a:r>
          </a:p>
          <a:p>
            <a:pPr marL="0" indent="0">
              <a:buNone/>
            </a:pPr>
            <a:r>
              <a:rPr lang="da-DK" sz="3000" dirty="0"/>
              <a:t>Hvad? </a:t>
            </a:r>
          </a:p>
          <a:p>
            <a:pPr marL="0" indent="0">
              <a:buNone/>
            </a:pPr>
            <a:r>
              <a:rPr lang="da-DK" sz="3000" dirty="0"/>
              <a:t>Hvorfor? </a:t>
            </a:r>
          </a:p>
          <a:p>
            <a:pPr marL="0" indent="0">
              <a:buNone/>
            </a:pPr>
            <a:r>
              <a:rPr lang="da-DK" sz="3000" dirty="0"/>
              <a:t>Hvordan? </a:t>
            </a:r>
          </a:p>
        </p:txBody>
      </p:sp>
      <p:cxnSp>
        <p:nvCxnSpPr>
          <p:cNvPr id="8" name="Lige forbindelse 7">
            <a:extLst>
              <a:ext uri="{FF2B5EF4-FFF2-40B4-BE49-F238E27FC236}">
                <a16:creationId xmlns:a16="http://schemas.microsoft.com/office/drawing/2014/main" xmlns="" id="{19177AFD-A469-4C69-BA4A-5589CAE9D961}"/>
              </a:ext>
            </a:extLst>
          </p:cNvPr>
          <p:cNvCxnSpPr>
            <a:cxnSpLocks/>
          </p:cNvCxnSpPr>
          <p:nvPr/>
        </p:nvCxnSpPr>
        <p:spPr>
          <a:xfrm>
            <a:off x="934279" y="3866323"/>
            <a:ext cx="347206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xmlns="" id="{BC0FF567-0263-4A9B-A1BA-76D3195D3A84}"/>
              </a:ext>
            </a:extLst>
          </p:cNvPr>
          <p:cNvCxnSpPr>
            <a:cxnSpLocks/>
          </p:cNvCxnSpPr>
          <p:nvPr/>
        </p:nvCxnSpPr>
        <p:spPr>
          <a:xfrm flipH="1" flipV="1">
            <a:off x="4399722" y="3853072"/>
            <a:ext cx="6626" cy="27597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xmlns="" id="{9D7430C2-9765-4D82-A7DD-824A183DA080}"/>
              </a:ext>
            </a:extLst>
          </p:cNvPr>
          <p:cNvSpPr txBox="1"/>
          <p:nvPr/>
        </p:nvSpPr>
        <p:spPr>
          <a:xfrm>
            <a:off x="4459356" y="3707297"/>
            <a:ext cx="7653126" cy="3046988"/>
          </a:xfrm>
          <a:prstGeom prst="rect">
            <a:avLst/>
          </a:prstGeom>
          <a:noFill/>
        </p:spPr>
        <p:txBody>
          <a:bodyPr wrap="square" rtlCol="0">
            <a:spAutoFit/>
          </a:bodyPr>
          <a:lstStyle/>
          <a:p>
            <a:r>
              <a:rPr lang="da-DK" sz="2400" b="1" dirty="0"/>
              <a:t>Eleverne skal </a:t>
            </a:r>
            <a:r>
              <a:rPr lang="da-DK" sz="2400" b="1" u="sng" dirty="0"/>
              <a:t>møde verden</a:t>
            </a:r>
            <a:r>
              <a:rPr lang="da-DK" sz="2400" b="1" dirty="0"/>
              <a:t>! </a:t>
            </a:r>
          </a:p>
          <a:p>
            <a:r>
              <a:rPr lang="da-DK" sz="2400" dirty="0"/>
              <a:t>Men det kan ske på mange forskellige måder: </a:t>
            </a:r>
          </a:p>
          <a:p>
            <a:pPr marL="342900" indent="-342900">
              <a:buFont typeface="Arial" panose="020B0604020202020204" pitchFamily="34" charset="0"/>
              <a:buChar char="•"/>
            </a:pPr>
            <a:r>
              <a:rPr lang="da-DK" sz="2400" dirty="0"/>
              <a:t>“Ud af </a:t>
            </a:r>
            <a:r>
              <a:rPr lang="da-DK" sz="2400" dirty="0" err="1"/>
              <a:t>huset”-aktiviteter</a:t>
            </a:r>
            <a:r>
              <a:rPr lang="da-DK" sz="2400" dirty="0"/>
              <a:t> (praktik, ekskursion, besøg, samarbejde osv.) </a:t>
            </a:r>
          </a:p>
          <a:p>
            <a:pPr marL="342900" indent="-342900">
              <a:buFont typeface="Arial" panose="020B0604020202020204" pitchFamily="34" charset="0"/>
              <a:buChar char="•"/>
            </a:pPr>
            <a:r>
              <a:rPr lang="da-DK" sz="2400" dirty="0"/>
              <a:t>“Ind i huset” aktiviteter (foredrag, workshops osv. På skolen) </a:t>
            </a:r>
          </a:p>
          <a:p>
            <a:pPr marL="342900" indent="-342900">
              <a:buFont typeface="Arial" panose="020B0604020202020204" pitchFamily="34" charset="0"/>
              <a:buChar char="•"/>
            </a:pPr>
            <a:r>
              <a:rPr lang="da-DK" sz="2400" dirty="0"/>
              <a:t>“I undervisningen” aktiviteter (tekst, TV osv. med fokus på praksis)</a:t>
            </a:r>
          </a:p>
        </p:txBody>
      </p:sp>
    </p:spTree>
    <p:extLst>
      <p:ext uri="{BB962C8B-B14F-4D97-AF65-F5344CB8AC3E}">
        <p14:creationId xmlns:p14="http://schemas.microsoft.com/office/powerpoint/2010/main" val="315146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307C59C-A49B-42AF-AE28-1DC680117746}"/>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B34BA21A-88E9-40F6-A2F4-079F7F1D8C43}"/>
              </a:ext>
            </a:extLst>
          </p:cNvPr>
          <p:cNvSpPr>
            <a:spLocks noGrp="1"/>
          </p:cNvSpPr>
          <p:nvPr>
            <p:ph type="title"/>
          </p:nvPr>
        </p:nvSpPr>
        <p:spPr>
          <a:xfrm>
            <a:off x="838200" y="365125"/>
            <a:ext cx="8425070" cy="1325563"/>
          </a:xfrm>
        </p:spPr>
        <p:txBody>
          <a:bodyPr/>
          <a:lstStyle/>
          <a:p>
            <a:r>
              <a:rPr lang="da-DK" b="1" dirty="0"/>
              <a:t>Disposition </a:t>
            </a:r>
          </a:p>
        </p:txBody>
      </p:sp>
      <p:sp>
        <p:nvSpPr>
          <p:cNvPr id="3" name="Pladsholder til indhold 2">
            <a:extLst>
              <a:ext uri="{FF2B5EF4-FFF2-40B4-BE49-F238E27FC236}">
                <a16:creationId xmlns:a16="http://schemas.microsoft.com/office/drawing/2014/main" xmlns="" id="{0129E232-EADD-42AC-91DC-C1B9842452F1}"/>
              </a:ext>
            </a:extLst>
          </p:cNvPr>
          <p:cNvSpPr>
            <a:spLocks noGrp="1"/>
          </p:cNvSpPr>
          <p:nvPr>
            <p:ph idx="1"/>
          </p:nvPr>
        </p:nvSpPr>
        <p:spPr/>
        <p:txBody>
          <a:bodyPr>
            <a:normAutofit/>
          </a:bodyPr>
          <a:lstStyle/>
          <a:p>
            <a:pPr marL="0" indent="0">
              <a:buNone/>
            </a:pPr>
            <a:r>
              <a:rPr lang="da-DK" dirty="0"/>
              <a:t>Vi skal omkring: </a:t>
            </a:r>
          </a:p>
          <a:p>
            <a:pPr marL="514350" indent="-514350">
              <a:buAutoNum type="arabicParenR"/>
            </a:pPr>
            <a:r>
              <a:rPr lang="da-DK" dirty="0"/>
              <a:t>Hvorfor professionsorientering? </a:t>
            </a:r>
          </a:p>
          <a:p>
            <a:pPr marL="514350" indent="-514350">
              <a:buAutoNum type="arabicParenR"/>
            </a:pPr>
            <a:r>
              <a:rPr lang="da-DK" dirty="0"/>
              <a:t>Begrebsafklaring </a:t>
            </a:r>
          </a:p>
          <a:p>
            <a:pPr marL="514350" indent="-514350">
              <a:buFont typeface="Arial" panose="020B0604020202020204" pitchFamily="34" charset="0"/>
              <a:buAutoNum type="arabicParenR"/>
            </a:pPr>
            <a:r>
              <a:rPr lang="da-DK" dirty="0"/>
              <a:t>Professionsorientering på organisationsniveau </a:t>
            </a:r>
          </a:p>
          <a:p>
            <a:pPr marL="514350" indent="-514350">
              <a:buFont typeface="Arial" panose="020B0604020202020204" pitchFamily="34" charset="0"/>
              <a:buAutoNum type="arabicParenR"/>
            </a:pPr>
            <a:r>
              <a:rPr lang="da-DK" dirty="0"/>
              <a:t>Mødet med professionerne (ind i huset/ud af huset)</a:t>
            </a:r>
          </a:p>
          <a:p>
            <a:pPr marL="514350" indent="-514350">
              <a:buFont typeface="Arial" panose="020B0604020202020204" pitchFamily="34" charset="0"/>
              <a:buAutoNum type="arabicParenR"/>
            </a:pPr>
            <a:r>
              <a:rPr lang="da-DK" dirty="0"/>
              <a:t>Professionsorientering i undervisningen</a:t>
            </a:r>
          </a:p>
          <a:p>
            <a:pPr marL="514350" indent="-514350">
              <a:buFont typeface="Arial" panose="020B0604020202020204" pitchFamily="34" charset="0"/>
              <a:buAutoNum type="arabicParenR"/>
            </a:pPr>
            <a:r>
              <a:rPr lang="da-DK" dirty="0"/>
              <a:t>Tid…</a:t>
            </a:r>
          </a:p>
          <a:p>
            <a:pPr marL="514350" indent="-514350">
              <a:buFont typeface="Arial" panose="020B0604020202020204" pitchFamily="34" charset="0"/>
              <a:buAutoNum type="arabicParenR"/>
            </a:pPr>
            <a:r>
              <a:rPr lang="da-DK" dirty="0"/>
              <a:t>SSO og professionsorientering (kun som ”bonus”) </a:t>
            </a:r>
          </a:p>
          <a:p>
            <a:pPr marL="0" indent="0">
              <a:buNone/>
            </a:pPr>
            <a:endParaRPr lang="da-DK" dirty="0"/>
          </a:p>
          <a:p>
            <a:pPr marL="0" indent="0">
              <a:buNone/>
            </a:pPr>
            <a:endParaRPr lang="da-DK" dirty="0"/>
          </a:p>
        </p:txBody>
      </p:sp>
      <p:sp>
        <p:nvSpPr>
          <p:cNvPr id="5" name="Ellipse 4">
            <a:extLst>
              <a:ext uri="{FF2B5EF4-FFF2-40B4-BE49-F238E27FC236}">
                <a16:creationId xmlns:a16="http://schemas.microsoft.com/office/drawing/2014/main" xmlns="" id="{5DC7BD8A-47B8-4F0E-ADF5-9F92923E3F2E}"/>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6CA04778-7771-400F-A83D-F5BFEA3CE1D6}"/>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80822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200" y="1825625"/>
            <a:ext cx="5867400" cy="4351338"/>
          </a:xfrm>
        </p:spPr>
        <p:txBody>
          <a:bodyPr/>
          <a:lstStyle/>
          <a:p>
            <a:pPr marL="0" indent="0">
              <a:buNone/>
            </a:pPr>
            <a:r>
              <a:rPr lang="da-DK" sz="3000" b="1" dirty="0"/>
              <a:t>B) Professionsrettet undervisning</a:t>
            </a:r>
          </a:p>
          <a:p>
            <a:pPr marL="0" indent="0">
              <a:buNone/>
            </a:pPr>
            <a:r>
              <a:rPr lang="da-DK" sz="3000" dirty="0"/>
              <a:t>Spanget og Svejgaard: </a:t>
            </a:r>
          </a:p>
        </p:txBody>
      </p:sp>
      <p:graphicFrame>
        <p:nvGraphicFramePr>
          <p:cNvPr id="9" name="Tabel 8">
            <a:extLst>
              <a:ext uri="{FF2B5EF4-FFF2-40B4-BE49-F238E27FC236}">
                <a16:creationId xmlns:a16="http://schemas.microsoft.com/office/drawing/2014/main" xmlns="" id="{13841765-B89A-429D-A6AC-8304F5233B67}"/>
              </a:ext>
            </a:extLst>
          </p:cNvPr>
          <p:cNvGraphicFramePr>
            <a:graphicFrameLocks noGrp="1"/>
          </p:cNvGraphicFramePr>
          <p:nvPr>
            <p:extLst>
              <p:ext uri="{D42A27DB-BD31-4B8C-83A1-F6EECF244321}">
                <p14:modId xmlns:p14="http://schemas.microsoft.com/office/powerpoint/2010/main" val="1762696409"/>
              </p:ext>
            </p:extLst>
          </p:nvPr>
        </p:nvGraphicFramePr>
        <p:xfrm>
          <a:off x="1444487" y="3079115"/>
          <a:ext cx="10515600" cy="3413760"/>
        </p:xfrm>
        <a:graphic>
          <a:graphicData uri="http://schemas.openxmlformats.org/drawingml/2006/table">
            <a:tbl>
              <a:tblPr firstRow="1" bandRow="1">
                <a:tableStyleId>{5C22544A-7EE6-4342-B048-85BDC9FD1C3A}</a:tableStyleId>
              </a:tblPr>
              <a:tblGrid>
                <a:gridCol w="1934817">
                  <a:extLst>
                    <a:ext uri="{9D8B030D-6E8A-4147-A177-3AD203B41FA5}">
                      <a16:colId xmlns:a16="http://schemas.microsoft.com/office/drawing/2014/main" xmlns="" val="2619211574"/>
                    </a:ext>
                  </a:extLst>
                </a:gridCol>
                <a:gridCol w="3816626">
                  <a:extLst>
                    <a:ext uri="{9D8B030D-6E8A-4147-A177-3AD203B41FA5}">
                      <a16:colId xmlns:a16="http://schemas.microsoft.com/office/drawing/2014/main" xmlns="" val="3094449680"/>
                    </a:ext>
                  </a:extLst>
                </a:gridCol>
                <a:gridCol w="4764157">
                  <a:extLst>
                    <a:ext uri="{9D8B030D-6E8A-4147-A177-3AD203B41FA5}">
                      <a16:colId xmlns:a16="http://schemas.microsoft.com/office/drawing/2014/main" xmlns="" val="587361550"/>
                    </a:ext>
                  </a:extLst>
                </a:gridCol>
              </a:tblGrid>
              <a:tr h="370840">
                <a:tc>
                  <a:txBody>
                    <a:bodyPr/>
                    <a:lstStyle/>
                    <a:p>
                      <a:r>
                        <a:rPr lang="da-DK" sz="2000" dirty="0"/>
                        <a:t>Niveau</a:t>
                      </a:r>
                    </a:p>
                  </a:txBody>
                  <a:tcPr/>
                </a:tc>
                <a:tc>
                  <a:txBody>
                    <a:bodyPr/>
                    <a:lstStyle/>
                    <a:p>
                      <a:r>
                        <a:rPr lang="da-DK" sz="2000" dirty="0"/>
                        <a:t>Definition</a:t>
                      </a:r>
                    </a:p>
                  </a:txBody>
                  <a:tcPr/>
                </a:tc>
                <a:tc>
                  <a:txBody>
                    <a:bodyPr/>
                    <a:lstStyle/>
                    <a:p>
                      <a:r>
                        <a:rPr lang="da-DK" sz="2000" dirty="0"/>
                        <a:t>Eksempel </a:t>
                      </a:r>
                    </a:p>
                  </a:txBody>
                  <a:tcPr/>
                </a:tc>
                <a:extLst>
                  <a:ext uri="{0D108BD9-81ED-4DB2-BD59-A6C34878D82A}">
                    <a16:rowId xmlns:a16="http://schemas.microsoft.com/office/drawing/2014/main" xmlns="" val="3010581036"/>
                  </a:ext>
                </a:extLst>
              </a:tr>
              <a:tr h="370840">
                <a:tc>
                  <a:txBody>
                    <a:bodyPr/>
                    <a:lstStyle/>
                    <a:p>
                      <a:r>
                        <a:rPr lang="da-DK" sz="2000" dirty="0"/>
                        <a:t>Legitimerings-niveau </a:t>
                      </a:r>
                    </a:p>
                  </a:txBody>
                  <a:tcPr/>
                </a:tc>
                <a:tc>
                  <a:txBody>
                    <a:bodyPr/>
                    <a:lstStyle/>
                    <a:p>
                      <a:r>
                        <a:rPr lang="da-DK" sz="2000" dirty="0"/>
                        <a:t>Faget henter eksempler i praksis, der bekræfter og illustrerer fagets indhold </a:t>
                      </a:r>
                    </a:p>
                  </a:txBody>
                  <a:tcPr/>
                </a:tc>
                <a:tc>
                  <a:txBody>
                    <a:bodyPr/>
                    <a:lstStyle/>
                    <a:p>
                      <a:r>
                        <a:rPr lang="da-DK" sz="2000" dirty="0"/>
                        <a:t>Analyse af TV, tekster o.l., hvor eleverne anvender teori og begreber </a:t>
                      </a:r>
                    </a:p>
                  </a:txBody>
                  <a:tcPr/>
                </a:tc>
                <a:extLst>
                  <a:ext uri="{0D108BD9-81ED-4DB2-BD59-A6C34878D82A}">
                    <a16:rowId xmlns:a16="http://schemas.microsoft.com/office/drawing/2014/main" xmlns="" val="594852674"/>
                  </a:ext>
                </a:extLst>
              </a:tr>
              <a:tr h="370840">
                <a:tc>
                  <a:txBody>
                    <a:bodyPr/>
                    <a:lstStyle/>
                    <a:p>
                      <a:r>
                        <a:rPr lang="da-DK" sz="2000" dirty="0"/>
                        <a:t>Autoritets-niveau </a:t>
                      </a:r>
                    </a:p>
                  </a:txBody>
                  <a:tcPr/>
                </a:tc>
                <a:tc>
                  <a:txBody>
                    <a:bodyPr/>
                    <a:lstStyle/>
                    <a:p>
                      <a:r>
                        <a:rPr lang="da-DK" sz="2000" dirty="0"/>
                        <a:t>Faget bruges til at løse opgaver, der viser sig i en praksis-sammenhæng </a:t>
                      </a:r>
                    </a:p>
                  </a:txBody>
                  <a:tcPr/>
                </a:tc>
                <a:tc>
                  <a:txBody>
                    <a:bodyPr/>
                    <a:lstStyle/>
                    <a:p>
                      <a:r>
                        <a:rPr lang="da-DK" sz="2000" dirty="0" err="1"/>
                        <a:t>Casearbejde</a:t>
                      </a:r>
                      <a:r>
                        <a:rPr lang="da-DK" sz="2000" dirty="0"/>
                        <a:t>: ”Hvordan integrerer man bedst flygtningebørn i en daginstitution” </a:t>
                      </a:r>
                    </a:p>
                  </a:txBody>
                  <a:tcPr/>
                </a:tc>
                <a:extLst>
                  <a:ext uri="{0D108BD9-81ED-4DB2-BD59-A6C34878D82A}">
                    <a16:rowId xmlns:a16="http://schemas.microsoft.com/office/drawing/2014/main" xmlns="" val="3328648339"/>
                  </a:ext>
                </a:extLst>
              </a:tr>
              <a:tr h="370840">
                <a:tc>
                  <a:txBody>
                    <a:bodyPr/>
                    <a:lstStyle/>
                    <a:p>
                      <a:r>
                        <a:rPr lang="da-DK" sz="2000" dirty="0"/>
                        <a:t>Autenticitets-niveau </a:t>
                      </a:r>
                    </a:p>
                  </a:txBody>
                  <a:tcPr/>
                </a:tc>
                <a:tc>
                  <a:txBody>
                    <a:bodyPr/>
                    <a:lstStyle/>
                    <a:p>
                      <a:r>
                        <a:rPr lang="da-DK" sz="2000" dirty="0"/>
                        <a:t>Forholdet mellem fagets viden, begreber og teori reflekteres i forhold til praksis </a:t>
                      </a:r>
                    </a:p>
                  </a:txBody>
                  <a:tcPr/>
                </a:tc>
                <a:tc>
                  <a:txBody>
                    <a:bodyPr/>
                    <a:lstStyle/>
                    <a:p>
                      <a:r>
                        <a:rPr lang="da-DK" sz="2000" dirty="0"/>
                        <a:t>Fx praktik, hvor eleverne prøver sig selv af og sætter både sig selv og fagligheden på spil. </a:t>
                      </a:r>
                    </a:p>
                  </a:txBody>
                  <a:tcPr/>
                </a:tc>
                <a:extLst>
                  <a:ext uri="{0D108BD9-81ED-4DB2-BD59-A6C34878D82A}">
                    <a16:rowId xmlns:a16="http://schemas.microsoft.com/office/drawing/2014/main" xmlns="" val="2214914040"/>
                  </a:ext>
                </a:extLst>
              </a:tr>
            </a:tbl>
          </a:graphicData>
        </a:graphic>
      </p:graphicFrame>
      <p:sp>
        <p:nvSpPr>
          <p:cNvPr id="4" name="Pil: nedad 3">
            <a:extLst>
              <a:ext uri="{FF2B5EF4-FFF2-40B4-BE49-F238E27FC236}">
                <a16:creationId xmlns:a16="http://schemas.microsoft.com/office/drawing/2014/main" xmlns="" id="{A474614F-3A24-4DE0-B065-58C3BBFE3952}"/>
              </a:ext>
            </a:extLst>
          </p:cNvPr>
          <p:cNvSpPr/>
          <p:nvPr/>
        </p:nvSpPr>
        <p:spPr>
          <a:xfrm>
            <a:off x="329648" y="3074504"/>
            <a:ext cx="901148" cy="34183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a:extLst>
              <a:ext uri="{FF2B5EF4-FFF2-40B4-BE49-F238E27FC236}">
                <a16:creationId xmlns:a16="http://schemas.microsoft.com/office/drawing/2014/main" xmlns="" id="{94CC80DD-6A6B-4986-A5FB-975C630EAEEF}"/>
              </a:ext>
            </a:extLst>
          </p:cNvPr>
          <p:cNvSpPr txBox="1"/>
          <p:nvPr/>
        </p:nvSpPr>
        <p:spPr>
          <a:xfrm>
            <a:off x="372717" y="3178587"/>
            <a:ext cx="1058518" cy="369332"/>
          </a:xfrm>
          <a:prstGeom prst="rect">
            <a:avLst/>
          </a:prstGeom>
          <a:noFill/>
        </p:spPr>
        <p:txBody>
          <a:bodyPr wrap="square" rtlCol="0">
            <a:spAutoFit/>
          </a:bodyPr>
          <a:lstStyle/>
          <a:p>
            <a:r>
              <a:rPr lang="da-DK" b="1" dirty="0"/>
              <a:t>Simpel </a:t>
            </a:r>
          </a:p>
        </p:txBody>
      </p:sp>
      <p:sp>
        <p:nvSpPr>
          <p:cNvPr id="12" name="Tekstfelt 11">
            <a:extLst>
              <a:ext uri="{FF2B5EF4-FFF2-40B4-BE49-F238E27FC236}">
                <a16:creationId xmlns:a16="http://schemas.microsoft.com/office/drawing/2014/main" xmlns="" id="{49A8337E-3737-4A63-BFB2-7E3BE520C648}"/>
              </a:ext>
            </a:extLst>
          </p:cNvPr>
          <p:cNvSpPr txBox="1"/>
          <p:nvPr/>
        </p:nvSpPr>
        <p:spPr>
          <a:xfrm>
            <a:off x="231913" y="5992297"/>
            <a:ext cx="1222514" cy="369332"/>
          </a:xfrm>
          <a:prstGeom prst="rect">
            <a:avLst/>
          </a:prstGeom>
          <a:noFill/>
        </p:spPr>
        <p:txBody>
          <a:bodyPr wrap="square" rtlCol="0">
            <a:spAutoFit/>
          </a:bodyPr>
          <a:lstStyle/>
          <a:p>
            <a:r>
              <a:rPr lang="da-DK" b="1" dirty="0"/>
              <a:t>Kompleks  </a:t>
            </a:r>
          </a:p>
        </p:txBody>
      </p:sp>
      <p:sp>
        <p:nvSpPr>
          <p:cNvPr id="13" name="Rektangel 12">
            <a:extLst>
              <a:ext uri="{FF2B5EF4-FFF2-40B4-BE49-F238E27FC236}">
                <a16:creationId xmlns:a16="http://schemas.microsoft.com/office/drawing/2014/main" xmlns="" id="{E69758DF-894B-4242-B6E4-06AC522CE935}"/>
              </a:ext>
            </a:extLst>
          </p:cNvPr>
          <p:cNvSpPr/>
          <p:nvPr/>
        </p:nvSpPr>
        <p:spPr>
          <a:xfrm>
            <a:off x="1431235" y="4465983"/>
            <a:ext cx="10628243" cy="999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Rektangel 14">
            <a:extLst>
              <a:ext uri="{FF2B5EF4-FFF2-40B4-BE49-F238E27FC236}">
                <a16:creationId xmlns:a16="http://schemas.microsoft.com/office/drawing/2014/main" xmlns="" id="{31442471-52AC-4454-9412-43C2400D84C4}"/>
              </a:ext>
            </a:extLst>
          </p:cNvPr>
          <p:cNvSpPr/>
          <p:nvPr/>
        </p:nvSpPr>
        <p:spPr>
          <a:xfrm>
            <a:off x="1431234" y="5478637"/>
            <a:ext cx="10628243" cy="999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Rektangel 15">
            <a:extLst>
              <a:ext uri="{FF2B5EF4-FFF2-40B4-BE49-F238E27FC236}">
                <a16:creationId xmlns:a16="http://schemas.microsoft.com/office/drawing/2014/main" xmlns="" id="{099EB239-E847-4948-A0BA-2DF1A9FACB46}"/>
              </a:ext>
            </a:extLst>
          </p:cNvPr>
          <p:cNvSpPr/>
          <p:nvPr/>
        </p:nvSpPr>
        <p:spPr>
          <a:xfrm>
            <a:off x="1331844" y="2988553"/>
            <a:ext cx="10628243" cy="1477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277317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C) Karrierelæring </a:t>
            </a:r>
            <a:endParaRPr lang="da-DK" sz="3000" dirty="0"/>
          </a:p>
          <a:p>
            <a:r>
              <a:rPr lang="da-DK" dirty="0"/>
              <a:t>Evne til at reflektere over egne muligheder og træffe valg om egen fremtid i forhold til både et studie-, karriere- og personligt perspektiv</a:t>
            </a:r>
          </a:p>
          <a:p>
            <a:r>
              <a:rPr lang="da-DK" dirty="0" err="1"/>
              <a:t>CEFU’s</a:t>
            </a:r>
            <a:r>
              <a:rPr lang="da-DK" dirty="0"/>
              <a:t> karrierelæringsmodel:</a:t>
            </a:r>
          </a:p>
          <a:p>
            <a:pPr marL="971550" lvl="1" indent="-514350">
              <a:buAutoNum type="arabicPeriod"/>
            </a:pPr>
            <a:r>
              <a:rPr lang="da-DK" dirty="0"/>
              <a:t>Viden om og erfaringer med uddannelse, fag og job </a:t>
            </a:r>
          </a:p>
          <a:p>
            <a:pPr marL="971550" lvl="1" indent="-514350">
              <a:buAutoNum type="arabicPeriod"/>
            </a:pPr>
            <a:r>
              <a:rPr lang="da-DK" dirty="0"/>
              <a:t>Viden om og erfaringer med ”mig” (interesser, styrker, samarbejdsevner) </a:t>
            </a:r>
          </a:p>
          <a:p>
            <a:pPr marL="971550" lvl="1" indent="-514350">
              <a:buAutoNum type="arabicPeriod"/>
            </a:pPr>
            <a:r>
              <a:rPr lang="da-DK" dirty="0"/>
              <a:t>Erfaringer med mine handlinger og beslutninger (valgstrategi osv.) </a:t>
            </a:r>
          </a:p>
          <a:p>
            <a:pPr marL="514350" indent="-514350">
              <a:buAutoNum type="arabicPeriod"/>
            </a:pPr>
            <a:endParaRPr lang="da-DK" dirty="0"/>
          </a:p>
        </p:txBody>
      </p:sp>
    </p:spTree>
    <p:extLst>
      <p:ext uri="{BB962C8B-B14F-4D97-AF65-F5344CB8AC3E}">
        <p14:creationId xmlns:p14="http://schemas.microsoft.com/office/powerpoint/2010/main" val="124736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2) Begrebsafklaring </a:t>
            </a:r>
          </a:p>
        </p:txBody>
      </p:sp>
      <p:pic>
        <p:nvPicPr>
          <p:cNvPr id="8" name="Billede 7">
            <a:extLst>
              <a:ext uri="{FF2B5EF4-FFF2-40B4-BE49-F238E27FC236}">
                <a16:creationId xmlns:a16="http://schemas.microsoft.com/office/drawing/2014/main" xmlns="" id="{54FB9B46-A903-4AF9-9164-76A06950C5EE}"/>
              </a:ext>
            </a:extLst>
          </p:cNvPr>
          <p:cNvPicPr>
            <a:picLocks noChangeAspect="1"/>
          </p:cNvPicPr>
          <p:nvPr/>
        </p:nvPicPr>
        <p:blipFill>
          <a:blip r:embed="rId2"/>
          <a:stretch>
            <a:fillRect/>
          </a:stretch>
        </p:blipFill>
        <p:spPr>
          <a:xfrm>
            <a:off x="2169819" y="1460620"/>
            <a:ext cx="7852362" cy="5270472"/>
          </a:xfrm>
          <a:prstGeom prst="rect">
            <a:avLst/>
          </a:prstGeom>
        </p:spPr>
      </p:pic>
    </p:spTree>
    <p:extLst>
      <p:ext uri="{BB962C8B-B14F-4D97-AF65-F5344CB8AC3E}">
        <p14:creationId xmlns:p14="http://schemas.microsoft.com/office/powerpoint/2010/main" val="412368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Organisationsniveau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3.</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514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xmlns="" id="{50BB5D8F-5D8D-4EBD-9BC1-B13A052E1DFC}"/>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llipse 6">
            <a:extLst>
              <a:ext uri="{FF2B5EF4-FFF2-40B4-BE49-F238E27FC236}">
                <a16:creationId xmlns:a16="http://schemas.microsoft.com/office/drawing/2014/main" xmlns="" id="{31051144-9E71-4E44-AAD0-0A98CDDECE98}"/>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7">
            <a:extLst>
              <a:ext uri="{FF2B5EF4-FFF2-40B4-BE49-F238E27FC236}">
                <a16:creationId xmlns:a16="http://schemas.microsoft.com/office/drawing/2014/main" xmlns="" id="{A576A5B5-B65D-49D5-954B-F3F7F75F9EF3}"/>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Titel 1">
            <a:extLst>
              <a:ext uri="{FF2B5EF4-FFF2-40B4-BE49-F238E27FC236}">
                <a16:creationId xmlns:a16="http://schemas.microsoft.com/office/drawing/2014/main" xmlns="" id="{6ECD16DC-4CA3-4712-8B83-FDFB0B39C8F2}"/>
              </a:ext>
            </a:extLst>
          </p:cNvPr>
          <p:cNvSpPr>
            <a:spLocks noGrp="1"/>
          </p:cNvSpPr>
          <p:nvPr>
            <p:ph type="title"/>
          </p:nvPr>
        </p:nvSpPr>
        <p:spPr>
          <a:xfrm>
            <a:off x="838200" y="365125"/>
            <a:ext cx="10515600" cy="1325563"/>
          </a:xfrm>
        </p:spPr>
        <p:txBody>
          <a:bodyPr/>
          <a:lstStyle/>
          <a:p>
            <a:r>
              <a:rPr lang="da-DK" b="1" dirty="0"/>
              <a:t>3) </a:t>
            </a:r>
            <a:r>
              <a:rPr lang="da-DK" b="1" dirty="0" err="1"/>
              <a:t>Org.niveau</a:t>
            </a:r>
            <a:r>
              <a:rPr lang="da-DK" b="1" dirty="0"/>
              <a:t>: Overordnede rammer</a:t>
            </a:r>
          </a:p>
        </p:txBody>
      </p:sp>
      <p:pic>
        <p:nvPicPr>
          <p:cNvPr id="10" name="Billede 9">
            <a:extLst>
              <a:ext uri="{FF2B5EF4-FFF2-40B4-BE49-F238E27FC236}">
                <a16:creationId xmlns:a16="http://schemas.microsoft.com/office/drawing/2014/main" xmlns="" id="{1742ABAE-1ABD-489D-B347-3DA82FAC0E69}"/>
              </a:ext>
            </a:extLst>
          </p:cNvPr>
          <p:cNvPicPr>
            <a:picLocks noChangeAspect="1"/>
          </p:cNvPicPr>
          <p:nvPr/>
        </p:nvPicPr>
        <p:blipFill>
          <a:blip r:embed="rId2"/>
          <a:stretch>
            <a:fillRect/>
          </a:stretch>
        </p:blipFill>
        <p:spPr>
          <a:xfrm>
            <a:off x="616641" y="1690688"/>
            <a:ext cx="6128716" cy="4359483"/>
          </a:xfrm>
          <a:prstGeom prst="rect">
            <a:avLst/>
          </a:prstGeom>
          <a:ln>
            <a:solidFill>
              <a:schemeClr val="tx1"/>
            </a:solidFill>
          </a:ln>
          <a:effectLst>
            <a:outerShdw blurRad="292100" dist="139700" dir="2700000" algn="tl" rotWithShape="0">
              <a:srgbClr val="333333">
                <a:alpha val="65000"/>
              </a:srgbClr>
            </a:outerShdw>
          </a:effectLst>
        </p:spPr>
      </p:pic>
      <p:pic>
        <p:nvPicPr>
          <p:cNvPr id="11" name="Billede 10">
            <a:extLst>
              <a:ext uri="{FF2B5EF4-FFF2-40B4-BE49-F238E27FC236}">
                <a16:creationId xmlns:a16="http://schemas.microsoft.com/office/drawing/2014/main" xmlns="" id="{F21B254C-7B4F-4B78-8BED-629B015E7C64}"/>
              </a:ext>
            </a:extLst>
          </p:cNvPr>
          <p:cNvPicPr>
            <a:picLocks noChangeAspect="1"/>
          </p:cNvPicPr>
          <p:nvPr/>
        </p:nvPicPr>
        <p:blipFill>
          <a:blip r:embed="rId3"/>
          <a:stretch>
            <a:fillRect/>
          </a:stretch>
        </p:blipFill>
        <p:spPr>
          <a:xfrm>
            <a:off x="3578017" y="2341199"/>
            <a:ext cx="7457731" cy="4259539"/>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275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3) </a:t>
            </a:r>
            <a:r>
              <a:rPr lang="da-DK" b="1" dirty="0" err="1"/>
              <a:t>Org.niveau</a:t>
            </a:r>
            <a:r>
              <a:rPr lang="da-DK" b="1" dirty="0"/>
              <a:t>: fagpakkerne</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1978024"/>
            <a:ext cx="10180983"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Fagpakker på Tønder Gymnasium </a:t>
            </a:r>
            <a:endParaRPr lang="da-DK" dirty="0"/>
          </a:p>
        </p:txBody>
      </p:sp>
      <p:pic>
        <p:nvPicPr>
          <p:cNvPr id="8" name="Billede 7">
            <a:extLst>
              <a:ext uri="{FF2B5EF4-FFF2-40B4-BE49-F238E27FC236}">
                <a16:creationId xmlns:a16="http://schemas.microsoft.com/office/drawing/2014/main" xmlns="" id="{CA0B8A22-6C05-40A6-BE18-22C5738DB55B}"/>
              </a:ext>
            </a:extLst>
          </p:cNvPr>
          <p:cNvPicPr>
            <a:picLocks noChangeAspect="1"/>
          </p:cNvPicPr>
          <p:nvPr/>
        </p:nvPicPr>
        <p:blipFill>
          <a:blip r:embed="rId2"/>
          <a:stretch>
            <a:fillRect/>
          </a:stretch>
        </p:blipFill>
        <p:spPr>
          <a:xfrm>
            <a:off x="1020418" y="2409359"/>
            <a:ext cx="9508920" cy="4139659"/>
          </a:xfrm>
          <a:prstGeom prst="rect">
            <a:avLst/>
          </a:prstGeom>
        </p:spPr>
      </p:pic>
    </p:spTree>
    <p:extLst>
      <p:ext uri="{BB962C8B-B14F-4D97-AF65-F5344CB8AC3E}">
        <p14:creationId xmlns:p14="http://schemas.microsoft.com/office/powerpoint/2010/main" val="885639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5">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3) </a:t>
            </a:r>
            <a:r>
              <a:rPr lang="da-DK" b="1" dirty="0" err="1"/>
              <a:t>Org.niveau</a:t>
            </a:r>
            <a:r>
              <a:rPr lang="da-DK" b="1" dirty="0"/>
              <a:t>: fagpakkerne</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4"/>
            <a:ext cx="7753031" cy="4866723"/>
          </a:xfrm>
        </p:spPr>
        <p:txBody>
          <a:bodyPr>
            <a:normAutofit/>
          </a:bodyPr>
          <a:lstStyle/>
          <a:p>
            <a:pPr marL="457200" lvl="1" indent="0">
              <a:buNone/>
            </a:pPr>
            <a:endParaRPr lang="da-DK" dirty="0"/>
          </a:p>
          <a:p>
            <a:endParaRPr lang="da-DK" dirty="0"/>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90599" y="1978024"/>
            <a:ext cx="10180983" cy="4866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Fagpakker på Tønder Gymnasium</a:t>
            </a:r>
            <a:endParaRPr lang="da-DK" sz="3000" dirty="0"/>
          </a:p>
          <a:p>
            <a:pPr marL="0" indent="0">
              <a:buFont typeface="Arial" panose="020B0604020202020204" pitchFamily="34" charset="0"/>
              <a:buNone/>
            </a:pPr>
            <a:r>
              <a:rPr lang="da-DK" sz="3000" dirty="0"/>
              <a:t>Toning mod fagpakkerne ved:</a:t>
            </a:r>
          </a:p>
          <a:p>
            <a:r>
              <a:rPr lang="da-DK" sz="3000" dirty="0"/>
              <a:t>Praktik </a:t>
            </a:r>
          </a:p>
          <a:p>
            <a:r>
              <a:rPr lang="da-DK" sz="3000" dirty="0"/>
              <a:t>Projekter/case-arbejde  </a:t>
            </a:r>
          </a:p>
          <a:p>
            <a:r>
              <a:rPr lang="da-DK" sz="3000" dirty="0"/>
              <a:t>Ekskursion</a:t>
            </a:r>
          </a:p>
          <a:p>
            <a:r>
              <a:rPr lang="da-DK" sz="3000" dirty="0"/>
              <a:t>Tema for forløb</a:t>
            </a:r>
          </a:p>
          <a:p>
            <a:r>
              <a:rPr lang="da-DK" sz="3000" dirty="0"/>
              <a:t>Foredrag </a:t>
            </a:r>
          </a:p>
          <a:p>
            <a:r>
              <a:rPr lang="da-DK" sz="3000" dirty="0"/>
              <a:t>Eksempler i undervisningen</a:t>
            </a:r>
          </a:p>
          <a:p>
            <a:endParaRPr lang="da-DK" sz="3000" dirty="0"/>
          </a:p>
          <a:p>
            <a:endParaRPr lang="da-DK" sz="3000" dirty="0"/>
          </a:p>
        </p:txBody>
      </p:sp>
      <p:sp>
        <p:nvSpPr>
          <p:cNvPr id="9" name="Pil: opadgående-nedadgående 8">
            <a:extLst>
              <a:ext uri="{FF2B5EF4-FFF2-40B4-BE49-F238E27FC236}">
                <a16:creationId xmlns:a16="http://schemas.microsoft.com/office/drawing/2014/main" xmlns="" id="{7B8CB11B-F8A6-4DDF-AD86-C7C05AFB84FD}"/>
              </a:ext>
            </a:extLst>
          </p:cNvPr>
          <p:cNvSpPr/>
          <p:nvPr/>
        </p:nvSpPr>
        <p:spPr>
          <a:xfrm>
            <a:off x="6586330" y="3101007"/>
            <a:ext cx="768627" cy="30347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Tekstfelt 11">
            <a:extLst>
              <a:ext uri="{FF2B5EF4-FFF2-40B4-BE49-F238E27FC236}">
                <a16:creationId xmlns:a16="http://schemas.microsoft.com/office/drawing/2014/main" xmlns="" id="{858E0B6F-BFB5-433D-A628-BF80775AAA89}"/>
              </a:ext>
            </a:extLst>
          </p:cNvPr>
          <p:cNvSpPr txBox="1"/>
          <p:nvPr/>
        </p:nvSpPr>
        <p:spPr>
          <a:xfrm>
            <a:off x="6122507" y="4325245"/>
            <a:ext cx="2716696" cy="461665"/>
          </a:xfrm>
          <a:prstGeom prst="rect">
            <a:avLst/>
          </a:prstGeom>
          <a:noFill/>
        </p:spPr>
        <p:txBody>
          <a:bodyPr wrap="square" rtlCol="0">
            <a:spAutoFit/>
          </a:bodyPr>
          <a:lstStyle/>
          <a:p>
            <a:r>
              <a:rPr lang="da-DK" sz="2400" b="1" dirty="0"/>
              <a:t>”Bøvl-skala”</a:t>
            </a:r>
          </a:p>
        </p:txBody>
      </p:sp>
    </p:spTree>
    <p:extLst>
      <p:ext uri="{BB962C8B-B14F-4D97-AF65-F5344CB8AC3E}">
        <p14:creationId xmlns:p14="http://schemas.microsoft.com/office/powerpoint/2010/main" val="35239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Mødet med professioner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4.</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480985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afrundede hjørner 3">
            <a:extLst>
              <a:ext uri="{FF2B5EF4-FFF2-40B4-BE49-F238E27FC236}">
                <a16:creationId xmlns:a16="http://schemas.microsoft.com/office/drawing/2014/main" xmlns="" id="{2F2830AC-A54E-44FC-BCE7-F4240ED05BA3}"/>
              </a:ext>
            </a:extLst>
          </p:cNvPr>
          <p:cNvSpPr/>
          <p:nvPr/>
        </p:nvSpPr>
        <p:spPr>
          <a:xfrm>
            <a:off x="1623390" y="3808518"/>
            <a:ext cx="8945218" cy="28757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4) Mødet med professioner</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12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da-DK" dirty="0"/>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12 </a:t>
            </a:r>
            <a:r>
              <a:rPr lang="en-US" dirty="0" err="1"/>
              <a:t>års</a:t>
            </a:r>
            <a:r>
              <a:rPr lang="en-US" dirty="0"/>
              <a:t> </a:t>
            </a:r>
            <a:r>
              <a:rPr lang="en-US" dirty="0" err="1"/>
              <a:t>erfaring</a:t>
            </a:r>
            <a:r>
              <a:rPr lang="en-US" dirty="0"/>
              <a:t> med at </a:t>
            </a:r>
            <a:r>
              <a:rPr lang="en-US" dirty="0" err="1"/>
              <a:t>gøre</a:t>
            </a:r>
            <a:r>
              <a:rPr lang="en-US" dirty="0"/>
              <a:t> det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8" name="Tekstfelt 7">
            <a:extLst>
              <a:ext uri="{FF2B5EF4-FFF2-40B4-BE49-F238E27FC236}">
                <a16:creationId xmlns:a16="http://schemas.microsoft.com/office/drawing/2014/main" xmlns="" id="{5992B307-91F5-49C4-BFAD-A74F4E3D573B}"/>
              </a:ext>
            </a:extLst>
          </p:cNvPr>
          <p:cNvSpPr txBox="1"/>
          <p:nvPr/>
        </p:nvSpPr>
        <p:spPr>
          <a:xfrm>
            <a:off x="1916501" y="3876774"/>
            <a:ext cx="8358996" cy="2739211"/>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a-DK" sz="3200" b="1" dirty="0"/>
              <a:t>En typisk mail: </a:t>
            </a:r>
          </a:p>
          <a:p>
            <a:endParaRPr lang="da-DK" sz="2000" dirty="0"/>
          </a:p>
          <a:p>
            <a:r>
              <a:rPr lang="da-DK" sz="2000" dirty="0"/>
              <a:t>Kære Danske Bank </a:t>
            </a:r>
          </a:p>
          <a:p>
            <a:r>
              <a:rPr lang="da-DK" sz="2000" dirty="0"/>
              <a:t>Jeg er lærer på Tønder Gymnasium. Jeg vil gerne med min samfundsfagsklasse 2.m besøge jer for at høre om jeres arbejde, samt om baggrunden for finanskrisen. Kunne det måske lade sig gøre? </a:t>
            </a:r>
          </a:p>
          <a:p>
            <a:r>
              <a:rPr lang="da-DK" sz="2000" dirty="0" err="1"/>
              <a:t>Mvh</a:t>
            </a:r>
            <a:endParaRPr lang="da-DK" sz="2000" dirty="0"/>
          </a:p>
          <a:p>
            <a:r>
              <a:rPr lang="da-DK" sz="2000" dirty="0"/>
              <a:t>Mikkel  	</a:t>
            </a:r>
          </a:p>
        </p:txBody>
      </p:sp>
      <p:sp>
        <p:nvSpPr>
          <p:cNvPr id="12" name="AutoShape 4" descr="Billedresultat for mail">
            <a:extLst>
              <a:ext uri="{FF2B5EF4-FFF2-40B4-BE49-F238E27FC236}">
                <a16:creationId xmlns:a16="http://schemas.microsoft.com/office/drawing/2014/main" xmlns="" id="{1AC47DAD-7448-432D-B13F-B842247AF4D4}"/>
              </a:ext>
            </a:extLst>
          </p:cNvPr>
          <p:cNvSpPr>
            <a:spLocks noChangeAspect="1" noChangeArrowheads="1"/>
          </p:cNvSpPr>
          <p:nvPr/>
        </p:nvSpPr>
        <p:spPr bwMode="auto">
          <a:xfrm>
            <a:off x="4414838" y="1747838"/>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4" name="Billede 13">
            <a:extLst>
              <a:ext uri="{FF2B5EF4-FFF2-40B4-BE49-F238E27FC236}">
                <a16:creationId xmlns:a16="http://schemas.microsoft.com/office/drawing/2014/main" xmlns="" id="{02966FF6-595B-4588-A766-1F4B989139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144218" y="3850270"/>
            <a:ext cx="1199109" cy="1199109"/>
          </a:xfrm>
          <a:prstGeom prst="rect">
            <a:avLst/>
          </a:prstGeom>
        </p:spPr>
      </p:pic>
      <p:sp>
        <p:nvSpPr>
          <p:cNvPr id="11" name="Rektangel 10">
            <a:extLst>
              <a:ext uri="{FF2B5EF4-FFF2-40B4-BE49-F238E27FC236}">
                <a16:creationId xmlns:a16="http://schemas.microsoft.com/office/drawing/2014/main" xmlns="" id="{C520DA09-14EC-4878-97F7-FDEA9258FE30}"/>
              </a:ext>
            </a:extLst>
          </p:cNvPr>
          <p:cNvSpPr/>
          <p:nvPr/>
        </p:nvSpPr>
        <p:spPr>
          <a:xfrm>
            <a:off x="980661" y="124566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llipse 12">
            <a:extLst>
              <a:ext uri="{FF2B5EF4-FFF2-40B4-BE49-F238E27FC236}">
                <a16:creationId xmlns:a16="http://schemas.microsoft.com/office/drawing/2014/main" xmlns="" id="{C4D25E85-A542-47DD-8E6E-211E5B973646}"/>
              </a:ext>
            </a:extLst>
          </p:cNvPr>
          <p:cNvSpPr/>
          <p:nvPr/>
        </p:nvSpPr>
        <p:spPr>
          <a:xfrm>
            <a:off x="9955698" y="108375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a:extLst>
              <a:ext uri="{FF2B5EF4-FFF2-40B4-BE49-F238E27FC236}">
                <a16:creationId xmlns:a16="http://schemas.microsoft.com/office/drawing/2014/main" xmlns="" id="{A095119A-53C2-48A2-8A77-4F857CCF2A63}"/>
              </a:ext>
            </a:extLst>
          </p:cNvPr>
          <p:cNvSpPr/>
          <p:nvPr/>
        </p:nvSpPr>
        <p:spPr>
          <a:xfrm>
            <a:off x="10356579" y="124566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6370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Rektangel: afrundede hjørner 3">
            <a:extLst>
              <a:ext uri="{FF2B5EF4-FFF2-40B4-BE49-F238E27FC236}">
                <a16:creationId xmlns:a16="http://schemas.microsoft.com/office/drawing/2014/main" xmlns="" id="{E2CCE491-3D84-4D59-9E17-E2C8A35526A9}"/>
              </a:ext>
            </a:extLst>
          </p:cNvPr>
          <p:cNvSpPr/>
          <p:nvPr/>
        </p:nvSpPr>
        <p:spPr>
          <a:xfrm>
            <a:off x="1656522" y="3880083"/>
            <a:ext cx="8618975" cy="261279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4) Mødet med professioner</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12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en-US" dirty="0" err="1"/>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12 </a:t>
            </a:r>
            <a:r>
              <a:rPr lang="en-US" dirty="0" err="1"/>
              <a:t>års</a:t>
            </a:r>
            <a:r>
              <a:rPr lang="en-US" dirty="0"/>
              <a:t> </a:t>
            </a:r>
            <a:r>
              <a:rPr lang="en-US" dirty="0" err="1"/>
              <a:t>erfaring</a:t>
            </a:r>
            <a:r>
              <a:rPr lang="en-US" dirty="0"/>
              <a:t> med at </a:t>
            </a:r>
            <a:r>
              <a:rPr lang="en-US" dirty="0" err="1"/>
              <a:t>gøre</a:t>
            </a:r>
            <a:r>
              <a:rPr lang="en-US" dirty="0"/>
              <a:t> det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9" name="Tekstfelt 8">
            <a:extLst>
              <a:ext uri="{FF2B5EF4-FFF2-40B4-BE49-F238E27FC236}">
                <a16:creationId xmlns:a16="http://schemas.microsoft.com/office/drawing/2014/main" xmlns="" id="{BE2F9583-F951-46AE-ABF1-F4369976C6D1}"/>
              </a:ext>
            </a:extLst>
          </p:cNvPr>
          <p:cNvSpPr txBox="1"/>
          <p:nvPr/>
        </p:nvSpPr>
        <p:spPr>
          <a:xfrm>
            <a:off x="1916501" y="3880083"/>
            <a:ext cx="8358996" cy="273921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3200" b="1" dirty="0"/>
              <a:t>En typisk opsamling </a:t>
            </a:r>
          </a:p>
          <a:p>
            <a:endParaRPr lang="da-DK" sz="2000" dirty="0"/>
          </a:p>
          <a:p>
            <a:r>
              <a:rPr lang="da-DK" sz="2000" dirty="0"/>
              <a:t>Hej 2m. </a:t>
            </a:r>
          </a:p>
          <a:p>
            <a:pPr marL="342900" indent="-342900">
              <a:buFontTx/>
              <a:buChar char="-"/>
            </a:pPr>
            <a:r>
              <a:rPr lang="da-DK" sz="2000" dirty="0"/>
              <a:t>Hvad synes I om besøget i Tønder Bank… </a:t>
            </a:r>
          </a:p>
          <a:p>
            <a:pPr marL="342900" indent="-342900">
              <a:buFontTx/>
              <a:buChar char="-"/>
            </a:pPr>
            <a:r>
              <a:rPr lang="da-DK" sz="2000" dirty="0"/>
              <a:t>Kan vi bruge nogle af begreberne fra vores forløb om “det gode samfund” i forhold til det, de sagde i banken…</a:t>
            </a:r>
          </a:p>
          <a:p>
            <a:pPr marL="342900" indent="-342900">
              <a:buFontTx/>
              <a:buChar char="-"/>
            </a:pPr>
            <a:r>
              <a:rPr lang="da-DK" sz="2000" dirty="0"/>
              <a:t>Er der nogle spørgsmål til noget af det, han fortalte i banken…</a:t>
            </a:r>
          </a:p>
          <a:p>
            <a:pPr marL="342900" indent="-342900">
              <a:buFontTx/>
              <a:buChar char="-"/>
            </a:pPr>
            <a:endParaRPr lang="da-DK" sz="2000" dirty="0"/>
          </a:p>
        </p:txBody>
      </p:sp>
      <p:pic>
        <p:nvPicPr>
          <p:cNvPr id="10" name="Grafik 9" descr="Lærer">
            <a:extLst>
              <a:ext uri="{FF2B5EF4-FFF2-40B4-BE49-F238E27FC236}">
                <a16:creationId xmlns:a16="http://schemas.microsoft.com/office/drawing/2014/main" xmlns="" id="{23C2EBC6-E6FB-4FAC-B14D-3E6485FF83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812696" y="3880083"/>
            <a:ext cx="1143002" cy="1143002"/>
          </a:xfrm>
          <a:prstGeom prst="rect">
            <a:avLst/>
          </a:prstGeom>
        </p:spPr>
      </p:pic>
      <p:sp>
        <p:nvSpPr>
          <p:cNvPr id="11" name="Rektangel 10">
            <a:extLst>
              <a:ext uri="{FF2B5EF4-FFF2-40B4-BE49-F238E27FC236}">
                <a16:creationId xmlns:a16="http://schemas.microsoft.com/office/drawing/2014/main" xmlns="" id="{29A393B6-7CF0-4CF7-8E17-0C45358710E3}"/>
              </a:ext>
            </a:extLst>
          </p:cNvPr>
          <p:cNvSpPr/>
          <p:nvPr/>
        </p:nvSpPr>
        <p:spPr>
          <a:xfrm>
            <a:off x="980661" y="124566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38BE8E95-17C0-48A1-9EB1-8334B951B1FF}"/>
              </a:ext>
            </a:extLst>
          </p:cNvPr>
          <p:cNvSpPr/>
          <p:nvPr/>
        </p:nvSpPr>
        <p:spPr>
          <a:xfrm>
            <a:off x="9955698" y="108375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B1740AAB-BDC0-4F15-8C6F-4AE0B55A24FC}"/>
              </a:ext>
            </a:extLst>
          </p:cNvPr>
          <p:cNvSpPr/>
          <p:nvPr/>
        </p:nvSpPr>
        <p:spPr>
          <a:xfrm>
            <a:off x="10356579" y="124566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11956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99ADF4D-3C49-42C6-A3A2-9F658C19431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xmlns="" id="{1D9AFD60-C6C9-4FDC-ADF5-B93938C8015B}"/>
              </a:ext>
            </a:extLst>
          </p:cNvPr>
          <p:cNvSpPr>
            <a:spLocks noGrp="1"/>
          </p:cNvSpPr>
          <p:nvPr>
            <p:ph idx="1"/>
          </p:nvPr>
        </p:nvSpPr>
        <p:spPr>
          <a:xfrm>
            <a:off x="695739" y="2048903"/>
            <a:ext cx="10515600" cy="1752167"/>
          </a:xfrm>
        </p:spPr>
        <p:txBody>
          <a:bodyPr>
            <a:normAutofit lnSpcReduction="10000"/>
          </a:bodyPr>
          <a:lstStyle/>
          <a:p>
            <a:pPr marL="0" indent="0" algn="ctr">
              <a:buNone/>
            </a:pPr>
            <a:r>
              <a:rPr lang="da-DK" sz="3600" b="1" dirty="0"/>
              <a:t>Snak med naboen: </a:t>
            </a:r>
          </a:p>
          <a:p>
            <a:pPr marL="0" indent="0" algn="ctr">
              <a:buNone/>
            </a:pPr>
            <a:r>
              <a:rPr lang="da-DK" sz="3600" b="1" dirty="0"/>
              <a:t>Hvorfor professionsorientering i undervisningen?</a:t>
            </a:r>
          </a:p>
          <a:p>
            <a:pPr marL="0" indent="0" algn="ctr">
              <a:buNone/>
            </a:pPr>
            <a:r>
              <a:rPr lang="da-DK" sz="3600" b="1" dirty="0"/>
              <a:t>Hvilke positive (eller mindre positive) erfaringer har I?</a:t>
            </a:r>
            <a:endParaRPr lang="da-DK" sz="3600" dirty="0"/>
          </a:p>
        </p:txBody>
      </p:sp>
      <p:sp>
        <p:nvSpPr>
          <p:cNvPr id="4" name="Rektangel 3">
            <a:extLst>
              <a:ext uri="{FF2B5EF4-FFF2-40B4-BE49-F238E27FC236}">
                <a16:creationId xmlns:a16="http://schemas.microsoft.com/office/drawing/2014/main" xmlns="" id="{758B54B9-8B6D-43A6-AC1C-E57BED4A1471}"/>
              </a:ext>
            </a:extLst>
          </p:cNvPr>
          <p:cNvSpPr/>
          <p:nvPr/>
        </p:nvSpPr>
        <p:spPr>
          <a:xfrm>
            <a:off x="838200" y="4094921"/>
            <a:ext cx="8931966"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48FC15-65ED-48D6-9476-B055DEE0EDB6}"/>
              </a:ext>
            </a:extLst>
          </p:cNvPr>
          <p:cNvSpPr/>
          <p:nvPr/>
        </p:nvSpPr>
        <p:spPr>
          <a:xfrm>
            <a:off x="9813237" y="3933013"/>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C6FF0927-9DBC-4AEC-B140-0A2CA2D2EA7D}"/>
              </a:ext>
            </a:extLst>
          </p:cNvPr>
          <p:cNvSpPr/>
          <p:nvPr/>
        </p:nvSpPr>
        <p:spPr>
          <a:xfrm>
            <a:off x="10214118" y="4094921"/>
            <a:ext cx="997221" cy="53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69255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4) Mødet med professioner</a:t>
            </a:r>
          </a:p>
        </p:txBody>
      </p:sp>
      <p:sp>
        <p:nvSpPr>
          <p:cNvPr id="4" name="Rektangel: afrundede hjørner 3">
            <a:extLst>
              <a:ext uri="{FF2B5EF4-FFF2-40B4-BE49-F238E27FC236}">
                <a16:creationId xmlns:a16="http://schemas.microsoft.com/office/drawing/2014/main" xmlns="" id="{45C3D738-8A26-46E8-9B7E-A5E0C042E99C}"/>
              </a:ext>
            </a:extLst>
          </p:cNvPr>
          <p:cNvSpPr/>
          <p:nvPr/>
        </p:nvSpPr>
        <p:spPr>
          <a:xfrm>
            <a:off x="1603513" y="3893335"/>
            <a:ext cx="6400800" cy="25995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Min baggrund </a:t>
            </a:r>
          </a:p>
          <a:p>
            <a:r>
              <a:rPr lang="en-US" dirty="0" err="1"/>
              <a:t>Snart</a:t>
            </a:r>
            <a:r>
              <a:rPr lang="en-US" dirty="0"/>
              <a:t> 12 </a:t>
            </a:r>
            <a:r>
              <a:rPr lang="en-US" dirty="0" err="1"/>
              <a:t>års</a:t>
            </a:r>
            <a:r>
              <a:rPr lang="en-US" dirty="0"/>
              <a:t> </a:t>
            </a:r>
            <a:r>
              <a:rPr lang="en-US" dirty="0" err="1"/>
              <a:t>erfaring</a:t>
            </a:r>
            <a:r>
              <a:rPr lang="en-US" dirty="0"/>
              <a:t> med “</a:t>
            </a:r>
            <a:r>
              <a:rPr lang="en-US" dirty="0" err="1"/>
              <a:t>anvendelsesorientering</a:t>
            </a:r>
            <a:r>
              <a:rPr lang="en-US" dirty="0"/>
              <a:t>” </a:t>
            </a:r>
            <a:r>
              <a:rPr lang="en-US" dirty="0" err="1"/>
              <a:t>på</a:t>
            </a:r>
            <a:r>
              <a:rPr lang="en-US" dirty="0"/>
              <a:t> HF </a:t>
            </a:r>
            <a:br>
              <a:rPr lang="en-US" dirty="0"/>
            </a:br>
            <a:r>
              <a:rPr lang="en-US" dirty="0"/>
              <a:t>(nu </a:t>
            </a:r>
            <a:r>
              <a:rPr lang="en-US" dirty="0" err="1"/>
              <a:t>er</a:t>
            </a:r>
            <a:r>
              <a:rPr lang="en-US" dirty="0"/>
              <a:t> </a:t>
            </a:r>
            <a:r>
              <a:rPr lang="en-US" dirty="0" err="1"/>
              <a:t>ordet</a:t>
            </a:r>
            <a:r>
              <a:rPr lang="en-US" dirty="0"/>
              <a:t> </a:t>
            </a:r>
            <a:r>
              <a:rPr lang="en-US" dirty="0" err="1"/>
              <a:t>erstattet</a:t>
            </a:r>
            <a:r>
              <a:rPr lang="en-US" dirty="0"/>
              <a:t> med </a:t>
            </a:r>
            <a:r>
              <a:rPr lang="en-US" dirty="0" err="1"/>
              <a:t>professionsrettet</a:t>
            </a:r>
            <a:r>
              <a:rPr lang="en-US" dirty="0"/>
              <a:t> </a:t>
            </a:r>
            <a:r>
              <a:rPr lang="en-US" dirty="0" err="1"/>
              <a:t>og</a:t>
            </a:r>
            <a:r>
              <a:rPr lang="en-US" dirty="0"/>
              <a:t> </a:t>
            </a:r>
            <a:r>
              <a:rPr lang="en-US" dirty="0" err="1"/>
              <a:t>praksisorienteret</a:t>
            </a:r>
            <a:r>
              <a:rPr lang="en-US" dirty="0"/>
              <a:t>) </a:t>
            </a:r>
            <a:endParaRPr lang="da-DK" dirty="0"/>
          </a:p>
          <a:p>
            <a:r>
              <a:rPr lang="en-US" dirty="0" err="1"/>
              <a:t>Snart</a:t>
            </a:r>
            <a:r>
              <a:rPr lang="en-US" dirty="0"/>
              <a:t> 12 </a:t>
            </a:r>
            <a:r>
              <a:rPr lang="en-US" dirty="0" err="1"/>
              <a:t>års</a:t>
            </a:r>
            <a:r>
              <a:rPr lang="en-US" dirty="0"/>
              <a:t> </a:t>
            </a:r>
            <a:r>
              <a:rPr lang="en-US" dirty="0" err="1"/>
              <a:t>erfaring</a:t>
            </a:r>
            <a:r>
              <a:rPr lang="en-US" dirty="0"/>
              <a:t> med at </a:t>
            </a:r>
            <a:r>
              <a:rPr lang="en-US" dirty="0" err="1"/>
              <a:t>gøre</a:t>
            </a:r>
            <a:r>
              <a:rPr lang="en-US" dirty="0"/>
              <a:t> det </a:t>
            </a:r>
            <a:r>
              <a:rPr lang="en-US" dirty="0" err="1"/>
              <a:t>mindre</a:t>
            </a:r>
            <a:r>
              <a:rPr lang="en-US" dirty="0"/>
              <a:t> </a:t>
            </a:r>
            <a:r>
              <a:rPr lang="en-US" dirty="0" err="1"/>
              <a:t>godt</a:t>
            </a:r>
            <a:r>
              <a:rPr lang="en-US" dirty="0"/>
              <a:t>…</a:t>
            </a:r>
            <a:endParaRPr lang="da-DK" dirty="0"/>
          </a:p>
          <a:p>
            <a:pPr marL="514350" indent="-514350">
              <a:buAutoNum type="arabicPeriod"/>
            </a:pPr>
            <a:endParaRPr lang="da-DK" dirty="0"/>
          </a:p>
        </p:txBody>
      </p:sp>
      <p:sp>
        <p:nvSpPr>
          <p:cNvPr id="8" name="Tekstfelt 7">
            <a:extLst>
              <a:ext uri="{FF2B5EF4-FFF2-40B4-BE49-F238E27FC236}">
                <a16:creationId xmlns:a16="http://schemas.microsoft.com/office/drawing/2014/main" xmlns="" id="{41D8D64B-CD1B-448B-8837-421CCC3A912D}"/>
              </a:ext>
            </a:extLst>
          </p:cNvPr>
          <p:cNvSpPr txBox="1"/>
          <p:nvPr/>
        </p:nvSpPr>
        <p:spPr>
          <a:xfrm>
            <a:off x="1916501" y="3893335"/>
            <a:ext cx="8358996" cy="2739211"/>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3200" b="1" dirty="0"/>
              <a:t>Problemet: </a:t>
            </a:r>
          </a:p>
          <a:p>
            <a:endParaRPr lang="da-DK" sz="2000" dirty="0"/>
          </a:p>
          <a:p>
            <a:r>
              <a:rPr lang="da-DK" sz="2000" dirty="0"/>
              <a:t>Ofte blev det ikke gjort klart…</a:t>
            </a:r>
          </a:p>
          <a:p>
            <a:pPr marL="342900" indent="-342900">
              <a:buFontTx/>
              <a:buChar char="-"/>
            </a:pPr>
            <a:r>
              <a:rPr lang="da-DK" sz="2000" dirty="0"/>
              <a:t>Hvad eleverne skulle forvente (forud for besøget) </a:t>
            </a:r>
          </a:p>
          <a:p>
            <a:pPr marL="342900" indent="-342900">
              <a:buFontTx/>
              <a:buChar char="-"/>
            </a:pPr>
            <a:r>
              <a:rPr lang="da-DK" sz="2000" dirty="0"/>
              <a:t>Hvad elevernes rolle var (under besøget) </a:t>
            </a:r>
          </a:p>
          <a:p>
            <a:pPr marL="342900" indent="-342900">
              <a:buFontTx/>
              <a:buChar char="-"/>
            </a:pPr>
            <a:r>
              <a:rPr lang="da-DK" sz="2000" dirty="0"/>
              <a:t>Hvad oplægsholderens rolle var (under besøget) </a:t>
            </a:r>
          </a:p>
          <a:p>
            <a:pPr marL="342900" indent="-342900">
              <a:buFontTx/>
              <a:buChar char="-"/>
            </a:pPr>
            <a:r>
              <a:rPr lang="da-DK" sz="2000" dirty="0"/>
              <a:t>Hvad udbyttet skulle være (efter besøget) </a:t>
            </a:r>
          </a:p>
          <a:p>
            <a:endParaRPr lang="da-DK" sz="2000" dirty="0"/>
          </a:p>
        </p:txBody>
      </p:sp>
      <p:sp>
        <p:nvSpPr>
          <p:cNvPr id="9" name="Rektangel: afrundede hjørner 8">
            <a:extLst>
              <a:ext uri="{FF2B5EF4-FFF2-40B4-BE49-F238E27FC236}">
                <a16:creationId xmlns:a16="http://schemas.microsoft.com/office/drawing/2014/main" xmlns="" id="{F8B312BA-312C-4CE0-8284-92CC46F1B359}"/>
              </a:ext>
            </a:extLst>
          </p:cNvPr>
          <p:cNvSpPr/>
          <p:nvPr/>
        </p:nvSpPr>
        <p:spPr>
          <a:xfrm rot="894087">
            <a:off x="5487098" y="2686455"/>
            <a:ext cx="4246495" cy="231010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Tekstfelt 9">
            <a:extLst>
              <a:ext uri="{FF2B5EF4-FFF2-40B4-BE49-F238E27FC236}">
                <a16:creationId xmlns:a16="http://schemas.microsoft.com/office/drawing/2014/main" xmlns="" id="{8B9EC4DF-BD68-40F9-A208-CE6866B1E58B}"/>
              </a:ext>
            </a:extLst>
          </p:cNvPr>
          <p:cNvSpPr txBox="1"/>
          <p:nvPr/>
        </p:nvSpPr>
        <p:spPr>
          <a:xfrm rot="920160">
            <a:off x="5412035" y="2883898"/>
            <a:ext cx="4364966" cy="193899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dirty="0"/>
              <a:t>REFORMEN MED FOKUS PÅ PROFESSIONSORIENTERING OG KARRIERE-LÆRING </a:t>
            </a:r>
            <a:br>
              <a:rPr lang="en-US" sz="2400" dirty="0"/>
            </a:br>
            <a:r>
              <a:rPr lang="en-US" sz="2400" dirty="0"/>
              <a:t>= BEHOV FOR EN MERE SYSTEMATISK TILGANG!</a:t>
            </a:r>
            <a:endParaRPr lang="da-DK" sz="2400" dirty="0"/>
          </a:p>
        </p:txBody>
      </p:sp>
      <p:sp>
        <p:nvSpPr>
          <p:cNvPr id="11" name="Rektangel 10">
            <a:extLst>
              <a:ext uri="{FF2B5EF4-FFF2-40B4-BE49-F238E27FC236}">
                <a16:creationId xmlns:a16="http://schemas.microsoft.com/office/drawing/2014/main" xmlns="" id="{D265C364-096D-4C80-AA10-92EB7A05A718}"/>
              </a:ext>
            </a:extLst>
          </p:cNvPr>
          <p:cNvSpPr/>
          <p:nvPr/>
        </p:nvSpPr>
        <p:spPr>
          <a:xfrm>
            <a:off x="980661" y="124566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78051983-976F-4083-A074-FE8C67462671}"/>
              </a:ext>
            </a:extLst>
          </p:cNvPr>
          <p:cNvSpPr/>
          <p:nvPr/>
        </p:nvSpPr>
        <p:spPr>
          <a:xfrm>
            <a:off x="9955698" y="108375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99FB2743-A460-4E49-A582-FA9B0C853281}"/>
              </a:ext>
            </a:extLst>
          </p:cNvPr>
          <p:cNvSpPr/>
          <p:nvPr/>
        </p:nvSpPr>
        <p:spPr>
          <a:xfrm>
            <a:off x="10356579" y="124566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659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p:txBody>
          <a:bodyPr/>
          <a:lstStyle/>
          <a:p>
            <a:r>
              <a:rPr lang="da-DK" b="1" dirty="0"/>
              <a:t>4) Mødet med professioner</a:t>
            </a:r>
          </a:p>
        </p:txBody>
      </p:sp>
      <p:sp>
        <p:nvSpPr>
          <p:cNvPr id="3" name="Pladsholder til indhold 2">
            <a:extLst>
              <a:ext uri="{FF2B5EF4-FFF2-40B4-BE49-F238E27FC236}">
                <a16:creationId xmlns:a16="http://schemas.microsoft.com/office/drawing/2014/main" xmlns="" id="{2B8760B2-4A1C-46D5-9176-2B6E37FDE578}"/>
              </a:ext>
            </a:extLst>
          </p:cNvPr>
          <p:cNvSpPr>
            <a:spLocks noGrp="1"/>
          </p:cNvSpPr>
          <p:nvPr>
            <p:ph idx="1"/>
          </p:nvPr>
        </p:nvSpPr>
        <p:spPr>
          <a:xfrm>
            <a:off x="838199" y="1825625"/>
            <a:ext cx="10515600" cy="4351338"/>
          </a:xfrm>
        </p:spPr>
        <p:txBody>
          <a:bodyPr/>
          <a:lstStyle/>
          <a:p>
            <a:pPr marL="0" indent="0">
              <a:buNone/>
            </a:pPr>
            <a:r>
              <a:rPr lang="da-DK" sz="3000" b="1" dirty="0"/>
              <a:t>Et bud på en model </a:t>
            </a:r>
          </a:p>
          <a:p>
            <a:pPr marL="0" indent="0">
              <a:buNone/>
            </a:pPr>
            <a:endParaRPr lang="da-DK" dirty="0"/>
          </a:p>
        </p:txBody>
      </p:sp>
      <p:sp>
        <p:nvSpPr>
          <p:cNvPr id="14" name="Ellipse 13">
            <a:extLst>
              <a:ext uri="{FF2B5EF4-FFF2-40B4-BE49-F238E27FC236}">
                <a16:creationId xmlns:a16="http://schemas.microsoft.com/office/drawing/2014/main" xmlns="" id="{93E85010-8C70-449E-9818-FC733CAA5EFE}"/>
              </a:ext>
            </a:extLst>
          </p:cNvPr>
          <p:cNvSpPr/>
          <p:nvPr/>
        </p:nvSpPr>
        <p:spPr>
          <a:xfrm>
            <a:off x="4700978" y="1982340"/>
            <a:ext cx="2958860" cy="26569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xmlns="" id="{53DC2E6B-40F4-44B8-87C8-5739FF77405A}"/>
              </a:ext>
            </a:extLst>
          </p:cNvPr>
          <p:cNvSpPr txBox="1"/>
          <p:nvPr/>
        </p:nvSpPr>
        <p:spPr>
          <a:xfrm>
            <a:off x="4836580" y="2363350"/>
            <a:ext cx="2710570" cy="1938992"/>
          </a:xfrm>
          <a:prstGeom prst="rect">
            <a:avLst/>
          </a:prstGeom>
          <a:noFill/>
        </p:spPr>
        <p:txBody>
          <a:bodyPr wrap="square" rtlCol="0">
            <a:spAutoFit/>
          </a:bodyPr>
          <a:lstStyle/>
          <a:p>
            <a:pPr algn="ctr"/>
            <a:r>
              <a:rPr lang="da-DK" sz="2400" b="1" dirty="0">
                <a:solidFill>
                  <a:schemeClr val="bg1"/>
                </a:solidFill>
              </a:rPr>
              <a:t>Foredrag </a:t>
            </a:r>
          </a:p>
          <a:p>
            <a:pPr algn="ctr"/>
            <a:r>
              <a:rPr lang="da-DK" sz="2400" b="1" dirty="0">
                <a:solidFill>
                  <a:schemeClr val="bg1"/>
                </a:solidFill>
              </a:rPr>
              <a:t>Virksomhedsbesøg </a:t>
            </a:r>
          </a:p>
          <a:p>
            <a:pPr algn="ctr"/>
            <a:r>
              <a:rPr lang="da-DK" sz="2400" b="1" dirty="0">
                <a:solidFill>
                  <a:schemeClr val="bg1"/>
                </a:solidFill>
              </a:rPr>
              <a:t>Projekt </a:t>
            </a:r>
          </a:p>
          <a:p>
            <a:pPr algn="ctr"/>
            <a:r>
              <a:rPr lang="da-DK" sz="2400" b="1" dirty="0">
                <a:solidFill>
                  <a:schemeClr val="bg1"/>
                </a:solidFill>
              </a:rPr>
              <a:t>Praktik </a:t>
            </a:r>
          </a:p>
          <a:p>
            <a:pPr algn="ctr"/>
            <a:r>
              <a:rPr lang="da-DK" sz="2400" b="1" dirty="0">
                <a:solidFill>
                  <a:schemeClr val="bg1"/>
                </a:solidFill>
              </a:rPr>
              <a:t>Osv. </a:t>
            </a:r>
          </a:p>
        </p:txBody>
      </p:sp>
      <p:sp>
        <p:nvSpPr>
          <p:cNvPr id="16" name="Højrepil 14">
            <a:extLst>
              <a:ext uri="{FF2B5EF4-FFF2-40B4-BE49-F238E27FC236}">
                <a16:creationId xmlns:a16="http://schemas.microsoft.com/office/drawing/2014/main" xmlns="" id="{ABE97D22-9E34-4EC6-8B57-8A9FE44B342D}"/>
              </a:ext>
            </a:extLst>
          </p:cNvPr>
          <p:cNvSpPr/>
          <p:nvPr/>
        </p:nvSpPr>
        <p:spPr>
          <a:xfrm>
            <a:off x="714137" y="2482671"/>
            <a:ext cx="3840192" cy="16498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xmlns="" id="{26DBDFD2-5B97-4B4F-8818-129B36AB60B3}"/>
              </a:ext>
            </a:extLst>
          </p:cNvPr>
          <p:cNvSpPr txBox="1"/>
          <p:nvPr/>
        </p:nvSpPr>
        <p:spPr>
          <a:xfrm>
            <a:off x="883604" y="3102012"/>
            <a:ext cx="3027092" cy="461665"/>
          </a:xfrm>
          <a:prstGeom prst="rect">
            <a:avLst/>
          </a:prstGeom>
          <a:noFill/>
        </p:spPr>
        <p:txBody>
          <a:bodyPr wrap="square" rtlCol="0">
            <a:spAutoFit/>
          </a:bodyPr>
          <a:lstStyle/>
          <a:p>
            <a:pPr algn="ctr"/>
            <a:r>
              <a:rPr lang="da-DK" sz="2400" b="1" dirty="0"/>
              <a:t>Refleksioner før</a:t>
            </a:r>
          </a:p>
        </p:txBody>
      </p:sp>
      <p:sp>
        <p:nvSpPr>
          <p:cNvPr id="18" name="Højrepil 18">
            <a:extLst>
              <a:ext uri="{FF2B5EF4-FFF2-40B4-BE49-F238E27FC236}">
                <a16:creationId xmlns:a16="http://schemas.microsoft.com/office/drawing/2014/main" xmlns="" id="{DF474C41-222B-4ED4-BED7-618191B65BDD}"/>
              </a:ext>
            </a:extLst>
          </p:cNvPr>
          <p:cNvSpPr/>
          <p:nvPr/>
        </p:nvSpPr>
        <p:spPr>
          <a:xfrm>
            <a:off x="7828772" y="2507918"/>
            <a:ext cx="3967588" cy="1649857"/>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xmlns="" id="{EB9ABA2C-1D78-4969-9E8E-A94D9F1BCA5C}"/>
              </a:ext>
            </a:extLst>
          </p:cNvPr>
          <p:cNvSpPr txBox="1"/>
          <p:nvPr/>
        </p:nvSpPr>
        <p:spPr>
          <a:xfrm>
            <a:off x="7931181" y="3102013"/>
            <a:ext cx="3027092" cy="461665"/>
          </a:xfrm>
          <a:prstGeom prst="rect">
            <a:avLst/>
          </a:prstGeom>
          <a:noFill/>
        </p:spPr>
        <p:txBody>
          <a:bodyPr wrap="square" rtlCol="0">
            <a:spAutoFit/>
          </a:bodyPr>
          <a:lstStyle/>
          <a:p>
            <a:pPr algn="ctr"/>
            <a:r>
              <a:rPr lang="da-DK" sz="2400" b="1" dirty="0"/>
              <a:t>Refleksioner efter</a:t>
            </a:r>
          </a:p>
        </p:txBody>
      </p:sp>
      <p:sp>
        <p:nvSpPr>
          <p:cNvPr id="8" name="Rektangel: afrundede hjørner 7">
            <a:extLst>
              <a:ext uri="{FF2B5EF4-FFF2-40B4-BE49-F238E27FC236}">
                <a16:creationId xmlns:a16="http://schemas.microsoft.com/office/drawing/2014/main" xmlns="" id="{0ACB1A70-62FE-4A6F-A01E-24900D51C540}"/>
              </a:ext>
            </a:extLst>
          </p:cNvPr>
          <p:cNvSpPr/>
          <p:nvPr/>
        </p:nvSpPr>
        <p:spPr>
          <a:xfrm>
            <a:off x="748335" y="4234924"/>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6" name="Rektangel: afrundede hjørner 25">
            <a:extLst>
              <a:ext uri="{FF2B5EF4-FFF2-40B4-BE49-F238E27FC236}">
                <a16:creationId xmlns:a16="http://schemas.microsoft.com/office/drawing/2014/main" xmlns="" id="{7E0BD268-FDAF-44B3-986F-C23CFDEA9399}"/>
              </a:ext>
            </a:extLst>
          </p:cNvPr>
          <p:cNvSpPr/>
          <p:nvPr/>
        </p:nvSpPr>
        <p:spPr>
          <a:xfrm>
            <a:off x="2757726" y="4234925"/>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7" name="Tekstfelt 26">
            <a:extLst>
              <a:ext uri="{FF2B5EF4-FFF2-40B4-BE49-F238E27FC236}">
                <a16:creationId xmlns:a16="http://schemas.microsoft.com/office/drawing/2014/main" xmlns="" id="{85988F80-E120-4DE1-8397-285E571F8B2C}"/>
              </a:ext>
            </a:extLst>
          </p:cNvPr>
          <p:cNvSpPr txBox="1"/>
          <p:nvPr/>
        </p:nvSpPr>
        <p:spPr>
          <a:xfrm>
            <a:off x="823049" y="4937275"/>
            <a:ext cx="1611499" cy="984885"/>
          </a:xfrm>
          <a:prstGeom prst="rect">
            <a:avLst/>
          </a:prstGeom>
          <a:noFill/>
        </p:spPr>
        <p:txBody>
          <a:bodyPr wrap="square" rtlCol="0">
            <a:spAutoFit/>
          </a:bodyPr>
          <a:lstStyle/>
          <a:p>
            <a:pPr algn="ctr"/>
            <a:r>
              <a:rPr lang="da-DK" sz="2000" b="1" dirty="0">
                <a:solidFill>
                  <a:schemeClr val="bg1"/>
                </a:solidFill>
              </a:rPr>
              <a:t>Indledende overvejelser </a:t>
            </a:r>
          </a:p>
          <a:p>
            <a:endParaRPr lang="da-DK" dirty="0"/>
          </a:p>
        </p:txBody>
      </p:sp>
      <p:sp>
        <p:nvSpPr>
          <p:cNvPr id="28" name="Tekstfelt 27">
            <a:extLst>
              <a:ext uri="{FF2B5EF4-FFF2-40B4-BE49-F238E27FC236}">
                <a16:creationId xmlns:a16="http://schemas.microsoft.com/office/drawing/2014/main" xmlns="" id="{834EEE57-CDCD-4557-96E3-D0474D42E4D5}"/>
              </a:ext>
            </a:extLst>
          </p:cNvPr>
          <p:cNvSpPr txBox="1"/>
          <p:nvPr/>
        </p:nvSpPr>
        <p:spPr>
          <a:xfrm>
            <a:off x="2852436" y="4897539"/>
            <a:ext cx="1611499" cy="984885"/>
          </a:xfrm>
          <a:prstGeom prst="rect">
            <a:avLst/>
          </a:prstGeom>
          <a:noFill/>
        </p:spPr>
        <p:txBody>
          <a:bodyPr wrap="square" rtlCol="0">
            <a:spAutoFit/>
          </a:bodyPr>
          <a:lstStyle/>
          <a:p>
            <a:pPr algn="ctr"/>
            <a:r>
              <a:rPr lang="da-DK" sz="2000" b="1" dirty="0">
                <a:solidFill>
                  <a:schemeClr val="bg1"/>
                </a:solidFill>
              </a:rPr>
              <a:t>Præsentation for eleverne</a:t>
            </a:r>
          </a:p>
          <a:p>
            <a:endParaRPr lang="da-DK" dirty="0"/>
          </a:p>
        </p:txBody>
      </p:sp>
      <p:sp>
        <p:nvSpPr>
          <p:cNvPr id="29" name="Rektangel: afrundede hjørner 28">
            <a:extLst>
              <a:ext uri="{FF2B5EF4-FFF2-40B4-BE49-F238E27FC236}">
                <a16:creationId xmlns:a16="http://schemas.microsoft.com/office/drawing/2014/main" xmlns="" id="{42DA3919-334D-49D3-8F13-4DA188F162C1}"/>
              </a:ext>
            </a:extLst>
          </p:cNvPr>
          <p:cNvSpPr/>
          <p:nvPr/>
        </p:nvSpPr>
        <p:spPr>
          <a:xfrm>
            <a:off x="7802169" y="4234924"/>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 name="Tekstfelt 29">
            <a:extLst>
              <a:ext uri="{FF2B5EF4-FFF2-40B4-BE49-F238E27FC236}">
                <a16:creationId xmlns:a16="http://schemas.microsoft.com/office/drawing/2014/main" xmlns="" id="{19662B53-FFF3-4000-9024-EF0678E3F15B}"/>
              </a:ext>
            </a:extLst>
          </p:cNvPr>
          <p:cNvSpPr txBox="1"/>
          <p:nvPr/>
        </p:nvSpPr>
        <p:spPr>
          <a:xfrm>
            <a:off x="7931181" y="4822287"/>
            <a:ext cx="1611499" cy="1292662"/>
          </a:xfrm>
          <a:prstGeom prst="rect">
            <a:avLst/>
          </a:prstGeom>
          <a:noFill/>
        </p:spPr>
        <p:txBody>
          <a:bodyPr wrap="square" rtlCol="0">
            <a:spAutoFit/>
          </a:bodyPr>
          <a:lstStyle/>
          <a:p>
            <a:pPr algn="ctr"/>
            <a:r>
              <a:rPr lang="da-DK" sz="2000" b="1" dirty="0">
                <a:solidFill>
                  <a:schemeClr val="bg1"/>
                </a:solidFill>
              </a:rPr>
              <a:t>Elevernes faglige refleksion</a:t>
            </a:r>
          </a:p>
          <a:p>
            <a:endParaRPr lang="da-DK" dirty="0"/>
          </a:p>
        </p:txBody>
      </p:sp>
      <p:sp>
        <p:nvSpPr>
          <p:cNvPr id="31" name="Rektangel: afrundede hjørner 30">
            <a:extLst>
              <a:ext uri="{FF2B5EF4-FFF2-40B4-BE49-F238E27FC236}">
                <a16:creationId xmlns:a16="http://schemas.microsoft.com/office/drawing/2014/main" xmlns="" id="{31E22061-1622-4367-82FE-C9E909221D2B}"/>
              </a:ext>
            </a:extLst>
          </p:cNvPr>
          <p:cNvSpPr/>
          <p:nvPr/>
        </p:nvSpPr>
        <p:spPr>
          <a:xfrm>
            <a:off x="9845862" y="4233881"/>
            <a:ext cx="1800921" cy="222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Tekstfelt 31">
            <a:extLst>
              <a:ext uri="{FF2B5EF4-FFF2-40B4-BE49-F238E27FC236}">
                <a16:creationId xmlns:a16="http://schemas.microsoft.com/office/drawing/2014/main" xmlns="" id="{F226D4FD-511B-4801-9743-A34E36E649FA}"/>
              </a:ext>
            </a:extLst>
          </p:cNvPr>
          <p:cNvSpPr txBox="1"/>
          <p:nvPr/>
        </p:nvSpPr>
        <p:spPr>
          <a:xfrm>
            <a:off x="9940572" y="4555337"/>
            <a:ext cx="1611499" cy="1908215"/>
          </a:xfrm>
          <a:prstGeom prst="rect">
            <a:avLst/>
          </a:prstGeom>
          <a:noFill/>
        </p:spPr>
        <p:txBody>
          <a:bodyPr wrap="square" rtlCol="0">
            <a:spAutoFit/>
          </a:bodyPr>
          <a:lstStyle/>
          <a:p>
            <a:pPr algn="ctr"/>
            <a:r>
              <a:rPr lang="da-DK" sz="2000" b="1" dirty="0">
                <a:solidFill>
                  <a:schemeClr val="bg1"/>
                </a:solidFill>
              </a:rPr>
              <a:t>Elevernes refleksion i forhold til karriere-læring</a:t>
            </a:r>
          </a:p>
          <a:p>
            <a:endParaRPr lang="da-DK" dirty="0"/>
          </a:p>
        </p:txBody>
      </p:sp>
      <p:sp>
        <p:nvSpPr>
          <p:cNvPr id="21" name="Rektangel 20">
            <a:extLst>
              <a:ext uri="{FF2B5EF4-FFF2-40B4-BE49-F238E27FC236}">
                <a16:creationId xmlns:a16="http://schemas.microsoft.com/office/drawing/2014/main" xmlns="" id="{3D94590B-E887-415D-ABAE-C546241B11EB}"/>
              </a:ext>
            </a:extLst>
          </p:cNvPr>
          <p:cNvSpPr/>
          <p:nvPr/>
        </p:nvSpPr>
        <p:spPr>
          <a:xfrm>
            <a:off x="980661" y="124566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2" name="Ellipse 21">
            <a:extLst>
              <a:ext uri="{FF2B5EF4-FFF2-40B4-BE49-F238E27FC236}">
                <a16:creationId xmlns:a16="http://schemas.microsoft.com/office/drawing/2014/main" xmlns="" id="{4929AA82-2A41-4D63-B3E0-D18E91A7C231}"/>
              </a:ext>
            </a:extLst>
          </p:cNvPr>
          <p:cNvSpPr/>
          <p:nvPr/>
        </p:nvSpPr>
        <p:spPr>
          <a:xfrm>
            <a:off x="9955698" y="108375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22">
            <a:extLst>
              <a:ext uri="{FF2B5EF4-FFF2-40B4-BE49-F238E27FC236}">
                <a16:creationId xmlns:a16="http://schemas.microsoft.com/office/drawing/2014/main" xmlns="" id="{D202C320-AF26-436D-87C1-A48EB41FB05B}"/>
              </a:ext>
            </a:extLst>
          </p:cNvPr>
          <p:cNvSpPr/>
          <p:nvPr/>
        </p:nvSpPr>
        <p:spPr>
          <a:xfrm>
            <a:off x="10356579" y="124566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8952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7" grpId="0"/>
      <p:bldP spid="18" grpId="0" animBg="1"/>
      <p:bldP spid="19" grpId="0"/>
      <p:bldP spid="8" grpId="0" animBg="1"/>
      <p:bldP spid="26" grpId="0" animBg="1"/>
      <p:bldP spid="27" grpId="0"/>
      <p:bldP spid="28" grpId="0"/>
      <p:bldP spid="29" grpId="0" animBg="1"/>
      <p:bldP spid="30" grpId="0"/>
      <p:bldP spid="31"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Professionsrettet undervisning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5.</a:t>
            </a:r>
            <a:endParaRPr lang="da-DK" sz="16600" b="1" dirty="0"/>
          </a:p>
        </p:txBody>
      </p:sp>
    </p:spTree>
    <p:extLst>
      <p:ext uri="{BB962C8B-B14F-4D97-AF65-F5344CB8AC3E}">
        <p14:creationId xmlns:p14="http://schemas.microsoft.com/office/powerpoint/2010/main" val="26560895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ABCF3A32-3276-411D-B5CA-663EB135DD0D}"/>
              </a:ext>
            </a:extLst>
          </p:cNvPr>
          <p:cNvSpPr/>
          <p:nvPr/>
        </p:nvSpPr>
        <p:spPr>
          <a:xfrm>
            <a:off x="3896139" y="6110358"/>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xmlns="" id="{0CC11A7E-2BC9-4CDF-8A99-AB68AD79BC9F}"/>
              </a:ext>
            </a:extLst>
          </p:cNvPr>
          <p:cNvSpPr/>
          <p:nvPr/>
        </p:nvSpPr>
        <p:spPr>
          <a:xfrm>
            <a:off x="4147930" y="6136862"/>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Rektangel 17">
            <a:extLst>
              <a:ext uri="{FF2B5EF4-FFF2-40B4-BE49-F238E27FC236}">
                <a16:creationId xmlns:a16="http://schemas.microsoft.com/office/drawing/2014/main" xmlns="" id="{CAA8FFDD-B36A-474B-8ADA-426FC77D4D06}"/>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xmlns="" id="{B40660A3-E5A9-423F-AE9F-9BD4A151D16A}"/>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xmlns="" id="{28FB95F8-AEB6-4839-825A-87646B14B805}"/>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itel 1">
            <a:extLst>
              <a:ext uri="{FF2B5EF4-FFF2-40B4-BE49-F238E27FC236}">
                <a16:creationId xmlns:a16="http://schemas.microsoft.com/office/drawing/2014/main" xmlns="" id="{DA725292-5C27-4EC7-97B9-93E47CA4BB21}"/>
              </a:ext>
            </a:extLst>
          </p:cNvPr>
          <p:cNvSpPr>
            <a:spLocks noGrp="1"/>
          </p:cNvSpPr>
          <p:nvPr>
            <p:ph type="title"/>
          </p:nvPr>
        </p:nvSpPr>
        <p:spPr>
          <a:xfrm>
            <a:off x="838200" y="365125"/>
            <a:ext cx="10515600" cy="1325563"/>
          </a:xfrm>
        </p:spPr>
        <p:txBody>
          <a:bodyPr/>
          <a:lstStyle/>
          <a:p>
            <a:r>
              <a:rPr lang="da-DK" b="1" dirty="0"/>
              <a:t>5) På lektionsplan </a:t>
            </a:r>
          </a:p>
        </p:txBody>
      </p:sp>
      <p:sp>
        <p:nvSpPr>
          <p:cNvPr id="17" name="Pladsholder til indhold 2">
            <a:extLst>
              <a:ext uri="{FF2B5EF4-FFF2-40B4-BE49-F238E27FC236}">
                <a16:creationId xmlns:a16="http://schemas.microsoft.com/office/drawing/2014/main" xmlns="" id="{C8D280F5-A2FB-49C8-9804-7C04BCA9D046}"/>
              </a:ext>
            </a:extLst>
          </p:cNvPr>
          <p:cNvSpPr>
            <a:spLocks noGrp="1"/>
          </p:cNvSpPr>
          <p:nvPr>
            <p:ph idx="1"/>
          </p:nvPr>
        </p:nvSpPr>
        <p:spPr>
          <a:xfrm>
            <a:off x="838199" y="1825625"/>
            <a:ext cx="9829801" cy="4351338"/>
          </a:xfrm>
        </p:spPr>
        <p:txBody>
          <a:bodyPr>
            <a:normAutofit/>
          </a:bodyPr>
          <a:lstStyle/>
          <a:p>
            <a:pPr marL="0" indent="0" algn="just">
              <a:buNone/>
            </a:pPr>
            <a:r>
              <a:rPr lang="da-DK" dirty="0"/>
              <a:t>Tag sammen naboen fat i den seneste lektion, som en af jer har forberedt i samfundsfag. </a:t>
            </a:r>
          </a:p>
          <a:p>
            <a:pPr marL="0" indent="0" algn="just">
              <a:buNone/>
            </a:pPr>
            <a:endParaRPr lang="da-DK" dirty="0"/>
          </a:p>
          <a:p>
            <a:pPr marL="0" indent="0" algn="just">
              <a:buNone/>
            </a:pPr>
            <a:r>
              <a:rPr lang="da-DK" dirty="0"/>
              <a:t>Overvej: Hvordan kunne den gøres professionsorienteret? </a:t>
            </a:r>
          </a:p>
        </p:txBody>
      </p:sp>
    </p:spTree>
    <p:extLst>
      <p:ext uri="{BB962C8B-B14F-4D97-AF65-F5344CB8AC3E}">
        <p14:creationId xmlns:p14="http://schemas.microsoft.com/office/powerpoint/2010/main" val="209376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ktangel: afrundede hjørner 13">
            <a:extLst>
              <a:ext uri="{FF2B5EF4-FFF2-40B4-BE49-F238E27FC236}">
                <a16:creationId xmlns:a16="http://schemas.microsoft.com/office/drawing/2014/main" xmlns="" id="{50E5B165-C893-4BD9-AC4A-1CDFF1D41019}"/>
              </a:ext>
            </a:extLst>
          </p:cNvPr>
          <p:cNvSpPr/>
          <p:nvPr/>
        </p:nvSpPr>
        <p:spPr>
          <a:xfrm>
            <a:off x="287619" y="5555919"/>
            <a:ext cx="2358887" cy="80083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3" name="Rektangel: afrundede hjørner 12">
            <a:extLst>
              <a:ext uri="{FF2B5EF4-FFF2-40B4-BE49-F238E27FC236}">
                <a16:creationId xmlns:a16="http://schemas.microsoft.com/office/drawing/2014/main" xmlns="" id="{A74CC933-A3B3-4721-B9CF-4BDFF6397616}"/>
              </a:ext>
            </a:extLst>
          </p:cNvPr>
          <p:cNvSpPr/>
          <p:nvPr/>
        </p:nvSpPr>
        <p:spPr>
          <a:xfrm>
            <a:off x="289174" y="4346263"/>
            <a:ext cx="2358887" cy="111962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Rektangel: afrundede hjørner 1">
            <a:extLst>
              <a:ext uri="{FF2B5EF4-FFF2-40B4-BE49-F238E27FC236}">
                <a16:creationId xmlns:a16="http://schemas.microsoft.com/office/drawing/2014/main" xmlns="" id="{602A0DC4-92CD-45A3-867C-6D8573A296AC}"/>
              </a:ext>
            </a:extLst>
          </p:cNvPr>
          <p:cNvSpPr/>
          <p:nvPr/>
        </p:nvSpPr>
        <p:spPr>
          <a:xfrm>
            <a:off x="289172" y="1957697"/>
            <a:ext cx="2358887" cy="111962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 name="Rektangel 4">
            <a:extLst>
              <a:ext uri="{FF2B5EF4-FFF2-40B4-BE49-F238E27FC236}">
                <a16:creationId xmlns:a16="http://schemas.microsoft.com/office/drawing/2014/main" xmlns="" id="{ABCF3A32-3276-411D-B5CA-663EB135DD0D}"/>
              </a:ext>
            </a:extLst>
          </p:cNvPr>
          <p:cNvSpPr/>
          <p:nvPr/>
        </p:nvSpPr>
        <p:spPr>
          <a:xfrm>
            <a:off x="3896139" y="6110358"/>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Rektangel: afrundede hjørner 11">
            <a:extLst>
              <a:ext uri="{FF2B5EF4-FFF2-40B4-BE49-F238E27FC236}">
                <a16:creationId xmlns:a16="http://schemas.microsoft.com/office/drawing/2014/main" xmlns="" id="{96D1887C-FC11-414A-A269-C3A18020DADC}"/>
              </a:ext>
            </a:extLst>
          </p:cNvPr>
          <p:cNvSpPr/>
          <p:nvPr/>
        </p:nvSpPr>
        <p:spPr>
          <a:xfrm>
            <a:off x="289175" y="3171791"/>
            <a:ext cx="2358887" cy="11196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6" name="Tekstfelt 5">
            <a:extLst>
              <a:ext uri="{FF2B5EF4-FFF2-40B4-BE49-F238E27FC236}">
                <a16:creationId xmlns:a16="http://schemas.microsoft.com/office/drawing/2014/main" xmlns="" id="{D7345AEF-BC15-4344-B90D-89CD32F1E22D}"/>
              </a:ext>
            </a:extLst>
          </p:cNvPr>
          <p:cNvSpPr txBox="1"/>
          <p:nvPr/>
        </p:nvSpPr>
        <p:spPr>
          <a:xfrm>
            <a:off x="289173" y="2077567"/>
            <a:ext cx="235888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Begreber/teori</a:t>
            </a:r>
            <a:r>
              <a:rPr lang="da-DK" sz="2000" dirty="0"/>
              <a:t> om identitetsdannelse, socialisering osv. </a:t>
            </a:r>
          </a:p>
        </p:txBody>
      </p:sp>
      <p:sp>
        <p:nvSpPr>
          <p:cNvPr id="7" name="Tekstfelt 6">
            <a:extLst>
              <a:ext uri="{FF2B5EF4-FFF2-40B4-BE49-F238E27FC236}">
                <a16:creationId xmlns:a16="http://schemas.microsoft.com/office/drawing/2014/main" xmlns="" id="{A701A5D1-13D1-43D5-9531-986289977944}"/>
              </a:ext>
            </a:extLst>
          </p:cNvPr>
          <p:cNvSpPr txBox="1"/>
          <p:nvPr/>
        </p:nvSpPr>
        <p:spPr>
          <a:xfrm>
            <a:off x="289177" y="3235998"/>
            <a:ext cx="235888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Case: </a:t>
            </a:r>
            <a:r>
              <a:rPr lang="da-DK" sz="2000" dirty="0"/>
              <a:t>TV-udsendelse der følger arbejdet i en børnehave </a:t>
            </a:r>
          </a:p>
        </p:txBody>
      </p:sp>
      <p:sp>
        <p:nvSpPr>
          <p:cNvPr id="8" name="Tekstfelt 7">
            <a:extLst>
              <a:ext uri="{FF2B5EF4-FFF2-40B4-BE49-F238E27FC236}">
                <a16:creationId xmlns:a16="http://schemas.microsoft.com/office/drawing/2014/main" xmlns="" id="{920C8560-EFC5-46F9-A461-1B8AA84F3EF1}"/>
              </a:ext>
            </a:extLst>
          </p:cNvPr>
          <p:cNvSpPr txBox="1"/>
          <p:nvPr/>
        </p:nvSpPr>
        <p:spPr>
          <a:xfrm>
            <a:off x="289177" y="4406570"/>
            <a:ext cx="2358887" cy="101566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Anvendelse : </a:t>
            </a:r>
            <a:r>
              <a:rPr lang="da-DK" sz="2000" dirty="0"/>
              <a:t>Brug af teori/begreber på udsendelse</a:t>
            </a:r>
          </a:p>
        </p:txBody>
      </p:sp>
      <p:sp>
        <p:nvSpPr>
          <p:cNvPr id="9" name="Tekstfelt 8">
            <a:extLst>
              <a:ext uri="{FF2B5EF4-FFF2-40B4-BE49-F238E27FC236}">
                <a16:creationId xmlns:a16="http://schemas.microsoft.com/office/drawing/2014/main" xmlns="" id="{30B009A7-B2A2-4963-894B-6A356C071469}"/>
              </a:ext>
            </a:extLst>
          </p:cNvPr>
          <p:cNvSpPr txBox="1"/>
          <p:nvPr/>
        </p:nvSpPr>
        <p:spPr>
          <a:xfrm>
            <a:off x="324785" y="5609108"/>
            <a:ext cx="2358887"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da-DK" sz="2000" b="1" dirty="0"/>
              <a:t>Refleksion</a:t>
            </a:r>
            <a:r>
              <a:rPr lang="da-DK" sz="2000" dirty="0"/>
              <a:t> omkring karriere/profession</a:t>
            </a:r>
          </a:p>
        </p:txBody>
      </p:sp>
      <p:sp>
        <p:nvSpPr>
          <p:cNvPr id="11" name="Rektangel 10">
            <a:extLst>
              <a:ext uri="{FF2B5EF4-FFF2-40B4-BE49-F238E27FC236}">
                <a16:creationId xmlns:a16="http://schemas.microsoft.com/office/drawing/2014/main" xmlns="" id="{0CC11A7E-2BC9-4CDF-8A99-AB68AD79BC9F}"/>
              </a:ext>
            </a:extLst>
          </p:cNvPr>
          <p:cNvSpPr/>
          <p:nvPr/>
        </p:nvSpPr>
        <p:spPr>
          <a:xfrm>
            <a:off x="4147930" y="6136862"/>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Rektangel 17">
            <a:extLst>
              <a:ext uri="{FF2B5EF4-FFF2-40B4-BE49-F238E27FC236}">
                <a16:creationId xmlns:a16="http://schemas.microsoft.com/office/drawing/2014/main" xmlns="" id="{CAA8FFDD-B36A-474B-8ADA-426FC77D4D06}"/>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xmlns="" id="{B40660A3-E5A9-423F-AE9F-9BD4A151D16A}"/>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xmlns="" id="{28FB95F8-AEB6-4839-825A-87646B14B805}"/>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itel 1">
            <a:extLst>
              <a:ext uri="{FF2B5EF4-FFF2-40B4-BE49-F238E27FC236}">
                <a16:creationId xmlns:a16="http://schemas.microsoft.com/office/drawing/2014/main" xmlns="" id="{DA725292-5C27-4EC7-97B9-93E47CA4BB21}"/>
              </a:ext>
            </a:extLst>
          </p:cNvPr>
          <p:cNvSpPr>
            <a:spLocks noGrp="1"/>
          </p:cNvSpPr>
          <p:nvPr>
            <p:ph type="title"/>
          </p:nvPr>
        </p:nvSpPr>
        <p:spPr>
          <a:xfrm>
            <a:off x="838200" y="365125"/>
            <a:ext cx="10515600" cy="1325563"/>
          </a:xfrm>
        </p:spPr>
        <p:txBody>
          <a:bodyPr/>
          <a:lstStyle/>
          <a:p>
            <a:r>
              <a:rPr lang="da-DK" b="1" dirty="0"/>
              <a:t>5) På lektionsplan – eksempel I</a:t>
            </a:r>
          </a:p>
        </p:txBody>
      </p:sp>
      <p:sp>
        <p:nvSpPr>
          <p:cNvPr id="17" name="Pladsholder til indhold 2">
            <a:extLst>
              <a:ext uri="{FF2B5EF4-FFF2-40B4-BE49-F238E27FC236}">
                <a16:creationId xmlns:a16="http://schemas.microsoft.com/office/drawing/2014/main" xmlns="" id="{023243EE-F645-40C0-9A74-ABF1966D3B34}"/>
              </a:ext>
            </a:extLst>
          </p:cNvPr>
          <p:cNvSpPr>
            <a:spLocks noGrp="1"/>
          </p:cNvSpPr>
          <p:nvPr>
            <p:ph idx="1"/>
          </p:nvPr>
        </p:nvSpPr>
        <p:spPr>
          <a:xfrm>
            <a:off x="2756452" y="1825625"/>
            <a:ext cx="8468139" cy="4854576"/>
          </a:xfr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da-DK" sz="2000" b="1" i="1" dirty="0"/>
              <a:t>Dagens spørgsmål: hvad kendetegner barnets identitetsdannelse i det senmoderne samfund? </a:t>
            </a:r>
          </a:p>
          <a:p>
            <a:pPr marL="0" indent="0">
              <a:buNone/>
            </a:pPr>
            <a:r>
              <a:rPr lang="da-DK" sz="2000" b="1" dirty="0"/>
              <a:t>1. Socialisering i det senmoderne samfund </a:t>
            </a:r>
            <a:br>
              <a:rPr lang="da-DK" sz="2000" b="1" dirty="0"/>
            </a:br>
            <a:r>
              <a:rPr lang="da-DK" sz="2000" dirty="0"/>
              <a:t>Læs KS-bogen s. 30-32 og besvar følgende: </a:t>
            </a:r>
            <a:br>
              <a:rPr lang="da-DK" sz="2000" dirty="0"/>
            </a:br>
            <a:r>
              <a:rPr lang="da-DK" sz="2000" dirty="0"/>
              <a:t>	a) hvad er socialisering </a:t>
            </a:r>
            <a:br>
              <a:rPr lang="da-DK" sz="2000" dirty="0"/>
            </a:br>
            <a:r>
              <a:rPr lang="da-DK" sz="2000" dirty="0"/>
              <a:t>	b) hvad kendetegner senmoderne individers identitetsdannelse? </a:t>
            </a:r>
            <a:br>
              <a:rPr lang="da-DK" sz="2000" dirty="0"/>
            </a:br>
            <a:r>
              <a:rPr lang="da-DK" sz="2000" dirty="0"/>
              <a:t>	…. </a:t>
            </a:r>
            <a:br>
              <a:rPr lang="da-DK" sz="2000" dirty="0"/>
            </a:br>
            <a:r>
              <a:rPr lang="da-DK" sz="2000" dirty="0"/>
              <a:t/>
            </a:r>
            <a:br>
              <a:rPr lang="da-DK" sz="2000" dirty="0"/>
            </a:br>
            <a:r>
              <a:rPr lang="da-DK" sz="2000" b="1" dirty="0"/>
              <a:t>2. Børnenes hemmelige verden </a:t>
            </a:r>
            <a:br>
              <a:rPr lang="da-DK" sz="2000" b="1" dirty="0"/>
            </a:br>
            <a:r>
              <a:rPr lang="da-DK" sz="2000" dirty="0"/>
              <a:t>Vi ser et afsnit af ”børnenes hemmelige verden” og I får lov at bruge begreberne herunder i forhold til udsendelsen: </a:t>
            </a:r>
            <a:br>
              <a:rPr lang="da-DK" sz="2000" dirty="0"/>
            </a:br>
            <a:r>
              <a:rPr lang="da-DK" sz="2000" dirty="0"/>
              <a:t>	- socialisering (primær, sekundær og tertiær)</a:t>
            </a:r>
            <a:br>
              <a:rPr lang="da-DK" sz="2000" dirty="0"/>
            </a:br>
            <a:r>
              <a:rPr lang="da-DK" sz="2000" dirty="0"/>
              <a:t>	- normer (formelle og uformelle) </a:t>
            </a:r>
            <a:br>
              <a:rPr lang="da-DK" sz="2000" dirty="0"/>
            </a:br>
            <a:r>
              <a:rPr lang="da-DK" sz="2000" dirty="0"/>
              <a:t>	- sanktioner (negative og positive) </a:t>
            </a:r>
            <a:br>
              <a:rPr lang="da-DK" sz="2000" dirty="0"/>
            </a:br>
            <a:r>
              <a:rPr lang="da-DK" sz="2000" dirty="0"/>
              <a:t>	- normsendere</a:t>
            </a:r>
            <a:br>
              <a:rPr lang="da-DK" sz="2000" dirty="0"/>
            </a:br>
            <a:r>
              <a:rPr lang="da-DK" sz="2000" dirty="0"/>
              <a:t>	- dobbeltsocialisering – og forskel ml. normer hjemme og i institution</a:t>
            </a:r>
            <a:br>
              <a:rPr lang="da-DK" sz="2000" dirty="0"/>
            </a:br>
            <a:r>
              <a:rPr lang="da-DK" sz="2000" dirty="0"/>
              <a:t/>
            </a:r>
            <a:br>
              <a:rPr lang="da-DK" sz="2000" dirty="0"/>
            </a:br>
            <a:r>
              <a:rPr lang="da-DK" sz="2000" b="1" dirty="0"/>
              <a:t>3. Professionsrefleksion</a:t>
            </a:r>
            <a:br>
              <a:rPr lang="da-DK" sz="2000" b="1" dirty="0"/>
            </a:br>
            <a:r>
              <a:rPr lang="da-DK" sz="2000" dirty="0"/>
              <a:t>- Hvilke jobs mødte vi i udsendelsen?</a:t>
            </a:r>
            <a:br>
              <a:rPr lang="da-DK" sz="2000" dirty="0"/>
            </a:br>
            <a:r>
              <a:rPr lang="da-DK" sz="2000" dirty="0"/>
              <a:t>- Hvilke kompetencer skal man have for at varetage sådan et job? </a:t>
            </a:r>
            <a:br>
              <a:rPr lang="da-DK" sz="2000" dirty="0"/>
            </a:br>
            <a:r>
              <a:rPr lang="da-DK" sz="2000" dirty="0"/>
              <a:t>- Hvilken viden fra samfundsfag er relevant i deres profession? </a:t>
            </a:r>
          </a:p>
          <a:p>
            <a:pPr marL="0" indent="0">
              <a:buNone/>
            </a:pPr>
            <a:endParaRPr lang="da-DK" sz="2000" b="1" dirty="0"/>
          </a:p>
        </p:txBody>
      </p:sp>
      <p:sp>
        <p:nvSpPr>
          <p:cNvPr id="22" name="Pladsholder til indhold 2">
            <a:extLst>
              <a:ext uri="{FF2B5EF4-FFF2-40B4-BE49-F238E27FC236}">
                <a16:creationId xmlns:a16="http://schemas.microsoft.com/office/drawing/2014/main" xmlns="" id="{C15E071F-53BD-43E1-9254-410F858BEE68}"/>
              </a:ext>
            </a:extLst>
          </p:cNvPr>
          <p:cNvSpPr txBox="1">
            <a:spLocks/>
          </p:cNvSpPr>
          <p:nvPr/>
        </p:nvSpPr>
        <p:spPr>
          <a:xfrm>
            <a:off x="2756449" y="5331628"/>
            <a:ext cx="8468139" cy="1433608"/>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da-DK" sz="2000" b="1" dirty="0"/>
          </a:p>
        </p:txBody>
      </p:sp>
      <p:sp>
        <p:nvSpPr>
          <p:cNvPr id="23" name="Pladsholder til indhold 2">
            <a:extLst>
              <a:ext uri="{FF2B5EF4-FFF2-40B4-BE49-F238E27FC236}">
                <a16:creationId xmlns:a16="http://schemas.microsoft.com/office/drawing/2014/main" xmlns="" id="{A4862456-9019-4DE2-BF48-D271368DF03A}"/>
              </a:ext>
            </a:extLst>
          </p:cNvPr>
          <p:cNvSpPr txBox="1">
            <a:spLocks/>
          </p:cNvSpPr>
          <p:nvPr/>
        </p:nvSpPr>
        <p:spPr>
          <a:xfrm>
            <a:off x="2756451" y="1834137"/>
            <a:ext cx="8468139" cy="3521633"/>
          </a:xfrm>
          <a:prstGeom prst="rect">
            <a:avLst/>
          </a:prstGeom>
          <a:noFill/>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endParaRPr lang="da-DK" sz="2000" b="1" dirty="0"/>
          </a:p>
        </p:txBody>
      </p:sp>
    </p:spTree>
    <p:extLst>
      <p:ext uri="{BB962C8B-B14F-4D97-AF65-F5344CB8AC3E}">
        <p14:creationId xmlns:p14="http://schemas.microsoft.com/office/powerpoint/2010/main" val="612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2" grpId="0" animBg="1"/>
      <p:bldP spid="12" grpId="0" animBg="1"/>
      <p:bldP spid="6" grpId="0"/>
      <p:bldP spid="7" grpId="0"/>
      <p:bldP spid="8" grpId="0" animBg="1"/>
      <p:bldP spid="9" grpId="0"/>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ABCF3A32-3276-411D-B5CA-663EB135DD0D}"/>
              </a:ext>
            </a:extLst>
          </p:cNvPr>
          <p:cNvSpPr/>
          <p:nvPr/>
        </p:nvSpPr>
        <p:spPr>
          <a:xfrm>
            <a:off x="3896139" y="6110358"/>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0">
            <a:extLst>
              <a:ext uri="{FF2B5EF4-FFF2-40B4-BE49-F238E27FC236}">
                <a16:creationId xmlns:a16="http://schemas.microsoft.com/office/drawing/2014/main" xmlns="" id="{0CC11A7E-2BC9-4CDF-8A99-AB68AD79BC9F}"/>
              </a:ext>
            </a:extLst>
          </p:cNvPr>
          <p:cNvSpPr/>
          <p:nvPr/>
        </p:nvSpPr>
        <p:spPr>
          <a:xfrm>
            <a:off x="4147930" y="6136862"/>
            <a:ext cx="6520070" cy="543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8" name="Rektangel 17">
            <a:extLst>
              <a:ext uri="{FF2B5EF4-FFF2-40B4-BE49-F238E27FC236}">
                <a16:creationId xmlns:a16="http://schemas.microsoft.com/office/drawing/2014/main" xmlns="" id="{CAA8FFDD-B36A-474B-8ADA-426FC77D4D06}"/>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llipse 18">
            <a:extLst>
              <a:ext uri="{FF2B5EF4-FFF2-40B4-BE49-F238E27FC236}">
                <a16:creationId xmlns:a16="http://schemas.microsoft.com/office/drawing/2014/main" xmlns="" id="{B40660A3-E5A9-423F-AE9F-9BD4A151D16A}"/>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ektangel 19">
            <a:extLst>
              <a:ext uri="{FF2B5EF4-FFF2-40B4-BE49-F238E27FC236}">
                <a16:creationId xmlns:a16="http://schemas.microsoft.com/office/drawing/2014/main" xmlns="" id="{28FB95F8-AEB6-4839-825A-87646B14B805}"/>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1" name="Titel 1">
            <a:extLst>
              <a:ext uri="{FF2B5EF4-FFF2-40B4-BE49-F238E27FC236}">
                <a16:creationId xmlns:a16="http://schemas.microsoft.com/office/drawing/2014/main" xmlns="" id="{DA725292-5C27-4EC7-97B9-93E47CA4BB21}"/>
              </a:ext>
            </a:extLst>
          </p:cNvPr>
          <p:cNvSpPr>
            <a:spLocks noGrp="1"/>
          </p:cNvSpPr>
          <p:nvPr>
            <p:ph type="title"/>
          </p:nvPr>
        </p:nvSpPr>
        <p:spPr>
          <a:xfrm>
            <a:off x="838200" y="365125"/>
            <a:ext cx="10515600" cy="1325563"/>
          </a:xfrm>
        </p:spPr>
        <p:txBody>
          <a:bodyPr/>
          <a:lstStyle/>
          <a:p>
            <a:r>
              <a:rPr lang="da-DK" b="1" dirty="0"/>
              <a:t>5) På lektionsplan – eksempel II  </a:t>
            </a:r>
          </a:p>
        </p:txBody>
      </p:sp>
      <p:sp>
        <p:nvSpPr>
          <p:cNvPr id="17" name="Pladsholder til indhold 2">
            <a:extLst>
              <a:ext uri="{FF2B5EF4-FFF2-40B4-BE49-F238E27FC236}">
                <a16:creationId xmlns:a16="http://schemas.microsoft.com/office/drawing/2014/main" xmlns="" id="{C8D280F5-A2FB-49C8-9804-7C04BCA9D046}"/>
              </a:ext>
            </a:extLst>
          </p:cNvPr>
          <p:cNvSpPr>
            <a:spLocks noGrp="1"/>
          </p:cNvSpPr>
          <p:nvPr>
            <p:ph idx="1"/>
          </p:nvPr>
        </p:nvSpPr>
        <p:spPr>
          <a:xfrm>
            <a:off x="2756452" y="1825625"/>
            <a:ext cx="8468139" cy="4854576"/>
          </a:xfr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da-DK" sz="2000" b="1" i="1" dirty="0"/>
              <a:t>Dagens spørgsmål: hvordan kan man som pædagog i en børnehave hjælpe børnene til at løse de konflikter, som de står overfor? </a:t>
            </a:r>
          </a:p>
          <a:p>
            <a:pPr marL="0" indent="0">
              <a:buNone/>
            </a:pPr>
            <a:r>
              <a:rPr lang="da-DK" sz="2000" b="1" dirty="0"/>
              <a:t/>
            </a:r>
            <a:br>
              <a:rPr lang="da-DK" sz="2000" b="1" dirty="0"/>
            </a:br>
            <a:r>
              <a:rPr lang="da-DK" sz="2000" b="1" dirty="0"/>
              <a:t>1. Brainstorm</a:t>
            </a:r>
            <a:br>
              <a:rPr lang="da-DK" sz="2000" b="1" dirty="0"/>
            </a:br>
            <a:r>
              <a:rPr lang="da-DK" sz="2000" dirty="0"/>
              <a:t>Hvilke konflikter oplever børn i en dagligdag i børnehaven? </a:t>
            </a:r>
            <a:br>
              <a:rPr lang="da-DK" sz="2000" dirty="0"/>
            </a:br>
            <a:r>
              <a:rPr lang="da-DK" sz="2000" dirty="0"/>
              <a:t/>
            </a:r>
            <a:br>
              <a:rPr lang="da-DK" sz="2000" dirty="0"/>
            </a:br>
            <a:r>
              <a:rPr lang="da-DK" sz="2000" b="1" dirty="0"/>
              <a:t>2.  TV-udsendelse</a:t>
            </a:r>
            <a:br>
              <a:rPr lang="da-DK" sz="2000" b="1" dirty="0"/>
            </a:br>
            <a:r>
              <a:rPr lang="da-DK" sz="2000" dirty="0"/>
              <a:t>Vi ser udsendelsen ”børnenes hemmelige verden” og diskuterer: hvilke problemer vises her? Og hvordan hjælper pædagogerne børnene med at løse problemerne? </a:t>
            </a:r>
            <a:br>
              <a:rPr lang="da-DK" sz="2000" dirty="0"/>
            </a:br>
            <a:r>
              <a:rPr lang="da-DK" sz="2000" dirty="0"/>
              <a:t/>
            </a:r>
            <a:br>
              <a:rPr lang="da-DK" sz="2000" dirty="0"/>
            </a:br>
            <a:r>
              <a:rPr lang="da-DK" sz="2000" b="1" dirty="0"/>
              <a:t>3. Teori og begreber </a:t>
            </a:r>
            <a:br>
              <a:rPr lang="da-DK" sz="2000" b="1" dirty="0"/>
            </a:br>
            <a:r>
              <a:rPr lang="da-DK" sz="2000" dirty="0"/>
              <a:t>Læs KS-bogen s. 30-32 og besvar følgende: </a:t>
            </a:r>
            <a:br>
              <a:rPr lang="da-DK" sz="2000" dirty="0"/>
            </a:br>
            <a:r>
              <a:rPr lang="da-DK" sz="2000" dirty="0"/>
              <a:t>	a) hvad er socialisering </a:t>
            </a:r>
            <a:br>
              <a:rPr lang="da-DK" sz="2000" dirty="0"/>
            </a:br>
            <a:r>
              <a:rPr lang="da-DK" sz="2000" dirty="0"/>
              <a:t>	b) hvad kendetegner senmoderne individers identitetsdannelse? </a:t>
            </a:r>
            <a:br>
              <a:rPr lang="da-DK" sz="2000" dirty="0"/>
            </a:br>
            <a:r>
              <a:rPr lang="da-DK" sz="2000" dirty="0"/>
              <a:t>	…. </a:t>
            </a:r>
            <a:br>
              <a:rPr lang="da-DK" sz="2000" dirty="0"/>
            </a:br>
            <a:r>
              <a:rPr lang="da-DK" sz="2000" dirty="0"/>
              <a:t>	g) prøv at overføre begreberne til udsendelsens problemstillinger </a:t>
            </a:r>
            <a:br>
              <a:rPr lang="da-DK" sz="2000" dirty="0"/>
            </a:br>
            <a:r>
              <a:rPr lang="da-DK" sz="2000" dirty="0"/>
              <a:t/>
            </a:r>
            <a:br>
              <a:rPr lang="da-DK" sz="2000" dirty="0"/>
            </a:br>
            <a:r>
              <a:rPr lang="da-DK" sz="2000" b="1" dirty="0"/>
              <a:t>4. Refleksion </a:t>
            </a:r>
            <a:br>
              <a:rPr lang="da-DK" sz="2000" b="1" dirty="0"/>
            </a:br>
            <a:r>
              <a:rPr lang="da-DK" sz="2000" dirty="0"/>
              <a:t>Skriv et brev til uddannelsesministeren, hvor du begrunder, hvorfor pædagoger bør have samfundsfag på deres uddannelse. </a:t>
            </a:r>
          </a:p>
        </p:txBody>
      </p:sp>
      <p:sp>
        <p:nvSpPr>
          <p:cNvPr id="2" name="Pil: nedad 1">
            <a:extLst>
              <a:ext uri="{FF2B5EF4-FFF2-40B4-BE49-F238E27FC236}">
                <a16:creationId xmlns:a16="http://schemas.microsoft.com/office/drawing/2014/main" xmlns="" id="{A6B5AA45-5C33-4A71-BBDD-EEF7DA039A6E}"/>
              </a:ext>
            </a:extLst>
          </p:cNvPr>
          <p:cNvSpPr/>
          <p:nvPr/>
        </p:nvSpPr>
        <p:spPr>
          <a:xfrm>
            <a:off x="1630017" y="1815548"/>
            <a:ext cx="914400" cy="4838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xmlns="" id="{B4594299-BF2F-4B4E-92C3-0252D73E019D}"/>
              </a:ext>
            </a:extLst>
          </p:cNvPr>
          <p:cNvSpPr txBox="1"/>
          <p:nvPr/>
        </p:nvSpPr>
        <p:spPr>
          <a:xfrm>
            <a:off x="185976" y="5330258"/>
            <a:ext cx="1722783" cy="1323439"/>
          </a:xfrm>
          <a:prstGeom prst="rect">
            <a:avLst/>
          </a:prstGeom>
          <a:noFill/>
        </p:spPr>
        <p:txBody>
          <a:bodyPr wrap="square" rtlCol="0">
            <a:spAutoFit/>
          </a:bodyPr>
          <a:lstStyle/>
          <a:p>
            <a:r>
              <a:rPr lang="da-DK" sz="2000" b="1" dirty="0"/>
              <a:t>Refleksion</a:t>
            </a:r>
          </a:p>
          <a:p>
            <a:r>
              <a:rPr lang="da-DK" sz="2000" dirty="0"/>
              <a:t>I forhold til profession og karriere </a:t>
            </a:r>
            <a:endParaRPr lang="da-DK" dirty="0"/>
          </a:p>
        </p:txBody>
      </p:sp>
      <p:sp>
        <p:nvSpPr>
          <p:cNvPr id="23" name="Tekstfelt 22">
            <a:extLst>
              <a:ext uri="{FF2B5EF4-FFF2-40B4-BE49-F238E27FC236}">
                <a16:creationId xmlns:a16="http://schemas.microsoft.com/office/drawing/2014/main" xmlns="" id="{99E5339C-3F02-4871-A2AD-618472743837}"/>
              </a:ext>
            </a:extLst>
          </p:cNvPr>
          <p:cNvSpPr txBox="1"/>
          <p:nvPr/>
        </p:nvSpPr>
        <p:spPr>
          <a:xfrm>
            <a:off x="185976" y="1825625"/>
            <a:ext cx="2597427" cy="1323439"/>
          </a:xfrm>
          <a:prstGeom prst="rect">
            <a:avLst/>
          </a:prstGeom>
          <a:noFill/>
        </p:spPr>
        <p:txBody>
          <a:bodyPr wrap="square" rtlCol="0">
            <a:spAutoFit/>
          </a:bodyPr>
          <a:lstStyle/>
          <a:p>
            <a:r>
              <a:rPr lang="da-DK" sz="2000" b="1" dirty="0"/>
              <a:t>”Induktiv” tilgang: </a:t>
            </a:r>
          </a:p>
          <a:p>
            <a:r>
              <a:rPr lang="da-DK" sz="2000" dirty="0"/>
              <a:t>Afsæt i konkret professionsorienteret problemstilling </a:t>
            </a:r>
          </a:p>
        </p:txBody>
      </p:sp>
      <p:sp>
        <p:nvSpPr>
          <p:cNvPr id="24" name="Tekstfelt 23">
            <a:extLst>
              <a:ext uri="{FF2B5EF4-FFF2-40B4-BE49-F238E27FC236}">
                <a16:creationId xmlns:a16="http://schemas.microsoft.com/office/drawing/2014/main" xmlns="" id="{A27636BB-5B0E-4753-99C2-27C5445A992F}"/>
              </a:ext>
            </a:extLst>
          </p:cNvPr>
          <p:cNvSpPr txBox="1"/>
          <p:nvPr/>
        </p:nvSpPr>
        <p:spPr>
          <a:xfrm>
            <a:off x="185976" y="3914837"/>
            <a:ext cx="2597427" cy="707886"/>
          </a:xfrm>
          <a:prstGeom prst="rect">
            <a:avLst/>
          </a:prstGeom>
          <a:noFill/>
        </p:spPr>
        <p:txBody>
          <a:bodyPr wrap="square" rtlCol="0">
            <a:spAutoFit/>
          </a:bodyPr>
          <a:lstStyle/>
          <a:p>
            <a:r>
              <a:rPr lang="da-DK" sz="2000" b="1" dirty="0"/>
              <a:t>Faglig kobling</a:t>
            </a:r>
            <a:r>
              <a:rPr lang="da-DK" sz="2000" dirty="0"/>
              <a:t> </a:t>
            </a:r>
          </a:p>
          <a:p>
            <a:r>
              <a:rPr lang="da-DK" sz="2000" dirty="0"/>
              <a:t>Til teori/begreber</a:t>
            </a:r>
            <a:r>
              <a:rPr lang="da-DK" sz="2000" b="1" dirty="0"/>
              <a:t>  </a:t>
            </a:r>
          </a:p>
        </p:txBody>
      </p:sp>
    </p:spTree>
    <p:extLst>
      <p:ext uri="{BB962C8B-B14F-4D97-AF65-F5344CB8AC3E}">
        <p14:creationId xmlns:p14="http://schemas.microsoft.com/office/powerpoint/2010/main" val="109050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animBg="1"/>
      <p:bldP spid="2" grpId="0" animBg="1"/>
      <p:bldP spid="3" grpId="0"/>
      <p:bldP spid="23" grpId="0"/>
      <p:bldP spid="2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ording #16">
            <a:hlinkClick r:id="" action="ppaction://media"/>
            <a:extLst>
              <a:ext uri="{FF2B5EF4-FFF2-40B4-BE49-F238E27FC236}">
                <a16:creationId xmlns:a16="http://schemas.microsoft.com/office/drawing/2014/main" xmlns="" id="{619822CE-D1EF-463B-9A44-71714CBC919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70613" y="2179292"/>
            <a:ext cx="7013950" cy="3632201"/>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4" name="Rektangel 3">
            <a:extLst>
              <a:ext uri="{FF2B5EF4-FFF2-40B4-BE49-F238E27FC236}">
                <a16:creationId xmlns:a16="http://schemas.microsoft.com/office/drawing/2014/main" xmlns="" id="{61981472-29FE-423A-9D00-003BD47EE7F3}"/>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4EF216BA-FF0C-42DE-89C1-12F65BC2EDE5}"/>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231EDD23-FAE5-46B8-85AA-3622CD268C0C}"/>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itel 1">
            <a:extLst>
              <a:ext uri="{FF2B5EF4-FFF2-40B4-BE49-F238E27FC236}">
                <a16:creationId xmlns:a16="http://schemas.microsoft.com/office/drawing/2014/main" xmlns="" id="{E99784C2-4EF1-4702-8C5A-A99E847A852C}"/>
              </a:ext>
            </a:extLst>
          </p:cNvPr>
          <p:cNvSpPr>
            <a:spLocks noGrp="1"/>
          </p:cNvSpPr>
          <p:nvPr>
            <p:ph type="title"/>
          </p:nvPr>
        </p:nvSpPr>
        <p:spPr>
          <a:xfrm>
            <a:off x="838200" y="365125"/>
            <a:ext cx="10515600" cy="1325563"/>
          </a:xfrm>
        </p:spPr>
        <p:txBody>
          <a:bodyPr/>
          <a:lstStyle/>
          <a:p>
            <a:r>
              <a:rPr lang="da-DK" b="1" dirty="0"/>
              <a:t>5) </a:t>
            </a:r>
            <a:r>
              <a:rPr lang="da-DK" b="1" dirty="0" err="1"/>
              <a:t>Casebaseret</a:t>
            </a:r>
            <a:r>
              <a:rPr lang="da-DK" b="1" dirty="0"/>
              <a:t> undervisning </a:t>
            </a:r>
          </a:p>
        </p:txBody>
      </p:sp>
      <p:pic>
        <p:nvPicPr>
          <p:cNvPr id="20" name="Billede 19">
            <a:extLst>
              <a:ext uri="{FF2B5EF4-FFF2-40B4-BE49-F238E27FC236}">
                <a16:creationId xmlns:a16="http://schemas.microsoft.com/office/drawing/2014/main" xmlns="" id="{832F2D01-B64A-4E2F-8AB7-5A96504A3A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156" y="1325217"/>
            <a:ext cx="10272914" cy="5581650"/>
          </a:xfrm>
          <a:prstGeom prst="rect">
            <a:avLst/>
          </a:prstGeom>
        </p:spPr>
      </p:pic>
    </p:spTree>
    <p:extLst>
      <p:ext uri="{BB962C8B-B14F-4D97-AF65-F5344CB8AC3E}">
        <p14:creationId xmlns:p14="http://schemas.microsoft.com/office/powerpoint/2010/main" val="30393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6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Pladsholder til indhold 12">
            <a:extLst>
              <a:ext uri="{FF2B5EF4-FFF2-40B4-BE49-F238E27FC236}">
                <a16:creationId xmlns:a16="http://schemas.microsoft.com/office/drawing/2014/main" xmlns="" id="{B45BFBCD-4331-4A71-BB14-3F159F2EC88F}"/>
              </a:ext>
            </a:extLst>
          </p:cNvPr>
          <p:cNvGraphicFramePr>
            <a:graphicFrameLocks noGrp="1"/>
          </p:cNvGraphicFramePr>
          <p:nvPr>
            <p:ph idx="1"/>
            <p:extLst>
              <p:ext uri="{D42A27DB-BD31-4B8C-83A1-F6EECF244321}">
                <p14:modId xmlns:p14="http://schemas.microsoft.com/office/powerpoint/2010/main" val="644367435"/>
              </p:ext>
            </p:extLst>
          </p:nvPr>
        </p:nvGraphicFramePr>
        <p:xfrm>
          <a:off x="838200" y="1853099"/>
          <a:ext cx="10515600" cy="476504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424930601"/>
                    </a:ext>
                  </a:extLst>
                </a:gridCol>
                <a:gridCol w="3505200">
                  <a:extLst>
                    <a:ext uri="{9D8B030D-6E8A-4147-A177-3AD203B41FA5}">
                      <a16:colId xmlns:a16="http://schemas.microsoft.com/office/drawing/2014/main" xmlns="" val="4118474191"/>
                    </a:ext>
                  </a:extLst>
                </a:gridCol>
                <a:gridCol w="3505200">
                  <a:extLst>
                    <a:ext uri="{9D8B030D-6E8A-4147-A177-3AD203B41FA5}">
                      <a16:colId xmlns:a16="http://schemas.microsoft.com/office/drawing/2014/main" xmlns="" val="1393665303"/>
                    </a:ext>
                  </a:extLst>
                </a:gridCol>
              </a:tblGrid>
              <a:tr h="370840">
                <a:tc gridSpan="3">
                  <a:txBody>
                    <a:bodyPr/>
                    <a:lstStyle/>
                    <a:p>
                      <a:pPr algn="ctr"/>
                      <a:r>
                        <a:rPr lang="da-DK" sz="3600" dirty="0"/>
                        <a:t>Forløb: Kulturmøde i Tønder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5000"/>
                      </a:schemeClr>
                    </a:solidFill>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xmlns="" val="3754519066"/>
                  </a:ext>
                </a:extLst>
              </a:tr>
              <a:tr h="370840">
                <a:tc>
                  <a:txBody>
                    <a:bodyPr/>
                    <a:lstStyle/>
                    <a:p>
                      <a:pPr algn="ctr"/>
                      <a:r>
                        <a:rPr lang="da-DK" b="1" dirty="0"/>
                        <a:t>Historie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da-DK" b="1" dirty="0"/>
                        <a:t>Samfundsfag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da-DK" b="1" dirty="0"/>
                        <a:t>Religion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4154592611"/>
                  </a:ext>
                </a:extLst>
              </a:tr>
              <a:tr h="370840">
                <a:tc gridSpan="3">
                  <a:txBody>
                    <a:bodyPr/>
                    <a:lstStyle/>
                    <a:p>
                      <a:endParaRPr lang="da-DK" dirty="0"/>
                    </a:p>
                    <a:p>
                      <a:endParaRPr lang="da-DK" dirty="0"/>
                    </a:p>
                    <a:p>
                      <a:endParaRPr lang="da-DK" dirty="0"/>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a-DK" dirty="0"/>
                    </a:p>
                  </a:txBody>
                  <a:tcPr/>
                </a:tc>
                <a:tc hMerge="1">
                  <a:txBody>
                    <a:bodyPr/>
                    <a:lstStyle/>
                    <a:p>
                      <a:endParaRPr lang="da-DK" dirty="0"/>
                    </a:p>
                  </a:txBody>
                  <a:tcPr/>
                </a:tc>
                <a:extLst>
                  <a:ext uri="{0D108BD9-81ED-4DB2-BD59-A6C34878D82A}">
                    <a16:rowId xmlns:a16="http://schemas.microsoft.com/office/drawing/2014/main" xmlns="" val="839691018"/>
                  </a:ext>
                </a:extLst>
              </a:tr>
              <a:tr h="370840">
                <a:tc>
                  <a:txBody>
                    <a:bodyPr/>
                    <a:lstStyle/>
                    <a:p>
                      <a:r>
                        <a:rPr lang="da-DK" dirty="0"/>
                        <a:t>2. Danskernes møde med ”de fremmede”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2. Giver det mening at tale om ”os danskere”? – forskellige kulturer og livsstile i DK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2. Afdækning: religion i Tønder kommune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2824835880"/>
                  </a:ext>
                </a:extLst>
              </a:tr>
              <a:tr h="370840">
                <a:tc>
                  <a:txBody>
                    <a:bodyPr/>
                    <a:lstStyle/>
                    <a:p>
                      <a:r>
                        <a:rPr lang="da-DK" dirty="0"/>
                        <a:t>3. Indvandring til DK fra 1970erne</a:t>
                      </a: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3. ”danskhed og dansk kultur” – socialisering og kulturel kode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3. Hvad er islam? Lynintroduktion til islam (trosartikler mm.)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571363366"/>
                  </a:ext>
                </a:extLst>
              </a:tr>
              <a:tr h="370840">
                <a:tc>
                  <a:txBody>
                    <a:bodyPr/>
                    <a:lstStyle/>
                    <a:p>
                      <a:r>
                        <a:rPr lang="da-DK" dirty="0"/>
                        <a:t>4. Tønder og indvandringen </a:t>
                      </a:r>
                    </a:p>
                    <a:p>
                      <a:endParaRPr lang="da-DK"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4. Integration og anerkendelse (integration, assimilation og </a:t>
                      </a:r>
                      <a:r>
                        <a:rPr lang="da-DK" dirty="0" err="1"/>
                        <a:t>segr</a:t>
                      </a:r>
                      <a:r>
                        <a:rPr lang="da-DK"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da-DK" dirty="0"/>
                        <a:t>4. Forskellige former for islam (fundamentalisme og modernisme)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xmlns="" val="569142711"/>
                  </a:ext>
                </a:extLst>
              </a:tr>
              <a:tr h="370840">
                <a:tc gridSpan="3">
                  <a:txBody>
                    <a:bodyPr/>
                    <a:lstStyle/>
                    <a:p>
                      <a:pPr algn="ctr"/>
                      <a:r>
                        <a:rPr lang="da-DK" b="1" dirty="0"/>
                        <a:t>Tre projektdage (se næste slide)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da-DK" dirty="0"/>
                    </a:p>
                  </a:txBody>
                  <a:tcPr>
                    <a:solidFill>
                      <a:schemeClr val="accent1">
                        <a:lumMod val="40000"/>
                        <a:lumOff val="60000"/>
                      </a:schemeClr>
                    </a:solidFill>
                  </a:tcPr>
                </a:tc>
                <a:tc hMerge="1">
                  <a:txBody>
                    <a:bodyPr/>
                    <a:lstStyle/>
                    <a:p>
                      <a:endParaRPr lang="da-DK" dirty="0"/>
                    </a:p>
                  </a:txBody>
                  <a:tcPr>
                    <a:solidFill>
                      <a:schemeClr val="accent1">
                        <a:lumMod val="40000"/>
                        <a:lumOff val="60000"/>
                      </a:schemeClr>
                    </a:solidFill>
                  </a:tcPr>
                </a:tc>
                <a:extLst>
                  <a:ext uri="{0D108BD9-81ED-4DB2-BD59-A6C34878D82A}">
                    <a16:rowId xmlns:a16="http://schemas.microsoft.com/office/drawing/2014/main" xmlns="" val="3856456692"/>
                  </a:ext>
                </a:extLst>
              </a:tr>
            </a:tbl>
          </a:graphicData>
        </a:graphic>
      </p:graphicFrame>
      <p:sp>
        <p:nvSpPr>
          <p:cNvPr id="8" name="Rektangel 7">
            <a:extLst>
              <a:ext uri="{FF2B5EF4-FFF2-40B4-BE49-F238E27FC236}">
                <a16:creationId xmlns:a16="http://schemas.microsoft.com/office/drawing/2014/main" xmlns="" id="{8572508D-9F97-4B29-AA75-D3F7B36ED74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xmlns="" id="{B21EDB31-408E-4137-939B-6A9639C9B0C4}"/>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xmlns="" id="{C8FF513D-7278-4E6C-81B4-6E84F7367226}"/>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a:extLst>
              <a:ext uri="{FF2B5EF4-FFF2-40B4-BE49-F238E27FC236}">
                <a16:creationId xmlns:a16="http://schemas.microsoft.com/office/drawing/2014/main" xmlns="" id="{B7A59075-4199-425F-9D54-50437E91031B}"/>
              </a:ext>
            </a:extLst>
          </p:cNvPr>
          <p:cNvSpPr>
            <a:spLocks noGrp="1"/>
          </p:cNvSpPr>
          <p:nvPr>
            <p:ph type="title"/>
          </p:nvPr>
        </p:nvSpPr>
        <p:spPr>
          <a:xfrm>
            <a:off x="838200" y="365125"/>
            <a:ext cx="10515600" cy="1325563"/>
          </a:xfrm>
        </p:spPr>
        <p:txBody>
          <a:bodyPr/>
          <a:lstStyle/>
          <a:p>
            <a:r>
              <a:rPr lang="da-DK" b="1" dirty="0"/>
              <a:t>5) Projekt</a:t>
            </a:r>
          </a:p>
        </p:txBody>
      </p:sp>
      <p:sp>
        <p:nvSpPr>
          <p:cNvPr id="14" name="Tekstfelt 13">
            <a:extLst>
              <a:ext uri="{FF2B5EF4-FFF2-40B4-BE49-F238E27FC236}">
                <a16:creationId xmlns:a16="http://schemas.microsoft.com/office/drawing/2014/main" xmlns="" id="{875F7C2B-68A4-4DBC-9040-013881DA379A}"/>
              </a:ext>
            </a:extLst>
          </p:cNvPr>
          <p:cNvSpPr txBox="1"/>
          <p:nvPr/>
        </p:nvSpPr>
        <p:spPr>
          <a:xfrm>
            <a:off x="3432314" y="2888974"/>
            <a:ext cx="6523384" cy="1200329"/>
          </a:xfrm>
          <a:prstGeom prst="rect">
            <a:avLst/>
          </a:prstGeom>
          <a:noFill/>
        </p:spPr>
        <p:txBody>
          <a:bodyPr wrap="square" rtlCol="0">
            <a:spAutoFit/>
          </a:bodyPr>
          <a:lstStyle/>
          <a:p>
            <a:r>
              <a:rPr lang="da-DK" dirty="0"/>
              <a:t>1. Fælles lektion som introduktion til forløbet</a:t>
            </a:r>
          </a:p>
          <a:p>
            <a:pPr marL="285750" indent="-285750">
              <a:buFontTx/>
              <a:buChar char="-"/>
            </a:pPr>
            <a:r>
              <a:rPr lang="da-DK" dirty="0"/>
              <a:t>Brainstorm over ”kulturmøde i DK og i Tønder” </a:t>
            </a:r>
          </a:p>
          <a:p>
            <a:pPr marL="285750" indent="-285750">
              <a:buFontTx/>
              <a:buChar char="-"/>
            </a:pPr>
            <a:r>
              <a:rPr lang="da-DK" dirty="0"/>
              <a:t>Definition af begrebet ”kultur”</a:t>
            </a:r>
          </a:p>
          <a:p>
            <a:pPr marL="285750" indent="-285750">
              <a:buFontTx/>
              <a:buChar char="-"/>
            </a:pPr>
            <a:r>
              <a:rPr lang="da-DK" dirty="0"/>
              <a:t>Huntington (til formulering af forløbets overordnede ”problem”) </a:t>
            </a:r>
          </a:p>
        </p:txBody>
      </p:sp>
    </p:spTree>
    <p:extLst>
      <p:ext uri="{BB962C8B-B14F-4D97-AF65-F5344CB8AC3E}">
        <p14:creationId xmlns:p14="http://schemas.microsoft.com/office/powerpoint/2010/main" val="227572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F8E0A0FB-F24D-4046-A628-35ED2D38CF88}"/>
              </a:ext>
            </a:extLst>
          </p:cNvPr>
          <p:cNvPicPr>
            <a:picLocks noChangeAspect="1"/>
          </p:cNvPicPr>
          <p:nvPr/>
        </p:nvPicPr>
        <p:blipFill>
          <a:blip r:embed="rId2"/>
          <a:stretch>
            <a:fillRect/>
          </a:stretch>
        </p:blipFill>
        <p:spPr>
          <a:xfrm>
            <a:off x="221037" y="319448"/>
            <a:ext cx="5661730" cy="6382744"/>
          </a:xfrm>
          <a:prstGeom prst="rect">
            <a:avLst/>
          </a:prstGeom>
          <a:ln>
            <a:solidFill>
              <a:schemeClr val="tx1"/>
            </a:solidFill>
          </a:ln>
          <a:effectLst>
            <a:outerShdw blurRad="292100" dist="139700" dir="2700000" algn="tl" rotWithShape="0">
              <a:srgbClr val="333333">
                <a:alpha val="65000"/>
              </a:srgbClr>
            </a:outerShdw>
          </a:effectLst>
        </p:spPr>
      </p:pic>
      <p:pic>
        <p:nvPicPr>
          <p:cNvPr id="5" name="Billede 4">
            <a:extLst>
              <a:ext uri="{FF2B5EF4-FFF2-40B4-BE49-F238E27FC236}">
                <a16:creationId xmlns:a16="http://schemas.microsoft.com/office/drawing/2014/main" xmlns="" id="{A1359C47-B818-438E-87B5-0D0B19A8B6EC}"/>
              </a:ext>
            </a:extLst>
          </p:cNvPr>
          <p:cNvPicPr>
            <a:picLocks noChangeAspect="1"/>
          </p:cNvPicPr>
          <p:nvPr/>
        </p:nvPicPr>
        <p:blipFill>
          <a:blip r:embed="rId3"/>
          <a:stretch>
            <a:fillRect/>
          </a:stretch>
        </p:blipFill>
        <p:spPr>
          <a:xfrm>
            <a:off x="6096000" y="1001506"/>
            <a:ext cx="5661729" cy="5700686"/>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02976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8572508D-9F97-4B29-AA75-D3F7B36ED74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xmlns="" id="{B21EDB31-408E-4137-939B-6A9639C9B0C4}"/>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xmlns="" id="{C8FF513D-7278-4E6C-81B4-6E84F7367226}"/>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a:extLst>
              <a:ext uri="{FF2B5EF4-FFF2-40B4-BE49-F238E27FC236}">
                <a16:creationId xmlns:a16="http://schemas.microsoft.com/office/drawing/2014/main" xmlns="" id="{B7A59075-4199-425F-9D54-50437E91031B}"/>
              </a:ext>
            </a:extLst>
          </p:cNvPr>
          <p:cNvSpPr>
            <a:spLocks noGrp="1"/>
          </p:cNvSpPr>
          <p:nvPr>
            <p:ph type="title"/>
          </p:nvPr>
        </p:nvSpPr>
        <p:spPr>
          <a:xfrm>
            <a:off x="838200" y="365125"/>
            <a:ext cx="10515600" cy="1325563"/>
          </a:xfrm>
        </p:spPr>
        <p:txBody>
          <a:bodyPr/>
          <a:lstStyle/>
          <a:p>
            <a:r>
              <a:rPr lang="da-DK" b="1" dirty="0"/>
              <a:t>5) Forløb med professionsfokus  </a:t>
            </a:r>
          </a:p>
        </p:txBody>
      </p:sp>
      <p:sp>
        <p:nvSpPr>
          <p:cNvPr id="12" name="Pladsholder til indhold 2">
            <a:extLst>
              <a:ext uri="{FF2B5EF4-FFF2-40B4-BE49-F238E27FC236}">
                <a16:creationId xmlns:a16="http://schemas.microsoft.com/office/drawing/2014/main" xmlns="" id="{2ECADB0E-6238-4629-871F-8A162783E588}"/>
              </a:ext>
            </a:extLst>
          </p:cNvPr>
          <p:cNvSpPr>
            <a:spLocks noGrp="1"/>
          </p:cNvSpPr>
          <p:nvPr>
            <p:ph idx="1"/>
          </p:nvPr>
        </p:nvSpPr>
        <p:spPr>
          <a:xfrm>
            <a:off x="838200" y="1825625"/>
            <a:ext cx="9962322" cy="4351338"/>
          </a:xfrm>
        </p:spPr>
        <p:txBody>
          <a:bodyPr/>
          <a:lstStyle/>
          <a:p>
            <a:pPr marL="0" indent="0">
              <a:buNone/>
            </a:pPr>
            <a:r>
              <a:rPr lang="da-DK" dirty="0"/>
              <a:t>I får nu udleveret resultatet af første lektion i et professionsorienteret økonomiforløb (</a:t>
            </a:r>
            <a:r>
              <a:rPr lang="da-DK" dirty="0" err="1"/>
              <a:t>samf</a:t>
            </a:r>
            <a:r>
              <a:rPr lang="da-DK" dirty="0"/>
              <a:t> C – KS) </a:t>
            </a:r>
            <a:br>
              <a:rPr lang="da-DK" dirty="0"/>
            </a:br>
            <a:r>
              <a:rPr lang="da-DK" dirty="0"/>
              <a:t/>
            </a:r>
            <a:br>
              <a:rPr lang="da-DK" dirty="0"/>
            </a:br>
            <a:r>
              <a:rPr lang="da-DK" dirty="0"/>
              <a:t>Eleverne startede med i første lektion at udarbejde et budget for en selvvalgt profession. Eleverne skulle i budgettet undersøge:</a:t>
            </a:r>
          </a:p>
          <a:p>
            <a:pPr>
              <a:buFontTx/>
              <a:buChar char="-"/>
            </a:pPr>
            <a:r>
              <a:rPr lang="da-DK" dirty="0"/>
              <a:t>Indtægter efter skat </a:t>
            </a:r>
          </a:p>
          <a:p>
            <a:pPr>
              <a:buFontTx/>
              <a:buChar char="-"/>
            </a:pPr>
            <a:r>
              <a:rPr lang="da-DK" dirty="0"/>
              <a:t>Udgifter til bolig og transport (ud fra by) </a:t>
            </a:r>
          </a:p>
          <a:p>
            <a:pPr>
              <a:buFontTx/>
              <a:buChar char="-"/>
            </a:pPr>
            <a:r>
              <a:rPr lang="da-DK" dirty="0"/>
              <a:t>Udgifter (licens, husleje, forsikring, mad, tøj osv.) </a:t>
            </a:r>
          </a:p>
          <a:p>
            <a:pPr>
              <a:buFontTx/>
              <a:buChar char="-"/>
            </a:pPr>
            <a:r>
              <a:rPr lang="da-DK" dirty="0"/>
              <a:t>Forhold ml. udgifter og indtægter pr. måned og pr. år </a:t>
            </a:r>
          </a:p>
        </p:txBody>
      </p:sp>
      <p:sp>
        <p:nvSpPr>
          <p:cNvPr id="13" name="Pladsholder til indhold 2">
            <a:extLst>
              <a:ext uri="{FF2B5EF4-FFF2-40B4-BE49-F238E27FC236}">
                <a16:creationId xmlns:a16="http://schemas.microsoft.com/office/drawing/2014/main" xmlns="" id="{ACC728FE-BD30-4E8F-966B-F0629A16B381}"/>
              </a:ext>
            </a:extLst>
          </p:cNvPr>
          <p:cNvSpPr txBox="1">
            <a:spLocks/>
          </p:cNvSpPr>
          <p:nvPr/>
        </p:nvSpPr>
        <p:spPr>
          <a:xfrm rot="1583534">
            <a:off x="7878420" y="1010615"/>
            <a:ext cx="4111487" cy="1149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5400" dirty="0"/>
              <a:t>WORK-DELEN</a:t>
            </a:r>
          </a:p>
        </p:txBody>
      </p:sp>
    </p:spTree>
    <p:extLst>
      <p:ext uri="{BB962C8B-B14F-4D97-AF65-F5344CB8AC3E}">
        <p14:creationId xmlns:p14="http://schemas.microsoft.com/office/powerpoint/2010/main" val="12505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xmlns="" id="{C9E7A4F2-8282-4BCB-AE28-E75C2C053873}"/>
              </a:ext>
            </a:extLst>
          </p:cNvPr>
          <p:cNvSpPr/>
          <p:nvPr/>
        </p:nvSpPr>
        <p:spPr>
          <a:xfrm>
            <a:off x="9826489" y="3658548"/>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Titel 1">
            <a:extLst>
              <a:ext uri="{FF2B5EF4-FFF2-40B4-BE49-F238E27FC236}">
                <a16:creationId xmlns:a16="http://schemas.microsoft.com/office/drawing/2014/main" xmlns="" id="{FB6A8D66-54D9-4D51-9544-D16D45035342}"/>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1.</a:t>
            </a:r>
            <a:endParaRPr lang="da-DK" sz="16600" b="1" dirty="0"/>
          </a:p>
        </p:txBody>
      </p:sp>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79901"/>
            <a:ext cx="10515600" cy="1325563"/>
          </a:xfrm>
        </p:spPr>
        <p:txBody>
          <a:bodyPr>
            <a:normAutofit/>
          </a:bodyPr>
          <a:lstStyle/>
          <a:p>
            <a:r>
              <a:rPr lang="da-DK" sz="5400" b="1" dirty="0"/>
              <a:t>Hvorfor professionsorientering?</a:t>
            </a:r>
          </a:p>
        </p:txBody>
      </p:sp>
    </p:spTree>
    <p:extLst>
      <p:ext uri="{BB962C8B-B14F-4D97-AF65-F5344CB8AC3E}">
        <p14:creationId xmlns:p14="http://schemas.microsoft.com/office/powerpoint/2010/main" val="1269868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8572508D-9F97-4B29-AA75-D3F7B36ED74B}"/>
              </a:ext>
            </a:extLst>
          </p:cNvPr>
          <p:cNvSpPr/>
          <p:nvPr/>
        </p:nvSpPr>
        <p:spPr>
          <a:xfrm>
            <a:off x="980661" y="1245704"/>
            <a:ext cx="8931966"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xmlns="" id="{B21EDB31-408E-4137-939B-6A9639C9B0C4}"/>
              </a:ext>
            </a:extLst>
          </p:cNvPr>
          <p:cNvSpPr/>
          <p:nvPr/>
        </p:nvSpPr>
        <p:spPr>
          <a:xfrm>
            <a:off x="9955698" y="1083796"/>
            <a:ext cx="357810" cy="376824"/>
          </a:xfrm>
          <a:prstGeom prst="ellipse">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xmlns="" id="{C8FF513D-7278-4E6C-81B4-6E84F7367226}"/>
              </a:ext>
            </a:extLst>
          </p:cNvPr>
          <p:cNvSpPr/>
          <p:nvPr/>
        </p:nvSpPr>
        <p:spPr>
          <a:xfrm>
            <a:off x="10356579" y="1245704"/>
            <a:ext cx="997221" cy="53009"/>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itel 1">
            <a:extLst>
              <a:ext uri="{FF2B5EF4-FFF2-40B4-BE49-F238E27FC236}">
                <a16:creationId xmlns:a16="http://schemas.microsoft.com/office/drawing/2014/main" xmlns="" id="{B7A59075-4199-425F-9D54-50437E91031B}"/>
              </a:ext>
            </a:extLst>
          </p:cNvPr>
          <p:cNvSpPr>
            <a:spLocks noGrp="1"/>
          </p:cNvSpPr>
          <p:nvPr>
            <p:ph type="title"/>
          </p:nvPr>
        </p:nvSpPr>
        <p:spPr>
          <a:xfrm>
            <a:off x="838200" y="365125"/>
            <a:ext cx="10515600" cy="1325563"/>
          </a:xfrm>
        </p:spPr>
        <p:txBody>
          <a:bodyPr/>
          <a:lstStyle/>
          <a:p>
            <a:r>
              <a:rPr lang="da-DK" b="1" dirty="0"/>
              <a:t>5) Forløb med professionsfokus  </a:t>
            </a:r>
          </a:p>
        </p:txBody>
      </p:sp>
      <p:sp>
        <p:nvSpPr>
          <p:cNvPr id="12" name="Pladsholder til indhold 2">
            <a:extLst>
              <a:ext uri="{FF2B5EF4-FFF2-40B4-BE49-F238E27FC236}">
                <a16:creationId xmlns:a16="http://schemas.microsoft.com/office/drawing/2014/main" xmlns="" id="{2ECADB0E-6238-4629-871F-8A162783E588}"/>
              </a:ext>
            </a:extLst>
          </p:cNvPr>
          <p:cNvSpPr>
            <a:spLocks noGrp="1"/>
          </p:cNvSpPr>
          <p:nvPr>
            <p:ph idx="1"/>
          </p:nvPr>
        </p:nvSpPr>
        <p:spPr>
          <a:xfrm>
            <a:off x="838200" y="1825625"/>
            <a:ext cx="9962322" cy="4482410"/>
          </a:xfrm>
        </p:spPr>
        <p:txBody>
          <a:bodyPr>
            <a:normAutofit/>
          </a:bodyPr>
          <a:lstStyle/>
          <a:p>
            <a:pPr marL="0" indent="0">
              <a:buNone/>
            </a:pPr>
            <a:r>
              <a:rPr lang="da-DK" b="1" dirty="0"/>
              <a:t>Opgaven: </a:t>
            </a:r>
          </a:p>
          <a:p>
            <a:pPr marL="0" indent="0">
              <a:buNone/>
            </a:pPr>
            <a:r>
              <a:rPr lang="da-DK" dirty="0"/>
              <a:t>Overvej hvordan elevernes egen person kan bruges i et økonomiforløb, der skal inddrage: </a:t>
            </a:r>
          </a:p>
          <a:p>
            <a:pPr>
              <a:buFontTx/>
              <a:buChar char="-"/>
            </a:pPr>
            <a:r>
              <a:rPr lang="da-DK" dirty="0"/>
              <a:t>Det økonomiske kredsløb</a:t>
            </a:r>
          </a:p>
          <a:p>
            <a:pPr>
              <a:buFontTx/>
              <a:buChar char="-"/>
            </a:pPr>
            <a:r>
              <a:rPr lang="da-DK" dirty="0"/>
              <a:t>Konjunkturer </a:t>
            </a:r>
          </a:p>
          <a:p>
            <a:pPr>
              <a:buFontTx/>
              <a:buChar char="-"/>
            </a:pPr>
            <a:r>
              <a:rPr lang="da-DK" dirty="0"/>
              <a:t>Udbud og efterspørgsel </a:t>
            </a:r>
          </a:p>
          <a:p>
            <a:pPr>
              <a:buFontTx/>
              <a:buChar char="-"/>
            </a:pPr>
            <a:r>
              <a:rPr lang="da-DK" dirty="0"/>
              <a:t>Økonomiske mål </a:t>
            </a:r>
          </a:p>
          <a:p>
            <a:pPr>
              <a:buFontTx/>
              <a:buChar char="-"/>
            </a:pPr>
            <a:r>
              <a:rPr lang="da-DK" dirty="0"/>
              <a:t>Økonomiske politikker</a:t>
            </a:r>
          </a:p>
          <a:p>
            <a:pPr>
              <a:buFontTx/>
              <a:buChar char="-"/>
            </a:pPr>
            <a:r>
              <a:rPr lang="da-DK" dirty="0"/>
              <a:t>Konkurrencestaten </a:t>
            </a:r>
          </a:p>
        </p:txBody>
      </p:sp>
      <p:sp>
        <p:nvSpPr>
          <p:cNvPr id="13" name="Pladsholder til indhold 2">
            <a:extLst>
              <a:ext uri="{FF2B5EF4-FFF2-40B4-BE49-F238E27FC236}">
                <a16:creationId xmlns:a16="http://schemas.microsoft.com/office/drawing/2014/main" xmlns="" id="{ACC728FE-BD30-4E8F-966B-F0629A16B381}"/>
              </a:ext>
            </a:extLst>
          </p:cNvPr>
          <p:cNvSpPr txBox="1">
            <a:spLocks/>
          </p:cNvSpPr>
          <p:nvPr/>
        </p:nvSpPr>
        <p:spPr>
          <a:xfrm rot="1583534">
            <a:off x="7878420" y="1010615"/>
            <a:ext cx="4111487" cy="11494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5400" dirty="0"/>
              <a:t>WORK-DELEN</a:t>
            </a:r>
          </a:p>
        </p:txBody>
      </p:sp>
      <p:sp>
        <p:nvSpPr>
          <p:cNvPr id="2" name="Tekstfelt 1">
            <a:extLst>
              <a:ext uri="{FF2B5EF4-FFF2-40B4-BE49-F238E27FC236}">
                <a16:creationId xmlns:a16="http://schemas.microsoft.com/office/drawing/2014/main" xmlns="" id="{4D3818C2-42F1-455A-AE0D-AA1021D8B34B}"/>
              </a:ext>
            </a:extLst>
          </p:cNvPr>
          <p:cNvSpPr txBox="1"/>
          <p:nvPr/>
        </p:nvSpPr>
        <p:spPr>
          <a:xfrm>
            <a:off x="5717387" y="3630379"/>
            <a:ext cx="5698435"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a-DK" sz="2400" b="1" dirty="0"/>
              <a:t>Overvej: </a:t>
            </a:r>
          </a:p>
          <a:p>
            <a:pPr marL="342900" indent="-342900">
              <a:buAutoNum type="arabicParenR"/>
            </a:pPr>
            <a:r>
              <a:rPr lang="da-DK" sz="2400" dirty="0"/>
              <a:t>Kan der laves ”professionsrettede problemstillinger” til lektionerne, der inddrager den opfundne person? </a:t>
            </a:r>
          </a:p>
          <a:p>
            <a:pPr marL="342900" indent="-342900">
              <a:buAutoNum type="arabicParenR"/>
            </a:pPr>
            <a:r>
              <a:rPr lang="da-DK" sz="2400" dirty="0"/>
              <a:t>Hvad bidrager det med til undervisningen, at man inddrager elevernes opfundne person? </a:t>
            </a:r>
          </a:p>
        </p:txBody>
      </p:sp>
    </p:spTree>
    <p:extLst>
      <p:ext uri="{BB962C8B-B14F-4D97-AF65-F5344CB8AC3E}">
        <p14:creationId xmlns:p14="http://schemas.microsoft.com/office/powerpoint/2010/main" val="34118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Tid…  </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6.</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4" name="Billede 13">
            <a:extLst>
              <a:ext uri="{FF2B5EF4-FFF2-40B4-BE49-F238E27FC236}">
                <a16:creationId xmlns:a16="http://schemas.microsoft.com/office/drawing/2014/main" xmlns="" id="{2269791A-262D-44B5-A4E3-E07D383A2D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19863" y="3645047"/>
            <a:ext cx="400881" cy="396165"/>
          </a:xfrm>
          <a:prstGeom prst="rect">
            <a:avLst/>
          </a:prstGeom>
        </p:spPr>
      </p:pic>
    </p:spTree>
    <p:extLst>
      <p:ext uri="{BB962C8B-B14F-4D97-AF65-F5344CB8AC3E}">
        <p14:creationId xmlns:p14="http://schemas.microsoft.com/office/powerpoint/2010/main" val="1249059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accent3">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6) TID – hvornår? Og hvor meget?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Fire vigtige pointer om professionsorientering i undervisningen:</a:t>
            </a:r>
          </a:p>
          <a:p>
            <a:pPr marL="514350" indent="-514350">
              <a:buAutoNum type="arabicPeriod"/>
            </a:pPr>
            <a:r>
              <a:rPr lang="da-DK" sz="3000" dirty="0"/>
              <a:t>Det er en skoleopgave – samfundsfag skal </a:t>
            </a:r>
            <a:r>
              <a:rPr lang="da-DK" sz="3000" u="sng" dirty="0"/>
              <a:t>kun</a:t>
            </a:r>
            <a:r>
              <a:rPr lang="da-DK" sz="3000" dirty="0"/>
              <a:t> løfte en del af opgaven!</a:t>
            </a:r>
            <a:endParaRPr lang="da-DK" sz="2600" dirty="0"/>
          </a:p>
          <a:p>
            <a:pPr marL="514350" indent="-514350">
              <a:buAutoNum type="arabicPeriod"/>
            </a:pPr>
            <a:r>
              <a:rPr lang="da-DK" sz="3000" dirty="0"/>
              <a:t>Vi gør meget af det allerede – det skal bare ekspliciteres</a:t>
            </a:r>
          </a:p>
          <a:p>
            <a:pPr marL="514350" indent="-514350">
              <a:buAutoNum type="arabicPeriod"/>
            </a:pPr>
            <a:r>
              <a:rPr lang="da-DK" sz="3000" dirty="0"/>
              <a:t>Det er et afbræk i hverdagen – ikke hverdagen!</a:t>
            </a:r>
          </a:p>
          <a:p>
            <a:pPr marL="514350" indent="-514350">
              <a:buAutoNum type="arabicPeriod"/>
            </a:pPr>
            <a:r>
              <a:rPr lang="da-DK" sz="3000" dirty="0"/>
              <a:t>Meget er </a:t>
            </a:r>
            <a:r>
              <a:rPr lang="da-DK" sz="3000" i="1" dirty="0"/>
              <a:t>for</a:t>
            </a:r>
            <a:r>
              <a:rPr lang="da-DK" sz="3000" dirty="0"/>
              <a:t> meget (det stresser eleverne) </a:t>
            </a:r>
          </a:p>
        </p:txBody>
      </p:sp>
      <p:pic>
        <p:nvPicPr>
          <p:cNvPr id="4" name="Billede 3">
            <a:extLst>
              <a:ext uri="{FF2B5EF4-FFF2-40B4-BE49-F238E27FC236}">
                <a16:creationId xmlns:a16="http://schemas.microsoft.com/office/drawing/2014/main" xmlns="" id="{4E5460B9-DB2B-433B-BB68-5E717D4145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42050" y="1078103"/>
            <a:ext cx="400881" cy="396165"/>
          </a:xfrm>
          <a:prstGeom prst="rect">
            <a:avLst/>
          </a:prstGeom>
        </p:spPr>
      </p:pic>
    </p:spTree>
    <p:extLst>
      <p:ext uri="{BB962C8B-B14F-4D97-AF65-F5344CB8AC3E}">
        <p14:creationId xmlns:p14="http://schemas.microsoft.com/office/powerpoint/2010/main" val="333019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FBDC4D-26C7-499B-843F-EF3651BC9DC9}"/>
              </a:ext>
            </a:extLst>
          </p:cNvPr>
          <p:cNvSpPr>
            <a:spLocks noGrp="1"/>
          </p:cNvSpPr>
          <p:nvPr>
            <p:ph type="title"/>
          </p:nvPr>
        </p:nvSpPr>
        <p:spPr>
          <a:xfrm>
            <a:off x="838200" y="2793153"/>
            <a:ext cx="10515600" cy="1325563"/>
          </a:xfrm>
        </p:spPr>
        <p:txBody>
          <a:bodyPr>
            <a:normAutofit/>
          </a:bodyPr>
          <a:lstStyle/>
          <a:p>
            <a:r>
              <a:rPr lang="da-DK" sz="5400" b="1" dirty="0"/>
              <a:t>Professionsrettet SSO</a:t>
            </a:r>
          </a:p>
        </p:txBody>
      </p:sp>
      <p:sp>
        <p:nvSpPr>
          <p:cNvPr id="4" name="Rektangel 3">
            <a:extLst>
              <a:ext uri="{FF2B5EF4-FFF2-40B4-BE49-F238E27FC236}">
                <a16:creationId xmlns:a16="http://schemas.microsoft.com/office/drawing/2014/main" xmlns="" id="{B8A8E2A6-C2A7-4188-8C00-0BA0473BE6CA}"/>
              </a:ext>
            </a:extLst>
          </p:cNvPr>
          <p:cNvSpPr/>
          <p:nvPr/>
        </p:nvSpPr>
        <p:spPr>
          <a:xfrm>
            <a:off x="838200" y="3816626"/>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B47E5C70-2F2A-4ACA-ABF7-49B0F53AB4D7}"/>
              </a:ext>
            </a:extLst>
          </p:cNvPr>
          <p:cNvSpPr/>
          <p:nvPr/>
        </p:nvSpPr>
        <p:spPr>
          <a:xfrm>
            <a:off x="9813237" y="3654718"/>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7DF7E3AD-CA00-4334-892C-4E80969EFF62}"/>
              </a:ext>
            </a:extLst>
          </p:cNvPr>
          <p:cNvSpPr/>
          <p:nvPr/>
        </p:nvSpPr>
        <p:spPr>
          <a:xfrm>
            <a:off x="10214118" y="3816626"/>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DF6FBD49-4FB5-4879-A088-C7EE9ABA3848}"/>
              </a:ext>
            </a:extLst>
          </p:cNvPr>
          <p:cNvSpPr/>
          <p:nvPr/>
        </p:nvSpPr>
        <p:spPr>
          <a:xfrm>
            <a:off x="851452" y="3820456"/>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8">
            <a:extLst>
              <a:ext uri="{FF2B5EF4-FFF2-40B4-BE49-F238E27FC236}">
                <a16:creationId xmlns:a16="http://schemas.microsoft.com/office/drawing/2014/main" xmlns="" id="{E4F6326E-3B72-49FF-B827-427B11001337}"/>
              </a:ext>
            </a:extLst>
          </p:cNvPr>
          <p:cNvSpPr/>
          <p:nvPr/>
        </p:nvSpPr>
        <p:spPr>
          <a:xfrm>
            <a:off x="10227370" y="3820456"/>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itel 1">
            <a:extLst>
              <a:ext uri="{FF2B5EF4-FFF2-40B4-BE49-F238E27FC236}">
                <a16:creationId xmlns:a16="http://schemas.microsoft.com/office/drawing/2014/main" xmlns="" id="{08AE6B1C-86FF-4372-B590-8820F3AEE05F}"/>
              </a:ext>
            </a:extLst>
          </p:cNvPr>
          <p:cNvSpPr txBox="1">
            <a:spLocks/>
          </p:cNvSpPr>
          <p:nvPr/>
        </p:nvSpPr>
        <p:spPr>
          <a:xfrm>
            <a:off x="704021" y="291456"/>
            <a:ext cx="3813313" cy="3164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19900" b="1" dirty="0"/>
              <a:t>7.</a:t>
            </a:r>
            <a:endParaRPr lang="da-DK" sz="16600" b="1" dirty="0"/>
          </a:p>
        </p:txBody>
      </p:sp>
      <p:sp>
        <p:nvSpPr>
          <p:cNvPr id="11" name="Rektangel 10">
            <a:extLst>
              <a:ext uri="{FF2B5EF4-FFF2-40B4-BE49-F238E27FC236}">
                <a16:creationId xmlns:a16="http://schemas.microsoft.com/office/drawing/2014/main" xmlns="" id="{3C4F9AA1-3E66-4243-A8EB-81CE2B4E84F9}"/>
              </a:ext>
            </a:extLst>
          </p:cNvPr>
          <p:cNvSpPr/>
          <p:nvPr/>
        </p:nvSpPr>
        <p:spPr>
          <a:xfrm>
            <a:off x="851452" y="3816626"/>
            <a:ext cx="8931966"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llipse 11">
            <a:extLst>
              <a:ext uri="{FF2B5EF4-FFF2-40B4-BE49-F238E27FC236}">
                <a16:creationId xmlns:a16="http://schemas.microsoft.com/office/drawing/2014/main" xmlns="" id="{28AB978C-7775-4F90-8B76-AA1B69A6CCF9}"/>
              </a:ext>
            </a:extLst>
          </p:cNvPr>
          <p:cNvSpPr/>
          <p:nvPr/>
        </p:nvSpPr>
        <p:spPr>
          <a:xfrm>
            <a:off x="9826489" y="3654718"/>
            <a:ext cx="357810" cy="376824"/>
          </a:xfrm>
          <a:prstGeom prst="ellipse">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a:extLst>
              <a:ext uri="{FF2B5EF4-FFF2-40B4-BE49-F238E27FC236}">
                <a16:creationId xmlns:a16="http://schemas.microsoft.com/office/drawing/2014/main" xmlns="" id="{7EA80B5C-4D79-4CB7-B8CA-D257E202DC8E}"/>
              </a:ext>
            </a:extLst>
          </p:cNvPr>
          <p:cNvSpPr/>
          <p:nvPr/>
        </p:nvSpPr>
        <p:spPr>
          <a:xfrm>
            <a:off x="10227370" y="3816626"/>
            <a:ext cx="997221" cy="60669"/>
          </a:xfrm>
          <a:prstGeom prst="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7183253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Læreplanen for SSO</a:t>
            </a:r>
          </a:p>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b="1" dirty="0"/>
          </a:p>
          <a:p>
            <a:pPr marL="0" indent="0">
              <a:buFont typeface="Arial" panose="020B0604020202020204" pitchFamily="34" charset="0"/>
              <a:buNone/>
            </a:pPr>
            <a:endParaRPr lang="da-DK" sz="3000" dirty="0"/>
          </a:p>
          <a:p>
            <a:pPr marL="0" indent="0">
              <a:buNone/>
            </a:pPr>
            <a:r>
              <a:rPr lang="da-DK" sz="3000" b="1" dirty="0"/>
              <a:t>Vejledningen</a:t>
            </a:r>
          </a:p>
          <a:p>
            <a:pPr marL="0" indent="0">
              <a:buFont typeface="Arial" panose="020B0604020202020204" pitchFamily="34" charset="0"/>
              <a:buNone/>
            </a:pPr>
            <a:endParaRPr lang="da-DK" sz="3000" dirty="0"/>
          </a:p>
        </p:txBody>
      </p:sp>
      <p:pic>
        <p:nvPicPr>
          <p:cNvPr id="3" name="Billede 2">
            <a:extLst>
              <a:ext uri="{FF2B5EF4-FFF2-40B4-BE49-F238E27FC236}">
                <a16:creationId xmlns:a16="http://schemas.microsoft.com/office/drawing/2014/main" xmlns="" id="{0837ED8F-3D98-430F-987B-AB48B6773707}"/>
              </a:ext>
            </a:extLst>
          </p:cNvPr>
          <p:cNvPicPr>
            <a:picLocks noChangeAspect="1"/>
          </p:cNvPicPr>
          <p:nvPr/>
        </p:nvPicPr>
        <p:blipFill>
          <a:blip r:embed="rId2"/>
          <a:stretch>
            <a:fillRect/>
          </a:stretch>
        </p:blipFill>
        <p:spPr>
          <a:xfrm>
            <a:off x="914399" y="2100817"/>
            <a:ext cx="9689911" cy="1158406"/>
          </a:xfrm>
          <a:prstGeom prst="rect">
            <a:avLst/>
          </a:prstGeom>
        </p:spPr>
      </p:pic>
      <p:pic>
        <p:nvPicPr>
          <p:cNvPr id="4" name="Billede 3">
            <a:extLst>
              <a:ext uri="{FF2B5EF4-FFF2-40B4-BE49-F238E27FC236}">
                <a16:creationId xmlns:a16="http://schemas.microsoft.com/office/drawing/2014/main" xmlns="" id="{790B0F25-581D-4368-B2F0-A5E790352308}"/>
              </a:ext>
            </a:extLst>
          </p:cNvPr>
          <p:cNvPicPr>
            <a:picLocks noChangeAspect="1"/>
          </p:cNvPicPr>
          <p:nvPr/>
        </p:nvPicPr>
        <p:blipFill>
          <a:blip r:embed="rId3"/>
          <a:stretch>
            <a:fillRect/>
          </a:stretch>
        </p:blipFill>
        <p:spPr>
          <a:xfrm>
            <a:off x="980661" y="4344466"/>
            <a:ext cx="9375918" cy="1863066"/>
          </a:xfrm>
          <a:prstGeom prst="rect">
            <a:avLst/>
          </a:prstGeom>
        </p:spPr>
      </p:pic>
    </p:spTree>
    <p:extLst>
      <p:ext uri="{BB962C8B-B14F-4D97-AF65-F5344CB8AC3E}">
        <p14:creationId xmlns:p14="http://schemas.microsoft.com/office/powerpoint/2010/main" val="270354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 professionsorientering </a:t>
            </a:r>
          </a:p>
        </p:txBody>
      </p:sp>
      <p:sp>
        <p:nvSpPr>
          <p:cNvPr id="12" name="Tekstfelt 11">
            <a:extLst>
              <a:ext uri="{FF2B5EF4-FFF2-40B4-BE49-F238E27FC236}">
                <a16:creationId xmlns:a16="http://schemas.microsoft.com/office/drawing/2014/main" xmlns="" id="{F9B568F4-9ECD-4C6B-9851-8EB177A47C84}"/>
              </a:ext>
            </a:extLst>
          </p:cNvPr>
          <p:cNvSpPr txBox="1"/>
          <p:nvPr/>
        </p:nvSpPr>
        <p:spPr>
          <a:xfrm>
            <a:off x="2295098" y="1460620"/>
            <a:ext cx="7601803" cy="51706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Emne: Undervisning i Stormen på Dybbøl 1864</a:t>
            </a:r>
            <a:endParaRPr lang="da-DK" sz="2400" dirty="0"/>
          </a:p>
          <a:p>
            <a:r>
              <a:rPr lang="da-DK" dirty="0"/>
              <a:t>Fag: Historie B, Samfundsfag C</a:t>
            </a:r>
          </a:p>
          <a:p>
            <a:endParaRPr lang="da-DK" dirty="0"/>
          </a:p>
          <a:p>
            <a:r>
              <a:rPr lang="da-DK" dirty="0"/>
              <a:t>Opgaveformulering: Når nu vi ved, at unges historiebevidsthed påvirkes fra mange forskellige sider, hvilken forskel kan en særlig vinkel i undervisningen så give?</a:t>
            </a:r>
          </a:p>
          <a:p>
            <a:endParaRPr lang="da-DK" dirty="0"/>
          </a:p>
          <a:p>
            <a:pPr marL="800100" lvl="1" indent="-342900" fontAlgn="base">
              <a:buAutoNum type="arabicPeriod"/>
            </a:pPr>
            <a:r>
              <a:rPr lang="da-DK" dirty="0"/>
              <a:t>Redegør kort for Anden Slesvigske Krig 1864 samt for relevant teori om socialisering.</a:t>
            </a:r>
          </a:p>
          <a:p>
            <a:pPr marL="800100" lvl="1" indent="-342900" fontAlgn="base">
              <a:buAutoNum type="arabicPeriod"/>
            </a:pPr>
            <a:r>
              <a:rPr lang="da-DK" dirty="0"/>
              <a:t>Foretag en kritisk analyse af selvvalgte dele af serien </a:t>
            </a:r>
            <a:r>
              <a:rPr lang="da-DK" i="1" dirty="0"/>
              <a:t>1864</a:t>
            </a:r>
            <a:r>
              <a:rPr lang="da-DK" dirty="0"/>
              <a:t> (2014) med særligt fokus på budskab og historiebrug.</a:t>
            </a:r>
          </a:p>
          <a:p>
            <a:pPr marL="800100" lvl="1" indent="-342900" fontAlgn="base">
              <a:buAutoNum type="arabicPeriod"/>
            </a:pPr>
            <a:r>
              <a:rPr lang="da-DK" dirty="0"/>
              <a:t>Diskuter i hvilket omfang historieundervisningen i grundskolen kan forme elevernes værdisæt og politiske holdninger. Her skal du inddrage de fælles mål og må gerne perspektivere til tidligere eksempler på skolelovgivning.</a:t>
            </a:r>
          </a:p>
          <a:p>
            <a:endParaRPr lang="da-DK" dirty="0"/>
          </a:p>
          <a:p>
            <a:r>
              <a:rPr lang="da-DK" dirty="0"/>
              <a:t>Bilag: F.eks. Peter Yding </a:t>
            </a:r>
            <a:r>
              <a:rPr lang="da-DK" dirty="0" err="1"/>
              <a:t>Brunbech</a:t>
            </a:r>
            <a:r>
              <a:rPr lang="da-DK" dirty="0"/>
              <a:t> om serien, uddrag af det Styhrske cirkulære eller et andet eksempel på 1864 og historiebrug</a:t>
            </a:r>
          </a:p>
        </p:txBody>
      </p:sp>
    </p:spTree>
    <p:extLst>
      <p:ext uri="{BB962C8B-B14F-4D97-AF65-F5344CB8AC3E}">
        <p14:creationId xmlns:p14="http://schemas.microsoft.com/office/powerpoint/2010/main" val="3197046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2" name="Tekstfelt 11">
            <a:extLst>
              <a:ext uri="{FF2B5EF4-FFF2-40B4-BE49-F238E27FC236}">
                <a16:creationId xmlns:a16="http://schemas.microsoft.com/office/drawing/2014/main" xmlns="" id="{F9B568F4-9ECD-4C6B-9851-8EB177A47C84}"/>
              </a:ext>
            </a:extLst>
          </p:cNvPr>
          <p:cNvSpPr txBox="1"/>
          <p:nvPr/>
        </p:nvSpPr>
        <p:spPr>
          <a:xfrm>
            <a:off x="2295098" y="1460620"/>
            <a:ext cx="7601803"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sz="2400" b="1" dirty="0"/>
              <a:t>Emne: Feltpræst i Afghanistan </a:t>
            </a:r>
            <a:endParaRPr lang="da-DK" sz="2400" dirty="0"/>
          </a:p>
          <a:p>
            <a:r>
              <a:rPr lang="da-DK" dirty="0"/>
              <a:t>Fag: Historie B, Religion C</a:t>
            </a:r>
          </a:p>
          <a:p>
            <a:endParaRPr lang="da-DK" dirty="0"/>
          </a:p>
          <a:p>
            <a:r>
              <a:rPr lang="da-DK" dirty="0"/>
              <a:t>Opgaveformulering: Når nu vi ved, at Danmark bl.a. deltog i krigen i Afghanistan for at bekæmpe religiøs fundamentalisme, hvordan kan det så være, at der var feltpræster med? </a:t>
            </a:r>
          </a:p>
          <a:p>
            <a:pPr fontAlgn="base"/>
            <a:endParaRPr lang="da-DK" dirty="0"/>
          </a:p>
          <a:p>
            <a:pPr marL="800100" lvl="1" indent="-342900" fontAlgn="base">
              <a:buAutoNum type="arabicPeriod"/>
            </a:pPr>
            <a:r>
              <a:rPr lang="da-DK" dirty="0"/>
              <a:t>Redegør kort for kriterierne for retfærdig krig, herunder forskellen på kombattanter og </a:t>
            </a:r>
            <a:r>
              <a:rPr lang="da-DK" dirty="0" err="1"/>
              <a:t>non-kombattanter</a:t>
            </a:r>
            <a:r>
              <a:rPr lang="da-DK" dirty="0"/>
              <a:t> og det kristne syn på krig.</a:t>
            </a:r>
          </a:p>
          <a:p>
            <a:pPr marL="800100" lvl="1" indent="-342900" fontAlgn="base">
              <a:buAutoNum type="arabicPeriod"/>
            </a:pPr>
            <a:r>
              <a:rPr lang="da-DK" dirty="0"/>
              <a:t>Foretag en kritisk analyse af mindst to reaktioner på danske feltpræsters aktiviteter i Afghanistan.</a:t>
            </a:r>
          </a:p>
          <a:p>
            <a:pPr marL="800100" lvl="1" indent="-342900" fontAlgn="base">
              <a:buAutoNum type="arabicPeriod"/>
            </a:pPr>
            <a:r>
              <a:rPr lang="da-DK" dirty="0"/>
              <a:t>Diskuter i hvilket omfang de danske feltpræsters aktiviteter kan ses som et brud med sekularisering og/eller en overtrædelse af krigens regler.</a:t>
            </a:r>
          </a:p>
          <a:p>
            <a:endParaRPr lang="da-DK" dirty="0"/>
          </a:p>
          <a:p>
            <a:r>
              <a:rPr lang="da-DK" dirty="0"/>
              <a:t>Forslag til bilag: Kriterierne for retfærdig/hellig krig fra </a:t>
            </a:r>
            <a:r>
              <a:rPr lang="da-DK" i="1" dirty="0"/>
              <a:t>Politikens Bog om Korstogene</a:t>
            </a:r>
            <a:r>
              <a:rPr lang="da-DK" dirty="0"/>
              <a:t> (2005)</a:t>
            </a:r>
          </a:p>
        </p:txBody>
      </p:sp>
    </p:spTree>
    <p:extLst>
      <p:ext uri="{BB962C8B-B14F-4D97-AF65-F5344CB8AC3E}">
        <p14:creationId xmlns:p14="http://schemas.microsoft.com/office/powerpoint/2010/main" val="3789854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21F84854-9252-4C85-94F8-FAA39142935B}"/>
              </a:ext>
            </a:extLst>
          </p:cNvPr>
          <p:cNvSpPr/>
          <p:nvPr/>
        </p:nvSpPr>
        <p:spPr>
          <a:xfrm>
            <a:off x="980661" y="1245704"/>
            <a:ext cx="8931966"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llipse 5">
            <a:extLst>
              <a:ext uri="{FF2B5EF4-FFF2-40B4-BE49-F238E27FC236}">
                <a16:creationId xmlns:a16="http://schemas.microsoft.com/office/drawing/2014/main" xmlns="" id="{BDA3A668-06C6-4396-B7CD-83D73D61A2B5}"/>
              </a:ext>
            </a:extLst>
          </p:cNvPr>
          <p:cNvSpPr/>
          <p:nvPr/>
        </p:nvSpPr>
        <p:spPr>
          <a:xfrm>
            <a:off x="9955698" y="1083796"/>
            <a:ext cx="357810" cy="376824"/>
          </a:xfrm>
          <a:prstGeom prst="ellipse">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6">
            <a:extLst>
              <a:ext uri="{FF2B5EF4-FFF2-40B4-BE49-F238E27FC236}">
                <a16:creationId xmlns:a16="http://schemas.microsoft.com/office/drawing/2014/main" xmlns="" id="{670A39DC-59B4-466F-8ED0-8510CA063E94}"/>
              </a:ext>
            </a:extLst>
          </p:cNvPr>
          <p:cNvSpPr/>
          <p:nvPr/>
        </p:nvSpPr>
        <p:spPr>
          <a:xfrm>
            <a:off x="10356579" y="1245704"/>
            <a:ext cx="997221" cy="53009"/>
          </a:xfrm>
          <a:prstGeom prst="rect">
            <a:avLst/>
          </a:prstGeom>
          <a:solidFill>
            <a:schemeClr val="bg2">
              <a:lumMod val="1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847A9ECB-4EAA-465E-A637-1BE6231F5607}"/>
              </a:ext>
            </a:extLst>
          </p:cNvPr>
          <p:cNvSpPr>
            <a:spLocks noGrp="1"/>
          </p:cNvSpPr>
          <p:nvPr>
            <p:ph type="title"/>
          </p:nvPr>
        </p:nvSpPr>
        <p:spPr>
          <a:xfrm>
            <a:off x="838200" y="365125"/>
            <a:ext cx="10515600" cy="1325563"/>
          </a:xfrm>
        </p:spPr>
        <p:txBody>
          <a:bodyPr/>
          <a:lstStyle/>
          <a:p>
            <a:r>
              <a:rPr lang="da-DK" b="1" dirty="0"/>
              <a:t>7) SSO og KS – professionsorientering </a:t>
            </a:r>
          </a:p>
        </p:txBody>
      </p:sp>
      <p:sp>
        <p:nvSpPr>
          <p:cNvPr id="16" name="Pladsholder til indhold 2">
            <a:extLst>
              <a:ext uri="{FF2B5EF4-FFF2-40B4-BE49-F238E27FC236}">
                <a16:creationId xmlns:a16="http://schemas.microsoft.com/office/drawing/2014/main" xmlns="" id="{1A7B9E4E-9F2E-4AF0-962F-830F26C936DB}"/>
              </a:ext>
            </a:extLst>
          </p:cNvPr>
          <p:cNvSpPr txBox="1">
            <a:spLocks/>
          </p:cNvSpPr>
          <p:nvPr/>
        </p:nvSpPr>
        <p:spPr>
          <a:xfrm>
            <a:off x="914399" y="1603218"/>
            <a:ext cx="10363201" cy="41709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3000" b="1" dirty="0"/>
              <a:t>Overvejelser</a:t>
            </a:r>
          </a:p>
          <a:p>
            <a:r>
              <a:rPr lang="da-DK" sz="3000" dirty="0"/>
              <a:t>Er emnet egnet? </a:t>
            </a:r>
          </a:p>
          <a:p>
            <a:pPr lvl="1"/>
            <a:r>
              <a:rPr lang="da-DK" sz="2600" dirty="0"/>
              <a:t>Bidrager det med noget til emnet, som ikke kunne løses ellers? </a:t>
            </a:r>
          </a:p>
          <a:p>
            <a:r>
              <a:rPr lang="da-DK" sz="3000" dirty="0"/>
              <a:t>Hvem gavner det?</a:t>
            </a:r>
          </a:p>
          <a:p>
            <a:pPr lvl="1"/>
            <a:r>
              <a:rPr lang="da-DK" sz="2600" dirty="0"/>
              <a:t>elevtype vs. kompleksitet </a:t>
            </a:r>
          </a:p>
          <a:p>
            <a:r>
              <a:rPr lang="da-DK" sz="3000" dirty="0"/>
              <a:t>Hvilke fag? </a:t>
            </a:r>
          </a:p>
          <a:p>
            <a:pPr lvl="1"/>
            <a:r>
              <a:rPr lang="da-DK" sz="2600" dirty="0"/>
              <a:t>Er alle fag lige velegnede? </a:t>
            </a:r>
          </a:p>
        </p:txBody>
      </p:sp>
    </p:spTree>
    <p:extLst>
      <p:ext uri="{BB962C8B-B14F-4D97-AF65-F5344CB8AC3E}">
        <p14:creationId xmlns:p14="http://schemas.microsoft.com/office/powerpoint/2010/main" val="13408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980661" y="2409359"/>
            <a:ext cx="10230678" cy="3785652"/>
          </a:xfrm>
          <a:prstGeom prst="rect">
            <a:avLst/>
          </a:prstGeom>
          <a:solidFill>
            <a:schemeClr val="tx2">
              <a:lumMod val="50000"/>
            </a:schemeClr>
          </a:solidFill>
          <a:ln>
            <a:solidFill>
              <a:schemeClr val="tx1"/>
            </a:solidFill>
          </a:ln>
        </p:spPr>
        <p:style>
          <a:lnRef idx="0">
            <a:scrgbClr r="0" g="0" b="0"/>
          </a:lnRef>
          <a:fillRef idx="1001">
            <a:schemeClr val="dk1"/>
          </a:fillRef>
          <a:effectRef idx="0">
            <a:scrgbClr r="0" g="0" b="0"/>
          </a:effectRef>
          <a:fontRef idx="major"/>
        </p:style>
        <p:txBody>
          <a:bodyPr wrap="square" rtlCol="0">
            <a:spAutoFit/>
          </a:bodyPr>
          <a:lstStyle/>
          <a:p>
            <a:r>
              <a:rPr lang="da-DK" sz="2000" dirty="0">
                <a:solidFill>
                  <a:schemeClr val="bg1"/>
                </a:solidFill>
                <a:latin typeface="+mn-lt"/>
              </a:rPr>
              <a:t>§ 6. I den 2-årige uddannelse til hf-eksamen er fagligheden nært forbundet med aspekter af videnskabsfagene og samtidig med </a:t>
            </a:r>
            <a:r>
              <a:rPr lang="da-DK" sz="2000" b="1" i="1" dirty="0">
                <a:solidFill>
                  <a:schemeClr val="bg1"/>
                </a:solidFill>
                <a:latin typeface="+mn-lt"/>
              </a:rPr>
              <a:t>fagenes professionsrettede perspektiver</a:t>
            </a:r>
            <a:r>
              <a:rPr lang="da-DK" sz="2000" dirty="0">
                <a:solidFill>
                  <a:schemeClr val="bg1"/>
                </a:solidFill>
                <a:latin typeface="+mn-lt"/>
              </a:rPr>
              <a:t>. </a:t>
            </a:r>
          </a:p>
          <a:p>
            <a:endParaRPr lang="da-DK" sz="2000" dirty="0">
              <a:solidFill>
                <a:schemeClr val="bg1"/>
              </a:solidFill>
              <a:latin typeface="+mn-lt"/>
            </a:endParaRPr>
          </a:p>
          <a:p>
            <a:r>
              <a:rPr lang="da-DK" sz="2000" dirty="0">
                <a:solidFill>
                  <a:schemeClr val="bg1"/>
                </a:solidFill>
                <a:latin typeface="+mn-lt"/>
              </a:rPr>
              <a:t>Uddannelsens formål realiseres således inden for en bred, almen fagrække. </a:t>
            </a:r>
          </a:p>
          <a:p>
            <a:endParaRPr lang="da-DK" sz="2000" dirty="0">
              <a:solidFill>
                <a:schemeClr val="bg1"/>
              </a:solidFill>
              <a:latin typeface="+mn-lt"/>
            </a:endParaRPr>
          </a:p>
          <a:p>
            <a:r>
              <a:rPr lang="da-DK" sz="2000" dirty="0">
                <a:solidFill>
                  <a:schemeClr val="bg1"/>
                </a:solidFill>
                <a:latin typeface="+mn-lt"/>
              </a:rPr>
              <a:t>Uddannelsen skal udvikle elevernes evne til faglig fordybelse og deres forståelse af sammenhæng mellem fagene. </a:t>
            </a:r>
          </a:p>
          <a:p>
            <a:endParaRPr lang="da-DK" sz="2000" dirty="0">
              <a:solidFill>
                <a:schemeClr val="bg1"/>
              </a:solidFill>
              <a:latin typeface="+mn-lt"/>
            </a:endParaRPr>
          </a:p>
          <a:p>
            <a:r>
              <a:rPr lang="da-DK" sz="2000" dirty="0">
                <a:solidFill>
                  <a:schemeClr val="bg1"/>
                </a:solidFill>
                <a:latin typeface="+mn-lt"/>
              </a:rPr>
              <a:t>Der lægges i undervisningen vægt på </a:t>
            </a:r>
            <a:r>
              <a:rPr lang="da-DK" sz="2000" b="1" i="1" dirty="0">
                <a:solidFill>
                  <a:schemeClr val="bg1"/>
                </a:solidFill>
                <a:latin typeface="+mn-lt"/>
              </a:rPr>
              <a:t>såvel det teoretiske som det professionsrettede, herunder fagenes anvendelse i relation til videre uddannelse og job</a:t>
            </a:r>
            <a:r>
              <a:rPr lang="da-DK" sz="2000" dirty="0">
                <a:solidFill>
                  <a:schemeClr val="bg1"/>
                </a:solidFill>
                <a:latin typeface="+mn-lt"/>
              </a:rPr>
              <a:t>.</a:t>
            </a:r>
          </a:p>
          <a:p>
            <a:endParaRPr lang="da-DK" sz="2000" dirty="0">
              <a:solidFill>
                <a:schemeClr val="bg1"/>
              </a:solidFill>
              <a:latin typeface="+mn-lt"/>
            </a:endParaRPr>
          </a:p>
          <a:p>
            <a:r>
              <a:rPr lang="da-DK" sz="2000" dirty="0">
                <a:solidFill>
                  <a:schemeClr val="bg1"/>
                </a:solidFill>
                <a:latin typeface="+mn-lt"/>
              </a:rPr>
              <a:t>			</a:t>
            </a:r>
            <a:r>
              <a:rPr lang="da-DK" sz="2000" i="1" dirty="0">
                <a:solidFill>
                  <a:schemeClr val="bg1"/>
                </a:solidFill>
                <a:latin typeface="+mn-lt"/>
              </a:rPr>
              <a:t>			Lov om de gymnasiale uddannelser 2016</a:t>
            </a:r>
          </a:p>
        </p:txBody>
      </p:sp>
      <p:sp>
        <p:nvSpPr>
          <p:cNvPr id="9" name="Ellipse 8">
            <a:extLst>
              <a:ext uri="{FF2B5EF4-FFF2-40B4-BE49-F238E27FC236}">
                <a16:creationId xmlns:a16="http://schemas.microsoft.com/office/drawing/2014/main" xmlns="" id="{C442C3B6-7CAE-4FCB-A74D-A2B3D252BDC3}"/>
              </a:ext>
            </a:extLst>
          </p:cNvPr>
          <p:cNvSpPr/>
          <p:nvPr/>
        </p:nvSpPr>
        <p:spPr>
          <a:xfrm>
            <a:off x="10661374" y="1857806"/>
            <a:ext cx="1099930" cy="110310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Tekstfelt 7">
            <a:extLst>
              <a:ext uri="{FF2B5EF4-FFF2-40B4-BE49-F238E27FC236}">
                <a16:creationId xmlns:a16="http://schemas.microsoft.com/office/drawing/2014/main" xmlns="" id="{E97A054E-6351-4107-B621-5DF717A4A661}"/>
              </a:ext>
            </a:extLst>
          </p:cNvPr>
          <p:cNvSpPr txBox="1"/>
          <p:nvPr/>
        </p:nvSpPr>
        <p:spPr>
          <a:xfrm>
            <a:off x="10951266" y="2147748"/>
            <a:ext cx="662608" cy="523220"/>
          </a:xfrm>
          <a:prstGeom prst="rect">
            <a:avLst/>
          </a:prstGeom>
          <a:noFill/>
          <a:ln>
            <a:noFill/>
          </a:ln>
        </p:spPr>
        <p:style>
          <a:lnRef idx="0">
            <a:scrgbClr r="0" g="0" b="0"/>
          </a:lnRef>
          <a:fillRef idx="1001">
            <a:schemeClr val="dk1"/>
          </a:fillRef>
          <a:effectRef idx="0">
            <a:scrgbClr r="0" g="0" b="0"/>
          </a:effectRef>
          <a:fontRef idx="major"/>
        </p:style>
        <p:txBody>
          <a:bodyPr wrap="square" rtlCol="0">
            <a:spAutoFit/>
          </a:bodyPr>
          <a:lstStyle/>
          <a:p>
            <a:r>
              <a:rPr lang="da-DK" sz="2800" dirty="0">
                <a:solidFill>
                  <a:schemeClr val="bg1"/>
                </a:solidFill>
                <a:latin typeface="+mn-lt"/>
              </a:rPr>
              <a:t>HF</a:t>
            </a:r>
            <a:endParaRPr lang="da-DK" sz="2800" i="1" dirty="0">
              <a:solidFill>
                <a:schemeClr val="bg1"/>
              </a:solidFill>
              <a:latin typeface="+mn-lt"/>
            </a:endParaRPr>
          </a:p>
        </p:txBody>
      </p:sp>
    </p:spTree>
    <p:extLst>
      <p:ext uri="{BB962C8B-B14F-4D97-AF65-F5344CB8AC3E}">
        <p14:creationId xmlns:p14="http://schemas.microsoft.com/office/powerpoint/2010/main" val="37650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9"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980661" y="2409359"/>
            <a:ext cx="10230678" cy="2246769"/>
          </a:xfrm>
          <a:prstGeom prst="rect">
            <a:avLst/>
          </a:prstGeom>
          <a:solidFill>
            <a:schemeClr val="accent1">
              <a:lumMod val="50000"/>
            </a:schemeClr>
          </a:solidFill>
          <a:ln>
            <a:solidFill>
              <a:schemeClr val="tx1"/>
            </a:solidFill>
          </a:ln>
        </p:spPr>
        <p:style>
          <a:lnRef idx="0">
            <a:scrgbClr r="0" g="0" b="0"/>
          </a:lnRef>
          <a:fillRef idx="1001">
            <a:schemeClr val="dk1"/>
          </a:fillRef>
          <a:effectRef idx="0">
            <a:scrgbClr r="0" g="0" b="0"/>
          </a:effectRef>
          <a:fontRef idx="major"/>
        </p:style>
        <p:txBody>
          <a:bodyPr wrap="square" rtlCol="0">
            <a:spAutoFit/>
          </a:bodyPr>
          <a:lstStyle/>
          <a:p>
            <a:r>
              <a:rPr lang="da-DK" sz="2000" dirty="0">
                <a:solidFill>
                  <a:schemeClr val="bg1"/>
                </a:solidFill>
                <a:latin typeface="+mn-lt"/>
              </a:rPr>
              <a:t>§ 3. I uddannelsen til teknisk studentereksamen (htx) er fagligheden nært forbundet med teknologiske, naturvidenskabelige og </a:t>
            </a:r>
            <a:r>
              <a:rPr lang="da-DK" sz="2000" b="1" dirty="0">
                <a:solidFill>
                  <a:schemeClr val="bg1"/>
                </a:solidFill>
                <a:latin typeface="+mn-lt"/>
              </a:rPr>
              <a:t>erhvervsrettede dannelsesperspektiver</a:t>
            </a:r>
            <a:r>
              <a:rPr lang="da-DK" sz="2000" dirty="0">
                <a:solidFill>
                  <a:schemeClr val="bg1"/>
                </a:solidFill>
                <a:latin typeface="+mn-lt"/>
              </a:rPr>
              <a:t>.</a:t>
            </a:r>
          </a:p>
          <a:p>
            <a:endParaRPr lang="da-DK" sz="2000" dirty="0">
              <a:solidFill>
                <a:schemeClr val="bg1"/>
              </a:solidFill>
              <a:latin typeface="+mn-lt"/>
            </a:endParaRPr>
          </a:p>
          <a:p>
            <a:r>
              <a:rPr lang="da-DK" sz="2000" dirty="0">
                <a:solidFill>
                  <a:schemeClr val="bg1"/>
                </a:solidFill>
                <a:latin typeface="+mn-lt"/>
              </a:rPr>
              <a:t>§ 4. I uddannelsen til merkantil studentereksamen (hhx) er fagligheden nært forbundet med merkantile, internationalt orienterede og </a:t>
            </a:r>
            <a:r>
              <a:rPr lang="da-DK" sz="2000" b="1" dirty="0">
                <a:solidFill>
                  <a:schemeClr val="bg1"/>
                </a:solidFill>
                <a:latin typeface="+mn-lt"/>
              </a:rPr>
              <a:t>erhvervsrettede dannelsesperspektiver</a:t>
            </a:r>
            <a:r>
              <a:rPr lang="da-DK" sz="2000" dirty="0">
                <a:solidFill>
                  <a:schemeClr val="bg1"/>
                </a:solidFill>
                <a:latin typeface="+mn-lt"/>
              </a:rPr>
              <a:t>.</a:t>
            </a:r>
            <a:endParaRPr lang="da-DK" sz="2000" i="1" dirty="0">
              <a:solidFill>
                <a:schemeClr val="bg1"/>
              </a:solidFill>
              <a:latin typeface="+mn-lt"/>
            </a:endParaRPr>
          </a:p>
          <a:p>
            <a:endParaRPr lang="da-DK" sz="2000" i="1" dirty="0">
              <a:solidFill>
                <a:schemeClr val="bg1"/>
              </a:solidFill>
              <a:latin typeface="+mn-lt"/>
            </a:endParaRPr>
          </a:p>
          <a:p>
            <a:r>
              <a:rPr lang="da-DK" sz="2000" dirty="0">
                <a:solidFill>
                  <a:schemeClr val="bg1"/>
                </a:solidFill>
              </a:rPr>
              <a:t>			</a:t>
            </a:r>
            <a:r>
              <a:rPr lang="da-DK" sz="2000" i="1" dirty="0">
                <a:solidFill>
                  <a:schemeClr val="bg1"/>
                </a:solidFill>
              </a:rPr>
              <a:t>			Lov om de gymnasiale uddannelser 2016</a:t>
            </a:r>
          </a:p>
        </p:txBody>
      </p:sp>
      <p:sp>
        <p:nvSpPr>
          <p:cNvPr id="9" name="Ellipse 8">
            <a:extLst>
              <a:ext uri="{FF2B5EF4-FFF2-40B4-BE49-F238E27FC236}">
                <a16:creationId xmlns:a16="http://schemas.microsoft.com/office/drawing/2014/main" xmlns="" id="{A387AAAE-D784-4028-811D-02F61944D62E}"/>
              </a:ext>
            </a:extLst>
          </p:cNvPr>
          <p:cNvSpPr/>
          <p:nvPr/>
        </p:nvSpPr>
        <p:spPr>
          <a:xfrm>
            <a:off x="10661374" y="1857806"/>
            <a:ext cx="1099930" cy="1103105"/>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Tekstfelt 9">
            <a:extLst>
              <a:ext uri="{FF2B5EF4-FFF2-40B4-BE49-F238E27FC236}">
                <a16:creationId xmlns:a16="http://schemas.microsoft.com/office/drawing/2014/main" xmlns="" id="{2BA52277-14AD-429B-B845-E91A40871B10}"/>
              </a:ext>
            </a:extLst>
          </p:cNvPr>
          <p:cNvSpPr txBox="1"/>
          <p:nvPr/>
        </p:nvSpPr>
        <p:spPr>
          <a:xfrm>
            <a:off x="10749998" y="1988070"/>
            <a:ext cx="922682" cy="830997"/>
          </a:xfrm>
          <a:prstGeom prst="rect">
            <a:avLst/>
          </a:prstGeom>
          <a:noFill/>
          <a:ln>
            <a:noFill/>
          </a:ln>
        </p:spPr>
        <p:style>
          <a:lnRef idx="0">
            <a:scrgbClr r="0" g="0" b="0"/>
          </a:lnRef>
          <a:fillRef idx="1001">
            <a:schemeClr val="dk1"/>
          </a:fillRef>
          <a:effectRef idx="0">
            <a:scrgbClr r="0" g="0" b="0"/>
          </a:effectRef>
          <a:fontRef idx="major"/>
        </p:style>
        <p:txBody>
          <a:bodyPr wrap="square" rtlCol="0">
            <a:spAutoFit/>
          </a:bodyPr>
          <a:lstStyle/>
          <a:p>
            <a:pPr algn="ctr"/>
            <a:r>
              <a:rPr lang="da-DK" sz="2400" dirty="0">
                <a:solidFill>
                  <a:schemeClr val="bg1"/>
                </a:solidFill>
                <a:latin typeface="+mn-lt"/>
              </a:rPr>
              <a:t>hhx htx</a:t>
            </a:r>
            <a:endParaRPr lang="da-DK" sz="2400" i="1" dirty="0">
              <a:solidFill>
                <a:schemeClr val="bg1"/>
              </a:solidFill>
              <a:latin typeface="+mn-lt"/>
            </a:endParaRPr>
          </a:p>
        </p:txBody>
      </p:sp>
    </p:spTree>
    <p:extLst>
      <p:ext uri="{BB962C8B-B14F-4D97-AF65-F5344CB8AC3E}">
        <p14:creationId xmlns:p14="http://schemas.microsoft.com/office/powerpoint/2010/main" val="307752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513521" y="2341199"/>
            <a:ext cx="11164957" cy="4216539"/>
          </a:xfrm>
          <a:prstGeom prst="rect">
            <a:avLst/>
          </a:prstGeom>
          <a:ln>
            <a:solidFill>
              <a:schemeClr val="tx1"/>
            </a:solidFill>
          </a:ln>
        </p:spPr>
        <p:style>
          <a:lnRef idx="0">
            <a:scrgbClr r="0" g="0" b="0"/>
          </a:lnRef>
          <a:fillRef idx="1001">
            <a:schemeClr val="dk2"/>
          </a:fillRef>
          <a:effectRef idx="0">
            <a:scrgbClr r="0" g="0" b="0"/>
          </a:effectRef>
          <a:fontRef idx="major"/>
        </p:style>
        <p:txBody>
          <a:bodyPr wrap="square" rtlCol="0">
            <a:spAutoFit/>
          </a:bodyPr>
          <a:lstStyle/>
          <a:p>
            <a:r>
              <a:rPr lang="da-DK" sz="2400" b="1" dirty="0">
                <a:solidFill>
                  <a:schemeClr val="bg1"/>
                </a:solidFill>
                <a:latin typeface="+mn-lt"/>
              </a:rPr>
              <a:t>Læreplanen for KS 2017</a:t>
            </a:r>
          </a:p>
          <a:p>
            <a:r>
              <a:rPr lang="da-DK" sz="2000" dirty="0">
                <a:solidFill>
                  <a:schemeClr val="bg1"/>
                </a:solidFill>
                <a:latin typeface="+mn-lt"/>
              </a:rPr>
              <a:t>Faggruppen skal medvirke til, at eleverne får forståelse af egne handlemuligheder og fremtidsperspektiver, og understøtte elevernes arbejde med at udvikle løsningsforslag i forhold til </a:t>
            </a:r>
            <a:r>
              <a:rPr lang="da-DK" sz="2000" b="1" dirty="0">
                <a:solidFill>
                  <a:schemeClr val="bg1"/>
                </a:solidFill>
                <a:latin typeface="+mn-lt"/>
              </a:rPr>
              <a:t>almene</a:t>
            </a:r>
            <a:r>
              <a:rPr lang="da-DK" sz="2000" dirty="0">
                <a:solidFill>
                  <a:schemeClr val="bg1"/>
                </a:solidFill>
                <a:latin typeface="+mn-lt"/>
              </a:rPr>
              <a:t> og </a:t>
            </a:r>
            <a:r>
              <a:rPr lang="da-DK" sz="2000" b="1" dirty="0">
                <a:solidFill>
                  <a:schemeClr val="bg1"/>
                </a:solidFill>
                <a:latin typeface="+mn-lt"/>
              </a:rPr>
              <a:t>praksisorienterede</a:t>
            </a:r>
            <a:r>
              <a:rPr lang="da-DK" sz="2000" dirty="0">
                <a:solidFill>
                  <a:schemeClr val="bg1"/>
                </a:solidFill>
                <a:latin typeface="+mn-lt"/>
              </a:rPr>
              <a:t> virkelighedsnære problemstillinger. Eleverne skal tillige opnå viden om faggruppens </a:t>
            </a:r>
            <a:r>
              <a:rPr lang="da-DK" sz="2000" b="1" dirty="0">
                <a:solidFill>
                  <a:schemeClr val="bg1"/>
                </a:solidFill>
                <a:latin typeface="+mn-lt"/>
              </a:rPr>
              <a:t>professionsrettede</a:t>
            </a:r>
            <a:r>
              <a:rPr lang="da-DK" sz="2000" dirty="0">
                <a:solidFill>
                  <a:schemeClr val="bg1"/>
                </a:solidFill>
                <a:latin typeface="+mn-lt"/>
              </a:rPr>
              <a:t> perspektiver. (1.2 Formål) </a:t>
            </a:r>
          </a:p>
          <a:p>
            <a:endParaRPr lang="da-DK" sz="2000" dirty="0">
              <a:solidFill>
                <a:schemeClr val="bg1"/>
              </a:solidFill>
              <a:latin typeface="+mn-lt"/>
            </a:endParaRPr>
          </a:p>
          <a:p>
            <a:r>
              <a:rPr lang="da-DK" sz="2000" dirty="0">
                <a:solidFill>
                  <a:schemeClr val="bg1"/>
                </a:solidFill>
                <a:latin typeface="+mn-lt"/>
              </a:rPr>
              <a:t>Eleverne skal kunne forklare på hvilken måde fagene kan bidrage til at øge forståelsen af virkelighedsnære problemstillinger, herunder </a:t>
            </a:r>
            <a:r>
              <a:rPr lang="da-DK" sz="2000" b="1" dirty="0">
                <a:solidFill>
                  <a:schemeClr val="bg1"/>
                </a:solidFill>
                <a:latin typeface="+mn-lt"/>
              </a:rPr>
              <a:t>professionsrettede</a:t>
            </a:r>
            <a:r>
              <a:rPr lang="da-DK" sz="2000" dirty="0">
                <a:solidFill>
                  <a:schemeClr val="bg1"/>
                </a:solidFill>
                <a:latin typeface="+mn-lt"/>
              </a:rPr>
              <a:t> problemstillinger (2.1 Faglige mål) </a:t>
            </a:r>
          </a:p>
          <a:p>
            <a:endParaRPr lang="da-DK" sz="2000" dirty="0">
              <a:solidFill>
                <a:schemeClr val="bg1"/>
              </a:solidFill>
              <a:latin typeface="+mn-lt"/>
            </a:endParaRPr>
          </a:p>
          <a:p>
            <a:r>
              <a:rPr lang="da-DK" sz="2000" dirty="0">
                <a:solidFill>
                  <a:schemeClr val="bg1"/>
                </a:solidFill>
                <a:latin typeface="+mn-lt"/>
              </a:rPr>
              <a:t>Dele af undervisningen inddrager problemstillinger, der knytter sig til </a:t>
            </a:r>
            <a:r>
              <a:rPr lang="da-DK" sz="2000" b="1" dirty="0">
                <a:solidFill>
                  <a:schemeClr val="bg1"/>
                </a:solidFill>
                <a:latin typeface="+mn-lt"/>
              </a:rPr>
              <a:t>professionsområder</a:t>
            </a:r>
            <a:r>
              <a:rPr lang="da-DK" sz="2000" dirty="0">
                <a:solidFill>
                  <a:schemeClr val="bg1"/>
                </a:solidFill>
                <a:latin typeface="+mn-lt"/>
              </a:rPr>
              <a:t>, hvor der anvendes viden fra fagene. (2.2 Fagligt indhold) </a:t>
            </a:r>
          </a:p>
          <a:p>
            <a:endParaRPr lang="da-DK" sz="2000" dirty="0">
              <a:solidFill>
                <a:schemeClr val="bg1"/>
              </a:solidFill>
              <a:latin typeface="+mn-lt"/>
            </a:endParaRPr>
          </a:p>
          <a:p>
            <a:r>
              <a:rPr lang="da-DK" sz="2000" dirty="0">
                <a:solidFill>
                  <a:schemeClr val="bg1"/>
                </a:solidFill>
                <a:latin typeface="+mn-lt"/>
              </a:rPr>
              <a:t>Undervisningen skal tillige belyse faggruppens </a:t>
            </a:r>
            <a:r>
              <a:rPr lang="da-DK" sz="2000" b="1" dirty="0">
                <a:solidFill>
                  <a:schemeClr val="bg1"/>
                </a:solidFill>
                <a:latin typeface="+mn-lt"/>
              </a:rPr>
              <a:t>professionsrettede</a:t>
            </a:r>
            <a:r>
              <a:rPr lang="da-DK" sz="2000" dirty="0">
                <a:solidFill>
                  <a:schemeClr val="bg1"/>
                </a:solidFill>
                <a:latin typeface="+mn-lt"/>
              </a:rPr>
              <a:t> perspektiver (3.1 Didaktiske principper) </a:t>
            </a:r>
          </a:p>
        </p:txBody>
      </p:sp>
    </p:spTree>
    <p:extLst>
      <p:ext uri="{BB962C8B-B14F-4D97-AF65-F5344CB8AC3E}">
        <p14:creationId xmlns:p14="http://schemas.microsoft.com/office/powerpoint/2010/main" val="3668965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p:txBody>
          <a:bodyPr/>
          <a:lstStyle/>
          <a:p>
            <a:pPr marL="0" indent="0">
              <a:buNone/>
            </a:pPr>
            <a:r>
              <a:rPr lang="da-DK" b="1" dirty="0" err="1"/>
              <a:t>It’s</a:t>
            </a:r>
            <a:r>
              <a:rPr lang="da-DK" b="1" dirty="0"/>
              <a:t> the </a:t>
            </a:r>
            <a:r>
              <a:rPr lang="da-DK" b="1" dirty="0" err="1"/>
              <a:t>law</a:t>
            </a:r>
            <a:r>
              <a:rPr lang="da-DK" b="1" dirty="0"/>
              <a:t>! </a:t>
            </a:r>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7" name="Tekstfelt 6">
            <a:extLst>
              <a:ext uri="{FF2B5EF4-FFF2-40B4-BE49-F238E27FC236}">
                <a16:creationId xmlns:a16="http://schemas.microsoft.com/office/drawing/2014/main" xmlns="" id="{04FFB429-ADE9-43C4-92F9-73E476BF2011}"/>
              </a:ext>
            </a:extLst>
          </p:cNvPr>
          <p:cNvSpPr txBox="1"/>
          <p:nvPr/>
        </p:nvSpPr>
        <p:spPr>
          <a:xfrm>
            <a:off x="513521" y="2341199"/>
            <a:ext cx="11164957" cy="2000548"/>
          </a:xfrm>
          <a:prstGeom prst="rect">
            <a:avLst/>
          </a:prstGeom>
          <a:solidFill>
            <a:schemeClr val="tx2">
              <a:lumMod val="50000"/>
            </a:schemeClr>
          </a:solidFill>
          <a:ln>
            <a:solidFill>
              <a:schemeClr val="tx1"/>
            </a:solidFill>
          </a:ln>
        </p:spPr>
        <p:style>
          <a:lnRef idx="0">
            <a:scrgbClr r="0" g="0" b="0"/>
          </a:lnRef>
          <a:fillRef idx="1001">
            <a:schemeClr val="dk2"/>
          </a:fillRef>
          <a:effectRef idx="0">
            <a:scrgbClr r="0" g="0" b="0"/>
          </a:effectRef>
          <a:fontRef idx="major"/>
        </p:style>
        <p:txBody>
          <a:bodyPr wrap="square" rtlCol="0">
            <a:spAutoFit/>
          </a:bodyPr>
          <a:lstStyle/>
          <a:p>
            <a:r>
              <a:rPr lang="da-DK" sz="2400" b="1" dirty="0">
                <a:solidFill>
                  <a:schemeClr val="bg1"/>
                </a:solidFill>
                <a:latin typeface="+mn-lt"/>
              </a:rPr>
              <a:t>Læreplanen for Samfundsfag B </a:t>
            </a:r>
          </a:p>
          <a:p>
            <a:r>
              <a:rPr lang="da-DK" sz="2000" b="1" dirty="0">
                <a:solidFill>
                  <a:schemeClr val="bg1"/>
                </a:solidFill>
                <a:latin typeface="+mn-lt"/>
              </a:rPr>
              <a:t>Udadvendte aktiviteter </a:t>
            </a:r>
            <a:r>
              <a:rPr lang="da-DK" sz="2000" dirty="0">
                <a:solidFill>
                  <a:schemeClr val="bg1"/>
                </a:solidFill>
                <a:latin typeface="+mn-lt"/>
              </a:rPr>
              <a:t>skal gennemføres i form af gæstelærere, virksomheds-, organisations og institutionsbesøg eller empiriske undersøgelser og sker i sammenhæng med arbejdet med konkrete projekter eller integreres i undervisningen. Eleverne skal i den forbindelse øge deres </a:t>
            </a:r>
            <a:r>
              <a:rPr lang="da-DK" sz="2000" b="1" dirty="0">
                <a:solidFill>
                  <a:schemeClr val="bg1"/>
                </a:solidFill>
                <a:latin typeface="+mn-lt"/>
              </a:rPr>
              <a:t>karrierekompetence</a:t>
            </a:r>
            <a:r>
              <a:rPr lang="da-DK" sz="2000" dirty="0">
                <a:solidFill>
                  <a:schemeClr val="bg1"/>
                </a:solidFill>
                <a:latin typeface="+mn-lt"/>
              </a:rPr>
              <a:t> ved at opleve eksempler på, hvordan </a:t>
            </a:r>
            <a:r>
              <a:rPr lang="da-DK" sz="2000" b="1" dirty="0">
                <a:solidFill>
                  <a:schemeClr val="bg1"/>
                </a:solidFill>
                <a:latin typeface="+mn-lt"/>
              </a:rPr>
              <a:t>samfundsvidenskab anvendes i forskellige typer jobs. </a:t>
            </a:r>
          </a:p>
          <a:p>
            <a:r>
              <a:rPr lang="da-DK" sz="2000" b="1" dirty="0">
                <a:solidFill>
                  <a:schemeClr val="bg1"/>
                </a:solidFill>
                <a:latin typeface="+mn-lt"/>
              </a:rPr>
              <a:t>(3.2 arbejdsformer) </a:t>
            </a:r>
          </a:p>
        </p:txBody>
      </p:sp>
    </p:spTree>
    <p:extLst>
      <p:ext uri="{BB962C8B-B14F-4D97-AF65-F5344CB8AC3E}">
        <p14:creationId xmlns:p14="http://schemas.microsoft.com/office/powerpoint/2010/main" val="3964109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xmlns="" id="{59DA9466-2CE1-4D72-B18E-91F40D72B862}"/>
              </a:ext>
            </a:extLst>
          </p:cNvPr>
          <p:cNvPicPr>
            <a:picLocks noChangeAspect="1"/>
          </p:cNvPicPr>
          <p:nvPr/>
        </p:nvPicPr>
        <p:blipFill>
          <a:blip r:embed="rId2"/>
          <a:stretch>
            <a:fillRect/>
          </a:stretch>
        </p:blipFill>
        <p:spPr>
          <a:xfrm>
            <a:off x="6329811" y="1913565"/>
            <a:ext cx="4749381" cy="4263398"/>
          </a:xfrm>
          <a:prstGeom prst="rect">
            <a:avLst/>
          </a:prstGeom>
        </p:spPr>
      </p:pic>
      <p:sp>
        <p:nvSpPr>
          <p:cNvPr id="3" name="Pladsholder til indhold 2">
            <a:extLst>
              <a:ext uri="{FF2B5EF4-FFF2-40B4-BE49-F238E27FC236}">
                <a16:creationId xmlns:a16="http://schemas.microsoft.com/office/drawing/2014/main" xmlns="" id="{09C83197-2CAE-47E8-A05E-A8A199006AF8}"/>
              </a:ext>
            </a:extLst>
          </p:cNvPr>
          <p:cNvSpPr>
            <a:spLocks noGrp="1"/>
          </p:cNvSpPr>
          <p:nvPr>
            <p:ph idx="1"/>
          </p:nvPr>
        </p:nvSpPr>
        <p:spPr>
          <a:xfrm>
            <a:off x="838200" y="1825625"/>
            <a:ext cx="6026426" cy="4351338"/>
          </a:xfrm>
        </p:spPr>
        <p:txBody>
          <a:bodyPr/>
          <a:lstStyle/>
          <a:p>
            <a:pPr marL="0" indent="0">
              <a:buNone/>
            </a:pPr>
            <a:r>
              <a:rPr lang="da-DK" b="1" dirty="0"/>
              <a:t>Det er en del af dannelsen!</a:t>
            </a:r>
          </a:p>
          <a:p>
            <a:pPr marL="0" indent="0">
              <a:buNone/>
            </a:pPr>
            <a:r>
              <a:rPr lang="da-DK" dirty="0"/>
              <a:t>Steen Beck er med modellen her inspireret af Tønnesvang og Hedegaards definition af dannelse som: </a:t>
            </a:r>
          </a:p>
          <a:p>
            <a:pPr marL="0" indent="0">
              <a:buNone/>
            </a:pPr>
            <a:r>
              <a:rPr lang="da-DK" dirty="0"/>
              <a:t>	”kvalificeret selvbestemmelse”</a:t>
            </a:r>
          </a:p>
          <a:p>
            <a:pPr marL="0" indent="0">
              <a:buNone/>
            </a:pPr>
            <a:endParaRPr lang="da-DK" b="1" dirty="0"/>
          </a:p>
          <a:p>
            <a:pPr marL="0" indent="0">
              <a:buNone/>
            </a:pPr>
            <a:endParaRPr lang="da-DK" dirty="0"/>
          </a:p>
        </p:txBody>
      </p:sp>
      <p:sp>
        <p:nvSpPr>
          <p:cNvPr id="4" name="Rektangel 3">
            <a:extLst>
              <a:ext uri="{FF2B5EF4-FFF2-40B4-BE49-F238E27FC236}">
                <a16:creationId xmlns:a16="http://schemas.microsoft.com/office/drawing/2014/main" xmlns="" id="{42B607AF-7E44-471D-BD6E-82FE48B6C2C4}"/>
              </a:ext>
            </a:extLst>
          </p:cNvPr>
          <p:cNvSpPr/>
          <p:nvPr/>
        </p:nvSpPr>
        <p:spPr>
          <a:xfrm>
            <a:off x="980661" y="1245704"/>
            <a:ext cx="8931966"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Ellipse 4">
            <a:extLst>
              <a:ext uri="{FF2B5EF4-FFF2-40B4-BE49-F238E27FC236}">
                <a16:creationId xmlns:a16="http://schemas.microsoft.com/office/drawing/2014/main" xmlns="" id="{7BF3C787-E48A-4FBF-904A-A1A8CCB57D5B}"/>
              </a:ext>
            </a:extLst>
          </p:cNvPr>
          <p:cNvSpPr/>
          <p:nvPr/>
        </p:nvSpPr>
        <p:spPr>
          <a:xfrm>
            <a:off x="9955698" y="1083796"/>
            <a:ext cx="357810" cy="376824"/>
          </a:xfrm>
          <a:prstGeom prst="ellipse">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Rektangel 5">
            <a:extLst>
              <a:ext uri="{FF2B5EF4-FFF2-40B4-BE49-F238E27FC236}">
                <a16:creationId xmlns:a16="http://schemas.microsoft.com/office/drawing/2014/main" xmlns="" id="{43B366E4-DDBA-4E2A-939C-43D31C5F4763}"/>
              </a:ext>
            </a:extLst>
          </p:cNvPr>
          <p:cNvSpPr/>
          <p:nvPr/>
        </p:nvSpPr>
        <p:spPr>
          <a:xfrm>
            <a:off x="10356579" y="1245704"/>
            <a:ext cx="997221" cy="53009"/>
          </a:xfrm>
          <a:prstGeom prst="rect">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xmlns="" id="{68C708F5-FAC0-4EF8-B5A0-8E4192DE8BB8}"/>
              </a:ext>
            </a:extLst>
          </p:cNvPr>
          <p:cNvSpPr>
            <a:spLocks noGrp="1"/>
          </p:cNvSpPr>
          <p:nvPr>
            <p:ph type="title"/>
          </p:nvPr>
        </p:nvSpPr>
        <p:spPr/>
        <p:txBody>
          <a:bodyPr/>
          <a:lstStyle/>
          <a:p>
            <a:r>
              <a:rPr lang="da-DK" b="1" dirty="0"/>
              <a:t>1) Hvorfor professionsorientering?</a:t>
            </a:r>
          </a:p>
        </p:txBody>
      </p:sp>
      <p:sp>
        <p:nvSpPr>
          <p:cNvPr id="9" name="Tekstfelt 8">
            <a:extLst>
              <a:ext uri="{FF2B5EF4-FFF2-40B4-BE49-F238E27FC236}">
                <a16:creationId xmlns:a16="http://schemas.microsoft.com/office/drawing/2014/main" xmlns="" id="{E40C2C95-083B-4A5D-9350-8675E273A91C}"/>
              </a:ext>
            </a:extLst>
          </p:cNvPr>
          <p:cNvSpPr txBox="1"/>
          <p:nvPr/>
        </p:nvSpPr>
        <p:spPr>
          <a:xfrm>
            <a:off x="370579" y="4422637"/>
            <a:ext cx="5725421" cy="2123658"/>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da-DK" sz="2000" b="1" dirty="0"/>
              <a:t>Lars Geer Hammershøj om ”Professionsdannelse”: </a:t>
            </a:r>
          </a:p>
          <a:p>
            <a:r>
              <a:rPr lang="da-DK" sz="2000" dirty="0"/>
              <a:t>Arbejdsduelighed, interesse, virksomhedsforståelse, værdier, dømmekraft, arbejdspladssocialisering, selvstændighed, forskningsetik, handlekompetence, faglige, sociale og personlige kompetencer, lyst til at lære, kritisk sans, kreativitet og innovation.</a:t>
            </a:r>
          </a:p>
          <a:p>
            <a:r>
              <a:rPr lang="da-DK" sz="1200" dirty="0"/>
              <a:t>                       Kilde: </a:t>
            </a:r>
            <a:r>
              <a:rPr lang="da-DK" sz="1200" dirty="0">
                <a:hlinkClick r:id="rId3"/>
              </a:rPr>
              <a:t>http://www.danskegymnasier.dk/dannelse-har-aldrig-vaeret-vigtigere/</a:t>
            </a:r>
            <a:r>
              <a:rPr lang="da-DK" sz="1200" dirty="0"/>
              <a:t> </a:t>
            </a:r>
            <a:endParaRPr lang="da-DK" sz="2000" dirty="0"/>
          </a:p>
        </p:txBody>
      </p:sp>
    </p:spTree>
    <p:extLst>
      <p:ext uri="{BB962C8B-B14F-4D97-AF65-F5344CB8AC3E}">
        <p14:creationId xmlns:p14="http://schemas.microsoft.com/office/powerpoint/2010/main" val="22905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12588</TotalTime>
  <Words>2160</Words>
  <Application>Microsoft Office PowerPoint</Application>
  <PresentationFormat>Brugerdefineret</PresentationFormat>
  <Paragraphs>323</Paragraphs>
  <Slides>47</Slides>
  <Notes>0</Notes>
  <HiddenSlides>0</HiddenSlides>
  <MMClips>1</MMClips>
  <ScaleCrop>false</ScaleCrop>
  <HeadingPairs>
    <vt:vector size="4" baseType="variant">
      <vt:variant>
        <vt:lpstr>Tema</vt:lpstr>
      </vt:variant>
      <vt:variant>
        <vt:i4>1</vt:i4>
      </vt:variant>
      <vt:variant>
        <vt:lpstr>Diastitler</vt:lpstr>
      </vt:variant>
      <vt:variant>
        <vt:i4>47</vt:i4>
      </vt:variant>
    </vt:vector>
  </HeadingPairs>
  <TitlesOfParts>
    <vt:vector size="48" baseType="lpstr">
      <vt:lpstr>Office-tema</vt:lpstr>
      <vt:lpstr>Professionsrettede problemstillinger på hf og VUC </vt:lpstr>
      <vt:lpstr>Disposition </vt:lpstr>
      <vt:lpstr>PowerPoint-præsentation</vt:lpstr>
      <vt:lpstr>Hvorfor professionsorientering?</vt:lpstr>
      <vt:lpstr>1) Hvorfor professionsorientering?</vt:lpstr>
      <vt:lpstr>1) Hvorfor professionsorientering?</vt:lpstr>
      <vt:lpstr>1) Hvorfor professionsorientering?</vt:lpstr>
      <vt:lpstr>1) Hvorfor professionsorientering?</vt:lpstr>
      <vt:lpstr>1) Hvorfor professionsorientering?</vt:lpstr>
      <vt:lpstr>1) Hvorfor professionsorientering?</vt:lpstr>
      <vt:lpstr>1) Hvorfor professionsorientering?</vt:lpstr>
      <vt:lpstr>Begrebsafklaring </vt:lpstr>
      <vt:lpstr>2) Begrebsafklaring </vt:lpstr>
      <vt:lpstr>2) Begrebsafklaring </vt:lpstr>
      <vt:lpstr>2) Begrebsafklaring </vt:lpstr>
      <vt:lpstr>2) Begrebsafklaring </vt:lpstr>
      <vt:lpstr>2) Begrebsafklaring </vt:lpstr>
      <vt:lpstr>2) Begrebsafklaring </vt:lpstr>
      <vt:lpstr>2) Begrebsafklaring </vt:lpstr>
      <vt:lpstr>2) Begrebsafklaring </vt:lpstr>
      <vt:lpstr>2) Begrebsafklaring </vt:lpstr>
      <vt:lpstr>2) Begrebsafklaring </vt:lpstr>
      <vt:lpstr>Organisationsniveau </vt:lpstr>
      <vt:lpstr>3) Org.niveau: Overordnede rammer</vt:lpstr>
      <vt:lpstr>3) Org.niveau: fagpakkerne</vt:lpstr>
      <vt:lpstr>3) Org.niveau: fagpakkerne</vt:lpstr>
      <vt:lpstr>Mødet med professioner </vt:lpstr>
      <vt:lpstr>4) Mødet med professioner</vt:lpstr>
      <vt:lpstr>4) Mødet med professioner</vt:lpstr>
      <vt:lpstr>4) Mødet med professioner</vt:lpstr>
      <vt:lpstr>4) Mødet med professioner</vt:lpstr>
      <vt:lpstr>Professionsrettet undervisning </vt:lpstr>
      <vt:lpstr>5) På lektionsplan </vt:lpstr>
      <vt:lpstr>5) På lektionsplan – eksempel I</vt:lpstr>
      <vt:lpstr>5) På lektionsplan – eksempel II  </vt:lpstr>
      <vt:lpstr>5) Casebaseret undervisning </vt:lpstr>
      <vt:lpstr>5) Projekt</vt:lpstr>
      <vt:lpstr>PowerPoint-præsentation</vt:lpstr>
      <vt:lpstr>5) Forløb med professionsfokus  </vt:lpstr>
      <vt:lpstr>5) Forløb med professionsfokus  </vt:lpstr>
      <vt:lpstr>Tid…  </vt:lpstr>
      <vt:lpstr>6) TID – hvornår? Og hvor meget? </vt:lpstr>
      <vt:lpstr>Professionsrettet SSO</vt:lpstr>
      <vt:lpstr>7) SSO – professionsorientering </vt:lpstr>
      <vt:lpstr>7) SSO – professionsorientering </vt:lpstr>
      <vt:lpstr>7) SSO og KS – professionsorientering </vt:lpstr>
      <vt:lpstr>7) SSO og KS – professionsorientering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professionsrettede KS</dc:title>
  <dc:creator>5CD6462M29</dc:creator>
  <cp:lastModifiedBy>Stefan Emkjær</cp:lastModifiedBy>
  <cp:revision>123</cp:revision>
  <dcterms:created xsi:type="dcterms:W3CDTF">2018-04-09T08:28:00Z</dcterms:created>
  <dcterms:modified xsi:type="dcterms:W3CDTF">2019-04-10T12:08:17Z</dcterms:modified>
</cp:coreProperties>
</file>