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Open Sans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14202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54d5ae42f_0_9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54d5ae42f_0_9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54d5ae42f_0_10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54d5ae42f_0_10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571ce1dfe_0_4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571ce1dfe_0_4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71ce1dfe_0_9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71ce1dfe_0_9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5788ac1d6_0_7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5788ac1d6_0_7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5788ac1d6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5788ac1d6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571ce1dfe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571ce1dfe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5788ac1d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5788ac1d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lpasset layout">
  <p:cSld name="AUTOLAYOUT_2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ctrTitle"/>
          </p:nvPr>
        </p:nvSpPr>
        <p:spPr>
          <a:xfrm>
            <a:off x="339800" y="2834367"/>
            <a:ext cx="8453100" cy="2104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1"/>
          </p:nvPr>
        </p:nvSpPr>
        <p:spPr>
          <a:xfrm>
            <a:off x="339925" y="5142400"/>
            <a:ext cx="8453100" cy="48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lpasset layout 1">
  <p:cSld name="AUTOLAYOUT_5">
    <p:bg>
      <p:bgPr>
        <a:solidFill>
          <a:srgbClr val="FF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/>
          <p:nvPr/>
        </p:nvSpPr>
        <p:spPr>
          <a:xfrm>
            <a:off x="188400" y="251200"/>
            <a:ext cx="8767200" cy="635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4"/>
          <p:cNvSpPr/>
          <p:nvPr/>
        </p:nvSpPr>
        <p:spPr>
          <a:xfrm>
            <a:off x="282600" y="376800"/>
            <a:ext cx="8578800" cy="610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9" name="Google Shape;59;p14"/>
          <p:cNvCxnSpPr/>
          <p:nvPr/>
        </p:nvCxnSpPr>
        <p:spPr>
          <a:xfrm>
            <a:off x="8438400" y="714967"/>
            <a:ext cx="423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81650" y="1600867"/>
            <a:ext cx="4039200" cy="1850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D9D9D9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44300" y="3460400"/>
            <a:ext cx="5297700" cy="145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lpasset layout 2">
  <p:cSld name="AUTOLAYOUT_7"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1EA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5" name="Google Shape;65;p15"/>
          <p:cNvCxnSpPr/>
          <p:nvPr/>
        </p:nvCxnSpPr>
        <p:spPr>
          <a:xfrm>
            <a:off x="311700" y="416017"/>
            <a:ext cx="670500" cy="893700"/>
          </a:xfrm>
          <a:prstGeom prst="straightConnector1">
            <a:avLst/>
          </a:prstGeom>
          <a:noFill/>
          <a:ln w="9525" cap="flat" cmpd="sng">
            <a:solidFill>
              <a:srgbClr val="F6F2D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538533"/>
            <a:ext cx="2655000" cy="114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2696067"/>
            <a:ext cx="2655000" cy="3904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6F2D2"/>
              </a:buClr>
              <a:buSzPts val="1000"/>
              <a:buChar char="●"/>
              <a:defRPr sz="1000">
                <a:solidFill>
                  <a:srgbClr val="F6F2D2"/>
                </a:solidFill>
              </a:defRPr>
            </a:lvl1pPr>
            <a:lvl2pPr marL="914400" lvl="1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○"/>
              <a:defRPr sz="1000">
                <a:solidFill>
                  <a:srgbClr val="F6F2D2"/>
                </a:solidFill>
              </a:defRPr>
            </a:lvl2pPr>
            <a:lvl3pPr marL="1371600" lvl="2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■"/>
              <a:defRPr sz="1000">
                <a:solidFill>
                  <a:srgbClr val="F6F2D2"/>
                </a:solidFill>
              </a:defRPr>
            </a:lvl3pPr>
            <a:lvl4pPr marL="1828800" lvl="3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●"/>
              <a:defRPr sz="1000">
                <a:solidFill>
                  <a:srgbClr val="F6F2D2"/>
                </a:solidFill>
              </a:defRPr>
            </a:lvl4pPr>
            <a:lvl5pPr marL="2286000" lvl="4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○"/>
              <a:defRPr sz="1000">
                <a:solidFill>
                  <a:srgbClr val="F6F2D2"/>
                </a:solidFill>
              </a:defRPr>
            </a:lvl5pPr>
            <a:lvl6pPr marL="2743200" lvl="5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■"/>
              <a:defRPr sz="1000">
                <a:solidFill>
                  <a:srgbClr val="F6F2D2"/>
                </a:solidFill>
              </a:defRPr>
            </a:lvl6pPr>
            <a:lvl7pPr marL="3200400" lvl="6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●"/>
              <a:defRPr sz="1000">
                <a:solidFill>
                  <a:srgbClr val="F6F2D2"/>
                </a:solidFill>
              </a:defRPr>
            </a:lvl7pPr>
            <a:lvl8pPr marL="3657600" lvl="7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○"/>
              <a:defRPr sz="1000">
                <a:solidFill>
                  <a:srgbClr val="F6F2D2"/>
                </a:solidFill>
              </a:defRPr>
            </a:lvl8pPr>
            <a:lvl9pPr marL="4114800" lvl="8" indent="-2921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6F2D2"/>
              </a:buClr>
              <a:buSzPts val="1000"/>
              <a:buChar char="■"/>
              <a:defRPr sz="1000">
                <a:solidFill>
                  <a:srgbClr val="F6F2D2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lpasset layout 4">
  <p:cSld name="AUTOLAYOUT_9"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6"/>
          <p:cNvSpPr/>
          <p:nvPr/>
        </p:nvSpPr>
        <p:spPr>
          <a:xfrm>
            <a:off x="0" y="0"/>
            <a:ext cx="3585000" cy="68580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4108825" y="848667"/>
            <a:ext cx="1944900" cy="771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/>
          <p:nvPr/>
        </p:nvSpPr>
        <p:spPr>
          <a:xfrm>
            <a:off x="388425" y="848667"/>
            <a:ext cx="2789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08775" y="1027367"/>
            <a:ext cx="2866800" cy="500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4022850" y="1027367"/>
            <a:ext cx="4919400" cy="5082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m.dk/gymnasiale-uddannelser/fag-og-laereplaner/laereplaner-2017/hf-laereplaner-201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stiwinther/8ju2kf6w10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kortlink.dk/padlet/xh7z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cdigital.dk/ks_film/hvad_er_k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vucdigital.dk/ks_film/problemformulering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stiwinther/ms4omafaq0i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kortlink.dk/padlet/xh8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buf1NqLxntycs6ZUKPgzmLG7B7OccVYjFIZ7pyHkixU/edit" TargetMode="External"/><Relationship Id="rId7" Type="http://schemas.openxmlformats.org/officeDocument/2006/relationships/hyperlink" Target="https://padlet.com/stiwinther/ms4omafaq0i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padlet.com/stiwinther/8ju2kf6w10h" TargetMode="External"/><Relationship Id="rId5" Type="http://schemas.openxmlformats.org/officeDocument/2006/relationships/hyperlink" Target="https://padlet.com/stiwinther/dweuk9vquhmq" TargetMode="External"/><Relationship Id="rId4" Type="http://schemas.openxmlformats.org/officeDocument/2006/relationships/hyperlink" Target="https://padlet.com/stiwinther/9g80v28chj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 rotWithShape="1">
          <a:blip r:embed="rId3">
            <a:alphaModFix amt="65000"/>
          </a:blip>
          <a:srcRect t="9123" b="9123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>
            <a:spLocks noGrp="1"/>
          </p:cNvSpPr>
          <p:nvPr>
            <p:ph type="ctrTitle"/>
          </p:nvPr>
        </p:nvSpPr>
        <p:spPr>
          <a:xfrm>
            <a:off x="177600" y="2502200"/>
            <a:ext cx="8788800" cy="238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7200">
                <a:latin typeface="Open Sans"/>
                <a:ea typeface="Open Sans"/>
                <a:cs typeface="Open Sans"/>
                <a:sym typeface="Open Sans"/>
              </a:rPr>
              <a:t>Den enkeltfaglige prøve i historie</a:t>
            </a:r>
            <a:endParaRPr sz="7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subTitle" idx="1"/>
          </p:nvPr>
        </p:nvSpPr>
        <p:spPr>
          <a:xfrm>
            <a:off x="2171100" y="5930225"/>
            <a:ext cx="48018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1400" b="1">
                <a:solidFill>
                  <a:srgbClr val="073763"/>
                </a:solidFill>
                <a:latin typeface="Open Sans"/>
                <a:ea typeface="Open Sans"/>
                <a:cs typeface="Open Sans"/>
                <a:sym typeface="Open Sans"/>
              </a:rPr>
              <a:t>Stine Winther</a:t>
            </a:r>
            <a:r>
              <a:rPr lang="da" sz="140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400">
                <a:solidFill>
                  <a:srgbClr val="FF7B00"/>
                </a:solidFill>
                <a:latin typeface="Open Sans"/>
                <a:ea typeface="Open Sans"/>
                <a:cs typeface="Open Sans"/>
                <a:sym typeface="Open Sans"/>
              </a:rPr>
              <a:t>● </a:t>
            </a:r>
            <a:r>
              <a:rPr lang="da" sz="1400" b="1">
                <a:solidFill>
                  <a:srgbClr val="073763"/>
                </a:solidFill>
                <a:latin typeface="Open Sans"/>
                <a:ea typeface="Open Sans"/>
                <a:cs typeface="Open Sans"/>
                <a:sym typeface="Open Sans"/>
              </a:rPr>
              <a:t>swp@aarhushfogvuc.dk</a:t>
            </a:r>
            <a:endParaRPr sz="1400" b="1">
              <a:solidFill>
                <a:srgbClr val="07376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120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FIB i Kultur- og Samfundsfagsgruppen (april 2019)</a:t>
            </a:r>
            <a:endParaRPr sz="1400" b="1">
              <a:solidFill>
                <a:srgbClr val="07376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3600" b="1">
                <a:latin typeface="Open Sans"/>
                <a:ea typeface="Open Sans"/>
                <a:cs typeface="Open Sans"/>
                <a:sym typeface="Open Sans"/>
              </a:rPr>
              <a:t>Program for workshop </a:t>
            </a:r>
            <a:r>
              <a:rPr lang="da" sz="3600" i="1">
                <a:latin typeface="Open Sans"/>
                <a:ea typeface="Open Sans"/>
                <a:cs typeface="Open Sans"/>
                <a:sym typeface="Open Sans"/>
              </a:rPr>
              <a:t>- sådan cirka...</a:t>
            </a:r>
            <a:endParaRPr sz="3600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da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13:15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Formålet med workshoppen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da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13:20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Erfaringer - den enkeltfaglige eksamen i praksis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da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13:35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 historielærers perspektiv på historie og KS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da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13:45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Diskussion - form, faglighed og materiale?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14:15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Output?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162975" y="488950"/>
            <a:ext cx="3009000" cy="24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Formål med workshoppen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3000">
                <a:solidFill>
                  <a:srgbClr val="EA9999"/>
                </a:solidFill>
                <a:latin typeface="Open Sans"/>
                <a:ea typeface="Open Sans"/>
                <a:cs typeface="Open Sans"/>
                <a:sym typeface="Open Sans"/>
              </a:rPr>
              <a:t>Debat og udveksling af erfaringer</a:t>
            </a:r>
            <a:endParaRPr sz="30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95225" y="3046600"/>
            <a:ext cx="2344500" cy="355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Udfordringer med den enkeltfaglige prøve i historie?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 nye </a:t>
            </a:r>
            <a:r>
              <a:rPr lang="da" sz="1800" i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KS-læreplan</a:t>
            </a: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 praksis?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Sikring af ‘ensartethed’?</a:t>
            </a:r>
            <a:endParaRPr b="1" i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2632875" y="571425"/>
            <a:ext cx="5808900" cy="15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360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Den enkeltfaglige prøve i praksis </a:t>
            </a: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2156450" y="2890875"/>
            <a:ext cx="6456900" cy="30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2000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5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 sz="18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Skriv gode og dårlige erfaringer</a:t>
            </a:r>
            <a:endParaRPr sz="18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Fokus på den praktiske gennemførelse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da" sz="2000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5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 sz="18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Del jeres erfaringer ved bordene</a:t>
            </a:r>
            <a:endParaRPr sz="18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Opdel i gode og dårlige erfaringer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da" sz="2000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5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 sz="18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Hvert bord poster erfaringer i fælles</a:t>
            </a:r>
            <a:r>
              <a:rPr lang="da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800" b="1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padlet</a:t>
            </a:r>
            <a:endParaRPr sz="1800" b="1">
              <a:solidFill>
                <a:srgbClr val="3D85C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Link til padlet:</a:t>
            </a:r>
            <a:r>
              <a:rPr lang="da" sz="1800">
                <a:solidFill>
                  <a:srgbClr val="3D85C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kortlink.dk/padlet/xh7z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388650" y="1027375"/>
            <a:ext cx="2787000" cy="50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lang="da" b="0">
                <a:latin typeface="Open Sans"/>
                <a:ea typeface="Open Sans"/>
                <a:cs typeface="Open Sans"/>
                <a:sym typeface="Open Sans"/>
              </a:rPr>
              <a:t>(KS-) 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historielærers perspektiv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 b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600" b="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Det ene fagsyn udelukker ikke nødvendigvis det andet. </a:t>
            </a:r>
            <a:endParaRPr sz="1600" b="0" i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da" sz="1600" b="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 det er vigtigt at være bevidst om egen tilgang til faget og sammenhængen mellem undervisning og eksamen.</a:t>
            </a:r>
            <a:endParaRPr sz="1600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4024525" y="1027375"/>
            <a:ext cx="4917600" cy="52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2400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To konkurrerende syn på fagdidaktikken i historie</a:t>
            </a:r>
            <a:endParaRPr sz="2400" b="1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 b="1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lang="da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Traditionelt vidensorienteret fagsyn 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Tanken om et særligt pensum, fokus på kronologi og historisk paratviden 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→</a:t>
            </a: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8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HVAD?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lang="da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Undersøgende og problemorienteret fagsyn 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Ingen specifikke pensumkrav, historiske spørgsmål knyttet til vidensområder, fokus på undren og nysgerrighed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→ </a:t>
            </a:r>
            <a:r>
              <a:rPr lang="da" sz="18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HVORDAN OG HVORFOR? 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308775" y="1027367"/>
            <a:ext cx="2866800" cy="50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lang="da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(KS-) </a:t>
            </a:r>
            <a:r>
              <a:rPr lang="da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historielærers perspektiv</a:t>
            </a:r>
            <a:endParaRPr sz="1400" b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4037075" y="1027375"/>
            <a:ext cx="4905000" cy="56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2400" b="1" i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Historiebrug</a:t>
            </a:r>
            <a:r>
              <a:rPr lang="da" sz="2400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 er et selvstændigt kompetenceområde</a:t>
            </a:r>
            <a:endParaRPr sz="2400" b="1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b="1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Fra idealet om at finde den objektive ‘sandhed’ til → Hvordan og hvorfor bruger man fortiden i nutiden?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NB. KS-ånden → https://vucdigital.dk/ks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</a:pPr>
            <a:r>
              <a:rPr lang="da" sz="1800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Hvad er KS?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</a:pP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Problemformuleringen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700" b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308775" y="1027367"/>
            <a:ext cx="2866800" cy="50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Sammenhæng mellem undervisning og eksamen</a:t>
            </a:r>
            <a:endParaRPr sz="1400" b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4037075" y="1027375"/>
            <a:ext cx="4905000" cy="56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Hvad siger læreplanen?</a:t>
            </a:r>
            <a:endParaRPr sz="600" b="1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700" i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Undervisningen tager afsæt i konkrete og virkelighedsnære flerfaglige eller enkeltfaglige problemstillinger, og eleverne lærer at udvikle og forholde sig til foreliggende og egne løsningsforslag. </a:t>
            </a:r>
            <a:endParaRPr sz="1700" i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 i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Kan vi selv lave problemstillinger?</a:t>
            </a: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7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Hvis vi ikke kan, hvordan skal eleverne så kunne? Spørgsmål eller instrukser?</a:t>
            </a:r>
            <a:endParaRPr sz="17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Vægtning af fællesfaglighed eller særfaglighed efter den nye reform?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da" sz="17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Hvad gør vi på de enkelte skoler?</a:t>
            </a:r>
            <a:endParaRPr sz="1700" b="1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2632875" y="571425"/>
            <a:ext cx="5808900" cy="15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360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Diskussion - form, faglighed og materiale</a:t>
            </a: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1767775" y="2890875"/>
            <a:ext cx="6845700" cy="30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2000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20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 sz="18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Hvordan laver man gode eksamensspørgsmål?</a:t>
            </a:r>
            <a:endParaRPr sz="18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da" sz="1800" i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Læs eksempler på eksamenssæt og vurdér!</a:t>
            </a:r>
            <a:endParaRPr sz="1800" i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Muligheder for at afprøve faglige mål?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Problemorienteret materialevalg?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Spørgsmål eller instrukser?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Andet?</a:t>
            </a:r>
            <a:endParaRPr sz="18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da" sz="2000" b="1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10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 sz="18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Hvert bord poster vigtigste pointer i fælles</a:t>
            </a:r>
            <a:r>
              <a:rPr lang="da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800" b="1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padlet</a:t>
            </a:r>
            <a:endParaRPr sz="1800" b="1">
              <a:solidFill>
                <a:srgbClr val="3D85C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Link til padlet:</a:t>
            </a:r>
            <a:r>
              <a:rPr lang="da" sz="1800">
                <a:solidFill>
                  <a:srgbClr val="3D85C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kortlink.dk/padlet/xh83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865075" y="571425"/>
            <a:ext cx="7409700" cy="15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b="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FIB i KS april 2019</a:t>
            </a:r>
            <a:r>
              <a:rPr lang="da" sz="300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30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360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Links til materiale</a:t>
            </a: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867150" y="2878325"/>
            <a:ext cx="7409700" cy="30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Eksamenssæt		</a:t>
            </a: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Lad os alle dele</a:t>
            </a:r>
            <a:r>
              <a:rPr lang="da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da" sz="1800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kortlink.dk/xhbt</a:t>
            </a:r>
            <a:endParaRPr sz="20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20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FIB Fredericia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	</a:t>
            </a: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Erfaringer med eksamen i praksis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82880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Eksamensspørgsmål - diskussion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da" sz="20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FIB København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6"/>
              </a:rPr>
              <a:t>Erfaringer med eksamen i praksis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828800" lvl="0" indent="4572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7"/>
              </a:rPr>
              <a:t>Eksamensspørgsmål - diskussion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Skærmshow (4:3)</PresentationFormat>
  <Paragraphs>73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2" baseType="lpstr">
      <vt:lpstr>Arial</vt:lpstr>
      <vt:lpstr>Open Sans</vt:lpstr>
      <vt:lpstr>Simple Light</vt:lpstr>
      <vt:lpstr>Den enkeltfaglige prøve i historie</vt:lpstr>
      <vt:lpstr>Program for workshop - sådan cirka...</vt:lpstr>
      <vt:lpstr>Formål med workshoppen Debat og udveksling af erfaringer</vt:lpstr>
      <vt:lpstr> Den enkeltfaglige prøve i praksis </vt:lpstr>
      <vt:lpstr>En (KS-) historielærers perspektiv    Det ene fagsyn udelukker ikke nødvendigvis det andet.  Men det er vigtigt at være bevidst om egen tilgang til faget og sammenhængen mellem undervisning og eksamen.</vt:lpstr>
      <vt:lpstr>En (KS-) historielærers perspektiv</vt:lpstr>
      <vt:lpstr>Sammenhæng mellem undervisning og eksamen</vt:lpstr>
      <vt:lpstr> Diskussion - form, faglighed og materiale</vt:lpstr>
      <vt:lpstr>FIB i KS april 2019  Links til materiale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enkeltfaglige prøve i historie</dc:title>
  <cp:lastModifiedBy>Salim Melhem</cp:lastModifiedBy>
  <cp:revision>1</cp:revision>
  <dcterms:modified xsi:type="dcterms:W3CDTF">2019-06-13T08:47:56Z</dcterms:modified>
</cp:coreProperties>
</file>