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32" r:id="rId4"/>
    <p:sldId id="258" r:id="rId5"/>
    <p:sldId id="261" r:id="rId6"/>
    <p:sldId id="260" r:id="rId7"/>
    <p:sldId id="262" r:id="rId8"/>
    <p:sldId id="263" r:id="rId9"/>
    <p:sldId id="333" r:id="rId10"/>
    <p:sldId id="267" r:id="rId11"/>
    <p:sldId id="264" r:id="rId12"/>
    <p:sldId id="268" r:id="rId13"/>
    <p:sldId id="269" r:id="rId14"/>
    <p:sldId id="270" r:id="rId15"/>
    <p:sldId id="271" r:id="rId16"/>
    <p:sldId id="272" r:id="rId17"/>
    <p:sldId id="330" r:id="rId18"/>
    <p:sldId id="273" r:id="rId19"/>
    <p:sldId id="278" r:id="rId20"/>
    <p:sldId id="334" r:id="rId21"/>
    <p:sldId id="275" r:id="rId22"/>
    <p:sldId id="276" r:id="rId23"/>
    <p:sldId id="277" r:id="rId24"/>
    <p:sldId id="279" r:id="rId25"/>
    <p:sldId id="281" r:id="rId26"/>
    <p:sldId id="282" r:id="rId27"/>
    <p:sldId id="283" r:id="rId28"/>
    <p:sldId id="285" r:id="rId29"/>
    <p:sldId id="286" r:id="rId30"/>
    <p:sldId id="296" r:id="rId31"/>
    <p:sldId id="335" r:id="rId32"/>
    <p:sldId id="287" r:id="rId33"/>
    <p:sldId id="288" r:id="rId34"/>
    <p:sldId id="289" r:id="rId35"/>
    <p:sldId id="298" r:id="rId36"/>
    <p:sldId id="331" r:id="rId37"/>
    <p:sldId id="336" r:id="rId38"/>
    <p:sldId id="290" r:id="rId39"/>
    <p:sldId id="291" r:id="rId40"/>
    <p:sldId id="293" r:id="rId41"/>
    <p:sldId id="299" r:id="rId42"/>
    <p:sldId id="297" r:id="rId43"/>
    <p:sldId id="337" r:id="rId44"/>
    <p:sldId id="302" r:id="rId45"/>
    <p:sldId id="300" r:id="rId46"/>
    <p:sldId id="313" r:id="rId47"/>
    <p:sldId id="303" r:id="rId48"/>
    <p:sldId id="315" r:id="rId49"/>
    <p:sldId id="307" r:id="rId50"/>
    <p:sldId id="316" r:id="rId51"/>
    <p:sldId id="318" r:id="rId52"/>
    <p:sldId id="317" r:id="rId53"/>
    <p:sldId id="319" r:id="rId54"/>
    <p:sldId id="310" r:id="rId55"/>
    <p:sldId id="320" r:id="rId56"/>
    <p:sldId id="321" r:id="rId57"/>
    <p:sldId id="312" r:id="rId58"/>
    <p:sldId id="322" r:id="rId59"/>
    <p:sldId id="338" r:id="rId60"/>
    <p:sldId id="323" r:id="rId61"/>
    <p:sldId id="324" r:id="rId62"/>
    <p:sldId id="325" r:id="rId63"/>
    <p:sldId id="326" r:id="rId64"/>
    <p:sldId id="339" r:id="rId65"/>
    <p:sldId id="327" r:id="rId66"/>
    <p:sldId id="340" r:id="rId6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A0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54" d="100"/>
          <a:sy n="54" d="100"/>
        </p:scale>
        <p:origin x="-45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11317B8-0B54-486C-A0A1-58DB208605CC}"/>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xmlns="" id="{D651D89B-C288-4B58-985E-17DEB7AEAC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xmlns="" id="{811B8D04-9271-4BB7-864A-B892775F450B}"/>
              </a:ext>
            </a:extLst>
          </p:cNvPr>
          <p:cNvSpPr>
            <a:spLocks noGrp="1"/>
          </p:cNvSpPr>
          <p:nvPr>
            <p:ph type="dt" sz="half" idx="10"/>
          </p:nvPr>
        </p:nvSpPr>
        <p:spPr/>
        <p:txBody>
          <a:bodyPr/>
          <a:lstStyle/>
          <a:p>
            <a:fld id="{F3D85592-F3C8-4A87-8BB2-4C60882C4E55}" type="datetimeFigureOut">
              <a:rPr lang="da-DK" smtClean="0"/>
              <a:t>25/04/18</a:t>
            </a:fld>
            <a:endParaRPr lang="da-DK"/>
          </a:p>
        </p:txBody>
      </p:sp>
      <p:sp>
        <p:nvSpPr>
          <p:cNvPr id="5" name="Pladsholder til sidefod 4">
            <a:extLst>
              <a:ext uri="{FF2B5EF4-FFF2-40B4-BE49-F238E27FC236}">
                <a16:creationId xmlns:a16="http://schemas.microsoft.com/office/drawing/2014/main" xmlns="" id="{EB8B3D0F-3851-437D-9D07-A9C6917B43A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xmlns="" id="{EFE1766E-5BF8-4E31-A1F4-3F06643A8408}"/>
              </a:ext>
            </a:extLst>
          </p:cNvPr>
          <p:cNvSpPr>
            <a:spLocks noGrp="1"/>
          </p:cNvSpPr>
          <p:nvPr>
            <p:ph type="sldNum" sz="quarter" idx="12"/>
          </p:nvPr>
        </p:nvSpPr>
        <p:spPr/>
        <p:txBody>
          <a:bodyPr/>
          <a:lstStyle/>
          <a:p>
            <a:fld id="{563D268E-D7F0-45E1-BEF7-22FC6C5CEEAB}" type="slidenum">
              <a:rPr lang="da-DK" smtClean="0"/>
              <a:t>‹nr.›</a:t>
            </a:fld>
            <a:endParaRPr lang="da-DK"/>
          </a:p>
        </p:txBody>
      </p:sp>
    </p:spTree>
    <p:extLst>
      <p:ext uri="{BB962C8B-B14F-4D97-AF65-F5344CB8AC3E}">
        <p14:creationId xmlns:p14="http://schemas.microsoft.com/office/powerpoint/2010/main" val="3055860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4F55BDC-0DB9-4B96-8482-0200850C51C0}"/>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xmlns="" id="{75927043-0879-4EF0-BA9A-586AA79DB1CC}"/>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xmlns="" id="{07006DE2-4724-4E49-AFAD-BB20095DC492}"/>
              </a:ext>
            </a:extLst>
          </p:cNvPr>
          <p:cNvSpPr>
            <a:spLocks noGrp="1"/>
          </p:cNvSpPr>
          <p:nvPr>
            <p:ph type="dt" sz="half" idx="10"/>
          </p:nvPr>
        </p:nvSpPr>
        <p:spPr/>
        <p:txBody>
          <a:bodyPr/>
          <a:lstStyle/>
          <a:p>
            <a:fld id="{F3D85592-F3C8-4A87-8BB2-4C60882C4E55}" type="datetimeFigureOut">
              <a:rPr lang="da-DK" smtClean="0"/>
              <a:t>25/04/18</a:t>
            </a:fld>
            <a:endParaRPr lang="da-DK"/>
          </a:p>
        </p:txBody>
      </p:sp>
      <p:sp>
        <p:nvSpPr>
          <p:cNvPr id="5" name="Pladsholder til sidefod 4">
            <a:extLst>
              <a:ext uri="{FF2B5EF4-FFF2-40B4-BE49-F238E27FC236}">
                <a16:creationId xmlns:a16="http://schemas.microsoft.com/office/drawing/2014/main" xmlns="" id="{2FF189E4-6BCA-49EB-A5CB-3284D0D0885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xmlns="" id="{C99F725F-3037-4189-B653-1DE48AA261E1}"/>
              </a:ext>
            </a:extLst>
          </p:cNvPr>
          <p:cNvSpPr>
            <a:spLocks noGrp="1"/>
          </p:cNvSpPr>
          <p:nvPr>
            <p:ph type="sldNum" sz="quarter" idx="12"/>
          </p:nvPr>
        </p:nvSpPr>
        <p:spPr/>
        <p:txBody>
          <a:bodyPr/>
          <a:lstStyle/>
          <a:p>
            <a:fld id="{563D268E-D7F0-45E1-BEF7-22FC6C5CEEAB}" type="slidenum">
              <a:rPr lang="da-DK" smtClean="0"/>
              <a:t>‹nr.›</a:t>
            </a:fld>
            <a:endParaRPr lang="da-DK"/>
          </a:p>
        </p:txBody>
      </p:sp>
    </p:spTree>
    <p:extLst>
      <p:ext uri="{BB962C8B-B14F-4D97-AF65-F5344CB8AC3E}">
        <p14:creationId xmlns:p14="http://schemas.microsoft.com/office/powerpoint/2010/main" val="115137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xmlns="" id="{A4D2DEA3-122D-485F-A751-36A7E930A692}"/>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xmlns="" id="{4AC16AD1-F27F-4E8F-9B84-5E058C3CB36A}"/>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xmlns="" id="{54FDE518-991E-42A2-A57D-2359163C7F96}"/>
              </a:ext>
            </a:extLst>
          </p:cNvPr>
          <p:cNvSpPr>
            <a:spLocks noGrp="1"/>
          </p:cNvSpPr>
          <p:nvPr>
            <p:ph type="dt" sz="half" idx="10"/>
          </p:nvPr>
        </p:nvSpPr>
        <p:spPr/>
        <p:txBody>
          <a:bodyPr/>
          <a:lstStyle/>
          <a:p>
            <a:fld id="{F3D85592-F3C8-4A87-8BB2-4C60882C4E55}" type="datetimeFigureOut">
              <a:rPr lang="da-DK" smtClean="0"/>
              <a:t>25/04/18</a:t>
            </a:fld>
            <a:endParaRPr lang="da-DK"/>
          </a:p>
        </p:txBody>
      </p:sp>
      <p:sp>
        <p:nvSpPr>
          <p:cNvPr id="5" name="Pladsholder til sidefod 4">
            <a:extLst>
              <a:ext uri="{FF2B5EF4-FFF2-40B4-BE49-F238E27FC236}">
                <a16:creationId xmlns:a16="http://schemas.microsoft.com/office/drawing/2014/main" xmlns="" id="{08674720-FDCE-49E9-8405-1DDB8455367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xmlns="" id="{B7FCA27D-DC97-4761-B90A-AC34CFB7D675}"/>
              </a:ext>
            </a:extLst>
          </p:cNvPr>
          <p:cNvSpPr>
            <a:spLocks noGrp="1"/>
          </p:cNvSpPr>
          <p:nvPr>
            <p:ph type="sldNum" sz="quarter" idx="12"/>
          </p:nvPr>
        </p:nvSpPr>
        <p:spPr/>
        <p:txBody>
          <a:bodyPr/>
          <a:lstStyle/>
          <a:p>
            <a:fld id="{563D268E-D7F0-45E1-BEF7-22FC6C5CEEAB}" type="slidenum">
              <a:rPr lang="da-DK" smtClean="0"/>
              <a:t>‹nr.›</a:t>
            </a:fld>
            <a:endParaRPr lang="da-DK"/>
          </a:p>
        </p:txBody>
      </p:sp>
    </p:spTree>
    <p:extLst>
      <p:ext uri="{BB962C8B-B14F-4D97-AF65-F5344CB8AC3E}">
        <p14:creationId xmlns:p14="http://schemas.microsoft.com/office/powerpoint/2010/main" val="1294243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9A10652-E74C-4845-86A9-9C862F32E32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xmlns="" id="{C824DBC7-DE59-4C59-AD2A-C4E0A4B2F108}"/>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xmlns="" id="{AACAF1CB-9AD5-4265-A17B-CB8768EC3F36}"/>
              </a:ext>
            </a:extLst>
          </p:cNvPr>
          <p:cNvSpPr>
            <a:spLocks noGrp="1"/>
          </p:cNvSpPr>
          <p:nvPr>
            <p:ph type="dt" sz="half" idx="10"/>
          </p:nvPr>
        </p:nvSpPr>
        <p:spPr/>
        <p:txBody>
          <a:bodyPr/>
          <a:lstStyle/>
          <a:p>
            <a:fld id="{F3D85592-F3C8-4A87-8BB2-4C60882C4E55}" type="datetimeFigureOut">
              <a:rPr lang="da-DK" smtClean="0"/>
              <a:t>25/04/18</a:t>
            </a:fld>
            <a:endParaRPr lang="da-DK"/>
          </a:p>
        </p:txBody>
      </p:sp>
      <p:sp>
        <p:nvSpPr>
          <p:cNvPr id="5" name="Pladsholder til sidefod 4">
            <a:extLst>
              <a:ext uri="{FF2B5EF4-FFF2-40B4-BE49-F238E27FC236}">
                <a16:creationId xmlns:a16="http://schemas.microsoft.com/office/drawing/2014/main" xmlns="" id="{C970DEAA-DD7E-4405-96A4-3AC985917AE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xmlns="" id="{0448CA91-4BC4-424B-AE0A-DA54CAC4F6AE}"/>
              </a:ext>
            </a:extLst>
          </p:cNvPr>
          <p:cNvSpPr>
            <a:spLocks noGrp="1"/>
          </p:cNvSpPr>
          <p:nvPr>
            <p:ph type="sldNum" sz="quarter" idx="12"/>
          </p:nvPr>
        </p:nvSpPr>
        <p:spPr/>
        <p:txBody>
          <a:bodyPr/>
          <a:lstStyle/>
          <a:p>
            <a:fld id="{563D268E-D7F0-45E1-BEF7-22FC6C5CEEAB}" type="slidenum">
              <a:rPr lang="da-DK" smtClean="0"/>
              <a:t>‹nr.›</a:t>
            </a:fld>
            <a:endParaRPr lang="da-DK"/>
          </a:p>
        </p:txBody>
      </p:sp>
    </p:spTree>
    <p:extLst>
      <p:ext uri="{BB962C8B-B14F-4D97-AF65-F5344CB8AC3E}">
        <p14:creationId xmlns:p14="http://schemas.microsoft.com/office/powerpoint/2010/main" val="821558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3FF010E-8CD1-4C67-AFF6-E4B112974B0B}"/>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xmlns="" id="{2C46057F-0F42-4B9B-8C1F-2C41140024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xmlns="" id="{33F8D62D-7F70-455F-8085-A951163B7A15}"/>
              </a:ext>
            </a:extLst>
          </p:cNvPr>
          <p:cNvSpPr>
            <a:spLocks noGrp="1"/>
          </p:cNvSpPr>
          <p:nvPr>
            <p:ph type="dt" sz="half" idx="10"/>
          </p:nvPr>
        </p:nvSpPr>
        <p:spPr/>
        <p:txBody>
          <a:bodyPr/>
          <a:lstStyle/>
          <a:p>
            <a:fld id="{F3D85592-F3C8-4A87-8BB2-4C60882C4E55}" type="datetimeFigureOut">
              <a:rPr lang="da-DK" smtClean="0"/>
              <a:t>25/04/18</a:t>
            </a:fld>
            <a:endParaRPr lang="da-DK"/>
          </a:p>
        </p:txBody>
      </p:sp>
      <p:sp>
        <p:nvSpPr>
          <p:cNvPr id="5" name="Pladsholder til sidefod 4">
            <a:extLst>
              <a:ext uri="{FF2B5EF4-FFF2-40B4-BE49-F238E27FC236}">
                <a16:creationId xmlns:a16="http://schemas.microsoft.com/office/drawing/2014/main" xmlns="" id="{FB5AFAF1-8E10-4B8E-AFD8-4843539A455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xmlns="" id="{328BF0C4-477F-4840-B10B-5A49C100E1EF}"/>
              </a:ext>
            </a:extLst>
          </p:cNvPr>
          <p:cNvSpPr>
            <a:spLocks noGrp="1"/>
          </p:cNvSpPr>
          <p:nvPr>
            <p:ph type="sldNum" sz="quarter" idx="12"/>
          </p:nvPr>
        </p:nvSpPr>
        <p:spPr/>
        <p:txBody>
          <a:bodyPr/>
          <a:lstStyle/>
          <a:p>
            <a:fld id="{563D268E-D7F0-45E1-BEF7-22FC6C5CEEAB}" type="slidenum">
              <a:rPr lang="da-DK" smtClean="0"/>
              <a:t>‹nr.›</a:t>
            </a:fld>
            <a:endParaRPr lang="da-DK"/>
          </a:p>
        </p:txBody>
      </p:sp>
    </p:spTree>
    <p:extLst>
      <p:ext uri="{BB962C8B-B14F-4D97-AF65-F5344CB8AC3E}">
        <p14:creationId xmlns:p14="http://schemas.microsoft.com/office/powerpoint/2010/main" val="1474702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BD44C95-E213-4F11-AB40-D18ABBCE4A0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xmlns="" id="{EF48B8F2-D237-4517-B954-ACFB563D5B1E}"/>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xmlns="" id="{3CF68F15-A380-49E7-AD96-B7218B62EB17}"/>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xmlns="" id="{2B9FD0B0-2AD8-43A9-AADF-EF5F8575511C}"/>
              </a:ext>
            </a:extLst>
          </p:cNvPr>
          <p:cNvSpPr>
            <a:spLocks noGrp="1"/>
          </p:cNvSpPr>
          <p:nvPr>
            <p:ph type="dt" sz="half" idx="10"/>
          </p:nvPr>
        </p:nvSpPr>
        <p:spPr/>
        <p:txBody>
          <a:bodyPr/>
          <a:lstStyle/>
          <a:p>
            <a:fld id="{F3D85592-F3C8-4A87-8BB2-4C60882C4E55}" type="datetimeFigureOut">
              <a:rPr lang="da-DK" smtClean="0"/>
              <a:t>25/04/18</a:t>
            </a:fld>
            <a:endParaRPr lang="da-DK"/>
          </a:p>
        </p:txBody>
      </p:sp>
      <p:sp>
        <p:nvSpPr>
          <p:cNvPr id="6" name="Pladsholder til sidefod 5">
            <a:extLst>
              <a:ext uri="{FF2B5EF4-FFF2-40B4-BE49-F238E27FC236}">
                <a16:creationId xmlns:a16="http://schemas.microsoft.com/office/drawing/2014/main" xmlns="" id="{4E175EE4-3947-4705-B6F9-96CD8F2E47C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xmlns="" id="{DBB27472-E69A-49F0-9B7D-9F4A086B2191}"/>
              </a:ext>
            </a:extLst>
          </p:cNvPr>
          <p:cNvSpPr>
            <a:spLocks noGrp="1"/>
          </p:cNvSpPr>
          <p:nvPr>
            <p:ph type="sldNum" sz="quarter" idx="12"/>
          </p:nvPr>
        </p:nvSpPr>
        <p:spPr/>
        <p:txBody>
          <a:bodyPr/>
          <a:lstStyle/>
          <a:p>
            <a:fld id="{563D268E-D7F0-45E1-BEF7-22FC6C5CEEAB}" type="slidenum">
              <a:rPr lang="da-DK" smtClean="0"/>
              <a:t>‹nr.›</a:t>
            </a:fld>
            <a:endParaRPr lang="da-DK"/>
          </a:p>
        </p:txBody>
      </p:sp>
    </p:spTree>
    <p:extLst>
      <p:ext uri="{BB962C8B-B14F-4D97-AF65-F5344CB8AC3E}">
        <p14:creationId xmlns:p14="http://schemas.microsoft.com/office/powerpoint/2010/main" val="2675998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2FEFDF2-A881-4F11-80A1-28A56B477A8C}"/>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xmlns="" id="{625D64EA-DD1A-4D6B-801E-556955B516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xmlns="" id="{5AA1F751-E7FE-4DFA-998C-BD975121FE7D}"/>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xmlns="" id="{6089C44F-E003-4B6A-AA3C-81C5E7C6D7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xmlns="" id="{F72B1F40-0180-4128-9C5F-644D50F9168E}"/>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xmlns="" id="{4DA2A67C-7453-45DC-A490-F2317505E683}"/>
              </a:ext>
            </a:extLst>
          </p:cNvPr>
          <p:cNvSpPr>
            <a:spLocks noGrp="1"/>
          </p:cNvSpPr>
          <p:nvPr>
            <p:ph type="dt" sz="half" idx="10"/>
          </p:nvPr>
        </p:nvSpPr>
        <p:spPr/>
        <p:txBody>
          <a:bodyPr/>
          <a:lstStyle/>
          <a:p>
            <a:fld id="{F3D85592-F3C8-4A87-8BB2-4C60882C4E55}" type="datetimeFigureOut">
              <a:rPr lang="da-DK" smtClean="0"/>
              <a:t>25/04/18</a:t>
            </a:fld>
            <a:endParaRPr lang="da-DK"/>
          </a:p>
        </p:txBody>
      </p:sp>
      <p:sp>
        <p:nvSpPr>
          <p:cNvPr id="8" name="Pladsholder til sidefod 7">
            <a:extLst>
              <a:ext uri="{FF2B5EF4-FFF2-40B4-BE49-F238E27FC236}">
                <a16:creationId xmlns:a16="http://schemas.microsoft.com/office/drawing/2014/main" xmlns="" id="{F25A8DE0-BB45-4EA1-A8DF-703F6E04134B}"/>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xmlns="" id="{D850304A-42B1-4E4F-BBA5-A7C7C1635311}"/>
              </a:ext>
            </a:extLst>
          </p:cNvPr>
          <p:cNvSpPr>
            <a:spLocks noGrp="1"/>
          </p:cNvSpPr>
          <p:nvPr>
            <p:ph type="sldNum" sz="quarter" idx="12"/>
          </p:nvPr>
        </p:nvSpPr>
        <p:spPr/>
        <p:txBody>
          <a:bodyPr/>
          <a:lstStyle/>
          <a:p>
            <a:fld id="{563D268E-D7F0-45E1-BEF7-22FC6C5CEEAB}" type="slidenum">
              <a:rPr lang="da-DK" smtClean="0"/>
              <a:t>‹nr.›</a:t>
            </a:fld>
            <a:endParaRPr lang="da-DK"/>
          </a:p>
        </p:txBody>
      </p:sp>
    </p:spTree>
    <p:extLst>
      <p:ext uri="{BB962C8B-B14F-4D97-AF65-F5344CB8AC3E}">
        <p14:creationId xmlns:p14="http://schemas.microsoft.com/office/powerpoint/2010/main" val="3413117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DCFF485-A989-4F39-B95A-0644B045A13E}"/>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xmlns="" id="{9069D5D2-B72F-4B68-9383-493E252A254A}"/>
              </a:ext>
            </a:extLst>
          </p:cNvPr>
          <p:cNvSpPr>
            <a:spLocks noGrp="1"/>
          </p:cNvSpPr>
          <p:nvPr>
            <p:ph type="dt" sz="half" idx="10"/>
          </p:nvPr>
        </p:nvSpPr>
        <p:spPr/>
        <p:txBody>
          <a:bodyPr/>
          <a:lstStyle/>
          <a:p>
            <a:fld id="{F3D85592-F3C8-4A87-8BB2-4C60882C4E55}" type="datetimeFigureOut">
              <a:rPr lang="da-DK" smtClean="0"/>
              <a:t>25/04/18</a:t>
            </a:fld>
            <a:endParaRPr lang="da-DK"/>
          </a:p>
        </p:txBody>
      </p:sp>
      <p:sp>
        <p:nvSpPr>
          <p:cNvPr id="4" name="Pladsholder til sidefod 3">
            <a:extLst>
              <a:ext uri="{FF2B5EF4-FFF2-40B4-BE49-F238E27FC236}">
                <a16:creationId xmlns:a16="http://schemas.microsoft.com/office/drawing/2014/main" xmlns="" id="{B4A95B50-9920-4A47-A88E-753A6D1107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xmlns="" id="{08450AAF-6158-4116-8CC6-DA33152E5B21}"/>
              </a:ext>
            </a:extLst>
          </p:cNvPr>
          <p:cNvSpPr>
            <a:spLocks noGrp="1"/>
          </p:cNvSpPr>
          <p:nvPr>
            <p:ph type="sldNum" sz="quarter" idx="12"/>
          </p:nvPr>
        </p:nvSpPr>
        <p:spPr/>
        <p:txBody>
          <a:bodyPr/>
          <a:lstStyle/>
          <a:p>
            <a:fld id="{563D268E-D7F0-45E1-BEF7-22FC6C5CEEAB}" type="slidenum">
              <a:rPr lang="da-DK" smtClean="0"/>
              <a:t>‹nr.›</a:t>
            </a:fld>
            <a:endParaRPr lang="da-DK"/>
          </a:p>
        </p:txBody>
      </p:sp>
    </p:spTree>
    <p:extLst>
      <p:ext uri="{BB962C8B-B14F-4D97-AF65-F5344CB8AC3E}">
        <p14:creationId xmlns:p14="http://schemas.microsoft.com/office/powerpoint/2010/main" val="407688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xmlns="" id="{FED729D3-DFFA-4512-87BF-906C0205875A}"/>
              </a:ext>
            </a:extLst>
          </p:cNvPr>
          <p:cNvSpPr>
            <a:spLocks noGrp="1"/>
          </p:cNvSpPr>
          <p:nvPr>
            <p:ph type="dt" sz="half" idx="10"/>
          </p:nvPr>
        </p:nvSpPr>
        <p:spPr/>
        <p:txBody>
          <a:bodyPr/>
          <a:lstStyle/>
          <a:p>
            <a:fld id="{F3D85592-F3C8-4A87-8BB2-4C60882C4E55}" type="datetimeFigureOut">
              <a:rPr lang="da-DK" smtClean="0"/>
              <a:t>25/04/18</a:t>
            </a:fld>
            <a:endParaRPr lang="da-DK"/>
          </a:p>
        </p:txBody>
      </p:sp>
      <p:sp>
        <p:nvSpPr>
          <p:cNvPr id="3" name="Pladsholder til sidefod 2">
            <a:extLst>
              <a:ext uri="{FF2B5EF4-FFF2-40B4-BE49-F238E27FC236}">
                <a16:creationId xmlns:a16="http://schemas.microsoft.com/office/drawing/2014/main" xmlns="" id="{0EAB895D-DFAB-4807-B7EE-88633B94FEC3}"/>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xmlns="" id="{10014113-7F8F-4F01-AA44-350ABC4FD227}"/>
              </a:ext>
            </a:extLst>
          </p:cNvPr>
          <p:cNvSpPr>
            <a:spLocks noGrp="1"/>
          </p:cNvSpPr>
          <p:nvPr>
            <p:ph type="sldNum" sz="quarter" idx="12"/>
          </p:nvPr>
        </p:nvSpPr>
        <p:spPr/>
        <p:txBody>
          <a:bodyPr/>
          <a:lstStyle/>
          <a:p>
            <a:fld id="{563D268E-D7F0-45E1-BEF7-22FC6C5CEEAB}" type="slidenum">
              <a:rPr lang="da-DK" smtClean="0"/>
              <a:t>‹nr.›</a:t>
            </a:fld>
            <a:endParaRPr lang="da-DK"/>
          </a:p>
        </p:txBody>
      </p:sp>
    </p:spTree>
    <p:extLst>
      <p:ext uri="{BB962C8B-B14F-4D97-AF65-F5344CB8AC3E}">
        <p14:creationId xmlns:p14="http://schemas.microsoft.com/office/powerpoint/2010/main" val="3371668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DBE33B8-D125-41B6-A9B1-71C724AC984F}"/>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xmlns="" id="{0DC07DEE-82C0-4153-B098-42DD8B74C1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xmlns="" id="{2197C6B5-FB50-4C9C-928D-4FA8DB1CA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xmlns="" id="{43B3C127-4C22-4DC3-AA4B-30C552EC4C4D}"/>
              </a:ext>
            </a:extLst>
          </p:cNvPr>
          <p:cNvSpPr>
            <a:spLocks noGrp="1"/>
          </p:cNvSpPr>
          <p:nvPr>
            <p:ph type="dt" sz="half" idx="10"/>
          </p:nvPr>
        </p:nvSpPr>
        <p:spPr/>
        <p:txBody>
          <a:bodyPr/>
          <a:lstStyle/>
          <a:p>
            <a:fld id="{F3D85592-F3C8-4A87-8BB2-4C60882C4E55}" type="datetimeFigureOut">
              <a:rPr lang="da-DK" smtClean="0"/>
              <a:t>25/04/18</a:t>
            </a:fld>
            <a:endParaRPr lang="da-DK"/>
          </a:p>
        </p:txBody>
      </p:sp>
      <p:sp>
        <p:nvSpPr>
          <p:cNvPr id="6" name="Pladsholder til sidefod 5">
            <a:extLst>
              <a:ext uri="{FF2B5EF4-FFF2-40B4-BE49-F238E27FC236}">
                <a16:creationId xmlns:a16="http://schemas.microsoft.com/office/drawing/2014/main" xmlns="" id="{9E5895EA-FFCB-4AEC-AB1A-0F5E157C613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xmlns="" id="{048EFDD2-9A3D-4CF0-9D18-AB8013933F12}"/>
              </a:ext>
            </a:extLst>
          </p:cNvPr>
          <p:cNvSpPr>
            <a:spLocks noGrp="1"/>
          </p:cNvSpPr>
          <p:nvPr>
            <p:ph type="sldNum" sz="quarter" idx="12"/>
          </p:nvPr>
        </p:nvSpPr>
        <p:spPr/>
        <p:txBody>
          <a:bodyPr/>
          <a:lstStyle/>
          <a:p>
            <a:fld id="{563D268E-D7F0-45E1-BEF7-22FC6C5CEEAB}" type="slidenum">
              <a:rPr lang="da-DK" smtClean="0"/>
              <a:t>‹nr.›</a:t>
            </a:fld>
            <a:endParaRPr lang="da-DK"/>
          </a:p>
        </p:txBody>
      </p:sp>
    </p:spTree>
    <p:extLst>
      <p:ext uri="{BB962C8B-B14F-4D97-AF65-F5344CB8AC3E}">
        <p14:creationId xmlns:p14="http://schemas.microsoft.com/office/powerpoint/2010/main" val="2157699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53E2CE6-9362-4855-B0B3-3984266E63C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xmlns="" id="{57E34D20-4A67-4F77-ABB7-8B698EFAEF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xmlns="" id="{33392440-E196-46FF-8298-274867DF10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xmlns="" id="{369F45AC-F827-40BB-8756-71385B4F57B8}"/>
              </a:ext>
            </a:extLst>
          </p:cNvPr>
          <p:cNvSpPr>
            <a:spLocks noGrp="1"/>
          </p:cNvSpPr>
          <p:nvPr>
            <p:ph type="dt" sz="half" idx="10"/>
          </p:nvPr>
        </p:nvSpPr>
        <p:spPr/>
        <p:txBody>
          <a:bodyPr/>
          <a:lstStyle/>
          <a:p>
            <a:fld id="{F3D85592-F3C8-4A87-8BB2-4C60882C4E55}" type="datetimeFigureOut">
              <a:rPr lang="da-DK" smtClean="0"/>
              <a:t>25/04/18</a:t>
            </a:fld>
            <a:endParaRPr lang="da-DK"/>
          </a:p>
        </p:txBody>
      </p:sp>
      <p:sp>
        <p:nvSpPr>
          <p:cNvPr id="6" name="Pladsholder til sidefod 5">
            <a:extLst>
              <a:ext uri="{FF2B5EF4-FFF2-40B4-BE49-F238E27FC236}">
                <a16:creationId xmlns:a16="http://schemas.microsoft.com/office/drawing/2014/main" xmlns="" id="{6B517DC6-57AD-4A08-8C1A-391F9D1061E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xmlns="" id="{D42C7AF1-8DB8-43A1-B8A6-7B154E874DEA}"/>
              </a:ext>
            </a:extLst>
          </p:cNvPr>
          <p:cNvSpPr>
            <a:spLocks noGrp="1"/>
          </p:cNvSpPr>
          <p:nvPr>
            <p:ph type="sldNum" sz="quarter" idx="12"/>
          </p:nvPr>
        </p:nvSpPr>
        <p:spPr/>
        <p:txBody>
          <a:bodyPr/>
          <a:lstStyle/>
          <a:p>
            <a:fld id="{563D268E-D7F0-45E1-BEF7-22FC6C5CEEAB}" type="slidenum">
              <a:rPr lang="da-DK" smtClean="0"/>
              <a:t>‹nr.›</a:t>
            </a:fld>
            <a:endParaRPr lang="da-DK"/>
          </a:p>
        </p:txBody>
      </p:sp>
    </p:spTree>
    <p:extLst>
      <p:ext uri="{BB962C8B-B14F-4D97-AF65-F5344CB8AC3E}">
        <p14:creationId xmlns:p14="http://schemas.microsoft.com/office/powerpoint/2010/main" val="5025509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xmlns="" id="{1FBC497C-CCC1-4E78-A8D2-8E24DCA99E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xmlns="" id="{0132065C-2D6C-4884-9645-6B77086FBC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xmlns="" id="{4FCF7B22-BDA2-41B7-9320-D52D8F5F8A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85592-F3C8-4A87-8BB2-4C60882C4E55}" type="datetimeFigureOut">
              <a:rPr lang="da-DK" smtClean="0"/>
              <a:t>25/04/18</a:t>
            </a:fld>
            <a:endParaRPr lang="da-DK"/>
          </a:p>
        </p:txBody>
      </p:sp>
      <p:sp>
        <p:nvSpPr>
          <p:cNvPr id="5" name="Pladsholder til sidefod 4">
            <a:extLst>
              <a:ext uri="{FF2B5EF4-FFF2-40B4-BE49-F238E27FC236}">
                <a16:creationId xmlns:a16="http://schemas.microsoft.com/office/drawing/2014/main" xmlns="" id="{FFCC5671-08DB-4547-930B-B59F750428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xmlns="" id="{D3D43A7A-E98B-4921-A368-EE5E96EBEB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D268E-D7F0-45E1-BEF7-22FC6C5CEEAB}" type="slidenum">
              <a:rPr lang="da-DK" smtClean="0"/>
              <a:t>‹nr.›</a:t>
            </a:fld>
            <a:endParaRPr lang="da-DK"/>
          </a:p>
        </p:txBody>
      </p:sp>
    </p:spTree>
    <p:extLst>
      <p:ext uri="{BB962C8B-B14F-4D97-AF65-F5344CB8AC3E}">
        <p14:creationId xmlns:p14="http://schemas.microsoft.com/office/powerpoint/2010/main" val="1825743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2.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2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hyperlink" Target="http://www.danskegymnasier.dk/dannelse-har-aldrig-vaeret-vigtigere/"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lk.dk/cde78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E7356F1-06EF-458F-8D60-7A819D59A69C}"/>
              </a:ext>
            </a:extLst>
          </p:cNvPr>
          <p:cNvSpPr>
            <a:spLocks noGrp="1"/>
          </p:cNvSpPr>
          <p:nvPr>
            <p:ph type="ctrTitle"/>
          </p:nvPr>
        </p:nvSpPr>
        <p:spPr>
          <a:xfrm>
            <a:off x="1524000" y="446503"/>
            <a:ext cx="9144000" cy="2387600"/>
          </a:xfrm>
        </p:spPr>
        <p:txBody>
          <a:bodyPr>
            <a:normAutofit/>
          </a:bodyPr>
          <a:lstStyle/>
          <a:p>
            <a:r>
              <a:rPr lang="da-DK" b="1" dirty="0"/>
              <a:t>Det professionsrettede KS </a:t>
            </a:r>
          </a:p>
        </p:txBody>
      </p:sp>
      <p:sp>
        <p:nvSpPr>
          <p:cNvPr id="3" name="Undertitel 2">
            <a:extLst>
              <a:ext uri="{FF2B5EF4-FFF2-40B4-BE49-F238E27FC236}">
                <a16:creationId xmlns:a16="http://schemas.microsoft.com/office/drawing/2014/main" xmlns="" id="{BDCD1BBF-B58F-49E1-93DE-30CB75AAFBDF}"/>
              </a:ext>
            </a:extLst>
          </p:cNvPr>
          <p:cNvSpPr>
            <a:spLocks noGrp="1"/>
          </p:cNvSpPr>
          <p:nvPr>
            <p:ph type="subTitle" idx="1"/>
          </p:nvPr>
        </p:nvSpPr>
        <p:spPr>
          <a:xfrm>
            <a:off x="1524000" y="2926178"/>
            <a:ext cx="9144000" cy="1655762"/>
          </a:xfrm>
        </p:spPr>
        <p:txBody>
          <a:bodyPr/>
          <a:lstStyle/>
          <a:p>
            <a:r>
              <a:rPr lang="da-DK" dirty="0"/>
              <a:t>FIP 2018 </a:t>
            </a:r>
          </a:p>
          <a:p>
            <a:r>
              <a:rPr lang="da-DK" dirty="0"/>
              <a:t>Ved Brian og Mikkel </a:t>
            </a:r>
          </a:p>
        </p:txBody>
      </p:sp>
      <p:pic>
        <p:nvPicPr>
          <p:cNvPr id="5" name="Billede 4">
            <a:extLst>
              <a:ext uri="{FF2B5EF4-FFF2-40B4-BE49-F238E27FC236}">
                <a16:creationId xmlns:a16="http://schemas.microsoft.com/office/drawing/2014/main" xmlns="" id="{514C814B-DA2E-4BDF-B1DE-F7E642FD42EC}"/>
              </a:ext>
            </a:extLst>
          </p:cNvPr>
          <p:cNvPicPr>
            <a:picLocks noChangeAspect="1"/>
          </p:cNvPicPr>
          <p:nvPr/>
        </p:nvPicPr>
        <p:blipFill>
          <a:blip r:embed="rId2"/>
          <a:stretch>
            <a:fillRect/>
          </a:stretch>
        </p:blipFill>
        <p:spPr>
          <a:xfrm>
            <a:off x="3424030" y="3721100"/>
            <a:ext cx="5715000" cy="3257550"/>
          </a:xfrm>
          <a:prstGeom prst="rect">
            <a:avLst/>
          </a:prstGeom>
        </p:spPr>
      </p:pic>
    </p:spTree>
    <p:extLst>
      <p:ext uri="{BB962C8B-B14F-4D97-AF65-F5344CB8AC3E}">
        <p14:creationId xmlns:p14="http://schemas.microsoft.com/office/powerpoint/2010/main" val="3000692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xmlns="" id="{42B607AF-7E44-471D-BD6E-82FE48B6C2C4}"/>
              </a:ext>
            </a:extLst>
          </p:cNvPr>
          <p:cNvSpPr/>
          <p:nvPr/>
        </p:nvSpPr>
        <p:spPr>
          <a:xfrm>
            <a:off x="980661" y="1245704"/>
            <a:ext cx="8931966"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xmlns="" id="{7BF3C787-E48A-4FBF-904A-A1A8CCB57D5B}"/>
              </a:ext>
            </a:extLst>
          </p:cNvPr>
          <p:cNvSpPr/>
          <p:nvPr/>
        </p:nvSpPr>
        <p:spPr>
          <a:xfrm>
            <a:off x="9955698" y="1083796"/>
            <a:ext cx="357810" cy="376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43B366E4-DDBA-4E2A-939C-43D31C5F4763}"/>
              </a:ext>
            </a:extLst>
          </p:cNvPr>
          <p:cNvSpPr/>
          <p:nvPr/>
        </p:nvSpPr>
        <p:spPr>
          <a:xfrm>
            <a:off x="10356579" y="1245704"/>
            <a:ext cx="997221"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68C708F5-FAC0-4EF8-B5A0-8E4192DE8BB8}"/>
              </a:ext>
            </a:extLst>
          </p:cNvPr>
          <p:cNvSpPr>
            <a:spLocks noGrp="1"/>
          </p:cNvSpPr>
          <p:nvPr>
            <p:ph type="title"/>
          </p:nvPr>
        </p:nvSpPr>
        <p:spPr/>
        <p:txBody>
          <a:bodyPr/>
          <a:lstStyle/>
          <a:p>
            <a:r>
              <a:rPr lang="da-DK" b="1" dirty="0"/>
              <a:t>2) Begrebsafklaring </a:t>
            </a:r>
          </a:p>
        </p:txBody>
      </p:sp>
      <p:pic>
        <p:nvPicPr>
          <p:cNvPr id="13" name="Billede 12">
            <a:extLst>
              <a:ext uri="{FF2B5EF4-FFF2-40B4-BE49-F238E27FC236}">
                <a16:creationId xmlns:a16="http://schemas.microsoft.com/office/drawing/2014/main" xmlns="" id="{7C197AA5-E644-4CC5-AE77-5F9E530689D1}"/>
              </a:ext>
            </a:extLst>
          </p:cNvPr>
          <p:cNvPicPr>
            <a:picLocks noChangeAspect="1"/>
          </p:cNvPicPr>
          <p:nvPr/>
        </p:nvPicPr>
        <p:blipFill>
          <a:blip r:embed="rId2"/>
          <a:stretch>
            <a:fillRect/>
          </a:stretch>
        </p:blipFill>
        <p:spPr>
          <a:xfrm>
            <a:off x="3201956" y="1460620"/>
            <a:ext cx="5788087" cy="5251324"/>
          </a:xfrm>
          <a:prstGeom prst="rect">
            <a:avLst/>
          </a:prstGeom>
        </p:spPr>
      </p:pic>
    </p:spTree>
    <p:extLst>
      <p:ext uri="{BB962C8B-B14F-4D97-AF65-F5344CB8AC3E}">
        <p14:creationId xmlns:p14="http://schemas.microsoft.com/office/powerpoint/2010/main" val="4084603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xmlns="" id="{09C83197-2CAE-47E8-A05E-A8A199006AF8}"/>
              </a:ext>
            </a:extLst>
          </p:cNvPr>
          <p:cNvSpPr>
            <a:spLocks noGrp="1"/>
          </p:cNvSpPr>
          <p:nvPr>
            <p:ph idx="1"/>
          </p:nvPr>
        </p:nvSpPr>
        <p:spPr/>
        <p:txBody>
          <a:bodyPr/>
          <a:lstStyle/>
          <a:p>
            <a:pPr marL="0" indent="0">
              <a:buNone/>
            </a:pPr>
            <a:r>
              <a:rPr lang="da-DK" sz="3000" b="1" dirty="0"/>
              <a:t>A) Praksisorientering</a:t>
            </a:r>
            <a:r>
              <a:rPr lang="da-DK" b="1" dirty="0"/>
              <a:t> </a:t>
            </a:r>
          </a:p>
          <a:p>
            <a:r>
              <a:rPr lang="da-DK" dirty="0"/>
              <a:t>Definition: ”Undervisning orienteret mod praksis” </a:t>
            </a:r>
          </a:p>
          <a:p>
            <a:r>
              <a:rPr lang="da-DK" dirty="0"/>
              <a:t>Dvs. de kompetencer, der læres i undervisningen, bruges i en praksis</a:t>
            </a:r>
          </a:p>
          <a:p>
            <a:pPr marL="0" indent="0">
              <a:buNone/>
            </a:pPr>
            <a:endParaRPr lang="da-DK" dirty="0"/>
          </a:p>
          <a:p>
            <a:pPr marL="0" indent="0">
              <a:buNone/>
            </a:pPr>
            <a:endParaRPr lang="da-DK" dirty="0"/>
          </a:p>
        </p:txBody>
      </p:sp>
      <p:sp>
        <p:nvSpPr>
          <p:cNvPr id="4" name="Rektangel 3">
            <a:extLst>
              <a:ext uri="{FF2B5EF4-FFF2-40B4-BE49-F238E27FC236}">
                <a16:creationId xmlns:a16="http://schemas.microsoft.com/office/drawing/2014/main" xmlns="" id="{42B607AF-7E44-471D-BD6E-82FE48B6C2C4}"/>
              </a:ext>
            </a:extLst>
          </p:cNvPr>
          <p:cNvSpPr/>
          <p:nvPr/>
        </p:nvSpPr>
        <p:spPr>
          <a:xfrm>
            <a:off x="980661" y="1245704"/>
            <a:ext cx="8931966"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xmlns="" id="{7BF3C787-E48A-4FBF-904A-A1A8CCB57D5B}"/>
              </a:ext>
            </a:extLst>
          </p:cNvPr>
          <p:cNvSpPr/>
          <p:nvPr/>
        </p:nvSpPr>
        <p:spPr>
          <a:xfrm>
            <a:off x="9955698" y="1083796"/>
            <a:ext cx="357810" cy="376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43B366E4-DDBA-4E2A-939C-43D31C5F4763}"/>
              </a:ext>
            </a:extLst>
          </p:cNvPr>
          <p:cNvSpPr/>
          <p:nvPr/>
        </p:nvSpPr>
        <p:spPr>
          <a:xfrm>
            <a:off x="10356579" y="1245704"/>
            <a:ext cx="997221"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68C708F5-FAC0-4EF8-B5A0-8E4192DE8BB8}"/>
              </a:ext>
            </a:extLst>
          </p:cNvPr>
          <p:cNvSpPr>
            <a:spLocks noGrp="1"/>
          </p:cNvSpPr>
          <p:nvPr>
            <p:ph type="title"/>
          </p:nvPr>
        </p:nvSpPr>
        <p:spPr/>
        <p:txBody>
          <a:bodyPr/>
          <a:lstStyle/>
          <a:p>
            <a:r>
              <a:rPr lang="da-DK" b="1" dirty="0"/>
              <a:t>2) Begrebsafklaring </a:t>
            </a:r>
          </a:p>
        </p:txBody>
      </p:sp>
      <p:pic>
        <p:nvPicPr>
          <p:cNvPr id="10" name="Grafik 9" descr="Gå">
            <a:extLst>
              <a:ext uri="{FF2B5EF4-FFF2-40B4-BE49-F238E27FC236}">
                <a16:creationId xmlns:a16="http://schemas.microsoft.com/office/drawing/2014/main" xmlns="" id="{46EA4AAD-DD72-4BF3-8EB6-4AF8E5AB412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287944" y="4052356"/>
            <a:ext cx="1355035" cy="1355035"/>
          </a:xfrm>
          <a:prstGeom prst="rect">
            <a:avLst/>
          </a:prstGeom>
        </p:spPr>
      </p:pic>
      <p:sp>
        <p:nvSpPr>
          <p:cNvPr id="11" name="Pil: højre 10">
            <a:extLst>
              <a:ext uri="{FF2B5EF4-FFF2-40B4-BE49-F238E27FC236}">
                <a16:creationId xmlns:a16="http://schemas.microsoft.com/office/drawing/2014/main" xmlns="" id="{38D6CF4E-D20E-4D7D-95B4-F2791CD5284A}"/>
              </a:ext>
            </a:extLst>
          </p:cNvPr>
          <p:cNvSpPr/>
          <p:nvPr/>
        </p:nvSpPr>
        <p:spPr>
          <a:xfrm>
            <a:off x="2511287" y="4578627"/>
            <a:ext cx="2941983"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dirty="0"/>
          </a:p>
        </p:txBody>
      </p:sp>
      <p:sp>
        <p:nvSpPr>
          <p:cNvPr id="12" name="Tekstfelt 11">
            <a:extLst>
              <a:ext uri="{FF2B5EF4-FFF2-40B4-BE49-F238E27FC236}">
                <a16:creationId xmlns:a16="http://schemas.microsoft.com/office/drawing/2014/main" xmlns="" id="{275C9D5E-F227-41FE-AF79-BB5073091805}"/>
              </a:ext>
            </a:extLst>
          </p:cNvPr>
          <p:cNvSpPr txBox="1"/>
          <p:nvPr/>
        </p:nvSpPr>
        <p:spPr>
          <a:xfrm>
            <a:off x="2400299" y="3738036"/>
            <a:ext cx="2941983" cy="954107"/>
          </a:xfrm>
          <a:prstGeom prst="rect">
            <a:avLst/>
          </a:prstGeom>
          <a:noFill/>
        </p:spPr>
        <p:txBody>
          <a:bodyPr wrap="square" rtlCol="0">
            <a:spAutoFit/>
          </a:bodyPr>
          <a:lstStyle/>
          <a:p>
            <a:pPr algn="ctr"/>
            <a:r>
              <a:rPr lang="da-DK" sz="2800" b="1" dirty="0"/>
              <a:t>ANVENDELSE AF KOMPETENCE </a:t>
            </a:r>
          </a:p>
        </p:txBody>
      </p:sp>
      <p:sp>
        <p:nvSpPr>
          <p:cNvPr id="13" name="Tekstfelt 12">
            <a:extLst>
              <a:ext uri="{FF2B5EF4-FFF2-40B4-BE49-F238E27FC236}">
                <a16:creationId xmlns:a16="http://schemas.microsoft.com/office/drawing/2014/main" xmlns="" id="{C172E62E-17E8-4C3F-B086-6AF2CBBC1692}"/>
              </a:ext>
            </a:extLst>
          </p:cNvPr>
          <p:cNvSpPr txBox="1"/>
          <p:nvPr/>
        </p:nvSpPr>
        <p:spPr>
          <a:xfrm>
            <a:off x="5591589" y="4207062"/>
            <a:ext cx="2756452" cy="1200329"/>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da-DK" sz="2400" b="1" dirty="0"/>
              <a:t>PRAKSISRUM HVOR KOMPETENCEN UDFOLDES</a:t>
            </a:r>
          </a:p>
        </p:txBody>
      </p:sp>
      <p:sp>
        <p:nvSpPr>
          <p:cNvPr id="14" name="Tekstfelt 13">
            <a:extLst>
              <a:ext uri="{FF2B5EF4-FFF2-40B4-BE49-F238E27FC236}">
                <a16:creationId xmlns:a16="http://schemas.microsoft.com/office/drawing/2014/main" xmlns="" id="{FBD5BB24-B168-4157-AA5A-97D9E1DF9C2A}"/>
              </a:ext>
            </a:extLst>
          </p:cNvPr>
          <p:cNvSpPr txBox="1"/>
          <p:nvPr/>
        </p:nvSpPr>
        <p:spPr>
          <a:xfrm>
            <a:off x="9004852" y="5474929"/>
            <a:ext cx="2756452" cy="46166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da-DK" sz="2300" b="1" dirty="0"/>
              <a:t>”almen livspraksis”</a:t>
            </a:r>
            <a:r>
              <a:rPr lang="da-DK" sz="2400" b="1" dirty="0"/>
              <a:t>   </a:t>
            </a:r>
          </a:p>
        </p:txBody>
      </p:sp>
      <p:sp>
        <p:nvSpPr>
          <p:cNvPr id="15" name="Tekstfelt 14">
            <a:extLst>
              <a:ext uri="{FF2B5EF4-FFF2-40B4-BE49-F238E27FC236}">
                <a16:creationId xmlns:a16="http://schemas.microsoft.com/office/drawing/2014/main" xmlns="" id="{B27E3B88-FC66-4489-B462-8763B316912C}"/>
              </a:ext>
            </a:extLst>
          </p:cNvPr>
          <p:cNvSpPr txBox="1"/>
          <p:nvPr/>
        </p:nvSpPr>
        <p:spPr>
          <a:xfrm>
            <a:off x="9004852" y="4884948"/>
            <a:ext cx="2756452" cy="46166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da-DK" sz="2300" b="1" dirty="0"/>
              <a:t>Professioner/erhverv </a:t>
            </a:r>
            <a:r>
              <a:rPr lang="da-DK" sz="2400" b="1" dirty="0"/>
              <a:t> </a:t>
            </a:r>
          </a:p>
        </p:txBody>
      </p:sp>
      <p:sp>
        <p:nvSpPr>
          <p:cNvPr id="16" name="Tekstfelt 15">
            <a:extLst>
              <a:ext uri="{FF2B5EF4-FFF2-40B4-BE49-F238E27FC236}">
                <a16:creationId xmlns:a16="http://schemas.microsoft.com/office/drawing/2014/main" xmlns="" id="{BEB96A7D-A19C-43E2-ACE6-84725156CDDC}"/>
              </a:ext>
            </a:extLst>
          </p:cNvPr>
          <p:cNvSpPr txBox="1"/>
          <p:nvPr/>
        </p:nvSpPr>
        <p:spPr>
          <a:xfrm>
            <a:off x="9004852" y="4294967"/>
            <a:ext cx="2756452" cy="446276"/>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da-DK" sz="2300" b="1" dirty="0"/>
              <a:t>Faggruppen</a:t>
            </a:r>
          </a:p>
        </p:txBody>
      </p:sp>
      <p:sp>
        <p:nvSpPr>
          <p:cNvPr id="17" name="Tekstfelt 16">
            <a:extLst>
              <a:ext uri="{FF2B5EF4-FFF2-40B4-BE49-F238E27FC236}">
                <a16:creationId xmlns:a16="http://schemas.microsoft.com/office/drawing/2014/main" xmlns="" id="{7BAB7A25-A5E9-45F1-9762-6B95D00AFBB5}"/>
              </a:ext>
            </a:extLst>
          </p:cNvPr>
          <p:cNvSpPr txBox="1"/>
          <p:nvPr/>
        </p:nvSpPr>
        <p:spPr>
          <a:xfrm>
            <a:off x="8988290" y="3704986"/>
            <a:ext cx="2756452" cy="46166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da-DK" sz="2300" b="1" dirty="0"/>
              <a:t>Faget</a:t>
            </a:r>
            <a:endParaRPr lang="da-DK" sz="2400" b="1" dirty="0"/>
          </a:p>
        </p:txBody>
      </p:sp>
      <p:sp>
        <p:nvSpPr>
          <p:cNvPr id="22" name="Pil: stribet til højre 21">
            <a:extLst>
              <a:ext uri="{FF2B5EF4-FFF2-40B4-BE49-F238E27FC236}">
                <a16:creationId xmlns:a16="http://schemas.microsoft.com/office/drawing/2014/main" xmlns="" id="{E7310325-1A18-4343-93BA-F59697CD5A39}"/>
              </a:ext>
            </a:extLst>
          </p:cNvPr>
          <p:cNvSpPr/>
          <p:nvPr/>
        </p:nvSpPr>
        <p:spPr>
          <a:xfrm>
            <a:off x="8408505" y="4465179"/>
            <a:ext cx="530087" cy="702744"/>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dirty="0"/>
          </a:p>
        </p:txBody>
      </p:sp>
      <p:sp>
        <p:nvSpPr>
          <p:cNvPr id="7" name="Tekstfelt 6">
            <a:extLst>
              <a:ext uri="{FF2B5EF4-FFF2-40B4-BE49-F238E27FC236}">
                <a16:creationId xmlns:a16="http://schemas.microsoft.com/office/drawing/2014/main" xmlns="" id="{DD66FCE3-DC7A-4240-97C3-D9A745E4F6D8}"/>
              </a:ext>
            </a:extLst>
          </p:cNvPr>
          <p:cNvSpPr txBox="1"/>
          <p:nvPr/>
        </p:nvSpPr>
        <p:spPr>
          <a:xfrm>
            <a:off x="3199572" y="4988801"/>
            <a:ext cx="4784034" cy="2031325"/>
          </a:xfrm>
          <a:prstGeom prst="rect">
            <a:avLst/>
          </a:prstGeom>
          <a:noFill/>
        </p:spPr>
        <p:txBody>
          <a:bodyPr wrap="square" rtlCol="0">
            <a:spAutoFit/>
          </a:bodyPr>
          <a:lstStyle/>
          <a:p>
            <a:endParaRPr lang="da-DK" dirty="0"/>
          </a:p>
          <a:p>
            <a:r>
              <a:rPr lang="da-DK" dirty="0"/>
              <a:t> </a:t>
            </a:r>
          </a:p>
          <a:p>
            <a:r>
              <a:rPr lang="da-DK" dirty="0"/>
              <a:t>”forklare på hvilken måde fagene kan bidrage til at øge forståelsen af virkelighedsnære problemstillinger, herunder professionsrettede problemstillinger” (Læreplanen, faglige mål)</a:t>
            </a:r>
          </a:p>
          <a:p>
            <a:endParaRPr lang="da-DK" dirty="0"/>
          </a:p>
        </p:txBody>
      </p:sp>
    </p:spTree>
    <p:extLst>
      <p:ext uri="{BB962C8B-B14F-4D97-AF65-F5344CB8AC3E}">
        <p14:creationId xmlns:p14="http://schemas.microsoft.com/office/powerpoint/2010/main" val="38129703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animBg="1"/>
      <p:bldP spid="15" grpId="0" animBg="1"/>
      <p:bldP spid="16" grpId="0" animBg="1"/>
      <p:bldP spid="17" grpId="0" animBg="1"/>
      <p:bldP spid="22"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p:txBody>
          <a:bodyPr/>
          <a:lstStyle/>
          <a:p>
            <a:r>
              <a:rPr lang="da-DK" b="1" dirty="0"/>
              <a:t>2) Begrebsafklaring </a:t>
            </a:r>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200" y="1825625"/>
            <a:ext cx="5681870" cy="4351338"/>
          </a:xfrm>
        </p:spPr>
        <p:txBody>
          <a:bodyPr/>
          <a:lstStyle/>
          <a:p>
            <a:pPr marL="0" indent="0">
              <a:buNone/>
            </a:pPr>
            <a:r>
              <a:rPr lang="da-DK" sz="3000" b="1" dirty="0"/>
              <a:t>B) Professionsrettet undervisning</a:t>
            </a:r>
          </a:p>
          <a:p>
            <a:pPr marL="0" indent="0">
              <a:buNone/>
            </a:pPr>
            <a:r>
              <a:rPr lang="da-DK" sz="3000" dirty="0"/>
              <a:t>Hvad? </a:t>
            </a:r>
          </a:p>
          <a:p>
            <a:pPr marL="0" indent="0">
              <a:buNone/>
            </a:pPr>
            <a:r>
              <a:rPr lang="da-DK" sz="3000" dirty="0"/>
              <a:t>Hvorfor? </a:t>
            </a:r>
          </a:p>
          <a:p>
            <a:pPr marL="0" indent="0">
              <a:buNone/>
            </a:pPr>
            <a:r>
              <a:rPr lang="da-DK" sz="3000" dirty="0"/>
              <a:t>Hvordan? </a:t>
            </a:r>
          </a:p>
        </p:txBody>
      </p:sp>
    </p:spTree>
    <p:extLst>
      <p:ext uri="{BB962C8B-B14F-4D97-AF65-F5344CB8AC3E}">
        <p14:creationId xmlns:p14="http://schemas.microsoft.com/office/powerpoint/2010/main" val="2257076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p:txBody>
          <a:bodyPr/>
          <a:lstStyle/>
          <a:p>
            <a:r>
              <a:rPr lang="da-DK" b="1" dirty="0"/>
              <a:t>2) Begrebsafklaring </a:t>
            </a:r>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199" y="1825625"/>
            <a:ext cx="6264965" cy="4351338"/>
          </a:xfrm>
        </p:spPr>
        <p:txBody>
          <a:bodyPr/>
          <a:lstStyle/>
          <a:p>
            <a:pPr marL="0" indent="0">
              <a:buNone/>
            </a:pPr>
            <a:r>
              <a:rPr lang="da-DK" sz="3000" b="1" dirty="0"/>
              <a:t>B) Professionsrettet undervisning</a:t>
            </a:r>
          </a:p>
          <a:p>
            <a:pPr marL="0" indent="0">
              <a:buNone/>
            </a:pPr>
            <a:r>
              <a:rPr lang="da-DK" sz="3000" dirty="0"/>
              <a:t>Hvad? </a:t>
            </a:r>
          </a:p>
          <a:p>
            <a:pPr marL="0" indent="0">
              <a:buNone/>
            </a:pPr>
            <a:r>
              <a:rPr lang="da-DK" sz="3000" dirty="0"/>
              <a:t>Hvorfor? </a:t>
            </a:r>
          </a:p>
          <a:p>
            <a:pPr marL="0" indent="0">
              <a:buNone/>
            </a:pPr>
            <a:r>
              <a:rPr lang="da-DK" sz="3000" dirty="0"/>
              <a:t>Hvordan? </a:t>
            </a:r>
          </a:p>
        </p:txBody>
      </p:sp>
      <p:cxnSp>
        <p:nvCxnSpPr>
          <p:cNvPr id="8" name="Lige forbindelse 7">
            <a:extLst>
              <a:ext uri="{FF2B5EF4-FFF2-40B4-BE49-F238E27FC236}">
                <a16:creationId xmlns:a16="http://schemas.microsoft.com/office/drawing/2014/main" xmlns="" id="{19177AFD-A469-4C69-BA4A-5589CAE9D961}"/>
              </a:ext>
            </a:extLst>
          </p:cNvPr>
          <p:cNvCxnSpPr>
            <a:cxnSpLocks/>
          </p:cNvCxnSpPr>
          <p:nvPr/>
        </p:nvCxnSpPr>
        <p:spPr>
          <a:xfrm>
            <a:off x="940905" y="2769704"/>
            <a:ext cx="34720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Lige forbindelse 9">
            <a:extLst>
              <a:ext uri="{FF2B5EF4-FFF2-40B4-BE49-F238E27FC236}">
                <a16:creationId xmlns:a16="http://schemas.microsoft.com/office/drawing/2014/main" xmlns="" id="{BC0FF567-0263-4A9B-A1BA-76D3195D3A84}"/>
              </a:ext>
            </a:extLst>
          </p:cNvPr>
          <p:cNvCxnSpPr>
            <a:cxnSpLocks/>
          </p:cNvCxnSpPr>
          <p:nvPr/>
        </p:nvCxnSpPr>
        <p:spPr>
          <a:xfrm flipV="1">
            <a:off x="4393096" y="2769702"/>
            <a:ext cx="0" cy="19389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kstfelt 12">
            <a:extLst>
              <a:ext uri="{FF2B5EF4-FFF2-40B4-BE49-F238E27FC236}">
                <a16:creationId xmlns:a16="http://schemas.microsoft.com/office/drawing/2014/main" xmlns="" id="{85BE912A-5900-45DC-8AA4-AD2D168A3574}"/>
              </a:ext>
            </a:extLst>
          </p:cNvPr>
          <p:cNvSpPr txBox="1"/>
          <p:nvPr/>
        </p:nvSpPr>
        <p:spPr>
          <a:xfrm>
            <a:off x="4474267" y="2769702"/>
            <a:ext cx="6934197" cy="1938992"/>
          </a:xfrm>
          <a:prstGeom prst="rect">
            <a:avLst/>
          </a:prstGeom>
          <a:noFill/>
        </p:spPr>
        <p:txBody>
          <a:bodyPr wrap="square" rtlCol="0">
            <a:spAutoFit/>
          </a:bodyPr>
          <a:lstStyle/>
          <a:p>
            <a:pPr marL="285750" indent="-285750">
              <a:buFont typeface="Arial" panose="020B0604020202020204" pitchFamily="34" charset="0"/>
              <a:buChar char="•"/>
            </a:pPr>
            <a:r>
              <a:rPr lang="da-DK" sz="2400" dirty="0"/>
              <a:t>Tilrettelæggelse af den daglige undervisning med et øget fokus på professioner og erhvervsområder</a:t>
            </a:r>
          </a:p>
          <a:p>
            <a:pPr marL="285750" indent="-285750">
              <a:buFont typeface="Arial" panose="020B0604020202020204" pitchFamily="34" charset="0"/>
              <a:buChar char="•"/>
            </a:pPr>
            <a:r>
              <a:rPr lang="da-DK" sz="2400" dirty="0"/>
              <a:t>Kobling mellem det teoretiske og det praktiske </a:t>
            </a:r>
          </a:p>
          <a:p>
            <a:pPr marL="285750" indent="-285750">
              <a:buFont typeface="Arial" panose="020B0604020202020204" pitchFamily="34" charset="0"/>
              <a:buChar char="•"/>
            </a:pPr>
            <a:r>
              <a:rPr lang="da-DK" sz="2400" dirty="0"/>
              <a:t>Fokus på fagenes anvendelse i videre uddannelse og jobs  </a:t>
            </a:r>
          </a:p>
        </p:txBody>
      </p:sp>
    </p:spTree>
    <p:extLst>
      <p:ext uri="{BB962C8B-B14F-4D97-AF65-F5344CB8AC3E}">
        <p14:creationId xmlns:p14="http://schemas.microsoft.com/office/powerpoint/2010/main" val="878348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p:txBody>
          <a:bodyPr/>
          <a:lstStyle/>
          <a:p>
            <a:r>
              <a:rPr lang="da-DK" b="1" dirty="0"/>
              <a:t>2) Begrebsafklaring </a:t>
            </a:r>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199" y="1825625"/>
            <a:ext cx="6715539" cy="4351338"/>
          </a:xfrm>
        </p:spPr>
        <p:txBody>
          <a:bodyPr/>
          <a:lstStyle/>
          <a:p>
            <a:pPr marL="0" indent="0">
              <a:buNone/>
            </a:pPr>
            <a:r>
              <a:rPr lang="da-DK" sz="3000" b="1" dirty="0"/>
              <a:t>B) Professionsrettet undervisning</a:t>
            </a:r>
          </a:p>
          <a:p>
            <a:pPr marL="0" indent="0">
              <a:buNone/>
            </a:pPr>
            <a:r>
              <a:rPr lang="da-DK" sz="3000" dirty="0"/>
              <a:t>Hvad? </a:t>
            </a:r>
          </a:p>
          <a:p>
            <a:pPr marL="0" indent="0">
              <a:buNone/>
            </a:pPr>
            <a:r>
              <a:rPr lang="da-DK" sz="3000" dirty="0"/>
              <a:t>Hvorfor? </a:t>
            </a:r>
          </a:p>
          <a:p>
            <a:pPr marL="0" indent="0">
              <a:buNone/>
            </a:pPr>
            <a:r>
              <a:rPr lang="da-DK" sz="3000" dirty="0"/>
              <a:t>Hvordan? </a:t>
            </a:r>
          </a:p>
        </p:txBody>
      </p:sp>
      <p:cxnSp>
        <p:nvCxnSpPr>
          <p:cNvPr id="8" name="Lige forbindelse 7">
            <a:extLst>
              <a:ext uri="{FF2B5EF4-FFF2-40B4-BE49-F238E27FC236}">
                <a16:creationId xmlns:a16="http://schemas.microsoft.com/office/drawing/2014/main" xmlns="" id="{19177AFD-A469-4C69-BA4A-5589CAE9D961}"/>
              </a:ext>
            </a:extLst>
          </p:cNvPr>
          <p:cNvCxnSpPr>
            <a:cxnSpLocks/>
          </p:cNvCxnSpPr>
          <p:nvPr/>
        </p:nvCxnSpPr>
        <p:spPr>
          <a:xfrm>
            <a:off x="934279" y="3349488"/>
            <a:ext cx="34720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Lige forbindelse 9">
            <a:extLst>
              <a:ext uri="{FF2B5EF4-FFF2-40B4-BE49-F238E27FC236}">
                <a16:creationId xmlns:a16="http://schemas.microsoft.com/office/drawing/2014/main" xmlns="" id="{BC0FF567-0263-4A9B-A1BA-76D3195D3A84}"/>
              </a:ext>
            </a:extLst>
          </p:cNvPr>
          <p:cNvCxnSpPr>
            <a:cxnSpLocks/>
          </p:cNvCxnSpPr>
          <p:nvPr/>
        </p:nvCxnSpPr>
        <p:spPr>
          <a:xfrm flipV="1">
            <a:off x="4393096" y="3336236"/>
            <a:ext cx="0" cy="25576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kstfelt 12">
            <a:extLst>
              <a:ext uri="{FF2B5EF4-FFF2-40B4-BE49-F238E27FC236}">
                <a16:creationId xmlns:a16="http://schemas.microsoft.com/office/drawing/2014/main" xmlns="" id="{85BE912A-5900-45DC-8AA4-AD2D168A3574}"/>
              </a:ext>
            </a:extLst>
          </p:cNvPr>
          <p:cNvSpPr txBox="1"/>
          <p:nvPr/>
        </p:nvSpPr>
        <p:spPr>
          <a:xfrm>
            <a:off x="4475923" y="3339547"/>
            <a:ext cx="6934197" cy="2677656"/>
          </a:xfrm>
          <a:prstGeom prst="rect">
            <a:avLst/>
          </a:prstGeom>
          <a:noFill/>
        </p:spPr>
        <p:txBody>
          <a:bodyPr wrap="square" rtlCol="0">
            <a:spAutoFit/>
          </a:bodyPr>
          <a:lstStyle/>
          <a:p>
            <a:r>
              <a:rPr lang="da-DK" sz="2400" b="1" dirty="0"/>
              <a:t>Formålet varierer efter hvem man spørger:</a:t>
            </a:r>
          </a:p>
          <a:p>
            <a:pPr marL="342900" indent="-342900">
              <a:buFont typeface="Arial" panose="020B0604020202020204" pitchFamily="34" charset="0"/>
              <a:buChar char="•"/>
            </a:pPr>
            <a:r>
              <a:rPr lang="da-DK" sz="2400" i="1" dirty="0"/>
              <a:t>Politikerne</a:t>
            </a:r>
            <a:r>
              <a:rPr lang="da-DK" sz="2400" dirty="0"/>
              <a:t>: Dygtigere og mere målrettede elever </a:t>
            </a:r>
          </a:p>
          <a:p>
            <a:pPr marL="342900" indent="-342900">
              <a:buFont typeface="Arial" panose="020B0604020202020204" pitchFamily="34" charset="0"/>
              <a:buChar char="•"/>
            </a:pPr>
            <a:r>
              <a:rPr lang="da-DK" sz="2400" i="1" dirty="0"/>
              <a:t>Virksomhederne</a:t>
            </a:r>
            <a:r>
              <a:rPr lang="da-DK" sz="2400" dirty="0"/>
              <a:t>: Kompetente ansatte, der kan koble teori og praksis</a:t>
            </a:r>
          </a:p>
          <a:p>
            <a:pPr marL="342900" indent="-342900">
              <a:buFont typeface="Arial" panose="020B0604020202020204" pitchFamily="34" charset="0"/>
              <a:buChar char="•"/>
            </a:pPr>
            <a:r>
              <a:rPr lang="da-DK" sz="2400" i="1" dirty="0"/>
              <a:t>Skolen</a:t>
            </a:r>
            <a:r>
              <a:rPr lang="da-DK" sz="2400" dirty="0"/>
              <a:t>: Relation til lokalsamfundet </a:t>
            </a:r>
          </a:p>
          <a:p>
            <a:pPr marL="342900" indent="-342900">
              <a:buFont typeface="Arial" panose="020B0604020202020204" pitchFamily="34" charset="0"/>
              <a:buChar char="•"/>
            </a:pPr>
            <a:r>
              <a:rPr lang="da-DK" sz="2400" i="1" dirty="0"/>
              <a:t>Læreren</a:t>
            </a:r>
            <a:r>
              <a:rPr lang="da-DK" sz="2400" dirty="0"/>
              <a:t>: Understøtte læring m.m.  </a:t>
            </a:r>
          </a:p>
          <a:p>
            <a:pPr marL="342900" indent="-342900">
              <a:buFont typeface="Arial" panose="020B0604020202020204" pitchFamily="34" charset="0"/>
              <a:buChar char="•"/>
            </a:pPr>
            <a:r>
              <a:rPr lang="da-DK" sz="2400" i="1" dirty="0"/>
              <a:t>Eleverne</a:t>
            </a:r>
            <a:r>
              <a:rPr lang="da-DK" sz="2400" dirty="0"/>
              <a:t>: Motivation </a:t>
            </a:r>
          </a:p>
        </p:txBody>
      </p:sp>
    </p:spTree>
    <p:extLst>
      <p:ext uri="{BB962C8B-B14F-4D97-AF65-F5344CB8AC3E}">
        <p14:creationId xmlns:p14="http://schemas.microsoft.com/office/powerpoint/2010/main" val="2769669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p:txBody>
          <a:bodyPr/>
          <a:lstStyle/>
          <a:p>
            <a:r>
              <a:rPr lang="da-DK" b="1" dirty="0"/>
              <a:t>2) Begrebsafklaring </a:t>
            </a:r>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199" y="1825625"/>
            <a:ext cx="5787887" cy="4351338"/>
          </a:xfrm>
        </p:spPr>
        <p:txBody>
          <a:bodyPr/>
          <a:lstStyle/>
          <a:p>
            <a:pPr marL="0" indent="0">
              <a:buNone/>
            </a:pPr>
            <a:r>
              <a:rPr lang="da-DK" sz="3000" b="1" dirty="0"/>
              <a:t>B) Professionsrettet undervisning</a:t>
            </a:r>
          </a:p>
          <a:p>
            <a:pPr marL="0" indent="0">
              <a:buNone/>
            </a:pPr>
            <a:r>
              <a:rPr lang="da-DK" sz="3000" dirty="0"/>
              <a:t>Hvad? </a:t>
            </a:r>
          </a:p>
          <a:p>
            <a:pPr marL="0" indent="0">
              <a:buNone/>
            </a:pPr>
            <a:r>
              <a:rPr lang="da-DK" sz="3000" dirty="0"/>
              <a:t>Hvorfor? </a:t>
            </a:r>
          </a:p>
          <a:p>
            <a:pPr marL="0" indent="0">
              <a:buNone/>
            </a:pPr>
            <a:r>
              <a:rPr lang="da-DK" sz="3000" dirty="0"/>
              <a:t>Hvordan? </a:t>
            </a:r>
          </a:p>
        </p:txBody>
      </p:sp>
      <p:cxnSp>
        <p:nvCxnSpPr>
          <p:cNvPr id="8" name="Lige forbindelse 7">
            <a:extLst>
              <a:ext uri="{FF2B5EF4-FFF2-40B4-BE49-F238E27FC236}">
                <a16:creationId xmlns:a16="http://schemas.microsoft.com/office/drawing/2014/main" xmlns="" id="{19177AFD-A469-4C69-BA4A-5589CAE9D961}"/>
              </a:ext>
            </a:extLst>
          </p:cNvPr>
          <p:cNvCxnSpPr>
            <a:cxnSpLocks/>
          </p:cNvCxnSpPr>
          <p:nvPr/>
        </p:nvCxnSpPr>
        <p:spPr>
          <a:xfrm>
            <a:off x="934279" y="3866323"/>
            <a:ext cx="34720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Lige forbindelse 9">
            <a:extLst>
              <a:ext uri="{FF2B5EF4-FFF2-40B4-BE49-F238E27FC236}">
                <a16:creationId xmlns:a16="http://schemas.microsoft.com/office/drawing/2014/main" xmlns="" id="{BC0FF567-0263-4A9B-A1BA-76D3195D3A84}"/>
              </a:ext>
            </a:extLst>
          </p:cNvPr>
          <p:cNvCxnSpPr>
            <a:cxnSpLocks/>
          </p:cNvCxnSpPr>
          <p:nvPr/>
        </p:nvCxnSpPr>
        <p:spPr>
          <a:xfrm flipH="1" flipV="1">
            <a:off x="4399722" y="3853072"/>
            <a:ext cx="6626" cy="27597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kstfelt 11">
            <a:extLst>
              <a:ext uri="{FF2B5EF4-FFF2-40B4-BE49-F238E27FC236}">
                <a16:creationId xmlns:a16="http://schemas.microsoft.com/office/drawing/2014/main" xmlns="" id="{9D7430C2-9765-4D82-A7DD-824A183DA080}"/>
              </a:ext>
            </a:extLst>
          </p:cNvPr>
          <p:cNvSpPr txBox="1"/>
          <p:nvPr/>
        </p:nvSpPr>
        <p:spPr>
          <a:xfrm>
            <a:off x="4459356" y="3707297"/>
            <a:ext cx="7653126" cy="3046988"/>
          </a:xfrm>
          <a:prstGeom prst="rect">
            <a:avLst/>
          </a:prstGeom>
          <a:noFill/>
        </p:spPr>
        <p:txBody>
          <a:bodyPr wrap="square" rtlCol="0">
            <a:spAutoFit/>
          </a:bodyPr>
          <a:lstStyle/>
          <a:p>
            <a:r>
              <a:rPr lang="da-DK" sz="2400" b="1" dirty="0"/>
              <a:t>Eleverne skal </a:t>
            </a:r>
            <a:r>
              <a:rPr lang="da-DK" sz="2400" b="1" u="sng" dirty="0"/>
              <a:t>møde verden</a:t>
            </a:r>
            <a:r>
              <a:rPr lang="da-DK" sz="2400" b="1" dirty="0"/>
              <a:t>! </a:t>
            </a:r>
          </a:p>
          <a:p>
            <a:r>
              <a:rPr lang="da-DK" sz="2400" dirty="0"/>
              <a:t>Men det kan ske på mange forskellige måder: </a:t>
            </a:r>
          </a:p>
          <a:p>
            <a:pPr marL="342900" indent="-342900">
              <a:buFont typeface="Arial" panose="020B0604020202020204" pitchFamily="34" charset="0"/>
              <a:buChar char="•"/>
            </a:pPr>
            <a:r>
              <a:rPr lang="da-DK" sz="2400" dirty="0"/>
              <a:t>“Ud af </a:t>
            </a:r>
            <a:r>
              <a:rPr lang="da-DK" sz="2400" dirty="0" err="1"/>
              <a:t>huset”-aktiviteter</a:t>
            </a:r>
            <a:r>
              <a:rPr lang="da-DK" sz="2400" dirty="0"/>
              <a:t> (praktik, ekskursion, besøg, samarbejde osv.) </a:t>
            </a:r>
          </a:p>
          <a:p>
            <a:pPr marL="342900" indent="-342900">
              <a:buFont typeface="Arial" panose="020B0604020202020204" pitchFamily="34" charset="0"/>
              <a:buChar char="•"/>
            </a:pPr>
            <a:r>
              <a:rPr lang="da-DK" sz="2400" dirty="0"/>
              <a:t>“Ind i huset” aktiviteter (foredrag, workshops osv. På skolen) </a:t>
            </a:r>
          </a:p>
          <a:p>
            <a:pPr marL="342900" indent="-342900">
              <a:buFont typeface="Arial" panose="020B0604020202020204" pitchFamily="34" charset="0"/>
              <a:buChar char="•"/>
            </a:pPr>
            <a:r>
              <a:rPr lang="da-DK" sz="2400" dirty="0"/>
              <a:t>“I undervisningen” aktiviteter (tekst, TV osv. med fokus på praksis)</a:t>
            </a:r>
          </a:p>
        </p:txBody>
      </p:sp>
    </p:spTree>
    <p:extLst>
      <p:ext uri="{BB962C8B-B14F-4D97-AF65-F5344CB8AC3E}">
        <p14:creationId xmlns:p14="http://schemas.microsoft.com/office/powerpoint/2010/main" val="3151469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p:txBody>
          <a:bodyPr/>
          <a:lstStyle/>
          <a:p>
            <a:r>
              <a:rPr lang="da-DK" b="1" dirty="0"/>
              <a:t>2) Begrebsafklaring </a:t>
            </a:r>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200" y="1825625"/>
            <a:ext cx="5867400" cy="4351338"/>
          </a:xfrm>
        </p:spPr>
        <p:txBody>
          <a:bodyPr/>
          <a:lstStyle/>
          <a:p>
            <a:pPr marL="0" indent="0">
              <a:buNone/>
            </a:pPr>
            <a:r>
              <a:rPr lang="da-DK" sz="3000" b="1" dirty="0"/>
              <a:t>B) Professionsrettet undervisning</a:t>
            </a:r>
          </a:p>
          <a:p>
            <a:pPr marL="0" indent="0">
              <a:buNone/>
            </a:pPr>
            <a:r>
              <a:rPr lang="da-DK" sz="3000" dirty="0"/>
              <a:t>Spanget og Svejgaard: </a:t>
            </a:r>
          </a:p>
        </p:txBody>
      </p:sp>
      <p:graphicFrame>
        <p:nvGraphicFramePr>
          <p:cNvPr id="9" name="Tabel 8">
            <a:extLst>
              <a:ext uri="{FF2B5EF4-FFF2-40B4-BE49-F238E27FC236}">
                <a16:creationId xmlns:a16="http://schemas.microsoft.com/office/drawing/2014/main" xmlns="" id="{13841765-B89A-429D-A6AC-8304F5233B67}"/>
              </a:ext>
            </a:extLst>
          </p:cNvPr>
          <p:cNvGraphicFramePr>
            <a:graphicFrameLocks noGrp="1"/>
          </p:cNvGraphicFramePr>
          <p:nvPr>
            <p:extLst>
              <p:ext uri="{D42A27DB-BD31-4B8C-83A1-F6EECF244321}">
                <p14:modId xmlns:p14="http://schemas.microsoft.com/office/powerpoint/2010/main" val="1762696409"/>
              </p:ext>
            </p:extLst>
          </p:nvPr>
        </p:nvGraphicFramePr>
        <p:xfrm>
          <a:off x="1444487" y="3079115"/>
          <a:ext cx="10515600" cy="3413760"/>
        </p:xfrm>
        <a:graphic>
          <a:graphicData uri="http://schemas.openxmlformats.org/drawingml/2006/table">
            <a:tbl>
              <a:tblPr firstRow="1" bandRow="1">
                <a:tableStyleId>{5C22544A-7EE6-4342-B048-85BDC9FD1C3A}</a:tableStyleId>
              </a:tblPr>
              <a:tblGrid>
                <a:gridCol w="1934817">
                  <a:extLst>
                    <a:ext uri="{9D8B030D-6E8A-4147-A177-3AD203B41FA5}">
                      <a16:colId xmlns:a16="http://schemas.microsoft.com/office/drawing/2014/main" xmlns="" val="2619211574"/>
                    </a:ext>
                  </a:extLst>
                </a:gridCol>
                <a:gridCol w="3816626">
                  <a:extLst>
                    <a:ext uri="{9D8B030D-6E8A-4147-A177-3AD203B41FA5}">
                      <a16:colId xmlns:a16="http://schemas.microsoft.com/office/drawing/2014/main" xmlns="" val="3094449680"/>
                    </a:ext>
                  </a:extLst>
                </a:gridCol>
                <a:gridCol w="4764157">
                  <a:extLst>
                    <a:ext uri="{9D8B030D-6E8A-4147-A177-3AD203B41FA5}">
                      <a16:colId xmlns:a16="http://schemas.microsoft.com/office/drawing/2014/main" xmlns="" val="587361550"/>
                    </a:ext>
                  </a:extLst>
                </a:gridCol>
              </a:tblGrid>
              <a:tr h="370840">
                <a:tc>
                  <a:txBody>
                    <a:bodyPr/>
                    <a:lstStyle/>
                    <a:p>
                      <a:r>
                        <a:rPr lang="da-DK" sz="2000" dirty="0"/>
                        <a:t>Niveau</a:t>
                      </a:r>
                    </a:p>
                  </a:txBody>
                  <a:tcPr/>
                </a:tc>
                <a:tc>
                  <a:txBody>
                    <a:bodyPr/>
                    <a:lstStyle/>
                    <a:p>
                      <a:r>
                        <a:rPr lang="da-DK" sz="2000" dirty="0"/>
                        <a:t>Definition</a:t>
                      </a:r>
                    </a:p>
                  </a:txBody>
                  <a:tcPr/>
                </a:tc>
                <a:tc>
                  <a:txBody>
                    <a:bodyPr/>
                    <a:lstStyle/>
                    <a:p>
                      <a:r>
                        <a:rPr lang="da-DK" sz="2000" dirty="0"/>
                        <a:t>Eksempel </a:t>
                      </a:r>
                    </a:p>
                  </a:txBody>
                  <a:tcPr/>
                </a:tc>
                <a:extLst>
                  <a:ext uri="{0D108BD9-81ED-4DB2-BD59-A6C34878D82A}">
                    <a16:rowId xmlns:a16="http://schemas.microsoft.com/office/drawing/2014/main" xmlns="" val="3010581036"/>
                  </a:ext>
                </a:extLst>
              </a:tr>
              <a:tr h="370840">
                <a:tc>
                  <a:txBody>
                    <a:bodyPr/>
                    <a:lstStyle/>
                    <a:p>
                      <a:r>
                        <a:rPr lang="da-DK" sz="2000" dirty="0"/>
                        <a:t>Legitimerings-niveau </a:t>
                      </a:r>
                    </a:p>
                  </a:txBody>
                  <a:tcPr/>
                </a:tc>
                <a:tc>
                  <a:txBody>
                    <a:bodyPr/>
                    <a:lstStyle/>
                    <a:p>
                      <a:r>
                        <a:rPr lang="da-DK" sz="2000" dirty="0"/>
                        <a:t>Faget henter eksempler i praksis, der bekræfter og illustrerer fagets indhold </a:t>
                      </a:r>
                    </a:p>
                  </a:txBody>
                  <a:tcPr/>
                </a:tc>
                <a:tc>
                  <a:txBody>
                    <a:bodyPr/>
                    <a:lstStyle/>
                    <a:p>
                      <a:r>
                        <a:rPr lang="da-DK" sz="2000" dirty="0"/>
                        <a:t>Analyse af TV, tekster o.l., hvor eleverne anvender teori og begreber </a:t>
                      </a:r>
                    </a:p>
                  </a:txBody>
                  <a:tcPr/>
                </a:tc>
                <a:extLst>
                  <a:ext uri="{0D108BD9-81ED-4DB2-BD59-A6C34878D82A}">
                    <a16:rowId xmlns:a16="http://schemas.microsoft.com/office/drawing/2014/main" xmlns="" val="594852674"/>
                  </a:ext>
                </a:extLst>
              </a:tr>
              <a:tr h="370840">
                <a:tc>
                  <a:txBody>
                    <a:bodyPr/>
                    <a:lstStyle/>
                    <a:p>
                      <a:r>
                        <a:rPr lang="da-DK" sz="2000" dirty="0"/>
                        <a:t>Autoritets-niveau </a:t>
                      </a:r>
                    </a:p>
                  </a:txBody>
                  <a:tcPr/>
                </a:tc>
                <a:tc>
                  <a:txBody>
                    <a:bodyPr/>
                    <a:lstStyle/>
                    <a:p>
                      <a:r>
                        <a:rPr lang="da-DK" sz="2000" dirty="0"/>
                        <a:t>Faget bruges til at løse opgaver, der viser sig i en praksis-sammenhæng </a:t>
                      </a:r>
                    </a:p>
                  </a:txBody>
                  <a:tcPr/>
                </a:tc>
                <a:tc>
                  <a:txBody>
                    <a:bodyPr/>
                    <a:lstStyle/>
                    <a:p>
                      <a:r>
                        <a:rPr lang="da-DK" sz="2000" dirty="0" err="1"/>
                        <a:t>Casearbejde</a:t>
                      </a:r>
                      <a:r>
                        <a:rPr lang="da-DK" sz="2000" dirty="0"/>
                        <a:t>: ”Hvordan integrerer man bedst flygtningebørn i en daginstitution” </a:t>
                      </a:r>
                    </a:p>
                  </a:txBody>
                  <a:tcPr/>
                </a:tc>
                <a:extLst>
                  <a:ext uri="{0D108BD9-81ED-4DB2-BD59-A6C34878D82A}">
                    <a16:rowId xmlns:a16="http://schemas.microsoft.com/office/drawing/2014/main" xmlns="" val="3328648339"/>
                  </a:ext>
                </a:extLst>
              </a:tr>
              <a:tr h="370840">
                <a:tc>
                  <a:txBody>
                    <a:bodyPr/>
                    <a:lstStyle/>
                    <a:p>
                      <a:r>
                        <a:rPr lang="da-DK" sz="2000" dirty="0"/>
                        <a:t>Autenticitets-niveau </a:t>
                      </a:r>
                    </a:p>
                  </a:txBody>
                  <a:tcPr/>
                </a:tc>
                <a:tc>
                  <a:txBody>
                    <a:bodyPr/>
                    <a:lstStyle/>
                    <a:p>
                      <a:r>
                        <a:rPr lang="da-DK" sz="2000" dirty="0"/>
                        <a:t>Forholdet mellem fagets viden, begreber og teori reflekteres i forhold til praksis </a:t>
                      </a:r>
                    </a:p>
                  </a:txBody>
                  <a:tcPr/>
                </a:tc>
                <a:tc>
                  <a:txBody>
                    <a:bodyPr/>
                    <a:lstStyle/>
                    <a:p>
                      <a:r>
                        <a:rPr lang="da-DK" sz="2000" dirty="0"/>
                        <a:t>Fx praktik, hvor eleverne prøver sig selv af og sætter både sig selv og fagligheden på spil. </a:t>
                      </a:r>
                    </a:p>
                  </a:txBody>
                  <a:tcPr/>
                </a:tc>
                <a:extLst>
                  <a:ext uri="{0D108BD9-81ED-4DB2-BD59-A6C34878D82A}">
                    <a16:rowId xmlns:a16="http://schemas.microsoft.com/office/drawing/2014/main" xmlns="" val="2214914040"/>
                  </a:ext>
                </a:extLst>
              </a:tr>
            </a:tbl>
          </a:graphicData>
        </a:graphic>
      </p:graphicFrame>
      <p:sp>
        <p:nvSpPr>
          <p:cNvPr id="4" name="Pil: nedad 3">
            <a:extLst>
              <a:ext uri="{FF2B5EF4-FFF2-40B4-BE49-F238E27FC236}">
                <a16:creationId xmlns:a16="http://schemas.microsoft.com/office/drawing/2014/main" xmlns="" id="{A474614F-3A24-4DE0-B065-58C3BBFE3952}"/>
              </a:ext>
            </a:extLst>
          </p:cNvPr>
          <p:cNvSpPr/>
          <p:nvPr/>
        </p:nvSpPr>
        <p:spPr>
          <a:xfrm>
            <a:off x="329648" y="3074504"/>
            <a:ext cx="901148" cy="34183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a:extLst>
              <a:ext uri="{FF2B5EF4-FFF2-40B4-BE49-F238E27FC236}">
                <a16:creationId xmlns:a16="http://schemas.microsoft.com/office/drawing/2014/main" xmlns="" id="{94CC80DD-6A6B-4986-A5FB-975C630EAEEF}"/>
              </a:ext>
            </a:extLst>
          </p:cNvPr>
          <p:cNvSpPr txBox="1"/>
          <p:nvPr/>
        </p:nvSpPr>
        <p:spPr>
          <a:xfrm>
            <a:off x="372717" y="3178587"/>
            <a:ext cx="1058518" cy="369332"/>
          </a:xfrm>
          <a:prstGeom prst="rect">
            <a:avLst/>
          </a:prstGeom>
          <a:noFill/>
        </p:spPr>
        <p:txBody>
          <a:bodyPr wrap="square" rtlCol="0">
            <a:spAutoFit/>
          </a:bodyPr>
          <a:lstStyle/>
          <a:p>
            <a:r>
              <a:rPr lang="da-DK" b="1" dirty="0"/>
              <a:t>Simpel </a:t>
            </a:r>
          </a:p>
        </p:txBody>
      </p:sp>
      <p:sp>
        <p:nvSpPr>
          <p:cNvPr id="12" name="Tekstfelt 11">
            <a:extLst>
              <a:ext uri="{FF2B5EF4-FFF2-40B4-BE49-F238E27FC236}">
                <a16:creationId xmlns:a16="http://schemas.microsoft.com/office/drawing/2014/main" xmlns="" id="{49A8337E-3737-4A63-BFB2-7E3BE520C648}"/>
              </a:ext>
            </a:extLst>
          </p:cNvPr>
          <p:cNvSpPr txBox="1"/>
          <p:nvPr/>
        </p:nvSpPr>
        <p:spPr>
          <a:xfrm>
            <a:off x="231913" y="5992297"/>
            <a:ext cx="1222514" cy="369332"/>
          </a:xfrm>
          <a:prstGeom prst="rect">
            <a:avLst/>
          </a:prstGeom>
          <a:noFill/>
        </p:spPr>
        <p:txBody>
          <a:bodyPr wrap="square" rtlCol="0">
            <a:spAutoFit/>
          </a:bodyPr>
          <a:lstStyle/>
          <a:p>
            <a:r>
              <a:rPr lang="da-DK" b="1" dirty="0"/>
              <a:t>Kompleks  </a:t>
            </a:r>
          </a:p>
        </p:txBody>
      </p:sp>
      <p:sp>
        <p:nvSpPr>
          <p:cNvPr id="13" name="Rektangel 12">
            <a:extLst>
              <a:ext uri="{FF2B5EF4-FFF2-40B4-BE49-F238E27FC236}">
                <a16:creationId xmlns:a16="http://schemas.microsoft.com/office/drawing/2014/main" xmlns="" id="{E69758DF-894B-4242-B6E4-06AC522CE935}"/>
              </a:ext>
            </a:extLst>
          </p:cNvPr>
          <p:cNvSpPr/>
          <p:nvPr/>
        </p:nvSpPr>
        <p:spPr>
          <a:xfrm>
            <a:off x="1431235" y="4465983"/>
            <a:ext cx="10628243" cy="9994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Rektangel 14">
            <a:extLst>
              <a:ext uri="{FF2B5EF4-FFF2-40B4-BE49-F238E27FC236}">
                <a16:creationId xmlns:a16="http://schemas.microsoft.com/office/drawing/2014/main" xmlns="" id="{31442471-52AC-4454-9412-43C2400D84C4}"/>
              </a:ext>
            </a:extLst>
          </p:cNvPr>
          <p:cNvSpPr/>
          <p:nvPr/>
        </p:nvSpPr>
        <p:spPr>
          <a:xfrm>
            <a:off x="1431234" y="5478637"/>
            <a:ext cx="10628243" cy="9994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Rektangel 15">
            <a:extLst>
              <a:ext uri="{FF2B5EF4-FFF2-40B4-BE49-F238E27FC236}">
                <a16:creationId xmlns:a16="http://schemas.microsoft.com/office/drawing/2014/main" xmlns="" id="{099EB239-E847-4948-A0BA-2DF1A9FACB46}"/>
              </a:ext>
            </a:extLst>
          </p:cNvPr>
          <p:cNvSpPr/>
          <p:nvPr/>
        </p:nvSpPr>
        <p:spPr>
          <a:xfrm>
            <a:off x="1331844" y="2988553"/>
            <a:ext cx="10628243" cy="1477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7" name="Eksplosion: 8 pkt 16">
            <a:extLst>
              <a:ext uri="{FF2B5EF4-FFF2-40B4-BE49-F238E27FC236}">
                <a16:creationId xmlns:a16="http://schemas.microsoft.com/office/drawing/2014/main" xmlns="" id="{7AC4E131-B967-457D-82E4-59899CF65E36}"/>
              </a:ext>
            </a:extLst>
          </p:cNvPr>
          <p:cNvSpPr/>
          <p:nvPr/>
        </p:nvSpPr>
        <p:spPr>
          <a:xfrm rot="689861">
            <a:off x="7069909" y="2433808"/>
            <a:ext cx="4681817" cy="3816279"/>
          </a:xfrm>
          <a:prstGeom prst="irregularSeal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ln w="0"/>
                <a:solidFill>
                  <a:schemeClr val="tx1"/>
                </a:solidFill>
                <a:effectLst>
                  <a:outerShdw blurRad="38100" dist="19050" dir="2700000" algn="tl" rotWithShape="0">
                    <a:schemeClr val="dk1">
                      <a:alpha val="40000"/>
                    </a:schemeClr>
                  </a:outerShdw>
                </a:effectLst>
              </a:rPr>
              <a:t>POINTE: PROFESSIONSRETTET HF KRÆVER IKKE ”UD AF HUSET”-AKTIVITETER HELE TIDEN! </a:t>
            </a:r>
          </a:p>
        </p:txBody>
      </p:sp>
    </p:spTree>
    <p:extLst>
      <p:ext uri="{BB962C8B-B14F-4D97-AF65-F5344CB8AC3E}">
        <p14:creationId xmlns:p14="http://schemas.microsoft.com/office/powerpoint/2010/main" val="27731780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2" grpId="0"/>
      <p:bldP spid="13"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afrundede hjørner 13">
            <a:extLst>
              <a:ext uri="{FF2B5EF4-FFF2-40B4-BE49-F238E27FC236}">
                <a16:creationId xmlns:a16="http://schemas.microsoft.com/office/drawing/2014/main" xmlns="" id="{50E5B165-C893-4BD9-AC4A-1CDFF1D41019}"/>
              </a:ext>
            </a:extLst>
          </p:cNvPr>
          <p:cNvSpPr/>
          <p:nvPr/>
        </p:nvSpPr>
        <p:spPr>
          <a:xfrm>
            <a:off x="164927" y="5340446"/>
            <a:ext cx="2358887" cy="8008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3" name="Rektangel: afrundede hjørner 12">
            <a:extLst>
              <a:ext uri="{FF2B5EF4-FFF2-40B4-BE49-F238E27FC236}">
                <a16:creationId xmlns:a16="http://schemas.microsoft.com/office/drawing/2014/main" xmlns="" id="{A74CC933-A3B3-4721-B9CF-4BDFF6397616}"/>
              </a:ext>
            </a:extLst>
          </p:cNvPr>
          <p:cNvSpPr/>
          <p:nvPr/>
        </p:nvSpPr>
        <p:spPr>
          <a:xfrm>
            <a:off x="202090" y="4035935"/>
            <a:ext cx="2358887" cy="111962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Rektangel: afrundede hjørner 1">
            <a:extLst>
              <a:ext uri="{FF2B5EF4-FFF2-40B4-BE49-F238E27FC236}">
                <a16:creationId xmlns:a16="http://schemas.microsoft.com/office/drawing/2014/main" xmlns="" id="{602A0DC4-92CD-45A3-867C-6D8573A296AC}"/>
              </a:ext>
            </a:extLst>
          </p:cNvPr>
          <p:cNvSpPr/>
          <p:nvPr/>
        </p:nvSpPr>
        <p:spPr>
          <a:xfrm>
            <a:off x="202092" y="1109869"/>
            <a:ext cx="2358887" cy="147583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 name="Rektangel 4">
            <a:extLst>
              <a:ext uri="{FF2B5EF4-FFF2-40B4-BE49-F238E27FC236}">
                <a16:creationId xmlns:a16="http://schemas.microsoft.com/office/drawing/2014/main" xmlns="" id="{ABCF3A32-3276-411D-B5CA-663EB135DD0D}"/>
              </a:ext>
            </a:extLst>
          </p:cNvPr>
          <p:cNvSpPr/>
          <p:nvPr/>
        </p:nvSpPr>
        <p:spPr>
          <a:xfrm>
            <a:off x="3896139" y="5393635"/>
            <a:ext cx="6520070" cy="543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ktangel: afrundede hjørner 11">
            <a:extLst>
              <a:ext uri="{FF2B5EF4-FFF2-40B4-BE49-F238E27FC236}">
                <a16:creationId xmlns:a16="http://schemas.microsoft.com/office/drawing/2014/main" xmlns="" id="{96D1887C-FC11-414A-A269-C3A18020DADC}"/>
              </a:ext>
            </a:extLst>
          </p:cNvPr>
          <p:cNvSpPr/>
          <p:nvPr/>
        </p:nvSpPr>
        <p:spPr>
          <a:xfrm>
            <a:off x="202091" y="2730837"/>
            <a:ext cx="2358887" cy="111962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Tekstfelt 5">
            <a:extLst>
              <a:ext uri="{FF2B5EF4-FFF2-40B4-BE49-F238E27FC236}">
                <a16:creationId xmlns:a16="http://schemas.microsoft.com/office/drawing/2014/main" xmlns="" id="{D7345AEF-BC15-4344-B90D-89CD32F1E22D}"/>
              </a:ext>
            </a:extLst>
          </p:cNvPr>
          <p:cNvSpPr txBox="1"/>
          <p:nvPr/>
        </p:nvSpPr>
        <p:spPr>
          <a:xfrm>
            <a:off x="202093" y="1186070"/>
            <a:ext cx="2358887" cy="132343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da-DK" sz="2000" b="1" dirty="0"/>
              <a:t>Begreber/teori</a:t>
            </a:r>
            <a:r>
              <a:rPr lang="da-DK" sz="2000" dirty="0"/>
              <a:t> om identitetsdannelse, socialisering, normer, </a:t>
            </a:r>
            <a:r>
              <a:rPr lang="da-DK" sz="2000" dirty="0" err="1"/>
              <a:t>dbl.soc</a:t>
            </a:r>
            <a:r>
              <a:rPr lang="da-DK" sz="2000" dirty="0"/>
              <a:t>. osv. </a:t>
            </a:r>
          </a:p>
        </p:txBody>
      </p:sp>
      <p:sp>
        <p:nvSpPr>
          <p:cNvPr id="7" name="Tekstfelt 6">
            <a:extLst>
              <a:ext uri="{FF2B5EF4-FFF2-40B4-BE49-F238E27FC236}">
                <a16:creationId xmlns:a16="http://schemas.microsoft.com/office/drawing/2014/main" xmlns="" id="{A701A5D1-13D1-43D5-9531-986289977944}"/>
              </a:ext>
            </a:extLst>
          </p:cNvPr>
          <p:cNvSpPr txBox="1"/>
          <p:nvPr/>
        </p:nvSpPr>
        <p:spPr>
          <a:xfrm>
            <a:off x="202093" y="2795044"/>
            <a:ext cx="2358887" cy="101566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da-DK" sz="2000" b="1" dirty="0"/>
              <a:t>Case: </a:t>
            </a:r>
            <a:r>
              <a:rPr lang="da-DK" sz="2000" dirty="0"/>
              <a:t>TV-udsendelse der følger arbejdet i en børnehave</a:t>
            </a:r>
          </a:p>
        </p:txBody>
      </p:sp>
      <p:sp>
        <p:nvSpPr>
          <p:cNvPr id="8" name="Tekstfelt 7">
            <a:extLst>
              <a:ext uri="{FF2B5EF4-FFF2-40B4-BE49-F238E27FC236}">
                <a16:creationId xmlns:a16="http://schemas.microsoft.com/office/drawing/2014/main" xmlns="" id="{920C8560-EFC5-46F9-A461-1B8AA84F3EF1}"/>
              </a:ext>
            </a:extLst>
          </p:cNvPr>
          <p:cNvSpPr txBox="1"/>
          <p:nvPr/>
        </p:nvSpPr>
        <p:spPr>
          <a:xfrm>
            <a:off x="202093" y="4096242"/>
            <a:ext cx="2358887" cy="101566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da-DK" sz="2000" b="1" dirty="0"/>
              <a:t>Anvendelse : </a:t>
            </a:r>
            <a:r>
              <a:rPr lang="da-DK" sz="2000" dirty="0"/>
              <a:t>Brug af teori/begreber på udsendelse</a:t>
            </a:r>
          </a:p>
        </p:txBody>
      </p:sp>
      <p:sp>
        <p:nvSpPr>
          <p:cNvPr id="9" name="Tekstfelt 8">
            <a:extLst>
              <a:ext uri="{FF2B5EF4-FFF2-40B4-BE49-F238E27FC236}">
                <a16:creationId xmlns:a16="http://schemas.microsoft.com/office/drawing/2014/main" xmlns="" id="{30B009A7-B2A2-4963-894B-6A356C071469}"/>
              </a:ext>
            </a:extLst>
          </p:cNvPr>
          <p:cNvSpPr txBox="1"/>
          <p:nvPr/>
        </p:nvSpPr>
        <p:spPr>
          <a:xfrm>
            <a:off x="202093" y="5393635"/>
            <a:ext cx="2358887" cy="7078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da-DK" sz="2000" b="1" dirty="0"/>
              <a:t>Refleksion</a:t>
            </a:r>
            <a:r>
              <a:rPr lang="da-DK" sz="2000" dirty="0"/>
              <a:t> omkring karriere/profession</a:t>
            </a:r>
          </a:p>
        </p:txBody>
      </p:sp>
      <p:pic>
        <p:nvPicPr>
          <p:cNvPr id="10" name="Billede 9">
            <a:extLst>
              <a:ext uri="{FF2B5EF4-FFF2-40B4-BE49-F238E27FC236}">
                <a16:creationId xmlns:a16="http://schemas.microsoft.com/office/drawing/2014/main" xmlns="" id="{D21CC8F9-AF0E-40CE-A89F-ACF820ABEEDA}"/>
              </a:ext>
            </a:extLst>
          </p:cNvPr>
          <p:cNvPicPr>
            <a:picLocks noChangeAspect="1"/>
          </p:cNvPicPr>
          <p:nvPr/>
        </p:nvPicPr>
        <p:blipFill>
          <a:blip r:embed="rId2"/>
          <a:stretch>
            <a:fillRect/>
          </a:stretch>
        </p:blipFill>
        <p:spPr>
          <a:xfrm>
            <a:off x="3065186" y="854765"/>
            <a:ext cx="8671864" cy="5148470"/>
          </a:xfrm>
          <a:prstGeom prst="rect">
            <a:avLst/>
          </a:prstGeom>
          <a:ln>
            <a:noFill/>
          </a:ln>
          <a:effectLst>
            <a:outerShdw blurRad="292100" dist="139700" dir="2700000" algn="tl" rotWithShape="0">
              <a:srgbClr val="333333">
                <a:alpha val="65000"/>
              </a:srgbClr>
            </a:outerShdw>
          </a:effectLst>
        </p:spPr>
      </p:pic>
      <p:sp>
        <p:nvSpPr>
          <p:cNvPr id="11" name="Rektangel 10">
            <a:extLst>
              <a:ext uri="{FF2B5EF4-FFF2-40B4-BE49-F238E27FC236}">
                <a16:creationId xmlns:a16="http://schemas.microsoft.com/office/drawing/2014/main" xmlns="" id="{0CC11A7E-2BC9-4CDF-8A99-AB68AD79BC9F}"/>
              </a:ext>
            </a:extLst>
          </p:cNvPr>
          <p:cNvSpPr/>
          <p:nvPr/>
        </p:nvSpPr>
        <p:spPr>
          <a:xfrm>
            <a:off x="4147930" y="5420139"/>
            <a:ext cx="6520070" cy="543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36474672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2" grpId="0" animBg="1"/>
      <p:bldP spid="12" grpId="0" animBg="1"/>
      <p:bldP spid="6" grpId="0"/>
      <p:bldP spid="7" grpId="0"/>
      <p:bldP spid="8" grpId="0" animBg="1"/>
      <p:bldP spid="9"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p:txBody>
          <a:bodyPr/>
          <a:lstStyle/>
          <a:p>
            <a:r>
              <a:rPr lang="da-DK" b="1" dirty="0"/>
              <a:t>2) Begrebsafklaring </a:t>
            </a:r>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199" y="1825625"/>
            <a:ext cx="10515600" cy="4351338"/>
          </a:xfrm>
        </p:spPr>
        <p:txBody>
          <a:bodyPr/>
          <a:lstStyle/>
          <a:p>
            <a:pPr marL="0" indent="0">
              <a:buNone/>
            </a:pPr>
            <a:r>
              <a:rPr lang="da-DK" sz="3000" b="1" dirty="0"/>
              <a:t>C) Karrierelæring </a:t>
            </a:r>
            <a:endParaRPr lang="da-DK" sz="3000" dirty="0"/>
          </a:p>
          <a:p>
            <a:r>
              <a:rPr lang="da-DK" dirty="0"/>
              <a:t>Evne til at reflektere over egne muligheder og træffe valg om egen fremtid i forhold til både et studie-, karriere- og personligt perspektiv</a:t>
            </a:r>
          </a:p>
          <a:p>
            <a:r>
              <a:rPr lang="da-DK" dirty="0" err="1"/>
              <a:t>CEFU’s</a:t>
            </a:r>
            <a:r>
              <a:rPr lang="da-DK" dirty="0"/>
              <a:t> karrierelæringsmodel:</a:t>
            </a:r>
          </a:p>
          <a:p>
            <a:pPr marL="971550" lvl="1" indent="-514350">
              <a:buAutoNum type="arabicPeriod"/>
            </a:pPr>
            <a:r>
              <a:rPr lang="da-DK" dirty="0"/>
              <a:t>Viden om og erfaringer med uddannelse, fag og job </a:t>
            </a:r>
          </a:p>
          <a:p>
            <a:pPr marL="971550" lvl="1" indent="-514350">
              <a:buAutoNum type="arabicPeriod"/>
            </a:pPr>
            <a:r>
              <a:rPr lang="da-DK" dirty="0"/>
              <a:t>Viden om og erfaringer med ”mig” (interesser, styrker, samarbejdsevner) </a:t>
            </a:r>
          </a:p>
          <a:p>
            <a:pPr marL="971550" lvl="1" indent="-514350">
              <a:buAutoNum type="arabicPeriod"/>
            </a:pPr>
            <a:r>
              <a:rPr lang="da-DK" dirty="0"/>
              <a:t>Erfaringer med mine handlinger og beslutninger (valgstrategi osv.) </a:t>
            </a:r>
          </a:p>
          <a:p>
            <a:pPr marL="514350" indent="-514350">
              <a:buAutoNum type="arabicPeriod"/>
            </a:pPr>
            <a:endParaRPr lang="da-DK" dirty="0"/>
          </a:p>
        </p:txBody>
      </p:sp>
    </p:spTree>
    <p:extLst>
      <p:ext uri="{BB962C8B-B14F-4D97-AF65-F5344CB8AC3E}">
        <p14:creationId xmlns:p14="http://schemas.microsoft.com/office/powerpoint/2010/main" val="1247363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p:txBody>
          <a:bodyPr/>
          <a:lstStyle/>
          <a:p>
            <a:r>
              <a:rPr lang="da-DK" b="1" dirty="0"/>
              <a:t>2) Begrebsafklaring </a:t>
            </a:r>
          </a:p>
        </p:txBody>
      </p:sp>
      <p:pic>
        <p:nvPicPr>
          <p:cNvPr id="8" name="Billede 7">
            <a:extLst>
              <a:ext uri="{FF2B5EF4-FFF2-40B4-BE49-F238E27FC236}">
                <a16:creationId xmlns:a16="http://schemas.microsoft.com/office/drawing/2014/main" xmlns="" id="{54FB9B46-A903-4AF9-9164-76A06950C5EE}"/>
              </a:ext>
            </a:extLst>
          </p:cNvPr>
          <p:cNvPicPr>
            <a:picLocks noChangeAspect="1"/>
          </p:cNvPicPr>
          <p:nvPr/>
        </p:nvPicPr>
        <p:blipFill>
          <a:blip r:embed="rId2"/>
          <a:stretch>
            <a:fillRect/>
          </a:stretch>
        </p:blipFill>
        <p:spPr>
          <a:xfrm>
            <a:off x="2169819" y="1460620"/>
            <a:ext cx="7852362" cy="5270472"/>
          </a:xfrm>
          <a:prstGeom prst="rect">
            <a:avLst/>
          </a:prstGeom>
        </p:spPr>
      </p:pic>
    </p:spTree>
    <p:extLst>
      <p:ext uri="{BB962C8B-B14F-4D97-AF65-F5344CB8AC3E}">
        <p14:creationId xmlns:p14="http://schemas.microsoft.com/office/powerpoint/2010/main" val="4123683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xmlns="" id="{B307C59C-A49B-42AF-AE28-1DC680117746}"/>
              </a:ext>
            </a:extLst>
          </p:cNvPr>
          <p:cNvSpPr/>
          <p:nvPr/>
        </p:nvSpPr>
        <p:spPr>
          <a:xfrm>
            <a:off x="980661" y="1245704"/>
            <a:ext cx="8931966"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B34BA21A-88E9-40F6-A2F4-079F7F1D8C43}"/>
              </a:ext>
            </a:extLst>
          </p:cNvPr>
          <p:cNvSpPr>
            <a:spLocks noGrp="1"/>
          </p:cNvSpPr>
          <p:nvPr>
            <p:ph type="title"/>
          </p:nvPr>
        </p:nvSpPr>
        <p:spPr>
          <a:xfrm>
            <a:off x="838200" y="365125"/>
            <a:ext cx="8425070" cy="1325563"/>
          </a:xfrm>
        </p:spPr>
        <p:txBody>
          <a:bodyPr/>
          <a:lstStyle/>
          <a:p>
            <a:r>
              <a:rPr lang="da-DK" b="1" dirty="0"/>
              <a:t>Disposition </a:t>
            </a:r>
          </a:p>
        </p:txBody>
      </p:sp>
      <p:sp>
        <p:nvSpPr>
          <p:cNvPr id="3" name="Pladsholder til indhold 2">
            <a:extLst>
              <a:ext uri="{FF2B5EF4-FFF2-40B4-BE49-F238E27FC236}">
                <a16:creationId xmlns:a16="http://schemas.microsoft.com/office/drawing/2014/main" xmlns="" id="{0129E232-EADD-42AC-91DC-C1B9842452F1}"/>
              </a:ext>
            </a:extLst>
          </p:cNvPr>
          <p:cNvSpPr>
            <a:spLocks noGrp="1"/>
          </p:cNvSpPr>
          <p:nvPr>
            <p:ph idx="1"/>
          </p:nvPr>
        </p:nvSpPr>
        <p:spPr/>
        <p:txBody>
          <a:bodyPr>
            <a:normAutofit lnSpcReduction="10000"/>
          </a:bodyPr>
          <a:lstStyle/>
          <a:p>
            <a:pPr marL="0" indent="0">
              <a:buNone/>
            </a:pPr>
            <a:r>
              <a:rPr lang="da-DK" dirty="0"/>
              <a:t>Vi skal omkring: </a:t>
            </a:r>
          </a:p>
          <a:p>
            <a:pPr marL="514350" indent="-514350">
              <a:buAutoNum type="arabicParenR"/>
            </a:pPr>
            <a:r>
              <a:rPr lang="da-DK" dirty="0"/>
              <a:t>Hvorfor professionsorientering? </a:t>
            </a:r>
          </a:p>
          <a:p>
            <a:pPr marL="514350" indent="-514350">
              <a:buAutoNum type="arabicParenR"/>
            </a:pPr>
            <a:r>
              <a:rPr lang="da-DK" dirty="0"/>
              <a:t>Begrebsafklaring </a:t>
            </a:r>
          </a:p>
          <a:p>
            <a:pPr marL="514350" indent="-514350">
              <a:buFont typeface="Arial" panose="020B0604020202020204" pitchFamily="34" charset="0"/>
              <a:buAutoNum type="arabicParenR"/>
            </a:pPr>
            <a:r>
              <a:rPr lang="da-DK" dirty="0"/>
              <a:t>Model for arbejdet med professionsorientering </a:t>
            </a:r>
          </a:p>
          <a:p>
            <a:pPr marL="514350" indent="-514350">
              <a:buAutoNum type="arabicParenR"/>
            </a:pPr>
            <a:r>
              <a:rPr lang="da-DK" dirty="0"/>
              <a:t>De overordnede rammer </a:t>
            </a:r>
          </a:p>
          <a:p>
            <a:pPr marL="514350" indent="-514350">
              <a:buAutoNum type="arabicParenR"/>
            </a:pPr>
            <a:r>
              <a:rPr lang="da-DK" dirty="0"/>
              <a:t>Fagpakker og KS </a:t>
            </a:r>
          </a:p>
          <a:p>
            <a:pPr marL="514350" indent="-514350">
              <a:buAutoNum type="arabicParenR"/>
            </a:pPr>
            <a:r>
              <a:rPr lang="da-DK" dirty="0"/>
              <a:t>KS-forløb med professionsorientering </a:t>
            </a:r>
          </a:p>
          <a:p>
            <a:pPr marL="514350" indent="-514350">
              <a:buAutoNum type="arabicParenR"/>
            </a:pPr>
            <a:r>
              <a:rPr lang="da-DK" dirty="0"/>
              <a:t>SSO og professionsorientering </a:t>
            </a:r>
          </a:p>
          <a:p>
            <a:pPr marL="514350" indent="-514350">
              <a:buAutoNum type="arabicParenR"/>
            </a:pPr>
            <a:r>
              <a:rPr lang="da-DK" dirty="0"/>
              <a:t>TID! Hvornår og hvor meget? </a:t>
            </a:r>
          </a:p>
          <a:p>
            <a:pPr marL="514350" indent="-514350">
              <a:buAutoNum type="arabicParenR"/>
            </a:pPr>
            <a:endParaRPr lang="da-DK" dirty="0"/>
          </a:p>
        </p:txBody>
      </p:sp>
      <p:sp>
        <p:nvSpPr>
          <p:cNvPr id="5" name="Ellipse 4">
            <a:extLst>
              <a:ext uri="{FF2B5EF4-FFF2-40B4-BE49-F238E27FC236}">
                <a16:creationId xmlns:a16="http://schemas.microsoft.com/office/drawing/2014/main" xmlns="" id="{5DC7BD8A-47B8-4F0E-ADF5-9F92923E3F2E}"/>
              </a:ext>
            </a:extLst>
          </p:cNvPr>
          <p:cNvSpPr/>
          <p:nvPr/>
        </p:nvSpPr>
        <p:spPr>
          <a:xfrm>
            <a:off x="9955698" y="1083796"/>
            <a:ext cx="357810" cy="376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6CA04778-7771-400F-A83D-F5BFEA3CE1D6}"/>
              </a:ext>
            </a:extLst>
          </p:cNvPr>
          <p:cNvSpPr/>
          <p:nvPr/>
        </p:nvSpPr>
        <p:spPr>
          <a:xfrm>
            <a:off x="10356579" y="1245704"/>
            <a:ext cx="997221"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980822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xmlns="" id="{08AE6B1C-86FF-4372-B590-8820F3AEE05F}"/>
              </a:ext>
            </a:extLst>
          </p:cNvPr>
          <p:cNvSpPr txBox="1">
            <a:spLocks/>
          </p:cNvSpPr>
          <p:nvPr/>
        </p:nvSpPr>
        <p:spPr>
          <a:xfrm>
            <a:off x="717273" y="-75498"/>
            <a:ext cx="3813313" cy="3164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19900" b="1" dirty="0"/>
              <a:t>3.</a:t>
            </a:r>
            <a:endParaRPr lang="da-DK" sz="16600" b="1" dirty="0"/>
          </a:p>
        </p:txBody>
      </p:sp>
      <p:sp>
        <p:nvSpPr>
          <p:cNvPr id="14" name="Rektangel 13">
            <a:extLst>
              <a:ext uri="{FF2B5EF4-FFF2-40B4-BE49-F238E27FC236}">
                <a16:creationId xmlns:a16="http://schemas.microsoft.com/office/drawing/2014/main" xmlns="" id="{C4E540F6-9C20-46DB-B9E1-17277703C9F3}"/>
              </a:ext>
            </a:extLst>
          </p:cNvPr>
          <p:cNvSpPr/>
          <p:nvPr/>
        </p:nvSpPr>
        <p:spPr>
          <a:xfrm>
            <a:off x="851452" y="4161181"/>
            <a:ext cx="8931966" cy="6066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07FBDC4D-26C7-499B-843F-EF3651BC9DC9}"/>
              </a:ext>
            </a:extLst>
          </p:cNvPr>
          <p:cNvSpPr>
            <a:spLocks noGrp="1"/>
          </p:cNvSpPr>
          <p:nvPr>
            <p:ph type="title"/>
          </p:nvPr>
        </p:nvSpPr>
        <p:spPr>
          <a:xfrm>
            <a:off x="851452" y="2673627"/>
            <a:ext cx="10515600" cy="1510746"/>
          </a:xfrm>
        </p:spPr>
        <p:txBody>
          <a:bodyPr>
            <a:noAutofit/>
          </a:bodyPr>
          <a:lstStyle/>
          <a:p>
            <a:r>
              <a:rPr lang="da-DK" sz="5400" b="1" dirty="0"/>
              <a:t>Planlægning af professionsrettet undervisning </a:t>
            </a:r>
          </a:p>
        </p:txBody>
      </p:sp>
      <p:sp>
        <p:nvSpPr>
          <p:cNvPr id="15" name="Ellipse 14">
            <a:extLst>
              <a:ext uri="{FF2B5EF4-FFF2-40B4-BE49-F238E27FC236}">
                <a16:creationId xmlns:a16="http://schemas.microsoft.com/office/drawing/2014/main" xmlns="" id="{3D22FE22-72F2-4E22-94A8-0D5FBD8DA843}"/>
              </a:ext>
            </a:extLst>
          </p:cNvPr>
          <p:cNvSpPr/>
          <p:nvPr/>
        </p:nvSpPr>
        <p:spPr>
          <a:xfrm>
            <a:off x="9826489" y="3999273"/>
            <a:ext cx="357810" cy="37682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a:extLst>
              <a:ext uri="{FF2B5EF4-FFF2-40B4-BE49-F238E27FC236}">
                <a16:creationId xmlns:a16="http://schemas.microsoft.com/office/drawing/2014/main" xmlns="" id="{7B7C222E-0F4D-4F69-B8E1-89F36CA66A46}"/>
              </a:ext>
            </a:extLst>
          </p:cNvPr>
          <p:cNvSpPr/>
          <p:nvPr/>
        </p:nvSpPr>
        <p:spPr>
          <a:xfrm>
            <a:off x="10227370" y="4161181"/>
            <a:ext cx="997221" cy="6066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504702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afrundede hjørner 3">
            <a:extLst>
              <a:ext uri="{FF2B5EF4-FFF2-40B4-BE49-F238E27FC236}">
                <a16:creationId xmlns:a16="http://schemas.microsoft.com/office/drawing/2014/main" xmlns="" id="{2F2830AC-A54E-44FC-BCE7-F4240ED05BA3}"/>
              </a:ext>
            </a:extLst>
          </p:cNvPr>
          <p:cNvSpPr/>
          <p:nvPr/>
        </p:nvSpPr>
        <p:spPr>
          <a:xfrm>
            <a:off x="1623390" y="3808518"/>
            <a:ext cx="8945218" cy="287572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p:txBody>
          <a:bodyPr/>
          <a:lstStyle/>
          <a:p>
            <a:r>
              <a:rPr lang="da-DK" b="1" dirty="0"/>
              <a:t>3) Planlægning af professionsrettet UV</a:t>
            </a:r>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199" y="1825625"/>
            <a:ext cx="10515600" cy="4351338"/>
          </a:xfrm>
        </p:spPr>
        <p:txBody>
          <a:bodyPr/>
          <a:lstStyle/>
          <a:p>
            <a:pPr marL="0" indent="0">
              <a:buNone/>
            </a:pPr>
            <a:r>
              <a:rPr lang="da-DK" sz="3000" b="1" dirty="0"/>
              <a:t>Min baggrund </a:t>
            </a:r>
          </a:p>
          <a:p>
            <a:r>
              <a:rPr lang="en-US" dirty="0" err="1"/>
              <a:t>Snart</a:t>
            </a:r>
            <a:r>
              <a:rPr lang="en-US" dirty="0"/>
              <a:t> 11 </a:t>
            </a:r>
            <a:r>
              <a:rPr lang="en-US" dirty="0" err="1"/>
              <a:t>års</a:t>
            </a:r>
            <a:r>
              <a:rPr lang="en-US" dirty="0"/>
              <a:t> </a:t>
            </a:r>
            <a:r>
              <a:rPr lang="en-US" dirty="0" err="1"/>
              <a:t>erfaring</a:t>
            </a:r>
            <a:r>
              <a:rPr lang="en-US" dirty="0"/>
              <a:t> med “</a:t>
            </a:r>
            <a:r>
              <a:rPr lang="en-US" dirty="0" err="1"/>
              <a:t>anvendelsesorientering</a:t>
            </a:r>
            <a:r>
              <a:rPr lang="en-US" dirty="0"/>
              <a:t>” </a:t>
            </a:r>
            <a:r>
              <a:rPr lang="en-US" dirty="0" err="1"/>
              <a:t>på</a:t>
            </a:r>
            <a:r>
              <a:rPr lang="en-US" dirty="0"/>
              <a:t> HF </a:t>
            </a:r>
            <a:br>
              <a:rPr lang="en-US" dirty="0"/>
            </a:br>
            <a:r>
              <a:rPr lang="en-US" dirty="0"/>
              <a:t>(nu </a:t>
            </a:r>
            <a:r>
              <a:rPr lang="en-US" dirty="0" err="1"/>
              <a:t>er</a:t>
            </a:r>
            <a:r>
              <a:rPr lang="en-US" dirty="0"/>
              <a:t> </a:t>
            </a:r>
            <a:r>
              <a:rPr lang="en-US" dirty="0" err="1"/>
              <a:t>ordet</a:t>
            </a:r>
            <a:r>
              <a:rPr lang="en-US" dirty="0"/>
              <a:t> </a:t>
            </a:r>
            <a:r>
              <a:rPr lang="da-DK" dirty="0"/>
              <a:t>erstattet</a:t>
            </a:r>
            <a:r>
              <a:rPr lang="en-US" dirty="0"/>
              <a:t> med </a:t>
            </a:r>
            <a:r>
              <a:rPr lang="en-US" dirty="0" err="1"/>
              <a:t>professionsrettet</a:t>
            </a:r>
            <a:r>
              <a:rPr lang="en-US" dirty="0"/>
              <a:t> </a:t>
            </a:r>
            <a:r>
              <a:rPr lang="en-US" dirty="0" err="1"/>
              <a:t>og</a:t>
            </a:r>
            <a:r>
              <a:rPr lang="en-US" dirty="0"/>
              <a:t> </a:t>
            </a:r>
            <a:r>
              <a:rPr lang="en-US" dirty="0" err="1"/>
              <a:t>praksisorienteret</a:t>
            </a:r>
            <a:r>
              <a:rPr lang="en-US" dirty="0"/>
              <a:t>) </a:t>
            </a:r>
            <a:endParaRPr lang="da-DK" dirty="0"/>
          </a:p>
          <a:p>
            <a:r>
              <a:rPr lang="en-US" dirty="0" err="1"/>
              <a:t>Snart</a:t>
            </a:r>
            <a:r>
              <a:rPr lang="en-US" dirty="0"/>
              <a:t> 11 </a:t>
            </a:r>
            <a:r>
              <a:rPr lang="en-US" dirty="0" err="1"/>
              <a:t>års</a:t>
            </a:r>
            <a:r>
              <a:rPr lang="en-US" dirty="0"/>
              <a:t> </a:t>
            </a:r>
            <a:r>
              <a:rPr lang="en-US" dirty="0" err="1"/>
              <a:t>erfaring</a:t>
            </a:r>
            <a:r>
              <a:rPr lang="en-US" dirty="0"/>
              <a:t> med at </a:t>
            </a:r>
            <a:r>
              <a:rPr lang="en-US" dirty="0" err="1"/>
              <a:t>gøre</a:t>
            </a:r>
            <a:r>
              <a:rPr lang="en-US" dirty="0"/>
              <a:t> </a:t>
            </a:r>
            <a:r>
              <a:rPr lang="en-US" dirty="0" err="1"/>
              <a:t>det</a:t>
            </a:r>
            <a:r>
              <a:rPr lang="en-US" dirty="0"/>
              <a:t> </a:t>
            </a:r>
            <a:r>
              <a:rPr lang="en-US" dirty="0" err="1"/>
              <a:t>mindre</a:t>
            </a:r>
            <a:r>
              <a:rPr lang="en-US" dirty="0"/>
              <a:t> </a:t>
            </a:r>
            <a:r>
              <a:rPr lang="en-US" dirty="0" err="1"/>
              <a:t>godt</a:t>
            </a:r>
            <a:r>
              <a:rPr lang="en-US" dirty="0"/>
              <a:t>…</a:t>
            </a:r>
            <a:endParaRPr lang="da-DK" dirty="0"/>
          </a:p>
          <a:p>
            <a:pPr marL="514350" indent="-514350">
              <a:buAutoNum type="arabicPeriod"/>
            </a:pPr>
            <a:endParaRPr lang="da-DK" dirty="0"/>
          </a:p>
        </p:txBody>
      </p:sp>
      <p:sp>
        <p:nvSpPr>
          <p:cNvPr id="8" name="Tekstfelt 7">
            <a:extLst>
              <a:ext uri="{FF2B5EF4-FFF2-40B4-BE49-F238E27FC236}">
                <a16:creationId xmlns:a16="http://schemas.microsoft.com/office/drawing/2014/main" xmlns="" id="{5992B307-91F5-49C4-BFAD-A74F4E3D573B}"/>
              </a:ext>
            </a:extLst>
          </p:cNvPr>
          <p:cNvSpPr txBox="1"/>
          <p:nvPr/>
        </p:nvSpPr>
        <p:spPr>
          <a:xfrm>
            <a:off x="1916501" y="3876774"/>
            <a:ext cx="8358996" cy="2739211"/>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a-DK" sz="3200" b="1" dirty="0"/>
              <a:t>En typisk mail: </a:t>
            </a:r>
          </a:p>
          <a:p>
            <a:endParaRPr lang="da-DK" sz="2000" dirty="0"/>
          </a:p>
          <a:p>
            <a:r>
              <a:rPr lang="da-DK" sz="2000" dirty="0"/>
              <a:t>Kære Danske Bank </a:t>
            </a:r>
          </a:p>
          <a:p>
            <a:r>
              <a:rPr lang="da-DK" sz="2000" dirty="0"/>
              <a:t>Jeg er lærer på Tønder Gymnasium. Jeg vil gerne med min samfundsfagsklasse 2.m besøge jer for at høre om jeres arbejde, samt om baggrunden for finanskrisen. Kunne det måske lade sig gøre? </a:t>
            </a:r>
          </a:p>
          <a:p>
            <a:r>
              <a:rPr lang="da-DK" sz="2000" dirty="0" err="1"/>
              <a:t>Mvh</a:t>
            </a:r>
            <a:endParaRPr lang="da-DK" sz="2000" dirty="0"/>
          </a:p>
          <a:p>
            <a:r>
              <a:rPr lang="da-DK" sz="2000" dirty="0"/>
              <a:t>Mikkel  	</a:t>
            </a:r>
          </a:p>
        </p:txBody>
      </p:sp>
      <p:sp>
        <p:nvSpPr>
          <p:cNvPr id="12" name="AutoShape 4" descr="Billedresultat for mail">
            <a:extLst>
              <a:ext uri="{FF2B5EF4-FFF2-40B4-BE49-F238E27FC236}">
                <a16:creationId xmlns:a16="http://schemas.microsoft.com/office/drawing/2014/main" xmlns="" id="{1AC47DAD-7448-432D-B13F-B842247AF4D4}"/>
              </a:ext>
            </a:extLst>
          </p:cNvPr>
          <p:cNvSpPr>
            <a:spLocks noChangeAspect="1" noChangeArrowheads="1"/>
          </p:cNvSpPr>
          <p:nvPr/>
        </p:nvSpPr>
        <p:spPr bwMode="auto">
          <a:xfrm>
            <a:off x="4414838" y="1747838"/>
            <a:ext cx="3362325" cy="3362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14" name="Billede 13">
            <a:extLst>
              <a:ext uri="{FF2B5EF4-FFF2-40B4-BE49-F238E27FC236}">
                <a16:creationId xmlns:a16="http://schemas.microsoft.com/office/drawing/2014/main" xmlns="" id="{02966FF6-595B-4588-A766-1F4B98913962}"/>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144218" y="3850270"/>
            <a:ext cx="1199109" cy="1199109"/>
          </a:xfrm>
          <a:prstGeom prst="rect">
            <a:avLst/>
          </a:prstGeom>
        </p:spPr>
      </p:pic>
    </p:spTree>
    <p:extLst>
      <p:ext uri="{BB962C8B-B14F-4D97-AF65-F5344CB8AC3E}">
        <p14:creationId xmlns:p14="http://schemas.microsoft.com/office/powerpoint/2010/main" val="6370411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uiExpand="1" build="p"/>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afrundede hjørner 3">
            <a:extLst>
              <a:ext uri="{FF2B5EF4-FFF2-40B4-BE49-F238E27FC236}">
                <a16:creationId xmlns:a16="http://schemas.microsoft.com/office/drawing/2014/main" xmlns="" id="{E2CCE491-3D84-4D59-9E17-E2C8A35526A9}"/>
              </a:ext>
            </a:extLst>
          </p:cNvPr>
          <p:cNvSpPr/>
          <p:nvPr/>
        </p:nvSpPr>
        <p:spPr>
          <a:xfrm>
            <a:off x="1656522" y="3880083"/>
            <a:ext cx="8618975" cy="261279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p:txBody>
          <a:bodyPr/>
          <a:lstStyle/>
          <a:p>
            <a:r>
              <a:rPr lang="da-DK" b="1" dirty="0"/>
              <a:t>3) Planlægning af professionsrettet UV</a:t>
            </a:r>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199" y="1825625"/>
            <a:ext cx="10515600" cy="4351338"/>
          </a:xfrm>
        </p:spPr>
        <p:txBody>
          <a:bodyPr/>
          <a:lstStyle/>
          <a:p>
            <a:pPr marL="0" indent="0">
              <a:buNone/>
            </a:pPr>
            <a:r>
              <a:rPr lang="da-DK" sz="3000" b="1" dirty="0"/>
              <a:t>Min baggrund </a:t>
            </a:r>
          </a:p>
          <a:p>
            <a:r>
              <a:rPr lang="en-US" dirty="0" err="1"/>
              <a:t>Snart</a:t>
            </a:r>
            <a:r>
              <a:rPr lang="en-US" dirty="0"/>
              <a:t> 11 </a:t>
            </a:r>
            <a:r>
              <a:rPr lang="en-US" dirty="0" err="1"/>
              <a:t>års</a:t>
            </a:r>
            <a:r>
              <a:rPr lang="en-US" dirty="0"/>
              <a:t> </a:t>
            </a:r>
            <a:r>
              <a:rPr lang="en-US" dirty="0" err="1"/>
              <a:t>erfaring</a:t>
            </a:r>
            <a:r>
              <a:rPr lang="en-US" dirty="0"/>
              <a:t> med “</a:t>
            </a:r>
            <a:r>
              <a:rPr lang="en-US" dirty="0" err="1"/>
              <a:t>anvendelsesorientering</a:t>
            </a:r>
            <a:r>
              <a:rPr lang="en-US" dirty="0"/>
              <a:t>” </a:t>
            </a:r>
            <a:r>
              <a:rPr lang="en-US" dirty="0" err="1"/>
              <a:t>på</a:t>
            </a:r>
            <a:r>
              <a:rPr lang="en-US" dirty="0"/>
              <a:t> HF </a:t>
            </a:r>
            <a:br>
              <a:rPr lang="en-US" dirty="0"/>
            </a:br>
            <a:r>
              <a:rPr lang="en-US" dirty="0"/>
              <a:t>(nu </a:t>
            </a:r>
            <a:r>
              <a:rPr lang="en-US" dirty="0" err="1"/>
              <a:t>er</a:t>
            </a:r>
            <a:r>
              <a:rPr lang="en-US" dirty="0"/>
              <a:t> </a:t>
            </a:r>
            <a:r>
              <a:rPr lang="en-US" dirty="0" err="1"/>
              <a:t>ordet</a:t>
            </a:r>
            <a:r>
              <a:rPr lang="en-US" dirty="0"/>
              <a:t> </a:t>
            </a:r>
            <a:r>
              <a:rPr lang="en-US" dirty="0" err="1"/>
              <a:t>erstattet</a:t>
            </a:r>
            <a:r>
              <a:rPr lang="en-US" dirty="0"/>
              <a:t> med </a:t>
            </a:r>
            <a:r>
              <a:rPr lang="en-US" dirty="0" err="1"/>
              <a:t>professionsrettet</a:t>
            </a:r>
            <a:r>
              <a:rPr lang="en-US" dirty="0"/>
              <a:t> </a:t>
            </a:r>
            <a:r>
              <a:rPr lang="en-US" dirty="0" err="1"/>
              <a:t>og</a:t>
            </a:r>
            <a:r>
              <a:rPr lang="en-US" dirty="0"/>
              <a:t> </a:t>
            </a:r>
            <a:r>
              <a:rPr lang="en-US" dirty="0" err="1"/>
              <a:t>praksisorienteret</a:t>
            </a:r>
            <a:r>
              <a:rPr lang="en-US" dirty="0"/>
              <a:t>) </a:t>
            </a:r>
            <a:endParaRPr lang="da-DK" dirty="0"/>
          </a:p>
          <a:p>
            <a:r>
              <a:rPr lang="en-US" dirty="0" err="1"/>
              <a:t>Snart</a:t>
            </a:r>
            <a:r>
              <a:rPr lang="en-US" dirty="0"/>
              <a:t> 11 </a:t>
            </a:r>
            <a:r>
              <a:rPr lang="en-US" dirty="0" err="1"/>
              <a:t>års</a:t>
            </a:r>
            <a:r>
              <a:rPr lang="en-US" dirty="0"/>
              <a:t> </a:t>
            </a:r>
            <a:r>
              <a:rPr lang="en-US" dirty="0" err="1"/>
              <a:t>erfaring</a:t>
            </a:r>
            <a:r>
              <a:rPr lang="en-US" dirty="0"/>
              <a:t> med at </a:t>
            </a:r>
            <a:r>
              <a:rPr lang="en-US" dirty="0" err="1"/>
              <a:t>gøre</a:t>
            </a:r>
            <a:r>
              <a:rPr lang="en-US" dirty="0"/>
              <a:t> </a:t>
            </a:r>
            <a:r>
              <a:rPr lang="en-US" dirty="0" err="1"/>
              <a:t>det</a:t>
            </a:r>
            <a:r>
              <a:rPr lang="en-US" dirty="0"/>
              <a:t> </a:t>
            </a:r>
            <a:r>
              <a:rPr lang="en-US" dirty="0" err="1"/>
              <a:t>mindre</a:t>
            </a:r>
            <a:r>
              <a:rPr lang="en-US" dirty="0"/>
              <a:t> </a:t>
            </a:r>
            <a:r>
              <a:rPr lang="en-US" dirty="0" err="1"/>
              <a:t>godt</a:t>
            </a:r>
            <a:r>
              <a:rPr lang="en-US" dirty="0"/>
              <a:t>…</a:t>
            </a:r>
            <a:endParaRPr lang="da-DK" dirty="0"/>
          </a:p>
          <a:p>
            <a:pPr marL="514350" indent="-514350">
              <a:buAutoNum type="arabicPeriod"/>
            </a:pPr>
            <a:endParaRPr lang="da-DK" dirty="0"/>
          </a:p>
        </p:txBody>
      </p:sp>
      <p:sp>
        <p:nvSpPr>
          <p:cNvPr id="9" name="Tekstfelt 8">
            <a:extLst>
              <a:ext uri="{FF2B5EF4-FFF2-40B4-BE49-F238E27FC236}">
                <a16:creationId xmlns:a16="http://schemas.microsoft.com/office/drawing/2014/main" xmlns="" id="{BE2F9583-F951-46AE-ABF1-F4369976C6D1}"/>
              </a:ext>
            </a:extLst>
          </p:cNvPr>
          <p:cNvSpPr txBox="1"/>
          <p:nvPr/>
        </p:nvSpPr>
        <p:spPr>
          <a:xfrm>
            <a:off x="1916501" y="3880083"/>
            <a:ext cx="8358996" cy="2739211"/>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a-DK" sz="3200" b="1" dirty="0"/>
              <a:t>En typisk opsamling </a:t>
            </a:r>
          </a:p>
          <a:p>
            <a:endParaRPr lang="da-DK" sz="2000" dirty="0"/>
          </a:p>
          <a:p>
            <a:r>
              <a:rPr lang="da-DK" sz="2000" dirty="0"/>
              <a:t>Hej 2m. </a:t>
            </a:r>
          </a:p>
          <a:p>
            <a:pPr marL="342900" indent="-342900">
              <a:buFontTx/>
              <a:buChar char="-"/>
            </a:pPr>
            <a:r>
              <a:rPr lang="da-DK" sz="2000" dirty="0"/>
              <a:t>Hvad synes I om besøget i Tønder Bank… </a:t>
            </a:r>
          </a:p>
          <a:p>
            <a:pPr marL="342900" indent="-342900">
              <a:buFontTx/>
              <a:buChar char="-"/>
            </a:pPr>
            <a:r>
              <a:rPr lang="da-DK" sz="2000" dirty="0"/>
              <a:t>Kan vi bruge nogle af begreberne fra vores forløb om “det gode samfund” i forhold til det, de sagde i banken…</a:t>
            </a:r>
          </a:p>
          <a:p>
            <a:pPr marL="342900" indent="-342900">
              <a:buFontTx/>
              <a:buChar char="-"/>
            </a:pPr>
            <a:r>
              <a:rPr lang="da-DK" sz="2000" dirty="0"/>
              <a:t>Er der nogle spørgsmål til noget af det, han fortalte i banken…</a:t>
            </a:r>
          </a:p>
          <a:p>
            <a:pPr marL="342900" indent="-342900">
              <a:buFontTx/>
              <a:buChar char="-"/>
            </a:pPr>
            <a:endParaRPr lang="da-DK" sz="2000" dirty="0"/>
          </a:p>
        </p:txBody>
      </p:sp>
      <p:pic>
        <p:nvPicPr>
          <p:cNvPr id="10" name="Grafik 9" descr="Lærer">
            <a:extLst>
              <a:ext uri="{FF2B5EF4-FFF2-40B4-BE49-F238E27FC236}">
                <a16:creationId xmlns:a16="http://schemas.microsoft.com/office/drawing/2014/main" xmlns="" id="{23C2EBC6-E6FB-4FAC-B14D-3E6485FF83A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812696" y="3880083"/>
            <a:ext cx="1143002" cy="1143002"/>
          </a:xfrm>
          <a:prstGeom prst="rect">
            <a:avLst/>
          </a:prstGeom>
        </p:spPr>
      </p:pic>
    </p:spTree>
    <p:extLst>
      <p:ext uri="{BB962C8B-B14F-4D97-AF65-F5344CB8AC3E}">
        <p14:creationId xmlns:p14="http://schemas.microsoft.com/office/powerpoint/2010/main" val="3119564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p:txBody>
          <a:bodyPr/>
          <a:lstStyle/>
          <a:p>
            <a:r>
              <a:rPr lang="da-DK" b="1" dirty="0"/>
              <a:t>3) Planlægning af professionsrettet UV</a:t>
            </a:r>
          </a:p>
        </p:txBody>
      </p:sp>
      <p:sp>
        <p:nvSpPr>
          <p:cNvPr id="4" name="Rektangel: afrundede hjørner 3">
            <a:extLst>
              <a:ext uri="{FF2B5EF4-FFF2-40B4-BE49-F238E27FC236}">
                <a16:creationId xmlns:a16="http://schemas.microsoft.com/office/drawing/2014/main" xmlns="" id="{45C3D738-8A26-46E8-9B7E-A5E0C042E99C}"/>
              </a:ext>
            </a:extLst>
          </p:cNvPr>
          <p:cNvSpPr/>
          <p:nvPr/>
        </p:nvSpPr>
        <p:spPr>
          <a:xfrm>
            <a:off x="1603513" y="3893335"/>
            <a:ext cx="6400800" cy="259954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199" y="1825625"/>
            <a:ext cx="10515600" cy="4351338"/>
          </a:xfrm>
        </p:spPr>
        <p:txBody>
          <a:bodyPr/>
          <a:lstStyle/>
          <a:p>
            <a:pPr marL="0" indent="0">
              <a:buNone/>
            </a:pPr>
            <a:r>
              <a:rPr lang="da-DK" sz="3000" b="1" dirty="0"/>
              <a:t>Min baggrund </a:t>
            </a:r>
          </a:p>
          <a:p>
            <a:r>
              <a:rPr lang="en-US" dirty="0" err="1"/>
              <a:t>Snart</a:t>
            </a:r>
            <a:r>
              <a:rPr lang="en-US" dirty="0"/>
              <a:t> 11 </a:t>
            </a:r>
            <a:r>
              <a:rPr lang="en-US" dirty="0" err="1"/>
              <a:t>års</a:t>
            </a:r>
            <a:r>
              <a:rPr lang="en-US" dirty="0"/>
              <a:t> </a:t>
            </a:r>
            <a:r>
              <a:rPr lang="en-US" dirty="0" err="1"/>
              <a:t>erfaring</a:t>
            </a:r>
            <a:r>
              <a:rPr lang="en-US" dirty="0"/>
              <a:t> med “</a:t>
            </a:r>
            <a:r>
              <a:rPr lang="en-US" dirty="0" err="1"/>
              <a:t>anvendelsesorientering</a:t>
            </a:r>
            <a:r>
              <a:rPr lang="en-US" dirty="0"/>
              <a:t>” </a:t>
            </a:r>
            <a:r>
              <a:rPr lang="en-US" dirty="0" err="1"/>
              <a:t>på</a:t>
            </a:r>
            <a:r>
              <a:rPr lang="en-US" dirty="0"/>
              <a:t> HF </a:t>
            </a:r>
            <a:br>
              <a:rPr lang="en-US" dirty="0"/>
            </a:br>
            <a:r>
              <a:rPr lang="en-US" dirty="0"/>
              <a:t>(nu </a:t>
            </a:r>
            <a:r>
              <a:rPr lang="en-US" dirty="0" err="1"/>
              <a:t>er</a:t>
            </a:r>
            <a:r>
              <a:rPr lang="en-US" dirty="0"/>
              <a:t> </a:t>
            </a:r>
            <a:r>
              <a:rPr lang="en-US" dirty="0" err="1"/>
              <a:t>ordet</a:t>
            </a:r>
            <a:r>
              <a:rPr lang="en-US" dirty="0"/>
              <a:t> </a:t>
            </a:r>
            <a:r>
              <a:rPr lang="en-US" dirty="0" err="1"/>
              <a:t>erstattet</a:t>
            </a:r>
            <a:r>
              <a:rPr lang="en-US" dirty="0"/>
              <a:t> med </a:t>
            </a:r>
            <a:r>
              <a:rPr lang="en-US" dirty="0" err="1"/>
              <a:t>professionsrettet</a:t>
            </a:r>
            <a:r>
              <a:rPr lang="en-US" dirty="0"/>
              <a:t> </a:t>
            </a:r>
            <a:r>
              <a:rPr lang="en-US" dirty="0" err="1"/>
              <a:t>og</a:t>
            </a:r>
            <a:r>
              <a:rPr lang="en-US" dirty="0"/>
              <a:t> </a:t>
            </a:r>
            <a:r>
              <a:rPr lang="en-US" dirty="0" err="1"/>
              <a:t>praksisorienteret</a:t>
            </a:r>
            <a:r>
              <a:rPr lang="en-US" dirty="0"/>
              <a:t>) </a:t>
            </a:r>
            <a:endParaRPr lang="da-DK" dirty="0"/>
          </a:p>
          <a:p>
            <a:r>
              <a:rPr lang="en-US" dirty="0" err="1"/>
              <a:t>Snart</a:t>
            </a:r>
            <a:r>
              <a:rPr lang="en-US" dirty="0"/>
              <a:t> 11 </a:t>
            </a:r>
            <a:r>
              <a:rPr lang="en-US" dirty="0" err="1"/>
              <a:t>års</a:t>
            </a:r>
            <a:r>
              <a:rPr lang="en-US" dirty="0"/>
              <a:t> </a:t>
            </a:r>
            <a:r>
              <a:rPr lang="en-US" dirty="0" err="1"/>
              <a:t>erfaring</a:t>
            </a:r>
            <a:r>
              <a:rPr lang="en-US" dirty="0"/>
              <a:t> med at </a:t>
            </a:r>
            <a:r>
              <a:rPr lang="en-US" dirty="0" err="1"/>
              <a:t>gøre</a:t>
            </a:r>
            <a:r>
              <a:rPr lang="en-US" dirty="0"/>
              <a:t> </a:t>
            </a:r>
            <a:r>
              <a:rPr lang="en-US" dirty="0" err="1"/>
              <a:t>det</a:t>
            </a:r>
            <a:r>
              <a:rPr lang="en-US" dirty="0"/>
              <a:t> </a:t>
            </a:r>
            <a:r>
              <a:rPr lang="en-US" dirty="0" err="1"/>
              <a:t>mindre</a:t>
            </a:r>
            <a:r>
              <a:rPr lang="en-US" dirty="0"/>
              <a:t> </a:t>
            </a:r>
            <a:r>
              <a:rPr lang="en-US" dirty="0" err="1"/>
              <a:t>godt</a:t>
            </a:r>
            <a:r>
              <a:rPr lang="en-US" dirty="0"/>
              <a:t>…</a:t>
            </a:r>
            <a:endParaRPr lang="da-DK" dirty="0"/>
          </a:p>
          <a:p>
            <a:pPr marL="514350" indent="-514350">
              <a:buAutoNum type="arabicPeriod"/>
            </a:pPr>
            <a:endParaRPr lang="da-DK" dirty="0"/>
          </a:p>
        </p:txBody>
      </p:sp>
      <p:sp>
        <p:nvSpPr>
          <p:cNvPr id="8" name="Tekstfelt 7">
            <a:extLst>
              <a:ext uri="{FF2B5EF4-FFF2-40B4-BE49-F238E27FC236}">
                <a16:creationId xmlns:a16="http://schemas.microsoft.com/office/drawing/2014/main" xmlns="" id="{41D8D64B-CD1B-448B-8837-421CCC3A912D}"/>
              </a:ext>
            </a:extLst>
          </p:cNvPr>
          <p:cNvSpPr txBox="1"/>
          <p:nvPr/>
        </p:nvSpPr>
        <p:spPr>
          <a:xfrm>
            <a:off x="1916501" y="3893335"/>
            <a:ext cx="8358996" cy="2739211"/>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a-DK" sz="3200" b="1" dirty="0"/>
              <a:t>Problemet: </a:t>
            </a:r>
          </a:p>
          <a:p>
            <a:endParaRPr lang="da-DK" sz="2000" dirty="0"/>
          </a:p>
          <a:p>
            <a:r>
              <a:rPr lang="da-DK" sz="2000" dirty="0"/>
              <a:t>Ofte blev det ikke gjort klart…</a:t>
            </a:r>
          </a:p>
          <a:p>
            <a:pPr marL="342900" indent="-342900">
              <a:buFontTx/>
              <a:buChar char="-"/>
            </a:pPr>
            <a:r>
              <a:rPr lang="da-DK" sz="2000" dirty="0"/>
              <a:t>Hvad eleverne skulle forvente (forud for besøget) </a:t>
            </a:r>
          </a:p>
          <a:p>
            <a:pPr marL="342900" indent="-342900">
              <a:buFontTx/>
              <a:buChar char="-"/>
            </a:pPr>
            <a:r>
              <a:rPr lang="da-DK" sz="2000" dirty="0"/>
              <a:t>Hvad elevernes rolle var (under besøget) </a:t>
            </a:r>
          </a:p>
          <a:p>
            <a:pPr marL="342900" indent="-342900">
              <a:buFontTx/>
              <a:buChar char="-"/>
            </a:pPr>
            <a:r>
              <a:rPr lang="da-DK" sz="2000" dirty="0"/>
              <a:t>Hvad oplægsholderens rolle var (under besøget) </a:t>
            </a:r>
          </a:p>
          <a:p>
            <a:pPr marL="342900" indent="-342900">
              <a:buFontTx/>
              <a:buChar char="-"/>
            </a:pPr>
            <a:r>
              <a:rPr lang="da-DK" sz="2000" dirty="0"/>
              <a:t>Hvad udbyttet skulle være (efter besøget) </a:t>
            </a:r>
          </a:p>
          <a:p>
            <a:endParaRPr lang="da-DK" sz="2000" dirty="0"/>
          </a:p>
        </p:txBody>
      </p:sp>
      <p:sp>
        <p:nvSpPr>
          <p:cNvPr id="9" name="Rektangel: afrundede hjørner 8">
            <a:extLst>
              <a:ext uri="{FF2B5EF4-FFF2-40B4-BE49-F238E27FC236}">
                <a16:creationId xmlns:a16="http://schemas.microsoft.com/office/drawing/2014/main" xmlns="" id="{F8B312BA-312C-4CE0-8284-92CC46F1B359}"/>
              </a:ext>
            </a:extLst>
          </p:cNvPr>
          <p:cNvSpPr/>
          <p:nvPr/>
        </p:nvSpPr>
        <p:spPr>
          <a:xfrm rot="894087">
            <a:off x="5487098" y="2686455"/>
            <a:ext cx="4246495" cy="231010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Tekstfelt 9">
            <a:extLst>
              <a:ext uri="{FF2B5EF4-FFF2-40B4-BE49-F238E27FC236}">
                <a16:creationId xmlns:a16="http://schemas.microsoft.com/office/drawing/2014/main" xmlns="" id="{8B9EC4DF-BD68-40F9-A208-CE6866B1E58B}"/>
              </a:ext>
            </a:extLst>
          </p:cNvPr>
          <p:cNvSpPr txBox="1"/>
          <p:nvPr/>
        </p:nvSpPr>
        <p:spPr>
          <a:xfrm rot="920160">
            <a:off x="5412035" y="2883898"/>
            <a:ext cx="4364966" cy="193899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dirty="0"/>
              <a:t>REFORMEN AF HF MED PROFESSIONSORIENTERING OG KARRIERE-LÆRING </a:t>
            </a:r>
            <a:br>
              <a:rPr lang="en-US" sz="2400" dirty="0"/>
            </a:br>
            <a:r>
              <a:rPr lang="en-US" sz="2400" dirty="0"/>
              <a:t>= BEHOV FOR EN MERE SYSTEMATISK TILGANG!</a:t>
            </a:r>
            <a:endParaRPr lang="da-DK" sz="2400" dirty="0"/>
          </a:p>
        </p:txBody>
      </p:sp>
    </p:spTree>
    <p:extLst>
      <p:ext uri="{BB962C8B-B14F-4D97-AF65-F5344CB8AC3E}">
        <p14:creationId xmlns:p14="http://schemas.microsoft.com/office/powerpoint/2010/main" val="366592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p:txBody>
          <a:bodyPr/>
          <a:lstStyle/>
          <a:p>
            <a:r>
              <a:rPr lang="da-DK" b="1" dirty="0"/>
              <a:t>3) Planlægning af professionsrettet UV</a:t>
            </a:r>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199" y="1825625"/>
            <a:ext cx="10515600" cy="4351338"/>
          </a:xfrm>
        </p:spPr>
        <p:txBody>
          <a:bodyPr/>
          <a:lstStyle/>
          <a:p>
            <a:pPr marL="0" indent="0">
              <a:buNone/>
            </a:pPr>
            <a:r>
              <a:rPr lang="da-DK" sz="3000" b="1" dirty="0"/>
              <a:t>Et bud på en model </a:t>
            </a:r>
          </a:p>
          <a:p>
            <a:pPr marL="0" indent="0">
              <a:buNone/>
            </a:pPr>
            <a:endParaRPr lang="da-DK" dirty="0"/>
          </a:p>
        </p:txBody>
      </p:sp>
      <p:sp>
        <p:nvSpPr>
          <p:cNvPr id="14" name="Ellipse 13">
            <a:extLst>
              <a:ext uri="{FF2B5EF4-FFF2-40B4-BE49-F238E27FC236}">
                <a16:creationId xmlns:a16="http://schemas.microsoft.com/office/drawing/2014/main" xmlns="" id="{93E85010-8C70-449E-9818-FC733CAA5EFE}"/>
              </a:ext>
            </a:extLst>
          </p:cNvPr>
          <p:cNvSpPr/>
          <p:nvPr/>
        </p:nvSpPr>
        <p:spPr>
          <a:xfrm>
            <a:off x="4700978" y="1982340"/>
            <a:ext cx="2958860" cy="2656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a:extLst>
              <a:ext uri="{FF2B5EF4-FFF2-40B4-BE49-F238E27FC236}">
                <a16:creationId xmlns:a16="http://schemas.microsoft.com/office/drawing/2014/main" xmlns="" id="{53DC2E6B-40F4-44B8-87C8-5739FF77405A}"/>
              </a:ext>
            </a:extLst>
          </p:cNvPr>
          <p:cNvSpPr txBox="1"/>
          <p:nvPr/>
        </p:nvSpPr>
        <p:spPr>
          <a:xfrm>
            <a:off x="4836580" y="2363350"/>
            <a:ext cx="2710570" cy="1938992"/>
          </a:xfrm>
          <a:prstGeom prst="rect">
            <a:avLst/>
          </a:prstGeom>
          <a:noFill/>
        </p:spPr>
        <p:txBody>
          <a:bodyPr wrap="square" rtlCol="0">
            <a:spAutoFit/>
          </a:bodyPr>
          <a:lstStyle/>
          <a:p>
            <a:pPr algn="ctr"/>
            <a:r>
              <a:rPr lang="da-DK" sz="2400" b="1" dirty="0">
                <a:solidFill>
                  <a:schemeClr val="bg1"/>
                </a:solidFill>
              </a:rPr>
              <a:t>Foredrag </a:t>
            </a:r>
          </a:p>
          <a:p>
            <a:pPr algn="ctr"/>
            <a:r>
              <a:rPr lang="da-DK" sz="2400" b="1" dirty="0">
                <a:solidFill>
                  <a:schemeClr val="bg1"/>
                </a:solidFill>
              </a:rPr>
              <a:t>Virksomhedsbesøg </a:t>
            </a:r>
          </a:p>
          <a:p>
            <a:pPr algn="ctr"/>
            <a:r>
              <a:rPr lang="da-DK" sz="2400" b="1" dirty="0">
                <a:solidFill>
                  <a:schemeClr val="bg1"/>
                </a:solidFill>
              </a:rPr>
              <a:t>Projekt </a:t>
            </a:r>
          </a:p>
          <a:p>
            <a:pPr algn="ctr"/>
            <a:r>
              <a:rPr lang="da-DK" sz="2400" b="1" dirty="0">
                <a:solidFill>
                  <a:schemeClr val="bg1"/>
                </a:solidFill>
              </a:rPr>
              <a:t>Praktik </a:t>
            </a:r>
          </a:p>
          <a:p>
            <a:pPr algn="ctr"/>
            <a:r>
              <a:rPr lang="da-DK" sz="2400" b="1" dirty="0">
                <a:solidFill>
                  <a:schemeClr val="bg1"/>
                </a:solidFill>
              </a:rPr>
              <a:t>Osv. </a:t>
            </a:r>
          </a:p>
        </p:txBody>
      </p:sp>
      <p:sp>
        <p:nvSpPr>
          <p:cNvPr id="16" name="Højrepil 14">
            <a:extLst>
              <a:ext uri="{FF2B5EF4-FFF2-40B4-BE49-F238E27FC236}">
                <a16:creationId xmlns:a16="http://schemas.microsoft.com/office/drawing/2014/main" xmlns="" id="{ABE97D22-9E34-4EC6-8B57-8A9FE44B342D}"/>
              </a:ext>
            </a:extLst>
          </p:cNvPr>
          <p:cNvSpPr/>
          <p:nvPr/>
        </p:nvSpPr>
        <p:spPr>
          <a:xfrm>
            <a:off x="714137" y="2482671"/>
            <a:ext cx="3840192" cy="164985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a:p>
        </p:txBody>
      </p:sp>
      <p:sp>
        <p:nvSpPr>
          <p:cNvPr id="17" name="Tekstfelt 16">
            <a:extLst>
              <a:ext uri="{FF2B5EF4-FFF2-40B4-BE49-F238E27FC236}">
                <a16:creationId xmlns:a16="http://schemas.microsoft.com/office/drawing/2014/main" xmlns="" id="{26DBDFD2-5B97-4B4F-8818-129B36AB60B3}"/>
              </a:ext>
            </a:extLst>
          </p:cNvPr>
          <p:cNvSpPr txBox="1"/>
          <p:nvPr/>
        </p:nvSpPr>
        <p:spPr>
          <a:xfrm>
            <a:off x="883604" y="3102012"/>
            <a:ext cx="3027092" cy="461665"/>
          </a:xfrm>
          <a:prstGeom prst="rect">
            <a:avLst/>
          </a:prstGeom>
          <a:noFill/>
        </p:spPr>
        <p:txBody>
          <a:bodyPr wrap="square" rtlCol="0">
            <a:spAutoFit/>
          </a:bodyPr>
          <a:lstStyle/>
          <a:p>
            <a:pPr algn="ctr"/>
            <a:r>
              <a:rPr lang="da-DK" sz="2400" b="1" dirty="0"/>
              <a:t>Refleksioner før</a:t>
            </a:r>
          </a:p>
        </p:txBody>
      </p:sp>
      <p:sp>
        <p:nvSpPr>
          <p:cNvPr id="18" name="Højrepil 18">
            <a:extLst>
              <a:ext uri="{FF2B5EF4-FFF2-40B4-BE49-F238E27FC236}">
                <a16:creationId xmlns:a16="http://schemas.microsoft.com/office/drawing/2014/main" xmlns="" id="{DF474C41-222B-4ED4-BED7-618191B65BDD}"/>
              </a:ext>
            </a:extLst>
          </p:cNvPr>
          <p:cNvSpPr/>
          <p:nvPr/>
        </p:nvSpPr>
        <p:spPr>
          <a:xfrm>
            <a:off x="7828772" y="2507918"/>
            <a:ext cx="3967588" cy="164985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a:p>
        </p:txBody>
      </p:sp>
      <p:sp>
        <p:nvSpPr>
          <p:cNvPr id="19" name="Tekstfelt 18">
            <a:extLst>
              <a:ext uri="{FF2B5EF4-FFF2-40B4-BE49-F238E27FC236}">
                <a16:creationId xmlns:a16="http://schemas.microsoft.com/office/drawing/2014/main" xmlns="" id="{EB9ABA2C-1D78-4969-9E8E-A94D9F1BCA5C}"/>
              </a:ext>
            </a:extLst>
          </p:cNvPr>
          <p:cNvSpPr txBox="1"/>
          <p:nvPr/>
        </p:nvSpPr>
        <p:spPr>
          <a:xfrm>
            <a:off x="7931181" y="3102013"/>
            <a:ext cx="3027092" cy="461665"/>
          </a:xfrm>
          <a:prstGeom prst="rect">
            <a:avLst/>
          </a:prstGeom>
          <a:noFill/>
        </p:spPr>
        <p:txBody>
          <a:bodyPr wrap="square" rtlCol="0">
            <a:spAutoFit/>
          </a:bodyPr>
          <a:lstStyle/>
          <a:p>
            <a:pPr algn="ctr"/>
            <a:r>
              <a:rPr lang="da-DK" sz="2400" b="1" dirty="0"/>
              <a:t>Refleksioner efter</a:t>
            </a:r>
          </a:p>
        </p:txBody>
      </p:sp>
      <p:sp>
        <p:nvSpPr>
          <p:cNvPr id="8" name="Rektangel: afrundede hjørner 7">
            <a:extLst>
              <a:ext uri="{FF2B5EF4-FFF2-40B4-BE49-F238E27FC236}">
                <a16:creationId xmlns:a16="http://schemas.microsoft.com/office/drawing/2014/main" xmlns="" id="{0ACB1A70-62FE-4A6F-A01E-24900D51C540}"/>
              </a:ext>
            </a:extLst>
          </p:cNvPr>
          <p:cNvSpPr/>
          <p:nvPr/>
        </p:nvSpPr>
        <p:spPr>
          <a:xfrm>
            <a:off x="748335" y="4234924"/>
            <a:ext cx="1800921" cy="2221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afrundede hjørner 25">
            <a:extLst>
              <a:ext uri="{FF2B5EF4-FFF2-40B4-BE49-F238E27FC236}">
                <a16:creationId xmlns:a16="http://schemas.microsoft.com/office/drawing/2014/main" xmlns="" id="{7E0BD268-FDAF-44B3-986F-C23CFDEA9399}"/>
              </a:ext>
            </a:extLst>
          </p:cNvPr>
          <p:cNvSpPr/>
          <p:nvPr/>
        </p:nvSpPr>
        <p:spPr>
          <a:xfrm>
            <a:off x="2757726" y="4234925"/>
            <a:ext cx="1800921" cy="2221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Tekstfelt 26">
            <a:extLst>
              <a:ext uri="{FF2B5EF4-FFF2-40B4-BE49-F238E27FC236}">
                <a16:creationId xmlns:a16="http://schemas.microsoft.com/office/drawing/2014/main" xmlns="" id="{85988F80-E120-4DE1-8397-285E571F8B2C}"/>
              </a:ext>
            </a:extLst>
          </p:cNvPr>
          <p:cNvSpPr txBox="1"/>
          <p:nvPr/>
        </p:nvSpPr>
        <p:spPr>
          <a:xfrm>
            <a:off x="823049" y="4937275"/>
            <a:ext cx="1611499" cy="984885"/>
          </a:xfrm>
          <a:prstGeom prst="rect">
            <a:avLst/>
          </a:prstGeom>
          <a:noFill/>
        </p:spPr>
        <p:txBody>
          <a:bodyPr wrap="square" rtlCol="0">
            <a:spAutoFit/>
          </a:bodyPr>
          <a:lstStyle/>
          <a:p>
            <a:pPr algn="ctr"/>
            <a:r>
              <a:rPr lang="da-DK" sz="2000" b="1" dirty="0">
                <a:solidFill>
                  <a:schemeClr val="bg1"/>
                </a:solidFill>
              </a:rPr>
              <a:t>Indledende overvejelser </a:t>
            </a:r>
          </a:p>
          <a:p>
            <a:endParaRPr lang="da-DK" dirty="0"/>
          </a:p>
        </p:txBody>
      </p:sp>
      <p:sp>
        <p:nvSpPr>
          <p:cNvPr id="28" name="Tekstfelt 27">
            <a:extLst>
              <a:ext uri="{FF2B5EF4-FFF2-40B4-BE49-F238E27FC236}">
                <a16:creationId xmlns:a16="http://schemas.microsoft.com/office/drawing/2014/main" xmlns="" id="{834EEE57-CDCD-4557-96E3-D0474D42E4D5}"/>
              </a:ext>
            </a:extLst>
          </p:cNvPr>
          <p:cNvSpPr txBox="1"/>
          <p:nvPr/>
        </p:nvSpPr>
        <p:spPr>
          <a:xfrm>
            <a:off x="2852436" y="4897539"/>
            <a:ext cx="1611499" cy="984885"/>
          </a:xfrm>
          <a:prstGeom prst="rect">
            <a:avLst/>
          </a:prstGeom>
          <a:noFill/>
        </p:spPr>
        <p:txBody>
          <a:bodyPr wrap="square" rtlCol="0">
            <a:spAutoFit/>
          </a:bodyPr>
          <a:lstStyle/>
          <a:p>
            <a:pPr algn="ctr"/>
            <a:r>
              <a:rPr lang="da-DK" sz="2000" b="1" dirty="0">
                <a:solidFill>
                  <a:schemeClr val="bg1"/>
                </a:solidFill>
              </a:rPr>
              <a:t>Præsentation for eleverne</a:t>
            </a:r>
          </a:p>
          <a:p>
            <a:endParaRPr lang="da-DK" dirty="0"/>
          </a:p>
        </p:txBody>
      </p:sp>
      <p:sp>
        <p:nvSpPr>
          <p:cNvPr id="29" name="Rektangel: afrundede hjørner 28">
            <a:extLst>
              <a:ext uri="{FF2B5EF4-FFF2-40B4-BE49-F238E27FC236}">
                <a16:creationId xmlns:a16="http://schemas.microsoft.com/office/drawing/2014/main" xmlns="" id="{42DA3919-334D-49D3-8F13-4DA188F162C1}"/>
              </a:ext>
            </a:extLst>
          </p:cNvPr>
          <p:cNvSpPr/>
          <p:nvPr/>
        </p:nvSpPr>
        <p:spPr>
          <a:xfrm>
            <a:off x="7802169" y="4234924"/>
            <a:ext cx="1800921" cy="2221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Tekstfelt 29">
            <a:extLst>
              <a:ext uri="{FF2B5EF4-FFF2-40B4-BE49-F238E27FC236}">
                <a16:creationId xmlns:a16="http://schemas.microsoft.com/office/drawing/2014/main" xmlns="" id="{19662B53-FFF3-4000-9024-EF0678E3F15B}"/>
              </a:ext>
            </a:extLst>
          </p:cNvPr>
          <p:cNvSpPr txBox="1"/>
          <p:nvPr/>
        </p:nvSpPr>
        <p:spPr>
          <a:xfrm>
            <a:off x="7931181" y="4822287"/>
            <a:ext cx="1611499" cy="1292662"/>
          </a:xfrm>
          <a:prstGeom prst="rect">
            <a:avLst/>
          </a:prstGeom>
          <a:noFill/>
        </p:spPr>
        <p:txBody>
          <a:bodyPr wrap="square" rtlCol="0">
            <a:spAutoFit/>
          </a:bodyPr>
          <a:lstStyle/>
          <a:p>
            <a:pPr algn="ctr"/>
            <a:r>
              <a:rPr lang="da-DK" sz="2000" b="1" dirty="0">
                <a:solidFill>
                  <a:schemeClr val="bg1"/>
                </a:solidFill>
              </a:rPr>
              <a:t>Elevernes faglige refleksion</a:t>
            </a:r>
          </a:p>
          <a:p>
            <a:endParaRPr lang="da-DK" dirty="0"/>
          </a:p>
        </p:txBody>
      </p:sp>
      <p:sp>
        <p:nvSpPr>
          <p:cNvPr id="31" name="Rektangel: afrundede hjørner 30">
            <a:extLst>
              <a:ext uri="{FF2B5EF4-FFF2-40B4-BE49-F238E27FC236}">
                <a16:creationId xmlns:a16="http://schemas.microsoft.com/office/drawing/2014/main" xmlns="" id="{31E22061-1622-4367-82FE-C9E909221D2B}"/>
              </a:ext>
            </a:extLst>
          </p:cNvPr>
          <p:cNvSpPr/>
          <p:nvPr/>
        </p:nvSpPr>
        <p:spPr>
          <a:xfrm>
            <a:off x="9845862" y="4233881"/>
            <a:ext cx="1800921" cy="2221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Tekstfelt 31">
            <a:extLst>
              <a:ext uri="{FF2B5EF4-FFF2-40B4-BE49-F238E27FC236}">
                <a16:creationId xmlns:a16="http://schemas.microsoft.com/office/drawing/2014/main" xmlns="" id="{F226D4FD-511B-4801-9743-A34E36E649FA}"/>
              </a:ext>
            </a:extLst>
          </p:cNvPr>
          <p:cNvSpPr txBox="1"/>
          <p:nvPr/>
        </p:nvSpPr>
        <p:spPr>
          <a:xfrm>
            <a:off x="9940572" y="4555337"/>
            <a:ext cx="1611499" cy="1908215"/>
          </a:xfrm>
          <a:prstGeom prst="rect">
            <a:avLst/>
          </a:prstGeom>
          <a:noFill/>
        </p:spPr>
        <p:txBody>
          <a:bodyPr wrap="square" rtlCol="0">
            <a:spAutoFit/>
          </a:bodyPr>
          <a:lstStyle/>
          <a:p>
            <a:pPr algn="ctr"/>
            <a:r>
              <a:rPr lang="da-DK" sz="2000" b="1" dirty="0">
                <a:solidFill>
                  <a:schemeClr val="bg1"/>
                </a:solidFill>
              </a:rPr>
              <a:t>Elevernes refleksion i forhold til karriere-læring</a:t>
            </a:r>
          </a:p>
          <a:p>
            <a:endParaRPr lang="da-DK" dirty="0"/>
          </a:p>
        </p:txBody>
      </p:sp>
    </p:spTree>
    <p:extLst>
      <p:ext uri="{BB962C8B-B14F-4D97-AF65-F5344CB8AC3E}">
        <p14:creationId xmlns:p14="http://schemas.microsoft.com/office/powerpoint/2010/main" val="989526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P spid="18" grpId="0" animBg="1"/>
      <p:bldP spid="19" grpId="0"/>
      <p:bldP spid="8" grpId="0" animBg="1"/>
      <p:bldP spid="26" grpId="0" animBg="1"/>
      <p:bldP spid="27" grpId="0"/>
      <p:bldP spid="28" grpId="0"/>
      <p:bldP spid="29" grpId="0" animBg="1"/>
      <p:bldP spid="30" grpId="0"/>
      <p:bldP spid="31" grpId="0" animBg="1"/>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p:txBody>
          <a:bodyPr/>
          <a:lstStyle/>
          <a:p>
            <a:r>
              <a:rPr lang="da-DK" b="1" dirty="0"/>
              <a:t>3) Planlægning af professionsrettet UV</a:t>
            </a:r>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199" y="1825625"/>
            <a:ext cx="10515600" cy="4351338"/>
          </a:xfrm>
        </p:spPr>
        <p:txBody>
          <a:bodyPr>
            <a:normAutofit/>
          </a:bodyPr>
          <a:lstStyle/>
          <a:p>
            <a:pPr marL="0" indent="0">
              <a:buNone/>
            </a:pPr>
            <a:r>
              <a:rPr lang="da-DK" sz="3000" b="1" dirty="0"/>
              <a:t>A) Indledende overvejelser </a:t>
            </a:r>
          </a:p>
          <a:p>
            <a:r>
              <a:rPr lang="da-DK" dirty="0"/>
              <a:t>Overvejelser i planlægningsfasen om ting som</a:t>
            </a:r>
          </a:p>
          <a:p>
            <a:pPr lvl="1">
              <a:buFontTx/>
              <a:buChar char="-"/>
            </a:pPr>
            <a:r>
              <a:rPr lang="da-DK" dirty="0"/>
              <a:t>hvad er formålet? (fagligt og i forhold til karrierelæring)</a:t>
            </a:r>
          </a:p>
          <a:p>
            <a:pPr lvl="1">
              <a:buFontTx/>
              <a:buChar char="-"/>
            </a:pPr>
            <a:r>
              <a:rPr lang="da-DK" dirty="0"/>
              <a:t>I hvilken faglig sammenhæng skal det indgå?</a:t>
            </a:r>
          </a:p>
          <a:p>
            <a:pPr lvl="1">
              <a:buFontTx/>
              <a:buChar char="-"/>
            </a:pPr>
            <a:r>
              <a:rPr lang="da-DK" dirty="0"/>
              <a:t>Hvordan skal eleverne forberedes til besøget?</a:t>
            </a:r>
          </a:p>
          <a:p>
            <a:pPr lvl="1">
              <a:buFontTx/>
              <a:buChar char="-"/>
            </a:pPr>
            <a:r>
              <a:rPr lang="da-DK" dirty="0"/>
              <a:t>Hvad skal elevernes rolle være under besøget?</a:t>
            </a:r>
          </a:p>
          <a:p>
            <a:pPr lvl="1">
              <a:buFontTx/>
              <a:buChar char="-"/>
            </a:pPr>
            <a:r>
              <a:rPr lang="da-DK" dirty="0"/>
              <a:t>Hvad skal oplægsholderens rolle være?</a:t>
            </a:r>
          </a:p>
          <a:p>
            <a:pPr lvl="1">
              <a:buFontTx/>
              <a:buChar char="-"/>
            </a:pPr>
            <a:r>
              <a:rPr lang="da-DK" dirty="0"/>
              <a:t>Hvad skal udbyttet være efter besøget?</a:t>
            </a:r>
          </a:p>
          <a:p>
            <a:pPr lvl="1">
              <a:buFontTx/>
              <a:buChar char="-"/>
            </a:pPr>
            <a:r>
              <a:rPr lang="da-DK" dirty="0"/>
              <a:t>osv.</a:t>
            </a:r>
          </a:p>
          <a:p>
            <a:pPr marL="457200" lvl="1" indent="0">
              <a:buNone/>
            </a:pPr>
            <a:endParaRPr lang="da-DK" dirty="0"/>
          </a:p>
        </p:txBody>
      </p:sp>
      <p:sp>
        <p:nvSpPr>
          <p:cNvPr id="12" name="AutoShape 4" descr="Billedresultat for mail">
            <a:extLst>
              <a:ext uri="{FF2B5EF4-FFF2-40B4-BE49-F238E27FC236}">
                <a16:creationId xmlns:a16="http://schemas.microsoft.com/office/drawing/2014/main" xmlns="" id="{1AC47DAD-7448-432D-B13F-B842247AF4D4}"/>
              </a:ext>
            </a:extLst>
          </p:cNvPr>
          <p:cNvSpPr>
            <a:spLocks noChangeAspect="1" noChangeArrowheads="1"/>
          </p:cNvSpPr>
          <p:nvPr/>
        </p:nvSpPr>
        <p:spPr bwMode="auto">
          <a:xfrm>
            <a:off x="4414838" y="1747838"/>
            <a:ext cx="3362325" cy="3362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1" name="Eksplosion: 8 pkt 10">
            <a:extLst>
              <a:ext uri="{FF2B5EF4-FFF2-40B4-BE49-F238E27FC236}">
                <a16:creationId xmlns:a16="http://schemas.microsoft.com/office/drawing/2014/main" xmlns="" id="{755626E3-6807-4F2B-A906-7CAD83A5F963}"/>
              </a:ext>
            </a:extLst>
          </p:cNvPr>
          <p:cNvSpPr/>
          <p:nvPr/>
        </p:nvSpPr>
        <p:spPr>
          <a:xfrm rot="689861">
            <a:off x="8082426" y="2826294"/>
            <a:ext cx="3993388" cy="3562333"/>
          </a:xfrm>
          <a:prstGeom prst="irregularSeal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ln w="0"/>
                <a:solidFill>
                  <a:schemeClr val="tx1"/>
                </a:solidFill>
                <a:effectLst>
                  <a:outerShdw blurRad="38100" dist="19050" dir="2700000" algn="tl" rotWithShape="0">
                    <a:schemeClr val="dk1">
                      <a:alpha val="40000"/>
                    </a:schemeClr>
                  </a:outerShdw>
                </a:effectLst>
              </a:rPr>
              <a:t>POINTE: PROFESSIONS-RETTETHED SKAL GIVE MENING I FORHOLD TIL UV! </a:t>
            </a:r>
          </a:p>
        </p:txBody>
      </p:sp>
      <p:pic>
        <p:nvPicPr>
          <p:cNvPr id="9" name="Billede 8">
            <a:extLst>
              <a:ext uri="{FF2B5EF4-FFF2-40B4-BE49-F238E27FC236}">
                <a16:creationId xmlns:a16="http://schemas.microsoft.com/office/drawing/2014/main" xmlns="" id="{ABDA87AE-1593-4342-BF9B-CD95ED57A0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91230" y="1478202"/>
            <a:ext cx="3281061" cy="1377812"/>
          </a:xfrm>
          <a:prstGeom prst="rect">
            <a:avLst/>
          </a:prstGeom>
        </p:spPr>
      </p:pic>
    </p:spTree>
    <p:extLst>
      <p:ext uri="{BB962C8B-B14F-4D97-AF65-F5344CB8AC3E}">
        <p14:creationId xmlns:p14="http://schemas.microsoft.com/office/powerpoint/2010/main" val="38896647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p:txBody>
          <a:bodyPr/>
          <a:lstStyle/>
          <a:p>
            <a:r>
              <a:rPr lang="da-DK" b="1" dirty="0"/>
              <a:t>3) Planlægning af professionsrettet UV</a:t>
            </a:r>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199" y="1825624"/>
            <a:ext cx="8610601" cy="4866723"/>
          </a:xfrm>
        </p:spPr>
        <p:txBody>
          <a:bodyPr>
            <a:normAutofit/>
          </a:bodyPr>
          <a:lstStyle/>
          <a:p>
            <a:pPr marL="0" indent="0">
              <a:buNone/>
            </a:pPr>
            <a:r>
              <a:rPr lang="da-DK" sz="3000" b="1" dirty="0"/>
              <a:t>B) Præsentation for eleverne </a:t>
            </a:r>
          </a:p>
          <a:p>
            <a:r>
              <a:rPr lang="da-DK" dirty="0"/>
              <a:t>Induktiv tilgang</a:t>
            </a:r>
          </a:p>
          <a:p>
            <a:pPr lvl="1"/>
            <a:r>
              <a:rPr lang="da-DK" dirty="0"/>
              <a:t>Hvad er problemet/spørgsmålet, som vi skal have løst/besvaret? </a:t>
            </a:r>
          </a:p>
          <a:p>
            <a:pPr lvl="1"/>
            <a:r>
              <a:rPr lang="da-DK" dirty="0"/>
              <a:t>Hvordan kan de involverede professioner tænkes at bidrage?</a:t>
            </a:r>
          </a:p>
          <a:p>
            <a:r>
              <a:rPr lang="da-DK" dirty="0"/>
              <a:t>Klæde eleverne på til ”mødet” </a:t>
            </a:r>
          </a:p>
          <a:p>
            <a:pPr lvl="1"/>
            <a:r>
              <a:rPr lang="da-DK" dirty="0"/>
              <a:t>Hvad skal vi forvente?</a:t>
            </a:r>
          </a:p>
          <a:p>
            <a:pPr lvl="1"/>
            <a:r>
              <a:rPr lang="da-DK" dirty="0"/>
              <a:t>”Hvad skal vi have ud af det?” (case?)  </a:t>
            </a:r>
          </a:p>
          <a:p>
            <a:pPr lvl="1"/>
            <a:r>
              <a:rPr lang="da-DK" dirty="0"/>
              <a:t>Forberede spørgsmål</a:t>
            </a:r>
          </a:p>
          <a:p>
            <a:pPr lvl="1"/>
            <a:r>
              <a:rPr lang="da-DK" dirty="0"/>
              <a:t>Forventninger til deltagelse </a:t>
            </a:r>
          </a:p>
          <a:p>
            <a:pPr lvl="1"/>
            <a:r>
              <a:rPr lang="da-DK" dirty="0"/>
              <a:t>Osv. </a:t>
            </a:r>
          </a:p>
        </p:txBody>
      </p:sp>
      <p:sp>
        <p:nvSpPr>
          <p:cNvPr id="12" name="AutoShape 4" descr="Billedresultat for mail">
            <a:extLst>
              <a:ext uri="{FF2B5EF4-FFF2-40B4-BE49-F238E27FC236}">
                <a16:creationId xmlns:a16="http://schemas.microsoft.com/office/drawing/2014/main" xmlns="" id="{1AC47DAD-7448-432D-B13F-B842247AF4D4}"/>
              </a:ext>
            </a:extLst>
          </p:cNvPr>
          <p:cNvSpPr>
            <a:spLocks noChangeAspect="1" noChangeArrowheads="1"/>
          </p:cNvSpPr>
          <p:nvPr/>
        </p:nvSpPr>
        <p:spPr bwMode="auto">
          <a:xfrm>
            <a:off x="4414838" y="1747838"/>
            <a:ext cx="3362325" cy="3362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13" name="Billede 12">
            <a:extLst>
              <a:ext uri="{FF2B5EF4-FFF2-40B4-BE49-F238E27FC236}">
                <a16:creationId xmlns:a16="http://schemas.microsoft.com/office/drawing/2014/main" xmlns="" id="{C5F4F5A2-557A-4F5B-95CB-9D50F16DF5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91230" y="1478202"/>
            <a:ext cx="3281061" cy="1377812"/>
          </a:xfrm>
          <a:prstGeom prst="rect">
            <a:avLst/>
          </a:prstGeom>
        </p:spPr>
      </p:pic>
    </p:spTree>
    <p:extLst>
      <p:ext uri="{BB962C8B-B14F-4D97-AF65-F5344CB8AC3E}">
        <p14:creationId xmlns:p14="http://schemas.microsoft.com/office/powerpoint/2010/main" val="11121621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p:txBody>
          <a:bodyPr/>
          <a:lstStyle/>
          <a:p>
            <a:r>
              <a:rPr lang="da-DK" b="1" dirty="0"/>
              <a:t>3) Planlægning af professionsrettet UV</a:t>
            </a:r>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199" y="1825624"/>
            <a:ext cx="8610601" cy="4866723"/>
          </a:xfrm>
        </p:spPr>
        <p:txBody>
          <a:bodyPr>
            <a:normAutofit fontScale="92500" lnSpcReduction="10000"/>
          </a:bodyPr>
          <a:lstStyle/>
          <a:p>
            <a:pPr marL="0" indent="0">
              <a:buNone/>
            </a:pPr>
            <a:r>
              <a:rPr lang="da-DK" sz="3000" b="1" dirty="0"/>
              <a:t>C) Mødet med professioner</a:t>
            </a:r>
          </a:p>
          <a:p>
            <a:r>
              <a:rPr lang="da-DK" dirty="0"/>
              <a:t>Det praktiske</a:t>
            </a:r>
          </a:p>
          <a:p>
            <a:pPr lvl="1"/>
            <a:r>
              <a:rPr lang="da-DK" dirty="0"/>
              <a:t>Kan eleverne lytte til et oplæg?</a:t>
            </a:r>
          </a:p>
          <a:p>
            <a:pPr lvl="1"/>
            <a:r>
              <a:rPr lang="da-DK" dirty="0"/>
              <a:t>Fange centrale pointer? </a:t>
            </a:r>
          </a:p>
          <a:p>
            <a:pPr lvl="1"/>
            <a:r>
              <a:rPr lang="da-DK" dirty="0"/>
              <a:t>Tage noter? </a:t>
            </a:r>
          </a:p>
          <a:p>
            <a:r>
              <a:rPr lang="da-DK" dirty="0"/>
              <a:t> Det faglige</a:t>
            </a:r>
          </a:p>
          <a:p>
            <a:pPr lvl="1"/>
            <a:r>
              <a:rPr lang="da-DK" dirty="0"/>
              <a:t>Passer det ind i forløbet? </a:t>
            </a:r>
          </a:p>
          <a:p>
            <a:pPr lvl="1"/>
            <a:r>
              <a:rPr lang="da-DK" dirty="0"/>
              <a:t>Har man forberedt den eksterne aktør i forhold til viden, teori og begreber, som eleverne kommer med? </a:t>
            </a:r>
          </a:p>
          <a:p>
            <a:r>
              <a:rPr lang="da-DK" dirty="0"/>
              <a:t> Det formidlingsmæssige </a:t>
            </a:r>
          </a:p>
          <a:p>
            <a:pPr lvl="1"/>
            <a:r>
              <a:rPr lang="da-DK" dirty="0"/>
              <a:t>Rammer det planlagte møde elevgruppen? </a:t>
            </a:r>
          </a:p>
          <a:p>
            <a:r>
              <a:rPr lang="da-DK" dirty="0"/>
              <a:t>Det beroligende </a:t>
            </a:r>
          </a:p>
          <a:p>
            <a:pPr lvl="1"/>
            <a:r>
              <a:rPr lang="da-DK" dirty="0"/>
              <a:t>Det er ok, at man ikke forstår alt! </a:t>
            </a:r>
          </a:p>
          <a:p>
            <a:pPr marL="457200" lvl="1" indent="0">
              <a:buNone/>
            </a:pPr>
            <a:endParaRPr lang="da-DK" dirty="0"/>
          </a:p>
          <a:p>
            <a:endParaRPr lang="da-DK" dirty="0"/>
          </a:p>
        </p:txBody>
      </p:sp>
      <p:sp>
        <p:nvSpPr>
          <p:cNvPr id="12" name="AutoShape 4" descr="Billedresultat for mail">
            <a:extLst>
              <a:ext uri="{FF2B5EF4-FFF2-40B4-BE49-F238E27FC236}">
                <a16:creationId xmlns:a16="http://schemas.microsoft.com/office/drawing/2014/main" xmlns="" id="{1AC47DAD-7448-432D-B13F-B842247AF4D4}"/>
              </a:ext>
            </a:extLst>
          </p:cNvPr>
          <p:cNvSpPr>
            <a:spLocks noChangeAspect="1" noChangeArrowheads="1"/>
          </p:cNvSpPr>
          <p:nvPr/>
        </p:nvSpPr>
        <p:spPr bwMode="auto">
          <a:xfrm>
            <a:off x="4414838" y="1747838"/>
            <a:ext cx="3362325" cy="3362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9" name="Billede 8">
            <a:extLst>
              <a:ext uri="{FF2B5EF4-FFF2-40B4-BE49-F238E27FC236}">
                <a16:creationId xmlns:a16="http://schemas.microsoft.com/office/drawing/2014/main" xmlns="" id="{530C7DC2-0908-42A4-9856-8CB93868AA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91230" y="1478202"/>
            <a:ext cx="3281061" cy="1377812"/>
          </a:xfrm>
          <a:prstGeom prst="rect">
            <a:avLst/>
          </a:prstGeom>
        </p:spPr>
      </p:pic>
    </p:spTree>
    <p:extLst>
      <p:ext uri="{BB962C8B-B14F-4D97-AF65-F5344CB8AC3E}">
        <p14:creationId xmlns:p14="http://schemas.microsoft.com/office/powerpoint/2010/main" val="12845056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p:txBody>
          <a:bodyPr/>
          <a:lstStyle/>
          <a:p>
            <a:r>
              <a:rPr lang="da-DK" b="1" dirty="0"/>
              <a:t>3) Planlægning af professionsrettet UV</a:t>
            </a:r>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199" y="1825624"/>
            <a:ext cx="7753031" cy="4866723"/>
          </a:xfrm>
        </p:spPr>
        <p:txBody>
          <a:bodyPr>
            <a:normAutofit/>
          </a:bodyPr>
          <a:lstStyle/>
          <a:p>
            <a:pPr marL="0" indent="0">
              <a:buNone/>
            </a:pPr>
            <a:r>
              <a:rPr lang="da-DK" sz="3000" b="1" dirty="0"/>
              <a:t>D) Faglig refleksion </a:t>
            </a:r>
          </a:p>
          <a:p>
            <a:r>
              <a:rPr lang="da-DK" dirty="0"/>
              <a:t>Jo bedre eleverne er klædt på inden, desto mere får de rent fagligt ud af det</a:t>
            </a:r>
          </a:p>
          <a:p>
            <a:r>
              <a:rPr lang="da-DK" dirty="0"/>
              <a:t>Mulige øvelser:</a:t>
            </a:r>
          </a:p>
          <a:p>
            <a:pPr lvl="1"/>
            <a:r>
              <a:rPr lang="da-DK" dirty="0"/>
              <a:t>Evalueringsskema (se næste slide) </a:t>
            </a:r>
          </a:p>
          <a:p>
            <a:pPr lvl="1"/>
            <a:r>
              <a:rPr lang="da-DK" dirty="0"/>
              <a:t>Modsatrettet tekst </a:t>
            </a:r>
          </a:p>
          <a:p>
            <a:pPr lvl="1"/>
            <a:r>
              <a:rPr lang="da-DK" dirty="0"/>
              <a:t>Arbejde med case (hvis man har opstillet en) eller besvare problemstillinger </a:t>
            </a:r>
          </a:p>
          <a:p>
            <a:pPr marL="457200" lvl="1" indent="0">
              <a:buNone/>
            </a:pPr>
            <a:endParaRPr lang="da-DK" dirty="0"/>
          </a:p>
          <a:p>
            <a:endParaRPr lang="da-DK" dirty="0"/>
          </a:p>
        </p:txBody>
      </p:sp>
      <p:sp>
        <p:nvSpPr>
          <p:cNvPr id="12" name="AutoShape 4" descr="Billedresultat for mail">
            <a:extLst>
              <a:ext uri="{FF2B5EF4-FFF2-40B4-BE49-F238E27FC236}">
                <a16:creationId xmlns:a16="http://schemas.microsoft.com/office/drawing/2014/main" xmlns="" id="{1AC47DAD-7448-432D-B13F-B842247AF4D4}"/>
              </a:ext>
            </a:extLst>
          </p:cNvPr>
          <p:cNvSpPr>
            <a:spLocks noChangeAspect="1" noChangeArrowheads="1"/>
          </p:cNvSpPr>
          <p:nvPr/>
        </p:nvSpPr>
        <p:spPr bwMode="auto">
          <a:xfrm>
            <a:off x="4414838" y="1747838"/>
            <a:ext cx="3362325" cy="3362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9" name="Billede 8">
            <a:extLst>
              <a:ext uri="{FF2B5EF4-FFF2-40B4-BE49-F238E27FC236}">
                <a16:creationId xmlns:a16="http://schemas.microsoft.com/office/drawing/2014/main" xmlns="" id="{530C7DC2-0908-42A4-9856-8CB93868AA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91230" y="1478202"/>
            <a:ext cx="3281061" cy="1377812"/>
          </a:xfrm>
          <a:prstGeom prst="rect">
            <a:avLst/>
          </a:prstGeom>
        </p:spPr>
      </p:pic>
    </p:spTree>
    <p:extLst>
      <p:ext uri="{BB962C8B-B14F-4D97-AF65-F5344CB8AC3E}">
        <p14:creationId xmlns:p14="http://schemas.microsoft.com/office/powerpoint/2010/main" val="26898555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p:txBody>
          <a:bodyPr/>
          <a:lstStyle/>
          <a:p>
            <a:r>
              <a:rPr lang="da-DK" b="1" dirty="0"/>
              <a:t>3) Planlægning af professionsrettet UV</a:t>
            </a:r>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199" y="1825624"/>
            <a:ext cx="7753031" cy="4866723"/>
          </a:xfrm>
        </p:spPr>
        <p:txBody>
          <a:bodyPr>
            <a:normAutofit/>
          </a:bodyPr>
          <a:lstStyle/>
          <a:p>
            <a:pPr marL="0" indent="0">
              <a:buNone/>
            </a:pPr>
            <a:r>
              <a:rPr lang="da-DK" sz="3000" b="1" dirty="0"/>
              <a:t>E) Refleksion i forhold til karrierelæring  </a:t>
            </a:r>
          </a:p>
          <a:p>
            <a:pPr marL="457200" lvl="1" indent="0">
              <a:buNone/>
            </a:pPr>
            <a:endParaRPr lang="da-DK" dirty="0"/>
          </a:p>
          <a:p>
            <a:endParaRPr lang="da-DK" dirty="0"/>
          </a:p>
        </p:txBody>
      </p:sp>
      <p:sp>
        <p:nvSpPr>
          <p:cNvPr id="12" name="AutoShape 4" descr="Billedresultat for mail">
            <a:extLst>
              <a:ext uri="{FF2B5EF4-FFF2-40B4-BE49-F238E27FC236}">
                <a16:creationId xmlns:a16="http://schemas.microsoft.com/office/drawing/2014/main" xmlns="" id="{1AC47DAD-7448-432D-B13F-B842247AF4D4}"/>
              </a:ext>
            </a:extLst>
          </p:cNvPr>
          <p:cNvSpPr>
            <a:spLocks noChangeAspect="1" noChangeArrowheads="1"/>
          </p:cNvSpPr>
          <p:nvPr/>
        </p:nvSpPr>
        <p:spPr bwMode="auto">
          <a:xfrm>
            <a:off x="4414838" y="1747838"/>
            <a:ext cx="3362325" cy="3362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9" name="Billede 8">
            <a:extLst>
              <a:ext uri="{FF2B5EF4-FFF2-40B4-BE49-F238E27FC236}">
                <a16:creationId xmlns:a16="http://schemas.microsoft.com/office/drawing/2014/main" xmlns="" id="{530C7DC2-0908-42A4-9856-8CB93868AA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91230" y="1478202"/>
            <a:ext cx="3281061" cy="1377812"/>
          </a:xfrm>
          <a:prstGeom prst="rect">
            <a:avLst/>
          </a:prstGeom>
        </p:spPr>
      </p:pic>
      <p:pic>
        <p:nvPicPr>
          <p:cNvPr id="4" name="Billede 3">
            <a:extLst>
              <a:ext uri="{FF2B5EF4-FFF2-40B4-BE49-F238E27FC236}">
                <a16:creationId xmlns:a16="http://schemas.microsoft.com/office/drawing/2014/main" xmlns="" id="{E33433F2-1D60-4991-9CB9-8AC6631F09E8}"/>
              </a:ext>
            </a:extLst>
          </p:cNvPr>
          <p:cNvPicPr>
            <a:picLocks noChangeAspect="1"/>
          </p:cNvPicPr>
          <p:nvPr/>
        </p:nvPicPr>
        <p:blipFill>
          <a:blip r:embed="rId3"/>
          <a:stretch>
            <a:fillRect/>
          </a:stretch>
        </p:blipFill>
        <p:spPr>
          <a:xfrm>
            <a:off x="2692103" y="2382560"/>
            <a:ext cx="5731798" cy="4309787"/>
          </a:xfrm>
          <a:prstGeom prst="rect">
            <a:avLst/>
          </a:prstGeom>
        </p:spPr>
      </p:pic>
    </p:spTree>
    <p:extLst>
      <p:ext uri="{BB962C8B-B14F-4D97-AF65-F5344CB8AC3E}">
        <p14:creationId xmlns:p14="http://schemas.microsoft.com/office/powerpoint/2010/main" val="20635659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xmlns="" id="{B8A8E2A6-C2A7-4188-8C00-0BA0473BE6CA}"/>
              </a:ext>
            </a:extLst>
          </p:cNvPr>
          <p:cNvSpPr/>
          <p:nvPr/>
        </p:nvSpPr>
        <p:spPr>
          <a:xfrm>
            <a:off x="838200" y="3816626"/>
            <a:ext cx="8931966"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xmlns="" id="{B47E5C70-2F2A-4ACA-ABF7-49B0F53AB4D7}"/>
              </a:ext>
            </a:extLst>
          </p:cNvPr>
          <p:cNvSpPr/>
          <p:nvPr/>
        </p:nvSpPr>
        <p:spPr>
          <a:xfrm>
            <a:off x="9813237" y="3654718"/>
            <a:ext cx="357810" cy="376824"/>
          </a:xfrm>
          <a:prstGeom prst="ellipse">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7DF7E3AD-CA00-4334-892C-4E80969EFF62}"/>
              </a:ext>
            </a:extLst>
          </p:cNvPr>
          <p:cNvSpPr/>
          <p:nvPr/>
        </p:nvSpPr>
        <p:spPr>
          <a:xfrm>
            <a:off x="10214118" y="3816626"/>
            <a:ext cx="997221"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DF6FBD49-4FB5-4879-A088-C7EE9ABA3848}"/>
              </a:ext>
            </a:extLst>
          </p:cNvPr>
          <p:cNvSpPr/>
          <p:nvPr/>
        </p:nvSpPr>
        <p:spPr>
          <a:xfrm>
            <a:off x="851452" y="3820456"/>
            <a:ext cx="8931966"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xmlns="" id="{C9E7A4F2-8282-4BCB-AE28-E75C2C053873}"/>
              </a:ext>
            </a:extLst>
          </p:cNvPr>
          <p:cNvSpPr/>
          <p:nvPr/>
        </p:nvSpPr>
        <p:spPr>
          <a:xfrm>
            <a:off x="9826489" y="3658548"/>
            <a:ext cx="357810" cy="376824"/>
          </a:xfrm>
          <a:prstGeom prst="ellipse">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xmlns="" id="{E4F6326E-3B72-49FF-B827-427B11001337}"/>
              </a:ext>
            </a:extLst>
          </p:cNvPr>
          <p:cNvSpPr/>
          <p:nvPr/>
        </p:nvSpPr>
        <p:spPr>
          <a:xfrm>
            <a:off x="10227370" y="3820456"/>
            <a:ext cx="997221"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Titel 1">
            <a:extLst>
              <a:ext uri="{FF2B5EF4-FFF2-40B4-BE49-F238E27FC236}">
                <a16:creationId xmlns:a16="http://schemas.microsoft.com/office/drawing/2014/main" xmlns="" id="{FB6A8D66-54D9-4D51-9544-D16D45035342}"/>
              </a:ext>
            </a:extLst>
          </p:cNvPr>
          <p:cNvSpPr txBox="1">
            <a:spLocks/>
          </p:cNvSpPr>
          <p:nvPr/>
        </p:nvSpPr>
        <p:spPr>
          <a:xfrm>
            <a:off x="704021" y="291456"/>
            <a:ext cx="3813313" cy="3164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19900" b="1" dirty="0"/>
              <a:t>1.</a:t>
            </a:r>
            <a:endParaRPr lang="da-DK" sz="16600" b="1" dirty="0"/>
          </a:p>
        </p:txBody>
      </p:sp>
      <p:sp>
        <p:nvSpPr>
          <p:cNvPr id="2" name="Titel 1">
            <a:extLst>
              <a:ext uri="{FF2B5EF4-FFF2-40B4-BE49-F238E27FC236}">
                <a16:creationId xmlns:a16="http://schemas.microsoft.com/office/drawing/2014/main" xmlns="" id="{07FBDC4D-26C7-499B-843F-EF3651BC9DC9}"/>
              </a:ext>
            </a:extLst>
          </p:cNvPr>
          <p:cNvSpPr>
            <a:spLocks noGrp="1"/>
          </p:cNvSpPr>
          <p:nvPr>
            <p:ph type="title"/>
          </p:nvPr>
        </p:nvSpPr>
        <p:spPr>
          <a:xfrm>
            <a:off x="838200" y="2779901"/>
            <a:ext cx="10515600" cy="1325563"/>
          </a:xfrm>
        </p:spPr>
        <p:txBody>
          <a:bodyPr>
            <a:normAutofit/>
          </a:bodyPr>
          <a:lstStyle/>
          <a:p>
            <a:r>
              <a:rPr lang="da-DK" sz="5400" b="1" dirty="0"/>
              <a:t>Hvorfor professionsrettet KS?</a:t>
            </a:r>
          </a:p>
        </p:txBody>
      </p:sp>
    </p:spTree>
    <p:extLst>
      <p:ext uri="{BB962C8B-B14F-4D97-AF65-F5344CB8AC3E}">
        <p14:creationId xmlns:p14="http://schemas.microsoft.com/office/powerpoint/2010/main" val="1269868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p:txBody>
          <a:bodyPr/>
          <a:lstStyle/>
          <a:p>
            <a:r>
              <a:rPr lang="da-DK" b="1" dirty="0"/>
              <a:t>3) Planlægning af professionsrettet UV</a:t>
            </a:r>
          </a:p>
        </p:txBody>
      </p:sp>
      <p:sp>
        <p:nvSpPr>
          <p:cNvPr id="12" name="AutoShape 4" descr="Billedresultat for mail">
            <a:extLst>
              <a:ext uri="{FF2B5EF4-FFF2-40B4-BE49-F238E27FC236}">
                <a16:creationId xmlns:a16="http://schemas.microsoft.com/office/drawing/2014/main" xmlns="" id="{1AC47DAD-7448-432D-B13F-B842247AF4D4}"/>
              </a:ext>
            </a:extLst>
          </p:cNvPr>
          <p:cNvSpPr>
            <a:spLocks noChangeAspect="1" noChangeArrowheads="1"/>
          </p:cNvSpPr>
          <p:nvPr/>
        </p:nvSpPr>
        <p:spPr bwMode="auto">
          <a:xfrm>
            <a:off x="4414838" y="1747838"/>
            <a:ext cx="3362325" cy="3362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0" name="Pladsholder til indhold 9">
            <a:extLst>
              <a:ext uri="{FF2B5EF4-FFF2-40B4-BE49-F238E27FC236}">
                <a16:creationId xmlns:a16="http://schemas.microsoft.com/office/drawing/2014/main" xmlns="" id="{B91B97BA-818E-4C53-9D9B-2247F5468248}"/>
              </a:ext>
            </a:extLst>
          </p:cNvPr>
          <p:cNvSpPr>
            <a:spLocks noGrp="1"/>
          </p:cNvSpPr>
          <p:nvPr>
            <p:ph idx="1"/>
          </p:nvPr>
        </p:nvSpPr>
        <p:spPr>
          <a:xfrm>
            <a:off x="1826529" y="1569907"/>
            <a:ext cx="10515600" cy="4351338"/>
          </a:xfrm>
        </p:spPr>
        <p:txBody>
          <a:bodyPr/>
          <a:lstStyle/>
          <a:p>
            <a:pPr marL="0" indent="0">
              <a:buNone/>
            </a:pPr>
            <a:r>
              <a:rPr lang="da-DK" b="1" dirty="0"/>
              <a:t>En bedre mail </a:t>
            </a:r>
          </a:p>
        </p:txBody>
      </p:sp>
      <p:pic>
        <p:nvPicPr>
          <p:cNvPr id="13" name="Billede 12">
            <a:extLst>
              <a:ext uri="{FF2B5EF4-FFF2-40B4-BE49-F238E27FC236}">
                <a16:creationId xmlns:a16="http://schemas.microsoft.com/office/drawing/2014/main" xmlns="" id="{EE6DC0E9-C958-4223-8D44-2AD1E0F83064}"/>
              </a:ext>
            </a:extLst>
          </p:cNvPr>
          <p:cNvPicPr>
            <a:picLocks noChangeAspect="1"/>
          </p:cNvPicPr>
          <p:nvPr/>
        </p:nvPicPr>
        <p:blipFill>
          <a:blip r:embed="rId2"/>
          <a:stretch>
            <a:fillRect/>
          </a:stretch>
        </p:blipFill>
        <p:spPr>
          <a:xfrm>
            <a:off x="1919293" y="1931238"/>
            <a:ext cx="8135860" cy="4926762"/>
          </a:xfrm>
          <a:prstGeom prst="rect">
            <a:avLst/>
          </a:prstGeom>
        </p:spPr>
      </p:pic>
      <p:sp>
        <p:nvSpPr>
          <p:cNvPr id="14" name="Tekstfelt 13">
            <a:extLst>
              <a:ext uri="{FF2B5EF4-FFF2-40B4-BE49-F238E27FC236}">
                <a16:creationId xmlns:a16="http://schemas.microsoft.com/office/drawing/2014/main" xmlns="" id="{0F4A53AA-DD34-4275-BBBC-D02196AC6CC1}"/>
              </a:ext>
            </a:extLst>
          </p:cNvPr>
          <p:cNvSpPr txBox="1"/>
          <p:nvPr/>
        </p:nvSpPr>
        <p:spPr>
          <a:xfrm>
            <a:off x="10247181" y="2135227"/>
            <a:ext cx="174253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err="1"/>
              <a:t>Beskrivelse</a:t>
            </a:r>
            <a:r>
              <a:rPr lang="en-US" dirty="0"/>
              <a:t> </a:t>
            </a:r>
            <a:r>
              <a:rPr lang="en-US" dirty="0" err="1"/>
              <a:t>af</a:t>
            </a:r>
            <a:r>
              <a:rPr lang="en-US" dirty="0"/>
              <a:t> </a:t>
            </a:r>
            <a:r>
              <a:rPr lang="en-US" dirty="0" err="1"/>
              <a:t>vores</a:t>
            </a:r>
            <a:r>
              <a:rPr lang="en-US" dirty="0"/>
              <a:t> </a:t>
            </a:r>
            <a:r>
              <a:rPr lang="en-US" dirty="0" err="1"/>
              <a:t>projekt</a:t>
            </a:r>
            <a:endParaRPr lang="da-DK" dirty="0"/>
          </a:p>
        </p:txBody>
      </p:sp>
      <p:sp>
        <p:nvSpPr>
          <p:cNvPr id="15" name="Tekstfelt 14">
            <a:extLst>
              <a:ext uri="{FF2B5EF4-FFF2-40B4-BE49-F238E27FC236}">
                <a16:creationId xmlns:a16="http://schemas.microsoft.com/office/drawing/2014/main" xmlns="" id="{CB4EFA3B-65D4-4683-9B17-09FE9B6EAD8C}"/>
              </a:ext>
            </a:extLst>
          </p:cNvPr>
          <p:cNvSpPr txBox="1"/>
          <p:nvPr/>
        </p:nvSpPr>
        <p:spPr>
          <a:xfrm>
            <a:off x="10247180" y="2923969"/>
            <a:ext cx="1742537"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err="1"/>
              <a:t>Formål</a:t>
            </a:r>
            <a:r>
              <a:rPr lang="en-US" dirty="0"/>
              <a:t> med </a:t>
            </a:r>
            <a:r>
              <a:rPr lang="en-US" dirty="0" err="1"/>
              <a:t>projektet</a:t>
            </a:r>
            <a:r>
              <a:rPr lang="en-US" dirty="0"/>
              <a:t>  </a:t>
            </a:r>
            <a:endParaRPr lang="da-DK" dirty="0"/>
          </a:p>
        </p:txBody>
      </p:sp>
      <p:sp>
        <p:nvSpPr>
          <p:cNvPr id="16" name="Tekstfelt 15">
            <a:extLst>
              <a:ext uri="{FF2B5EF4-FFF2-40B4-BE49-F238E27FC236}">
                <a16:creationId xmlns:a16="http://schemas.microsoft.com/office/drawing/2014/main" xmlns="" id="{92805597-C204-46FD-A4ED-9060A780CFE4}"/>
              </a:ext>
            </a:extLst>
          </p:cNvPr>
          <p:cNvSpPr txBox="1"/>
          <p:nvPr/>
        </p:nvSpPr>
        <p:spPr>
          <a:xfrm>
            <a:off x="10247181" y="4074606"/>
            <a:ext cx="174253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err="1"/>
              <a:t>Konkrete</a:t>
            </a:r>
            <a:r>
              <a:rPr lang="en-US" dirty="0"/>
              <a:t> </a:t>
            </a:r>
            <a:r>
              <a:rPr lang="en-US" dirty="0" err="1"/>
              <a:t>forslag</a:t>
            </a:r>
            <a:r>
              <a:rPr lang="en-US" dirty="0"/>
              <a:t> til </a:t>
            </a:r>
            <a:r>
              <a:rPr lang="en-US" dirty="0" err="1"/>
              <a:t>aktivitet</a:t>
            </a:r>
            <a:r>
              <a:rPr lang="en-US" dirty="0"/>
              <a:t> </a:t>
            </a:r>
            <a:endParaRPr lang="da-DK" dirty="0"/>
          </a:p>
        </p:txBody>
      </p:sp>
      <p:sp>
        <p:nvSpPr>
          <p:cNvPr id="17" name="Tekstfelt 16">
            <a:extLst>
              <a:ext uri="{FF2B5EF4-FFF2-40B4-BE49-F238E27FC236}">
                <a16:creationId xmlns:a16="http://schemas.microsoft.com/office/drawing/2014/main" xmlns="" id="{4631C28C-EFE3-4A6F-AD4C-DD362FB1C26B}"/>
              </a:ext>
            </a:extLst>
          </p:cNvPr>
          <p:cNvSpPr txBox="1"/>
          <p:nvPr/>
        </p:nvSpPr>
        <p:spPr>
          <a:xfrm>
            <a:off x="10247181" y="5105780"/>
            <a:ext cx="174253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err="1"/>
              <a:t>Mulige</a:t>
            </a:r>
            <a:r>
              <a:rPr lang="en-US" dirty="0"/>
              <a:t> cases</a:t>
            </a:r>
            <a:endParaRPr lang="da-DK" dirty="0"/>
          </a:p>
        </p:txBody>
      </p:sp>
      <p:sp>
        <p:nvSpPr>
          <p:cNvPr id="18" name="Tekstfelt 17">
            <a:extLst>
              <a:ext uri="{FF2B5EF4-FFF2-40B4-BE49-F238E27FC236}">
                <a16:creationId xmlns:a16="http://schemas.microsoft.com/office/drawing/2014/main" xmlns="" id="{D6834C17-F26D-47CF-B8AC-5ED8940355E7}"/>
              </a:ext>
            </a:extLst>
          </p:cNvPr>
          <p:cNvSpPr txBox="1"/>
          <p:nvPr/>
        </p:nvSpPr>
        <p:spPr>
          <a:xfrm>
            <a:off x="10247180" y="5891752"/>
            <a:ext cx="1742537"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err="1"/>
              <a:t>Rammerne</a:t>
            </a:r>
            <a:r>
              <a:rPr lang="en-US" dirty="0"/>
              <a:t> for </a:t>
            </a:r>
            <a:r>
              <a:rPr lang="en-US" dirty="0" err="1"/>
              <a:t>projektet</a:t>
            </a:r>
            <a:r>
              <a:rPr lang="en-US" dirty="0"/>
              <a:t> </a:t>
            </a:r>
            <a:endParaRPr lang="da-DK" dirty="0"/>
          </a:p>
        </p:txBody>
      </p:sp>
      <p:sp>
        <p:nvSpPr>
          <p:cNvPr id="19" name="Venstrepil 11">
            <a:extLst>
              <a:ext uri="{FF2B5EF4-FFF2-40B4-BE49-F238E27FC236}">
                <a16:creationId xmlns:a16="http://schemas.microsoft.com/office/drawing/2014/main" xmlns="" id="{544FF1D9-CDE7-44C9-9726-1AB2E9CFA08D}"/>
              </a:ext>
            </a:extLst>
          </p:cNvPr>
          <p:cNvSpPr/>
          <p:nvPr/>
        </p:nvSpPr>
        <p:spPr>
          <a:xfrm>
            <a:off x="9695090" y="2610506"/>
            <a:ext cx="474453" cy="1710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Venstrepil 13">
            <a:extLst>
              <a:ext uri="{FF2B5EF4-FFF2-40B4-BE49-F238E27FC236}">
                <a16:creationId xmlns:a16="http://schemas.microsoft.com/office/drawing/2014/main" xmlns="" id="{ED52FA90-684B-4268-94CC-453A5B7F36CB}"/>
              </a:ext>
            </a:extLst>
          </p:cNvPr>
          <p:cNvSpPr/>
          <p:nvPr/>
        </p:nvSpPr>
        <p:spPr>
          <a:xfrm>
            <a:off x="9212012" y="4107121"/>
            <a:ext cx="996444" cy="2019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Venstrepil 14">
            <a:extLst>
              <a:ext uri="{FF2B5EF4-FFF2-40B4-BE49-F238E27FC236}">
                <a16:creationId xmlns:a16="http://schemas.microsoft.com/office/drawing/2014/main" xmlns="" id="{8DF24682-012F-4956-94FC-E60B98E209EA}"/>
              </a:ext>
            </a:extLst>
          </p:cNvPr>
          <p:cNvSpPr/>
          <p:nvPr/>
        </p:nvSpPr>
        <p:spPr>
          <a:xfrm>
            <a:off x="8875581" y="5209364"/>
            <a:ext cx="1313417" cy="1820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Venstrepil 15">
            <a:extLst>
              <a:ext uri="{FF2B5EF4-FFF2-40B4-BE49-F238E27FC236}">
                <a16:creationId xmlns:a16="http://schemas.microsoft.com/office/drawing/2014/main" xmlns="" id="{4781CFCF-3E82-4C9A-8753-2F9EDECF7B20}"/>
              </a:ext>
            </a:extLst>
          </p:cNvPr>
          <p:cNvSpPr/>
          <p:nvPr/>
        </p:nvSpPr>
        <p:spPr>
          <a:xfrm>
            <a:off x="9695090" y="6012945"/>
            <a:ext cx="513365" cy="2019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Venstrepil 16">
            <a:extLst>
              <a:ext uri="{FF2B5EF4-FFF2-40B4-BE49-F238E27FC236}">
                <a16:creationId xmlns:a16="http://schemas.microsoft.com/office/drawing/2014/main" xmlns="" id="{1D44BE89-C07B-4382-B9E7-DE4AF289518D}"/>
              </a:ext>
            </a:extLst>
          </p:cNvPr>
          <p:cNvSpPr/>
          <p:nvPr/>
        </p:nvSpPr>
        <p:spPr>
          <a:xfrm>
            <a:off x="9695090" y="2923969"/>
            <a:ext cx="480833" cy="1864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4578857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7FBDC4D-26C7-499B-843F-EF3651BC9DC9}"/>
              </a:ext>
            </a:extLst>
          </p:cNvPr>
          <p:cNvSpPr>
            <a:spLocks noGrp="1"/>
          </p:cNvSpPr>
          <p:nvPr>
            <p:ph type="title"/>
          </p:nvPr>
        </p:nvSpPr>
        <p:spPr>
          <a:xfrm>
            <a:off x="838200" y="2793153"/>
            <a:ext cx="10515600" cy="1325563"/>
          </a:xfrm>
        </p:spPr>
        <p:txBody>
          <a:bodyPr>
            <a:normAutofit/>
          </a:bodyPr>
          <a:lstStyle/>
          <a:p>
            <a:r>
              <a:rPr lang="da-DK" sz="5400" b="1" dirty="0"/>
              <a:t>De overordnede rammer </a:t>
            </a:r>
          </a:p>
        </p:txBody>
      </p:sp>
      <p:sp>
        <p:nvSpPr>
          <p:cNvPr id="4" name="Rektangel 3">
            <a:extLst>
              <a:ext uri="{FF2B5EF4-FFF2-40B4-BE49-F238E27FC236}">
                <a16:creationId xmlns:a16="http://schemas.microsoft.com/office/drawing/2014/main" xmlns="" id="{B8A8E2A6-C2A7-4188-8C00-0BA0473BE6CA}"/>
              </a:ext>
            </a:extLst>
          </p:cNvPr>
          <p:cNvSpPr/>
          <p:nvPr/>
        </p:nvSpPr>
        <p:spPr>
          <a:xfrm>
            <a:off x="838200" y="3816626"/>
            <a:ext cx="8931966"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xmlns="" id="{B47E5C70-2F2A-4ACA-ABF7-49B0F53AB4D7}"/>
              </a:ext>
            </a:extLst>
          </p:cNvPr>
          <p:cNvSpPr/>
          <p:nvPr/>
        </p:nvSpPr>
        <p:spPr>
          <a:xfrm>
            <a:off x="9813237" y="3654718"/>
            <a:ext cx="357810" cy="376824"/>
          </a:xfrm>
          <a:prstGeom prst="ellipse">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7DF7E3AD-CA00-4334-892C-4E80969EFF62}"/>
              </a:ext>
            </a:extLst>
          </p:cNvPr>
          <p:cNvSpPr/>
          <p:nvPr/>
        </p:nvSpPr>
        <p:spPr>
          <a:xfrm>
            <a:off x="10214118" y="3816626"/>
            <a:ext cx="997221"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DF6FBD49-4FB5-4879-A088-C7EE9ABA3848}"/>
              </a:ext>
            </a:extLst>
          </p:cNvPr>
          <p:cNvSpPr/>
          <p:nvPr/>
        </p:nvSpPr>
        <p:spPr>
          <a:xfrm>
            <a:off x="851452" y="3820456"/>
            <a:ext cx="8931966"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xmlns="" id="{E4F6326E-3B72-49FF-B827-427B11001337}"/>
              </a:ext>
            </a:extLst>
          </p:cNvPr>
          <p:cNvSpPr/>
          <p:nvPr/>
        </p:nvSpPr>
        <p:spPr>
          <a:xfrm>
            <a:off x="10227370" y="3820456"/>
            <a:ext cx="997221"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itel 1">
            <a:extLst>
              <a:ext uri="{FF2B5EF4-FFF2-40B4-BE49-F238E27FC236}">
                <a16:creationId xmlns:a16="http://schemas.microsoft.com/office/drawing/2014/main" xmlns="" id="{08AE6B1C-86FF-4372-B590-8820F3AEE05F}"/>
              </a:ext>
            </a:extLst>
          </p:cNvPr>
          <p:cNvSpPr txBox="1">
            <a:spLocks/>
          </p:cNvSpPr>
          <p:nvPr/>
        </p:nvSpPr>
        <p:spPr>
          <a:xfrm>
            <a:off x="704021" y="291456"/>
            <a:ext cx="3813313" cy="3164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19900" b="1" dirty="0"/>
              <a:t>4.</a:t>
            </a:r>
            <a:endParaRPr lang="da-DK" sz="16600" b="1" dirty="0"/>
          </a:p>
        </p:txBody>
      </p:sp>
      <p:sp>
        <p:nvSpPr>
          <p:cNvPr id="11" name="Rektangel 10">
            <a:extLst>
              <a:ext uri="{FF2B5EF4-FFF2-40B4-BE49-F238E27FC236}">
                <a16:creationId xmlns:a16="http://schemas.microsoft.com/office/drawing/2014/main" xmlns="" id="{3C4F9AA1-3E66-4243-A8EB-81CE2B4E84F9}"/>
              </a:ext>
            </a:extLst>
          </p:cNvPr>
          <p:cNvSpPr/>
          <p:nvPr/>
        </p:nvSpPr>
        <p:spPr>
          <a:xfrm>
            <a:off x="851452" y="3816626"/>
            <a:ext cx="8931966" cy="60669"/>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Ellipse 11">
            <a:extLst>
              <a:ext uri="{FF2B5EF4-FFF2-40B4-BE49-F238E27FC236}">
                <a16:creationId xmlns:a16="http://schemas.microsoft.com/office/drawing/2014/main" xmlns="" id="{28AB978C-7775-4F90-8B76-AA1B69A6CCF9}"/>
              </a:ext>
            </a:extLst>
          </p:cNvPr>
          <p:cNvSpPr/>
          <p:nvPr/>
        </p:nvSpPr>
        <p:spPr>
          <a:xfrm>
            <a:off x="9826489" y="3654718"/>
            <a:ext cx="357810" cy="376824"/>
          </a:xfrm>
          <a:prstGeom prst="ellipse">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a:extLst>
              <a:ext uri="{FF2B5EF4-FFF2-40B4-BE49-F238E27FC236}">
                <a16:creationId xmlns:a16="http://schemas.microsoft.com/office/drawing/2014/main" xmlns="" id="{7EA80B5C-4D79-4CB7-B8CA-D257E202DC8E}"/>
              </a:ext>
            </a:extLst>
          </p:cNvPr>
          <p:cNvSpPr/>
          <p:nvPr/>
        </p:nvSpPr>
        <p:spPr>
          <a:xfrm>
            <a:off x="10227370" y="3816626"/>
            <a:ext cx="997221" cy="60669"/>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207086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p:txBody>
          <a:bodyPr/>
          <a:lstStyle/>
          <a:p>
            <a:r>
              <a:rPr lang="da-DK" b="1" dirty="0"/>
              <a:t>4) De overordnede rammer: 1.hf  </a:t>
            </a:r>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199" y="1825624"/>
            <a:ext cx="7753031" cy="4866723"/>
          </a:xfrm>
        </p:spPr>
        <p:txBody>
          <a:bodyPr>
            <a:normAutofit/>
          </a:bodyPr>
          <a:lstStyle/>
          <a:p>
            <a:pPr marL="457200" lvl="1" indent="0">
              <a:buNone/>
            </a:pPr>
            <a:endParaRPr lang="da-DK" dirty="0"/>
          </a:p>
          <a:p>
            <a:endParaRPr lang="da-DK" dirty="0"/>
          </a:p>
        </p:txBody>
      </p:sp>
      <p:sp>
        <p:nvSpPr>
          <p:cNvPr id="12" name="AutoShape 4" descr="Billedresultat for mail">
            <a:extLst>
              <a:ext uri="{FF2B5EF4-FFF2-40B4-BE49-F238E27FC236}">
                <a16:creationId xmlns:a16="http://schemas.microsoft.com/office/drawing/2014/main" xmlns="" id="{1AC47DAD-7448-432D-B13F-B842247AF4D4}"/>
              </a:ext>
            </a:extLst>
          </p:cNvPr>
          <p:cNvSpPr>
            <a:spLocks noChangeAspect="1" noChangeArrowheads="1"/>
          </p:cNvSpPr>
          <p:nvPr/>
        </p:nvSpPr>
        <p:spPr bwMode="auto">
          <a:xfrm>
            <a:off x="2572785" y="1761090"/>
            <a:ext cx="3362325" cy="3362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graphicFrame>
        <p:nvGraphicFramePr>
          <p:cNvPr id="11" name="Tabel 10">
            <a:extLst>
              <a:ext uri="{FF2B5EF4-FFF2-40B4-BE49-F238E27FC236}">
                <a16:creationId xmlns:a16="http://schemas.microsoft.com/office/drawing/2014/main" xmlns="" id="{486BF2A1-CDA4-4F3E-BE9A-32B6C40B0D5A}"/>
              </a:ext>
            </a:extLst>
          </p:cNvPr>
          <p:cNvGraphicFramePr>
            <a:graphicFrameLocks noGrp="1"/>
          </p:cNvGraphicFramePr>
          <p:nvPr>
            <p:extLst>
              <p:ext uri="{D42A27DB-BD31-4B8C-83A1-F6EECF244321}">
                <p14:modId xmlns:p14="http://schemas.microsoft.com/office/powerpoint/2010/main" val="601973282"/>
              </p:ext>
            </p:extLst>
          </p:nvPr>
        </p:nvGraphicFramePr>
        <p:xfrm>
          <a:off x="1871110" y="3553239"/>
          <a:ext cx="8128000" cy="37084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xmlns="" val="20000"/>
                    </a:ext>
                  </a:extLst>
                </a:gridCol>
                <a:gridCol w="812800">
                  <a:extLst>
                    <a:ext uri="{9D8B030D-6E8A-4147-A177-3AD203B41FA5}">
                      <a16:colId xmlns:a16="http://schemas.microsoft.com/office/drawing/2014/main" xmlns="" val="20001"/>
                    </a:ext>
                  </a:extLst>
                </a:gridCol>
                <a:gridCol w="812800">
                  <a:extLst>
                    <a:ext uri="{9D8B030D-6E8A-4147-A177-3AD203B41FA5}">
                      <a16:colId xmlns:a16="http://schemas.microsoft.com/office/drawing/2014/main" xmlns="" val="20002"/>
                    </a:ext>
                  </a:extLst>
                </a:gridCol>
                <a:gridCol w="812800">
                  <a:extLst>
                    <a:ext uri="{9D8B030D-6E8A-4147-A177-3AD203B41FA5}">
                      <a16:colId xmlns:a16="http://schemas.microsoft.com/office/drawing/2014/main" xmlns="" val="20003"/>
                    </a:ext>
                  </a:extLst>
                </a:gridCol>
                <a:gridCol w="812800">
                  <a:extLst>
                    <a:ext uri="{9D8B030D-6E8A-4147-A177-3AD203B41FA5}">
                      <a16:colId xmlns:a16="http://schemas.microsoft.com/office/drawing/2014/main" xmlns="" val="20004"/>
                    </a:ext>
                  </a:extLst>
                </a:gridCol>
                <a:gridCol w="812800">
                  <a:extLst>
                    <a:ext uri="{9D8B030D-6E8A-4147-A177-3AD203B41FA5}">
                      <a16:colId xmlns:a16="http://schemas.microsoft.com/office/drawing/2014/main" xmlns="" val="20005"/>
                    </a:ext>
                  </a:extLst>
                </a:gridCol>
                <a:gridCol w="812800">
                  <a:extLst>
                    <a:ext uri="{9D8B030D-6E8A-4147-A177-3AD203B41FA5}">
                      <a16:colId xmlns:a16="http://schemas.microsoft.com/office/drawing/2014/main" xmlns="" val="20006"/>
                    </a:ext>
                  </a:extLst>
                </a:gridCol>
                <a:gridCol w="812800">
                  <a:extLst>
                    <a:ext uri="{9D8B030D-6E8A-4147-A177-3AD203B41FA5}">
                      <a16:colId xmlns:a16="http://schemas.microsoft.com/office/drawing/2014/main" xmlns="" val="20007"/>
                    </a:ext>
                  </a:extLst>
                </a:gridCol>
                <a:gridCol w="812800">
                  <a:extLst>
                    <a:ext uri="{9D8B030D-6E8A-4147-A177-3AD203B41FA5}">
                      <a16:colId xmlns:a16="http://schemas.microsoft.com/office/drawing/2014/main" xmlns="" val="20008"/>
                    </a:ext>
                  </a:extLst>
                </a:gridCol>
                <a:gridCol w="812800">
                  <a:extLst>
                    <a:ext uri="{9D8B030D-6E8A-4147-A177-3AD203B41FA5}">
                      <a16:colId xmlns:a16="http://schemas.microsoft.com/office/drawing/2014/main" xmlns="" val="20009"/>
                    </a:ext>
                  </a:extLst>
                </a:gridCol>
              </a:tblGrid>
              <a:tr h="370840">
                <a:tc>
                  <a:txBody>
                    <a:bodyPr/>
                    <a:lstStyle/>
                    <a:p>
                      <a:pPr algn="ctr"/>
                      <a:r>
                        <a:rPr lang="en-US" sz="1400" dirty="0"/>
                        <a:t>Aug.</a:t>
                      </a:r>
                      <a:endParaRPr lang="da-DK" sz="1400" dirty="0"/>
                    </a:p>
                  </a:txBody>
                  <a:tcPr/>
                </a:tc>
                <a:tc>
                  <a:txBody>
                    <a:bodyPr/>
                    <a:lstStyle/>
                    <a:p>
                      <a:pPr algn="ctr"/>
                      <a:r>
                        <a:rPr lang="en-US" sz="1400" dirty="0"/>
                        <a:t>Sept.</a:t>
                      </a:r>
                      <a:endParaRPr lang="da-DK" sz="1400" dirty="0"/>
                    </a:p>
                  </a:txBody>
                  <a:tcPr/>
                </a:tc>
                <a:tc>
                  <a:txBody>
                    <a:bodyPr/>
                    <a:lstStyle/>
                    <a:p>
                      <a:pPr algn="ctr"/>
                      <a:r>
                        <a:rPr lang="en-US" sz="1400" dirty="0"/>
                        <a:t>Okt.</a:t>
                      </a:r>
                      <a:endParaRPr lang="da-DK" sz="1400" dirty="0"/>
                    </a:p>
                  </a:txBody>
                  <a:tcPr/>
                </a:tc>
                <a:tc>
                  <a:txBody>
                    <a:bodyPr/>
                    <a:lstStyle/>
                    <a:p>
                      <a:pPr algn="ctr"/>
                      <a:r>
                        <a:rPr lang="en-US" sz="1400" dirty="0"/>
                        <a:t>Nov.</a:t>
                      </a:r>
                      <a:endParaRPr lang="da-DK" sz="1400" dirty="0"/>
                    </a:p>
                  </a:txBody>
                  <a:tcPr/>
                </a:tc>
                <a:tc>
                  <a:txBody>
                    <a:bodyPr/>
                    <a:lstStyle/>
                    <a:p>
                      <a:pPr algn="ctr"/>
                      <a:r>
                        <a:rPr lang="en-US" sz="1400" dirty="0"/>
                        <a:t>Dec.</a:t>
                      </a:r>
                      <a:endParaRPr lang="da-DK" sz="1400" dirty="0"/>
                    </a:p>
                  </a:txBody>
                  <a:tcPr/>
                </a:tc>
                <a:tc>
                  <a:txBody>
                    <a:bodyPr/>
                    <a:lstStyle/>
                    <a:p>
                      <a:pPr algn="ctr"/>
                      <a:r>
                        <a:rPr lang="en-US" sz="1400" dirty="0"/>
                        <a:t>Jan.</a:t>
                      </a:r>
                      <a:endParaRPr lang="da-DK" sz="1400" dirty="0"/>
                    </a:p>
                  </a:txBody>
                  <a:tcPr/>
                </a:tc>
                <a:tc>
                  <a:txBody>
                    <a:bodyPr/>
                    <a:lstStyle/>
                    <a:p>
                      <a:pPr algn="ctr"/>
                      <a:r>
                        <a:rPr lang="en-US" sz="1400" dirty="0"/>
                        <a:t>Feb.</a:t>
                      </a:r>
                      <a:endParaRPr lang="da-DK" sz="1400" dirty="0"/>
                    </a:p>
                  </a:txBody>
                  <a:tcPr/>
                </a:tc>
                <a:tc>
                  <a:txBody>
                    <a:bodyPr/>
                    <a:lstStyle/>
                    <a:p>
                      <a:pPr algn="ctr"/>
                      <a:r>
                        <a:rPr lang="en-US" sz="1400" dirty="0"/>
                        <a:t>Marts</a:t>
                      </a:r>
                      <a:endParaRPr lang="da-DK" sz="1400" dirty="0"/>
                    </a:p>
                  </a:txBody>
                  <a:tcPr/>
                </a:tc>
                <a:tc>
                  <a:txBody>
                    <a:bodyPr/>
                    <a:lstStyle/>
                    <a:p>
                      <a:pPr algn="ctr"/>
                      <a:r>
                        <a:rPr lang="en-US" sz="1400" dirty="0"/>
                        <a:t>April</a:t>
                      </a:r>
                      <a:endParaRPr lang="da-DK" sz="1400" dirty="0"/>
                    </a:p>
                  </a:txBody>
                  <a:tcPr/>
                </a:tc>
                <a:tc>
                  <a:txBody>
                    <a:bodyPr/>
                    <a:lstStyle/>
                    <a:p>
                      <a:pPr algn="ctr"/>
                      <a:r>
                        <a:rPr lang="en-US" sz="1400" dirty="0"/>
                        <a:t>Maj</a:t>
                      </a:r>
                      <a:r>
                        <a:rPr lang="en-US" sz="1400" baseline="0" dirty="0"/>
                        <a:t> </a:t>
                      </a:r>
                      <a:endParaRPr lang="da-DK" sz="1400" dirty="0"/>
                    </a:p>
                  </a:txBody>
                  <a:tcPr/>
                </a:tc>
                <a:extLst>
                  <a:ext uri="{0D108BD9-81ED-4DB2-BD59-A6C34878D82A}">
                    <a16:rowId xmlns:a16="http://schemas.microsoft.com/office/drawing/2014/main" xmlns="" val="10000"/>
                  </a:ext>
                </a:extLst>
              </a:tr>
            </a:tbl>
          </a:graphicData>
        </a:graphic>
      </p:graphicFrame>
      <p:sp>
        <p:nvSpPr>
          <p:cNvPr id="13" name="Nedadgående pil 4">
            <a:extLst>
              <a:ext uri="{FF2B5EF4-FFF2-40B4-BE49-F238E27FC236}">
                <a16:creationId xmlns:a16="http://schemas.microsoft.com/office/drawing/2014/main" xmlns="" id="{455CDEC7-D696-4466-A429-BAD79902FB8C}"/>
              </a:ext>
            </a:extLst>
          </p:cNvPr>
          <p:cNvSpPr/>
          <p:nvPr/>
        </p:nvSpPr>
        <p:spPr>
          <a:xfrm rot="10800000">
            <a:off x="3695115" y="2972458"/>
            <a:ext cx="431321" cy="479977"/>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da-DK"/>
          </a:p>
        </p:txBody>
      </p:sp>
      <p:sp>
        <p:nvSpPr>
          <p:cNvPr id="14" name="Tekstfelt 13">
            <a:extLst>
              <a:ext uri="{FF2B5EF4-FFF2-40B4-BE49-F238E27FC236}">
                <a16:creationId xmlns:a16="http://schemas.microsoft.com/office/drawing/2014/main" xmlns="" id="{7E22F7C6-E0CA-462C-AF49-F9AE2AED20E4}"/>
              </a:ext>
            </a:extLst>
          </p:cNvPr>
          <p:cNvSpPr txBox="1"/>
          <p:nvPr/>
        </p:nvSpPr>
        <p:spPr>
          <a:xfrm>
            <a:off x="2531987" y="2252612"/>
            <a:ext cx="1871932" cy="646331"/>
          </a:xfrm>
          <a:prstGeom prst="rect">
            <a:avLst/>
          </a:prstGeom>
          <a:solidFill>
            <a:schemeClr val="accent3">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b="1" dirty="0"/>
              <a:t>NF-</a:t>
            </a:r>
            <a:r>
              <a:rPr lang="en-US" b="1" dirty="0" err="1"/>
              <a:t>projekt</a:t>
            </a:r>
            <a:r>
              <a:rPr lang="en-US" dirty="0"/>
              <a:t> om “</a:t>
            </a:r>
            <a:r>
              <a:rPr lang="en-US" dirty="0" err="1"/>
              <a:t>rensningsanlæg</a:t>
            </a:r>
            <a:r>
              <a:rPr lang="en-US" dirty="0"/>
              <a:t>” </a:t>
            </a:r>
            <a:endParaRPr lang="da-DK" dirty="0"/>
          </a:p>
        </p:txBody>
      </p:sp>
      <p:sp>
        <p:nvSpPr>
          <p:cNvPr id="15" name="Nedadgående pil 6">
            <a:extLst>
              <a:ext uri="{FF2B5EF4-FFF2-40B4-BE49-F238E27FC236}">
                <a16:creationId xmlns:a16="http://schemas.microsoft.com/office/drawing/2014/main" xmlns="" id="{80CD6FCB-1211-4204-A85C-D4D9A13C026B}"/>
              </a:ext>
            </a:extLst>
          </p:cNvPr>
          <p:cNvSpPr/>
          <p:nvPr/>
        </p:nvSpPr>
        <p:spPr>
          <a:xfrm>
            <a:off x="4264459" y="4007376"/>
            <a:ext cx="442823" cy="479977"/>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da-DK"/>
          </a:p>
        </p:txBody>
      </p:sp>
      <p:sp>
        <p:nvSpPr>
          <p:cNvPr id="16" name="Tekstfelt 15">
            <a:extLst>
              <a:ext uri="{FF2B5EF4-FFF2-40B4-BE49-F238E27FC236}">
                <a16:creationId xmlns:a16="http://schemas.microsoft.com/office/drawing/2014/main" xmlns="" id="{1157746F-4400-4C05-93D9-26E87CB3755F}"/>
              </a:ext>
            </a:extLst>
          </p:cNvPr>
          <p:cNvSpPr txBox="1"/>
          <p:nvPr/>
        </p:nvSpPr>
        <p:spPr>
          <a:xfrm>
            <a:off x="3233602" y="4570650"/>
            <a:ext cx="2947360" cy="2031325"/>
          </a:xfrm>
          <a:prstGeom prst="rect">
            <a:avLst/>
          </a:prstGeom>
          <a:solidFill>
            <a:schemeClr val="accent3">
              <a:lumMod val="20000"/>
              <a:lumOff val="80000"/>
            </a:schemeClr>
          </a:solidFill>
          <a:ln>
            <a:solidFill>
              <a:schemeClr val="tx1"/>
            </a:solidFill>
          </a:ln>
        </p:spPr>
        <p:style>
          <a:lnRef idx="2">
            <a:schemeClr val="dk1">
              <a:shade val="50000"/>
            </a:schemeClr>
          </a:lnRef>
          <a:fillRef idx="1003">
            <a:schemeClr val="lt1"/>
          </a:fillRef>
          <a:effectRef idx="0">
            <a:schemeClr val="dk1"/>
          </a:effectRef>
          <a:fontRef idx="minor">
            <a:schemeClr val="lt1"/>
          </a:fontRef>
        </p:style>
        <p:txBody>
          <a:bodyPr wrap="square" rtlCol="0">
            <a:spAutoFit/>
          </a:bodyPr>
          <a:lstStyle/>
          <a:p>
            <a:r>
              <a:rPr lang="en-US" b="1" dirty="0">
                <a:solidFill>
                  <a:schemeClr val="tx1"/>
                </a:solidFill>
              </a:rPr>
              <a:t>Professions-dag:</a:t>
            </a:r>
            <a:r>
              <a:rPr lang="en-US" dirty="0">
                <a:solidFill>
                  <a:schemeClr val="tx1"/>
                </a:solidFill>
              </a:rPr>
              <a:t> </a:t>
            </a:r>
          </a:p>
          <a:p>
            <a:pPr marL="285750" indent="-285750">
              <a:buFontTx/>
              <a:buChar char="-"/>
            </a:pPr>
            <a:r>
              <a:rPr lang="en-US" dirty="0" err="1">
                <a:solidFill>
                  <a:schemeClr val="tx1"/>
                </a:solidFill>
              </a:rPr>
              <a:t>sygeplejerske</a:t>
            </a:r>
            <a:r>
              <a:rPr lang="en-US" dirty="0">
                <a:solidFill>
                  <a:schemeClr val="tx1"/>
                </a:solidFill>
              </a:rPr>
              <a:t>/</a:t>
            </a:r>
            <a:r>
              <a:rPr lang="en-US" dirty="0" err="1">
                <a:solidFill>
                  <a:schemeClr val="tx1"/>
                </a:solidFill>
              </a:rPr>
              <a:t>sundhed</a:t>
            </a:r>
            <a:endParaRPr lang="en-US" dirty="0">
              <a:solidFill>
                <a:schemeClr val="tx1"/>
              </a:solidFill>
            </a:endParaRPr>
          </a:p>
          <a:p>
            <a:pPr marL="285750" indent="-285750">
              <a:buFontTx/>
              <a:buChar char="-"/>
            </a:pPr>
            <a:r>
              <a:rPr lang="en-US" dirty="0">
                <a:solidFill>
                  <a:schemeClr val="tx1"/>
                </a:solidFill>
              </a:rPr>
              <a:t>Kommunikation </a:t>
            </a:r>
            <a:r>
              <a:rPr lang="en-US" dirty="0" err="1">
                <a:solidFill>
                  <a:schemeClr val="tx1"/>
                </a:solidFill>
              </a:rPr>
              <a:t>og</a:t>
            </a:r>
            <a:r>
              <a:rPr lang="en-US" dirty="0">
                <a:solidFill>
                  <a:schemeClr val="tx1"/>
                </a:solidFill>
              </a:rPr>
              <a:t> </a:t>
            </a:r>
            <a:r>
              <a:rPr lang="en-US" dirty="0" err="1">
                <a:solidFill>
                  <a:schemeClr val="tx1"/>
                </a:solidFill>
              </a:rPr>
              <a:t>medier</a:t>
            </a:r>
            <a:r>
              <a:rPr lang="en-US" dirty="0">
                <a:solidFill>
                  <a:schemeClr val="tx1"/>
                </a:solidFill>
              </a:rPr>
              <a:t> </a:t>
            </a:r>
          </a:p>
          <a:p>
            <a:pPr marL="285750" indent="-285750">
              <a:buFontTx/>
              <a:buChar char="-"/>
            </a:pPr>
            <a:r>
              <a:rPr lang="en-US" dirty="0" err="1">
                <a:solidFill>
                  <a:schemeClr val="tx1"/>
                </a:solidFill>
              </a:rPr>
              <a:t>Undervisning</a:t>
            </a:r>
            <a:r>
              <a:rPr lang="en-US" dirty="0">
                <a:solidFill>
                  <a:schemeClr val="tx1"/>
                </a:solidFill>
              </a:rPr>
              <a:t>/</a:t>
            </a:r>
            <a:r>
              <a:rPr lang="en-US" dirty="0" err="1">
                <a:solidFill>
                  <a:schemeClr val="tx1"/>
                </a:solidFill>
              </a:rPr>
              <a:t>lærer</a:t>
            </a:r>
            <a:r>
              <a:rPr lang="en-US" dirty="0">
                <a:solidFill>
                  <a:schemeClr val="tx1"/>
                </a:solidFill>
              </a:rPr>
              <a:t> </a:t>
            </a:r>
          </a:p>
          <a:p>
            <a:pPr marL="285750" indent="-285750">
              <a:buFontTx/>
              <a:buChar char="-"/>
            </a:pPr>
            <a:r>
              <a:rPr lang="en-US" dirty="0" err="1">
                <a:solidFill>
                  <a:schemeClr val="tx1"/>
                </a:solidFill>
              </a:rPr>
              <a:t>Politi</a:t>
            </a:r>
            <a:r>
              <a:rPr lang="en-US" dirty="0">
                <a:solidFill>
                  <a:schemeClr val="tx1"/>
                </a:solidFill>
              </a:rPr>
              <a:t> </a:t>
            </a:r>
          </a:p>
          <a:p>
            <a:pPr marL="285750" indent="-285750">
              <a:buFontTx/>
              <a:buChar char="-"/>
            </a:pPr>
            <a:r>
              <a:rPr lang="en-US" dirty="0" err="1">
                <a:solidFill>
                  <a:schemeClr val="tx1"/>
                </a:solidFill>
              </a:rPr>
              <a:t>Psykolog</a:t>
            </a:r>
            <a:r>
              <a:rPr lang="en-US" dirty="0">
                <a:solidFill>
                  <a:schemeClr val="tx1"/>
                </a:solidFill>
              </a:rPr>
              <a:t> </a:t>
            </a:r>
          </a:p>
          <a:p>
            <a:pPr marL="285750" indent="-285750">
              <a:buFontTx/>
              <a:buChar char="-"/>
            </a:pPr>
            <a:r>
              <a:rPr lang="en-US" dirty="0" err="1">
                <a:solidFill>
                  <a:schemeClr val="tx1"/>
                </a:solidFill>
              </a:rPr>
              <a:t>Lifeskills</a:t>
            </a:r>
            <a:r>
              <a:rPr lang="en-US" dirty="0">
                <a:solidFill>
                  <a:schemeClr val="tx1"/>
                </a:solidFill>
              </a:rPr>
              <a:t>   </a:t>
            </a:r>
            <a:endParaRPr lang="da-DK" dirty="0">
              <a:solidFill>
                <a:schemeClr val="tx1"/>
              </a:solidFill>
            </a:endParaRPr>
          </a:p>
        </p:txBody>
      </p:sp>
      <p:sp>
        <p:nvSpPr>
          <p:cNvPr id="17" name="Tekstfelt 16">
            <a:extLst>
              <a:ext uri="{FF2B5EF4-FFF2-40B4-BE49-F238E27FC236}">
                <a16:creationId xmlns:a16="http://schemas.microsoft.com/office/drawing/2014/main" xmlns="" id="{DB49E2F8-92D5-448F-9FFA-C6EC2F8655EC}"/>
              </a:ext>
            </a:extLst>
          </p:cNvPr>
          <p:cNvSpPr txBox="1"/>
          <p:nvPr/>
        </p:nvSpPr>
        <p:spPr>
          <a:xfrm>
            <a:off x="4779889" y="1974909"/>
            <a:ext cx="1185412" cy="923330"/>
          </a:xfrm>
          <a:prstGeom prst="rect">
            <a:avLst/>
          </a:prstGeom>
          <a:solidFill>
            <a:schemeClr val="accent3">
              <a:lumMod val="20000"/>
              <a:lumOff val="80000"/>
            </a:schemeClr>
          </a:solidFill>
          <a:ln>
            <a:solidFill>
              <a:schemeClr val="tx1"/>
            </a:solidFill>
          </a:ln>
        </p:spPr>
        <p:style>
          <a:lnRef idx="1">
            <a:schemeClr val="accent3"/>
          </a:lnRef>
          <a:fillRef idx="1003">
            <a:schemeClr val="lt1"/>
          </a:fillRef>
          <a:effectRef idx="1">
            <a:schemeClr val="accent3"/>
          </a:effectRef>
          <a:fontRef idx="minor">
            <a:schemeClr val="dk1"/>
          </a:fontRef>
        </p:style>
        <p:txBody>
          <a:bodyPr wrap="square" rtlCol="0">
            <a:spAutoFit/>
          </a:bodyPr>
          <a:lstStyle/>
          <a:p>
            <a:r>
              <a:rPr lang="en-US" b="1" dirty="0" err="1"/>
              <a:t>Idræt</a:t>
            </a:r>
            <a:r>
              <a:rPr lang="en-US" b="1" dirty="0"/>
              <a:t> </a:t>
            </a:r>
            <a:r>
              <a:rPr lang="en-US" dirty="0" err="1"/>
              <a:t>på</a:t>
            </a:r>
            <a:r>
              <a:rPr lang="en-US" dirty="0"/>
              <a:t> </a:t>
            </a:r>
            <a:r>
              <a:rPr lang="en-US" dirty="0" err="1"/>
              <a:t>besøg</a:t>
            </a:r>
            <a:r>
              <a:rPr lang="en-US" dirty="0"/>
              <a:t> </a:t>
            </a:r>
            <a:r>
              <a:rPr lang="en-US" dirty="0" err="1"/>
              <a:t>ved</a:t>
            </a:r>
            <a:r>
              <a:rPr lang="en-US" dirty="0"/>
              <a:t> </a:t>
            </a:r>
            <a:r>
              <a:rPr lang="en-US" dirty="0" err="1"/>
              <a:t>militæret</a:t>
            </a:r>
            <a:r>
              <a:rPr lang="en-US" dirty="0"/>
              <a:t> </a:t>
            </a:r>
            <a:endParaRPr lang="da-DK" b="1" dirty="0"/>
          </a:p>
        </p:txBody>
      </p:sp>
      <p:sp>
        <p:nvSpPr>
          <p:cNvPr id="18" name="Tekstfelt 17">
            <a:extLst>
              <a:ext uri="{FF2B5EF4-FFF2-40B4-BE49-F238E27FC236}">
                <a16:creationId xmlns:a16="http://schemas.microsoft.com/office/drawing/2014/main" xmlns="" id="{912E6E98-202A-4B80-853F-3C008772C714}"/>
              </a:ext>
            </a:extLst>
          </p:cNvPr>
          <p:cNvSpPr txBox="1"/>
          <p:nvPr/>
        </p:nvSpPr>
        <p:spPr>
          <a:xfrm>
            <a:off x="6620190" y="4570650"/>
            <a:ext cx="1038044" cy="646331"/>
          </a:xfrm>
          <a:prstGeom prst="rect">
            <a:avLst/>
          </a:prstGeom>
          <a:solidFill>
            <a:schemeClr val="accent3">
              <a:lumMod val="20000"/>
              <a:lumOff val="80000"/>
            </a:schemeClr>
          </a:solidFill>
          <a:ln>
            <a:solidFill>
              <a:schemeClr val="tx1"/>
            </a:solidFill>
          </a:ln>
        </p:spPr>
        <p:style>
          <a:lnRef idx="1">
            <a:schemeClr val="accent3"/>
          </a:lnRef>
          <a:fillRef idx="1003">
            <a:schemeClr val="lt1"/>
          </a:fillRef>
          <a:effectRef idx="1">
            <a:schemeClr val="accent3"/>
          </a:effectRef>
          <a:fontRef idx="minor">
            <a:schemeClr val="dk1"/>
          </a:fontRef>
        </p:style>
        <p:txBody>
          <a:bodyPr wrap="square" rtlCol="0">
            <a:spAutoFit/>
          </a:bodyPr>
          <a:lstStyle/>
          <a:p>
            <a:r>
              <a:rPr lang="en-US" dirty="0" err="1"/>
              <a:t>Valg</a:t>
            </a:r>
            <a:r>
              <a:rPr lang="en-US" dirty="0"/>
              <a:t> </a:t>
            </a:r>
            <a:r>
              <a:rPr lang="en-US" dirty="0" err="1"/>
              <a:t>af</a:t>
            </a:r>
            <a:r>
              <a:rPr lang="en-US" dirty="0"/>
              <a:t> </a:t>
            </a:r>
            <a:r>
              <a:rPr lang="en-US" b="1" dirty="0" err="1"/>
              <a:t>fagpakke</a:t>
            </a:r>
            <a:endParaRPr lang="da-DK" dirty="0"/>
          </a:p>
        </p:txBody>
      </p:sp>
      <p:sp>
        <p:nvSpPr>
          <p:cNvPr id="19" name="Tekstfelt 18">
            <a:extLst>
              <a:ext uri="{FF2B5EF4-FFF2-40B4-BE49-F238E27FC236}">
                <a16:creationId xmlns:a16="http://schemas.microsoft.com/office/drawing/2014/main" xmlns="" id="{05DF1AF3-A0F1-4E75-9DC7-A42C82862AC7}"/>
              </a:ext>
            </a:extLst>
          </p:cNvPr>
          <p:cNvSpPr txBox="1"/>
          <p:nvPr/>
        </p:nvSpPr>
        <p:spPr>
          <a:xfrm>
            <a:off x="6077444" y="1709994"/>
            <a:ext cx="3408869" cy="1196674"/>
          </a:xfrm>
          <a:prstGeom prst="rect">
            <a:avLst/>
          </a:prstGeom>
          <a:solidFill>
            <a:schemeClr val="accent3">
              <a:lumMod val="20000"/>
              <a:lumOff val="80000"/>
            </a:schemeClr>
          </a:solidFill>
          <a:ln>
            <a:solidFill>
              <a:schemeClr val="tx1"/>
            </a:solidFill>
          </a:ln>
        </p:spPr>
        <p:style>
          <a:lnRef idx="2">
            <a:schemeClr val="dk1">
              <a:shade val="50000"/>
            </a:schemeClr>
          </a:lnRef>
          <a:fillRef idx="1003">
            <a:schemeClr val="lt1"/>
          </a:fillRef>
          <a:effectRef idx="0">
            <a:schemeClr val="dk1"/>
          </a:effectRef>
          <a:fontRef idx="minor">
            <a:schemeClr val="lt1"/>
          </a:fontRef>
        </p:style>
        <p:txBody>
          <a:bodyPr wrap="square" rtlCol="0">
            <a:spAutoFit/>
          </a:bodyPr>
          <a:lstStyle/>
          <a:p>
            <a:r>
              <a:rPr lang="en-US" b="1" dirty="0">
                <a:solidFill>
                  <a:schemeClr val="tx1"/>
                </a:solidFill>
              </a:rPr>
              <a:t>KS-</a:t>
            </a:r>
            <a:r>
              <a:rPr lang="en-US" b="1" dirty="0" err="1">
                <a:solidFill>
                  <a:schemeClr val="tx1"/>
                </a:solidFill>
              </a:rPr>
              <a:t>projekt</a:t>
            </a:r>
            <a:r>
              <a:rPr lang="en-US" b="1" dirty="0">
                <a:solidFill>
                  <a:schemeClr val="tx1"/>
                </a:solidFill>
              </a:rPr>
              <a:t>: </a:t>
            </a:r>
            <a:r>
              <a:rPr lang="en-US" b="1" dirty="0" err="1">
                <a:solidFill>
                  <a:schemeClr val="tx1"/>
                </a:solidFill>
              </a:rPr>
              <a:t>Kulturmøde</a:t>
            </a:r>
            <a:r>
              <a:rPr lang="en-US" b="1" dirty="0">
                <a:solidFill>
                  <a:schemeClr val="tx1"/>
                </a:solidFill>
              </a:rPr>
              <a:t> </a:t>
            </a:r>
            <a:r>
              <a:rPr lang="en-US" b="1" dirty="0" err="1">
                <a:solidFill>
                  <a:schemeClr val="tx1"/>
                </a:solidFill>
              </a:rPr>
              <a:t>i</a:t>
            </a:r>
            <a:r>
              <a:rPr lang="en-US" b="1" dirty="0">
                <a:solidFill>
                  <a:schemeClr val="tx1"/>
                </a:solidFill>
              </a:rPr>
              <a:t> </a:t>
            </a:r>
            <a:r>
              <a:rPr lang="en-US" b="1" dirty="0" err="1">
                <a:solidFill>
                  <a:schemeClr val="tx1"/>
                </a:solidFill>
              </a:rPr>
              <a:t>Tønder</a:t>
            </a:r>
            <a:endParaRPr lang="en-US" b="1" dirty="0">
              <a:solidFill>
                <a:schemeClr val="tx1"/>
              </a:solidFill>
            </a:endParaRPr>
          </a:p>
          <a:p>
            <a:r>
              <a:rPr lang="en-US" dirty="0">
                <a:solidFill>
                  <a:schemeClr val="tx1"/>
                </a:solidFill>
              </a:rPr>
              <a:t>Case-</a:t>
            </a:r>
            <a:r>
              <a:rPr lang="en-US" dirty="0" err="1">
                <a:solidFill>
                  <a:schemeClr val="tx1"/>
                </a:solidFill>
              </a:rPr>
              <a:t>arbejde</a:t>
            </a:r>
            <a:r>
              <a:rPr lang="en-US" dirty="0">
                <a:solidFill>
                  <a:schemeClr val="tx1"/>
                </a:solidFill>
              </a:rPr>
              <a:t> med </a:t>
            </a:r>
            <a:r>
              <a:rPr lang="en-US" dirty="0" err="1">
                <a:solidFill>
                  <a:schemeClr val="tx1"/>
                </a:solidFill>
              </a:rPr>
              <a:t>inddragelse</a:t>
            </a:r>
            <a:r>
              <a:rPr lang="en-US" dirty="0">
                <a:solidFill>
                  <a:schemeClr val="tx1"/>
                </a:solidFill>
              </a:rPr>
              <a:t> </a:t>
            </a:r>
            <a:r>
              <a:rPr lang="en-US" dirty="0" err="1">
                <a:solidFill>
                  <a:schemeClr val="tx1"/>
                </a:solidFill>
              </a:rPr>
              <a:t>af</a:t>
            </a:r>
            <a:r>
              <a:rPr lang="en-US" dirty="0">
                <a:solidFill>
                  <a:schemeClr val="tx1"/>
                </a:solidFill>
              </a:rPr>
              <a:t> </a:t>
            </a:r>
            <a:r>
              <a:rPr lang="en-US" dirty="0" err="1">
                <a:solidFill>
                  <a:schemeClr val="tx1"/>
                </a:solidFill>
              </a:rPr>
              <a:t>professioner</a:t>
            </a:r>
            <a:r>
              <a:rPr lang="en-US" dirty="0">
                <a:solidFill>
                  <a:schemeClr val="tx1"/>
                </a:solidFill>
              </a:rPr>
              <a:t> </a:t>
            </a:r>
            <a:r>
              <a:rPr lang="en-US" dirty="0" err="1">
                <a:solidFill>
                  <a:schemeClr val="tx1"/>
                </a:solidFill>
              </a:rPr>
              <a:t>i</a:t>
            </a:r>
            <a:r>
              <a:rPr lang="en-US" dirty="0">
                <a:solidFill>
                  <a:schemeClr val="tx1"/>
                </a:solidFill>
              </a:rPr>
              <a:t> </a:t>
            </a:r>
            <a:r>
              <a:rPr lang="en-US" dirty="0" err="1">
                <a:solidFill>
                  <a:schemeClr val="tx1"/>
                </a:solidFill>
              </a:rPr>
              <a:t>Tønder</a:t>
            </a:r>
            <a:r>
              <a:rPr lang="en-US" dirty="0">
                <a:solidFill>
                  <a:schemeClr val="tx1"/>
                </a:solidFill>
              </a:rPr>
              <a:t>, der </a:t>
            </a:r>
            <a:r>
              <a:rPr lang="en-US" dirty="0" err="1">
                <a:solidFill>
                  <a:schemeClr val="tx1"/>
                </a:solidFill>
              </a:rPr>
              <a:t>arbejder</a:t>
            </a:r>
            <a:r>
              <a:rPr lang="en-US" dirty="0">
                <a:solidFill>
                  <a:schemeClr val="tx1"/>
                </a:solidFill>
              </a:rPr>
              <a:t> med integration, </a:t>
            </a:r>
            <a:r>
              <a:rPr lang="en-US" dirty="0" err="1">
                <a:solidFill>
                  <a:schemeClr val="tx1"/>
                </a:solidFill>
              </a:rPr>
              <a:t>kulturmøde</a:t>
            </a:r>
            <a:r>
              <a:rPr lang="en-US" dirty="0">
                <a:solidFill>
                  <a:schemeClr val="tx1"/>
                </a:solidFill>
              </a:rPr>
              <a:t> </a:t>
            </a:r>
            <a:r>
              <a:rPr lang="en-US" dirty="0" err="1">
                <a:solidFill>
                  <a:schemeClr val="tx1"/>
                </a:solidFill>
              </a:rPr>
              <a:t>osv</a:t>
            </a:r>
            <a:r>
              <a:rPr lang="en-US" dirty="0">
                <a:solidFill>
                  <a:schemeClr val="tx1"/>
                </a:solidFill>
              </a:rPr>
              <a:t>.  </a:t>
            </a:r>
            <a:endParaRPr lang="da-DK" dirty="0">
              <a:solidFill>
                <a:schemeClr val="tx1"/>
              </a:solidFill>
            </a:endParaRPr>
          </a:p>
        </p:txBody>
      </p:sp>
      <p:sp>
        <p:nvSpPr>
          <p:cNvPr id="20" name="Nedadgående pil 14">
            <a:extLst>
              <a:ext uri="{FF2B5EF4-FFF2-40B4-BE49-F238E27FC236}">
                <a16:creationId xmlns:a16="http://schemas.microsoft.com/office/drawing/2014/main" xmlns="" id="{0CB2906F-2E54-4100-9FAB-2AD8233ED132}"/>
              </a:ext>
            </a:extLst>
          </p:cNvPr>
          <p:cNvSpPr/>
          <p:nvPr/>
        </p:nvSpPr>
        <p:spPr>
          <a:xfrm rot="10800000">
            <a:off x="5156935" y="2972458"/>
            <a:ext cx="431321" cy="479977"/>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da-DK"/>
          </a:p>
        </p:txBody>
      </p:sp>
      <p:sp>
        <p:nvSpPr>
          <p:cNvPr id="21" name="Nedadgående pil 15">
            <a:extLst>
              <a:ext uri="{FF2B5EF4-FFF2-40B4-BE49-F238E27FC236}">
                <a16:creationId xmlns:a16="http://schemas.microsoft.com/office/drawing/2014/main" xmlns="" id="{F8357937-E4FD-4DA6-B38F-005E983D7039}"/>
              </a:ext>
            </a:extLst>
          </p:cNvPr>
          <p:cNvSpPr/>
          <p:nvPr/>
        </p:nvSpPr>
        <p:spPr>
          <a:xfrm>
            <a:off x="6917801" y="3998298"/>
            <a:ext cx="442823" cy="479977"/>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da-DK"/>
          </a:p>
        </p:txBody>
      </p:sp>
      <p:sp>
        <p:nvSpPr>
          <p:cNvPr id="22" name="Nedadgående pil 16">
            <a:extLst>
              <a:ext uri="{FF2B5EF4-FFF2-40B4-BE49-F238E27FC236}">
                <a16:creationId xmlns:a16="http://schemas.microsoft.com/office/drawing/2014/main" xmlns="" id="{3389C7BE-1F1F-4EE8-B1DE-501FC846F9F7}"/>
              </a:ext>
            </a:extLst>
          </p:cNvPr>
          <p:cNvSpPr/>
          <p:nvPr/>
        </p:nvSpPr>
        <p:spPr>
          <a:xfrm rot="10800000">
            <a:off x="6180962" y="2968690"/>
            <a:ext cx="431321" cy="479977"/>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da-DK"/>
          </a:p>
        </p:txBody>
      </p:sp>
      <p:sp>
        <p:nvSpPr>
          <p:cNvPr id="23" name="Eksplosion: 8 pkt 22">
            <a:extLst>
              <a:ext uri="{FF2B5EF4-FFF2-40B4-BE49-F238E27FC236}">
                <a16:creationId xmlns:a16="http://schemas.microsoft.com/office/drawing/2014/main" xmlns="" id="{CF4DA0DA-A2D5-45CC-ADE5-6927F8C2489E}"/>
              </a:ext>
            </a:extLst>
          </p:cNvPr>
          <p:cNvSpPr/>
          <p:nvPr/>
        </p:nvSpPr>
        <p:spPr>
          <a:xfrm rot="689861">
            <a:off x="8043213" y="3112648"/>
            <a:ext cx="3993388" cy="3562333"/>
          </a:xfrm>
          <a:prstGeom prst="irregularSeal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ln w="0"/>
                <a:solidFill>
                  <a:schemeClr val="tx1"/>
                </a:solidFill>
                <a:effectLst>
                  <a:outerShdw blurRad="38100" dist="19050" dir="2700000" algn="tl" rotWithShape="0">
                    <a:schemeClr val="dk1">
                      <a:alpha val="40000"/>
                    </a:schemeClr>
                  </a:outerShdw>
                </a:effectLst>
              </a:rPr>
              <a:t>POINTE: </a:t>
            </a:r>
          </a:p>
          <a:p>
            <a:pPr algn="ctr"/>
            <a:r>
              <a:rPr lang="da-DK" b="1" dirty="0">
                <a:ln w="0"/>
                <a:solidFill>
                  <a:schemeClr val="tx1"/>
                </a:solidFill>
                <a:effectLst>
                  <a:outerShdw blurRad="38100" dist="19050" dir="2700000" algn="tl" rotWithShape="0">
                    <a:schemeClr val="dk1">
                      <a:alpha val="40000"/>
                    </a:schemeClr>
                  </a:outerShdw>
                </a:effectLst>
              </a:rPr>
              <a:t>DER ER MANGE FAG OM AT LØFTE OPGAVEN!</a:t>
            </a:r>
          </a:p>
        </p:txBody>
      </p:sp>
    </p:spTree>
    <p:extLst>
      <p:ext uri="{BB962C8B-B14F-4D97-AF65-F5344CB8AC3E}">
        <p14:creationId xmlns:p14="http://schemas.microsoft.com/office/powerpoint/2010/main" val="14216940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a:xfrm>
            <a:off x="838200" y="365125"/>
            <a:ext cx="10515600" cy="1325563"/>
          </a:xfrm>
        </p:spPr>
        <p:txBody>
          <a:bodyPr/>
          <a:lstStyle/>
          <a:p>
            <a:r>
              <a:rPr lang="da-DK" b="1" dirty="0"/>
              <a:t>4) De overordnede rammer: 2.hf  </a:t>
            </a:r>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199" y="1825624"/>
            <a:ext cx="7753031" cy="4866723"/>
          </a:xfrm>
        </p:spPr>
        <p:txBody>
          <a:bodyPr>
            <a:normAutofit/>
          </a:bodyPr>
          <a:lstStyle/>
          <a:p>
            <a:pPr marL="457200" lvl="1" indent="0">
              <a:buNone/>
            </a:pPr>
            <a:endParaRPr lang="da-DK" dirty="0"/>
          </a:p>
          <a:p>
            <a:endParaRPr lang="da-DK" dirty="0"/>
          </a:p>
        </p:txBody>
      </p:sp>
      <p:graphicFrame>
        <p:nvGraphicFramePr>
          <p:cNvPr id="23" name="Tabel 22">
            <a:extLst>
              <a:ext uri="{FF2B5EF4-FFF2-40B4-BE49-F238E27FC236}">
                <a16:creationId xmlns:a16="http://schemas.microsoft.com/office/drawing/2014/main" xmlns="" id="{6E0FBE5D-4476-4935-81E4-378F631AF1E7}"/>
              </a:ext>
            </a:extLst>
          </p:cNvPr>
          <p:cNvGraphicFramePr>
            <a:graphicFrameLocks noGrp="1"/>
          </p:cNvGraphicFramePr>
          <p:nvPr>
            <p:extLst>
              <p:ext uri="{D42A27DB-BD31-4B8C-83A1-F6EECF244321}">
                <p14:modId xmlns:p14="http://schemas.microsoft.com/office/powerpoint/2010/main" val="520404436"/>
              </p:ext>
            </p:extLst>
          </p:nvPr>
        </p:nvGraphicFramePr>
        <p:xfrm>
          <a:off x="1865471" y="3558618"/>
          <a:ext cx="8128000" cy="37084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xmlns="" val="20000"/>
                    </a:ext>
                  </a:extLst>
                </a:gridCol>
                <a:gridCol w="812800">
                  <a:extLst>
                    <a:ext uri="{9D8B030D-6E8A-4147-A177-3AD203B41FA5}">
                      <a16:colId xmlns:a16="http://schemas.microsoft.com/office/drawing/2014/main" xmlns="" val="20001"/>
                    </a:ext>
                  </a:extLst>
                </a:gridCol>
                <a:gridCol w="812800">
                  <a:extLst>
                    <a:ext uri="{9D8B030D-6E8A-4147-A177-3AD203B41FA5}">
                      <a16:colId xmlns:a16="http://schemas.microsoft.com/office/drawing/2014/main" xmlns="" val="20002"/>
                    </a:ext>
                  </a:extLst>
                </a:gridCol>
                <a:gridCol w="812800">
                  <a:extLst>
                    <a:ext uri="{9D8B030D-6E8A-4147-A177-3AD203B41FA5}">
                      <a16:colId xmlns:a16="http://schemas.microsoft.com/office/drawing/2014/main" xmlns="" val="20003"/>
                    </a:ext>
                  </a:extLst>
                </a:gridCol>
                <a:gridCol w="812800">
                  <a:extLst>
                    <a:ext uri="{9D8B030D-6E8A-4147-A177-3AD203B41FA5}">
                      <a16:colId xmlns:a16="http://schemas.microsoft.com/office/drawing/2014/main" xmlns="" val="20004"/>
                    </a:ext>
                  </a:extLst>
                </a:gridCol>
                <a:gridCol w="812800">
                  <a:extLst>
                    <a:ext uri="{9D8B030D-6E8A-4147-A177-3AD203B41FA5}">
                      <a16:colId xmlns:a16="http://schemas.microsoft.com/office/drawing/2014/main" xmlns="" val="20005"/>
                    </a:ext>
                  </a:extLst>
                </a:gridCol>
                <a:gridCol w="812800">
                  <a:extLst>
                    <a:ext uri="{9D8B030D-6E8A-4147-A177-3AD203B41FA5}">
                      <a16:colId xmlns:a16="http://schemas.microsoft.com/office/drawing/2014/main" xmlns="" val="20006"/>
                    </a:ext>
                  </a:extLst>
                </a:gridCol>
                <a:gridCol w="812800">
                  <a:extLst>
                    <a:ext uri="{9D8B030D-6E8A-4147-A177-3AD203B41FA5}">
                      <a16:colId xmlns:a16="http://schemas.microsoft.com/office/drawing/2014/main" xmlns="" val="20007"/>
                    </a:ext>
                  </a:extLst>
                </a:gridCol>
                <a:gridCol w="812800">
                  <a:extLst>
                    <a:ext uri="{9D8B030D-6E8A-4147-A177-3AD203B41FA5}">
                      <a16:colId xmlns:a16="http://schemas.microsoft.com/office/drawing/2014/main" xmlns="" val="20008"/>
                    </a:ext>
                  </a:extLst>
                </a:gridCol>
                <a:gridCol w="812800">
                  <a:extLst>
                    <a:ext uri="{9D8B030D-6E8A-4147-A177-3AD203B41FA5}">
                      <a16:colId xmlns:a16="http://schemas.microsoft.com/office/drawing/2014/main" xmlns="" val="20009"/>
                    </a:ext>
                  </a:extLst>
                </a:gridCol>
              </a:tblGrid>
              <a:tr h="370840">
                <a:tc>
                  <a:txBody>
                    <a:bodyPr/>
                    <a:lstStyle/>
                    <a:p>
                      <a:pPr algn="ctr"/>
                      <a:r>
                        <a:rPr lang="en-US" sz="1400" dirty="0"/>
                        <a:t>Aug.</a:t>
                      </a:r>
                      <a:endParaRPr lang="da-DK" sz="1400" dirty="0"/>
                    </a:p>
                  </a:txBody>
                  <a:tcPr/>
                </a:tc>
                <a:tc>
                  <a:txBody>
                    <a:bodyPr/>
                    <a:lstStyle/>
                    <a:p>
                      <a:pPr algn="ctr"/>
                      <a:r>
                        <a:rPr lang="en-US" sz="1400" dirty="0"/>
                        <a:t>Sept.</a:t>
                      </a:r>
                      <a:endParaRPr lang="da-DK" sz="1400" dirty="0"/>
                    </a:p>
                  </a:txBody>
                  <a:tcPr/>
                </a:tc>
                <a:tc>
                  <a:txBody>
                    <a:bodyPr/>
                    <a:lstStyle/>
                    <a:p>
                      <a:pPr algn="ctr"/>
                      <a:r>
                        <a:rPr lang="en-US" sz="1400" dirty="0"/>
                        <a:t>Okt.</a:t>
                      </a:r>
                      <a:endParaRPr lang="da-DK" sz="1400" dirty="0"/>
                    </a:p>
                  </a:txBody>
                  <a:tcPr/>
                </a:tc>
                <a:tc>
                  <a:txBody>
                    <a:bodyPr/>
                    <a:lstStyle/>
                    <a:p>
                      <a:pPr algn="ctr"/>
                      <a:r>
                        <a:rPr lang="en-US" sz="1400" dirty="0"/>
                        <a:t>Nov.</a:t>
                      </a:r>
                      <a:endParaRPr lang="da-DK" sz="1400" dirty="0"/>
                    </a:p>
                  </a:txBody>
                  <a:tcPr/>
                </a:tc>
                <a:tc>
                  <a:txBody>
                    <a:bodyPr/>
                    <a:lstStyle/>
                    <a:p>
                      <a:pPr algn="ctr"/>
                      <a:r>
                        <a:rPr lang="en-US" sz="1400" dirty="0"/>
                        <a:t>Dec.</a:t>
                      </a:r>
                      <a:endParaRPr lang="da-DK" sz="1400" dirty="0"/>
                    </a:p>
                  </a:txBody>
                  <a:tcPr/>
                </a:tc>
                <a:tc>
                  <a:txBody>
                    <a:bodyPr/>
                    <a:lstStyle/>
                    <a:p>
                      <a:pPr algn="ctr"/>
                      <a:r>
                        <a:rPr lang="en-US" sz="1400" dirty="0"/>
                        <a:t>Jan.</a:t>
                      </a:r>
                      <a:endParaRPr lang="da-DK" sz="1400" dirty="0"/>
                    </a:p>
                  </a:txBody>
                  <a:tcPr/>
                </a:tc>
                <a:tc>
                  <a:txBody>
                    <a:bodyPr/>
                    <a:lstStyle/>
                    <a:p>
                      <a:pPr algn="ctr"/>
                      <a:r>
                        <a:rPr lang="en-US" sz="1400" dirty="0"/>
                        <a:t>Feb.</a:t>
                      </a:r>
                      <a:endParaRPr lang="da-DK" sz="1400" dirty="0"/>
                    </a:p>
                  </a:txBody>
                  <a:tcPr/>
                </a:tc>
                <a:tc>
                  <a:txBody>
                    <a:bodyPr/>
                    <a:lstStyle/>
                    <a:p>
                      <a:pPr algn="ctr"/>
                      <a:r>
                        <a:rPr lang="en-US" sz="1400" dirty="0"/>
                        <a:t>Marts</a:t>
                      </a:r>
                      <a:endParaRPr lang="da-DK" sz="1400" dirty="0"/>
                    </a:p>
                  </a:txBody>
                  <a:tcPr/>
                </a:tc>
                <a:tc>
                  <a:txBody>
                    <a:bodyPr/>
                    <a:lstStyle/>
                    <a:p>
                      <a:pPr algn="ctr"/>
                      <a:r>
                        <a:rPr lang="en-US" sz="1400" dirty="0"/>
                        <a:t>April</a:t>
                      </a:r>
                      <a:endParaRPr lang="da-DK" sz="1400" dirty="0"/>
                    </a:p>
                  </a:txBody>
                  <a:tcPr/>
                </a:tc>
                <a:tc>
                  <a:txBody>
                    <a:bodyPr/>
                    <a:lstStyle/>
                    <a:p>
                      <a:pPr algn="ctr"/>
                      <a:r>
                        <a:rPr lang="en-US" sz="1400" dirty="0"/>
                        <a:t>Maj</a:t>
                      </a:r>
                      <a:r>
                        <a:rPr lang="en-US" sz="1400" baseline="0" dirty="0"/>
                        <a:t> </a:t>
                      </a:r>
                      <a:endParaRPr lang="da-DK" sz="1400" dirty="0"/>
                    </a:p>
                  </a:txBody>
                  <a:tcPr/>
                </a:tc>
                <a:extLst>
                  <a:ext uri="{0D108BD9-81ED-4DB2-BD59-A6C34878D82A}">
                    <a16:rowId xmlns:a16="http://schemas.microsoft.com/office/drawing/2014/main" xmlns="" val="10000"/>
                  </a:ext>
                </a:extLst>
              </a:tr>
            </a:tbl>
          </a:graphicData>
        </a:graphic>
      </p:graphicFrame>
      <p:sp>
        <p:nvSpPr>
          <p:cNvPr id="24" name="Rektangel 23">
            <a:extLst>
              <a:ext uri="{FF2B5EF4-FFF2-40B4-BE49-F238E27FC236}">
                <a16:creationId xmlns:a16="http://schemas.microsoft.com/office/drawing/2014/main" xmlns="" id="{76AC1581-92FE-4A0E-B027-F6ADA2CD83D0}"/>
              </a:ext>
            </a:extLst>
          </p:cNvPr>
          <p:cNvSpPr/>
          <p:nvPr/>
        </p:nvSpPr>
        <p:spPr>
          <a:xfrm>
            <a:off x="3603212" y="3304091"/>
            <a:ext cx="1354349" cy="87989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Nedadgående pil 10">
            <a:extLst>
              <a:ext uri="{FF2B5EF4-FFF2-40B4-BE49-F238E27FC236}">
                <a16:creationId xmlns:a16="http://schemas.microsoft.com/office/drawing/2014/main" xmlns="" id="{44EFAC34-AFAA-40E1-A7A0-31672E260D0D}"/>
              </a:ext>
            </a:extLst>
          </p:cNvPr>
          <p:cNvSpPr/>
          <p:nvPr/>
        </p:nvSpPr>
        <p:spPr>
          <a:xfrm>
            <a:off x="4058974" y="4280425"/>
            <a:ext cx="442823" cy="479977"/>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da-DK"/>
          </a:p>
        </p:txBody>
      </p:sp>
      <p:sp>
        <p:nvSpPr>
          <p:cNvPr id="26" name="Rektangel 25">
            <a:extLst>
              <a:ext uri="{FF2B5EF4-FFF2-40B4-BE49-F238E27FC236}">
                <a16:creationId xmlns:a16="http://schemas.microsoft.com/office/drawing/2014/main" xmlns="" id="{9195FA1D-B427-40D8-B2C7-5D9B049C4FAE}"/>
              </a:ext>
            </a:extLst>
          </p:cNvPr>
          <p:cNvSpPr/>
          <p:nvPr/>
        </p:nvSpPr>
        <p:spPr>
          <a:xfrm>
            <a:off x="6210547" y="3293767"/>
            <a:ext cx="874143" cy="87989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Nedadgående pil 12">
            <a:extLst>
              <a:ext uri="{FF2B5EF4-FFF2-40B4-BE49-F238E27FC236}">
                <a16:creationId xmlns:a16="http://schemas.microsoft.com/office/drawing/2014/main" xmlns="" id="{DD7A448B-0649-4FF5-933F-F539ADCFDFD4}"/>
              </a:ext>
            </a:extLst>
          </p:cNvPr>
          <p:cNvSpPr/>
          <p:nvPr/>
        </p:nvSpPr>
        <p:spPr>
          <a:xfrm>
            <a:off x="7309335" y="4040436"/>
            <a:ext cx="442823" cy="719966"/>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da-DK"/>
          </a:p>
        </p:txBody>
      </p:sp>
      <p:sp>
        <p:nvSpPr>
          <p:cNvPr id="28" name="Tekstfelt 27">
            <a:extLst>
              <a:ext uri="{FF2B5EF4-FFF2-40B4-BE49-F238E27FC236}">
                <a16:creationId xmlns:a16="http://schemas.microsoft.com/office/drawing/2014/main" xmlns="" id="{65780940-0F61-4AAC-B11E-2744D247757B}"/>
              </a:ext>
            </a:extLst>
          </p:cNvPr>
          <p:cNvSpPr txBox="1"/>
          <p:nvPr/>
        </p:nvSpPr>
        <p:spPr>
          <a:xfrm>
            <a:off x="2965935" y="4856557"/>
            <a:ext cx="2628900" cy="1200329"/>
          </a:xfrm>
          <a:prstGeom prst="rect">
            <a:avLst/>
          </a:prstGeom>
          <a:solidFill>
            <a:schemeClr val="accent3">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da-DK" b="1" dirty="0"/>
              <a:t>3-5 projektdage/praktik</a:t>
            </a:r>
          </a:p>
          <a:p>
            <a:r>
              <a:rPr lang="da-DK" dirty="0"/>
              <a:t>I samarbejde med Erhvervsakademi eller Professionshøjskolerne</a:t>
            </a:r>
            <a:r>
              <a:rPr lang="en-US" b="1" dirty="0"/>
              <a:t> </a:t>
            </a:r>
          </a:p>
        </p:txBody>
      </p:sp>
      <p:sp>
        <p:nvSpPr>
          <p:cNvPr id="29" name="Tekstfelt 28">
            <a:extLst>
              <a:ext uri="{FF2B5EF4-FFF2-40B4-BE49-F238E27FC236}">
                <a16:creationId xmlns:a16="http://schemas.microsoft.com/office/drawing/2014/main" xmlns="" id="{C8D2AABD-582A-4957-9070-3A95CF469166}"/>
              </a:ext>
            </a:extLst>
          </p:cNvPr>
          <p:cNvSpPr txBox="1"/>
          <p:nvPr/>
        </p:nvSpPr>
        <p:spPr>
          <a:xfrm>
            <a:off x="5333167" y="2206508"/>
            <a:ext cx="2628900" cy="369332"/>
          </a:xfrm>
          <a:prstGeom prst="rect">
            <a:avLst/>
          </a:prstGeom>
          <a:solidFill>
            <a:schemeClr val="accent3">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b="1" dirty="0"/>
              <a:t>3-5 </a:t>
            </a:r>
            <a:r>
              <a:rPr lang="da-DK" b="1" dirty="0"/>
              <a:t>projektdage</a:t>
            </a:r>
            <a:r>
              <a:rPr lang="en-US" b="1" dirty="0"/>
              <a:t>/</a:t>
            </a:r>
            <a:r>
              <a:rPr lang="en-US" b="1" dirty="0" err="1"/>
              <a:t>praktik</a:t>
            </a:r>
            <a:r>
              <a:rPr lang="en-US" b="1" dirty="0"/>
              <a:t> </a:t>
            </a:r>
          </a:p>
        </p:txBody>
      </p:sp>
      <p:sp>
        <p:nvSpPr>
          <p:cNvPr id="30" name="Tekstfelt 29">
            <a:extLst>
              <a:ext uri="{FF2B5EF4-FFF2-40B4-BE49-F238E27FC236}">
                <a16:creationId xmlns:a16="http://schemas.microsoft.com/office/drawing/2014/main" xmlns="" id="{9258A6AA-91C2-4A8B-9E54-8F0D915C1050}"/>
              </a:ext>
            </a:extLst>
          </p:cNvPr>
          <p:cNvSpPr txBox="1"/>
          <p:nvPr/>
        </p:nvSpPr>
        <p:spPr>
          <a:xfrm>
            <a:off x="6550479" y="4856557"/>
            <a:ext cx="1960534" cy="923330"/>
          </a:xfrm>
          <a:prstGeom prst="rect">
            <a:avLst/>
          </a:prstGeom>
          <a:solidFill>
            <a:schemeClr val="accent3">
              <a:lumMod val="20000"/>
              <a:lumOff val="8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da-DK" b="1" dirty="0"/>
              <a:t>SSO – </a:t>
            </a:r>
            <a:r>
              <a:rPr lang="da-DK" dirty="0"/>
              <a:t>mulighed for at arbejde professions-rettet</a:t>
            </a:r>
            <a:r>
              <a:rPr lang="en-US" dirty="0"/>
              <a:t> </a:t>
            </a:r>
          </a:p>
        </p:txBody>
      </p:sp>
      <p:sp>
        <p:nvSpPr>
          <p:cNvPr id="31" name="Nedadgående pil 18">
            <a:extLst>
              <a:ext uri="{FF2B5EF4-FFF2-40B4-BE49-F238E27FC236}">
                <a16:creationId xmlns:a16="http://schemas.microsoft.com/office/drawing/2014/main" xmlns="" id="{78E984F4-BE56-4846-A263-48FABCFB7997}"/>
              </a:ext>
            </a:extLst>
          </p:cNvPr>
          <p:cNvSpPr/>
          <p:nvPr/>
        </p:nvSpPr>
        <p:spPr>
          <a:xfrm rot="10800000">
            <a:off x="6426206" y="2681364"/>
            <a:ext cx="442823" cy="479977"/>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da-DK"/>
          </a:p>
        </p:txBody>
      </p:sp>
      <p:sp>
        <p:nvSpPr>
          <p:cNvPr id="16" name="Eksplosion: 8 pkt 15">
            <a:extLst>
              <a:ext uri="{FF2B5EF4-FFF2-40B4-BE49-F238E27FC236}">
                <a16:creationId xmlns:a16="http://schemas.microsoft.com/office/drawing/2014/main" xmlns="" id="{67EC8F1A-BEAA-4385-AE8D-12440C8EB8A4}"/>
              </a:ext>
            </a:extLst>
          </p:cNvPr>
          <p:cNvSpPr/>
          <p:nvPr/>
        </p:nvSpPr>
        <p:spPr>
          <a:xfrm rot="689861">
            <a:off x="8043213" y="3112648"/>
            <a:ext cx="3993388" cy="3562333"/>
          </a:xfrm>
          <a:prstGeom prst="irregularSeal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ln w="0"/>
                <a:solidFill>
                  <a:schemeClr val="tx1"/>
                </a:solidFill>
                <a:effectLst>
                  <a:outerShdw blurRad="38100" dist="19050" dir="2700000" algn="tl" rotWithShape="0">
                    <a:schemeClr val="dk1">
                      <a:alpha val="40000"/>
                    </a:schemeClr>
                  </a:outerShdw>
                </a:effectLst>
              </a:rPr>
              <a:t>POINTE: </a:t>
            </a:r>
          </a:p>
          <a:p>
            <a:pPr algn="ctr"/>
            <a:r>
              <a:rPr lang="da-DK" b="1" dirty="0">
                <a:ln w="0"/>
                <a:solidFill>
                  <a:schemeClr val="tx1"/>
                </a:solidFill>
                <a:effectLst>
                  <a:outerShdw blurRad="38100" dist="19050" dir="2700000" algn="tl" rotWithShape="0">
                    <a:schemeClr val="dk1">
                      <a:alpha val="40000"/>
                    </a:schemeClr>
                  </a:outerShdw>
                </a:effectLst>
              </a:rPr>
              <a:t>PROFESSIONSRETTET UNDERVISNING ER UNDTAGELSEN – IKKE REGLEN!</a:t>
            </a:r>
          </a:p>
        </p:txBody>
      </p:sp>
    </p:spTree>
    <p:extLst>
      <p:ext uri="{BB962C8B-B14F-4D97-AF65-F5344CB8AC3E}">
        <p14:creationId xmlns:p14="http://schemas.microsoft.com/office/powerpoint/2010/main" val="11267619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a:xfrm>
            <a:off x="838200" y="365125"/>
            <a:ext cx="10515600" cy="1325563"/>
          </a:xfrm>
        </p:spPr>
        <p:txBody>
          <a:bodyPr/>
          <a:lstStyle/>
          <a:p>
            <a:r>
              <a:rPr lang="da-DK" b="1" dirty="0"/>
              <a:t>4) De overordnede rammer</a:t>
            </a:r>
          </a:p>
        </p:txBody>
      </p:sp>
      <p:sp>
        <p:nvSpPr>
          <p:cNvPr id="16" name="Pladsholder til indhold 2">
            <a:extLst>
              <a:ext uri="{FF2B5EF4-FFF2-40B4-BE49-F238E27FC236}">
                <a16:creationId xmlns:a16="http://schemas.microsoft.com/office/drawing/2014/main" xmlns="" id="{1A7B9E4E-9F2E-4AF0-962F-830F26C936DB}"/>
              </a:ext>
            </a:extLst>
          </p:cNvPr>
          <p:cNvSpPr txBox="1">
            <a:spLocks/>
          </p:cNvSpPr>
          <p:nvPr/>
        </p:nvSpPr>
        <p:spPr>
          <a:xfrm>
            <a:off x="990600" y="1978024"/>
            <a:ext cx="5648740" cy="48667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dirty="0"/>
          </a:p>
        </p:txBody>
      </p:sp>
      <p:sp>
        <p:nvSpPr>
          <p:cNvPr id="9" name="Pladsholder til indhold 8">
            <a:extLst>
              <a:ext uri="{FF2B5EF4-FFF2-40B4-BE49-F238E27FC236}">
                <a16:creationId xmlns:a16="http://schemas.microsoft.com/office/drawing/2014/main" xmlns="" id="{591EB29C-3518-4F67-BC2D-38EC8E58D12E}"/>
              </a:ext>
            </a:extLst>
          </p:cNvPr>
          <p:cNvSpPr>
            <a:spLocks noGrp="1"/>
          </p:cNvSpPr>
          <p:nvPr>
            <p:ph idx="1"/>
          </p:nvPr>
        </p:nvSpPr>
        <p:spPr/>
        <p:txBody>
          <a:bodyPr>
            <a:normAutofit lnSpcReduction="10000"/>
          </a:bodyPr>
          <a:lstStyle/>
          <a:p>
            <a:pPr marL="0" indent="0">
              <a:buNone/>
            </a:pPr>
            <a:r>
              <a:rPr lang="da-DK" b="1" dirty="0"/>
              <a:t>Praktik og professionsdage</a:t>
            </a:r>
            <a:endParaRPr lang="da-DK" dirty="0"/>
          </a:p>
          <a:p>
            <a:r>
              <a:rPr lang="da-DK" dirty="0"/>
              <a:t>I forhold til at inddrage professioner har vi i Tønder opbygget et stort netværk, som vi kan trække på: </a:t>
            </a:r>
          </a:p>
          <a:p>
            <a:pPr lvl="1"/>
            <a:r>
              <a:rPr lang="da-DK" dirty="0"/>
              <a:t>Tidligere elever (fortælle om at flytte hjemme fra, tage uddannelse, jobs osv.)</a:t>
            </a:r>
          </a:p>
          <a:p>
            <a:pPr lvl="1"/>
            <a:r>
              <a:rPr lang="da-DK" dirty="0"/>
              <a:t>Politi (foredrag + praktikpladser) </a:t>
            </a:r>
          </a:p>
          <a:p>
            <a:pPr lvl="1"/>
            <a:r>
              <a:rPr lang="da-DK" dirty="0"/>
              <a:t>Sundhed (foredrag, deltagelse ved professionsdag, besøge </a:t>
            </a:r>
            <a:r>
              <a:rPr lang="da-DK" dirty="0" err="1"/>
              <a:t>sygeplejeudd</a:t>
            </a:r>
            <a:r>
              <a:rPr lang="da-DK" dirty="0"/>
              <a:t>.) </a:t>
            </a:r>
          </a:p>
          <a:p>
            <a:pPr lvl="1"/>
            <a:r>
              <a:rPr lang="da-DK" dirty="0"/>
              <a:t>Flymekaniker (praktik) </a:t>
            </a:r>
          </a:p>
          <a:p>
            <a:pPr lvl="1"/>
            <a:r>
              <a:rPr lang="da-DK" dirty="0"/>
              <a:t>Skoler (foredrag, besøg, mini-praktik)</a:t>
            </a:r>
          </a:p>
          <a:p>
            <a:pPr lvl="1"/>
            <a:r>
              <a:rPr lang="da-DK" dirty="0"/>
              <a:t>Studiepraktik </a:t>
            </a:r>
          </a:p>
          <a:p>
            <a:pPr lvl="1"/>
            <a:r>
              <a:rPr lang="da-DK" dirty="0"/>
              <a:t>Osv. </a:t>
            </a:r>
          </a:p>
          <a:p>
            <a:r>
              <a:rPr lang="da-DK" dirty="0"/>
              <a:t>Vi har </a:t>
            </a:r>
            <a:r>
              <a:rPr lang="da-DK" u="sng" dirty="0"/>
              <a:t>ikke</a:t>
            </a:r>
            <a:r>
              <a:rPr lang="da-DK" dirty="0"/>
              <a:t> praktikpladser til alle</a:t>
            </a:r>
          </a:p>
          <a:p>
            <a:endParaRPr lang="da-DK" dirty="0"/>
          </a:p>
        </p:txBody>
      </p:sp>
    </p:spTree>
    <p:extLst>
      <p:ext uri="{BB962C8B-B14F-4D97-AF65-F5344CB8AC3E}">
        <p14:creationId xmlns:p14="http://schemas.microsoft.com/office/powerpoint/2010/main" val="22631848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a:xfrm>
            <a:off x="838200" y="365125"/>
            <a:ext cx="10515600" cy="1325563"/>
          </a:xfrm>
        </p:spPr>
        <p:txBody>
          <a:bodyPr/>
          <a:lstStyle/>
          <a:p>
            <a:r>
              <a:rPr lang="da-DK" b="1" dirty="0"/>
              <a:t>4) De overordnede rammer: Life </a:t>
            </a:r>
            <a:r>
              <a:rPr lang="da-DK" b="1" dirty="0" err="1"/>
              <a:t>Skills</a:t>
            </a:r>
            <a:r>
              <a:rPr lang="da-DK" b="1" dirty="0"/>
              <a:t>  </a:t>
            </a:r>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199" y="1825624"/>
            <a:ext cx="7753031" cy="4866723"/>
          </a:xfrm>
        </p:spPr>
        <p:txBody>
          <a:bodyPr>
            <a:normAutofit/>
          </a:bodyPr>
          <a:lstStyle/>
          <a:p>
            <a:pPr marL="457200" lvl="1" indent="0">
              <a:buNone/>
            </a:pPr>
            <a:endParaRPr lang="da-DK" dirty="0"/>
          </a:p>
          <a:p>
            <a:endParaRPr lang="da-DK" dirty="0"/>
          </a:p>
        </p:txBody>
      </p:sp>
      <p:sp>
        <p:nvSpPr>
          <p:cNvPr id="16" name="Pladsholder til indhold 2">
            <a:extLst>
              <a:ext uri="{FF2B5EF4-FFF2-40B4-BE49-F238E27FC236}">
                <a16:creationId xmlns:a16="http://schemas.microsoft.com/office/drawing/2014/main" xmlns="" id="{1A7B9E4E-9F2E-4AF0-962F-830F26C936DB}"/>
              </a:ext>
            </a:extLst>
          </p:cNvPr>
          <p:cNvSpPr txBox="1">
            <a:spLocks/>
          </p:cNvSpPr>
          <p:nvPr/>
        </p:nvSpPr>
        <p:spPr>
          <a:xfrm>
            <a:off x="990600" y="1978024"/>
            <a:ext cx="5648740" cy="48667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3000" b="1" dirty="0"/>
              <a:t>Life </a:t>
            </a:r>
            <a:r>
              <a:rPr lang="da-DK" sz="3000" b="1" dirty="0" err="1"/>
              <a:t>Skills</a:t>
            </a:r>
            <a:r>
              <a:rPr lang="da-DK" sz="3000" b="1" dirty="0"/>
              <a:t> og professionsrettet KS? </a:t>
            </a:r>
            <a:endParaRPr lang="da-DK" dirty="0"/>
          </a:p>
          <a:p>
            <a:r>
              <a:rPr lang="da-DK" dirty="0"/>
              <a:t>Life </a:t>
            </a:r>
            <a:r>
              <a:rPr lang="da-DK" dirty="0" err="1"/>
              <a:t>Skills</a:t>
            </a:r>
            <a:r>
              <a:rPr lang="da-DK" dirty="0"/>
              <a:t> omfatter en lang række kompetencer </a:t>
            </a:r>
            <a:r>
              <a:rPr lang="da-DK" dirty="0">
                <a:sym typeface="Wingdings" panose="05000000000000000000" pitchFamily="2" charset="2"/>
              </a:rPr>
              <a:t></a:t>
            </a:r>
          </a:p>
          <a:p>
            <a:r>
              <a:rPr lang="da-DK" dirty="0">
                <a:sym typeface="Wingdings" panose="05000000000000000000" pitchFamily="2" charset="2"/>
              </a:rPr>
              <a:t>Og en lang række af disse er nødvendige i forhold til at have et arbejde </a:t>
            </a:r>
            <a:endParaRPr lang="da-DK" dirty="0"/>
          </a:p>
          <a:p>
            <a:r>
              <a:rPr lang="da-DK" dirty="0"/>
              <a:t>Eksempler </a:t>
            </a:r>
          </a:p>
        </p:txBody>
      </p:sp>
      <p:pic>
        <p:nvPicPr>
          <p:cNvPr id="4" name="Billede 3">
            <a:extLst>
              <a:ext uri="{FF2B5EF4-FFF2-40B4-BE49-F238E27FC236}">
                <a16:creationId xmlns:a16="http://schemas.microsoft.com/office/drawing/2014/main" xmlns="" id="{731D551D-80EB-4EAC-BF3D-A17CFE1CCB65}"/>
              </a:ext>
            </a:extLst>
          </p:cNvPr>
          <p:cNvPicPr>
            <a:picLocks noChangeAspect="1"/>
          </p:cNvPicPr>
          <p:nvPr/>
        </p:nvPicPr>
        <p:blipFill>
          <a:blip r:embed="rId2"/>
          <a:stretch>
            <a:fillRect/>
          </a:stretch>
        </p:blipFill>
        <p:spPr>
          <a:xfrm>
            <a:off x="6758609" y="1825624"/>
            <a:ext cx="5305011" cy="4829180"/>
          </a:xfrm>
          <a:prstGeom prst="rect">
            <a:avLst/>
          </a:prstGeom>
        </p:spPr>
      </p:pic>
    </p:spTree>
    <p:extLst>
      <p:ext uri="{BB962C8B-B14F-4D97-AF65-F5344CB8AC3E}">
        <p14:creationId xmlns:p14="http://schemas.microsoft.com/office/powerpoint/2010/main" val="19743354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7FBDC4D-26C7-499B-843F-EF3651BC9DC9}"/>
              </a:ext>
            </a:extLst>
          </p:cNvPr>
          <p:cNvSpPr>
            <a:spLocks noGrp="1"/>
          </p:cNvSpPr>
          <p:nvPr>
            <p:ph type="title"/>
          </p:nvPr>
        </p:nvSpPr>
        <p:spPr>
          <a:xfrm>
            <a:off x="838200" y="2793153"/>
            <a:ext cx="10515600" cy="1325563"/>
          </a:xfrm>
        </p:spPr>
        <p:txBody>
          <a:bodyPr>
            <a:normAutofit/>
          </a:bodyPr>
          <a:lstStyle/>
          <a:p>
            <a:r>
              <a:rPr lang="da-DK" sz="5400" b="1" dirty="0"/>
              <a:t>Øvelse med Brian</a:t>
            </a:r>
          </a:p>
        </p:txBody>
      </p:sp>
      <p:sp>
        <p:nvSpPr>
          <p:cNvPr id="4" name="Rektangel 3">
            <a:extLst>
              <a:ext uri="{FF2B5EF4-FFF2-40B4-BE49-F238E27FC236}">
                <a16:creationId xmlns:a16="http://schemas.microsoft.com/office/drawing/2014/main" xmlns="" id="{B8A8E2A6-C2A7-4188-8C00-0BA0473BE6CA}"/>
              </a:ext>
            </a:extLst>
          </p:cNvPr>
          <p:cNvSpPr/>
          <p:nvPr/>
        </p:nvSpPr>
        <p:spPr>
          <a:xfrm>
            <a:off x="838200" y="3816626"/>
            <a:ext cx="8931966"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xmlns="" id="{B47E5C70-2F2A-4ACA-ABF7-49B0F53AB4D7}"/>
              </a:ext>
            </a:extLst>
          </p:cNvPr>
          <p:cNvSpPr/>
          <p:nvPr/>
        </p:nvSpPr>
        <p:spPr>
          <a:xfrm>
            <a:off x="9813237" y="3654718"/>
            <a:ext cx="357810" cy="376824"/>
          </a:xfrm>
          <a:prstGeom prst="ellipse">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7DF7E3AD-CA00-4334-892C-4E80969EFF62}"/>
              </a:ext>
            </a:extLst>
          </p:cNvPr>
          <p:cNvSpPr/>
          <p:nvPr/>
        </p:nvSpPr>
        <p:spPr>
          <a:xfrm>
            <a:off x="10214118" y="3816626"/>
            <a:ext cx="997221"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447717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7FBDC4D-26C7-499B-843F-EF3651BC9DC9}"/>
              </a:ext>
            </a:extLst>
          </p:cNvPr>
          <p:cNvSpPr>
            <a:spLocks noGrp="1"/>
          </p:cNvSpPr>
          <p:nvPr>
            <p:ph type="title"/>
          </p:nvPr>
        </p:nvSpPr>
        <p:spPr>
          <a:xfrm>
            <a:off x="838200" y="2793153"/>
            <a:ext cx="10515600" cy="1325563"/>
          </a:xfrm>
        </p:spPr>
        <p:txBody>
          <a:bodyPr>
            <a:normAutofit/>
          </a:bodyPr>
          <a:lstStyle/>
          <a:p>
            <a:r>
              <a:rPr lang="da-DK" sz="5400" b="1" dirty="0"/>
              <a:t>Fagpakkerne og KS </a:t>
            </a:r>
          </a:p>
        </p:txBody>
      </p:sp>
      <p:sp>
        <p:nvSpPr>
          <p:cNvPr id="4" name="Rektangel 3">
            <a:extLst>
              <a:ext uri="{FF2B5EF4-FFF2-40B4-BE49-F238E27FC236}">
                <a16:creationId xmlns:a16="http://schemas.microsoft.com/office/drawing/2014/main" xmlns="" id="{B8A8E2A6-C2A7-4188-8C00-0BA0473BE6CA}"/>
              </a:ext>
            </a:extLst>
          </p:cNvPr>
          <p:cNvSpPr/>
          <p:nvPr/>
        </p:nvSpPr>
        <p:spPr>
          <a:xfrm>
            <a:off x="838200" y="3816626"/>
            <a:ext cx="8931966"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xmlns="" id="{B47E5C70-2F2A-4ACA-ABF7-49B0F53AB4D7}"/>
              </a:ext>
            </a:extLst>
          </p:cNvPr>
          <p:cNvSpPr/>
          <p:nvPr/>
        </p:nvSpPr>
        <p:spPr>
          <a:xfrm>
            <a:off x="9813237" y="3654718"/>
            <a:ext cx="357810" cy="376824"/>
          </a:xfrm>
          <a:prstGeom prst="ellipse">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7DF7E3AD-CA00-4334-892C-4E80969EFF62}"/>
              </a:ext>
            </a:extLst>
          </p:cNvPr>
          <p:cNvSpPr/>
          <p:nvPr/>
        </p:nvSpPr>
        <p:spPr>
          <a:xfrm>
            <a:off x="10214118" y="3816626"/>
            <a:ext cx="997221"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DF6FBD49-4FB5-4879-A088-C7EE9ABA3848}"/>
              </a:ext>
            </a:extLst>
          </p:cNvPr>
          <p:cNvSpPr/>
          <p:nvPr/>
        </p:nvSpPr>
        <p:spPr>
          <a:xfrm>
            <a:off x="851452" y="3820456"/>
            <a:ext cx="8931966"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xmlns="" id="{E4F6326E-3B72-49FF-B827-427B11001337}"/>
              </a:ext>
            </a:extLst>
          </p:cNvPr>
          <p:cNvSpPr/>
          <p:nvPr/>
        </p:nvSpPr>
        <p:spPr>
          <a:xfrm>
            <a:off x="10227370" y="3820456"/>
            <a:ext cx="997221"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itel 1">
            <a:extLst>
              <a:ext uri="{FF2B5EF4-FFF2-40B4-BE49-F238E27FC236}">
                <a16:creationId xmlns:a16="http://schemas.microsoft.com/office/drawing/2014/main" xmlns="" id="{08AE6B1C-86FF-4372-B590-8820F3AEE05F}"/>
              </a:ext>
            </a:extLst>
          </p:cNvPr>
          <p:cNvSpPr txBox="1">
            <a:spLocks/>
          </p:cNvSpPr>
          <p:nvPr/>
        </p:nvSpPr>
        <p:spPr>
          <a:xfrm>
            <a:off x="704021" y="291456"/>
            <a:ext cx="3813313" cy="3164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19900" b="1" dirty="0"/>
              <a:t>5.</a:t>
            </a:r>
            <a:endParaRPr lang="da-DK" sz="16600" b="1" dirty="0"/>
          </a:p>
        </p:txBody>
      </p:sp>
      <p:sp>
        <p:nvSpPr>
          <p:cNvPr id="11" name="Rektangel 10">
            <a:extLst>
              <a:ext uri="{FF2B5EF4-FFF2-40B4-BE49-F238E27FC236}">
                <a16:creationId xmlns:a16="http://schemas.microsoft.com/office/drawing/2014/main" xmlns="" id="{3C4F9AA1-3E66-4243-A8EB-81CE2B4E84F9}"/>
              </a:ext>
            </a:extLst>
          </p:cNvPr>
          <p:cNvSpPr/>
          <p:nvPr/>
        </p:nvSpPr>
        <p:spPr>
          <a:xfrm>
            <a:off x="851452" y="3816626"/>
            <a:ext cx="8931966" cy="6066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Ellipse 11">
            <a:extLst>
              <a:ext uri="{FF2B5EF4-FFF2-40B4-BE49-F238E27FC236}">
                <a16:creationId xmlns:a16="http://schemas.microsoft.com/office/drawing/2014/main" xmlns="" id="{28AB978C-7775-4F90-8B76-AA1B69A6CCF9}"/>
              </a:ext>
            </a:extLst>
          </p:cNvPr>
          <p:cNvSpPr/>
          <p:nvPr/>
        </p:nvSpPr>
        <p:spPr>
          <a:xfrm>
            <a:off x="9826489" y="3654718"/>
            <a:ext cx="357810" cy="376824"/>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a:extLst>
              <a:ext uri="{FF2B5EF4-FFF2-40B4-BE49-F238E27FC236}">
                <a16:creationId xmlns:a16="http://schemas.microsoft.com/office/drawing/2014/main" xmlns="" id="{7EA80B5C-4D79-4CB7-B8CA-D257E202DC8E}"/>
              </a:ext>
            </a:extLst>
          </p:cNvPr>
          <p:cNvSpPr/>
          <p:nvPr/>
        </p:nvSpPr>
        <p:spPr>
          <a:xfrm>
            <a:off x="10227370" y="3816626"/>
            <a:ext cx="997221" cy="6066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225783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accent5">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accent5">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accent5">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a:xfrm>
            <a:off x="838200" y="365125"/>
            <a:ext cx="10515600" cy="1325563"/>
          </a:xfrm>
        </p:spPr>
        <p:txBody>
          <a:bodyPr/>
          <a:lstStyle/>
          <a:p>
            <a:r>
              <a:rPr lang="da-DK" b="1" dirty="0"/>
              <a:t>5) Fagpakkerne og KS </a:t>
            </a:r>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199" y="1825624"/>
            <a:ext cx="7753031" cy="4866723"/>
          </a:xfrm>
        </p:spPr>
        <p:txBody>
          <a:bodyPr>
            <a:normAutofit/>
          </a:bodyPr>
          <a:lstStyle/>
          <a:p>
            <a:pPr marL="457200" lvl="1" indent="0">
              <a:buNone/>
            </a:pPr>
            <a:endParaRPr lang="da-DK" dirty="0"/>
          </a:p>
          <a:p>
            <a:endParaRPr lang="da-DK" dirty="0"/>
          </a:p>
        </p:txBody>
      </p:sp>
      <p:sp>
        <p:nvSpPr>
          <p:cNvPr id="16" name="Pladsholder til indhold 2">
            <a:extLst>
              <a:ext uri="{FF2B5EF4-FFF2-40B4-BE49-F238E27FC236}">
                <a16:creationId xmlns:a16="http://schemas.microsoft.com/office/drawing/2014/main" xmlns="" id="{1A7B9E4E-9F2E-4AF0-962F-830F26C936DB}"/>
              </a:ext>
            </a:extLst>
          </p:cNvPr>
          <p:cNvSpPr txBox="1">
            <a:spLocks/>
          </p:cNvSpPr>
          <p:nvPr/>
        </p:nvSpPr>
        <p:spPr>
          <a:xfrm>
            <a:off x="990599" y="1978024"/>
            <a:ext cx="10180983" cy="48667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3000" b="1" dirty="0"/>
              <a:t>Fagpakker – går KS fri?</a:t>
            </a:r>
          </a:p>
          <a:p>
            <a:r>
              <a:rPr lang="da-DK" dirty="0"/>
              <a:t>1.hf ingen fagpakker</a:t>
            </a:r>
            <a:endParaRPr lang="da-DK" dirty="0">
              <a:sym typeface="Wingdings" panose="05000000000000000000" pitchFamily="2" charset="2"/>
            </a:endParaRPr>
          </a:p>
          <a:p>
            <a:r>
              <a:rPr lang="da-DK" dirty="0">
                <a:sym typeface="Wingdings" panose="05000000000000000000" pitchFamily="2" charset="2"/>
              </a:rPr>
              <a:t>2.hf kun med ½ år og mere fokus på eksamen end professioner</a:t>
            </a:r>
          </a:p>
          <a:p>
            <a:endParaRPr lang="da-DK" dirty="0">
              <a:sym typeface="Wingdings" panose="05000000000000000000" pitchFamily="2" charset="2"/>
            </a:endParaRPr>
          </a:p>
          <a:p>
            <a:pPr marL="0" indent="0">
              <a:buNone/>
            </a:pPr>
            <a:r>
              <a:rPr lang="da-DK" dirty="0">
                <a:sym typeface="Wingdings" panose="05000000000000000000" pitchFamily="2" charset="2"/>
              </a:rPr>
              <a:t>Men…</a:t>
            </a:r>
          </a:p>
          <a:p>
            <a:r>
              <a:rPr lang="da-DK" dirty="0">
                <a:sym typeface="Wingdings" panose="05000000000000000000" pitchFamily="2" charset="2"/>
              </a:rPr>
              <a:t>1.hf: mulighed for at arbejde bredt med professionsorientering </a:t>
            </a:r>
          </a:p>
          <a:p>
            <a:r>
              <a:rPr lang="da-DK" dirty="0">
                <a:sym typeface="Wingdings" panose="05000000000000000000" pitchFamily="2" charset="2"/>
              </a:rPr>
              <a:t>2.hf: projekt, praktik og SSO </a:t>
            </a:r>
            <a:endParaRPr lang="da-DK" dirty="0"/>
          </a:p>
        </p:txBody>
      </p:sp>
    </p:spTree>
    <p:extLst>
      <p:ext uri="{BB962C8B-B14F-4D97-AF65-F5344CB8AC3E}">
        <p14:creationId xmlns:p14="http://schemas.microsoft.com/office/powerpoint/2010/main" val="41873844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accent5">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accent5">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accent5">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a:xfrm>
            <a:off x="838200" y="365125"/>
            <a:ext cx="10515600" cy="1325563"/>
          </a:xfrm>
        </p:spPr>
        <p:txBody>
          <a:bodyPr/>
          <a:lstStyle/>
          <a:p>
            <a:r>
              <a:rPr lang="da-DK" b="1" dirty="0"/>
              <a:t>5) Fagpakkerne og KS </a:t>
            </a:r>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199" y="1825624"/>
            <a:ext cx="7753031" cy="4866723"/>
          </a:xfrm>
        </p:spPr>
        <p:txBody>
          <a:bodyPr>
            <a:normAutofit/>
          </a:bodyPr>
          <a:lstStyle/>
          <a:p>
            <a:pPr marL="457200" lvl="1" indent="0">
              <a:buNone/>
            </a:pPr>
            <a:endParaRPr lang="da-DK" dirty="0"/>
          </a:p>
          <a:p>
            <a:endParaRPr lang="da-DK" dirty="0"/>
          </a:p>
        </p:txBody>
      </p:sp>
      <p:sp>
        <p:nvSpPr>
          <p:cNvPr id="16" name="Pladsholder til indhold 2">
            <a:extLst>
              <a:ext uri="{FF2B5EF4-FFF2-40B4-BE49-F238E27FC236}">
                <a16:creationId xmlns:a16="http://schemas.microsoft.com/office/drawing/2014/main" xmlns="" id="{1A7B9E4E-9F2E-4AF0-962F-830F26C936DB}"/>
              </a:ext>
            </a:extLst>
          </p:cNvPr>
          <p:cNvSpPr txBox="1">
            <a:spLocks/>
          </p:cNvSpPr>
          <p:nvPr/>
        </p:nvSpPr>
        <p:spPr>
          <a:xfrm>
            <a:off x="990599" y="1978024"/>
            <a:ext cx="10180983" cy="48667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3000" b="1" dirty="0"/>
              <a:t>Fagpakker på Tønder Gymnasium </a:t>
            </a:r>
            <a:endParaRPr lang="da-DK" dirty="0"/>
          </a:p>
        </p:txBody>
      </p:sp>
      <p:pic>
        <p:nvPicPr>
          <p:cNvPr id="8" name="Billede 7">
            <a:extLst>
              <a:ext uri="{FF2B5EF4-FFF2-40B4-BE49-F238E27FC236}">
                <a16:creationId xmlns:a16="http://schemas.microsoft.com/office/drawing/2014/main" xmlns="" id="{CA0B8A22-6C05-40A6-BE18-22C5738DB55B}"/>
              </a:ext>
            </a:extLst>
          </p:cNvPr>
          <p:cNvPicPr>
            <a:picLocks noChangeAspect="1"/>
          </p:cNvPicPr>
          <p:nvPr/>
        </p:nvPicPr>
        <p:blipFill>
          <a:blip r:embed="rId2"/>
          <a:stretch>
            <a:fillRect/>
          </a:stretch>
        </p:blipFill>
        <p:spPr>
          <a:xfrm>
            <a:off x="1020418" y="2409359"/>
            <a:ext cx="9508920" cy="4139659"/>
          </a:xfrm>
          <a:prstGeom prst="rect">
            <a:avLst/>
          </a:prstGeom>
        </p:spPr>
      </p:pic>
    </p:spTree>
    <p:extLst>
      <p:ext uri="{BB962C8B-B14F-4D97-AF65-F5344CB8AC3E}">
        <p14:creationId xmlns:p14="http://schemas.microsoft.com/office/powerpoint/2010/main" val="4149618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xmlns="" id="{09C83197-2CAE-47E8-A05E-A8A199006AF8}"/>
              </a:ext>
            </a:extLst>
          </p:cNvPr>
          <p:cNvSpPr>
            <a:spLocks noGrp="1"/>
          </p:cNvSpPr>
          <p:nvPr>
            <p:ph idx="1"/>
          </p:nvPr>
        </p:nvSpPr>
        <p:spPr/>
        <p:txBody>
          <a:bodyPr/>
          <a:lstStyle/>
          <a:p>
            <a:pPr marL="0" indent="0">
              <a:buNone/>
            </a:pPr>
            <a:r>
              <a:rPr lang="da-DK" b="1" dirty="0" err="1"/>
              <a:t>It’s</a:t>
            </a:r>
            <a:r>
              <a:rPr lang="da-DK" b="1" dirty="0"/>
              <a:t> the </a:t>
            </a:r>
            <a:r>
              <a:rPr lang="da-DK" b="1" dirty="0" err="1"/>
              <a:t>law</a:t>
            </a:r>
            <a:r>
              <a:rPr lang="da-DK" b="1" dirty="0"/>
              <a:t>! </a:t>
            </a:r>
          </a:p>
        </p:txBody>
      </p:sp>
      <p:sp>
        <p:nvSpPr>
          <p:cNvPr id="4" name="Rektangel 3">
            <a:extLst>
              <a:ext uri="{FF2B5EF4-FFF2-40B4-BE49-F238E27FC236}">
                <a16:creationId xmlns:a16="http://schemas.microsoft.com/office/drawing/2014/main" xmlns="" id="{42B607AF-7E44-471D-BD6E-82FE48B6C2C4}"/>
              </a:ext>
            </a:extLst>
          </p:cNvPr>
          <p:cNvSpPr/>
          <p:nvPr/>
        </p:nvSpPr>
        <p:spPr>
          <a:xfrm>
            <a:off x="980661" y="1245704"/>
            <a:ext cx="8931966"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xmlns="" id="{7BF3C787-E48A-4FBF-904A-A1A8CCB57D5B}"/>
              </a:ext>
            </a:extLst>
          </p:cNvPr>
          <p:cNvSpPr/>
          <p:nvPr/>
        </p:nvSpPr>
        <p:spPr>
          <a:xfrm>
            <a:off x="9955698" y="1083796"/>
            <a:ext cx="357810" cy="376824"/>
          </a:xfrm>
          <a:prstGeom prst="ellipse">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43B366E4-DDBA-4E2A-939C-43D31C5F4763}"/>
              </a:ext>
            </a:extLst>
          </p:cNvPr>
          <p:cNvSpPr/>
          <p:nvPr/>
        </p:nvSpPr>
        <p:spPr>
          <a:xfrm>
            <a:off x="10356579" y="1245704"/>
            <a:ext cx="997221"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68C708F5-FAC0-4EF8-B5A0-8E4192DE8BB8}"/>
              </a:ext>
            </a:extLst>
          </p:cNvPr>
          <p:cNvSpPr>
            <a:spLocks noGrp="1"/>
          </p:cNvSpPr>
          <p:nvPr>
            <p:ph type="title"/>
          </p:nvPr>
        </p:nvSpPr>
        <p:spPr/>
        <p:txBody>
          <a:bodyPr/>
          <a:lstStyle/>
          <a:p>
            <a:r>
              <a:rPr lang="da-DK" b="1" dirty="0"/>
              <a:t>1) Hvorfor professionsrettet KS?  </a:t>
            </a:r>
          </a:p>
        </p:txBody>
      </p:sp>
      <p:sp>
        <p:nvSpPr>
          <p:cNvPr id="7" name="Tekstfelt 6">
            <a:extLst>
              <a:ext uri="{FF2B5EF4-FFF2-40B4-BE49-F238E27FC236}">
                <a16:creationId xmlns:a16="http://schemas.microsoft.com/office/drawing/2014/main" xmlns="" id="{04FFB429-ADE9-43C4-92F9-73E476BF2011}"/>
              </a:ext>
            </a:extLst>
          </p:cNvPr>
          <p:cNvSpPr txBox="1"/>
          <p:nvPr/>
        </p:nvSpPr>
        <p:spPr>
          <a:xfrm>
            <a:off x="980661" y="2409359"/>
            <a:ext cx="10230678" cy="3785652"/>
          </a:xfrm>
          <a:prstGeom prst="rect">
            <a:avLst/>
          </a:prstGeom>
          <a:solidFill>
            <a:schemeClr val="tx2">
              <a:lumMod val="50000"/>
            </a:schemeClr>
          </a:solidFill>
          <a:ln>
            <a:solidFill>
              <a:schemeClr val="tx1"/>
            </a:solidFill>
          </a:ln>
        </p:spPr>
        <p:style>
          <a:lnRef idx="0">
            <a:scrgbClr r="0" g="0" b="0"/>
          </a:lnRef>
          <a:fillRef idx="1001">
            <a:schemeClr val="dk1"/>
          </a:fillRef>
          <a:effectRef idx="0">
            <a:scrgbClr r="0" g="0" b="0"/>
          </a:effectRef>
          <a:fontRef idx="major"/>
        </p:style>
        <p:txBody>
          <a:bodyPr wrap="square" rtlCol="0">
            <a:spAutoFit/>
          </a:bodyPr>
          <a:lstStyle/>
          <a:p>
            <a:r>
              <a:rPr lang="da-DK" sz="2000" dirty="0">
                <a:solidFill>
                  <a:schemeClr val="bg1"/>
                </a:solidFill>
                <a:latin typeface="+mn-lt"/>
              </a:rPr>
              <a:t>§ 6. I den 2-årige uddannelse til hf-eksamen er fagligheden nært forbundet med aspekter af videnskabsfagene og samtidig med </a:t>
            </a:r>
            <a:r>
              <a:rPr lang="da-DK" sz="2000" b="1" i="1" dirty="0">
                <a:solidFill>
                  <a:schemeClr val="bg1"/>
                </a:solidFill>
                <a:latin typeface="+mn-lt"/>
              </a:rPr>
              <a:t>fagenes professionsrettede perspektiver</a:t>
            </a:r>
            <a:r>
              <a:rPr lang="da-DK" sz="2000" dirty="0">
                <a:solidFill>
                  <a:schemeClr val="bg1"/>
                </a:solidFill>
                <a:latin typeface="+mn-lt"/>
              </a:rPr>
              <a:t>. </a:t>
            </a:r>
          </a:p>
          <a:p>
            <a:endParaRPr lang="da-DK" sz="2000" dirty="0">
              <a:solidFill>
                <a:schemeClr val="bg1"/>
              </a:solidFill>
              <a:latin typeface="+mn-lt"/>
            </a:endParaRPr>
          </a:p>
          <a:p>
            <a:r>
              <a:rPr lang="da-DK" sz="2000" dirty="0">
                <a:solidFill>
                  <a:schemeClr val="bg1"/>
                </a:solidFill>
                <a:latin typeface="+mn-lt"/>
              </a:rPr>
              <a:t>Uddannelsens formål realiseres således inden for en bred, almen fagrække. </a:t>
            </a:r>
          </a:p>
          <a:p>
            <a:endParaRPr lang="da-DK" sz="2000" dirty="0">
              <a:solidFill>
                <a:schemeClr val="bg1"/>
              </a:solidFill>
              <a:latin typeface="+mn-lt"/>
            </a:endParaRPr>
          </a:p>
          <a:p>
            <a:r>
              <a:rPr lang="da-DK" sz="2000" dirty="0">
                <a:solidFill>
                  <a:schemeClr val="bg1"/>
                </a:solidFill>
                <a:latin typeface="+mn-lt"/>
              </a:rPr>
              <a:t>Uddannelsen skal udvikle elevernes evne til faglig fordybelse og deres forståelse af sammenhæng mellem fagene. </a:t>
            </a:r>
          </a:p>
          <a:p>
            <a:endParaRPr lang="da-DK" sz="2000" dirty="0">
              <a:solidFill>
                <a:schemeClr val="bg1"/>
              </a:solidFill>
              <a:latin typeface="+mn-lt"/>
            </a:endParaRPr>
          </a:p>
          <a:p>
            <a:r>
              <a:rPr lang="da-DK" sz="2000" dirty="0">
                <a:solidFill>
                  <a:schemeClr val="bg1"/>
                </a:solidFill>
                <a:latin typeface="+mn-lt"/>
              </a:rPr>
              <a:t>Der lægges i undervisningen vægt på </a:t>
            </a:r>
            <a:r>
              <a:rPr lang="da-DK" sz="2000" b="1" i="1" dirty="0">
                <a:solidFill>
                  <a:schemeClr val="bg1"/>
                </a:solidFill>
                <a:latin typeface="+mn-lt"/>
              </a:rPr>
              <a:t>såvel det teoretiske som det professionsrettede, herunder fagenes anvendelse i relation til videre uddannelse og job</a:t>
            </a:r>
            <a:r>
              <a:rPr lang="da-DK" sz="2000" dirty="0">
                <a:solidFill>
                  <a:schemeClr val="bg1"/>
                </a:solidFill>
                <a:latin typeface="+mn-lt"/>
              </a:rPr>
              <a:t>.</a:t>
            </a:r>
          </a:p>
          <a:p>
            <a:endParaRPr lang="da-DK" sz="2000" dirty="0">
              <a:solidFill>
                <a:schemeClr val="bg1"/>
              </a:solidFill>
              <a:latin typeface="+mn-lt"/>
            </a:endParaRPr>
          </a:p>
          <a:p>
            <a:r>
              <a:rPr lang="da-DK" sz="2000" dirty="0">
                <a:solidFill>
                  <a:schemeClr val="bg1"/>
                </a:solidFill>
                <a:latin typeface="+mn-lt"/>
              </a:rPr>
              <a:t>			</a:t>
            </a:r>
            <a:r>
              <a:rPr lang="da-DK" sz="2000" i="1" dirty="0">
                <a:solidFill>
                  <a:schemeClr val="bg1"/>
                </a:solidFill>
                <a:latin typeface="+mn-lt"/>
              </a:rPr>
              <a:t>			Lov om de gymnasiale uddannelser 2016</a:t>
            </a:r>
          </a:p>
        </p:txBody>
      </p:sp>
    </p:spTree>
    <p:extLst>
      <p:ext uri="{BB962C8B-B14F-4D97-AF65-F5344CB8AC3E}">
        <p14:creationId xmlns:p14="http://schemas.microsoft.com/office/powerpoint/2010/main" val="37650023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accent5">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accent5">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accent5">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a:xfrm>
            <a:off x="838200" y="365125"/>
            <a:ext cx="10515600" cy="1325563"/>
          </a:xfrm>
        </p:spPr>
        <p:txBody>
          <a:bodyPr/>
          <a:lstStyle/>
          <a:p>
            <a:r>
              <a:rPr lang="da-DK" b="1" dirty="0"/>
              <a:t>5) Fagpakkerne og KS </a:t>
            </a:r>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199" y="1825624"/>
            <a:ext cx="7753031" cy="4866723"/>
          </a:xfrm>
        </p:spPr>
        <p:txBody>
          <a:bodyPr>
            <a:normAutofit/>
          </a:bodyPr>
          <a:lstStyle/>
          <a:p>
            <a:pPr marL="457200" lvl="1" indent="0">
              <a:buNone/>
            </a:pPr>
            <a:endParaRPr lang="da-DK" dirty="0"/>
          </a:p>
          <a:p>
            <a:endParaRPr lang="da-DK" dirty="0"/>
          </a:p>
        </p:txBody>
      </p:sp>
      <p:sp>
        <p:nvSpPr>
          <p:cNvPr id="16" name="Pladsholder til indhold 2">
            <a:extLst>
              <a:ext uri="{FF2B5EF4-FFF2-40B4-BE49-F238E27FC236}">
                <a16:creationId xmlns:a16="http://schemas.microsoft.com/office/drawing/2014/main" xmlns="" id="{1A7B9E4E-9F2E-4AF0-962F-830F26C936DB}"/>
              </a:ext>
            </a:extLst>
          </p:cNvPr>
          <p:cNvSpPr txBox="1">
            <a:spLocks/>
          </p:cNvSpPr>
          <p:nvPr/>
        </p:nvSpPr>
        <p:spPr>
          <a:xfrm>
            <a:off x="990599" y="1978024"/>
            <a:ext cx="10180983" cy="48667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3000" b="1" dirty="0"/>
              <a:t>Fagpakker på Tønder Gymnasium</a:t>
            </a:r>
            <a:endParaRPr lang="da-DK" sz="3000" dirty="0"/>
          </a:p>
          <a:p>
            <a:pPr marL="0" indent="0">
              <a:buFont typeface="Arial" panose="020B0604020202020204" pitchFamily="34" charset="0"/>
              <a:buNone/>
            </a:pPr>
            <a:r>
              <a:rPr lang="da-DK" sz="3000" dirty="0"/>
              <a:t>KS kan tone mod fagpakkerne ved:</a:t>
            </a:r>
          </a:p>
          <a:p>
            <a:r>
              <a:rPr lang="da-DK" sz="3000" dirty="0"/>
              <a:t>Praktik </a:t>
            </a:r>
          </a:p>
          <a:p>
            <a:r>
              <a:rPr lang="da-DK" sz="3000" dirty="0"/>
              <a:t>Projekter/case-arbejde  </a:t>
            </a:r>
          </a:p>
          <a:p>
            <a:r>
              <a:rPr lang="da-DK" sz="3000" dirty="0"/>
              <a:t>Ekskursion</a:t>
            </a:r>
          </a:p>
          <a:p>
            <a:r>
              <a:rPr lang="da-DK" sz="3000" dirty="0"/>
              <a:t>Tema for forløb</a:t>
            </a:r>
          </a:p>
          <a:p>
            <a:r>
              <a:rPr lang="da-DK" sz="3000" dirty="0"/>
              <a:t>Foredrag </a:t>
            </a:r>
          </a:p>
          <a:p>
            <a:r>
              <a:rPr lang="da-DK" sz="3000" dirty="0"/>
              <a:t>Eksempler i undervisningen</a:t>
            </a:r>
          </a:p>
          <a:p>
            <a:endParaRPr lang="da-DK" sz="3000" dirty="0"/>
          </a:p>
          <a:p>
            <a:endParaRPr lang="da-DK" sz="3000" dirty="0"/>
          </a:p>
        </p:txBody>
      </p:sp>
      <p:sp>
        <p:nvSpPr>
          <p:cNvPr id="9" name="Pil: opadgående-nedadgående 8">
            <a:extLst>
              <a:ext uri="{FF2B5EF4-FFF2-40B4-BE49-F238E27FC236}">
                <a16:creationId xmlns:a16="http://schemas.microsoft.com/office/drawing/2014/main" xmlns="" id="{7B8CB11B-F8A6-4DDF-AD86-C7C05AFB84FD}"/>
              </a:ext>
            </a:extLst>
          </p:cNvPr>
          <p:cNvSpPr/>
          <p:nvPr/>
        </p:nvSpPr>
        <p:spPr>
          <a:xfrm>
            <a:off x="6586330" y="3101007"/>
            <a:ext cx="768627" cy="303474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Tekstfelt 11">
            <a:extLst>
              <a:ext uri="{FF2B5EF4-FFF2-40B4-BE49-F238E27FC236}">
                <a16:creationId xmlns:a16="http://schemas.microsoft.com/office/drawing/2014/main" xmlns="" id="{858E0B6F-BFB5-433D-A628-BF80775AAA89}"/>
              </a:ext>
            </a:extLst>
          </p:cNvPr>
          <p:cNvSpPr txBox="1"/>
          <p:nvPr/>
        </p:nvSpPr>
        <p:spPr>
          <a:xfrm>
            <a:off x="6122507" y="4325245"/>
            <a:ext cx="2716696" cy="461665"/>
          </a:xfrm>
          <a:prstGeom prst="rect">
            <a:avLst/>
          </a:prstGeom>
          <a:noFill/>
        </p:spPr>
        <p:txBody>
          <a:bodyPr wrap="square" rtlCol="0">
            <a:spAutoFit/>
          </a:bodyPr>
          <a:lstStyle/>
          <a:p>
            <a:r>
              <a:rPr lang="da-DK" sz="2400" b="1" dirty="0"/>
              <a:t>”Bøvl-skala”</a:t>
            </a:r>
          </a:p>
        </p:txBody>
      </p:sp>
    </p:spTree>
    <p:extLst>
      <p:ext uri="{BB962C8B-B14F-4D97-AF65-F5344CB8AC3E}">
        <p14:creationId xmlns:p14="http://schemas.microsoft.com/office/powerpoint/2010/main" val="2315737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accent5">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accent5">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accent5">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a:xfrm>
            <a:off x="838200" y="365125"/>
            <a:ext cx="10515600" cy="1325563"/>
          </a:xfrm>
        </p:spPr>
        <p:txBody>
          <a:bodyPr/>
          <a:lstStyle/>
          <a:p>
            <a:r>
              <a:rPr lang="da-DK" b="1" dirty="0"/>
              <a:t>5) Fagpakkerne og KS </a:t>
            </a:r>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199" y="1825624"/>
            <a:ext cx="7753031" cy="4866723"/>
          </a:xfrm>
        </p:spPr>
        <p:txBody>
          <a:bodyPr>
            <a:normAutofit/>
          </a:bodyPr>
          <a:lstStyle/>
          <a:p>
            <a:pPr marL="457200" lvl="1" indent="0">
              <a:buNone/>
            </a:pPr>
            <a:endParaRPr lang="da-DK" dirty="0"/>
          </a:p>
          <a:p>
            <a:endParaRPr lang="da-DK" dirty="0"/>
          </a:p>
        </p:txBody>
      </p:sp>
      <p:sp>
        <p:nvSpPr>
          <p:cNvPr id="16" name="Pladsholder til indhold 2">
            <a:extLst>
              <a:ext uri="{FF2B5EF4-FFF2-40B4-BE49-F238E27FC236}">
                <a16:creationId xmlns:a16="http://schemas.microsoft.com/office/drawing/2014/main" xmlns="" id="{1A7B9E4E-9F2E-4AF0-962F-830F26C936DB}"/>
              </a:ext>
            </a:extLst>
          </p:cNvPr>
          <p:cNvSpPr txBox="1">
            <a:spLocks/>
          </p:cNvSpPr>
          <p:nvPr/>
        </p:nvSpPr>
        <p:spPr>
          <a:xfrm>
            <a:off x="990599" y="2057536"/>
            <a:ext cx="6987209" cy="486672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3000" b="1" dirty="0"/>
          </a:p>
          <a:p>
            <a:pPr marL="0" indent="0">
              <a:buFont typeface="Arial" panose="020B0604020202020204" pitchFamily="34" charset="0"/>
              <a:buNone/>
            </a:pPr>
            <a:endParaRPr lang="da-DK" sz="3000" b="1" dirty="0"/>
          </a:p>
          <a:p>
            <a:pPr marL="0" indent="0">
              <a:buFont typeface="Arial" panose="020B0604020202020204" pitchFamily="34" charset="0"/>
              <a:buNone/>
            </a:pPr>
            <a:r>
              <a:rPr lang="da-DK" sz="3000" b="1" dirty="0"/>
              <a:t>Aktiviteter</a:t>
            </a:r>
          </a:p>
          <a:p>
            <a:r>
              <a:rPr lang="da-DK" sz="3000" dirty="0"/>
              <a:t>Foredrag/undervisning med lærer og/eller pædagog (alle fag, professionsdag)</a:t>
            </a:r>
          </a:p>
          <a:p>
            <a:r>
              <a:rPr lang="da-DK" sz="3000" dirty="0"/>
              <a:t>Praktik (hf-ansvarlig leder) </a:t>
            </a:r>
          </a:p>
          <a:p>
            <a:r>
              <a:rPr lang="da-DK" sz="3000" dirty="0"/>
              <a:t>Ekskursion (alle fag, dog især </a:t>
            </a:r>
            <a:r>
              <a:rPr lang="da-DK" sz="3000" dirty="0" err="1"/>
              <a:t>nf</a:t>
            </a:r>
            <a:r>
              <a:rPr lang="da-DK" sz="3000" dirty="0"/>
              <a:t>, ks, da) </a:t>
            </a:r>
          </a:p>
          <a:p>
            <a:r>
              <a:rPr lang="da-DK" sz="3000" dirty="0"/>
              <a:t>Undervisning i KS: </a:t>
            </a:r>
          </a:p>
          <a:p>
            <a:pPr lvl="1"/>
            <a:r>
              <a:rPr lang="da-DK" sz="2600" dirty="0"/>
              <a:t>Det gode samfund (velfærdsstaten)</a:t>
            </a:r>
          </a:p>
          <a:p>
            <a:pPr lvl="1"/>
            <a:r>
              <a:rPr lang="da-DK" sz="2600" dirty="0"/>
              <a:t>Kulturmøde (fx i skole eller institution) </a:t>
            </a:r>
          </a:p>
          <a:p>
            <a:endParaRPr lang="da-DK" sz="3000" dirty="0"/>
          </a:p>
          <a:p>
            <a:pPr marL="0" indent="0">
              <a:buFont typeface="Arial" panose="020B0604020202020204" pitchFamily="34" charset="0"/>
              <a:buNone/>
            </a:pPr>
            <a:endParaRPr lang="da-DK" sz="3000" dirty="0"/>
          </a:p>
          <a:p>
            <a:pPr marL="0" indent="0">
              <a:buFont typeface="Arial" panose="020B0604020202020204" pitchFamily="34" charset="0"/>
              <a:buNone/>
            </a:pPr>
            <a:endParaRPr lang="da-DK" sz="3000" dirty="0"/>
          </a:p>
        </p:txBody>
      </p:sp>
      <p:pic>
        <p:nvPicPr>
          <p:cNvPr id="9" name="Billede 8">
            <a:extLst>
              <a:ext uri="{FF2B5EF4-FFF2-40B4-BE49-F238E27FC236}">
                <a16:creationId xmlns:a16="http://schemas.microsoft.com/office/drawing/2014/main" xmlns="" id="{299C8B67-64FE-473D-B890-4762A0A76BCC}"/>
              </a:ext>
            </a:extLst>
          </p:cNvPr>
          <p:cNvPicPr>
            <a:picLocks noChangeAspect="1"/>
          </p:cNvPicPr>
          <p:nvPr/>
        </p:nvPicPr>
        <p:blipFill>
          <a:blip r:embed="rId2"/>
          <a:stretch>
            <a:fillRect/>
          </a:stretch>
        </p:blipFill>
        <p:spPr>
          <a:xfrm>
            <a:off x="1020418" y="2032536"/>
            <a:ext cx="9445735" cy="985642"/>
          </a:xfrm>
          <a:prstGeom prst="rect">
            <a:avLst/>
          </a:prstGeom>
        </p:spPr>
      </p:pic>
      <p:pic>
        <p:nvPicPr>
          <p:cNvPr id="10" name="Billede 9">
            <a:extLst>
              <a:ext uri="{FF2B5EF4-FFF2-40B4-BE49-F238E27FC236}">
                <a16:creationId xmlns:a16="http://schemas.microsoft.com/office/drawing/2014/main" xmlns="" id="{3BCF87C2-B464-4EDA-9B33-1C411EC7529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07627" y="2060023"/>
            <a:ext cx="3586245" cy="2388575"/>
          </a:xfrm>
          <a:prstGeom prst="rect">
            <a:avLst/>
          </a:prstGeom>
        </p:spPr>
      </p:pic>
      <p:pic>
        <p:nvPicPr>
          <p:cNvPr id="11" name="Billede 10">
            <a:extLst>
              <a:ext uri="{FF2B5EF4-FFF2-40B4-BE49-F238E27FC236}">
                <a16:creationId xmlns:a16="http://schemas.microsoft.com/office/drawing/2014/main" xmlns="" id="{2FF085FF-EC06-4E5E-BF78-74EABD4B4D9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94374" y="2060023"/>
            <a:ext cx="3629317" cy="2388575"/>
          </a:xfrm>
          <a:prstGeom prst="rect">
            <a:avLst/>
          </a:prstGeom>
        </p:spPr>
      </p:pic>
    </p:spTree>
    <p:extLst>
      <p:ext uri="{BB962C8B-B14F-4D97-AF65-F5344CB8AC3E}">
        <p14:creationId xmlns:p14="http://schemas.microsoft.com/office/powerpoint/2010/main" val="334512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accent5">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accent5">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accent5">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a:xfrm>
            <a:off x="838200" y="365125"/>
            <a:ext cx="10515600" cy="1325563"/>
          </a:xfrm>
        </p:spPr>
        <p:txBody>
          <a:bodyPr/>
          <a:lstStyle/>
          <a:p>
            <a:r>
              <a:rPr lang="da-DK" b="1" dirty="0"/>
              <a:t>5) Fagpakkerne og KS </a:t>
            </a:r>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199" y="1825624"/>
            <a:ext cx="7753031" cy="4866723"/>
          </a:xfrm>
        </p:spPr>
        <p:txBody>
          <a:bodyPr>
            <a:normAutofit/>
          </a:bodyPr>
          <a:lstStyle/>
          <a:p>
            <a:pPr marL="457200" lvl="1" indent="0">
              <a:buNone/>
            </a:pPr>
            <a:endParaRPr lang="da-DK" dirty="0"/>
          </a:p>
          <a:p>
            <a:endParaRPr lang="da-DK" dirty="0"/>
          </a:p>
        </p:txBody>
      </p:sp>
      <p:sp>
        <p:nvSpPr>
          <p:cNvPr id="16" name="Pladsholder til indhold 2">
            <a:extLst>
              <a:ext uri="{FF2B5EF4-FFF2-40B4-BE49-F238E27FC236}">
                <a16:creationId xmlns:a16="http://schemas.microsoft.com/office/drawing/2014/main" xmlns="" id="{1A7B9E4E-9F2E-4AF0-962F-830F26C936DB}"/>
              </a:ext>
            </a:extLst>
          </p:cNvPr>
          <p:cNvSpPr txBox="1">
            <a:spLocks/>
          </p:cNvSpPr>
          <p:nvPr/>
        </p:nvSpPr>
        <p:spPr>
          <a:xfrm>
            <a:off x="990599" y="2057536"/>
            <a:ext cx="6987209" cy="486672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3000" b="1" dirty="0"/>
          </a:p>
          <a:p>
            <a:pPr marL="0" indent="0">
              <a:buFont typeface="Arial" panose="020B0604020202020204" pitchFamily="34" charset="0"/>
              <a:buNone/>
            </a:pPr>
            <a:endParaRPr lang="da-DK" sz="3000" b="1" dirty="0"/>
          </a:p>
          <a:p>
            <a:pPr marL="0" indent="0">
              <a:buFont typeface="Arial" panose="020B0604020202020204" pitchFamily="34" charset="0"/>
              <a:buNone/>
            </a:pPr>
            <a:r>
              <a:rPr lang="da-DK" sz="3000" b="1" dirty="0"/>
              <a:t>Aktiviteter</a:t>
            </a:r>
          </a:p>
          <a:p>
            <a:r>
              <a:rPr lang="da-DK" sz="3000" dirty="0"/>
              <a:t>Foredrag/undervisning med politibetjent og/eller soldat (da/ks)</a:t>
            </a:r>
          </a:p>
          <a:p>
            <a:r>
              <a:rPr lang="da-DK" sz="3000" dirty="0"/>
              <a:t>Praktik (hf-ansvarlig leder) </a:t>
            </a:r>
          </a:p>
          <a:p>
            <a:r>
              <a:rPr lang="da-DK" sz="3000" dirty="0"/>
              <a:t>Ekskursion (idræt hos militæret) </a:t>
            </a:r>
          </a:p>
          <a:p>
            <a:r>
              <a:rPr lang="da-DK" sz="3000" dirty="0"/>
              <a:t>Undervisning i KS: Kriminalitet (magtens tredeling, årsager til kriminalitet, ideologi og syn kriminalitet og straf, etik osv.) </a:t>
            </a:r>
          </a:p>
          <a:p>
            <a:endParaRPr lang="da-DK" sz="3000" dirty="0"/>
          </a:p>
          <a:p>
            <a:pPr marL="0" indent="0">
              <a:buFont typeface="Arial" panose="020B0604020202020204" pitchFamily="34" charset="0"/>
              <a:buNone/>
            </a:pPr>
            <a:endParaRPr lang="da-DK" sz="3000" dirty="0"/>
          </a:p>
          <a:p>
            <a:pPr marL="0" indent="0">
              <a:buFont typeface="Arial" panose="020B0604020202020204" pitchFamily="34" charset="0"/>
              <a:buNone/>
            </a:pPr>
            <a:endParaRPr lang="da-DK" sz="3000" dirty="0"/>
          </a:p>
        </p:txBody>
      </p:sp>
      <p:pic>
        <p:nvPicPr>
          <p:cNvPr id="9" name="Billede 8">
            <a:extLst>
              <a:ext uri="{FF2B5EF4-FFF2-40B4-BE49-F238E27FC236}">
                <a16:creationId xmlns:a16="http://schemas.microsoft.com/office/drawing/2014/main" xmlns="" id="{299C8B67-64FE-473D-B890-4762A0A76BCC}"/>
              </a:ext>
            </a:extLst>
          </p:cNvPr>
          <p:cNvPicPr>
            <a:picLocks noChangeAspect="1"/>
          </p:cNvPicPr>
          <p:nvPr/>
        </p:nvPicPr>
        <p:blipFill>
          <a:blip r:embed="rId2"/>
          <a:stretch>
            <a:fillRect/>
          </a:stretch>
        </p:blipFill>
        <p:spPr>
          <a:xfrm>
            <a:off x="1020418" y="2032536"/>
            <a:ext cx="9445735" cy="985642"/>
          </a:xfrm>
          <a:prstGeom prst="rect">
            <a:avLst/>
          </a:prstGeom>
        </p:spPr>
      </p:pic>
      <p:pic>
        <p:nvPicPr>
          <p:cNvPr id="4" name="Billede 3">
            <a:extLst>
              <a:ext uri="{FF2B5EF4-FFF2-40B4-BE49-F238E27FC236}">
                <a16:creationId xmlns:a16="http://schemas.microsoft.com/office/drawing/2014/main" xmlns="" id="{EF61636C-5F0A-47ED-BA8A-B3B3AF2ACA7C}"/>
              </a:ext>
            </a:extLst>
          </p:cNvPr>
          <p:cNvPicPr>
            <a:picLocks noChangeAspect="1"/>
          </p:cNvPicPr>
          <p:nvPr/>
        </p:nvPicPr>
        <p:blipFill>
          <a:blip r:embed="rId3"/>
          <a:stretch>
            <a:fillRect/>
          </a:stretch>
        </p:blipFill>
        <p:spPr>
          <a:xfrm>
            <a:off x="1020418" y="2031786"/>
            <a:ext cx="9445735" cy="979131"/>
          </a:xfrm>
          <a:prstGeom prst="rect">
            <a:avLst/>
          </a:prstGeom>
        </p:spPr>
      </p:pic>
      <p:pic>
        <p:nvPicPr>
          <p:cNvPr id="10" name="Billede 9">
            <a:extLst>
              <a:ext uri="{FF2B5EF4-FFF2-40B4-BE49-F238E27FC236}">
                <a16:creationId xmlns:a16="http://schemas.microsoft.com/office/drawing/2014/main" xmlns="" id="{3BCF87C2-B464-4EDA-9B33-1C411EC7529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07627" y="2060023"/>
            <a:ext cx="3586245" cy="2388575"/>
          </a:xfrm>
          <a:prstGeom prst="rect">
            <a:avLst/>
          </a:prstGeom>
        </p:spPr>
      </p:pic>
    </p:spTree>
    <p:extLst>
      <p:ext uri="{BB962C8B-B14F-4D97-AF65-F5344CB8AC3E}">
        <p14:creationId xmlns:p14="http://schemas.microsoft.com/office/powerpoint/2010/main" val="184946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7FBDC4D-26C7-499B-843F-EF3651BC9DC9}"/>
              </a:ext>
            </a:extLst>
          </p:cNvPr>
          <p:cNvSpPr>
            <a:spLocks noGrp="1"/>
          </p:cNvSpPr>
          <p:nvPr>
            <p:ph type="title"/>
          </p:nvPr>
        </p:nvSpPr>
        <p:spPr>
          <a:xfrm>
            <a:off x="838200" y="2793153"/>
            <a:ext cx="10515600" cy="1325563"/>
          </a:xfrm>
        </p:spPr>
        <p:txBody>
          <a:bodyPr>
            <a:normAutofit/>
          </a:bodyPr>
          <a:lstStyle/>
          <a:p>
            <a:r>
              <a:rPr lang="da-DK" sz="5400" b="1" dirty="0"/>
              <a:t>Professionsrettede KS-forløb </a:t>
            </a:r>
          </a:p>
        </p:txBody>
      </p:sp>
      <p:sp>
        <p:nvSpPr>
          <p:cNvPr id="4" name="Rektangel 3">
            <a:extLst>
              <a:ext uri="{FF2B5EF4-FFF2-40B4-BE49-F238E27FC236}">
                <a16:creationId xmlns:a16="http://schemas.microsoft.com/office/drawing/2014/main" xmlns="" id="{B8A8E2A6-C2A7-4188-8C00-0BA0473BE6CA}"/>
              </a:ext>
            </a:extLst>
          </p:cNvPr>
          <p:cNvSpPr/>
          <p:nvPr/>
        </p:nvSpPr>
        <p:spPr>
          <a:xfrm>
            <a:off x="838200" y="3816626"/>
            <a:ext cx="8931966"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xmlns="" id="{B47E5C70-2F2A-4ACA-ABF7-49B0F53AB4D7}"/>
              </a:ext>
            </a:extLst>
          </p:cNvPr>
          <p:cNvSpPr/>
          <p:nvPr/>
        </p:nvSpPr>
        <p:spPr>
          <a:xfrm>
            <a:off x="9813237" y="3654718"/>
            <a:ext cx="357810" cy="376824"/>
          </a:xfrm>
          <a:prstGeom prst="ellipse">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7DF7E3AD-CA00-4334-892C-4E80969EFF62}"/>
              </a:ext>
            </a:extLst>
          </p:cNvPr>
          <p:cNvSpPr/>
          <p:nvPr/>
        </p:nvSpPr>
        <p:spPr>
          <a:xfrm>
            <a:off x="10214118" y="3816626"/>
            <a:ext cx="997221"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DF6FBD49-4FB5-4879-A088-C7EE9ABA3848}"/>
              </a:ext>
            </a:extLst>
          </p:cNvPr>
          <p:cNvSpPr/>
          <p:nvPr/>
        </p:nvSpPr>
        <p:spPr>
          <a:xfrm>
            <a:off x="851452" y="3820456"/>
            <a:ext cx="8931966"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xmlns="" id="{E4F6326E-3B72-49FF-B827-427B11001337}"/>
              </a:ext>
            </a:extLst>
          </p:cNvPr>
          <p:cNvSpPr/>
          <p:nvPr/>
        </p:nvSpPr>
        <p:spPr>
          <a:xfrm>
            <a:off x="10227370" y="3820456"/>
            <a:ext cx="997221"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itel 1">
            <a:extLst>
              <a:ext uri="{FF2B5EF4-FFF2-40B4-BE49-F238E27FC236}">
                <a16:creationId xmlns:a16="http://schemas.microsoft.com/office/drawing/2014/main" xmlns="" id="{08AE6B1C-86FF-4372-B590-8820F3AEE05F}"/>
              </a:ext>
            </a:extLst>
          </p:cNvPr>
          <p:cNvSpPr txBox="1">
            <a:spLocks/>
          </p:cNvSpPr>
          <p:nvPr/>
        </p:nvSpPr>
        <p:spPr>
          <a:xfrm>
            <a:off x="704021" y="291456"/>
            <a:ext cx="3813313" cy="3164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19900" b="1" dirty="0"/>
              <a:t>6.</a:t>
            </a:r>
            <a:endParaRPr lang="da-DK" sz="16600" b="1" dirty="0"/>
          </a:p>
        </p:txBody>
      </p:sp>
      <p:sp>
        <p:nvSpPr>
          <p:cNvPr id="11" name="Rektangel 10">
            <a:extLst>
              <a:ext uri="{FF2B5EF4-FFF2-40B4-BE49-F238E27FC236}">
                <a16:creationId xmlns:a16="http://schemas.microsoft.com/office/drawing/2014/main" xmlns="" id="{3C4F9AA1-3E66-4243-A8EB-81CE2B4E84F9}"/>
              </a:ext>
            </a:extLst>
          </p:cNvPr>
          <p:cNvSpPr/>
          <p:nvPr/>
        </p:nvSpPr>
        <p:spPr>
          <a:xfrm>
            <a:off x="851452" y="3816626"/>
            <a:ext cx="8931966" cy="60669"/>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Ellipse 11">
            <a:extLst>
              <a:ext uri="{FF2B5EF4-FFF2-40B4-BE49-F238E27FC236}">
                <a16:creationId xmlns:a16="http://schemas.microsoft.com/office/drawing/2014/main" xmlns="" id="{28AB978C-7775-4F90-8B76-AA1B69A6CCF9}"/>
              </a:ext>
            </a:extLst>
          </p:cNvPr>
          <p:cNvSpPr/>
          <p:nvPr/>
        </p:nvSpPr>
        <p:spPr>
          <a:xfrm>
            <a:off x="9826489" y="3654718"/>
            <a:ext cx="357810" cy="37682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a:extLst>
              <a:ext uri="{FF2B5EF4-FFF2-40B4-BE49-F238E27FC236}">
                <a16:creationId xmlns:a16="http://schemas.microsoft.com/office/drawing/2014/main" xmlns="" id="{7EA80B5C-4D79-4CB7-B8CA-D257E202DC8E}"/>
              </a:ext>
            </a:extLst>
          </p:cNvPr>
          <p:cNvSpPr/>
          <p:nvPr/>
        </p:nvSpPr>
        <p:spPr>
          <a:xfrm>
            <a:off x="10227370" y="3816626"/>
            <a:ext cx="997221" cy="60669"/>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5483658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a:xfrm>
            <a:off x="838200" y="365125"/>
            <a:ext cx="10515600" cy="1325563"/>
          </a:xfrm>
        </p:spPr>
        <p:txBody>
          <a:bodyPr/>
          <a:lstStyle/>
          <a:p>
            <a:r>
              <a:rPr lang="da-DK" b="1" dirty="0"/>
              <a:t>6) KS-forløb med professionsorientering </a:t>
            </a:r>
          </a:p>
        </p:txBody>
      </p:sp>
      <p:sp>
        <p:nvSpPr>
          <p:cNvPr id="16" name="Pladsholder til indhold 2">
            <a:extLst>
              <a:ext uri="{FF2B5EF4-FFF2-40B4-BE49-F238E27FC236}">
                <a16:creationId xmlns:a16="http://schemas.microsoft.com/office/drawing/2014/main" xmlns="" id="{1A7B9E4E-9F2E-4AF0-962F-830F26C936DB}"/>
              </a:ext>
            </a:extLst>
          </p:cNvPr>
          <p:cNvSpPr txBox="1">
            <a:spLocks/>
          </p:cNvSpPr>
          <p:nvPr/>
        </p:nvSpPr>
        <p:spPr>
          <a:xfrm>
            <a:off x="914399" y="1603218"/>
            <a:ext cx="10363201" cy="4170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3000" b="1" dirty="0"/>
              <a:t>Et eksempel: ”Kulturmøde i Tønder”</a:t>
            </a:r>
            <a:endParaRPr lang="da-DK" sz="3000" dirty="0"/>
          </a:p>
          <a:p>
            <a:r>
              <a:rPr lang="da-DK" sz="3000" dirty="0"/>
              <a:t>Placeret i 1.hf</a:t>
            </a:r>
          </a:p>
          <a:p>
            <a:r>
              <a:rPr lang="da-DK" sz="3000" dirty="0"/>
              <a:t>Første flerfaglige forløb</a:t>
            </a:r>
          </a:p>
          <a:p>
            <a:r>
              <a:rPr lang="da-DK" sz="3000" dirty="0"/>
              <a:t>Placeret før valg af fagpakke</a:t>
            </a:r>
          </a:p>
          <a:p>
            <a:endParaRPr lang="da-DK" sz="3000" dirty="0"/>
          </a:p>
          <a:p>
            <a:pPr marL="0" indent="0">
              <a:buFont typeface="Arial" panose="020B0604020202020204" pitchFamily="34" charset="0"/>
              <a:buNone/>
            </a:pPr>
            <a:endParaRPr lang="da-DK" sz="3000" dirty="0"/>
          </a:p>
        </p:txBody>
      </p:sp>
      <p:pic>
        <p:nvPicPr>
          <p:cNvPr id="11" name="Billede 10">
            <a:extLst>
              <a:ext uri="{FF2B5EF4-FFF2-40B4-BE49-F238E27FC236}">
                <a16:creationId xmlns:a16="http://schemas.microsoft.com/office/drawing/2014/main" xmlns="" id="{71704EEC-5BB1-49CD-8C4C-A3D33C38282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09446" y="2536806"/>
            <a:ext cx="5144353" cy="2895536"/>
          </a:xfrm>
          <a:prstGeom prst="rect">
            <a:avLst/>
          </a:prstGeom>
        </p:spPr>
      </p:pic>
      <p:sp>
        <p:nvSpPr>
          <p:cNvPr id="12" name="Tekstfelt 11">
            <a:extLst>
              <a:ext uri="{FF2B5EF4-FFF2-40B4-BE49-F238E27FC236}">
                <a16:creationId xmlns:a16="http://schemas.microsoft.com/office/drawing/2014/main" xmlns="" id="{B91AAF8A-C67C-4E66-BDED-AF57DFEA7757}"/>
              </a:ext>
            </a:extLst>
          </p:cNvPr>
          <p:cNvSpPr txBox="1"/>
          <p:nvPr/>
        </p:nvSpPr>
        <p:spPr>
          <a:xfrm>
            <a:off x="6347630" y="5432342"/>
            <a:ext cx="4968070" cy="369332"/>
          </a:xfrm>
          <a:prstGeom prst="rect">
            <a:avLst/>
          </a:prstGeom>
          <a:noFill/>
        </p:spPr>
        <p:txBody>
          <a:bodyPr wrap="square" rtlCol="0">
            <a:spAutoFit/>
          </a:bodyPr>
          <a:lstStyle/>
          <a:p>
            <a:r>
              <a:rPr lang="da-DK" i="1" dirty="0"/>
              <a:t>Fra udsendelsen ”Da krigen kom til Toftlund” på dr1</a:t>
            </a:r>
          </a:p>
        </p:txBody>
      </p:sp>
    </p:spTree>
    <p:extLst>
      <p:ext uri="{BB962C8B-B14F-4D97-AF65-F5344CB8AC3E}">
        <p14:creationId xmlns:p14="http://schemas.microsoft.com/office/powerpoint/2010/main" val="7903987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a:xfrm>
            <a:off x="838200" y="365125"/>
            <a:ext cx="10515600" cy="1325563"/>
          </a:xfrm>
        </p:spPr>
        <p:txBody>
          <a:bodyPr/>
          <a:lstStyle/>
          <a:p>
            <a:r>
              <a:rPr lang="da-DK" b="1" dirty="0"/>
              <a:t>6) KS-forløb med professionsorientering </a:t>
            </a:r>
          </a:p>
        </p:txBody>
      </p:sp>
      <p:pic>
        <p:nvPicPr>
          <p:cNvPr id="21" name="Billede 20">
            <a:extLst>
              <a:ext uri="{FF2B5EF4-FFF2-40B4-BE49-F238E27FC236}">
                <a16:creationId xmlns:a16="http://schemas.microsoft.com/office/drawing/2014/main" xmlns="" id="{5B5F4980-C25E-4E0B-85CE-25D8CDC441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661" y="1452091"/>
            <a:ext cx="4880786" cy="2049582"/>
          </a:xfrm>
          <a:prstGeom prst="rect">
            <a:avLst/>
          </a:prstGeom>
        </p:spPr>
      </p:pic>
      <p:sp>
        <p:nvSpPr>
          <p:cNvPr id="22" name="Rektangel: afrundede hjørner 21">
            <a:extLst>
              <a:ext uri="{FF2B5EF4-FFF2-40B4-BE49-F238E27FC236}">
                <a16:creationId xmlns:a16="http://schemas.microsoft.com/office/drawing/2014/main" xmlns="" id="{1606B33B-906E-4CF6-971D-1422E9774BF8}"/>
              </a:ext>
            </a:extLst>
          </p:cNvPr>
          <p:cNvSpPr/>
          <p:nvPr/>
        </p:nvSpPr>
        <p:spPr>
          <a:xfrm flipH="1">
            <a:off x="980661" y="3923767"/>
            <a:ext cx="8340760" cy="258989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3" name="Tekstfelt 22">
            <a:extLst>
              <a:ext uri="{FF2B5EF4-FFF2-40B4-BE49-F238E27FC236}">
                <a16:creationId xmlns:a16="http://schemas.microsoft.com/office/drawing/2014/main" xmlns="" id="{3D855E0D-7BF8-49FE-A949-C4F988FDFB50}"/>
              </a:ext>
            </a:extLst>
          </p:cNvPr>
          <p:cNvSpPr txBox="1"/>
          <p:nvPr/>
        </p:nvSpPr>
        <p:spPr>
          <a:xfrm>
            <a:off x="1141237" y="4052925"/>
            <a:ext cx="7745205" cy="2123658"/>
          </a:xfrm>
          <a:prstGeom prst="rect">
            <a:avLst/>
          </a:prstGeom>
          <a:noFill/>
        </p:spPr>
        <p:txBody>
          <a:bodyPr wrap="square" rtlCol="0">
            <a:spAutoFit/>
          </a:bodyPr>
          <a:lstStyle/>
          <a:p>
            <a:r>
              <a:rPr lang="da-DK" sz="2400" b="1" dirty="0"/>
              <a:t>A) Indledende refleksioner: </a:t>
            </a:r>
          </a:p>
          <a:p>
            <a:pPr marL="285750" indent="-285750">
              <a:buFontTx/>
              <a:buChar char="-"/>
            </a:pPr>
            <a:r>
              <a:rPr lang="da-DK" i="1" dirty="0"/>
              <a:t>Formål</a:t>
            </a:r>
            <a:r>
              <a:rPr lang="da-DK" dirty="0"/>
              <a:t>: præsentere forskellige fag og professioner i forhold til valg af fagpakke </a:t>
            </a:r>
          </a:p>
          <a:p>
            <a:pPr marL="285750" indent="-285750">
              <a:buFontTx/>
              <a:buChar char="-"/>
            </a:pPr>
            <a:r>
              <a:rPr lang="da-DK" i="1" dirty="0"/>
              <a:t>Relevans</a:t>
            </a:r>
            <a:r>
              <a:rPr lang="da-DK" dirty="0"/>
              <a:t> for undervisningen: belyse kulturmødet med relevans for alle tre fag </a:t>
            </a:r>
          </a:p>
          <a:p>
            <a:pPr marL="285750" indent="-285750">
              <a:buFontTx/>
              <a:buChar char="-"/>
            </a:pPr>
            <a:r>
              <a:rPr lang="da-DK" i="1" dirty="0"/>
              <a:t>Arbejdsform: </a:t>
            </a:r>
            <a:r>
              <a:rPr lang="da-DK" dirty="0"/>
              <a:t>Projektorienteret med fokus på metode og formidling </a:t>
            </a:r>
          </a:p>
          <a:p>
            <a:pPr marL="285750" indent="-285750">
              <a:buFontTx/>
              <a:buChar char="-"/>
            </a:pPr>
            <a:r>
              <a:rPr lang="da-DK" i="1" dirty="0"/>
              <a:t>Motivation</a:t>
            </a:r>
          </a:p>
          <a:p>
            <a:pPr marL="285750" indent="-285750">
              <a:buFontTx/>
              <a:buChar char="-"/>
            </a:pPr>
            <a:r>
              <a:rPr lang="da-DK" i="1" dirty="0"/>
              <a:t>Styring (høj/lav)</a:t>
            </a:r>
          </a:p>
          <a:p>
            <a:pPr marL="285750" indent="-285750">
              <a:buFontTx/>
              <a:buChar char="-"/>
            </a:pPr>
            <a:r>
              <a:rPr lang="da-DK" i="1" dirty="0"/>
              <a:t>Osv. </a:t>
            </a:r>
          </a:p>
        </p:txBody>
      </p:sp>
      <p:cxnSp>
        <p:nvCxnSpPr>
          <p:cNvPr id="33" name="Lige pilforbindelse 32">
            <a:extLst>
              <a:ext uri="{FF2B5EF4-FFF2-40B4-BE49-F238E27FC236}">
                <a16:creationId xmlns:a16="http://schemas.microsoft.com/office/drawing/2014/main" xmlns="" id="{4B46E31D-F057-4E6B-90F0-456B0F10568A}"/>
              </a:ext>
            </a:extLst>
          </p:cNvPr>
          <p:cNvCxnSpPr>
            <a:cxnSpLocks/>
          </p:cNvCxnSpPr>
          <p:nvPr/>
        </p:nvCxnSpPr>
        <p:spPr>
          <a:xfrm>
            <a:off x="1446663" y="3474377"/>
            <a:ext cx="0" cy="44939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648208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a:xfrm>
            <a:off x="838200" y="365125"/>
            <a:ext cx="10515600" cy="1325563"/>
          </a:xfrm>
        </p:spPr>
        <p:txBody>
          <a:bodyPr/>
          <a:lstStyle/>
          <a:p>
            <a:r>
              <a:rPr lang="da-DK" b="1" dirty="0"/>
              <a:t>6) KS-forløb med professionsorientering </a:t>
            </a:r>
          </a:p>
        </p:txBody>
      </p:sp>
      <p:pic>
        <p:nvPicPr>
          <p:cNvPr id="21" name="Billede 20">
            <a:extLst>
              <a:ext uri="{FF2B5EF4-FFF2-40B4-BE49-F238E27FC236}">
                <a16:creationId xmlns:a16="http://schemas.microsoft.com/office/drawing/2014/main" xmlns="" id="{5B5F4980-C25E-4E0B-85CE-25D8CDC441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661" y="1452091"/>
            <a:ext cx="4880786" cy="2049582"/>
          </a:xfrm>
          <a:prstGeom prst="rect">
            <a:avLst/>
          </a:prstGeom>
        </p:spPr>
      </p:pic>
      <p:sp>
        <p:nvSpPr>
          <p:cNvPr id="22" name="Rektangel: afrundede hjørner 21">
            <a:extLst>
              <a:ext uri="{FF2B5EF4-FFF2-40B4-BE49-F238E27FC236}">
                <a16:creationId xmlns:a16="http://schemas.microsoft.com/office/drawing/2014/main" xmlns="" id="{1606B33B-906E-4CF6-971D-1422E9774BF8}"/>
              </a:ext>
            </a:extLst>
          </p:cNvPr>
          <p:cNvSpPr/>
          <p:nvPr/>
        </p:nvSpPr>
        <p:spPr>
          <a:xfrm flipH="1">
            <a:off x="980661" y="3923767"/>
            <a:ext cx="8340760" cy="258989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3" name="Tekstfelt 22">
            <a:extLst>
              <a:ext uri="{FF2B5EF4-FFF2-40B4-BE49-F238E27FC236}">
                <a16:creationId xmlns:a16="http://schemas.microsoft.com/office/drawing/2014/main" xmlns="" id="{3D855E0D-7BF8-49FE-A949-C4F988FDFB50}"/>
              </a:ext>
            </a:extLst>
          </p:cNvPr>
          <p:cNvSpPr txBox="1"/>
          <p:nvPr/>
        </p:nvSpPr>
        <p:spPr>
          <a:xfrm>
            <a:off x="1141237" y="4052925"/>
            <a:ext cx="7745205" cy="738664"/>
          </a:xfrm>
          <a:prstGeom prst="rect">
            <a:avLst/>
          </a:prstGeom>
          <a:noFill/>
        </p:spPr>
        <p:txBody>
          <a:bodyPr wrap="square" rtlCol="0">
            <a:spAutoFit/>
          </a:bodyPr>
          <a:lstStyle/>
          <a:p>
            <a:r>
              <a:rPr lang="da-DK" sz="2400" b="1" dirty="0"/>
              <a:t>B) Præsentation for eleverne </a:t>
            </a:r>
          </a:p>
          <a:p>
            <a:pPr marL="285750" indent="-285750">
              <a:buFontTx/>
              <a:buChar char="-"/>
            </a:pPr>
            <a:r>
              <a:rPr lang="da-DK" i="1" dirty="0"/>
              <a:t>Undervisningen i de tre fag</a:t>
            </a:r>
            <a:r>
              <a:rPr lang="da-DK" dirty="0"/>
              <a:t>: Se næste slide </a:t>
            </a:r>
            <a:endParaRPr lang="da-DK" i="1" dirty="0"/>
          </a:p>
        </p:txBody>
      </p:sp>
      <p:cxnSp>
        <p:nvCxnSpPr>
          <p:cNvPr id="33" name="Lige pilforbindelse 32">
            <a:extLst>
              <a:ext uri="{FF2B5EF4-FFF2-40B4-BE49-F238E27FC236}">
                <a16:creationId xmlns:a16="http://schemas.microsoft.com/office/drawing/2014/main" xmlns="" id="{4B46E31D-F057-4E6B-90F0-456B0F10568A}"/>
              </a:ext>
            </a:extLst>
          </p:cNvPr>
          <p:cNvCxnSpPr>
            <a:cxnSpLocks/>
          </p:cNvCxnSpPr>
          <p:nvPr/>
        </p:nvCxnSpPr>
        <p:spPr>
          <a:xfrm>
            <a:off x="2292823" y="3474377"/>
            <a:ext cx="0" cy="44939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492231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a:xfrm>
            <a:off x="838200" y="365125"/>
            <a:ext cx="10515600" cy="1325563"/>
          </a:xfrm>
        </p:spPr>
        <p:txBody>
          <a:bodyPr/>
          <a:lstStyle/>
          <a:p>
            <a:r>
              <a:rPr lang="da-DK" b="1" dirty="0"/>
              <a:t>6) KS-forløb med professionsorientering </a:t>
            </a:r>
          </a:p>
        </p:txBody>
      </p:sp>
      <p:cxnSp>
        <p:nvCxnSpPr>
          <p:cNvPr id="27" name="Lige forbindelse 26">
            <a:extLst>
              <a:ext uri="{FF2B5EF4-FFF2-40B4-BE49-F238E27FC236}">
                <a16:creationId xmlns:a16="http://schemas.microsoft.com/office/drawing/2014/main" xmlns="" id="{841F681B-687A-4DE7-86E8-2F6CF9AA181C}"/>
              </a:ext>
            </a:extLst>
          </p:cNvPr>
          <p:cNvCxnSpPr>
            <a:cxnSpLocks/>
          </p:cNvCxnSpPr>
          <p:nvPr/>
        </p:nvCxnSpPr>
        <p:spPr>
          <a:xfrm>
            <a:off x="6782936" y="4820427"/>
            <a:ext cx="0" cy="480443"/>
          </a:xfrm>
          <a:prstGeom prst="line">
            <a:avLst/>
          </a:prstGeom>
          <a:ln w="76200"/>
        </p:spPr>
        <p:style>
          <a:lnRef idx="1">
            <a:schemeClr val="dk1"/>
          </a:lnRef>
          <a:fillRef idx="0">
            <a:schemeClr val="dk1"/>
          </a:fillRef>
          <a:effectRef idx="0">
            <a:schemeClr val="dk1"/>
          </a:effectRef>
          <a:fontRef idx="minor">
            <a:schemeClr val="tx1"/>
          </a:fontRef>
        </p:style>
      </p:cxnSp>
      <p:cxnSp>
        <p:nvCxnSpPr>
          <p:cNvPr id="31" name="Lige pilforbindelse 30">
            <a:extLst>
              <a:ext uri="{FF2B5EF4-FFF2-40B4-BE49-F238E27FC236}">
                <a16:creationId xmlns:a16="http://schemas.microsoft.com/office/drawing/2014/main" xmlns="" id="{F2084F05-B19A-4BD2-971D-DAE231728CD7}"/>
              </a:ext>
            </a:extLst>
          </p:cNvPr>
          <p:cNvCxnSpPr>
            <a:cxnSpLocks/>
          </p:cNvCxnSpPr>
          <p:nvPr/>
        </p:nvCxnSpPr>
        <p:spPr>
          <a:xfrm flipH="1">
            <a:off x="4585252" y="5300870"/>
            <a:ext cx="2238628"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pic>
        <p:nvPicPr>
          <p:cNvPr id="13" name="Billede 12">
            <a:extLst>
              <a:ext uri="{FF2B5EF4-FFF2-40B4-BE49-F238E27FC236}">
                <a16:creationId xmlns:a16="http://schemas.microsoft.com/office/drawing/2014/main" xmlns="" id="{794736C5-C2F7-4037-957D-4640D3404F02}"/>
              </a:ext>
            </a:extLst>
          </p:cNvPr>
          <p:cNvPicPr>
            <a:picLocks noChangeAspect="1"/>
          </p:cNvPicPr>
          <p:nvPr/>
        </p:nvPicPr>
        <p:blipFill>
          <a:blip r:embed="rId2"/>
          <a:stretch>
            <a:fillRect/>
          </a:stretch>
        </p:blipFill>
        <p:spPr>
          <a:xfrm>
            <a:off x="1731063" y="1587491"/>
            <a:ext cx="8181564" cy="5050946"/>
          </a:xfrm>
          <a:prstGeom prst="rect">
            <a:avLst/>
          </a:prstGeom>
        </p:spPr>
      </p:pic>
    </p:spTree>
    <p:extLst>
      <p:ext uri="{BB962C8B-B14F-4D97-AF65-F5344CB8AC3E}">
        <p14:creationId xmlns:p14="http://schemas.microsoft.com/office/powerpoint/2010/main" val="7343262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a:xfrm>
            <a:off x="838200" y="365125"/>
            <a:ext cx="10515600" cy="1325563"/>
          </a:xfrm>
        </p:spPr>
        <p:txBody>
          <a:bodyPr/>
          <a:lstStyle/>
          <a:p>
            <a:r>
              <a:rPr lang="da-DK" b="1" dirty="0"/>
              <a:t>6) KS-forløb med professionsorientering </a:t>
            </a:r>
          </a:p>
        </p:txBody>
      </p:sp>
      <p:pic>
        <p:nvPicPr>
          <p:cNvPr id="21" name="Billede 20">
            <a:extLst>
              <a:ext uri="{FF2B5EF4-FFF2-40B4-BE49-F238E27FC236}">
                <a16:creationId xmlns:a16="http://schemas.microsoft.com/office/drawing/2014/main" xmlns="" id="{5B5F4980-C25E-4E0B-85CE-25D8CDC441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661" y="1452091"/>
            <a:ext cx="4880786" cy="2049582"/>
          </a:xfrm>
          <a:prstGeom prst="rect">
            <a:avLst/>
          </a:prstGeom>
        </p:spPr>
      </p:pic>
      <p:sp>
        <p:nvSpPr>
          <p:cNvPr id="22" name="Rektangel: afrundede hjørner 21">
            <a:extLst>
              <a:ext uri="{FF2B5EF4-FFF2-40B4-BE49-F238E27FC236}">
                <a16:creationId xmlns:a16="http://schemas.microsoft.com/office/drawing/2014/main" xmlns="" id="{1606B33B-906E-4CF6-971D-1422E9774BF8}"/>
              </a:ext>
            </a:extLst>
          </p:cNvPr>
          <p:cNvSpPr/>
          <p:nvPr/>
        </p:nvSpPr>
        <p:spPr>
          <a:xfrm flipH="1">
            <a:off x="980661" y="3923767"/>
            <a:ext cx="8340760" cy="258989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3" name="Tekstfelt 22">
            <a:extLst>
              <a:ext uri="{FF2B5EF4-FFF2-40B4-BE49-F238E27FC236}">
                <a16:creationId xmlns:a16="http://schemas.microsoft.com/office/drawing/2014/main" xmlns="" id="{3D855E0D-7BF8-49FE-A949-C4F988FDFB50}"/>
              </a:ext>
            </a:extLst>
          </p:cNvPr>
          <p:cNvSpPr txBox="1"/>
          <p:nvPr/>
        </p:nvSpPr>
        <p:spPr>
          <a:xfrm>
            <a:off x="1141237" y="4052925"/>
            <a:ext cx="7745205" cy="2400657"/>
          </a:xfrm>
          <a:prstGeom prst="rect">
            <a:avLst/>
          </a:prstGeom>
          <a:noFill/>
        </p:spPr>
        <p:txBody>
          <a:bodyPr wrap="square" rtlCol="0">
            <a:spAutoFit/>
          </a:bodyPr>
          <a:lstStyle/>
          <a:p>
            <a:r>
              <a:rPr lang="da-DK" sz="2400" b="1" dirty="0"/>
              <a:t>B) Præsentation for eleverne </a:t>
            </a:r>
          </a:p>
          <a:p>
            <a:pPr marL="285750" indent="-285750">
              <a:buFontTx/>
              <a:buChar char="-"/>
            </a:pPr>
            <a:r>
              <a:rPr lang="da-DK" i="1" dirty="0"/>
              <a:t>Undervisningen i de tre fag</a:t>
            </a:r>
            <a:r>
              <a:rPr lang="da-DK" dirty="0"/>
              <a:t>: Se næste slide</a:t>
            </a:r>
          </a:p>
          <a:p>
            <a:pPr marL="285750" indent="-285750">
              <a:buFontTx/>
              <a:buChar char="-"/>
            </a:pPr>
            <a:r>
              <a:rPr lang="da-DK" i="1" dirty="0"/>
              <a:t>Fælles introduktion</a:t>
            </a:r>
            <a:r>
              <a:rPr lang="da-DK" dirty="0"/>
              <a:t>: fælles afsæt for at markere, at der arbejdes flerfagligt i forløbet </a:t>
            </a:r>
          </a:p>
          <a:p>
            <a:pPr marL="285750" indent="-285750">
              <a:buFontTx/>
              <a:buChar char="-"/>
            </a:pPr>
            <a:r>
              <a:rPr lang="da-DK" dirty="0"/>
              <a:t> </a:t>
            </a:r>
            <a:r>
              <a:rPr lang="da-DK" i="1" dirty="0"/>
              <a:t>Beskrivelse af projektet</a:t>
            </a:r>
            <a:r>
              <a:rPr lang="da-DK" dirty="0"/>
              <a:t> med klare krav til:</a:t>
            </a:r>
          </a:p>
          <a:p>
            <a:pPr marL="742950" lvl="1" indent="-285750">
              <a:buFontTx/>
              <a:buChar char="-"/>
            </a:pPr>
            <a:r>
              <a:rPr lang="da-DK" dirty="0"/>
              <a:t>Forventet produkt </a:t>
            </a:r>
          </a:p>
          <a:p>
            <a:pPr marL="742950" lvl="1" indent="-285750">
              <a:buFontTx/>
              <a:buChar char="-"/>
            </a:pPr>
            <a:r>
              <a:rPr lang="da-DK" dirty="0"/>
              <a:t>Udbytte af møde med professioner </a:t>
            </a:r>
          </a:p>
          <a:p>
            <a:pPr marL="742950" lvl="1" indent="-285750">
              <a:buFontTx/>
              <a:buChar char="-"/>
            </a:pPr>
            <a:r>
              <a:rPr lang="da-DK" dirty="0"/>
              <a:t>Brug af metoder</a:t>
            </a:r>
          </a:p>
        </p:txBody>
      </p:sp>
      <p:cxnSp>
        <p:nvCxnSpPr>
          <p:cNvPr id="33" name="Lige pilforbindelse 32">
            <a:extLst>
              <a:ext uri="{FF2B5EF4-FFF2-40B4-BE49-F238E27FC236}">
                <a16:creationId xmlns:a16="http://schemas.microsoft.com/office/drawing/2014/main" xmlns="" id="{4B46E31D-F057-4E6B-90F0-456B0F10568A}"/>
              </a:ext>
            </a:extLst>
          </p:cNvPr>
          <p:cNvCxnSpPr>
            <a:cxnSpLocks/>
          </p:cNvCxnSpPr>
          <p:nvPr/>
        </p:nvCxnSpPr>
        <p:spPr>
          <a:xfrm>
            <a:off x="2292823" y="3474377"/>
            <a:ext cx="0" cy="44939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138412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xmlns="" id="{F8E0A0FB-F24D-4046-A628-35ED2D38CF88}"/>
              </a:ext>
            </a:extLst>
          </p:cNvPr>
          <p:cNvPicPr>
            <a:picLocks noChangeAspect="1"/>
          </p:cNvPicPr>
          <p:nvPr/>
        </p:nvPicPr>
        <p:blipFill>
          <a:blip r:embed="rId2"/>
          <a:stretch>
            <a:fillRect/>
          </a:stretch>
        </p:blipFill>
        <p:spPr>
          <a:xfrm>
            <a:off x="221037" y="319448"/>
            <a:ext cx="5661730" cy="6382744"/>
          </a:xfrm>
          <a:prstGeom prst="rect">
            <a:avLst/>
          </a:prstGeom>
          <a:ln>
            <a:solidFill>
              <a:schemeClr val="tx1"/>
            </a:solidFill>
          </a:ln>
          <a:effectLst>
            <a:outerShdw blurRad="292100" dist="139700" dir="2700000" algn="tl" rotWithShape="0">
              <a:srgbClr val="333333">
                <a:alpha val="65000"/>
              </a:srgbClr>
            </a:outerShdw>
          </a:effectLst>
        </p:spPr>
      </p:pic>
      <p:pic>
        <p:nvPicPr>
          <p:cNvPr id="5" name="Billede 4">
            <a:extLst>
              <a:ext uri="{FF2B5EF4-FFF2-40B4-BE49-F238E27FC236}">
                <a16:creationId xmlns:a16="http://schemas.microsoft.com/office/drawing/2014/main" xmlns="" id="{A1359C47-B818-438E-87B5-0D0B19A8B6EC}"/>
              </a:ext>
            </a:extLst>
          </p:cNvPr>
          <p:cNvPicPr>
            <a:picLocks noChangeAspect="1"/>
          </p:cNvPicPr>
          <p:nvPr/>
        </p:nvPicPr>
        <p:blipFill>
          <a:blip r:embed="rId3"/>
          <a:stretch>
            <a:fillRect/>
          </a:stretch>
        </p:blipFill>
        <p:spPr>
          <a:xfrm>
            <a:off x="6096000" y="1001506"/>
            <a:ext cx="5661729" cy="5700686"/>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54100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xmlns="" id="{09C83197-2CAE-47E8-A05E-A8A199006AF8}"/>
              </a:ext>
            </a:extLst>
          </p:cNvPr>
          <p:cNvSpPr>
            <a:spLocks noGrp="1"/>
          </p:cNvSpPr>
          <p:nvPr>
            <p:ph idx="1"/>
          </p:nvPr>
        </p:nvSpPr>
        <p:spPr/>
        <p:txBody>
          <a:bodyPr/>
          <a:lstStyle/>
          <a:p>
            <a:pPr marL="0" indent="0">
              <a:buNone/>
            </a:pPr>
            <a:r>
              <a:rPr lang="da-DK" b="1" dirty="0" err="1"/>
              <a:t>It’s</a:t>
            </a:r>
            <a:r>
              <a:rPr lang="da-DK" b="1" dirty="0"/>
              <a:t> the </a:t>
            </a:r>
            <a:r>
              <a:rPr lang="da-DK" b="1" dirty="0" err="1"/>
              <a:t>law</a:t>
            </a:r>
            <a:r>
              <a:rPr lang="da-DK" b="1" dirty="0"/>
              <a:t>! </a:t>
            </a:r>
          </a:p>
        </p:txBody>
      </p:sp>
      <p:sp>
        <p:nvSpPr>
          <p:cNvPr id="4" name="Rektangel 3">
            <a:extLst>
              <a:ext uri="{FF2B5EF4-FFF2-40B4-BE49-F238E27FC236}">
                <a16:creationId xmlns:a16="http://schemas.microsoft.com/office/drawing/2014/main" xmlns="" id="{42B607AF-7E44-471D-BD6E-82FE48B6C2C4}"/>
              </a:ext>
            </a:extLst>
          </p:cNvPr>
          <p:cNvSpPr/>
          <p:nvPr/>
        </p:nvSpPr>
        <p:spPr>
          <a:xfrm>
            <a:off x="980661" y="1245704"/>
            <a:ext cx="8931966"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xmlns="" id="{7BF3C787-E48A-4FBF-904A-A1A8CCB57D5B}"/>
              </a:ext>
            </a:extLst>
          </p:cNvPr>
          <p:cNvSpPr/>
          <p:nvPr/>
        </p:nvSpPr>
        <p:spPr>
          <a:xfrm>
            <a:off x="9955698" y="1083796"/>
            <a:ext cx="357810" cy="376824"/>
          </a:xfrm>
          <a:prstGeom prst="ellipse">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43B366E4-DDBA-4E2A-939C-43D31C5F4763}"/>
              </a:ext>
            </a:extLst>
          </p:cNvPr>
          <p:cNvSpPr/>
          <p:nvPr/>
        </p:nvSpPr>
        <p:spPr>
          <a:xfrm>
            <a:off x="10356579" y="1245704"/>
            <a:ext cx="997221"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68C708F5-FAC0-4EF8-B5A0-8E4192DE8BB8}"/>
              </a:ext>
            </a:extLst>
          </p:cNvPr>
          <p:cNvSpPr>
            <a:spLocks noGrp="1"/>
          </p:cNvSpPr>
          <p:nvPr>
            <p:ph type="title"/>
          </p:nvPr>
        </p:nvSpPr>
        <p:spPr/>
        <p:txBody>
          <a:bodyPr/>
          <a:lstStyle/>
          <a:p>
            <a:r>
              <a:rPr lang="da-DK" b="1" dirty="0"/>
              <a:t>1) Hvorfor professionsrettet KS?  </a:t>
            </a:r>
          </a:p>
        </p:txBody>
      </p:sp>
      <p:sp>
        <p:nvSpPr>
          <p:cNvPr id="7" name="Tekstfelt 6">
            <a:extLst>
              <a:ext uri="{FF2B5EF4-FFF2-40B4-BE49-F238E27FC236}">
                <a16:creationId xmlns:a16="http://schemas.microsoft.com/office/drawing/2014/main" xmlns="" id="{04FFB429-ADE9-43C4-92F9-73E476BF2011}"/>
              </a:ext>
            </a:extLst>
          </p:cNvPr>
          <p:cNvSpPr txBox="1"/>
          <p:nvPr/>
        </p:nvSpPr>
        <p:spPr>
          <a:xfrm>
            <a:off x="513521" y="2341199"/>
            <a:ext cx="11164957" cy="4216539"/>
          </a:xfrm>
          <a:prstGeom prst="rect">
            <a:avLst/>
          </a:prstGeom>
          <a:ln>
            <a:solidFill>
              <a:schemeClr val="tx1"/>
            </a:solidFill>
          </a:ln>
        </p:spPr>
        <p:style>
          <a:lnRef idx="0">
            <a:scrgbClr r="0" g="0" b="0"/>
          </a:lnRef>
          <a:fillRef idx="1001">
            <a:schemeClr val="dk2"/>
          </a:fillRef>
          <a:effectRef idx="0">
            <a:scrgbClr r="0" g="0" b="0"/>
          </a:effectRef>
          <a:fontRef idx="major"/>
        </p:style>
        <p:txBody>
          <a:bodyPr wrap="square" rtlCol="0">
            <a:spAutoFit/>
          </a:bodyPr>
          <a:lstStyle/>
          <a:p>
            <a:r>
              <a:rPr lang="da-DK" sz="2400" b="1" dirty="0">
                <a:solidFill>
                  <a:schemeClr val="bg1"/>
                </a:solidFill>
                <a:latin typeface="+mn-lt"/>
              </a:rPr>
              <a:t>Læreplanen for KS 2017</a:t>
            </a:r>
          </a:p>
          <a:p>
            <a:r>
              <a:rPr lang="da-DK" sz="2000" dirty="0">
                <a:solidFill>
                  <a:schemeClr val="bg1"/>
                </a:solidFill>
                <a:latin typeface="+mn-lt"/>
              </a:rPr>
              <a:t>Faggruppen skal medvirke til, at eleverne får forståelse af egne handlemuligheder og fremtidsperspektiver, og understøtte elevernes arbejde med at udvikle løsningsforslag i forhold til </a:t>
            </a:r>
            <a:r>
              <a:rPr lang="da-DK" sz="2000" b="1" dirty="0">
                <a:solidFill>
                  <a:schemeClr val="bg1"/>
                </a:solidFill>
                <a:latin typeface="+mn-lt"/>
              </a:rPr>
              <a:t>almene</a:t>
            </a:r>
            <a:r>
              <a:rPr lang="da-DK" sz="2000" dirty="0">
                <a:solidFill>
                  <a:schemeClr val="bg1"/>
                </a:solidFill>
                <a:latin typeface="+mn-lt"/>
              </a:rPr>
              <a:t> og </a:t>
            </a:r>
            <a:r>
              <a:rPr lang="da-DK" sz="2000" b="1" dirty="0">
                <a:solidFill>
                  <a:schemeClr val="bg1"/>
                </a:solidFill>
                <a:latin typeface="+mn-lt"/>
              </a:rPr>
              <a:t>praksisorienterede</a:t>
            </a:r>
            <a:r>
              <a:rPr lang="da-DK" sz="2000" dirty="0">
                <a:solidFill>
                  <a:schemeClr val="bg1"/>
                </a:solidFill>
                <a:latin typeface="+mn-lt"/>
              </a:rPr>
              <a:t> virkelighedsnære problemstillinger. Eleverne skal tillige opnå viden om faggruppens </a:t>
            </a:r>
            <a:r>
              <a:rPr lang="da-DK" sz="2000" b="1" dirty="0">
                <a:solidFill>
                  <a:schemeClr val="bg1"/>
                </a:solidFill>
                <a:latin typeface="+mn-lt"/>
              </a:rPr>
              <a:t>professionsrettede</a:t>
            </a:r>
            <a:r>
              <a:rPr lang="da-DK" sz="2000" dirty="0">
                <a:solidFill>
                  <a:schemeClr val="bg1"/>
                </a:solidFill>
                <a:latin typeface="+mn-lt"/>
              </a:rPr>
              <a:t> perspektiver. (1.2 Formål) </a:t>
            </a:r>
          </a:p>
          <a:p>
            <a:endParaRPr lang="da-DK" sz="2000" dirty="0">
              <a:solidFill>
                <a:schemeClr val="bg1"/>
              </a:solidFill>
              <a:latin typeface="+mn-lt"/>
            </a:endParaRPr>
          </a:p>
          <a:p>
            <a:r>
              <a:rPr lang="da-DK" sz="2000" dirty="0">
                <a:solidFill>
                  <a:schemeClr val="bg1"/>
                </a:solidFill>
                <a:latin typeface="+mn-lt"/>
              </a:rPr>
              <a:t>Eleverne skal kunne forklare på hvilken måde fagene kan bidrage til at øge forståelsen af virkelighedsnære problemstillinger, herunder </a:t>
            </a:r>
            <a:r>
              <a:rPr lang="da-DK" sz="2000" b="1" dirty="0">
                <a:solidFill>
                  <a:schemeClr val="bg1"/>
                </a:solidFill>
                <a:latin typeface="+mn-lt"/>
              </a:rPr>
              <a:t>professionsrettede</a:t>
            </a:r>
            <a:r>
              <a:rPr lang="da-DK" sz="2000" dirty="0">
                <a:solidFill>
                  <a:schemeClr val="bg1"/>
                </a:solidFill>
                <a:latin typeface="+mn-lt"/>
              </a:rPr>
              <a:t> problemstillinger (2.1 Faglige mål) </a:t>
            </a:r>
          </a:p>
          <a:p>
            <a:endParaRPr lang="da-DK" sz="2000" dirty="0">
              <a:solidFill>
                <a:schemeClr val="bg1"/>
              </a:solidFill>
              <a:latin typeface="+mn-lt"/>
            </a:endParaRPr>
          </a:p>
          <a:p>
            <a:r>
              <a:rPr lang="da-DK" sz="2000" dirty="0">
                <a:solidFill>
                  <a:schemeClr val="bg1"/>
                </a:solidFill>
                <a:latin typeface="+mn-lt"/>
              </a:rPr>
              <a:t>Dele af undervisningen inddrager problemstillinger, der knytter sig til </a:t>
            </a:r>
            <a:r>
              <a:rPr lang="da-DK" sz="2000" b="1" dirty="0">
                <a:solidFill>
                  <a:schemeClr val="bg1"/>
                </a:solidFill>
                <a:latin typeface="+mn-lt"/>
              </a:rPr>
              <a:t>professionsområder</a:t>
            </a:r>
            <a:r>
              <a:rPr lang="da-DK" sz="2000" dirty="0">
                <a:solidFill>
                  <a:schemeClr val="bg1"/>
                </a:solidFill>
                <a:latin typeface="+mn-lt"/>
              </a:rPr>
              <a:t>, hvor der anvendes viden fra fagene. (2.2 Fagligt indhold) </a:t>
            </a:r>
          </a:p>
          <a:p>
            <a:endParaRPr lang="da-DK" sz="2000" dirty="0">
              <a:solidFill>
                <a:schemeClr val="bg1"/>
              </a:solidFill>
              <a:latin typeface="+mn-lt"/>
            </a:endParaRPr>
          </a:p>
          <a:p>
            <a:r>
              <a:rPr lang="da-DK" sz="2000" dirty="0">
                <a:solidFill>
                  <a:schemeClr val="bg1"/>
                </a:solidFill>
                <a:latin typeface="+mn-lt"/>
              </a:rPr>
              <a:t>Undervisningen skal tillige belyse faggruppens </a:t>
            </a:r>
            <a:r>
              <a:rPr lang="da-DK" sz="2000" b="1" dirty="0">
                <a:solidFill>
                  <a:schemeClr val="bg1"/>
                </a:solidFill>
                <a:latin typeface="+mn-lt"/>
              </a:rPr>
              <a:t>professionsrettede</a:t>
            </a:r>
            <a:r>
              <a:rPr lang="da-DK" sz="2000" dirty="0">
                <a:solidFill>
                  <a:schemeClr val="bg1"/>
                </a:solidFill>
                <a:latin typeface="+mn-lt"/>
              </a:rPr>
              <a:t> perspektiver (3.1 Didaktiske principper) </a:t>
            </a:r>
          </a:p>
        </p:txBody>
      </p:sp>
    </p:spTree>
    <p:extLst>
      <p:ext uri="{BB962C8B-B14F-4D97-AF65-F5344CB8AC3E}">
        <p14:creationId xmlns:p14="http://schemas.microsoft.com/office/powerpoint/2010/main" val="36689658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a:xfrm>
            <a:off x="838200" y="365125"/>
            <a:ext cx="10515600" cy="1325563"/>
          </a:xfrm>
        </p:spPr>
        <p:txBody>
          <a:bodyPr/>
          <a:lstStyle/>
          <a:p>
            <a:r>
              <a:rPr lang="da-DK" b="1" dirty="0"/>
              <a:t>6) KS-forløb med professionsorientering </a:t>
            </a:r>
          </a:p>
        </p:txBody>
      </p:sp>
      <p:pic>
        <p:nvPicPr>
          <p:cNvPr id="21" name="Billede 20">
            <a:extLst>
              <a:ext uri="{FF2B5EF4-FFF2-40B4-BE49-F238E27FC236}">
                <a16:creationId xmlns:a16="http://schemas.microsoft.com/office/drawing/2014/main" xmlns="" id="{5B5F4980-C25E-4E0B-85CE-25D8CDC441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661" y="1452091"/>
            <a:ext cx="4880786" cy="2049582"/>
          </a:xfrm>
          <a:prstGeom prst="rect">
            <a:avLst/>
          </a:prstGeom>
        </p:spPr>
      </p:pic>
      <p:sp>
        <p:nvSpPr>
          <p:cNvPr id="22" name="Rektangel: afrundede hjørner 21">
            <a:extLst>
              <a:ext uri="{FF2B5EF4-FFF2-40B4-BE49-F238E27FC236}">
                <a16:creationId xmlns:a16="http://schemas.microsoft.com/office/drawing/2014/main" xmlns="" id="{1606B33B-906E-4CF6-971D-1422E9774BF8}"/>
              </a:ext>
            </a:extLst>
          </p:cNvPr>
          <p:cNvSpPr/>
          <p:nvPr/>
        </p:nvSpPr>
        <p:spPr>
          <a:xfrm flipH="1">
            <a:off x="980661" y="3923767"/>
            <a:ext cx="8340760" cy="258989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3" name="Tekstfelt 22">
            <a:extLst>
              <a:ext uri="{FF2B5EF4-FFF2-40B4-BE49-F238E27FC236}">
                <a16:creationId xmlns:a16="http://schemas.microsoft.com/office/drawing/2014/main" xmlns="" id="{3D855E0D-7BF8-49FE-A949-C4F988FDFB50}"/>
              </a:ext>
            </a:extLst>
          </p:cNvPr>
          <p:cNvSpPr txBox="1"/>
          <p:nvPr/>
        </p:nvSpPr>
        <p:spPr>
          <a:xfrm>
            <a:off x="1141237" y="4052925"/>
            <a:ext cx="7745205" cy="2400657"/>
          </a:xfrm>
          <a:prstGeom prst="rect">
            <a:avLst/>
          </a:prstGeom>
          <a:noFill/>
        </p:spPr>
        <p:txBody>
          <a:bodyPr wrap="square" rtlCol="0">
            <a:spAutoFit/>
          </a:bodyPr>
          <a:lstStyle/>
          <a:p>
            <a:r>
              <a:rPr lang="da-DK" sz="2400" b="1" dirty="0"/>
              <a:t>Mødet med professioner </a:t>
            </a:r>
          </a:p>
          <a:p>
            <a:pPr marL="285750" indent="-285750">
              <a:buFontTx/>
              <a:buChar char="-"/>
            </a:pPr>
            <a:r>
              <a:rPr lang="da-DK" i="1" dirty="0"/>
              <a:t>Klart formål</a:t>
            </a:r>
            <a:r>
              <a:rPr lang="da-DK" dirty="0"/>
              <a:t> pga.</a:t>
            </a:r>
          </a:p>
          <a:p>
            <a:pPr marL="742950" lvl="1" indent="-285750">
              <a:buFontTx/>
              <a:buChar char="-"/>
            </a:pPr>
            <a:r>
              <a:rPr lang="da-DK" dirty="0"/>
              <a:t>Journalistisk vinkel (interview)</a:t>
            </a:r>
          </a:p>
          <a:p>
            <a:pPr marL="742950" lvl="1" indent="-285750">
              <a:buFontTx/>
              <a:buChar char="-"/>
            </a:pPr>
            <a:r>
              <a:rPr lang="da-DK" dirty="0"/>
              <a:t>Problemformulering </a:t>
            </a:r>
          </a:p>
          <a:p>
            <a:pPr marL="742950" lvl="1" indent="-285750">
              <a:buFontTx/>
              <a:buChar char="-"/>
            </a:pPr>
            <a:r>
              <a:rPr lang="da-DK" dirty="0"/>
              <a:t>Produktkrav </a:t>
            </a:r>
          </a:p>
          <a:p>
            <a:pPr marL="285750" indent="-285750">
              <a:buFontTx/>
              <a:buChar char="-"/>
            </a:pPr>
            <a:r>
              <a:rPr lang="da-DK" i="1" dirty="0"/>
              <a:t>Frit valg: </a:t>
            </a:r>
            <a:r>
              <a:rPr lang="da-DK" dirty="0"/>
              <a:t>eleverne kunne kontakte de professioner, de fandt spændende inden for emnet </a:t>
            </a:r>
          </a:p>
          <a:p>
            <a:pPr marL="285750" indent="-285750">
              <a:buFontTx/>
              <a:buChar char="-"/>
            </a:pPr>
            <a:r>
              <a:rPr lang="da-DK" i="1" dirty="0"/>
              <a:t>Det faglige - metode: </a:t>
            </a:r>
            <a:r>
              <a:rPr lang="da-DK" dirty="0"/>
              <a:t>at lave interview, notatteknik, at skrive en artikel osv. </a:t>
            </a:r>
          </a:p>
        </p:txBody>
      </p:sp>
      <p:cxnSp>
        <p:nvCxnSpPr>
          <p:cNvPr id="33" name="Lige pilforbindelse 32">
            <a:extLst>
              <a:ext uri="{FF2B5EF4-FFF2-40B4-BE49-F238E27FC236}">
                <a16:creationId xmlns:a16="http://schemas.microsoft.com/office/drawing/2014/main" xmlns="" id="{4B46E31D-F057-4E6B-90F0-456B0F10568A}"/>
              </a:ext>
            </a:extLst>
          </p:cNvPr>
          <p:cNvCxnSpPr>
            <a:cxnSpLocks/>
          </p:cNvCxnSpPr>
          <p:nvPr/>
        </p:nvCxnSpPr>
        <p:spPr>
          <a:xfrm>
            <a:off x="3384645" y="2715904"/>
            <a:ext cx="0" cy="1207863"/>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039812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a:xfrm>
            <a:off x="838200" y="365125"/>
            <a:ext cx="10515600" cy="1325563"/>
          </a:xfrm>
        </p:spPr>
        <p:txBody>
          <a:bodyPr/>
          <a:lstStyle/>
          <a:p>
            <a:r>
              <a:rPr lang="da-DK" b="1" dirty="0"/>
              <a:t>6) KS-forløb med professionsorientering </a:t>
            </a:r>
          </a:p>
        </p:txBody>
      </p:sp>
      <p:pic>
        <p:nvPicPr>
          <p:cNvPr id="21" name="Billede 20">
            <a:extLst>
              <a:ext uri="{FF2B5EF4-FFF2-40B4-BE49-F238E27FC236}">
                <a16:creationId xmlns:a16="http://schemas.microsoft.com/office/drawing/2014/main" xmlns="" id="{5B5F4980-C25E-4E0B-85CE-25D8CDC441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661" y="1452091"/>
            <a:ext cx="4880786" cy="2049582"/>
          </a:xfrm>
          <a:prstGeom prst="rect">
            <a:avLst/>
          </a:prstGeom>
        </p:spPr>
      </p:pic>
      <p:sp>
        <p:nvSpPr>
          <p:cNvPr id="22" name="Rektangel: afrundede hjørner 21">
            <a:extLst>
              <a:ext uri="{FF2B5EF4-FFF2-40B4-BE49-F238E27FC236}">
                <a16:creationId xmlns:a16="http://schemas.microsoft.com/office/drawing/2014/main" xmlns="" id="{1606B33B-906E-4CF6-971D-1422E9774BF8}"/>
              </a:ext>
            </a:extLst>
          </p:cNvPr>
          <p:cNvSpPr/>
          <p:nvPr/>
        </p:nvSpPr>
        <p:spPr>
          <a:xfrm flipH="1">
            <a:off x="980661" y="3923767"/>
            <a:ext cx="8340760" cy="258989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3" name="Tekstfelt 22">
            <a:extLst>
              <a:ext uri="{FF2B5EF4-FFF2-40B4-BE49-F238E27FC236}">
                <a16:creationId xmlns:a16="http://schemas.microsoft.com/office/drawing/2014/main" xmlns="" id="{3D855E0D-7BF8-49FE-A949-C4F988FDFB50}"/>
              </a:ext>
            </a:extLst>
          </p:cNvPr>
          <p:cNvSpPr txBox="1"/>
          <p:nvPr/>
        </p:nvSpPr>
        <p:spPr>
          <a:xfrm>
            <a:off x="1141237" y="4052925"/>
            <a:ext cx="7745205" cy="1569660"/>
          </a:xfrm>
          <a:prstGeom prst="rect">
            <a:avLst/>
          </a:prstGeom>
          <a:noFill/>
        </p:spPr>
        <p:txBody>
          <a:bodyPr wrap="square" rtlCol="0">
            <a:spAutoFit/>
          </a:bodyPr>
          <a:lstStyle/>
          <a:p>
            <a:r>
              <a:rPr lang="da-DK" sz="2400" b="1" dirty="0"/>
              <a:t>Den faglige refleksion</a:t>
            </a:r>
          </a:p>
          <a:p>
            <a:pPr marL="285750" indent="-285750">
              <a:buFontTx/>
              <a:buChar char="-"/>
            </a:pPr>
            <a:r>
              <a:rPr lang="da-DK" i="1" dirty="0"/>
              <a:t>Produktet og fremlæggelse – o</a:t>
            </a:r>
            <a:r>
              <a:rPr lang="da-DK" dirty="0"/>
              <a:t>g ellers kombineret med refleksion i forhold til karrierelæring</a:t>
            </a:r>
            <a:endParaRPr lang="da-DK" i="1" dirty="0"/>
          </a:p>
          <a:p>
            <a:pPr marL="285750" indent="-285750">
              <a:buFontTx/>
              <a:buChar char="-"/>
            </a:pPr>
            <a:r>
              <a:rPr lang="da-DK" i="1" dirty="0"/>
              <a:t>Den videre undervisning</a:t>
            </a:r>
            <a:r>
              <a:rPr lang="da-DK" dirty="0"/>
              <a:t> – artiklerne blev efterfølgende brugt i samfundsfag til at undersøge integrationsstrategi og -politik i kommunen. </a:t>
            </a:r>
          </a:p>
        </p:txBody>
      </p:sp>
      <p:cxnSp>
        <p:nvCxnSpPr>
          <p:cNvPr id="33" name="Lige pilforbindelse 32">
            <a:extLst>
              <a:ext uri="{FF2B5EF4-FFF2-40B4-BE49-F238E27FC236}">
                <a16:creationId xmlns:a16="http://schemas.microsoft.com/office/drawing/2014/main" xmlns="" id="{4B46E31D-F057-4E6B-90F0-456B0F10568A}"/>
              </a:ext>
            </a:extLst>
          </p:cNvPr>
          <p:cNvCxnSpPr>
            <a:cxnSpLocks/>
          </p:cNvCxnSpPr>
          <p:nvPr/>
        </p:nvCxnSpPr>
        <p:spPr>
          <a:xfrm>
            <a:off x="4490115" y="3501673"/>
            <a:ext cx="0" cy="422094"/>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99414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a:xfrm>
            <a:off x="838200" y="365125"/>
            <a:ext cx="10515600" cy="1325563"/>
          </a:xfrm>
        </p:spPr>
        <p:txBody>
          <a:bodyPr/>
          <a:lstStyle/>
          <a:p>
            <a:r>
              <a:rPr lang="da-DK" b="1" dirty="0"/>
              <a:t>6) KS-forløb med professionsorientering </a:t>
            </a:r>
          </a:p>
        </p:txBody>
      </p:sp>
      <p:pic>
        <p:nvPicPr>
          <p:cNvPr id="12" name="Billede 11">
            <a:extLst>
              <a:ext uri="{FF2B5EF4-FFF2-40B4-BE49-F238E27FC236}">
                <a16:creationId xmlns:a16="http://schemas.microsoft.com/office/drawing/2014/main" xmlns="" id="{8A9F229A-22A2-4A5B-A0F1-DDABAF149037}"/>
              </a:ext>
            </a:extLst>
          </p:cNvPr>
          <p:cNvPicPr>
            <a:picLocks noChangeAspect="1"/>
          </p:cNvPicPr>
          <p:nvPr/>
        </p:nvPicPr>
        <p:blipFill>
          <a:blip r:embed="rId2"/>
          <a:stretch>
            <a:fillRect/>
          </a:stretch>
        </p:blipFill>
        <p:spPr>
          <a:xfrm>
            <a:off x="692222" y="545244"/>
            <a:ext cx="5559743" cy="6312756"/>
          </a:xfrm>
          <a:prstGeom prst="rect">
            <a:avLst/>
          </a:prstGeom>
          <a:ln>
            <a:solidFill>
              <a:schemeClr val="tx1"/>
            </a:solidFill>
          </a:ln>
          <a:effectLst>
            <a:outerShdw blurRad="292100" dist="139700" dir="2700000" algn="tl" rotWithShape="0">
              <a:srgbClr val="333333">
                <a:alpha val="65000"/>
              </a:srgbClr>
            </a:outerShdw>
          </a:effectLst>
        </p:spPr>
      </p:pic>
      <p:pic>
        <p:nvPicPr>
          <p:cNvPr id="4" name="Billede 3">
            <a:extLst>
              <a:ext uri="{FF2B5EF4-FFF2-40B4-BE49-F238E27FC236}">
                <a16:creationId xmlns:a16="http://schemas.microsoft.com/office/drawing/2014/main" xmlns="" id="{2DC0E3FF-8239-48F3-9C29-7684C1D53DC1}"/>
              </a:ext>
            </a:extLst>
          </p:cNvPr>
          <p:cNvPicPr>
            <a:picLocks noChangeAspect="1"/>
          </p:cNvPicPr>
          <p:nvPr/>
        </p:nvPicPr>
        <p:blipFill>
          <a:blip r:embed="rId3"/>
          <a:stretch>
            <a:fillRect/>
          </a:stretch>
        </p:blipFill>
        <p:spPr>
          <a:xfrm>
            <a:off x="3846516" y="2341199"/>
            <a:ext cx="7807535" cy="353198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83770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a:xfrm>
            <a:off x="838200" y="365125"/>
            <a:ext cx="10515600" cy="1325563"/>
          </a:xfrm>
        </p:spPr>
        <p:txBody>
          <a:bodyPr/>
          <a:lstStyle/>
          <a:p>
            <a:r>
              <a:rPr lang="da-DK" b="1" dirty="0"/>
              <a:t>6) KS-forløb med professionsorientering </a:t>
            </a:r>
          </a:p>
        </p:txBody>
      </p:sp>
      <p:pic>
        <p:nvPicPr>
          <p:cNvPr id="21" name="Billede 20">
            <a:extLst>
              <a:ext uri="{FF2B5EF4-FFF2-40B4-BE49-F238E27FC236}">
                <a16:creationId xmlns:a16="http://schemas.microsoft.com/office/drawing/2014/main" xmlns="" id="{5B5F4980-C25E-4E0B-85CE-25D8CDC441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661" y="1452091"/>
            <a:ext cx="4880786" cy="2049582"/>
          </a:xfrm>
          <a:prstGeom prst="rect">
            <a:avLst/>
          </a:prstGeom>
        </p:spPr>
      </p:pic>
      <p:sp>
        <p:nvSpPr>
          <p:cNvPr id="22" name="Rektangel: afrundede hjørner 21">
            <a:extLst>
              <a:ext uri="{FF2B5EF4-FFF2-40B4-BE49-F238E27FC236}">
                <a16:creationId xmlns:a16="http://schemas.microsoft.com/office/drawing/2014/main" xmlns="" id="{1606B33B-906E-4CF6-971D-1422E9774BF8}"/>
              </a:ext>
            </a:extLst>
          </p:cNvPr>
          <p:cNvSpPr/>
          <p:nvPr/>
        </p:nvSpPr>
        <p:spPr>
          <a:xfrm flipH="1">
            <a:off x="980661" y="3923767"/>
            <a:ext cx="8340760" cy="258989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3" name="Tekstfelt 22">
            <a:extLst>
              <a:ext uri="{FF2B5EF4-FFF2-40B4-BE49-F238E27FC236}">
                <a16:creationId xmlns:a16="http://schemas.microsoft.com/office/drawing/2014/main" xmlns="" id="{3D855E0D-7BF8-49FE-A949-C4F988FDFB50}"/>
              </a:ext>
            </a:extLst>
          </p:cNvPr>
          <p:cNvSpPr txBox="1"/>
          <p:nvPr/>
        </p:nvSpPr>
        <p:spPr>
          <a:xfrm>
            <a:off x="1141237" y="4052925"/>
            <a:ext cx="7745205" cy="738664"/>
          </a:xfrm>
          <a:prstGeom prst="rect">
            <a:avLst/>
          </a:prstGeom>
          <a:noFill/>
        </p:spPr>
        <p:txBody>
          <a:bodyPr wrap="square" rtlCol="0">
            <a:spAutoFit/>
          </a:bodyPr>
          <a:lstStyle/>
          <a:p>
            <a:r>
              <a:rPr lang="da-DK" sz="2400" b="1" dirty="0"/>
              <a:t>Refleksion i forhold til profession og karrierelæring </a:t>
            </a:r>
          </a:p>
          <a:p>
            <a:pPr marL="285750" indent="-285750">
              <a:buFontTx/>
              <a:buChar char="-"/>
            </a:pPr>
            <a:r>
              <a:rPr lang="da-DK" i="1" dirty="0"/>
              <a:t>Del af fremlæggelsen (</a:t>
            </a:r>
            <a:r>
              <a:rPr lang="da-DK" i="1" dirty="0" err="1"/>
              <a:t>Bubbl</a:t>
            </a:r>
            <a:r>
              <a:rPr lang="da-DK" i="1" dirty="0"/>
              <a:t>)</a:t>
            </a:r>
            <a:endParaRPr lang="da-DK" dirty="0"/>
          </a:p>
        </p:txBody>
      </p:sp>
      <p:cxnSp>
        <p:nvCxnSpPr>
          <p:cNvPr id="33" name="Lige pilforbindelse 32">
            <a:extLst>
              <a:ext uri="{FF2B5EF4-FFF2-40B4-BE49-F238E27FC236}">
                <a16:creationId xmlns:a16="http://schemas.microsoft.com/office/drawing/2014/main" xmlns="" id="{4B46E31D-F057-4E6B-90F0-456B0F10568A}"/>
              </a:ext>
            </a:extLst>
          </p:cNvPr>
          <p:cNvCxnSpPr>
            <a:cxnSpLocks/>
          </p:cNvCxnSpPr>
          <p:nvPr/>
        </p:nvCxnSpPr>
        <p:spPr>
          <a:xfrm>
            <a:off x="5363573" y="3501673"/>
            <a:ext cx="0" cy="422094"/>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193395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a:xfrm>
            <a:off x="838200" y="365125"/>
            <a:ext cx="10515600" cy="1325563"/>
          </a:xfrm>
        </p:spPr>
        <p:txBody>
          <a:bodyPr/>
          <a:lstStyle/>
          <a:p>
            <a:r>
              <a:rPr lang="da-DK" b="1" dirty="0"/>
              <a:t>6) KS-forløb med professionsorientering </a:t>
            </a:r>
          </a:p>
        </p:txBody>
      </p:sp>
      <p:sp>
        <p:nvSpPr>
          <p:cNvPr id="16" name="Pladsholder til indhold 2">
            <a:extLst>
              <a:ext uri="{FF2B5EF4-FFF2-40B4-BE49-F238E27FC236}">
                <a16:creationId xmlns:a16="http://schemas.microsoft.com/office/drawing/2014/main" xmlns="" id="{1A7B9E4E-9F2E-4AF0-962F-830F26C936DB}"/>
              </a:ext>
            </a:extLst>
          </p:cNvPr>
          <p:cNvSpPr txBox="1">
            <a:spLocks/>
          </p:cNvSpPr>
          <p:nvPr/>
        </p:nvSpPr>
        <p:spPr>
          <a:xfrm>
            <a:off x="914399" y="1603218"/>
            <a:ext cx="10363201" cy="4170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3000" b="1" dirty="0"/>
              <a:t>Et eksempel: ”Kulturmøde”</a:t>
            </a:r>
            <a:endParaRPr lang="da-DK" sz="3000" dirty="0"/>
          </a:p>
          <a:p>
            <a:pPr marL="0" indent="0">
              <a:buFont typeface="Arial" panose="020B0604020202020204" pitchFamily="34" charset="0"/>
              <a:buNone/>
            </a:pPr>
            <a:endParaRPr lang="da-DK" sz="3000" dirty="0"/>
          </a:p>
          <a:p>
            <a:pPr marL="0" indent="0">
              <a:buFont typeface="Arial" panose="020B0604020202020204" pitchFamily="34" charset="0"/>
              <a:buNone/>
            </a:pPr>
            <a:endParaRPr lang="da-DK" sz="3000" dirty="0"/>
          </a:p>
        </p:txBody>
      </p:sp>
      <p:pic>
        <p:nvPicPr>
          <p:cNvPr id="21" name="Billede 20">
            <a:extLst>
              <a:ext uri="{FF2B5EF4-FFF2-40B4-BE49-F238E27FC236}">
                <a16:creationId xmlns:a16="http://schemas.microsoft.com/office/drawing/2014/main" xmlns="" id="{5B5F4980-C25E-4E0B-85CE-25D8CDC44125}"/>
              </a:ext>
            </a:extLst>
          </p:cNvPr>
          <p:cNvPicPr>
            <a:picLocks noChangeAspect="1"/>
          </p:cNvPicPr>
          <p:nvPr/>
        </p:nvPicPr>
        <p:blipFill>
          <a:blip r:embed="rId2"/>
          <a:stretch>
            <a:fillRect/>
          </a:stretch>
        </p:blipFill>
        <p:spPr>
          <a:xfrm>
            <a:off x="5218556" y="2148205"/>
            <a:ext cx="6489744" cy="2725230"/>
          </a:xfrm>
          <a:prstGeom prst="rect">
            <a:avLst/>
          </a:prstGeom>
        </p:spPr>
      </p:pic>
      <p:cxnSp>
        <p:nvCxnSpPr>
          <p:cNvPr id="27" name="Lige forbindelse 26">
            <a:extLst>
              <a:ext uri="{FF2B5EF4-FFF2-40B4-BE49-F238E27FC236}">
                <a16:creationId xmlns:a16="http://schemas.microsoft.com/office/drawing/2014/main" xmlns="" id="{841F681B-687A-4DE7-86E8-2F6CF9AA181C}"/>
              </a:ext>
            </a:extLst>
          </p:cNvPr>
          <p:cNvCxnSpPr>
            <a:cxnSpLocks/>
          </p:cNvCxnSpPr>
          <p:nvPr/>
        </p:nvCxnSpPr>
        <p:spPr>
          <a:xfrm>
            <a:off x="10949856" y="4832491"/>
            <a:ext cx="0" cy="510505"/>
          </a:xfrm>
          <a:prstGeom prst="line">
            <a:avLst/>
          </a:prstGeom>
          <a:ln w="76200"/>
        </p:spPr>
        <p:style>
          <a:lnRef idx="1">
            <a:schemeClr val="dk1"/>
          </a:lnRef>
          <a:fillRef idx="0">
            <a:schemeClr val="dk1"/>
          </a:fillRef>
          <a:effectRef idx="0">
            <a:schemeClr val="dk1"/>
          </a:effectRef>
          <a:fontRef idx="minor">
            <a:schemeClr val="tx1"/>
          </a:fontRef>
        </p:style>
      </p:cxnSp>
      <p:sp>
        <p:nvSpPr>
          <p:cNvPr id="22" name="Rektangel: afrundede hjørner 21">
            <a:extLst>
              <a:ext uri="{FF2B5EF4-FFF2-40B4-BE49-F238E27FC236}">
                <a16:creationId xmlns:a16="http://schemas.microsoft.com/office/drawing/2014/main" xmlns="" id="{1606B33B-906E-4CF6-971D-1422E9774BF8}"/>
              </a:ext>
            </a:extLst>
          </p:cNvPr>
          <p:cNvSpPr/>
          <p:nvPr/>
        </p:nvSpPr>
        <p:spPr>
          <a:xfrm flipH="1">
            <a:off x="596347" y="2279374"/>
            <a:ext cx="3869635" cy="436390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3" name="Tekstfelt 22">
            <a:extLst>
              <a:ext uri="{FF2B5EF4-FFF2-40B4-BE49-F238E27FC236}">
                <a16:creationId xmlns:a16="http://schemas.microsoft.com/office/drawing/2014/main" xmlns="" id="{3D855E0D-7BF8-49FE-A949-C4F988FDFB50}"/>
              </a:ext>
            </a:extLst>
          </p:cNvPr>
          <p:cNvSpPr txBox="1"/>
          <p:nvPr/>
        </p:nvSpPr>
        <p:spPr>
          <a:xfrm>
            <a:off x="689110" y="2536806"/>
            <a:ext cx="3776871" cy="1200329"/>
          </a:xfrm>
          <a:prstGeom prst="rect">
            <a:avLst/>
          </a:prstGeom>
          <a:noFill/>
        </p:spPr>
        <p:txBody>
          <a:bodyPr wrap="square" rtlCol="0">
            <a:spAutoFit/>
          </a:bodyPr>
          <a:lstStyle/>
          <a:p>
            <a:r>
              <a:rPr lang="da-DK" b="1" dirty="0"/>
              <a:t>E) Refleksion i forhold til professioner </a:t>
            </a:r>
          </a:p>
          <a:p>
            <a:pPr marL="285750" indent="-285750">
              <a:buFontTx/>
              <a:buChar char="-"/>
            </a:pPr>
            <a:r>
              <a:rPr lang="da-DK" i="1" dirty="0"/>
              <a:t>Del af fremlæggelsen </a:t>
            </a:r>
          </a:p>
          <a:p>
            <a:endParaRPr lang="da-DK" i="1" dirty="0"/>
          </a:p>
          <a:p>
            <a:endParaRPr lang="da-DK" i="1" dirty="0"/>
          </a:p>
        </p:txBody>
      </p:sp>
      <p:cxnSp>
        <p:nvCxnSpPr>
          <p:cNvPr id="31" name="Lige pilforbindelse 30">
            <a:extLst>
              <a:ext uri="{FF2B5EF4-FFF2-40B4-BE49-F238E27FC236}">
                <a16:creationId xmlns:a16="http://schemas.microsoft.com/office/drawing/2014/main" xmlns="" id="{F2084F05-B19A-4BD2-971D-DAE231728CD7}"/>
              </a:ext>
            </a:extLst>
          </p:cNvPr>
          <p:cNvCxnSpPr>
            <a:cxnSpLocks/>
          </p:cNvCxnSpPr>
          <p:nvPr/>
        </p:nvCxnSpPr>
        <p:spPr>
          <a:xfrm flipH="1">
            <a:off x="4585255" y="5300870"/>
            <a:ext cx="6364601"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pic>
        <p:nvPicPr>
          <p:cNvPr id="3" name="Billede 2">
            <a:extLst>
              <a:ext uri="{FF2B5EF4-FFF2-40B4-BE49-F238E27FC236}">
                <a16:creationId xmlns:a16="http://schemas.microsoft.com/office/drawing/2014/main" xmlns="" id="{1B54BE0B-F32C-4146-85CE-BC787FCFB4AB}"/>
              </a:ext>
            </a:extLst>
          </p:cNvPr>
          <p:cNvPicPr>
            <a:picLocks noChangeAspect="1"/>
          </p:cNvPicPr>
          <p:nvPr/>
        </p:nvPicPr>
        <p:blipFill>
          <a:blip r:embed="rId3"/>
          <a:stretch>
            <a:fillRect/>
          </a:stretch>
        </p:blipFill>
        <p:spPr>
          <a:xfrm>
            <a:off x="534228" y="1491252"/>
            <a:ext cx="11174072" cy="5366748"/>
          </a:xfrm>
          <a:prstGeom prst="rect">
            <a:avLst/>
          </a:prstGeom>
        </p:spPr>
      </p:pic>
      <p:sp>
        <p:nvSpPr>
          <p:cNvPr id="4" name="Tekstfelt 3">
            <a:extLst>
              <a:ext uri="{FF2B5EF4-FFF2-40B4-BE49-F238E27FC236}">
                <a16:creationId xmlns:a16="http://schemas.microsoft.com/office/drawing/2014/main" xmlns="" id="{B3B62D9B-23D9-4B15-BCDE-605BE9AFEE0D}"/>
              </a:ext>
            </a:extLst>
          </p:cNvPr>
          <p:cNvSpPr txBox="1"/>
          <p:nvPr/>
        </p:nvSpPr>
        <p:spPr>
          <a:xfrm>
            <a:off x="919245" y="1887399"/>
            <a:ext cx="3223838"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a-DK" sz="2000" dirty="0"/>
              <a:t>Eksempel på ”</a:t>
            </a:r>
            <a:r>
              <a:rPr lang="da-DK" sz="2000" dirty="0" err="1"/>
              <a:t>bubbl</a:t>
            </a:r>
            <a:r>
              <a:rPr lang="da-DK" sz="2000" dirty="0"/>
              <a:t>” med overvejelser om mødet med de forskellige professioner </a:t>
            </a:r>
          </a:p>
        </p:txBody>
      </p:sp>
    </p:spTree>
    <p:extLst>
      <p:ext uri="{BB962C8B-B14F-4D97-AF65-F5344CB8AC3E}">
        <p14:creationId xmlns:p14="http://schemas.microsoft.com/office/powerpoint/2010/main" val="14162767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a:xfrm>
            <a:off x="838200" y="365125"/>
            <a:ext cx="10515600" cy="1325563"/>
          </a:xfrm>
        </p:spPr>
        <p:txBody>
          <a:bodyPr/>
          <a:lstStyle/>
          <a:p>
            <a:r>
              <a:rPr lang="da-DK" b="1" dirty="0"/>
              <a:t>6) KS-forløb med professionsorientering </a:t>
            </a:r>
          </a:p>
        </p:txBody>
      </p:sp>
      <p:pic>
        <p:nvPicPr>
          <p:cNvPr id="21" name="Billede 20">
            <a:extLst>
              <a:ext uri="{FF2B5EF4-FFF2-40B4-BE49-F238E27FC236}">
                <a16:creationId xmlns:a16="http://schemas.microsoft.com/office/drawing/2014/main" xmlns="" id="{5B5F4980-C25E-4E0B-85CE-25D8CDC441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661" y="1452091"/>
            <a:ext cx="4880786" cy="2049582"/>
          </a:xfrm>
          <a:prstGeom prst="rect">
            <a:avLst/>
          </a:prstGeom>
        </p:spPr>
      </p:pic>
      <p:sp>
        <p:nvSpPr>
          <p:cNvPr id="22" name="Rektangel: afrundede hjørner 21">
            <a:extLst>
              <a:ext uri="{FF2B5EF4-FFF2-40B4-BE49-F238E27FC236}">
                <a16:creationId xmlns:a16="http://schemas.microsoft.com/office/drawing/2014/main" xmlns="" id="{1606B33B-906E-4CF6-971D-1422E9774BF8}"/>
              </a:ext>
            </a:extLst>
          </p:cNvPr>
          <p:cNvSpPr/>
          <p:nvPr/>
        </p:nvSpPr>
        <p:spPr>
          <a:xfrm flipH="1">
            <a:off x="980661" y="3923767"/>
            <a:ext cx="8340760" cy="258989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3" name="Tekstfelt 22">
            <a:extLst>
              <a:ext uri="{FF2B5EF4-FFF2-40B4-BE49-F238E27FC236}">
                <a16:creationId xmlns:a16="http://schemas.microsoft.com/office/drawing/2014/main" xmlns="" id="{3D855E0D-7BF8-49FE-A949-C4F988FDFB50}"/>
              </a:ext>
            </a:extLst>
          </p:cNvPr>
          <p:cNvSpPr txBox="1"/>
          <p:nvPr/>
        </p:nvSpPr>
        <p:spPr>
          <a:xfrm>
            <a:off x="1141237" y="4052925"/>
            <a:ext cx="7745205" cy="1292662"/>
          </a:xfrm>
          <a:prstGeom prst="rect">
            <a:avLst/>
          </a:prstGeom>
          <a:noFill/>
        </p:spPr>
        <p:txBody>
          <a:bodyPr wrap="square" rtlCol="0">
            <a:spAutoFit/>
          </a:bodyPr>
          <a:lstStyle/>
          <a:p>
            <a:r>
              <a:rPr lang="da-DK" sz="2400" b="1" dirty="0"/>
              <a:t>Refleksion i forhold til profession og karrierelæring </a:t>
            </a:r>
          </a:p>
          <a:p>
            <a:pPr marL="285750" indent="-285750">
              <a:buFontTx/>
              <a:buChar char="-"/>
            </a:pPr>
            <a:r>
              <a:rPr lang="da-DK" i="1" dirty="0"/>
              <a:t>Del af fremlæggelsen </a:t>
            </a:r>
          </a:p>
          <a:p>
            <a:pPr marL="285750" indent="-285750">
              <a:buFontTx/>
              <a:buChar char="-"/>
            </a:pPr>
            <a:r>
              <a:rPr lang="da-DK" i="1" dirty="0"/>
              <a:t>Del af evalueringen/refleksion enten som afslutning eller dag-til-dag i </a:t>
            </a:r>
            <a:r>
              <a:rPr lang="da-DK" i="1" dirty="0" err="1"/>
              <a:t>portfolio</a:t>
            </a:r>
            <a:r>
              <a:rPr lang="da-DK" i="1" dirty="0"/>
              <a:t> </a:t>
            </a:r>
          </a:p>
          <a:p>
            <a:pPr marL="285750" indent="-285750">
              <a:buFontTx/>
              <a:buChar char="-"/>
            </a:pPr>
            <a:endParaRPr lang="da-DK" dirty="0"/>
          </a:p>
        </p:txBody>
      </p:sp>
      <p:cxnSp>
        <p:nvCxnSpPr>
          <p:cNvPr id="33" name="Lige pilforbindelse 32">
            <a:extLst>
              <a:ext uri="{FF2B5EF4-FFF2-40B4-BE49-F238E27FC236}">
                <a16:creationId xmlns:a16="http://schemas.microsoft.com/office/drawing/2014/main" xmlns="" id="{4B46E31D-F057-4E6B-90F0-456B0F10568A}"/>
              </a:ext>
            </a:extLst>
          </p:cNvPr>
          <p:cNvCxnSpPr>
            <a:cxnSpLocks/>
          </p:cNvCxnSpPr>
          <p:nvPr/>
        </p:nvCxnSpPr>
        <p:spPr>
          <a:xfrm>
            <a:off x="5363573" y="3501673"/>
            <a:ext cx="0" cy="422094"/>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072050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a:xfrm>
            <a:off x="838200" y="365125"/>
            <a:ext cx="10515600" cy="1325563"/>
          </a:xfrm>
        </p:spPr>
        <p:txBody>
          <a:bodyPr/>
          <a:lstStyle/>
          <a:p>
            <a:r>
              <a:rPr lang="da-DK" b="1" dirty="0"/>
              <a:t>6) KS-forløb med professionsorientering </a:t>
            </a:r>
          </a:p>
        </p:txBody>
      </p:sp>
      <p:pic>
        <p:nvPicPr>
          <p:cNvPr id="8" name="Billede 7">
            <a:extLst>
              <a:ext uri="{FF2B5EF4-FFF2-40B4-BE49-F238E27FC236}">
                <a16:creationId xmlns:a16="http://schemas.microsoft.com/office/drawing/2014/main" xmlns="" id="{A4D68F3C-B82B-4423-A3FA-D6761D10BC1F}"/>
              </a:ext>
            </a:extLst>
          </p:cNvPr>
          <p:cNvPicPr>
            <a:picLocks noChangeAspect="1"/>
          </p:cNvPicPr>
          <p:nvPr/>
        </p:nvPicPr>
        <p:blipFill>
          <a:blip r:embed="rId2"/>
          <a:stretch>
            <a:fillRect/>
          </a:stretch>
        </p:blipFill>
        <p:spPr>
          <a:xfrm>
            <a:off x="2105249" y="2304414"/>
            <a:ext cx="5731798" cy="4309787"/>
          </a:xfrm>
          <a:prstGeom prst="rect">
            <a:avLst/>
          </a:prstGeom>
        </p:spPr>
      </p:pic>
      <p:sp>
        <p:nvSpPr>
          <p:cNvPr id="15" name="Tekstfelt 14">
            <a:extLst>
              <a:ext uri="{FF2B5EF4-FFF2-40B4-BE49-F238E27FC236}">
                <a16:creationId xmlns:a16="http://schemas.microsoft.com/office/drawing/2014/main" xmlns="" id="{300079AF-F612-4FEE-8DD5-5D6801520FF3}"/>
              </a:ext>
            </a:extLst>
          </p:cNvPr>
          <p:cNvSpPr txBox="1"/>
          <p:nvPr/>
        </p:nvSpPr>
        <p:spPr>
          <a:xfrm>
            <a:off x="7442876" y="1950471"/>
            <a:ext cx="1537352"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a-DK" sz="2000" dirty="0"/>
              <a:t>Eksempel på evaluering </a:t>
            </a:r>
          </a:p>
        </p:txBody>
      </p:sp>
    </p:spTree>
    <p:extLst>
      <p:ext uri="{BB962C8B-B14F-4D97-AF65-F5344CB8AC3E}">
        <p14:creationId xmlns:p14="http://schemas.microsoft.com/office/powerpoint/2010/main" val="29118120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xmlns="" id="{0128A127-EF35-45E2-BF69-0BCF454C2AD0}"/>
              </a:ext>
            </a:extLst>
          </p:cNvPr>
          <p:cNvPicPr>
            <a:picLocks noChangeAspect="1"/>
          </p:cNvPicPr>
          <p:nvPr/>
        </p:nvPicPr>
        <p:blipFill>
          <a:blip r:embed="rId2"/>
          <a:stretch>
            <a:fillRect/>
          </a:stretch>
        </p:blipFill>
        <p:spPr>
          <a:xfrm>
            <a:off x="1291815" y="1558496"/>
            <a:ext cx="7054754" cy="5299504"/>
          </a:xfrm>
          <a:prstGeom prst="rect">
            <a:avLst/>
          </a:prstGeom>
          <a:ln>
            <a:solidFill>
              <a:schemeClr val="tx1"/>
            </a:solidFill>
          </a:ln>
        </p:spPr>
      </p:pic>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a:xfrm>
            <a:off x="838200" y="365125"/>
            <a:ext cx="10515600" cy="1325563"/>
          </a:xfrm>
        </p:spPr>
        <p:txBody>
          <a:bodyPr/>
          <a:lstStyle/>
          <a:p>
            <a:r>
              <a:rPr lang="da-DK" b="1" dirty="0"/>
              <a:t>6) KS-forløb med professionsorientering </a:t>
            </a:r>
          </a:p>
        </p:txBody>
      </p:sp>
      <p:sp>
        <p:nvSpPr>
          <p:cNvPr id="15" name="Tekstfelt 14">
            <a:extLst>
              <a:ext uri="{FF2B5EF4-FFF2-40B4-BE49-F238E27FC236}">
                <a16:creationId xmlns:a16="http://schemas.microsoft.com/office/drawing/2014/main" xmlns="" id="{E4BB57D4-75C4-48F9-B4A4-D41BFF270669}"/>
              </a:ext>
            </a:extLst>
          </p:cNvPr>
          <p:cNvSpPr txBox="1"/>
          <p:nvPr/>
        </p:nvSpPr>
        <p:spPr>
          <a:xfrm>
            <a:off x="7442875" y="1950471"/>
            <a:ext cx="204231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a-DK" sz="2000" dirty="0"/>
              <a:t>Eksempel på dag-til-dag refleksion i </a:t>
            </a:r>
            <a:r>
              <a:rPr lang="da-DK" sz="2000" dirty="0" err="1"/>
              <a:t>portfolio</a:t>
            </a:r>
            <a:r>
              <a:rPr lang="da-DK" sz="2000" dirty="0"/>
              <a:t> </a:t>
            </a:r>
          </a:p>
        </p:txBody>
      </p:sp>
    </p:spTree>
    <p:extLst>
      <p:ext uri="{BB962C8B-B14F-4D97-AF65-F5344CB8AC3E}">
        <p14:creationId xmlns:p14="http://schemas.microsoft.com/office/powerpoint/2010/main" val="37619318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a:xfrm>
            <a:off x="838200" y="365125"/>
            <a:ext cx="10515600" cy="1325563"/>
          </a:xfrm>
        </p:spPr>
        <p:txBody>
          <a:bodyPr/>
          <a:lstStyle/>
          <a:p>
            <a:r>
              <a:rPr lang="da-DK" b="1" dirty="0"/>
              <a:t>6) KS-forløb med professionsorientering </a:t>
            </a:r>
          </a:p>
        </p:txBody>
      </p:sp>
      <p:sp>
        <p:nvSpPr>
          <p:cNvPr id="16" name="Pladsholder til indhold 2">
            <a:extLst>
              <a:ext uri="{FF2B5EF4-FFF2-40B4-BE49-F238E27FC236}">
                <a16:creationId xmlns:a16="http://schemas.microsoft.com/office/drawing/2014/main" xmlns="" id="{1A7B9E4E-9F2E-4AF0-962F-830F26C936DB}"/>
              </a:ext>
            </a:extLst>
          </p:cNvPr>
          <p:cNvSpPr txBox="1">
            <a:spLocks/>
          </p:cNvSpPr>
          <p:nvPr/>
        </p:nvSpPr>
        <p:spPr>
          <a:xfrm>
            <a:off x="914399" y="1603218"/>
            <a:ext cx="10363201" cy="576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3000" b="1" dirty="0"/>
              <a:t>Andre mulige forløb med professionsorientering  </a:t>
            </a:r>
            <a:endParaRPr lang="da-DK" sz="3000" dirty="0"/>
          </a:p>
          <a:p>
            <a:pPr marL="0" indent="0">
              <a:buNone/>
            </a:pPr>
            <a:endParaRPr lang="da-DK" sz="3000" dirty="0"/>
          </a:p>
          <a:p>
            <a:pPr marL="0" indent="0">
              <a:buFont typeface="Arial" panose="020B0604020202020204" pitchFamily="34" charset="0"/>
              <a:buNone/>
            </a:pPr>
            <a:endParaRPr lang="da-DK" sz="3000" dirty="0"/>
          </a:p>
        </p:txBody>
      </p:sp>
      <p:pic>
        <p:nvPicPr>
          <p:cNvPr id="9" name="Billede 8">
            <a:extLst>
              <a:ext uri="{FF2B5EF4-FFF2-40B4-BE49-F238E27FC236}">
                <a16:creationId xmlns:a16="http://schemas.microsoft.com/office/drawing/2014/main" xmlns="" id="{7A0DC1D4-CA36-4132-ABF2-E4A0D7C5627D}"/>
              </a:ext>
            </a:extLst>
          </p:cNvPr>
          <p:cNvPicPr>
            <a:picLocks noChangeAspect="1"/>
          </p:cNvPicPr>
          <p:nvPr/>
        </p:nvPicPr>
        <p:blipFill>
          <a:blip r:embed="rId2"/>
          <a:stretch>
            <a:fillRect/>
          </a:stretch>
        </p:blipFill>
        <p:spPr>
          <a:xfrm>
            <a:off x="1017943" y="2124700"/>
            <a:ext cx="7847464" cy="4604148"/>
          </a:xfrm>
          <a:prstGeom prst="rect">
            <a:avLst/>
          </a:prstGeom>
        </p:spPr>
      </p:pic>
    </p:spTree>
    <p:extLst>
      <p:ext uri="{BB962C8B-B14F-4D97-AF65-F5344CB8AC3E}">
        <p14:creationId xmlns:p14="http://schemas.microsoft.com/office/powerpoint/2010/main" val="8284588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7FBDC4D-26C7-499B-843F-EF3651BC9DC9}"/>
              </a:ext>
            </a:extLst>
          </p:cNvPr>
          <p:cNvSpPr>
            <a:spLocks noGrp="1"/>
          </p:cNvSpPr>
          <p:nvPr>
            <p:ph type="title"/>
          </p:nvPr>
        </p:nvSpPr>
        <p:spPr>
          <a:xfrm>
            <a:off x="838200" y="2793153"/>
            <a:ext cx="10515600" cy="1325563"/>
          </a:xfrm>
        </p:spPr>
        <p:txBody>
          <a:bodyPr>
            <a:normAutofit/>
          </a:bodyPr>
          <a:lstStyle/>
          <a:p>
            <a:r>
              <a:rPr lang="da-DK" sz="5400" b="1" dirty="0"/>
              <a:t>Professionsrettet SSO – og KS</a:t>
            </a:r>
          </a:p>
        </p:txBody>
      </p:sp>
      <p:sp>
        <p:nvSpPr>
          <p:cNvPr id="4" name="Rektangel 3">
            <a:extLst>
              <a:ext uri="{FF2B5EF4-FFF2-40B4-BE49-F238E27FC236}">
                <a16:creationId xmlns:a16="http://schemas.microsoft.com/office/drawing/2014/main" xmlns="" id="{B8A8E2A6-C2A7-4188-8C00-0BA0473BE6CA}"/>
              </a:ext>
            </a:extLst>
          </p:cNvPr>
          <p:cNvSpPr/>
          <p:nvPr/>
        </p:nvSpPr>
        <p:spPr>
          <a:xfrm>
            <a:off x="838200" y="3816626"/>
            <a:ext cx="8931966"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xmlns="" id="{B47E5C70-2F2A-4ACA-ABF7-49B0F53AB4D7}"/>
              </a:ext>
            </a:extLst>
          </p:cNvPr>
          <p:cNvSpPr/>
          <p:nvPr/>
        </p:nvSpPr>
        <p:spPr>
          <a:xfrm>
            <a:off x="9813237" y="3654718"/>
            <a:ext cx="357810" cy="376824"/>
          </a:xfrm>
          <a:prstGeom prst="ellipse">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7DF7E3AD-CA00-4334-892C-4E80969EFF62}"/>
              </a:ext>
            </a:extLst>
          </p:cNvPr>
          <p:cNvSpPr/>
          <p:nvPr/>
        </p:nvSpPr>
        <p:spPr>
          <a:xfrm>
            <a:off x="10214118" y="3816626"/>
            <a:ext cx="997221"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DF6FBD49-4FB5-4879-A088-C7EE9ABA3848}"/>
              </a:ext>
            </a:extLst>
          </p:cNvPr>
          <p:cNvSpPr/>
          <p:nvPr/>
        </p:nvSpPr>
        <p:spPr>
          <a:xfrm>
            <a:off x="851452" y="3820456"/>
            <a:ext cx="8931966"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xmlns="" id="{E4F6326E-3B72-49FF-B827-427B11001337}"/>
              </a:ext>
            </a:extLst>
          </p:cNvPr>
          <p:cNvSpPr/>
          <p:nvPr/>
        </p:nvSpPr>
        <p:spPr>
          <a:xfrm>
            <a:off x="10227370" y="3820456"/>
            <a:ext cx="997221"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itel 1">
            <a:extLst>
              <a:ext uri="{FF2B5EF4-FFF2-40B4-BE49-F238E27FC236}">
                <a16:creationId xmlns:a16="http://schemas.microsoft.com/office/drawing/2014/main" xmlns="" id="{08AE6B1C-86FF-4372-B590-8820F3AEE05F}"/>
              </a:ext>
            </a:extLst>
          </p:cNvPr>
          <p:cNvSpPr txBox="1">
            <a:spLocks/>
          </p:cNvSpPr>
          <p:nvPr/>
        </p:nvSpPr>
        <p:spPr>
          <a:xfrm>
            <a:off x="704021" y="291456"/>
            <a:ext cx="3813313" cy="3164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19900" b="1" dirty="0"/>
              <a:t>7.</a:t>
            </a:r>
            <a:endParaRPr lang="da-DK" sz="16600" b="1" dirty="0"/>
          </a:p>
        </p:txBody>
      </p:sp>
      <p:sp>
        <p:nvSpPr>
          <p:cNvPr id="11" name="Rektangel 10">
            <a:extLst>
              <a:ext uri="{FF2B5EF4-FFF2-40B4-BE49-F238E27FC236}">
                <a16:creationId xmlns:a16="http://schemas.microsoft.com/office/drawing/2014/main" xmlns="" id="{3C4F9AA1-3E66-4243-A8EB-81CE2B4E84F9}"/>
              </a:ext>
            </a:extLst>
          </p:cNvPr>
          <p:cNvSpPr/>
          <p:nvPr/>
        </p:nvSpPr>
        <p:spPr>
          <a:xfrm>
            <a:off x="851452" y="3816626"/>
            <a:ext cx="8931966" cy="60669"/>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Ellipse 11">
            <a:extLst>
              <a:ext uri="{FF2B5EF4-FFF2-40B4-BE49-F238E27FC236}">
                <a16:creationId xmlns:a16="http://schemas.microsoft.com/office/drawing/2014/main" xmlns="" id="{28AB978C-7775-4F90-8B76-AA1B69A6CCF9}"/>
              </a:ext>
            </a:extLst>
          </p:cNvPr>
          <p:cNvSpPr/>
          <p:nvPr/>
        </p:nvSpPr>
        <p:spPr>
          <a:xfrm>
            <a:off x="9826489" y="3654718"/>
            <a:ext cx="357810" cy="376824"/>
          </a:xfrm>
          <a:prstGeom prst="ellipse">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a:extLst>
              <a:ext uri="{FF2B5EF4-FFF2-40B4-BE49-F238E27FC236}">
                <a16:creationId xmlns:a16="http://schemas.microsoft.com/office/drawing/2014/main" xmlns="" id="{7EA80B5C-4D79-4CB7-B8CA-D257E202DC8E}"/>
              </a:ext>
            </a:extLst>
          </p:cNvPr>
          <p:cNvSpPr/>
          <p:nvPr/>
        </p:nvSpPr>
        <p:spPr>
          <a:xfrm>
            <a:off x="10227370" y="3816626"/>
            <a:ext cx="997221" cy="60669"/>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718325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xmlns="" id="{59DA9466-2CE1-4D72-B18E-91F40D72B862}"/>
              </a:ext>
            </a:extLst>
          </p:cNvPr>
          <p:cNvPicPr>
            <a:picLocks noChangeAspect="1"/>
          </p:cNvPicPr>
          <p:nvPr/>
        </p:nvPicPr>
        <p:blipFill>
          <a:blip r:embed="rId2"/>
          <a:stretch>
            <a:fillRect/>
          </a:stretch>
        </p:blipFill>
        <p:spPr>
          <a:xfrm>
            <a:off x="6329811" y="1913565"/>
            <a:ext cx="4749381" cy="4263398"/>
          </a:xfrm>
          <a:prstGeom prst="rect">
            <a:avLst/>
          </a:prstGeom>
        </p:spPr>
      </p:pic>
      <p:sp>
        <p:nvSpPr>
          <p:cNvPr id="3" name="Pladsholder til indhold 2">
            <a:extLst>
              <a:ext uri="{FF2B5EF4-FFF2-40B4-BE49-F238E27FC236}">
                <a16:creationId xmlns:a16="http://schemas.microsoft.com/office/drawing/2014/main" xmlns="" id="{09C83197-2CAE-47E8-A05E-A8A199006AF8}"/>
              </a:ext>
            </a:extLst>
          </p:cNvPr>
          <p:cNvSpPr>
            <a:spLocks noGrp="1"/>
          </p:cNvSpPr>
          <p:nvPr>
            <p:ph idx="1"/>
          </p:nvPr>
        </p:nvSpPr>
        <p:spPr>
          <a:xfrm>
            <a:off x="838200" y="1825625"/>
            <a:ext cx="6026426" cy="4351338"/>
          </a:xfrm>
        </p:spPr>
        <p:txBody>
          <a:bodyPr/>
          <a:lstStyle/>
          <a:p>
            <a:pPr marL="0" indent="0">
              <a:buNone/>
            </a:pPr>
            <a:r>
              <a:rPr lang="da-DK" b="1" dirty="0"/>
              <a:t>Det er en del af dannelsen!</a:t>
            </a:r>
          </a:p>
          <a:p>
            <a:pPr marL="0" indent="0">
              <a:buNone/>
            </a:pPr>
            <a:r>
              <a:rPr lang="da-DK" dirty="0"/>
              <a:t>Steen Beck er med modellen her inspireret af Tønnesvang og Hedegaards definition af dannelse som: </a:t>
            </a:r>
          </a:p>
          <a:p>
            <a:pPr marL="0" indent="0">
              <a:buNone/>
            </a:pPr>
            <a:r>
              <a:rPr lang="da-DK" dirty="0"/>
              <a:t>	”kvalificeret selvbestemmelse”</a:t>
            </a:r>
          </a:p>
          <a:p>
            <a:pPr marL="0" indent="0">
              <a:buNone/>
            </a:pPr>
            <a:endParaRPr lang="da-DK" b="1" dirty="0"/>
          </a:p>
          <a:p>
            <a:pPr marL="0" indent="0">
              <a:buNone/>
            </a:pPr>
            <a:endParaRPr lang="da-DK" dirty="0"/>
          </a:p>
        </p:txBody>
      </p:sp>
      <p:sp>
        <p:nvSpPr>
          <p:cNvPr id="4" name="Rektangel 3">
            <a:extLst>
              <a:ext uri="{FF2B5EF4-FFF2-40B4-BE49-F238E27FC236}">
                <a16:creationId xmlns:a16="http://schemas.microsoft.com/office/drawing/2014/main" xmlns="" id="{42B607AF-7E44-471D-BD6E-82FE48B6C2C4}"/>
              </a:ext>
            </a:extLst>
          </p:cNvPr>
          <p:cNvSpPr/>
          <p:nvPr/>
        </p:nvSpPr>
        <p:spPr>
          <a:xfrm>
            <a:off x="980661" y="1245704"/>
            <a:ext cx="8931966"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xmlns="" id="{7BF3C787-E48A-4FBF-904A-A1A8CCB57D5B}"/>
              </a:ext>
            </a:extLst>
          </p:cNvPr>
          <p:cNvSpPr/>
          <p:nvPr/>
        </p:nvSpPr>
        <p:spPr>
          <a:xfrm>
            <a:off x="9955698" y="1083796"/>
            <a:ext cx="357810" cy="376824"/>
          </a:xfrm>
          <a:prstGeom prst="ellipse">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43B366E4-DDBA-4E2A-939C-43D31C5F4763}"/>
              </a:ext>
            </a:extLst>
          </p:cNvPr>
          <p:cNvSpPr/>
          <p:nvPr/>
        </p:nvSpPr>
        <p:spPr>
          <a:xfrm>
            <a:off x="10356579" y="1245704"/>
            <a:ext cx="997221"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68C708F5-FAC0-4EF8-B5A0-8E4192DE8BB8}"/>
              </a:ext>
            </a:extLst>
          </p:cNvPr>
          <p:cNvSpPr>
            <a:spLocks noGrp="1"/>
          </p:cNvSpPr>
          <p:nvPr>
            <p:ph type="title"/>
          </p:nvPr>
        </p:nvSpPr>
        <p:spPr/>
        <p:txBody>
          <a:bodyPr/>
          <a:lstStyle/>
          <a:p>
            <a:r>
              <a:rPr lang="da-DK" b="1" dirty="0"/>
              <a:t>1) Hvorfor professionsrettet KS?  </a:t>
            </a:r>
          </a:p>
        </p:txBody>
      </p:sp>
      <p:sp>
        <p:nvSpPr>
          <p:cNvPr id="9" name="Tekstfelt 8">
            <a:extLst>
              <a:ext uri="{FF2B5EF4-FFF2-40B4-BE49-F238E27FC236}">
                <a16:creationId xmlns:a16="http://schemas.microsoft.com/office/drawing/2014/main" xmlns="" id="{E40C2C95-083B-4A5D-9350-8675E273A91C}"/>
              </a:ext>
            </a:extLst>
          </p:cNvPr>
          <p:cNvSpPr txBox="1"/>
          <p:nvPr/>
        </p:nvSpPr>
        <p:spPr>
          <a:xfrm>
            <a:off x="370579" y="4422637"/>
            <a:ext cx="5725421" cy="2123658"/>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da-DK" sz="2000" b="1" dirty="0"/>
              <a:t>Lars Geer Hammershøj om ”Professionsdannelse”: </a:t>
            </a:r>
          </a:p>
          <a:p>
            <a:r>
              <a:rPr lang="da-DK" sz="2000" dirty="0"/>
              <a:t>Arbejdsduelighed, interesse, virksomhedsforståelse, værdier, dømmekraft, arbejdspladssocialisering, selvstændighed, forskningsetik, handlekompetence, faglige, sociale og personlige kompetencer, lyst til at lære, kritisk sans, kreativitet og innovation.</a:t>
            </a:r>
          </a:p>
          <a:p>
            <a:r>
              <a:rPr lang="da-DK" sz="1200" dirty="0"/>
              <a:t>                       Kilde: </a:t>
            </a:r>
            <a:r>
              <a:rPr lang="da-DK" sz="1200" dirty="0">
                <a:hlinkClick r:id="rId3"/>
              </a:rPr>
              <a:t>http://www.danskegymnasier.dk/dannelse-har-aldrig-vaeret-vigtigere/</a:t>
            </a:r>
            <a:r>
              <a:rPr lang="da-DK" sz="1200" dirty="0"/>
              <a:t> </a:t>
            </a:r>
            <a:endParaRPr lang="da-DK" sz="2000" dirty="0"/>
          </a:p>
        </p:txBody>
      </p:sp>
    </p:spTree>
    <p:extLst>
      <p:ext uri="{BB962C8B-B14F-4D97-AF65-F5344CB8AC3E}">
        <p14:creationId xmlns:p14="http://schemas.microsoft.com/office/powerpoint/2010/main" val="22905485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a:xfrm>
            <a:off x="838200" y="365125"/>
            <a:ext cx="10515600" cy="1325563"/>
          </a:xfrm>
        </p:spPr>
        <p:txBody>
          <a:bodyPr/>
          <a:lstStyle/>
          <a:p>
            <a:r>
              <a:rPr lang="da-DK" b="1" dirty="0"/>
              <a:t>7) SSO og KS – professionsorientering </a:t>
            </a:r>
          </a:p>
        </p:txBody>
      </p:sp>
      <p:sp>
        <p:nvSpPr>
          <p:cNvPr id="16" name="Pladsholder til indhold 2">
            <a:extLst>
              <a:ext uri="{FF2B5EF4-FFF2-40B4-BE49-F238E27FC236}">
                <a16:creationId xmlns:a16="http://schemas.microsoft.com/office/drawing/2014/main" xmlns="" id="{1A7B9E4E-9F2E-4AF0-962F-830F26C936DB}"/>
              </a:ext>
            </a:extLst>
          </p:cNvPr>
          <p:cNvSpPr txBox="1">
            <a:spLocks/>
          </p:cNvSpPr>
          <p:nvPr/>
        </p:nvSpPr>
        <p:spPr>
          <a:xfrm>
            <a:off x="914399" y="1603218"/>
            <a:ext cx="10363201" cy="4170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3000" b="1" dirty="0"/>
              <a:t>Læreplanen for SSO</a:t>
            </a:r>
          </a:p>
          <a:p>
            <a:pPr marL="0" indent="0">
              <a:buFont typeface="Arial" panose="020B0604020202020204" pitchFamily="34" charset="0"/>
              <a:buNone/>
            </a:pPr>
            <a:endParaRPr lang="da-DK" sz="3000" b="1" dirty="0"/>
          </a:p>
          <a:p>
            <a:pPr marL="0" indent="0">
              <a:buFont typeface="Arial" panose="020B0604020202020204" pitchFamily="34" charset="0"/>
              <a:buNone/>
            </a:pPr>
            <a:endParaRPr lang="da-DK" sz="3000" b="1" dirty="0"/>
          </a:p>
          <a:p>
            <a:pPr marL="0" indent="0">
              <a:buFont typeface="Arial" panose="020B0604020202020204" pitchFamily="34" charset="0"/>
              <a:buNone/>
            </a:pPr>
            <a:endParaRPr lang="da-DK" sz="3000" dirty="0"/>
          </a:p>
          <a:p>
            <a:pPr marL="0" indent="0">
              <a:buNone/>
            </a:pPr>
            <a:r>
              <a:rPr lang="da-DK" sz="3000" b="1" dirty="0"/>
              <a:t>Vejledningen</a:t>
            </a:r>
          </a:p>
          <a:p>
            <a:pPr marL="0" indent="0">
              <a:buFont typeface="Arial" panose="020B0604020202020204" pitchFamily="34" charset="0"/>
              <a:buNone/>
            </a:pPr>
            <a:endParaRPr lang="da-DK" sz="3000" dirty="0"/>
          </a:p>
        </p:txBody>
      </p:sp>
      <p:pic>
        <p:nvPicPr>
          <p:cNvPr id="3" name="Billede 2">
            <a:extLst>
              <a:ext uri="{FF2B5EF4-FFF2-40B4-BE49-F238E27FC236}">
                <a16:creationId xmlns:a16="http://schemas.microsoft.com/office/drawing/2014/main" xmlns="" id="{0837ED8F-3D98-430F-987B-AB48B6773707}"/>
              </a:ext>
            </a:extLst>
          </p:cNvPr>
          <p:cNvPicPr>
            <a:picLocks noChangeAspect="1"/>
          </p:cNvPicPr>
          <p:nvPr/>
        </p:nvPicPr>
        <p:blipFill>
          <a:blip r:embed="rId2"/>
          <a:stretch>
            <a:fillRect/>
          </a:stretch>
        </p:blipFill>
        <p:spPr>
          <a:xfrm>
            <a:off x="914399" y="2100817"/>
            <a:ext cx="9689911" cy="1158406"/>
          </a:xfrm>
          <a:prstGeom prst="rect">
            <a:avLst/>
          </a:prstGeom>
        </p:spPr>
      </p:pic>
      <p:pic>
        <p:nvPicPr>
          <p:cNvPr id="4" name="Billede 3">
            <a:extLst>
              <a:ext uri="{FF2B5EF4-FFF2-40B4-BE49-F238E27FC236}">
                <a16:creationId xmlns:a16="http://schemas.microsoft.com/office/drawing/2014/main" xmlns="" id="{790B0F25-581D-4368-B2F0-A5E790352308}"/>
              </a:ext>
            </a:extLst>
          </p:cNvPr>
          <p:cNvPicPr>
            <a:picLocks noChangeAspect="1"/>
          </p:cNvPicPr>
          <p:nvPr/>
        </p:nvPicPr>
        <p:blipFill>
          <a:blip r:embed="rId3"/>
          <a:stretch>
            <a:fillRect/>
          </a:stretch>
        </p:blipFill>
        <p:spPr>
          <a:xfrm>
            <a:off x="980661" y="4344466"/>
            <a:ext cx="9375918" cy="1863066"/>
          </a:xfrm>
          <a:prstGeom prst="rect">
            <a:avLst/>
          </a:prstGeom>
        </p:spPr>
      </p:pic>
    </p:spTree>
    <p:extLst>
      <p:ext uri="{BB962C8B-B14F-4D97-AF65-F5344CB8AC3E}">
        <p14:creationId xmlns:p14="http://schemas.microsoft.com/office/powerpoint/2010/main" val="2703549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a:xfrm>
            <a:off x="838200" y="365125"/>
            <a:ext cx="10515600" cy="1325563"/>
          </a:xfrm>
        </p:spPr>
        <p:txBody>
          <a:bodyPr/>
          <a:lstStyle/>
          <a:p>
            <a:r>
              <a:rPr lang="da-DK" b="1" dirty="0"/>
              <a:t>7) SSO og KS – professionsorientering </a:t>
            </a:r>
          </a:p>
        </p:txBody>
      </p:sp>
      <p:sp>
        <p:nvSpPr>
          <p:cNvPr id="12" name="Tekstfelt 11">
            <a:extLst>
              <a:ext uri="{FF2B5EF4-FFF2-40B4-BE49-F238E27FC236}">
                <a16:creationId xmlns:a16="http://schemas.microsoft.com/office/drawing/2014/main" xmlns="" id="{F9B568F4-9ECD-4C6B-9851-8EB177A47C84}"/>
              </a:ext>
            </a:extLst>
          </p:cNvPr>
          <p:cNvSpPr txBox="1"/>
          <p:nvPr/>
        </p:nvSpPr>
        <p:spPr>
          <a:xfrm>
            <a:off x="2295098" y="1460620"/>
            <a:ext cx="7601803" cy="517064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a-DK" sz="2400" b="1" dirty="0"/>
              <a:t>Emne: Undervisning i Stormen på Dybbøl 1864</a:t>
            </a:r>
            <a:endParaRPr lang="da-DK" sz="2400" dirty="0"/>
          </a:p>
          <a:p>
            <a:r>
              <a:rPr lang="da-DK" dirty="0"/>
              <a:t>Fag: Historie B, Samfundsfag C</a:t>
            </a:r>
          </a:p>
          <a:p>
            <a:endParaRPr lang="da-DK" dirty="0"/>
          </a:p>
          <a:p>
            <a:r>
              <a:rPr lang="da-DK" dirty="0"/>
              <a:t>Opgaveformulering: Når nu vi ved, at unges historiebevidsthed påvirkes fra mange forskellige sider, hvilken forskel kan en særlig vinkel i undervisningen så give?</a:t>
            </a:r>
          </a:p>
          <a:p>
            <a:endParaRPr lang="da-DK" dirty="0"/>
          </a:p>
          <a:p>
            <a:pPr marL="800100" lvl="1" indent="-342900" fontAlgn="base">
              <a:buAutoNum type="arabicPeriod"/>
            </a:pPr>
            <a:r>
              <a:rPr lang="da-DK" dirty="0"/>
              <a:t>Redegør kort for Anden Slesvigske Krig 1864 samt for relevant teori om socialisering.</a:t>
            </a:r>
          </a:p>
          <a:p>
            <a:pPr marL="800100" lvl="1" indent="-342900" fontAlgn="base">
              <a:buAutoNum type="arabicPeriod"/>
            </a:pPr>
            <a:r>
              <a:rPr lang="da-DK" dirty="0"/>
              <a:t>Foretag en kritisk analyse af selvvalgte dele af serien </a:t>
            </a:r>
            <a:r>
              <a:rPr lang="da-DK" i="1" dirty="0"/>
              <a:t>1864</a:t>
            </a:r>
            <a:r>
              <a:rPr lang="da-DK" dirty="0"/>
              <a:t> (2014) med særligt fokus på budskab og historiebrug.</a:t>
            </a:r>
          </a:p>
          <a:p>
            <a:pPr marL="800100" lvl="1" indent="-342900" fontAlgn="base">
              <a:buAutoNum type="arabicPeriod"/>
            </a:pPr>
            <a:r>
              <a:rPr lang="da-DK" dirty="0"/>
              <a:t>Diskuter i hvilket omfang historieundervisningen i grundskolen kan forme elevernes værdisæt og politiske holdninger. Her skal du inddrage de fælles mål og må gerne perspektivere til tidligere eksempler på skolelovgivning.</a:t>
            </a:r>
          </a:p>
          <a:p>
            <a:endParaRPr lang="da-DK" dirty="0"/>
          </a:p>
          <a:p>
            <a:r>
              <a:rPr lang="da-DK" dirty="0"/>
              <a:t>Bilag: F.eks. Peter Yding </a:t>
            </a:r>
            <a:r>
              <a:rPr lang="da-DK" dirty="0" err="1"/>
              <a:t>Brunbech</a:t>
            </a:r>
            <a:r>
              <a:rPr lang="da-DK" dirty="0"/>
              <a:t> om serien, uddrag af det Styhrske cirkulære eller et andet eksempel på 1864 og historiebrug</a:t>
            </a:r>
          </a:p>
        </p:txBody>
      </p:sp>
    </p:spTree>
    <p:extLst>
      <p:ext uri="{BB962C8B-B14F-4D97-AF65-F5344CB8AC3E}">
        <p14:creationId xmlns:p14="http://schemas.microsoft.com/office/powerpoint/2010/main" val="31970461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a:xfrm>
            <a:off x="838200" y="365125"/>
            <a:ext cx="10515600" cy="1325563"/>
          </a:xfrm>
        </p:spPr>
        <p:txBody>
          <a:bodyPr/>
          <a:lstStyle/>
          <a:p>
            <a:r>
              <a:rPr lang="da-DK" b="1" dirty="0"/>
              <a:t>7) SSO og KS – professionsorientering </a:t>
            </a:r>
          </a:p>
        </p:txBody>
      </p:sp>
      <p:sp>
        <p:nvSpPr>
          <p:cNvPr id="12" name="Tekstfelt 11">
            <a:extLst>
              <a:ext uri="{FF2B5EF4-FFF2-40B4-BE49-F238E27FC236}">
                <a16:creationId xmlns:a16="http://schemas.microsoft.com/office/drawing/2014/main" xmlns="" id="{F9B568F4-9ECD-4C6B-9851-8EB177A47C84}"/>
              </a:ext>
            </a:extLst>
          </p:cNvPr>
          <p:cNvSpPr txBox="1"/>
          <p:nvPr/>
        </p:nvSpPr>
        <p:spPr>
          <a:xfrm>
            <a:off x="2295098" y="1460620"/>
            <a:ext cx="7601803" cy="489364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a-DK" sz="2400" b="1" dirty="0"/>
              <a:t>Emne: Feltpræst i Afghanistan </a:t>
            </a:r>
            <a:endParaRPr lang="da-DK" sz="2400" dirty="0"/>
          </a:p>
          <a:p>
            <a:r>
              <a:rPr lang="da-DK" dirty="0"/>
              <a:t>Fag: Historie B, Religion C</a:t>
            </a:r>
          </a:p>
          <a:p>
            <a:endParaRPr lang="da-DK" dirty="0"/>
          </a:p>
          <a:p>
            <a:r>
              <a:rPr lang="da-DK" dirty="0"/>
              <a:t>Opgaveformulering: Når nu vi ved, at Danmark bl.a. deltog i krigen i Afghanistan for at bekæmpe religiøs fundamentalisme, hvordan kan det så være, at der var feltpræster med? </a:t>
            </a:r>
          </a:p>
          <a:p>
            <a:pPr fontAlgn="base"/>
            <a:endParaRPr lang="da-DK" dirty="0"/>
          </a:p>
          <a:p>
            <a:pPr marL="800100" lvl="1" indent="-342900" fontAlgn="base">
              <a:buAutoNum type="arabicPeriod"/>
            </a:pPr>
            <a:r>
              <a:rPr lang="da-DK" dirty="0"/>
              <a:t>Redegør kort for kriterierne for retfærdig krig, herunder forskellen på kombattanter og </a:t>
            </a:r>
            <a:r>
              <a:rPr lang="da-DK" dirty="0" err="1"/>
              <a:t>non-kombattanter</a:t>
            </a:r>
            <a:r>
              <a:rPr lang="da-DK" dirty="0"/>
              <a:t> og det kristne syn på krig.</a:t>
            </a:r>
          </a:p>
          <a:p>
            <a:pPr marL="800100" lvl="1" indent="-342900" fontAlgn="base">
              <a:buAutoNum type="arabicPeriod"/>
            </a:pPr>
            <a:r>
              <a:rPr lang="da-DK" dirty="0"/>
              <a:t>Foretag en kritisk analyse af mindst to reaktioner på danske feltpræsters aktiviteter i Afghanistan.</a:t>
            </a:r>
          </a:p>
          <a:p>
            <a:pPr marL="800100" lvl="1" indent="-342900" fontAlgn="base">
              <a:buAutoNum type="arabicPeriod"/>
            </a:pPr>
            <a:r>
              <a:rPr lang="da-DK" dirty="0"/>
              <a:t>Diskuter i hvilket omfang de danske feltpræsters aktiviteter kan ses som et brud med sekularisering og/eller en overtrædelse af krigens regler.</a:t>
            </a:r>
          </a:p>
          <a:p>
            <a:endParaRPr lang="da-DK" dirty="0"/>
          </a:p>
          <a:p>
            <a:r>
              <a:rPr lang="da-DK" dirty="0"/>
              <a:t>Forslag til bilag: Kriterierne for retfærdig/hellig krig fra </a:t>
            </a:r>
            <a:r>
              <a:rPr lang="da-DK" i="1" dirty="0"/>
              <a:t>Politikens Bog om Korstogene</a:t>
            </a:r>
            <a:r>
              <a:rPr lang="da-DK" dirty="0"/>
              <a:t> (2005)</a:t>
            </a:r>
          </a:p>
        </p:txBody>
      </p:sp>
    </p:spTree>
    <p:extLst>
      <p:ext uri="{BB962C8B-B14F-4D97-AF65-F5344CB8AC3E}">
        <p14:creationId xmlns:p14="http://schemas.microsoft.com/office/powerpoint/2010/main" val="37898540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a:xfrm>
            <a:off x="838200" y="365125"/>
            <a:ext cx="10515600" cy="1325563"/>
          </a:xfrm>
        </p:spPr>
        <p:txBody>
          <a:bodyPr/>
          <a:lstStyle/>
          <a:p>
            <a:r>
              <a:rPr lang="da-DK" b="1" dirty="0"/>
              <a:t>7) SSO og KS – professionsorientering </a:t>
            </a:r>
          </a:p>
        </p:txBody>
      </p:sp>
      <p:sp>
        <p:nvSpPr>
          <p:cNvPr id="16" name="Pladsholder til indhold 2">
            <a:extLst>
              <a:ext uri="{FF2B5EF4-FFF2-40B4-BE49-F238E27FC236}">
                <a16:creationId xmlns:a16="http://schemas.microsoft.com/office/drawing/2014/main" xmlns="" id="{1A7B9E4E-9F2E-4AF0-962F-830F26C936DB}"/>
              </a:ext>
            </a:extLst>
          </p:cNvPr>
          <p:cNvSpPr txBox="1">
            <a:spLocks/>
          </p:cNvSpPr>
          <p:nvPr/>
        </p:nvSpPr>
        <p:spPr>
          <a:xfrm>
            <a:off x="914399" y="1603218"/>
            <a:ext cx="10363201" cy="4170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3000" b="1" dirty="0"/>
              <a:t>Overvejelser</a:t>
            </a:r>
          </a:p>
          <a:p>
            <a:r>
              <a:rPr lang="da-DK" sz="3000" dirty="0"/>
              <a:t>Er emnet egnet? </a:t>
            </a:r>
          </a:p>
          <a:p>
            <a:pPr lvl="1"/>
            <a:r>
              <a:rPr lang="da-DK" sz="2600" dirty="0"/>
              <a:t>Bidrager det med noget til emnet, som ikke kunne løses ellers? </a:t>
            </a:r>
          </a:p>
          <a:p>
            <a:r>
              <a:rPr lang="da-DK" sz="3000" dirty="0"/>
              <a:t>Hvem gavner det?</a:t>
            </a:r>
          </a:p>
          <a:p>
            <a:pPr lvl="1"/>
            <a:r>
              <a:rPr lang="da-DK" sz="2600" dirty="0"/>
              <a:t>elevtype vs. kompleksitet </a:t>
            </a:r>
          </a:p>
          <a:p>
            <a:r>
              <a:rPr lang="da-DK" sz="3000" dirty="0"/>
              <a:t>Hvilke fag? </a:t>
            </a:r>
          </a:p>
          <a:p>
            <a:pPr lvl="1"/>
            <a:r>
              <a:rPr lang="da-DK" sz="2600" dirty="0"/>
              <a:t>Er samfundsfag (pga. metoderne) lettere end religion og historie</a:t>
            </a:r>
          </a:p>
        </p:txBody>
      </p:sp>
    </p:spTree>
    <p:extLst>
      <p:ext uri="{BB962C8B-B14F-4D97-AF65-F5344CB8AC3E}">
        <p14:creationId xmlns:p14="http://schemas.microsoft.com/office/powerpoint/2010/main" val="13408721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7FBDC4D-26C7-499B-843F-EF3651BC9DC9}"/>
              </a:ext>
            </a:extLst>
          </p:cNvPr>
          <p:cNvSpPr>
            <a:spLocks noGrp="1"/>
          </p:cNvSpPr>
          <p:nvPr>
            <p:ph type="title"/>
          </p:nvPr>
        </p:nvSpPr>
        <p:spPr>
          <a:xfrm>
            <a:off x="838200" y="2793153"/>
            <a:ext cx="10515600" cy="1325563"/>
          </a:xfrm>
        </p:spPr>
        <p:txBody>
          <a:bodyPr>
            <a:normAutofit/>
          </a:bodyPr>
          <a:lstStyle/>
          <a:p>
            <a:r>
              <a:rPr lang="da-DK" sz="5400" b="1" dirty="0"/>
              <a:t>Tid…  </a:t>
            </a:r>
          </a:p>
        </p:txBody>
      </p:sp>
      <p:sp>
        <p:nvSpPr>
          <p:cNvPr id="4" name="Rektangel 3">
            <a:extLst>
              <a:ext uri="{FF2B5EF4-FFF2-40B4-BE49-F238E27FC236}">
                <a16:creationId xmlns:a16="http://schemas.microsoft.com/office/drawing/2014/main" xmlns="" id="{B8A8E2A6-C2A7-4188-8C00-0BA0473BE6CA}"/>
              </a:ext>
            </a:extLst>
          </p:cNvPr>
          <p:cNvSpPr/>
          <p:nvPr/>
        </p:nvSpPr>
        <p:spPr>
          <a:xfrm>
            <a:off x="838200" y="3816626"/>
            <a:ext cx="8931966"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xmlns="" id="{B47E5C70-2F2A-4ACA-ABF7-49B0F53AB4D7}"/>
              </a:ext>
            </a:extLst>
          </p:cNvPr>
          <p:cNvSpPr/>
          <p:nvPr/>
        </p:nvSpPr>
        <p:spPr>
          <a:xfrm>
            <a:off x="9813237" y="3654718"/>
            <a:ext cx="357810" cy="376824"/>
          </a:xfrm>
          <a:prstGeom prst="ellipse">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7DF7E3AD-CA00-4334-892C-4E80969EFF62}"/>
              </a:ext>
            </a:extLst>
          </p:cNvPr>
          <p:cNvSpPr/>
          <p:nvPr/>
        </p:nvSpPr>
        <p:spPr>
          <a:xfrm>
            <a:off x="10214118" y="3816626"/>
            <a:ext cx="997221"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DF6FBD49-4FB5-4879-A088-C7EE9ABA3848}"/>
              </a:ext>
            </a:extLst>
          </p:cNvPr>
          <p:cNvSpPr/>
          <p:nvPr/>
        </p:nvSpPr>
        <p:spPr>
          <a:xfrm>
            <a:off x="851452" y="3820456"/>
            <a:ext cx="8931966"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xmlns="" id="{E4F6326E-3B72-49FF-B827-427B11001337}"/>
              </a:ext>
            </a:extLst>
          </p:cNvPr>
          <p:cNvSpPr/>
          <p:nvPr/>
        </p:nvSpPr>
        <p:spPr>
          <a:xfrm>
            <a:off x="10227370" y="3820456"/>
            <a:ext cx="997221"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itel 1">
            <a:extLst>
              <a:ext uri="{FF2B5EF4-FFF2-40B4-BE49-F238E27FC236}">
                <a16:creationId xmlns:a16="http://schemas.microsoft.com/office/drawing/2014/main" xmlns="" id="{08AE6B1C-86FF-4372-B590-8820F3AEE05F}"/>
              </a:ext>
            </a:extLst>
          </p:cNvPr>
          <p:cNvSpPr txBox="1">
            <a:spLocks/>
          </p:cNvSpPr>
          <p:nvPr/>
        </p:nvSpPr>
        <p:spPr>
          <a:xfrm>
            <a:off x="704021" y="291456"/>
            <a:ext cx="3813313" cy="3164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19900" b="1" dirty="0"/>
              <a:t>8.</a:t>
            </a:r>
            <a:endParaRPr lang="da-DK" sz="16600" b="1" dirty="0"/>
          </a:p>
        </p:txBody>
      </p:sp>
      <p:sp>
        <p:nvSpPr>
          <p:cNvPr id="11" name="Rektangel 10">
            <a:extLst>
              <a:ext uri="{FF2B5EF4-FFF2-40B4-BE49-F238E27FC236}">
                <a16:creationId xmlns:a16="http://schemas.microsoft.com/office/drawing/2014/main" xmlns="" id="{3C4F9AA1-3E66-4243-A8EB-81CE2B4E84F9}"/>
              </a:ext>
            </a:extLst>
          </p:cNvPr>
          <p:cNvSpPr/>
          <p:nvPr/>
        </p:nvSpPr>
        <p:spPr>
          <a:xfrm>
            <a:off x="851452" y="3816626"/>
            <a:ext cx="8931966" cy="6066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Ellipse 11">
            <a:extLst>
              <a:ext uri="{FF2B5EF4-FFF2-40B4-BE49-F238E27FC236}">
                <a16:creationId xmlns:a16="http://schemas.microsoft.com/office/drawing/2014/main" xmlns="" id="{28AB978C-7775-4F90-8B76-AA1B69A6CCF9}"/>
              </a:ext>
            </a:extLst>
          </p:cNvPr>
          <p:cNvSpPr/>
          <p:nvPr/>
        </p:nvSpPr>
        <p:spPr>
          <a:xfrm>
            <a:off x="9826489" y="3654718"/>
            <a:ext cx="357810" cy="376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a:extLst>
              <a:ext uri="{FF2B5EF4-FFF2-40B4-BE49-F238E27FC236}">
                <a16:creationId xmlns:a16="http://schemas.microsoft.com/office/drawing/2014/main" xmlns="" id="{7EA80B5C-4D79-4CB7-B8CA-D257E202DC8E}"/>
              </a:ext>
            </a:extLst>
          </p:cNvPr>
          <p:cNvSpPr/>
          <p:nvPr/>
        </p:nvSpPr>
        <p:spPr>
          <a:xfrm>
            <a:off x="10227370" y="3816626"/>
            <a:ext cx="997221" cy="6066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4" name="Billede 13">
            <a:extLst>
              <a:ext uri="{FF2B5EF4-FFF2-40B4-BE49-F238E27FC236}">
                <a16:creationId xmlns:a16="http://schemas.microsoft.com/office/drawing/2014/main" xmlns="" id="{2269791A-262D-44B5-A4E3-E07D383A2D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19863" y="3645047"/>
            <a:ext cx="400881" cy="396165"/>
          </a:xfrm>
          <a:prstGeom prst="rect">
            <a:avLst/>
          </a:prstGeom>
        </p:spPr>
      </p:pic>
    </p:spTree>
    <p:extLst>
      <p:ext uri="{BB962C8B-B14F-4D97-AF65-F5344CB8AC3E}">
        <p14:creationId xmlns:p14="http://schemas.microsoft.com/office/powerpoint/2010/main" val="12490592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accent3">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accent3">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accent3">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a:xfrm>
            <a:off x="838200" y="365125"/>
            <a:ext cx="10515600" cy="1325563"/>
          </a:xfrm>
        </p:spPr>
        <p:txBody>
          <a:bodyPr/>
          <a:lstStyle/>
          <a:p>
            <a:r>
              <a:rPr lang="da-DK" b="1" dirty="0"/>
              <a:t>8) TID – hvornår? Og hvor meget? </a:t>
            </a:r>
          </a:p>
        </p:txBody>
      </p:sp>
      <p:sp>
        <p:nvSpPr>
          <p:cNvPr id="16" name="Pladsholder til indhold 2">
            <a:extLst>
              <a:ext uri="{FF2B5EF4-FFF2-40B4-BE49-F238E27FC236}">
                <a16:creationId xmlns:a16="http://schemas.microsoft.com/office/drawing/2014/main" xmlns="" id="{1A7B9E4E-9F2E-4AF0-962F-830F26C936DB}"/>
              </a:ext>
            </a:extLst>
          </p:cNvPr>
          <p:cNvSpPr txBox="1">
            <a:spLocks/>
          </p:cNvSpPr>
          <p:nvPr/>
        </p:nvSpPr>
        <p:spPr>
          <a:xfrm>
            <a:off x="914399" y="1603218"/>
            <a:ext cx="10363201" cy="4170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3000" b="1" dirty="0"/>
              <a:t>Fire vigtige pointer om professionsrettet KS </a:t>
            </a:r>
          </a:p>
          <a:p>
            <a:pPr marL="514350" indent="-514350">
              <a:buAutoNum type="arabicPeriod"/>
            </a:pPr>
            <a:r>
              <a:rPr lang="da-DK" sz="3000" dirty="0"/>
              <a:t>Det er en skoleopgave – KS skal </a:t>
            </a:r>
            <a:r>
              <a:rPr lang="da-DK" sz="3000" u="sng" dirty="0"/>
              <a:t>kun</a:t>
            </a:r>
            <a:r>
              <a:rPr lang="da-DK" sz="3000" dirty="0"/>
              <a:t> løfte en del af opgaven!</a:t>
            </a:r>
            <a:endParaRPr lang="da-DK" sz="2600" dirty="0"/>
          </a:p>
          <a:p>
            <a:pPr marL="514350" indent="-514350">
              <a:buAutoNum type="arabicPeriod"/>
            </a:pPr>
            <a:r>
              <a:rPr lang="da-DK" sz="3000" dirty="0"/>
              <a:t>Vi gør meget af det allerede – det skal bare ekspliciteres</a:t>
            </a:r>
          </a:p>
          <a:p>
            <a:pPr marL="514350" indent="-514350">
              <a:buAutoNum type="arabicPeriod"/>
            </a:pPr>
            <a:r>
              <a:rPr lang="da-DK" sz="3000" dirty="0"/>
              <a:t>Det er et afbræk i hverdagen – ikke hverdagen!</a:t>
            </a:r>
          </a:p>
          <a:p>
            <a:pPr marL="514350" indent="-514350">
              <a:buAutoNum type="arabicPeriod"/>
            </a:pPr>
            <a:r>
              <a:rPr lang="da-DK" sz="3000" dirty="0"/>
              <a:t>Meget er </a:t>
            </a:r>
            <a:r>
              <a:rPr lang="da-DK" sz="3000" i="1" dirty="0"/>
              <a:t>for</a:t>
            </a:r>
            <a:r>
              <a:rPr lang="da-DK" sz="3000" dirty="0"/>
              <a:t> meget (det stresser eleverne) </a:t>
            </a:r>
          </a:p>
        </p:txBody>
      </p:sp>
      <p:pic>
        <p:nvPicPr>
          <p:cNvPr id="4" name="Billede 3">
            <a:extLst>
              <a:ext uri="{FF2B5EF4-FFF2-40B4-BE49-F238E27FC236}">
                <a16:creationId xmlns:a16="http://schemas.microsoft.com/office/drawing/2014/main" xmlns="" id="{4E5460B9-DB2B-433B-BB68-5E717D4145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42050" y="1078103"/>
            <a:ext cx="400881" cy="396165"/>
          </a:xfrm>
          <a:prstGeom prst="rect">
            <a:avLst/>
          </a:prstGeom>
        </p:spPr>
      </p:pic>
    </p:spTree>
    <p:extLst>
      <p:ext uri="{BB962C8B-B14F-4D97-AF65-F5344CB8AC3E}">
        <p14:creationId xmlns:p14="http://schemas.microsoft.com/office/powerpoint/2010/main" val="33301948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DC4D4BC-6A65-4C45-AF9C-6EE9D2BBF992}"/>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xmlns="" id="{20D87EDB-50B6-4C62-A4ED-EFE5149EACF3}"/>
              </a:ext>
            </a:extLst>
          </p:cNvPr>
          <p:cNvSpPr>
            <a:spLocks noGrp="1"/>
          </p:cNvSpPr>
          <p:nvPr>
            <p:ph idx="1"/>
          </p:nvPr>
        </p:nvSpPr>
        <p:spPr/>
        <p:txBody>
          <a:bodyPr>
            <a:normAutofit/>
          </a:bodyPr>
          <a:lstStyle/>
          <a:p>
            <a:pPr marL="0" indent="0" algn="ctr">
              <a:buNone/>
            </a:pPr>
            <a:r>
              <a:rPr lang="da-DK" sz="4800" dirty="0"/>
              <a:t>Link til PowerPoint samt alle eksempler: </a:t>
            </a:r>
          </a:p>
          <a:p>
            <a:pPr marL="0" indent="0" algn="ctr">
              <a:buNone/>
            </a:pPr>
            <a:r>
              <a:rPr lang="da-DK" sz="4800" dirty="0">
                <a:hlinkClick r:id="rId2"/>
              </a:rPr>
              <a:t>http://llk.dk/cde783</a:t>
            </a:r>
            <a:endParaRPr lang="da-DK" sz="4800" dirty="0"/>
          </a:p>
          <a:p>
            <a:pPr marL="0" indent="0">
              <a:buNone/>
            </a:pPr>
            <a:endParaRPr lang="da-DK" sz="4800" dirty="0"/>
          </a:p>
          <a:p>
            <a:pPr marL="0" indent="0">
              <a:buNone/>
            </a:pPr>
            <a:endParaRPr lang="da-DK" sz="4800" dirty="0"/>
          </a:p>
        </p:txBody>
      </p:sp>
    </p:spTree>
    <p:extLst>
      <p:ext uri="{BB962C8B-B14F-4D97-AF65-F5344CB8AC3E}">
        <p14:creationId xmlns:p14="http://schemas.microsoft.com/office/powerpoint/2010/main" val="34499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xmlns="" id="{9CDD5DEC-9CEA-4637-95B3-7616C5388837}"/>
              </a:ext>
            </a:extLst>
          </p:cNvPr>
          <p:cNvPicPr>
            <a:picLocks noChangeAspect="1"/>
          </p:cNvPicPr>
          <p:nvPr/>
        </p:nvPicPr>
        <p:blipFill>
          <a:blip r:embed="rId2"/>
          <a:stretch>
            <a:fillRect/>
          </a:stretch>
        </p:blipFill>
        <p:spPr>
          <a:xfrm>
            <a:off x="6467475" y="3771900"/>
            <a:ext cx="5724525" cy="3086100"/>
          </a:xfrm>
          <a:prstGeom prst="rect">
            <a:avLst/>
          </a:prstGeom>
        </p:spPr>
      </p:pic>
      <p:sp>
        <p:nvSpPr>
          <p:cNvPr id="3" name="Pladsholder til indhold 2">
            <a:extLst>
              <a:ext uri="{FF2B5EF4-FFF2-40B4-BE49-F238E27FC236}">
                <a16:creationId xmlns:a16="http://schemas.microsoft.com/office/drawing/2014/main" xmlns="" id="{09C83197-2CAE-47E8-A05E-A8A199006AF8}"/>
              </a:ext>
            </a:extLst>
          </p:cNvPr>
          <p:cNvSpPr>
            <a:spLocks noGrp="1"/>
          </p:cNvSpPr>
          <p:nvPr>
            <p:ph idx="1"/>
          </p:nvPr>
        </p:nvSpPr>
        <p:spPr>
          <a:xfrm>
            <a:off x="838199" y="1825625"/>
            <a:ext cx="9750287" cy="4351338"/>
          </a:xfrm>
        </p:spPr>
        <p:txBody>
          <a:bodyPr/>
          <a:lstStyle/>
          <a:p>
            <a:pPr marL="0" indent="0" algn="just">
              <a:buNone/>
            </a:pPr>
            <a:r>
              <a:rPr lang="da-DK" b="1" dirty="0"/>
              <a:t>KS handler om samfundet! </a:t>
            </a:r>
          </a:p>
          <a:p>
            <a:pPr marL="0" indent="0" algn="just">
              <a:buNone/>
            </a:pPr>
            <a:r>
              <a:rPr lang="da-DK" i="1" dirty="0"/>
              <a:t>Faggruppen giver grundlæggende indsigt i samspillet mellem den historiske, samfundsmæssige og kulturelle udvikling lokalt, nationalt og globalt, både hvad angår tilværelsestolkning, de grundlæggende livsvilkår samt individers udfoldelses- og handlemuligheder. (læreplanen 1.1. Identitet) </a:t>
            </a:r>
            <a:endParaRPr lang="da-DK" b="1" i="1" dirty="0"/>
          </a:p>
          <a:p>
            <a:pPr marL="0" indent="0" algn="just">
              <a:buNone/>
            </a:pPr>
            <a:endParaRPr lang="da-DK" dirty="0"/>
          </a:p>
        </p:txBody>
      </p:sp>
      <p:sp>
        <p:nvSpPr>
          <p:cNvPr id="4" name="Rektangel 3">
            <a:extLst>
              <a:ext uri="{FF2B5EF4-FFF2-40B4-BE49-F238E27FC236}">
                <a16:creationId xmlns:a16="http://schemas.microsoft.com/office/drawing/2014/main" xmlns="" id="{42B607AF-7E44-471D-BD6E-82FE48B6C2C4}"/>
              </a:ext>
            </a:extLst>
          </p:cNvPr>
          <p:cNvSpPr/>
          <p:nvPr/>
        </p:nvSpPr>
        <p:spPr>
          <a:xfrm>
            <a:off x="980661" y="1245704"/>
            <a:ext cx="8931966"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xmlns="" id="{7BF3C787-E48A-4FBF-904A-A1A8CCB57D5B}"/>
              </a:ext>
            </a:extLst>
          </p:cNvPr>
          <p:cNvSpPr/>
          <p:nvPr/>
        </p:nvSpPr>
        <p:spPr>
          <a:xfrm>
            <a:off x="9955698" y="1083796"/>
            <a:ext cx="357810" cy="376824"/>
          </a:xfrm>
          <a:prstGeom prst="ellipse">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43B366E4-DDBA-4E2A-939C-43D31C5F4763}"/>
              </a:ext>
            </a:extLst>
          </p:cNvPr>
          <p:cNvSpPr/>
          <p:nvPr/>
        </p:nvSpPr>
        <p:spPr>
          <a:xfrm>
            <a:off x="10356579" y="1245704"/>
            <a:ext cx="997221"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68C708F5-FAC0-4EF8-B5A0-8E4192DE8BB8}"/>
              </a:ext>
            </a:extLst>
          </p:cNvPr>
          <p:cNvSpPr>
            <a:spLocks noGrp="1"/>
          </p:cNvSpPr>
          <p:nvPr>
            <p:ph type="title"/>
          </p:nvPr>
        </p:nvSpPr>
        <p:spPr/>
        <p:txBody>
          <a:bodyPr/>
          <a:lstStyle/>
          <a:p>
            <a:r>
              <a:rPr lang="da-DK" b="1" dirty="0"/>
              <a:t>1) Hvorfor professionsrettet KS?  </a:t>
            </a:r>
          </a:p>
        </p:txBody>
      </p:sp>
    </p:spTree>
    <p:extLst>
      <p:ext uri="{BB962C8B-B14F-4D97-AF65-F5344CB8AC3E}">
        <p14:creationId xmlns:p14="http://schemas.microsoft.com/office/powerpoint/2010/main" val="1578222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xmlns="" id="{09C83197-2CAE-47E8-A05E-A8A199006AF8}"/>
              </a:ext>
            </a:extLst>
          </p:cNvPr>
          <p:cNvSpPr>
            <a:spLocks noGrp="1"/>
          </p:cNvSpPr>
          <p:nvPr>
            <p:ph idx="1"/>
          </p:nvPr>
        </p:nvSpPr>
        <p:spPr>
          <a:xfrm>
            <a:off x="838199" y="1825625"/>
            <a:ext cx="5430079" cy="4351338"/>
          </a:xfrm>
        </p:spPr>
        <p:txBody>
          <a:bodyPr>
            <a:normAutofit/>
          </a:bodyPr>
          <a:lstStyle/>
          <a:p>
            <a:pPr marL="0" indent="0" algn="just">
              <a:buNone/>
            </a:pPr>
            <a:r>
              <a:rPr lang="da-DK" b="1" dirty="0"/>
              <a:t>Motivation! </a:t>
            </a:r>
          </a:p>
          <a:p>
            <a:pPr marL="0" indent="0">
              <a:buNone/>
            </a:pPr>
            <a:r>
              <a:rPr lang="da-DK" dirty="0"/>
              <a:t>Undervisning baseret på virkelige </a:t>
            </a:r>
            <a:br>
              <a:rPr lang="da-DK" dirty="0"/>
            </a:br>
            <a:r>
              <a:rPr lang="da-DK" dirty="0"/>
              <a:t>(fx professionsrettede) problemstillinger/cases fremmer: </a:t>
            </a:r>
          </a:p>
          <a:p>
            <a:pPr>
              <a:buFontTx/>
              <a:buChar char="-"/>
            </a:pPr>
            <a:r>
              <a:rPr lang="da-DK" dirty="0"/>
              <a:t>Engagement </a:t>
            </a:r>
          </a:p>
          <a:p>
            <a:pPr>
              <a:buFontTx/>
              <a:buChar char="-"/>
            </a:pPr>
            <a:r>
              <a:rPr lang="da-DK" dirty="0"/>
              <a:t>Læring </a:t>
            </a:r>
          </a:p>
          <a:p>
            <a:pPr>
              <a:buFontTx/>
              <a:buChar char="-"/>
            </a:pPr>
            <a:r>
              <a:rPr lang="da-DK" dirty="0"/>
              <a:t>Kompetencer </a:t>
            </a:r>
          </a:p>
          <a:p>
            <a:pPr>
              <a:buFontTx/>
              <a:buChar char="-"/>
            </a:pPr>
            <a:r>
              <a:rPr lang="da-DK" dirty="0"/>
              <a:t>Beslutningstagning </a:t>
            </a:r>
          </a:p>
          <a:p>
            <a:pPr>
              <a:buFontTx/>
              <a:buChar char="-"/>
            </a:pPr>
            <a:r>
              <a:rPr lang="da-DK" dirty="0"/>
              <a:t>Refleksion</a:t>
            </a:r>
          </a:p>
          <a:p>
            <a:pPr>
              <a:buFontTx/>
              <a:buChar char="-"/>
            </a:pPr>
            <a:endParaRPr lang="da-DK" dirty="0"/>
          </a:p>
        </p:txBody>
      </p:sp>
      <p:sp>
        <p:nvSpPr>
          <p:cNvPr id="4" name="Rektangel 3">
            <a:extLst>
              <a:ext uri="{FF2B5EF4-FFF2-40B4-BE49-F238E27FC236}">
                <a16:creationId xmlns:a16="http://schemas.microsoft.com/office/drawing/2014/main" xmlns="" id="{42B607AF-7E44-471D-BD6E-82FE48B6C2C4}"/>
              </a:ext>
            </a:extLst>
          </p:cNvPr>
          <p:cNvSpPr/>
          <p:nvPr/>
        </p:nvSpPr>
        <p:spPr>
          <a:xfrm>
            <a:off x="980661" y="1245704"/>
            <a:ext cx="8931966"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xmlns="" id="{7BF3C787-E48A-4FBF-904A-A1A8CCB57D5B}"/>
              </a:ext>
            </a:extLst>
          </p:cNvPr>
          <p:cNvSpPr/>
          <p:nvPr/>
        </p:nvSpPr>
        <p:spPr>
          <a:xfrm>
            <a:off x="9955698" y="1083796"/>
            <a:ext cx="357810" cy="376824"/>
          </a:xfrm>
          <a:prstGeom prst="ellipse">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43B366E4-DDBA-4E2A-939C-43D31C5F4763}"/>
              </a:ext>
            </a:extLst>
          </p:cNvPr>
          <p:cNvSpPr/>
          <p:nvPr/>
        </p:nvSpPr>
        <p:spPr>
          <a:xfrm>
            <a:off x="10356579" y="1245704"/>
            <a:ext cx="997221"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68C708F5-FAC0-4EF8-B5A0-8E4192DE8BB8}"/>
              </a:ext>
            </a:extLst>
          </p:cNvPr>
          <p:cNvSpPr>
            <a:spLocks noGrp="1"/>
          </p:cNvSpPr>
          <p:nvPr>
            <p:ph type="title"/>
          </p:nvPr>
        </p:nvSpPr>
        <p:spPr/>
        <p:txBody>
          <a:bodyPr/>
          <a:lstStyle/>
          <a:p>
            <a:r>
              <a:rPr lang="da-DK" b="1" dirty="0"/>
              <a:t>1) Hvorfor professionsrettet KS?  </a:t>
            </a:r>
          </a:p>
        </p:txBody>
      </p:sp>
      <p:sp>
        <p:nvSpPr>
          <p:cNvPr id="8" name="Tekstfelt 7">
            <a:extLst>
              <a:ext uri="{FF2B5EF4-FFF2-40B4-BE49-F238E27FC236}">
                <a16:creationId xmlns:a16="http://schemas.microsoft.com/office/drawing/2014/main" xmlns="" id="{E89B5D90-FB40-4C66-947E-E98AE161A843}"/>
              </a:ext>
            </a:extLst>
          </p:cNvPr>
          <p:cNvSpPr txBox="1"/>
          <p:nvPr/>
        </p:nvSpPr>
        <p:spPr>
          <a:xfrm>
            <a:off x="6947450" y="2571267"/>
            <a:ext cx="4406350" cy="2031325"/>
          </a:xfrm>
          <a:prstGeom prst="rect">
            <a:avLst/>
          </a:prstGeom>
          <a:noFill/>
        </p:spPr>
        <p:txBody>
          <a:bodyPr wrap="square" rtlCol="0">
            <a:spAutoFit/>
          </a:bodyPr>
          <a:lstStyle/>
          <a:p>
            <a:r>
              <a:rPr lang="da-DK" i="1" dirty="0"/>
              <a:t>Forskning har vist, at den case-baserede undervisning dels kan fremme studerendes engagement, læring og kompetencer i forhold til at analysere, reflektere og tage beslutninger, dels har den vist sig egnet til at forberede studerende til den komplekse virkelighed” </a:t>
            </a:r>
          </a:p>
        </p:txBody>
      </p:sp>
      <p:pic>
        <p:nvPicPr>
          <p:cNvPr id="10" name="Billede 9">
            <a:extLst>
              <a:ext uri="{FF2B5EF4-FFF2-40B4-BE49-F238E27FC236}">
                <a16:creationId xmlns:a16="http://schemas.microsoft.com/office/drawing/2014/main" xmlns="" id="{60C5F09E-9494-4233-8537-FFC6BC40D4F4}"/>
              </a:ext>
            </a:extLst>
          </p:cNvPr>
          <p:cNvPicPr>
            <a:picLocks noChangeAspect="1"/>
          </p:cNvPicPr>
          <p:nvPr/>
        </p:nvPicPr>
        <p:blipFill>
          <a:blip r:embed="rId2"/>
          <a:stretch>
            <a:fillRect/>
          </a:stretch>
        </p:blipFill>
        <p:spPr>
          <a:xfrm>
            <a:off x="10134603" y="5100512"/>
            <a:ext cx="1636638" cy="16366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aleboble: oval 10">
            <a:extLst>
              <a:ext uri="{FF2B5EF4-FFF2-40B4-BE49-F238E27FC236}">
                <a16:creationId xmlns:a16="http://schemas.microsoft.com/office/drawing/2014/main" xmlns="" id="{14FFDA1D-6629-4941-9BA6-000AAF64D171}"/>
              </a:ext>
            </a:extLst>
          </p:cNvPr>
          <p:cNvSpPr/>
          <p:nvPr/>
        </p:nvSpPr>
        <p:spPr>
          <a:xfrm>
            <a:off x="6033050" y="2222807"/>
            <a:ext cx="5738191" cy="2654576"/>
          </a:xfrm>
          <a:prstGeom prst="wedgeEllipseCallout">
            <a:avLst>
              <a:gd name="adj1" fmla="val 28936"/>
              <a:gd name="adj2" fmla="val 56598"/>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Tekstfelt 11">
            <a:extLst>
              <a:ext uri="{FF2B5EF4-FFF2-40B4-BE49-F238E27FC236}">
                <a16:creationId xmlns:a16="http://schemas.microsoft.com/office/drawing/2014/main" xmlns="" id="{96F34D8B-3822-4C86-B8CD-1F2597CE4FBA}"/>
              </a:ext>
            </a:extLst>
          </p:cNvPr>
          <p:cNvSpPr txBox="1"/>
          <p:nvPr/>
        </p:nvSpPr>
        <p:spPr>
          <a:xfrm>
            <a:off x="4770782" y="6231265"/>
            <a:ext cx="5314122"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a-DK" sz="1400" dirty="0"/>
              <a:t>Kilde: Caroline Schaffalitzky de Muckadell: “</a:t>
            </a:r>
            <a:r>
              <a:rPr lang="da-DK" sz="1400" dirty="0" err="1"/>
              <a:t>Casebaseret</a:t>
            </a:r>
            <a:r>
              <a:rPr lang="da-DK" sz="1400" dirty="0"/>
              <a:t> undervisning” i Dansk Universitetspædagogisk Tidsskrift årgang 8, nr. 14 2013 </a:t>
            </a:r>
          </a:p>
        </p:txBody>
      </p:sp>
    </p:spTree>
    <p:extLst>
      <p:ext uri="{BB962C8B-B14F-4D97-AF65-F5344CB8AC3E}">
        <p14:creationId xmlns:p14="http://schemas.microsoft.com/office/powerpoint/2010/main" val="9012108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150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xmlns="" id="{B8A8E2A6-C2A7-4188-8C00-0BA0473BE6CA}"/>
              </a:ext>
            </a:extLst>
          </p:cNvPr>
          <p:cNvSpPr/>
          <p:nvPr/>
        </p:nvSpPr>
        <p:spPr>
          <a:xfrm>
            <a:off x="838200" y="3816626"/>
            <a:ext cx="8931966"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xmlns="" id="{B47E5C70-2F2A-4ACA-ABF7-49B0F53AB4D7}"/>
              </a:ext>
            </a:extLst>
          </p:cNvPr>
          <p:cNvSpPr/>
          <p:nvPr/>
        </p:nvSpPr>
        <p:spPr>
          <a:xfrm>
            <a:off x="9813237" y="3654718"/>
            <a:ext cx="357810" cy="376824"/>
          </a:xfrm>
          <a:prstGeom prst="ellipse">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7DF7E3AD-CA00-4334-892C-4E80969EFF62}"/>
              </a:ext>
            </a:extLst>
          </p:cNvPr>
          <p:cNvSpPr/>
          <p:nvPr/>
        </p:nvSpPr>
        <p:spPr>
          <a:xfrm>
            <a:off x="10214118" y="3816626"/>
            <a:ext cx="997221"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DF6FBD49-4FB5-4879-A088-C7EE9ABA3848}"/>
              </a:ext>
            </a:extLst>
          </p:cNvPr>
          <p:cNvSpPr/>
          <p:nvPr/>
        </p:nvSpPr>
        <p:spPr>
          <a:xfrm>
            <a:off x="851452" y="3820456"/>
            <a:ext cx="8931966"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xmlns="" id="{E4F6326E-3B72-49FF-B827-427B11001337}"/>
              </a:ext>
            </a:extLst>
          </p:cNvPr>
          <p:cNvSpPr/>
          <p:nvPr/>
        </p:nvSpPr>
        <p:spPr>
          <a:xfrm>
            <a:off x="10227370" y="3820456"/>
            <a:ext cx="997221"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itel 1">
            <a:extLst>
              <a:ext uri="{FF2B5EF4-FFF2-40B4-BE49-F238E27FC236}">
                <a16:creationId xmlns:a16="http://schemas.microsoft.com/office/drawing/2014/main" xmlns="" id="{08AE6B1C-86FF-4372-B590-8820F3AEE05F}"/>
              </a:ext>
            </a:extLst>
          </p:cNvPr>
          <p:cNvSpPr txBox="1">
            <a:spLocks/>
          </p:cNvSpPr>
          <p:nvPr/>
        </p:nvSpPr>
        <p:spPr>
          <a:xfrm>
            <a:off x="704021" y="291456"/>
            <a:ext cx="3813313" cy="3164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19900" b="1" dirty="0"/>
              <a:t>2.</a:t>
            </a:r>
            <a:endParaRPr lang="da-DK" sz="16600" b="1" dirty="0"/>
          </a:p>
        </p:txBody>
      </p:sp>
      <p:sp>
        <p:nvSpPr>
          <p:cNvPr id="11" name="Rektangel 10">
            <a:extLst>
              <a:ext uri="{FF2B5EF4-FFF2-40B4-BE49-F238E27FC236}">
                <a16:creationId xmlns:a16="http://schemas.microsoft.com/office/drawing/2014/main" xmlns="" id="{3C4F9AA1-3E66-4243-A8EB-81CE2B4E84F9}"/>
              </a:ext>
            </a:extLst>
          </p:cNvPr>
          <p:cNvSpPr/>
          <p:nvPr/>
        </p:nvSpPr>
        <p:spPr>
          <a:xfrm>
            <a:off x="851452" y="3816626"/>
            <a:ext cx="8931966" cy="60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Ellipse 11">
            <a:extLst>
              <a:ext uri="{FF2B5EF4-FFF2-40B4-BE49-F238E27FC236}">
                <a16:creationId xmlns:a16="http://schemas.microsoft.com/office/drawing/2014/main" xmlns="" id="{28AB978C-7775-4F90-8B76-AA1B69A6CCF9}"/>
              </a:ext>
            </a:extLst>
          </p:cNvPr>
          <p:cNvSpPr/>
          <p:nvPr/>
        </p:nvSpPr>
        <p:spPr>
          <a:xfrm>
            <a:off x="9826489" y="3654718"/>
            <a:ext cx="357810" cy="376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a:extLst>
              <a:ext uri="{FF2B5EF4-FFF2-40B4-BE49-F238E27FC236}">
                <a16:creationId xmlns:a16="http://schemas.microsoft.com/office/drawing/2014/main" xmlns="" id="{7EA80B5C-4D79-4CB7-B8CA-D257E202DC8E}"/>
              </a:ext>
            </a:extLst>
          </p:cNvPr>
          <p:cNvSpPr/>
          <p:nvPr/>
        </p:nvSpPr>
        <p:spPr>
          <a:xfrm>
            <a:off x="10227370" y="3816626"/>
            <a:ext cx="997221" cy="60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07FBDC4D-26C7-499B-843F-EF3651BC9DC9}"/>
              </a:ext>
            </a:extLst>
          </p:cNvPr>
          <p:cNvSpPr>
            <a:spLocks noGrp="1"/>
          </p:cNvSpPr>
          <p:nvPr>
            <p:ph type="title"/>
          </p:nvPr>
        </p:nvSpPr>
        <p:spPr>
          <a:xfrm>
            <a:off x="838200" y="2726892"/>
            <a:ext cx="10515600" cy="1325563"/>
          </a:xfrm>
        </p:spPr>
        <p:txBody>
          <a:bodyPr>
            <a:normAutofit/>
          </a:bodyPr>
          <a:lstStyle/>
          <a:p>
            <a:r>
              <a:rPr lang="da-DK" sz="5400" b="1" dirty="0"/>
              <a:t>Begrebsafklaring </a:t>
            </a:r>
          </a:p>
        </p:txBody>
      </p:sp>
    </p:spTree>
    <p:extLst>
      <p:ext uri="{BB962C8B-B14F-4D97-AF65-F5344CB8AC3E}">
        <p14:creationId xmlns:p14="http://schemas.microsoft.com/office/powerpoint/2010/main" val="4007634347"/>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5426</TotalTime>
  <Words>2884</Words>
  <Application>Microsoft Macintosh PowerPoint</Application>
  <PresentationFormat>Brugerdefineret</PresentationFormat>
  <Paragraphs>444</Paragraphs>
  <Slides>66</Slides>
  <Notes>0</Notes>
  <HiddenSlides>0</HiddenSlides>
  <MMClips>0</MMClips>
  <ScaleCrop>false</ScaleCrop>
  <HeadingPairs>
    <vt:vector size="4" baseType="variant">
      <vt:variant>
        <vt:lpstr>Tema</vt:lpstr>
      </vt:variant>
      <vt:variant>
        <vt:i4>1</vt:i4>
      </vt:variant>
      <vt:variant>
        <vt:lpstr>Diastitler</vt:lpstr>
      </vt:variant>
      <vt:variant>
        <vt:i4>66</vt:i4>
      </vt:variant>
    </vt:vector>
  </HeadingPairs>
  <TitlesOfParts>
    <vt:vector size="67" baseType="lpstr">
      <vt:lpstr>Office-tema</vt:lpstr>
      <vt:lpstr>Det professionsrettede KS </vt:lpstr>
      <vt:lpstr>Disposition </vt:lpstr>
      <vt:lpstr>Hvorfor professionsrettet KS?</vt:lpstr>
      <vt:lpstr>1) Hvorfor professionsrettet KS?  </vt:lpstr>
      <vt:lpstr>1) Hvorfor professionsrettet KS?  </vt:lpstr>
      <vt:lpstr>1) Hvorfor professionsrettet KS?  </vt:lpstr>
      <vt:lpstr>1) Hvorfor professionsrettet KS?  </vt:lpstr>
      <vt:lpstr>1) Hvorfor professionsrettet KS?  </vt:lpstr>
      <vt:lpstr>Begrebsafklaring </vt:lpstr>
      <vt:lpstr>2) Begrebsafklaring </vt:lpstr>
      <vt:lpstr>2) Begrebsafklaring </vt:lpstr>
      <vt:lpstr>2) Begrebsafklaring </vt:lpstr>
      <vt:lpstr>2) Begrebsafklaring </vt:lpstr>
      <vt:lpstr>2) Begrebsafklaring </vt:lpstr>
      <vt:lpstr>2) Begrebsafklaring </vt:lpstr>
      <vt:lpstr>2) Begrebsafklaring </vt:lpstr>
      <vt:lpstr>PowerPoint-præsentation</vt:lpstr>
      <vt:lpstr>2) Begrebsafklaring </vt:lpstr>
      <vt:lpstr>2) Begrebsafklaring </vt:lpstr>
      <vt:lpstr>Planlægning af professionsrettet undervisning </vt:lpstr>
      <vt:lpstr>3) Planlægning af professionsrettet UV</vt:lpstr>
      <vt:lpstr>3) Planlægning af professionsrettet UV</vt:lpstr>
      <vt:lpstr>3) Planlægning af professionsrettet UV</vt:lpstr>
      <vt:lpstr>3) Planlægning af professionsrettet UV</vt:lpstr>
      <vt:lpstr>3) Planlægning af professionsrettet UV</vt:lpstr>
      <vt:lpstr>3) Planlægning af professionsrettet UV</vt:lpstr>
      <vt:lpstr>3) Planlægning af professionsrettet UV</vt:lpstr>
      <vt:lpstr>3) Planlægning af professionsrettet UV</vt:lpstr>
      <vt:lpstr>3) Planlægning af professionsrettet UV</vt:lpstr>
      <vt:lpstr>3) Planlægning af professionsrettet UV</vt:lpstr>
      <vt:lpstr>De overordnede rammer </vt:lpstr>
      <vt:lpstr>4) De overordnede rammer: 1.hf  </vt:lpstr>
      <vt:lpstr>4) De overordnede rammer: 2.hf  </vt:lpstr>
      <vt:lpstr>4) De overordnede rammer</vt:lpstr>
      <vt:lpstr>4) De overordnede rammer: Life Skills  </vt:lpstr>
      <vt:lpstr>Øvelse med Brian</vt:lpstr>
      <vt:lpstr>Fagpakkerne og KS </vt:lpstr>
      <vt:lpstr>5) Fagpakkerne og KS </vt:lpstr>
      <vt:lpstr>5) Fagpakkerne og KS </vt:lpstr>
      <vt:lpstr>5) Fagpakkerne og KS </vt:lpstr>
      <vt:lpstr>5) Fagpakkerne og KS </vt:lpstr>
      <vt:lpstr>5) Fagpakkerne og KS </vt:lpstr>
      <vt:lpstr>Professionsrettede KS-forløb </vt:lpstr>
      <vt:lpstr>6) KS-forløb med professionsorientering </vt:lpstr>
      <vt:lpstr>6) KS-forløb med professionsorientering </vt:lpstr>
      <vt:lpstr>6) KS-forløb med professionsorientering </vt:lpstr>
      <vt:lpstr>6) KS-forløb med professionsorientering </vt:lpstr>
      <vt:lpstr>6) KS-forløb med professionsorientering </vt:lpstr>
      <vt:lpstr>PowerPoint-præsentation</vt:lpstr>
      <vt:lpstr>6) KS-forløb med professionsorientering </vt:lpstr>
      <vt:lpstr>6) KS-forløb med professionsorientering </vt:lpstr>
      <vt:lpstr>6) KS-forløb med professionsorientering </vt:lpstr>
      <vt:lpstr>6) KS-forløb med professionsorientering </vt:lpstr>
      <vt:lpstr>6) KS-forløb med professionsorientering </vt:lpstr>
      <vt:lpstr>6) KS-forløb med professionsorientering </vt:lpstr>
      <vt:lpstr>6) KS-forløb med professionsorientering </vt:lpstr>
      <vt:lpstr>6) KS-forløb med professionsorientering </vt:lpstr>
      <vt:lpstr>6) KS-forløb med professionsorientering </vt:lpstr>
      <vt:lpstr>Professionsrettet SSO – og KS</vt:lpstr>
      <vt:lpstr>7) SSO og KS – professionsorientering </vt:lpstr>
      <vt:lpstr>7) SSO og KS – professionsorientering </vt:lpstr>
      <vt:lpstr>7) SSO og KS – professionsorientering </vt:lpstr>
      <vt:lpstr>7) SSO og KS – professionsorientering </vt:lpstr>
      <vt:lpstr>Tid…  </vt:lpstr>
      <vt:lpstr>8) TID – hvornår? Og hvor meget? </vt:lpstr>
      <vt:lpstr>PowerPoint-præsentation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 professionsrettede KS</dc:title>
  <dc:creator>5CD6462M29</dc:creator>
  <cp:lastModifiedBy>KVUC Admin</cp:lastModifiedBy>
  <cp:revision>90</cp:revision>
  <dcterms:created xsi:type="dcterms:W3CDTF">2018-04-09T08:28:00Z</dcterms:created>
  <dcterms:modified xsi:type="dcterms:W3CDTF">2018-04-25T09:33:07Z</dcterms:modified>
</cp:coreProperties>
</file>