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Override2.xml" ContentType="application/vnd.openxmlformats-officedocument.themeOverrid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50" r:id="rId1"/>
    <p:sldMasterId id="2147483652" r:id="rId2"/>
    <p:sldMasterId id="2147483658" r:id="rId3"/>
  </p:sldMasterIdLst>
  <p:notesMasterIdLst>
    <p:notesMasterId r:id="rId10"/>
  </p:notesMasterIdLst>
  <p:handoutMasterIdLst>
    <p:handoutMasterId r:id="rId11"/>
  </p:handoutMasterIdLst>
  <p:sldIdLst>
    <p:sldId id="297" r:id="rId4"/>
    <p:sldId id="305" r:id="rId5"/>
    <p:sldId id="298" r:id="rId6"/>
    <p:sldId id="302" r:id="rId7"/>
    <p:sldId id="299" r:id="rId8"/>
    <p:sldId id="300" r:id="rId9"/>
  </p:sldIdLst>
  <p:sldSz cx="9144000" cy="6858000" type="screen4x3"/>
  <p:notesSz cx="6805613" cy="9944100"/>
  <p:defaultTextStyle>
    <a:defPPr>
      <a:defRPr lang="en-GB"/>
    </a:defPPr>
    <a:lvl1pPr algn="l" rtl="0" fontAlgn="base">
      <a:lnSpc>
        <a:spcPts val="1800"/>
      </a:lnSpc>
      <a:spcBef>
        <a:spcPct val="0"/>
      </a:spcBef>
      <a:spcAft>
        <a:spcPct val="0"/>
      </a:spcAft>
      <a:defRPr sz="1400" kern="1200">
        <a:solidFill>
          <a:schemeClr val="tx1"/>
        </a:solidFill>
        <a:latin typeface="Georgia" pitchFamily="18" charset="0"/>
        <a:ea typeface="+mn-ea"/>
        <a:cs typeface="+mn-cs"/>
      </a:defRPr>
    </a:lvl1pPr>
    <a:lvl2pPr marL="457200" algn="l" rtl="0" fontAlgn="base">
      <a:lnSpc>
        <a:spcPts val="1800"/>
      </a:lnSpc>
      <a:spcBef>
        <a:spcPct val="0"/>
      </a:spcBef>
      <a:spcAft>
        <a:spcPct val="0"/>
      </a:spcAft>
      <a:defRPr sz="1400" kern="1200">
        <a:solidFill>
          <a:schemeClr val="tx1"/>
        </a:solidFill>
        <a:latin typeface="Georgia" pitchFamily="18" charset="0"/>
        <a:ea typeface="+mn-ea"/>
        <a:cs typeface="+mn-cs"/>
      </a:defRPr>
    </a:lvl2pPr>
    <a:lvl3pPr marL="914400" algn="l" rtl="0" fontAlgn="base">
      <a:lnSpc>
        <a:spcPts val="1800"/>
      </a:lnSpc>
      <a:spcBef>
        <a:spcPct val="0"/>
      </a:spcBef>
      <a:spcAft>
        <a:spcPct val="0"/>
      </a:spcAft>
      <a:defRPr sz="1400" kern="1200">
        <a:solidFill>
          <a:schemeClr val="tx1"/>
        </a:solidFill>
        <a:latin typeface="Georgia" pitchFamily="18" charset="0"/>
        <a:ea typeface="+mn-ea"/>
        <a:cs typeface="+mn-cs"/>
      </a:defRPr>
    </a:lvl3pPr>
    <a:lvl4pPr marL="1371600" algn="l" rtl="0" fontAlgn="base">
      <a:lnSpc>
        <a:spcPts val="1800"/>
      </a:lnSpc>
      <a:spcBef>
        <a:spcPct val="0"/>
      </a:spcBef>
      <a:spcAft>
        <a:spcPct val="0"/>
      </a:spcAft>
      <a:defRPr sz="1400" kern="1200">
        <a:solidFill>
          <a:schemeClr val="tx1"/>
        </a:solidFill>
        <a:latin typeface="Georgia" pitchFamily="18" charset="0"/>
        <a:ea typeface="+mn-ea"/>
        <a:cs typeface="+mn-cs"/>
      </a:defRPr>
    </a:lvl4pPr>
    <a:lvl5pPr marL="1828800" algn="l" rtl="0" fontAlgn="base">
      <a:lnSpc>
        <a:spcPts val="1800"/>
      </a:lnSpc>
      <a:spcBef>
        <a:spcPct val="0"/>
      </a:spcBef>
      <a:spcAft>
        <a:spcPct val="0"/>
      </a:spcAft>
      <a:defRPr sz="1400" kern="1200">
        <a:solidFill>
          <a:schemeClr val="tx1"/>
        </a:solidFill>
        <a:latin typeface="Georgia" pitchFamily="18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Georgia" pitchFamily="18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Georgia" pitchFamily="18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Georgia" pitchFamily="18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Georgia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669">
          <p15:clr>
            <a:srgbClr val="A4A3A4"/>
          </p15:clr>
        </p15:guide>
        <p15:guide id="2" orient="horz" pos="1570">
          <p15:clr>
            <a:srgbClr val="A4A3A4"/>
          </p15:clr>
        </p15:guide>
        <p15:guide id="3" pos="272">
          <p15:clr>
            <a:srgbClr val="A4A3A4"/>
          </p15:clr>
        </p15:guide>
        <p15:guide id="4" pos="5488">
          <p15:clr>
            <a:srgbClr val="A4A3A4"/>
          </p15:clr>
        </p15:guide>
        <p15:guide id="5" pos="2925">
          <p15:clr>
            <a:srgbClr val="A4A3A4"/>
          </p15:clr>
        </p15:guide>
        <p15:guide id="6" pos="283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32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387C73"/>
    <a:srgbClr val="DFD67F"/>
    <a:srgbClr val="BB8EBE"/>
    <a:srgbClr val="C0AE00"/>
    <a:srgbClr val="DB0962"/>
    <a:srgbClr val="781D7E"/>
    <a:srgbClr val="EBB7CE"/>
    <a:srgbClr val="537B8D"/>
    <a:srgbClr val="B6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8307" autoAdjust="0"/>
    <p:restoredTop sz="99467" autoAdjust="0"/>
  </p:normalViewPr>
  <p:slideViewPr>
    <p:cSldViewPr>
      <p:cViewPr varScale="1">
        <p:scale>
          <a:sx n="81" d="100"/>
          <a:sy n="81" d="100"/>
        </p:scale>
        <p:origin x="-1229" y="-86"/>
      </p:cViewPr>
      <p:guideLst>
        <p:guide orient="horz" pos="3669"/>
        <p:guide orient="horz" pos="1570"/>
        <p:guide pos="272"/>
        <p:guide pos="5488"/>
        <p:guide pos="2925"/>
        <p:guide pos="283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3198" y="-90"/>
      </p:cViewPr>
      <p:guideLst>
        <p:guide orient="horz" pos="3132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 sz="1200">
                <a:latin typeface="Arial" charset="0"/>
              </a:defRPr>
            </a:lvl1pPr>
          </a:lstStyle>
          <a:p>
            <a:endParaRPr lang="da-DK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4939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200">
                <a:latin typeface="Arial" charset="0"/>
              </a:defRPr>
            </a:lvl1pPr>
          </a:lstStyle>
          <a:p>
            <a:endParaRPr lang="da-DK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 sz="1200">
                <a:latin typeface="Arial" charset="0"/>
              </a:defRPr>
            </a:lvl1pPr>
          </a:lstStyle>
          <a:p>
            <a:endParaRPr lang="da-DK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200">
                <a:latin typeface="Arial" charset="0"/>
              </a:defRPr>
            </a:lvl1pPr>
          </a:lstStyle>
          <a:p>
            <a:fld id="{C2C03116-8872-4E4E-BD71-D868663E5430}" type="slidenum">
              <a:rPr lang="da-DK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758189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 sz="1200">
                <a:latin typeface="Arial" charset="0"/>
              </a:defRPr>
            </a:lvl1pPr>
          </a:lstStyle>
          <a:p>
            <a:endParaRPr lang="da-DK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939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200">
                <a:latin typeface="Arial" charset="0"/>
              </a:defRPr>
            </a:lvl1pPr>
          </a:lstStyle>
          <a:p>
            <a:endParaRPr lang="da-DK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562" y="4723448"/>
            <a:ext cx="5444490" cy="4474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 sz="1200">
                <a:latin typeface="Arial" charset="0"/>
              </a:defRPr>
            </a:lvl1pPr>
          </a:lstStyle>
          <a:p>
            <a:endParaRPr lang="da-DK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200">
                <a:latin typeface="Arial" charset="0"/>
              </a:defRPr>
            </a:lvl1pPr>
          </a:lstStyle>
          <a:p>
            <a:fld id="{3477FD34-E586-4161-AD40-242107BE3476}" type="slidenum">
              <a:rPr lang="da-DK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176981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3.w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2.xml"/><Relationship Id="rId4" Type="http://schemas.openxmlformats.org/officeDocument/2006/relationships/image" Target="../media/image6.wmf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2164" name="Picture 20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2412000" y="1984"/>
            <a:ext cx="2289173" cy="171688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262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31800" y="1276350"/>
            <a:ext cx="6478588" cy="1144588"/>
          </a:xfrm>
        </p:spPr>
        <p:txBody>
          <a:bodyPr tIns="45720" bIns="45720"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262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31800" y="2497138"/>
            <a:ext cx="6478588" cy="1144587"/>
          </a:xfrm>
        </p:spPr>
        <p:txBody>
          <a:bodyPr/>
          <a:lstStyle>
            <a:lvl1pPr marL="0" indent="0">
              <a:lnSpc>
                <a:spcPts val="2200"/>
              </a:lnSpc>
              <a:buFontTx/>
              <a:buNone/>
              <a:defRPr sz="24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262148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7088188" y="6272213"/>
            <a:ext cx="1619250" cy="179387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84CFE9E-73B2-499C-B21C-02B4C4D0E9CC}" type="datetime1">
              <a:rPr lang="da-DK" smtClean="0"/>
              <a:t>12-04-2019</a:t>
            </a:fld>
            <a:endParaRPr lang="da-DK" dirty="0"/>
          </a:p>
        </p:txBody>
      </p:sp>
      <p:sp>
        <p:nvSpPr>
          <p:cNvPr id="26214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a-DK" smtClean="0"/>
              <a:t>Bent Fischer-Nielsen, fagkonsulent i samfundsfag</a:t>
            </a:r>
            <a:endParaRPr lang="da-DK" dirty="0"/>
          </a:p>
        </p:txBody>
      </p:sp>
      <p:sp>
        <p:nvSpPr>
          <p:cNvPr id="26215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a-DK" dirty="0" smtClean="0"/>
              <a:t>Side </a:t>
            </a:r>
            <a:fld id="{7A5F1A53-158C-4308-AA0B-FD5167706E05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262151" name="Line 7"/>
          <p:cNvSpPr>
            <a:spLocks noChangeShapeType="1"/>
          </p:cNvSpPr>
          <p:nvPr/>
        </p:nvSpPr>
        <p:spPr bwMode="auto">
          <a:xfrm>
            <a:off x="431800" y="1204913"/>
            <a:ext cx="1800225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a-DK"/>
          </a:p>
        </p:txBody>
      </p:sp>
      <p:sp>
        <p:nvSpPr>
          <p:cNvPr id="262152" name="Line 8"/>
          <p:cNvSpPr>
            <a:spLocks noChangeShapeType="1"/>
          </p:cNvSpPr>
          <p:nvPr/>
        </p:nvSpPr>
        <p:spPr bwMode="auto">
          <a:xfrm>
            <a:off x="431800" y="6099175"/>
            <a:ext cx="6405563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a-DK"/>
          </a:p>
        </p:txBody>
      </p:sp>
      <p:sp>
        <p:nvSpPr>
          <p:cNvPr id="262153" name="Line 9"/>
          <p:cNvSpPr>
            <a:spLocks noChangeShapeType="1"/>
          </p:cNvSpPr>
          <p:nvPr/>
        </p:nvSpPr>
        <p:spPr bwMode="auto">
          <a:xfrm>
            <a:off x="7088188" y="6099175"/>
            <a:ext cx="161925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a-DK"/>
          </a:p>
        </p:txBody>
      </p:sp>
      <p:sp>
        <p:nvSpPr>
          <p:cNvPr id="262154" name="Text Box 10"/>
          <p:cNvSpPr txBox="1">
            <a:spLocks noChangeArrowheads="1"/>
          </p:cNvSpPr>
          <p:nvPr/>
        </p:nvSpPr>
        <p:spPr bwMode="auto">
          <a:xfrm>
            <a:off x="9217025" y="-26988"/>
            <a:ext cx="1943100" cy="214947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da-DK" sz="1000" b="1">
                <a:solidFill>
                  <a:schemeClr val="bg1"/>
                </a:solidFill>
              </a:rPr>
              <a:t>Tilføj hjælpelinjer: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da-DK" sz="1000">
                <a:solidFill>
                  <a:schemeClr val="bg1"/>
                </a:solidFill>
              </a:rPr>
              <a:t>Højreklik et sted i det grå område rundt om dette dias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da-DK" sz="1000">
                <a:solidFill>
                  <a:schemeClr val="bg1"/>
                </a:solidFill>
              </a:rPr>
              <a:t>Vælg "Gitter og hjælpelinjer"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da-DK" sz="1000">
                <a:solidFill>
                  <a:schemeClr val="bg1"/>
                </a:solidFill>
              </a:rPr>
              <a:t>Vælg "Vis hjælpelinjer på skærm"</a:t>
            </a:r>
          </a:p>
        </p:txBody>
      </p:sp>
      <p:pic>
        <p:nvPicPr>
          <p:cNvPr id="13" name="Billede 1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4187" y="157862"/>
            <a:ext cx="1735137" cy="822866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89E092A-71F3-41F7-BC77-C0A722977007}" type="datetime1">
              <a:rPr lang="da-DK" smtClean="0"/>
              <a:t>12-04-2019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Bent Fischer-Nielsen, fagkonsulent i samfundsfag</a:t>
            </a:r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Side </a:t>
            </a:r>
            <a:fld id="{23B4CD52-7A29-4944-8378-6480FEB53E32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40513" y="1277938"/>
            <a:ext cx="2068512" cy="4551362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31800" y="1277938"/>
            <a:ext cx="6056313" cy="4551362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8C80EEC-CEFA-4625-9C74-AB6C5CD5D39A}" type="datetime1">
              <a:rPr lang="da-DK" smtClean="0"/>
              <a:t>12-04-2019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Bent Fischer-Nielsen, fagkonsulent i samfundsfag</a:t>
            </a:r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Side </a:t>
            </a:r>
            <a:fld id="{5186EF68-1F3A-43E0-BC66-0BE045D4EF45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kst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31800" y="1277938"/>
            <a:ext cx="6478588" cy="1143000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sz="half" idx="1"/>
          </p:nvPr>
        </p:nvSpPr>
        <p:spPr>
          <a:xfrm>
            <a:off x="431800" y="2497138"/>
            <a:ext cx="4062413" cy="3332162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6613" y="2497138"/>
            <a:ext cx="4062412" cy="3332162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>
          <a:xfrm>
            <a:off x="7088188" y="6273800"/>
            <a:ext cx="1619250" cy="179388"/>
          </a:xfrm>
        </p:spPr>
        <p:txBody>
          <a:bodyPr/>
          <a:lstStyle>
            <a:lvl1pPr>
              <a:defRPr/>
            </a:lvl1pPr>
          </a:lstStyle>
          <a:p>
            <a:fld id="{EC10C2A4-BB36-4EC0-83ED-3BCE622319D0}" type="datetime1">
              <a:rPr lang="da-DK" smtClean="0"/>
              <a:t>12-04-2019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>
          <a:xfrm>
            <a:off x="431800" y="6269038"/>
            <a:ext cx="6405563" cy="360362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Bent Fischer-Nielsen, fagkonsulent i samfundsfag</a:t>
            </a:r>
            <a:endParaRPr lang="da-DK" dirty="0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>
          <a:xfrm>
            <a:off x="7088188" y="6451600"/>
            <a:ext cx="1619250" cy="179388"/>
          </a:xfrm>
        </p:spPr>
        <p:txBody>
          <a:bodyPr/>
          <a:lstStyle>
            <a:lvl1pPr>
              <a:defRPr/>
            </a:lvl1pPr>
          </a:lstStyle>
          <a:p>
            <a:r>
              <a:rPr lang="da-DK"/>
              <a:t>Side </a:t>
            </a:r>
            <a:fld id="{47B4D9DB-C683-4404-AB72-14F49DD23DCA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7" name="Picture 17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2413000" y="1191"/>
            <a:ext cx="2289173" cy="171688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266242" name="Rectangle 2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387C73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a-DK"/>
          </a:p>
        </p:txBody>
      </p:sp>
      <p:sp>
        <p:nvSpPr>
          <p:cNvPr id="2662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31800" y="1276350"/>
            <a:ext cx="6478588" cy="1144588"/>
          </a:xfrm>
        </p:spPr>
        <p:txBody>
          <a:bodyPr tIns="45720" bIns="4572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/>
              <a:t>Click to edit Master title style</a:t>
            </a:r>
          </a:p>
        </p:txBody>
      </p:sp>
      <p:sp>
        <p:nvSpPr>
          <p:cNvPr id="2662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31800" y="2497138"/>
            <a:ext cx="6478588" cy="1144587"/>
          </a:xfrm>
        </p:spPr>
        <p:txBody>
          <a:bodyPr/>
          <a:lstStyle>
            <a:lvl1pPr marL="0" indent="0">
              <a:lnSpc>
                <a:spcPts val="2200"/>
              </a:lnSpc>
              <a:buFontTx/>
              <a:buNone/>
              <a:defRPr sz="2400">
                <a:solidFill>
                  <a:schemeClr val="bg1"/>
                </a:solidFill>
              </a:defRPr>
            </a:lvl1pPr>
          </a:lstStyle>
          <a:p>
            <a:r>
              <a:rPr lang="da-DK"/>
              <a:t>Click to edit Master subtitle style</a:t>
            </a:r>
          </a:p>
        </p:txBody>
      </p:sp>
      <p:sp>
        <p:nvSpPr>
          <p:cNvPr id="266245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7088188" y="6272213"/>
            <a:ext cx="1619250" cy="17938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00D6CB9-C10A-4274-B57B-7047F438851F}" type="datetime1">
              <a:rPr lang="da-DK" smtClean="0"/>
              <a:t>12-04-2019</a:t>
            </a:fld>
            <a:endParaRPr lang="da-DK" dirty="0"/>
          </a:p>
        </p:txBody>
      </p:sp>
      <p:sp>
        <p:nvSpPr>
          <p:cNvPr id="266246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 smtClean="0"/>
              <a:t>Bent Fischer-Nielsen, fagkonsulent i samfundsfag</a:t>
            </a:r>
            <a:endParaRPr lang="da-DK" dirty="0"/>
          </a:p>
        </p:txBody>
      </p:sp>
      <p:sp>
        <p:nvSpPr>
          <p:cNvPr id="266247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 dirty="0" smtClean="0"/>
              <a:t>Side </a:t>
            </a:r>
            <a:fld id="{E01691CB-F753-4461-AA75-D6C648399BBF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266248" name="Line 8"/>
          <p:cNvSpPr>
            <a:spLocks noChangeShapeType="1"/>
          </p:cNvSpPr>
          <p:nvPr/>
        </p:nvSpPr>
        <p:spPr bwMode="auto">
          <a:xfrm>
            <a:off x="431800" y="1204913"/>
            <a:ext cx="1800225" cy="0"/>
          </a:xfrm>
          <a:prstGeom prst="line">
            <a:avLst/>
          </a:prstGeom>
          <a:noFill/>
          <a:ln w="635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a-DK"/>
          </a:p>
        </p:txBody>
      </p:sp>
      <p:sp>
        <p:nvSpPr>
          <p:cNvPr id="266249" name="Line 9"/>
          <p:cNvSpPr>
            <a:spLocks noChangeShapeType="1"/>
          </p:cNvSpPr>
          <p:nvPr/>
        </p:nvSpPr>
        <p:spPr bwMode="auto">
          <a:xfrm>
            <a:off x="431800" y="6099175"/>
            <a:ext cx="6405563" cy="0"/>
          </a:xfrm>
          <a:prstGeom prst="line">
            <a:avLst/>
          </a:prstGeom>
          <a:noFill/>
          <a:ln w="635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a-DK"/>
          </a:p>
        </p:txBody>
      </p:sp>
      <p:sp>
        <p:nvSpPr>
          <p:cNvPr id="266250" name="Line 10"/>
          <p:cNvSpPr>
            <a:spLocks noChangeShapeType="1"/>
          </p:cNvSpPr>
          <p:nvPr/>
        </p:nvSpPr>
        <p:spPr bwMode="auto">
          <a:xfrm>
            <a:off x="7088188" y="6099175"/>
            <a:ext cx="1619250" cy="0"/>
          </a:xfrm>
          <a:prstGeom prst="line">
            <a:avLst/>
          </a:prstGeom>
          <a:noFill/>
          <a:ln w="635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a-DK"/>
          </a:p>
        </p:txBody>
      </p:sp>
      <p:sp>
        <p:nvSpPr>
          <p:cNvPr id="266260" name="Text Box 20"/>
          <p:cNvSpPr txBox="1">
            <a:spLocks noChangeArrowheads="1"/>
          </p:cNvSpPr>
          <p:nvPr userDrawn="1"/>
        </p:nvSpPr>
        <p:spPr bwMode="auto">
          <a:xfrm>
            <a:off x="9217025" y="-26988"/>
            <a:ext cx="1943100" cy="214947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da-DK" sz="1000" b="1">
                <a:solidFill>
                  <a:schemeClr val="bg1"/>
                </a:solidFill>
              </a:rPr>
              <a:t>Tilføj hjælpelinjer: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da-DK" sz="1000">
                <a:solidFill>
                  <a:schemeClr val="bg1"/>
                </a:solidFill>
              </a:rPr>
              <a:t>Højreklik et sted i det grå område rundt om dette dias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da-DK" sz="1000">
                <a:solidFill>
                  <a:schemeClr val="bg1"/>
                </a:solidFill>
              </a:rPr>
              <a:t>Vælg "Gitter og hjælpelinjer"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da-DK" sz="1000">
                <a:solidFill>
                  <a:schemeClr val="bg1"/>
                </a:solidFill>
              </a:rPr>
              <a:t>Vælg "Vis hjælpelinjer på skærm"</a:t>
            </a:r>
          </a:p>
        </p:txBody>
      </p:sp>
      <p:pic>
        <p:nvPicPr>
          <p:cNvPr id="14" name="Billede 1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6939" y="116632"/>
            <a:ext cx="1815541" cy="86099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2FCC807-5CC3-43D3-BA42-50256BE9E7FA}" type="datetime1">
              <a:rPr lang="da-DK" smtClean="0"/>
              <a:t>12-04-2019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Bent Fischer-Nielsen, fagkonsulent i samfundsfag</a:t>
            </a:r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Side </a:t>
            </a:r>
            <a:fld id="{512C42C3-3470-45EA-8B0F-CC852A878CBA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35E49C-0F3F-4391-95F8-A5363FB79625}" type="datetime1">
              <a:rPr lang="da-DK" smtClean="0"/>
              <a:t>12-04-2019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Bent Fischer-Nielsen, fagkonsulent i samfundsfag</a:t>
            </a:r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Side </a:t>
            </a:r>
            <a:fld id="{3AF5E1CD-9D90-4AC0-8140-31BA88502A11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31800" y="2497138"/>
            <a:ext cx="4062413" cy="33321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6613" y="2497138"/>
            <a:ext cx="4062412" cy="33321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817ADCD-1C12-4673-99B5-7D6AC98E7D6E}" type="datetime1">
              <a:rPr lang="da-DK" smtClean="0"/>
              <a:t>12-04-2019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Bent Fischer-Nielsen, fagkonsulent i samfundsfag</a:t>
            </a:r>
            <a:endParaRPr lang="da-DK" dirty="0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Side </a:t>
            </a:r>
            <a:fld id="{C2903C57-6E5E-4D7B-90C7-025725CA5446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F340BFB-DF20-41CF-BFA8-C6C22012773D}" type="datetime1">
              <a:rPr lang="da-DK" smtClean="0"/>
              <a:t>12-04-2019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Bent Fischer-Nielsen, fagkonsulent i samfundsfag</a:t>
            </a:r>
            <a:endParaRPr lang="da-DK" dirty="0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Side </a:t>
            </a:r>
            <a:fld id="{8154E56A-BBF5-4FC7-92FD-D5365D995A0C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15B019F-26DA-4A96-A789-70F0BAF9C010}" type="datetime1">
              <a:rPr lang="da-DK" smtClean="0"/>
              <a:t>12-04-2019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Bent Fischer-Nielsen, fagkonsulent i samfundsfag</a:t>
            </a:r>
            <a:endParaRPr lang="da-DK" dirty="0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Side </a:t>
            </a:r>
            <a:fld id="{6E2326D4-3541-4F3E-B2FA-877C54023CF8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3011DE3-2A45-4D2C-9D0D-918C2EEA7EDA}" type="datetime1">
              <a:rPr lang="da-DK" smtClean="0"/>
              <a:t>12-04-2019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Bent Fischer-Nielsen, fagkonsulent i samfundsfag</a:t>
            </a: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Side </a:t>
            </a:r>
            <a:fld id="{B9BBC279-4C46-4E89-A672-338B53F364DC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7ADDD14-8B19-4789-BDD9-8BF47A2A694D}" type="datetime1">
              <a:rPr lang="da-DK" smtClean="0"/>
              <a:t>12-04-2019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Bent Fischer-Nielsen, fagkonsulent i samfundsfag</a:t>
            </a:r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Side </a:t>
            </a:r>
            <a:fld id="{2422BA6A-2CEF-46ED-93BA-979740AEA7F0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F669133-1FB8-474E-981B-C4191657D8DD}" type="datetime1">
              <a:rPr lang="da-DK" smtClean="0"/>
              <a:t>12-04-2019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Bent Fischer-Nielsen, fagkonsulent i samfundsfag</a:t>
            </a:r>
            <a:endParaRPr lang="da-DK" dirty="0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Side </a:t>
            </a:r>
            <a:fld id="{B460195D-6314-41AD-905E-BDE94518C700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D2BF75C-4235-4080-A06E-608FE6991F3F}" type="datetime1">
              <a:rPr lang="da-DK" smtClean="0"/>
              <a:t>12-04-2019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Bent Fischer-Nielsen, fagkonsulent i samfundsfag</a:t>
            </a:r>
            <a:endParaRPr lang="da-DK" dirty="0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Side </a:t>
            </a:r>
            <a:fld id="{A5582695-96D7-48A9-A8A3-2A8C8DF15777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A71038A-4A15-4FDD-B85F-CB3CC847A648}" type="datetime1">
              <a:rPr lang="da-DK" smtClean="0"/>
              <a:t>12-04-2019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Bent Fischer-Nielsen, fagkonsulent i samfundsfag</a:t>
            </a:r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Side </a:t>
            </a:r>
            <a:fld id="{09D6BDCA-27CB-4703-9ACF-255A6E3D3468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40513" y="1277938"/>
            <a:ext cx="2068512" cy="4551362"/>
          </a:xfrm>
        </p:spPr>
        <p:txBody>
          <a:bodyPr vert="eaVert"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31800" y="1277938"/>
            <a:ext cx="6056313" cy="4551362"/>
          </a:xfrm>
        </p:spPr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161CEB3-7F22-4A69-A297-CA69E8ECE42D}" type="datetime1">
              <a:rPr lang="da-DK" smtClean="0"/>
              <a:t>12-04-2019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Bent Fischer-Nielsen, fagkonsulent i samfundsfag</a:t>
            </a:r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Side </a:t>
            </a:r>
            <a:fld id="{1A8F0201-F869-4112-8274-66A3B7538C8D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3664" name="Picture 16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2413000" y="2778"/>
            <a:ext cx="2289173" cy="171688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283650" name="Rectangle 2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B63333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a-DK"/>
          </a:p>
        </p:txBody>
      </p:sp>
      <p:sp>
        <p:nvSpPr>
          <p:cNvPr id="2836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31800" y="1276350"/>
            <a:ext cx="6478588" cy="1144588"/>
          </a:xfrm>
        </p:spPr>
        <p:txBody>
          <a:bodyPr tIns="45720" bIns="4572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/>
              <a:t>Click to edit Master title style</a:t>
            </a:r>
          </a:p>
        </p:txBody>
      </p:sp>
      <p:sp>
        <p:nvSpPr>
          <p:cNvPr id="2836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31800" y="2497138"/>
            <a:ext cx="6478588" cy="1144587"/>
          </a:xfrm>
        </p:spPr>
        <p:txBody>
          <a:bodyPr/>
          <a:lstStyle>
            <a:lvl1pPr marL="0" indent="0">
              <a:lnSpc>
                <a:spcPts val="2200"/>
              </a:lnSpc>
              <a:buFontTx/>
              <a:buNone/>
              <a:defRPr sz="2400">
                <a:solidFill>
                  <a:schemeClr val="bg1"/>
                </a:solidFill>
              </a:defRPr>
            </a:lvl1pPr>
          </a:lstStyle>
          <a:p>
            <a:r>
              <a:rPr lang="da-DK"/>
              <a:t>Click to edit Master subtitle style</a:t>
            </a:r>
          </a:p>
        </p:txBody>
      </p:sp>
      <p:sp>
        <p:nvSpPr>
          <p:cNvPr id="283653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7088188" y="6272213"/>
            <a:ext cx="1619250" cy="17938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A0E915A-91D4-4DFE-A328-F97649AE6250}" type="datetime1">
              <a:rPr lang="da-DK" smtClean="0"/>
              <a:t>12-04-2019</a:t>
            </a:fld>
            <a:endParaRPr lang="da-DK" dirty="0"/>
          </a:p>
        </p:txBody>
      </p:sp>
      <p:sp>
        <p:nvSpPr>
          <p:cNvPr id="283654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 smtClean="0"/>
              <a:t>Bent Fischer-Nielsen, fagkonsulent i samfundsfag</a:t>
            </a:r>
            <a:endParaRPr lang="da-DK" dirty="0"/>
          </a:p>
        </p:txBody>
      </p:sp>
      <p:sp>
        <p:nvSpPr>
          <p:cNvPr id="283655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 dirty="0" smtClean="0"/>
              <a:t>Side </a:t>
            </a:r>
            <a:fld id="{E9B8DCBD-6236-46DA-A357-826287BF383C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283656" name="Line 8"/>
          <p:cNvSpPr>
            <a:spLocks noChangeShapeType="1"/>
          </p:cNvSpPr>
          <p:nvPr/>
        </p:nvSpPr>
        <p:spPr bwMode="auto">
          <a:xfrm>
            <a:off x="431800" y="1204913"/>
            <a:ext cx="1800225" cy="0"/>
          </a:xfrm>
          <a:prstGeom prst="line">
            <a:avLst/>
          </a:prstGeom>
          <a:noFill/>
          <a:ln w="635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a-DK"/>
          </a:p>
        </p:txBody>
      </p:sp>
      <p:sp>
        <p:nvSpPr>
          <p:cNvPr id="283657" name="Line 9"/>
          <p:cNvSpPr>
            <a:spLocks noChangeShapeType="1"/>
          </p:cNvSpPr>
          <p:nvPr/>
        </p:nvSpPr>
        <p:spPr bwMode="auto">
          <a:xfrm>
            <a:off x="431800" y="6099175"/>
            <a:ext cx="6405563" cy="0"/>
          </a:xfrm>
          <a:prstGeom prst="line">
            <a:avLst/>
          </a:prstGeom>
          <a:noFill/>
          <a:ln w="635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a-DK"/>
          </a:p>
        </p:txBody>
      </p:sp>
      <p:sp>
        <p:nvSpPr>
          <p:cNvPr id="283658" name="Line 10"/>
          <p:cNvSpPr>
            <a:spLocks noChangeShapeType="1"/>
          </p:cNvSpPr>
          <p:nvPr/>
        </p:nvSpPr>
        <p:spPr bwMode="auto">
          <a:xfrm>
            <a:off x="7088188" y="6099175"/>
            <a:ext cx="1619250" cy="0"/>
          </a:xfrm>
          <a:prstGeom prst="line">
            <a:avLst/>
          </a:prstGeom>
          <a:noFill/>
          <a:ln w="635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a-DK"/>
          </a:p>
        </p:txBody>
      </p:sp>
      <p:sp>
        <p:nvSpPr>
          <p:cNvPr id="283666" name="Text Box 18"/>
          <p:cNvSpPr txBox="1">
            <a:spLocks noChangeArrowheads="1"/>
          </p:cNvSpPr>
          <p:nvPr userDrawn="1"/>
        </p:nvSpPr>
        <p:spPr bwMode="auto">
          <a:xfrm>
            <a:off x="9217025" y="-26988"/>
            <a:ext cx="1943100" cy="214947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da-DK" sz="1000" b="1">
                <a:solidFill>
                  <a:schemeClr val="bg1"/>
                </a:solidFill>
              </a:rPr>
              <a:t>Tilføj hjælpelinjer: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da-DK" sz="1000">
                <a:solidFill>
                  <a:schemeClr val="bg1"/>
                </a:solidFill>
              </a:rPr>
              <a:t>Højreklik et sted i det grå område rundt om dette dias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da-DK" sz="1000">
                <a:solidFill>
                  <a:schemeClr val="bg1"/>
                </a:solidFill>
              </a:rPr>
              <a:t>Vælg "Gitter og hjælpelinjer"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da-DK" sz="1000">
                <a:solidFill>
                  <a:schemeClr val="bg1"/>
                </a:solidFill>
              </a:rPr>
              <a:t>Vælg "Vis hjælpelinjer på skærm"</a:t>
            </a:r>
          </a:p>
        </p:txBody>
      </p:sp>
      <p:pic>
        <p:nvPicPr>
          <p:cNvPr id="3" name="Billede 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6939" y="116632"/>
            <a:ext cx="1815541" cy="860996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2D15DF7-AF49-4819-B6B3-923D6D794216}" type="datetime1">
              <a:rPr lang="da-DK" smtClean="0"/>
              <a:t>12-04-2019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Bent Fischer-Nielsen, fagkonsulent i samfundsfag</a:t>
            </a:r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Side </a:t>
            </a:r>
            <a:fld id="{135AF10D-5340-4097-B210-F2DF6053A0CE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C440990-B675-4C77-BC46-200C916CBCD9}" type="datetime1">
              <a:rPr lang="da-DK" smtClean="0"/>
              <a:t>12-04-2019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Bent Fischer-Nielsen, fagkonsulent i samfundsfag</a:t>
            </a:r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Side </a:t>
            </a:r>
            <a:fld id="{4EBE1F50-F4DD-41A5-BAE5-DD9410CAC182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31800" y="2497138"/>
            <a:ext cx="4062413" cy="33321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6613" y="2497138"/>
            <a:ext cx="4062412" cy="33321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89983E8-D8FD-4B12-B3F0-4D956FD8FD2A}" type="datetime1">
              <a:rPr lang="da-DK" smtClean="0"/>
              <a:t>12-04-2019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Bent Fischer-Nielsen, fagkonsulent i samfundsfag</a:t>
            </a:r>
            <a:endParaRPr lang="da-DK" dirty="0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Side </a:t>
            </a:r>
            <a:fld id="{E8C68398-BDE6-46DE-A7D4-2606E31775CF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BE7B4F1-0AB8-412E-A33D-4EBA5B97C216}" type="datetime1">
              <a:rPr lang="da-DK" smtClean="0"/>
              <a:t>12-04-2019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Bent Fischer-Nielsen, fagkonsulent i samfundsfag</a:t>
            </a:r>
            <a:endParaRPr lang="da-DK" dirty="0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Side </a:t>
            </a:r>
            <a:fld id="{B2B3A478-A599-49FE-8CFE-D7FE90E1826E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5C59C6D-20C9-4002-8A4B-E6F79E3D63BF}" type="datetime1">
              <a:rPr lang="da-DK" smtClean="0"/>
              <a:t>12-04-2019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Bent Fischer-Nielsen, fagkonsulent i samfundsfag</a:t>
            </a:r>
            <a:endParaRPr lang="da-DK" dirty="0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Side </a:t>
            </a:r>
            <a:fld id="{586F4B36-E4ED-4253-ACB7-B6F23E283B62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E7317BA-0276-414D-B578-20481AC4051C}" type="datetime1">
              <a:rPr lang="da-DK" smtClean="0"/>
              <a:t>12-04-2019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Bent Fischer-Nielsen, fagkonsulent i samfundsfag</a:t>
            </a:r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Side </a:t>
            </a:r>
            <a:fld id="{29D0BF61-90BF-462F-8D82-9B73BFE44C96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000DD73-16C4-4E9F-8187-24C83D3EC1C4}" type="datetime1">
              <a:rPr lang="da-DK" smtClean="0"/>
              <a:t>12-04-2019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Bent Fischer-Nielsen, fagkonsulent i samfundsfag</a:t>
            </a: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Side </a:t>
            </a:r>
            <a:fld id="{BCC56E9A-9749-44EF-99FE-FEFAEEB33ADF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A39BE4-4629-4E2C-8ED1-835B3A26CA80}" type="datetime1">
              <a:rPr lang="da-DK" smtClean="0"/>
              <a:t>12-04-2019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Bent Fischer-Nielsen, fagkonsulent i samfundsfag</a:t>
            </a:r>
            <a:endParaRPr lang="da-DK" dirty="0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Side </a:t>
            </a:r>
            <a:fld id="{C946D484-2F13-42AB-BA77-21A9917CFBC7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58BC7EE-8EA4-4C3E-8FA6-3E2BF4A1E082}" type="datetime1">
              <a:rPr lang="da-DK" smtClean="0"/>
              <a:t>12-04-2019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Bent Fischer-Nielsen, fagkonsulent i samfundsfag</a:t>
            </a:r>
            <a:endParaRPr lang="da-DK" dirty="0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Side </a:t>
            </a:r>
            <a:fld id="{EF18B861-7938-41AA-B5DA-6BC32F836EB5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5FA8BF4-01A4-4A29-AC1A-1543D5A86CA4}" type="datetime1">
              <a:rPr lang="da-DK" smtClean="0"/>
              <a:t>12-04-2019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Bent Fischer-Nielsen, fagkonsulent i samfundsfag</a:t>
            </a:r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Side </a:t>
            </a:r>
            <a:fld id="{D9B6EA8E-7CC9-4E13-984D-E867D2827739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40513" y="1277938"/>
            <a:ext cx="2068512" cy="4551362"/>
          </a:xfrm>
        </p:spPr>
        <p:txBody>
          <a:bodyPr vert="eaVert"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31800" y="1277938"/>
            <a:ext cx="6056313" cy="4551362"/>
          </a:xfrm>
        </p:spPr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07823A9-5AA5-4B6F-A22A-66F40B491B19}" type="datetime1">
              <a:rPr lang="da-DK" smtClean="0"/>
              <a:t>12-04-2019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Bent Fischer-Nielsen, fagkonsulent i samfundsfag</a:t>
            </a:r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Side </a:t>
            </a:r>
            <a:fld id="{67706841-8E88-4028-A690-F598B34A0845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31800" y="2497138"/>
            <a:ext cx="4062413" cy="33321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6613" y="2497138"/>
            <a:ext cx="4062412" cy="33321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133106D-F565-48D9-AE5A-6E172D04D4CA}" type="datetime1">
              <a:rPr lang="da-DK" smtClean="0"/>
              <a:t>12-04-2019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Bent Fischer-Nielsen, fagkonsulent i samfundsfag</a:t>
            </a:r>
            <a:endParaRPr lang="da-DK" dirty="0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Side </a:t>
            </a:r>
            <a:fld id="{8EF332FB-5757-444A-9F9F-66D8FEE366D5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D35A613-016B-4C2C-8C29-E91D7461B29E}" type="datetime1">
              <a:rPr lang="da-DK" smtClean="0"/>
              <a:t>12-04-2019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Bent Fischer-Nielsen, fagkonsulent i samfundsfag</a:t>
            </a:r>
            <a:endParaRPr lang="da-DK" dirty="0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Side </a:t>
            </a:r>
            <a:fld id="{3D54D211-F678-43B6-83F6-F8C70CC00FA2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236FCB0-B336-4A1F-A024-19EAA4068E07}" type="datetime1">
              <a:rPr lang="da-DK" smtClean="0"/>
              <a:t>12-04-2019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Bent Fischer-Nielsen, fagkonsulent i samfundsfag</a:t>
            </a:r>
            <a:endParaRPr lang="da-DK" dirty="0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Side </a:t>
            </a:r>
            <a:fld id="{E78DE6C9-77CF-433F-BC46-CEDBD19E5A4B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431E973-18C7-4026-967C-70FD2D464BD2}" type="datetime1">
              <a:rPr lang="da-DK" smtClean="0"/>
              <a:t>12-04-2019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Bent Fischer-Nielsen, fagkonsulent i samfundsfag</a:t>
            </a: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Side </a:t>
            </a:r>
            <a:fld id="{4F7DAAAA-420D-45C0-A854-DBF4A5AAD18F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E5488E0-0E37-4D44-8C85-3EB0D156292A}" type="datetime1">
              <a:rPr lang="da-DK" smtClean="0"/>
              <a:t>12-04-2019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Bent Fischer-Nielsen, fagkonsulent i samfundsfag</a:t>
            </a:r>
            <a:endParaRPr lang="da-DK" dirty="0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Side </a:t>
            </a:r>
            <a:fld id="{72A66ECC-3CFD-46A1-B999-73BB2E67FA5F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 smtClean="0"/>
              <a:t>Klik på ikonet for at tilføje et billede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0374A6B-522E-49EC-AD3E-833023F19BF8}" type="datetime1">
              <a:rPr lang="da-DK" smtClean="0"/>
              <a:t>12-04-2019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Bent Fischer-Nielsen, fagkonsulent i samfundsfag</a:t>
            </a:r>
            <a:endParaRPr lang="da-DK" dirty="0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Side </a:t>
            </a:r>
            <a:fld id="{B531CB46-F7F5-4EC4-963C-0FB665528D5B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w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3.wmf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2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5" Type="http://schemas.openxmlformats.org/officeDocument/2006/relationships/image" Target="../media/image3.wmf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31800" y="1277938"/>
            <a:ext cx="64785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6800" rIns="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26112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31800" y="2497138"/>
            <a:ext cx="8277225" cy="333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</p:txBody>
      </p:sp>
      <p:sp>
        <p:nvSpPr>
          <p:cNvPr id="26112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88188" y="6273800"/>
            <a:ext cx="1619250" cy="17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ts val="1400"/>
              </a:lnSpc>
              <a:defRPr sz="1000"/>
            </a:lvl1pPr>
          </a:lstStyle>
          <a:p>
            <a:fld id="{FB8F0200-2515-4D13-A27D-9B60227CF91A}" type="datetime1">
              <a:rPr lang="da-DK" smtClean="0"/>
              <a:t>12-04-2019</a:t>
            </a:fld>
            <a:endParaRPr lang="da-DK"/>
          </a:p>
        </p:txBody>
      </p:sp>
      <p:sp>
        <p:nvSpPr>
          <p:cNvPr id="26112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1800" y="6269038"/>
            <a:ext cx="6405563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9144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ts val="1400"/>
              </a:lnSpc>
              <a:defRPr sz="1000"/>
            </a:lvl1pPr>
          </a:lstStyle>
          <a:p>
            <a:r>
              <a:rPr lang="da-DK" smtClean="0"/>
              <a:t>Bent Fischer-Nielsen, fagkonsulent i samfundsfag</a:t>
            </a:r>
            <a:endParaRPr lang="da-DK" dirty="0"/>
          </a:p>
        </p:txBody>
      </p:sp>
      <p:sp>
        <p:nvSpPr>
          <p:cNvPr id="26112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8188" y="6451600"/>
            <a:ext cx="1619250" cy="17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ts val="1400"/>
              </a:lnSpc>
              <a:defRPr sz="1000"/>
            </a:lvl1pPr>
          </a:lstStyle>
          <a:p>
            <a:r>
              <a:rPr lang="da-DK"/>
              <a:t>Side </a:t>
            </a:r>
            <a:fld id="{FEBB29CA-93C0-46BF-904E-F095A899BB4B}" type="slidenum">
              <a:rPr lang="da-DK"/>
              <a:pPr/>
              <a:t>‹nr.›</a:t>
            </a:fld>
            <a:endParaRPr lang="da-DK"/>
          </a:p>
        </p:txBody>
      </p:sp>
      <p:sp>
        <p:nvSpPr>
          <p:cNvPr id="261128" name="Line 8"/>
          <p:cNvSpPr>
            <a:spLocks noChangeShapeType="1"/>
          </p:cNvSpPr>
          <p:nvPr/>
        </p:nvSpPr>
        <p:spPr bwMode="auto">
          <a:xfrm>
            <a:off x="431800" y="6099175"/>
            <a:ext cx="6405563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a-DK"/>
          </a:p>
        </p:txBody>
      </p:sp>
      <p:sp>
        <p:nvSpPr>
          <p:cNvPr id="261129" name="Line 9"/>
          <p:cNvSpPr>
            <a:spLocks noChangeShapeType="1"/>
          </p:cNvSpPr>
          <p:nvPr/>
        </p:nvSpPr>
        <p:spPr bwMode="auto">
          <a:xfrm>
            <a:off x="7088188" y="6099175"/>
            <a:ext cx="161925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a-DK"/>
          </a:p>
        </p:txBody>
      </p:sp>
      <p:sp>
        <p:nvSpPr>
          <p:cNvPr id="261130" name="Line 10"/>
          <p:cNvSpPr>
            <a:spLocks noChangeShapeType="1"/>
          </p:cNvSpPr>
          <p:nvPr/>
        </p:nvSpPr>
        <p:spPr bwMode="auto">
          <a:xfrm>
            <a:off x="431800" y="1204913"/>
            <a:ext cx="1800225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a-DK"/>
          </a:p>
        </p:txBody>
      </p:sp>
      <p:sp>
        <p:nvSpPr>
          <p:cNvPr id="261158" name="Text Box 38"/>
          <p:cNvSpPr txBox="1">
            <a:spLocks noChangeArrowheads="1"/>
          </p:cNvSpPr>
          <p:nvPr/>
        </p:nvSpPr>
        <p:spPr bwMode="auto">
          <a:xfrm>
            <a:off x="9217025" y="2636838"/>
            <a:ext cx="1943100" cy="2835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da-DK" sz="1000" b="1">
                <a:solidFill>
                  <a:schemeClr val="bg1"/>
                </a:solidFill>
              </a:rPr>
              <a:t>Tekstniveauer: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da-DK" sz="1000">
                <a:solidFill>
                  <a:schemeClr val="bg1"/>
                </a:solidFill>
              </a:rPr>
              <a:t>For at skifte mellem de forskellige tekstniveauer, brug "Forøg list niveau"-knappen i værktøjslinjen "Formatering".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endParaRPr lang="da-DK" sz="1000">
              <a:solidFill>
                <a:schemeClr val="bg1"/>
              </a:solidFill>
            </a:endParaRP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da-DK" sz="1000">
                <a:solidFill>
                  <a:schemeClr val="bg1"/>
                </a:solidFill>
              </a:rPr>
              <a:t>For at komme tilbage til tidligere niveauer, brug "Formindsk list niveau"-knappen</a:t>
            </a:r>
          </a:p>
        </p:txBody>
      </p:sp>
      <p:grpSp>
        <p:nvGrpSpPr>
          <p:cNvPr id="261159" name="Group 23"/>
          <p:cNvGrpSpPr>
            <a:grpSpLocks/>
          </p:cNvGrpSpPr>
          <p:nvPr/>
        </p:nvGrpSpPr>
        <p:grpSpPr bwMode="auto">
          <a:xfrm>
            <a:off x="9612313" y="5589588"/>
            <a:ext cx="738187" cy="255587"/>
            <a:chOff x="-884047" y="3823106"/>
            <a:chExt cx="737997" cy="255588"/>
          </a:xfrm>
        </p:grpSpPr>
        <p:sp>
          <p:nvSpPr>
            <p:cNvPr id="15" name="Line 14"/>
            <p:cNvSpPr>
              <a:spLocks noChangeShapeType="1"/>
            </p:cNvSpPr>
            <p:nvPr/>
          </p:nvSpPr>
          <p:spPr bwMode="auto">
            <a:xfrm flipV="1">
              <a:off x="-884047" y="3951694"/>
              <a:ext cx="24282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/>
          </p:spPr>
          <p:txBody>
            <a:bodyPr/>
            <a:lstStyle/>
            <a:p>
              <a:pPr>
                <a:lnSpc>
                  <a:spcPct val="100000"/>
                </a:lnSpc>
                <a:defRPr/>
              </a:pPr>
              <a:endParaRPr lang="en-GB" sz="1800">
                <a:latin typeface="Arial" charset="0"/>
                <a:cs typeface="Arial" charset="0"/>
              </a:endParaRPr>
            </a:p>
          </p:txBody>
        </p:sp>
        <p:grpSp>
          <p:nvGrpSpPr>
            <p:cNvPr id="261161" name="Group 15"/>
            <p:cNvGrpSpPr>
              <a:grpSpLocks/>
            </p:cNvGrpSpPr>
            <p:nvPr/>
          </p:nvGrpSpPr>
          <p:grpSpPr bwMode="auto">
            <a:xfrm>
              <a:off x="-598488" y="3823106"/>
              <a:ext cx="452438" cy="255588"/>
              <a:chOff x="-318" y="2953"/>
              <a:chExt cx="285" cy="161"/>
            </a:xfrm>
          </p:grpSpPr>
          <p:pic>
            <p:nvPicPr>
              <p:cNvPr id="261162" name="Picture 16"/>
              <p:cNvPicPr>
                <a:picLocks noChangeAspect="1" noChangeArrowheads="1"/>
              </p:cNvPicPr>
              <p:nvPr/>
            </p:nvPicPr>
            <p:blipFill>
              <a:blip r:embed="rId14" cstate="print"/>
              <a:srcRect/>
              <a:stretch>
                <a:fillRect/>
              </a:stretch>
            </p:blipFill>
            <p:spPr bwMode="auto">
              <a:xfrm>
                <a:off x="-318" y="2953"/>
                <a:ext cx="285" cy="1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9" name="Line 17"/>
              <p:cNvSpPr>
                <a:spLocks noChangeShapeType="1"/>
              </p:cNvSpPr>
              <p:nvPr/>
            </p:nvSpPr>
            <p:spPr bwMode="auto">
              <a:xfrm>
                <a:off x="-165" y="2954"/>
                <a:ext cx="113" cy="16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pPr>
                  <a:lnSpc>
                    <a:spcPct val="100000"/>
                  </a:lnSpc>
                  <a:defRPr/>
                </a:pPr>
                <a:endParaRPr lang="en-GB" sz="1800">
                  <a:latin typeface="Arial" charset="0"/>
                  <a:cs typeface="Arial" charset="0"/>
                </a:endParaRPr>
              </a:p>
            </p:txBody>
          </p:sp>
          <p:sp>
            <p:nvSpPr>
              <p:cNvPr id="20" name="Line 18"/>
              <p:cNvSpPr>
                <a:spLocks noChangeShapeType="1"/>
              </p:cNvSpPr>
              <p:nvPr/>
            </p:nvSpPr>
            <p:spPr bwMode="auto">
              <a:xfrm flipH="1">
                <a:off x="-159" y="2954"/>
                <a:ext cx="91" cy="16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pPr>
                  <a:lnSpc>
                    <a:spcPct val="100000"/>
                  </a:lnSpc>
                  <a:defRPr/>
                </a:pPr>
                <a:endParaRPr lang="en-GB" sz="1800">
                  <a:latin typeface="Arial" charset="0"/>
                  <a:cs typeface="Arial" charset="0"/>
                </a:endParaRPr>
              </a:p>
            </p:txBody>
          </p:sp>
        </p:grpSp>
      </p:grpSp>
      <p:grpSp>
        <p:nvGrpSpPr>
          <p:cNvPr id="261165" name="Group 19"/>
          <p:cNvGrpSpPr>
            <a:grpSpLocks/>
          </p:cNvGrpSpPr>
          <p:nvPr/>
        </p:nvGrpSpPr>
        <p:grpSpPr bwMode="auto">
          <a:xfrm>
            <a:off x="9658350" y="4214813"/>
            <a:ext cx="684213" cy="263525"/>
            <a:chOff x="-464" y="2256"/>
            <a:chExt cx="431" cy="166"/>
          </a:xfrm>
        </p:grpSpPr>
        <p:pic>
          <p:nvPicPr>
            <p:cNvPr id="261166" name="Picture 14" descr="fke3b.jpg"/>
            <p:cNvPicPr>
              <a:picLocks noChangeAspect="1"/>
            </p:cNvPicPr>
            <p:nvPr/>
          </p:nvPicPr>
          <p:blipFill>
            <a:blip r:embed="rId15" cstate="print"/>
            <a:srcRect/>
            <a:stretch>
              <a:fillRect/>
            </a:stretch>
          </p:blipFill>
          <p:spPr bwMode="auto">
            <a:xfrm>
              <a:off x="-464" y="2274"/>
              <a:ext cx="260" cy="1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3" name="Line 21"/>
            <p:cNvSpPr>
              <a:spLocks noChangeShapeType="1"/>
            </p:cNvSpPr>
            <p:nvPr/>
          </p:nvSpPr>
          <p:spPr bwMode="auto">
            <a:xfrm>
              <a:off x="-464" y="2261"/>
              <a:ext cx="120" cy="16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>
                <a:lnSpc>
                  <a:spcPct val="100000"/>
                </a:lnSpc>
                <a:defRPr/>
              </a:pPr>
              <a:endParaRPr lang="en-GB" sz="1800">
                <a:latin typeface="Arial" charset="0"/>
                <a:cs typeface="Arial" charset="0"/>
              </a:endParaRPr>
            </a:p>
          </p:txBody>
        </p:sp>
        <p:sp>
          <p:nvSpPr>
            <p:cNvPr id="24" name="Line 22"/>
            <p:cNvSpPr>
              <a:spLocks noChangeShapeType="1"/>
            </p:cNvSpPr>
            <p:nvPr/>
          </p:nvSpPr>
          <p:spPr bwMode="auto">
            <a:xfrm flipH="1">
              <a:off x="-454" y="2256"/>
              <a:ext cx="116" cy="15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>
                <a:lnSpc>
                  <a:spcPct val="100000"/>
                </a:lnSpc>
                <a:defRPr/>
              </a:pPr>
              <a:endParaRPr lang="en-GB" sz="1800">
                <a:latin typeface="Arial" charset="0"/>
                <a:cs typeface="Arial" charset="0"/>
              </a:endParaRPr>
            </a:p>
          </p:txBody>
        </p:sp>
        <p:sp>
          <p:nvSpPr>
            <p:cNvPr id="25" name="Line 23"/>
            <p:cNvSpPr>
              <a:spLocks noChangeShapeType="1"/>
            </p:cNvSpPr>
            <p:nvPr/>
          </p:nvSpPr>
          <p:spPr bwMode="auto">
            <a:xfrm flipH="1">
              <a:off x="-169" y="2332"/>
              <a:ext cx="13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/>
          </p:spPr>
          <p:txBody>
            <a:bodyPr/>
            <a:lstStyle/>
            <a:p>
              <a:pPr>
                <a:lnSpc>
                  <a:spcPct val="100000"/>
                </a:lnSpc>
                <a:defRPr/>
              </a:pPr>
              <a:endParaRPr lang="en-GB" sz="1800">
                <a:latin typeface="Arial" charset="0"/>
                <a:cs typeface="Arial" charset="0"/>
              </a:endParaRPr>
            </a:p>
          </p:txBody>
        </p:sp>
      </p:grpSp>
      <p:sp>
        <p:nvSpPr>
          <p:cNvPr id="261170" name="Text Box 50"/>
          <p:cNvSpPr txBox="1">
            <a:spLocks noChangeArrowheads="1"/>
          </p:cNvSpPr>
          <p:nvPr/>
        </p:nvSpPr>
        <p:spPr bwMode="auto">
          <a:xfrm>
            <a:off x="9217025" y="-26988"/>
            <a:ext cx="1943100" cy="214947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da-DK" sz="1000" b="1">
                <a:solidFill>
                  <a:schemeClr val="bg1"/>
                </a:solidFill>
              </a:rPr>
              <a:t>Tilføj hjælpelinjer: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da-DK" sz="1000">
                <a:solidFill>
                  <a:schemeClr val="bg1"/>
                </a:solidFill>
              </a:rPr>
              <a:t>Højreklik et sted i det grå område rundt om dette dias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da-DK" sz="1000">
                <a:solidFill>
                  <a:schemeClr val="bg1"/>
                </a:solidFill>
              </a:rPr>
              <a:t>Vælg "Gitter og hjælpelinjer"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da-DK" sz="1000">
                <a:solidFill>
                  <a:schemeClr val="bg1"/>
                </a:solidFill>
              </a:rPr>
              <a:t>Vælg "Vis hjælpelinjer på skærm"</a:t>
            </a:r>
          </a:p>
        </p:txBody>
      </p:sp>
      <p:pic>
        <p:nvPicPr>
          <p:cNvPr id="2" name="Billede 1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4187" y="157862"/>
            <a:ext cx="1735137" cy="82286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90" r:id="rId12"/>
  </p:sldLayoutIdLst>
  <p:hf hdr="0"/>
  <p:txStyles>
    <p:titleStyle>
      <a:lvl1pPr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2pPr>
      <a:lvl3pPr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3pPr>
      <a:lvl4pPr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4pPr>
      <a:lvl5pPr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5pPr>
      <a:lvl6pPr marL="457200"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6pPr>
      <a:lvl7pPr marL="914400"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7pPr>
      <a:lvl8pPr marL="1371600"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8pPr>
      <a:lvl9pPr marL="1828800"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9pPr>
    </p:titleStyle>
    <p:bodyStyle>
      <a:lvl1pPr marL="142875" indent="-142875" algn="l" rtl="0" eaLnBrk="1" fontAlgn="base" hangingPunct="1">
        <a:lnSpc>
          <a:spcPts val="2100"/>
        </a:lnSpc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595313" indent="-133350" algn="l" rtl="0" eaLnBrk="1" fontAlgn="base" hangingPunct="1">
        <a:lnSpc>
          <a:spcPts val="1700"/>
        </a:lnSpc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2pPr>
      <a:lvl3pPr marL="1014413" indent="-104775" algn="l" rtl="0" eaLnBrk="1" fontAlgn="base" hangingPunct="1">
        <a:lnSpc>
          <a:spcPts val="1500"/>
        </a:lnSpc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</a:defRPr>
      </a:lvl3pPr>
      <a:lvl4pPr marL="1438275" indent="-100013" algn="l" rtl="0" eaLnBrk="1" fontAlgn="base" hangingPunct="1">
        <a:lnSpc>
          <a:spcPts val="1200"/>
        </a:lnSpc>
        <a:spcBef>
          <a:spcPct val="20000"/>
        </a:spcBef>
        <a:spcAft>
          <a:spcPct val="0"/>
        </a:spcAft>
        <a:buChar char="•"/>
        <a:defRPr sz="1000">
          <a:solidFill>
            <a:schemeClr val="tx1"/>
          </a:solidFill>
          <a:latin typeface="+mn-lt"/>
        </a:defRPr>
      </a:lvl4pPr>
      <a:lvl5pPr marL="1589088" indent="-87313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5pPr>
      <a:lvl6pPr marL="2046288" indent="-87313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6pPr>
      <a:lvl7pPr marL="2503488" indent="-87313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7pPr>
      <a:lvl8pPr marL="2960688" indent="-87313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8pPr>
      <a:lvl9pPr marL="3417888" indent="-87313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53" name="Text Box 37"/>
          <p:cNvSpPr txBox="1">
            <a:spLocks noChangeArrowheads="1"/>
          </p:cNvSpPr>
          <p:nvPr/>
        </p:nvSpPr>
        <p:spPr bwMode="auto">
          <a:xfrm>
            <a:off x="9217025" y="2636838"/>
            <a:ext cx="1943100" cy="2835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da-DK" sz="1000" b="1">
                <a:solidFill>
                  <a:schemeClr val="bg1"/>
                </a:solidFill>
              </a:rPr>
              <a:t>Tekstniveauer: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da-DK" sz="1000">
                <a:solidFill>
                  <a:schemeClr val="bg1"/>
                </a:solidFill>
              </a:rPr>
              <a:t>For at skifte mellem de forskellige tekstniveauer, brug "Forøg list niveau"-knappen i værktøjslinjen "Formatering".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endParaRPr lang="da-DK" sz="1000">
              <a:solidFill>
                <a:schemeClr val="bg1"/>
              </a:solidFill>
            </a:endParaRP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da-DK" sz="1000">
                <a:solidFill>
                  <a:schemeClr val="bg1"/>
                </a:solidFill>
              </a:rPr>
              <a:t>For at komme tilbage til tidligere niveauer, brug "Formindsk list niveau"-knappen</a:t>
            </a:r>
          </a:p>
        </p:txBody>
      </p:sp>
      <p:sp>
        <p:nvSpPr>
          <p:cNvPr id="26521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31800" y="1277938"/>
            <a:ext cx="64785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6800" rIns="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Click to edit Master title style</a:t>
            </a:r>
          </a:p>
        </p:txBody>
      </p:sp>
      <p:sp>
        <p:nvSpPr>
          <p:cNvPr id="26522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31800" y="2497138"/>
            <a:ext cx="8277225" cy="333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</p:txBody>
      </p:sp>
      <p:sp>
        <p:nvSpPr>
          <p:cNvPr id="26522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88188" y="6273800"/>
            <a:ext cx="1619250" cy="17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ts val="1400"/>
              </a:lnSpc>
              <a:defRPr sz="1000"/>
            </a:lvl1pPr>
          </a:lstStyle>
          <a:p>
            <a:fld id="{07B8C66A-271E-4160-9B41-CFEBEA98CE44}" type="datetime1">
              <a:rPr lang="da-DK" smtClean="0"/>
              <a:t>12-04-2019</a:t>
            </a:fld>
            <a:endParaRPr lang="da-DK"/>
          </a:p>
        </p:txBody>
      </p:sp>
      <p:sp>
        <p:nvSpPr>
          <p:cNvPr id="26522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1800" y="6269038"/>
            <a:ext cx="6405563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9144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ts val="1400"/>
              </a:lnSpc>
              <a:defRPr sz="1000"/>
            </a:lvl1pPr>
          </a:lstStyle>
          <a:p>
            <a:r>
              <a:rPr lang="da-DK" smtClean="0"/>
              <a:t>Bent Fischer-Nielsen, fagkonsulent i samfundsfag</a:t>
            </a:r>
            <a:endParaRPr lang="da-DK" dirty="0"/>
          </a:p>
        </p:txBody>
      </p:sp>
      <p:sp>
        <p:nvSpPr>
          <p:cNvPr id="26522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8188" y="6451600"/>
            <a:ext cx="1619250" cy="17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ts val="1400"/>
              </a:lnSpc>
              <a:defRPr sz="1000"/>
            </a:lvl1pPr>
          </a:lstStyle>
          <a:p>
            <a:r>
              <a:rPr lang="da-DK"/>
              <a:t>Side </a:t>
            </a:r>
            <a:fld id="{0209D388-D3E6-4818-9633-399850AEFA2B}" type="slidenum">
              <a:rPr lang="da-DK"/>
              <a:pPr/>
              <a:t>‹nr.›</a:t>
            </a:fld>
            <a:endParaRPr lang="da-DK"/>
          </a:p>
        </p:txBody>
      </p:sp>
      <p:sp>
        <p:nvSpPr>
          <p:cNvPr id="265224" name="Line 8"/>
          <p:cNvSpPr>
            <a:spLocks noChangeShapeType="1"/>
          </p:cNvSpPr>
          <p:nvPr/>
        </p:nvSpPr>
        <p:spPr bwMode="auto">
          <a:xfrm>
            <a:off x="431800" y="6099175"/>
            <a:ext cx="6405563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a-DK"/>
          </a:p>
        </p:txBody>
      </p:sp>
      <p:sp>
        <p:nvSpPr>
          <p:cNvPr id="265225" name="Line 9"/>
          <p:cNvSpPr>
            <a:spLocks noChangeShapeType="1"/>
          </p:cNvSpPr>
          <p:nvPr/>
        </p:nvSpPr>
        <p:spPr bwMode="auto">
          <a:xfrm>
            <a:off x="7088188" y="6099175"/>
            <a:ext cx="161925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a-DK"/>
          </a:p>
        </p:txBody>
      </p:sp>
      <p:sp>
        <p:nvSpPr>
          <p:cNvPr id="265226" name="Line 10"/>
          <p:cNvSpPr>
            <a:spLocks noChangeShapeType="1"/>
          </p:cNvSpPr>
          <p:nvPr/>
        </p:nvSpPr>
        <p:spPr bwMode="auto">
          <a:xfrm>
            <a:off x="431800" y="1204913"/>
            <a:ext cx="1800225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a-DK"/>
          </a:p>
        </p:txBody>
      </p:sp>
      <p:grpSp>
        <p:nvGrpSpPr>
          <p:cNvPr id="265242" name="Group 23"/>
          <p:cNvGrpSpPr>
            <a:grpSpLocks/>
          </p:cNvGrpSpPr>
          <p:nvPr/>
        </p:nvGrpSpPr>
        <p:grpSpPr bwMode="auto">
          <a:xfrm>
            <a:off x="9612313" y="5589588"/>
            <a:ext cx="738187" cy="255587"/>
            <a:chOff x="-884047" y="3823106"/>
            <a:chExt cx="737997" cy="255588"/>
          </a:xfrm>
        </p:grpSpPr>
        <p:sp>
          <p:nvSpPr>
            <p:cNvPr id="15" name="Line 14"/>
            <p:cNvSpPr>
              <a:spLocks noChangeShapeType="1"/>
            </p:cNvSpPr>
            <p:nvPr/>
          </p:nvSpPr>
          <p:spPr bwMode="auto">
            <a:xfrm flipV="1">
              <a:off x="-884047" y="3951694"/>
              <a:ext cx="24282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/>
          </p:spPr>
          <p:txBody>
            <a:bodyPr/>
            <a:lstStyle/>
            <a:p>
              <a:pPr>
                <a:lnSpc>
                  <a:spcPct val="100000"/>
                </a:lnSpc>
                <a:defRPr/>
              </a:pPr>
              <a:endParaRPr lang="en-GB" sz="1800">
                <a:latin typeface="Arial" charset="0"/>
                <a:cs typeface="Arial" charset="0"/>
              </a:endParaRPr>
            </a:p>
          </p:txBody>
        </p:sp>
        <p:grpSp>
          <p:nvGrpSpPr>
            <p:cNvPr id="265244" name="Group 15"/>
            <p:cNvGrpSpPr>
              <a:grpSpLocks/>
            </p:cNvGrpSpPr>
            <p:nvPr/>
          </p:nvGrpSpPr>
          <p:grpSpPr bwMode="auto">
            <a:xfrm>
              <a:off x="-598488" y="3823106"/>
              <a:ext cx="452438" cy="255588"/>
              <a:chOff x="-318" y="2953"/>
              <a:chExt cx="285" cy="161"/>
            </a:xfrm>
          </p:grpSpPr>
          <p:pic>
            <p:nvPicPr>
              <p:cNvPr id="265245" name="Picture 16"/>
              <p:cNvPicPr>
                <a:picLocks noChangeAspect="1" noChangeArrowheads="1"/>
              </p:cNvPicPr>
              <p:nvPr/>
            </p:nvPicPr>
            <p:blipFill>
              <a:blip r:embed="rId13" cstate="print"/>
              <a:srcRect/>
              <a:stretch>
                <a:fillRect/>
              </a:stretch>
            </p:blipFill>
            <p:spPr bwMode="auto">
              <a:xfrm>
                <a:off x="-318" y="2953"/>
                <a:ext cx="285" cy="1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9" name="Line 17"/>
              <p:cNvSpPr>
                <a:spLocks noChangeShapeType="1"/>
              </p:cNvSpPr>
              <p:nvPr/>
            </p:nvSpPr>
            <p:spPr bwMode="auto">
              <a:xfrm>
                <a:off x="-165" y="2954"/>
                <a:ext cx="113" cy="16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pPr>
                  <a:lnSpc>
                    <a:spcPct val="100000"/>
                  </a:lnSpc>
                  <a:defRPr/>
                </a:pPr>
                <a:endParaRPr lang="en-GB" sz="1800">
                  <a:latin typeface="Arial" charset="0"/>
                  <a:cs typeface="Arial" charset="0"/>
                </a:endParaRPr>
              </a:p>
            </p:txBody>
          </p:sp>
          <p:sp>
            <p:nvSpPr>
              <p:cNvPr id="20" name="Line 18"/>
              <p:cNvSpPr>
                <a:spLocks noChangeShapeType="1"/>
              </p:cNvSpPr>
              <p:nvPr/>
            </p:nvSpPr>
            <p:spPr bwMode="auto">
              <a:xfrm flipH="1">
                <a:off x="-159" y="2954"/>
                <a:ext cx="91" cy="16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pPr>
                  <a:lnSpc>
                    <a:spcPct val="100000"/>
                  </a:lnSpc>
                  <a:defRPr/>
                </a:pPr>
                <a:endParaRPr lang="en-GB" sz="1800">
                  <a:latin typeface="Arial" charset="0"/>
                  <a:cs typeface="Arial" charset="0"/>
                </a:endParaRPr>
              </a:p>
            </p:txBody>
          </p:sp>
        </p:grpSp>
      </p:grpSp>
      <p:grpSp>
        <p:nvGrpSpPr>
          <p:cNvPr id="265248" name="Group 19"/>
          <p:cNvGrpSpPr>
            <a:grpSpLocks/>
          </p:cNvGrpSpPr>
          <p:nvPr/>
        </p:nvGrpSpPr>
        <p:grpSpPr bwMode="auto">
          <a:xfrm>
            <a:off x="9658350" y="4214813"/>
            <a:ext cx="684213" cy="263525"/>
            <a:chOff x="-464" y="2256"/>
            <a:chExt cx="431" cy="166"/>
          </a:xfrm>
        </p:grpSpPr>
        <p:pic>
          <p:nvPicPr>
            <p:cNvPr id="265249" name="Picture 14" descr="fke3b.jpg"/>
            <p:cNvPicPr>
              <a:picLocks noChangeAspect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-464" y="2274"/>
              <a:ext cx="260" cy="1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3" name="Line 21"/>
            <p:cNvSpPr>
              <a:spLocks noChangeShapeType="1"/>
            </p:cNvSpPr>
            <p:nvPr/>
          </p:nvSpPr>
          <p:spPr bwMode="auto">
            <a:xfrm>
              <a:off x="-464" y="2261"/>
              <a:ext cx="120" cy="16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>
                <a:lnSpc>
                  <a:spcPct val="100000"/>
                </a:lnSpc>
                <a:defRPr/>
              </a:pPr>
              <a:endParaRPr lang="en-GB" sz="1800">
                <a:latin typeface="Arial" charset="0"/>
                <a:cs typeface="Arial" charset="0"/>
              </a:endParaRPr>
            </a:p>
          </p:txBody>
        </p:sp>
        <p:sp>
          <p:nvSpPr>
            <p:cNvPr id="24" name="Line 22"/>
            <p:cNvSpPr>
              <a:spLocks noChangeShapeType="1"/>
            </p:cNvSpPr>
            <p:nvPr/>
          </p:nvSpPr>
          <p:spPr bwMode="auto">
            <a:xfrm flipH="1">
              <a:off x="-454" y="2256"/>
              <a:ext cx="116" cy="15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>
                <a:lnSpc>
                  <a:spcPct val="100000"/>
                </a:lnSpc>
                <a:defRPr/>
              </a:pPr>
              <a:endParaRPr lang="en-GB" sz="1800">
                <a:latin typeface="Arial" charset="0"/>
                <a:cs typeface="Arial" charset="0"/>
              </a:endParaRPr>
            </a:p>
          </p:txBody>
        </p:sp>
        <p:sp>
          <p:nvSpPr>
            <p:cNvPr id="25" name="Line 23"/>
            <p:cNvSpPr>
              <a:spLocks noChangeShapeType="1"/>
            </p:cNvSpPr>
            <p:nvPr/>
          </p:nvSpPr>
          <p:spPr bwMode="auto">
            <a:xfrm flipH="1">
              <a:off x="-169" y="2332"/>
              <a:ext cx="13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/>
          </p:spPr>
          <p:txBody>
            <a:bodyPr/>
            <a:lstStyle/>
            <a:p>
              <a:pPr>
                <a:lnSpc>
                  <a:spcPct val="100000"/>
                </a:lnSpc>
                <a:defRPr/>
              </a:pPr>
              <a:endParaRPr lang="en-GB" sz="1800">
                <a:latin typeface="Arial" charset="0"/>
                <a:cs typeface="Arial" charset="0"/>
              </a:endParaRPr>
            </a:p>
          </p:txBody>
        </p:sp>
      </p:grpSp>
      <p:sp>
        <p:nvSpPr>
          <p:cNvPr id="265257" name="Text Box 41"/>
          <p:cNvSpPr txBox="1">
            <a:spLocks noChangeArrowheads="1"/>
          </p:cNvSpPr>
          <p:nvPr/>
        </p:nvSpPr>
        <p:spPr bwMode="auto">
          <a:xfrm>
            <a:off x="9217025" y="-26988"/>
            <a:ext cx="1943100" cy="214947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da-DK" sz="1000" b="1">
                <a:solidFill>
                  <a:schemeClr val="bg1"/>
                </a:solidFill>
              </a:rPr>
              <a:t>Tilføj hjælpelinjer: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da-DK" sz="1000">
                <a:solidFill>
                  <a:schemeClr val="bg1"/>
                </a:solidFill>
              </a:rPr>
              <a:t>Højreklik et sted i det grå område rundt om dette dias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da-DK" sz="1000">
                <a:solidFill>
                  <a:schemeClr val="bg1"/>
                </a:solidFill>
              </a:rPr>
              <a:t>Vælg "Gitter og hjælpelinjer"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da-DK" sz="1000">
                <a:solidFill>
                  <a:schemeClr val="bg1"/>
                </a:solidFill>
              </a:rPr>
              <a:t>Vælg "Vis hjælpelinjer på skærm"</a:t>
            </a:r>
          </a:p>
        </p:txBody>
      </p:sp>
      <p:pic>
        <p:nvPicPr>
          <p:cNvPr id="26" name="Billede 25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4187" y="157862"/>
            <a:ext cx="1735137" cy="82286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hf hdr="0"/>
  <p:txStyles>
    <p:titleStyle>
      <a:lvl1pPr algn="l" rtl="0" fontAlgn="base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2pPr>
      <a:lvl3pPr algn="l" rtl="0" fontAlgn="base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3pPr>
      <a:lvl4pPr algn="l" rtl="0" fontAlgn="base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4pPr>
      <a:lvl5pPr algn="l" rtl="0" fontAlgn="base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5pPr>
      <a:lvl6pPr marL="457200" algn="l" rtl="0" fontAlgn="base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6pPr>
      <a:lvl7pPr marL="914400" algn="l" rtl="0" fontAlgn="base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7pPr>
      <a:lvl8pPr marL="1371600" algn="l" rtl="0" fontAlgn="base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8pPr>
      <a:lvl9pPr marL="1828800" algn="l" rtl="0" fontAlgn="base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9pPr>
    </p:titleStyle>
    <p:bodyStyle>
      <a:lvl1pPr marL="142875" indent="-142875" algn="l" rtl="0" fontAlgn="base">
        <a:lnSpc>
          <a:spcPts val="2100"/>
        </a:lnSpc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595313" indent="-133350" algn="l" rtl="0" fontAlgn="base">
        <a:lnSpc>
          <a:spcPts val="1700"/>
        </a:lnSpc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2pPr>
      <a:lvl3pPr marL="1014413" indent="-104775" algn="l" rtl="0" fontAlgn="base">
        <a:lnSpc>
          <a:spcPts val="1500"/>
        </a:lnSpc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</a:defRPr>
      </a:lvl3pPr>
      <a:lvl4pPr marL="1438275" indent="-100013" algn="l" rtl="0" fontAlgn="base">
        <a:lnSpc>
          <a:spcPts val="1200"/>
        </a:lnSpc>
        <a:spcBef>
          <a:spcPct val="20000"/>
        </a:spcBef>
        <a:spcAft>
          <a:spcPct val="0"/>
        </a:spcAft>
        <a:buChar char="•"/>
        <a:defRPr sz="1000">
          <a:solidFill>
            <a:schemeClr val="tx1"/>
          </a:solidFill>
          <a:latin typeface="+mn-lt"/>
        </a:defRPr>
      </a:lvl4pPr>
      <a:lvl5pPr marL="1589088" indent="-87313" algn="l" rtl="0" fontAlgn="base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5pPr>
      <a:lvl6pPr marL="2046288" indent="-87313" algn="l" rtl="0" fontAlgn="base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6pPr>
      <a:lvl7pPr marL="2503488" indent="-87313" algn="l" rtl="0" fontAlgn="base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7pPr>
      <a:lvl8pPr marL="2960688" indent="-87313" algn="l" rtl="0" fontAlgn="base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8pPr>
      <a:lvl9pPr marL="3417888" indent="-87313" algn="l" rtl="0" fontAlgn="base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31800" y="1277938"/>
            <a:ext cx="64785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6800" rIns="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Click to edit Master title style</a:t>
            </a:r>
          </a:p>
        </p:txBody>
      </p:sp>
      <p:sp>
        <p:nvSpPr>
          <p:cNvPr id="2826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31800" y="2497138"/>
            <a:ext cx="8277225" cy="333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</p:txBody>
      </p:sp>
      <p:sp>
        <p:nvSpPr>
          <p:cNvPr id="2826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88188" y="6273800"/>
            <a:ext cx="1619250" cy="17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ts val="1400"/>
              </a:lnSpc>
              <a:defRPr sz="1000"/>
            </a:lvl1pPr>
          </a:lstStyle>
          <a:p>
            <a:fld id="{DBBB5FD1-D558-4F93-946C-606F757F0C32}" type="datetime1">
              <a:rPr lang="da-DK" smtClean="0"/>
              <a:t>12-04-2019</a:t>
            </a:fld>
            <a:endParaRPr lang="da-DK"/>
          </a:p>
        </p:txBody>
      </p:sp>
      <p:sp>
        <p:nvSpPr>
          <p:cNvPr id="2826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1800" y="6269038"/>
            <a:ext cx="6405563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9144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ts val="1400"/>
              </a:lnSpc>
              <a:defRPr sz="1000"/>
            </a:lvl1pPr>
          </a:lstStyle>
          <a:p>
            <a:r>
              <a:rPr lang="da-DK" smtClean="0"/>
              <a:t>Bent Fischer-Nielsen, fagkonsulent i samfundsfag</a:t>
            </a:r>
            <a:endParaRPr lang="da-DK" dirty="0"/>
          </a:p>
        </p:txBody>
      </p:sp>
      <p:sp>
        <p:nvSpPr>
          <p:cNvPr id="2826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8188" y="6451600"/>
            <a:ext cx="1619250" cy="17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ts val="1400"/>
              </a:lnSpc>
              <a:defRPr sz="1000"/>
            </a:lvl1pPr>
          </a:lstStyle>
          <a:p>
            <a:r>
              <a:rPr lang="da-DK"/>
              <a:t>Side </a:t>
            </a:r>
            <a:fld id="{C01D196F-7E18-49E4-B0E2-F9AB1FD569FD}" type="slidenum">
              <a:rPr lang="da-DK"/>
              <a:pPr/>
              <a:t>‹nr.›</a:t>
            </a:fld>
            <a:endParaRPr lang="da-DK"/>
          </a:p>
        </p:txBody>
      </p:sp>
      <p:sp>
        <p:nvSpPr>
          <p:cNvPr id="282632" name="Line 8"/>
          <p:cNvSpPr>
            <a:spLocks noChangeShapeType="1"/>
          </p:cNvSpPr>
          <p:nvPr/>
        </p:nvSpPr>
        <p:spPr bwMode="auto">
          <a:xfrm>
            <a:off x="431800" y="6099175"/>
            <a:ext cx="6405563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a-DK"/>
          </a:p>
        </p:txBody>
      </p:sp>
      <p:sp>
        <p:nvSpPr>
          <p:cNvPr id="282633" name="Line 9"/>
          <p:cNvSpPr>
            <a:spLocks noChangeShapeType="1"/>
          </p:cNvSpPr>
          <p:nvPr/>
        </p:nvSpPr>
        <p:spPr bwMode="auto">
          <a:xfrm>
            <a:off x="7088188" y="6099175"/>
            <a:ext cx="161925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a-DK"/>
          </a:p>
        </p:txBody>
      </p:sp>
      <p:sp>
        <p:nvSpPr>
          <p:cNvPr id="282634" name="Line 10"/>
          <p:cNvSpPr>
            <a:spLocks noChangeShapeType="1"/>
          </p:cNvSpPr>
          <p:nvPr/>
        </p:nvSpPr>
        <p:spPr bwMode="auto">
          <a:xfrm>
            <a:off x="431800" y="1204913"/>
            <a:ext cx="1800225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a-DK"/>
          </a:p>
        </p:txBody>
      </p:sp>
      <p:sp>
        <p:nvSpPr>
          <p:cNvPr id="282664" name="Text Box 40"/>
          <p:cNvSpPr txBox="1">
            <a:spLocks noChangeArrowheads="1"/>
          </p:cNvSpPr>
          <p:nvPr/>
        </p:nvSpPr>
        <p:spPr bwMode="auto">
          <a:xfrm>
            <a:off x="9217025" y="2636838"/>
            <a:ext cx="1943100" cy="2835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da-DK" sz="1000" b="1">
                <a:solidFill>
                  <a:schemeClr val="bg1"/>
                </a:solidFill>
              </a:rPr>
              <a:t>Tekstniveauer: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da-DK" sz="1000">
                <a:solidFill>
                  <a:schemeClr val="bg1"/>
                </a:solidFill>
              </a:rPr>
              <a:t>For at skifte mellem de forskellige tekstniveauer, brug "Forøg list niveau"-knappen i værktøjslinjen "Formatering".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endParaRPr lang="da-DK" sz="1000">
              <a:solidFill>
                <a:schemeClr val="bg1"/>
              </a:solidFill>
            </a:endParaRP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da-DK" sz="1000">
                <a:solidFill>
                  <a:schemeClr val="bg1"/>
                </a:solidFill>
              </a:rPr>
              <a:t>For at komme tilbage til tidligere niveauer, brug "Formindsk list niveau"-knappen</a:t>
            </a:r>
          </a:p>
        </p:txBody>
      </p:sp>
      <p:grpSp>
        <p:nvGrpSpPr>
          <p:cNvPr id="282665" name="Group 23"/>
          <p:cNvGrpSpPr>
            <a:grpSpLocks/>
          </p:cNvGrpSpPr>
          <p:nvPr/>
        </p:nvGrpSpPr>
        <p:grpSpPr bwMode="auto">
          <a:xfrm>
            <a:off x="9612313" y="5589588"/>
            <a:ext cx="738187" cy="255587"/>
            <a:chOff x="-884047" y="3823106"/>
            <a:chExt cx="737997" cy="255588"/>
          </a:xfrm>
        </p:grpSpPr>
        <p:sp>
          <p:nvSpPr>
            <p:cNvPr id="15" name="Line 14"/>
            <p:cNvSpPr>
              <a:spLocks noChangeShapeType="1"/>
            </p:cNvSpPr>
            <p:nvPr/>
          </p:nvSpPr>
          <p:spPr bwMode="auto">
            <a:xfrm flipV="1">
              <a:off x="-884047" y="3951694"/>
              <a:ext cx="24282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/>
          </p:spPr>
          <p:txBody>
            <a:bodyPr/>
            <a:lstStyle/>
            <a:p>
              <a:pPr>
                <a:lnSpc>
                  <a:spcPct val="100000"/>
                </a:lnSpc>
                <a:defRPr/>
              </a:pPr>
              <a:endParaRPr lang="en-GB" sz="1800">
                <a:latin typeface="Arial" charset="0"/>
                <a:cs typeface="Arial" charset="0"/>
              </a:endParaRPr>
            </a:p>
          </p:txBody>
        </p:sp>
        <p:grpSp>
          <p:nvGrpSpPr>
            <p:cNvPr id="282667" name="Group 15"/>
            <p:cNvGrpSpPr>
              <a:grpSpLocks/>
            </p:cNvGrpSpPr>
            <p:nvPr/>
          </p:nvGrpSpPr>
          <p:grpSpPr bwMode="auto">
            <a:xfrm>
              <a:off x="-598488" y="3823106"/>
              <a:ext cx="452438" cy="255588"/>
              <a:chOff x="-318" y="2953"/>
              <a:chExt cx="285" cy="161"/>
            </a:xfrm>
          </p:grpSpPr>
          <p:pic>
            <p:nvPicPr>
              <p:cNvPr id="282668" name="Picture 16"/>
              <p:cNvPicPr>
                <a:picLocks noChangeAspect="1" noChangeArrowheads="1"/>
              </p:cNvPicPr>
              <p:nvPr/>
            </p:nvPicPr>
            <p:blipFill>
              <a:blip r:embed="rId13" cstate="print"/>
              <a:srcRect/>
              <a:stretch>
                <a:fillRect/>
              </a:stretch>
            </p:blipFill>
            <p:spPr bwMode="auto">
              <a:xfrm>
                <a:off x="-318" y="2953"/>
                <a:ext cx="285" cy="1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9" name="Line 17"/>
              <p:cNvSpPr>
                <a:spLocks noChangeShapeType="1"/>
              </p:cNvSpPr>
              <p:nvPr/>
            </p:nvSpPr>
            <p:spPr bwMode="auto">
              <a:xfrm>
                <a:off x="-165" y="2954"/>
                <a:ext cx="113" cy="16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pPr>
                  <a:lnSpc>
                    <a:spcPct val="100000"/>
                  </a:lnSpc>
                  <a:defRPr/>
                </a:pPr>
                <a:endParaRPr lang="en-GB" sz="1800">
                  <a:latin typeface="Arial" charset="0"/>
                  <a:cs typeface="Arial" charset="0"/>
                </a:endParaRPr>
              </a:p>
            </p:txBody>
          </p:sp>
          <p:sp>
            <p:nvSpPr>
              <p:cNvPr id="20" name="Line 18"/>
              <p:cNvSpPr>
                <a:spLocks noChangeShapeType="1"/>
              </p:cNvSpPr>
              <p:nvPr/>
            </p:nvSpPr>
            <p:spPr bwMode="auto">
              <a:xfrm flipH="1">
                <a:off x="-159" y="2954"/>
                <a:ext cx="91" cy="16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pPr>
                  <a:lnSpc>
                    <a:spcPct val="100000"/>
                  </a:lnSpc>
                  <a:defRPr/>
                </a:pPr>
                <a:endParaRPr lang="en-GB" sz="1800">
                  <a:latin typeface="Arial" charset="0"/>
                  <a:cs typeface="Arial" charset="0"/>
                </a:endParaRPr>
              </a:p>
            </p:txBody>
          </p:sp>
        </p:grpSp>
      </p:grpSp>
      <p:grpSp>
        <p:nvGrpSpPr>
          <p:cNvPr id="282671" name="Group 19"/>
          <p:cNvGrpSpPr>
            <a:grpSpLocks/>
          </p:cNvGrpSpPr>
          <p:nvPr/>
        </p:nvGrpSpPr>
        <p:grpSpPr bwMode="auto">
          <a:xfrm>
            <a:off x="9658350" y="4214813"/>
            <a:ext cx="684213" cy="263525"/>
            <a:chOff x="-464" y="2256"/>
            <a:chExt cx="431" cy="166"/>
          </a:xfrm>
        </p:grpSpPr>
        <p:pic>
          <p:nvPicPr>
            <p:cNvPr id="282672" name="Picture 14" descr="fke3b.jpg"/>
            <p:cNvPicPr>
              <a:picLocks noChangeAspect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-464" y="2274"/>
              <a:ext cx="260" cy="1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3" name="Line 21"/>
            <p:cNvSpPr>
              <a:spLocks noChangeShapeType="1"/>
            </p:cNvSpPr>
            <p:nvPr/>
          </p:nvSpPr>
          <p:spPr bwMode="auto">
            <a:xfrm>
              <a:off x="-464" y="2261"/>
              <a:ext cx="120" cy="16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>
                <a:lnSpc>
                  <a:spcPct val="100000"/>
                </a:lnSpc>
                <a:defRPr/>
              </a:pPr>
              <a:endParaRPr lang="en-GB" sz="1800">
                <a:latin typeface="Arial" charset="0"/>
                <a:cs typeface="Arial" charset="0"/>
              </a:endParaRPr>
            </a:p>
          </p:txBody>
        </p:sp>
        <p:sp>
          <p:nvSpPr>
            <p:cNvPr id="24" name="Line 22"/>
            <p:cNvSpPr>
              <a:spLocks noChangeShapeType="1"/>
            </p:cNvSpPr>
            <p:nvPr/>
          </p:nvSpPr>
          <p:spPr bwMode="auto">
            <a:xfrm flipH="1">
              <a:off x="-454" y="2256"/>
              <a:ext cx="116" cy="15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>
                <a:lnSpc>
                  <a:spcPct val="100000"/>
                </a:lnSpc>
                <a:defRPr/>
              </a:pPr>
              <a:endParaRPr lang="en-GB" sz="1800">
                <a:latin typeface="Arial" charset="0"/>
                <a:cs typeface="Arial" charset="0"/>
              </a:endParaRPr>
            </a:p>
          </p:txBody>
        </p:sp>
        <p:sp>
          <p:nvSpPr>
            <p:cNvPr id="25" name="Line 23"/>
            <p:cNvSpPr>
              <a:spLocks noChangeShapeType="1"/>
            </p:cNvSpPr>
            <p:nvPr/>
          </p:nvSpPr>
          <p:spPr bwMode="auto">
            <a:xfrm flipH="1">
              <a:off x="-169" y="2332"/>
              <a:ext cx="13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/>
          </p:spPr>
          <p:txBody>
            <a:bodyPr/>
            <a:lstStyle/>
            <a:p>
              <a:pPr>
                <a:lnSpc>
                  <a:spcPct val="100000"/>
                </a:lnSpc>
                <a:defRPr/>
              </a:pPr>
              <a:endParaRPr lang="en-GB" sz="1800">
                <a:latin typeface="Arial" charset="0"/>
                <a:cs typeface="Arial" charset="0"/>
              </a:endParaRPr>
            </a:p>
          </p:txBody>
        </p:sp>
      </p:grpSp>
      <p:sp>
        <p:nvSpPr>
          <p:cNvPr id="282676" name="Text Box 52"/>
          <p:cNvSpPr txBox="1">
            <a:spLocks noChangeArrowheads="1"/>
          </p:cNvSpPr>
          <p:nvPr/>
        </p:nvSpPr>
        <p:spPr bwMode="auto">
          <a:xfrm>
            <a:off x="9217025" y="-26988"/>
            <a:ext cx="1943100" cy="214947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da-DK" sz="1000" b="1">
                <a:solidFill>
                  <a:schemeClr val="bg1"/>
                </a:solidFill>
              </a:rPr>
              <a:t>Tilføj hjælpelinjer: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da-DK" sz="1000">
                <a:solidFill>
                  <a:schemeClr val="bg1"/>
                </a:solidFill>
              </a:rPr>
              <a:t>Højreklik et sted i det grå område rundt om dette dias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da-DK" sz="1000">
                <a:solidFill>
                  <a:schemeClr val="bg1"/>
                </a:solidFill>
              </a:rPr>
              <a:t>Vælg "Gitter og hjælpelinjer"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da-DK" sz="1000">
                <a:solidFill>
                  <a:schemeClr val="bg1"/>
                </a:solidFill>
              </a:rPr>
              <a:t>Vælg "Vis hjælpelinjer på skærm"</a:t>
            </a:r>
          </a:p>
        </p:txBody>
      </p:sp>
      <p:pic>
        <p:nvPicPr>
          <p:cNvPr id="27" name="Billede 26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4187" y="157862"/>
            <a:ext cx="1735137" cy="82286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hf hdr="0"/>
  <p:txStyles>
    <p:titleStyle>
      <a:lvl1pPr algn="l" rtl="0" fontAlgn="base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2pPr>
      <a:lvl3pPr algn="l" rtl="0" fontAlgn="base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3pPr>
      <a:lvl4pPr algn="l" rtl="0" fontAlgn="base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4pPr>
      <a:lvl5pPr algn="l" rtl="0" fontAlgn="base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5pPr>
      <a:lvl6pPr marL="457200" algn="l" rtl="0" fontAlgn="base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6pPr>
      <a:lvl7pPr marL="914400" algn="l" rtl="0" fontAlgn="base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7pPr>
      <a:lvl8pPr marL="1371600" algn="l" rtl="0" fontAlgn="base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8pPr>
      <a:lvl9pPr marL="1828800" algn="l" rtl="0" fontAlgn="base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9pPr>
    </p:titleStyle>
    <p:bodyStyle>
      <a:lvl1pPr marL="142875" indent="-142875" algn="l" rtl="0" fontAlgn="base">
        <a:lnSpc>
          <a:spcPts val="2100"/>
        </a:lnSpc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595313" indent="-133350" algn="l" rtl="0" fontAlgn="base">
        <a:lnSpc>
          <a:spcPts val="1700"/>
        </a:lnSpc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2pPr>
      <a:lvl3pPr marL="1014413" indent="-104775" algn="l" rtl="0" fontAlgn="base">
        <a:lnSpc>
          <a:spcPts val="1500"/>
        </a:lnSpc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</a:defRPr>
      </a:lvl3pPr>
      <a:lvl4pPr marL="1438275" indent="-100013" algn="l" rtl="0" fontAlgn="base">
        <a:lnSpc>
          <a:spcPts val="1200"/>
        </a:lnSpc>
        <a:spcBef>
          <a:spcPct val="20000"/>
        </a:spcBef>
        <a:spcAft>
          <a:spcPct val="0"/>
        </a:spcAft>
        <a:buChar char="•"/>
        <a:defRPr sz="1000">
          <a:solidFill>
            <a:schemeClr val="tx1"/>
          </a:solidFill>
          <a:latin typeface="+mn-lt"/>
        </a:defRPr>
      </a:lvl4pPr>
      <a:lvl5pPr marL="1589088" indent="-87313" algn="l" rtl="0" fontAlgn="base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5pPr>
      <a:lvl6pPr marL="2046288" indent="-87313" algn="l" rtl="0" fontAlgn="base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6pPr>
      <a:lvl7pPr marL="2503488" indent="-87313" algn="l" rtl="0" fontAlgn="base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7pPr>
      <a:lvl8pPr marL="2960688" indent="-87313" algn="l" rtl="0" fontAlgn="base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8pPr>
      <a:lvl9pPr marL="3417888" indent="-87313" algn="l" rtl="0" fontAlgn="base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EMU%20KS-struktur.doc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EMU%20KS-struktur.doc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6478588" cy="1143000"/>
          </a:xfrm>
        </p:spPr>
        <p:txBody>
          <a:bodyPr/>
          <a:lstStyle/>
          <a:p>
            <a:r>
              <a:rPr lang="da-DK" dirty="0" smtClean="0"/>
              <a:t>Workshop: Erfaringer KS-forløb og enkeltfaglig prøve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67544" y="1412776"/>
            <a:ext cx="8277225" cy="5040560"/>
          </a:xfrm>
          <a:solidFill>
            <a:schemeClr val="bg1"/>
          </a:solidFill>
        </p:spPr>
        <p:txBody>
          <a:bodyPr/>
          <a:lstStyle/>
          <a:p>
            <a:pPr marL="0" indent="0">
              <a:buNone/>
            </a:pPr>
            <a:r>
              <a:rPr lang="da-DK" dirty="0" smtClean="0"/>
              <a:t>Deltagerne </a:t>
            </a:r>
            <a:r>
              <a:rPr lang="da-DK" dirty="0"/>
              <a:t>skal medbringe en oversigt over et </a:t>
            </a:r>
            <a:r>
              <a:rPr lang="da-DK" dirty="0">
                <a:hlinkClick r:id="rId2" action="ppaction://hlinkfile"/>
              </a:rPr>
              <a:t>samlet KS-forløb </a:t>
            </a:r>
            <a:r>
              <a:rPr lang="da-DK" dirty="0"/>
              <a:t>i (et af) deres fag &amp; (så vidt muligt) eksamensmateriale anvendt ved den enkeltfaglige prøve</a:t>
            </a:r>
            <a:r>
              <a:rPr lang="da-DK" dirty="0" smtClean="0"/>
              <a:t>.</a:t>
            </a:r>
          </a:p>
          <a:p>
            <a:pPr marL="0" indent="0">
              <a:buNone/>
            </a:pPr>
            <a:r>
              <a:rPr lang="da-DK" dirty="0" smtClean="0"/>
              <a:t>Vejledende eksempler i Vejledning til KS og på </a:t>
            </a:r>
            <a:r>
              <a:rPr lang="da-DK" dirty="0" err="1" smtClean="0"/>
              <a:t>emu’en</a:t>
            </a:r>
            <a:r>
              <a:rPr lang="da-DK" dirty="0" smtClean="0"/>
              <a:t>. </a:t>
            </a:r>
            <a:endParaRPr lang="da-DK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da-DK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da-DK" b="1" dirty="0" smtClean="0"/>
              <a:t>Runde </a:t>
            </a:r>
            <a:r>
              <a:rPr lang="da-DK" dirty="0" smtClean="0"/>
              <a:t>i grupper med fx seks deltagere:</a:t>
            </a:r>
          </a:p>
          <a:p>
            <a:r>
              <a:rPr lang="da-DK" dirty="0">
                <a:solidFill>
                  <a:srgbClr val="FF0000"/>
                </a:solidFill>
              </a:rPr>
              <a:t>S</a:t>
            </a:r>
            <a:r>
              <a:rPr lang="da-DK" dirty="0" smtClean="0">
                <a:solidFill>
                  <a:srgbClr val="FF0000"/>
                </a:solidFill>
              </a:rPr>
              <a:t>amlet forløb </a:t>
            </a:r>
            <a:r>
              <a:rPr lang="da-DK" dirty="0" smtClean="0"/>
              <a:t>i KS og/eller i samfundsfag. Vis gerne.</a:t>
            </a:r>
          </a:p>
          <a:p>
            <a:r>
              <a:rPr lang="da-DK" dirty="0" smtClean="0">
                <a:solidFill>
                  <a:srgbClr val="FF0000"/>
                </a:solidFill>
              </a:rPr>
              <a:t>Enkeltfaglig prøve </a:t>
            </a:r>
            <a:r>
              <a:rPr lang="da-DK" dirty="0"/>
              <a:t>i samfundsfag </a:t>
            </a:r>
            <a:r>
              <a:rPr lang="da-DK" dirty="0" smtClean="0"/>
              <a:t>C: </a:t>
            </a:r>
          </a:p>
          <a:p>
            <a:pPr lvl="1"/>
            <a:r>
              <a:rPr lang="da-DK" dirty="0" smtClean="0"/>
              <a:t>Eksamensmateriale</a:t>
            </a:r>
          </a:p>
          <a:p>
            <a:pPr lvl="1"/>
            <a:r>
              <a:rPr lang="da-DK" dirty="0" smtClean="0"/>
              <a:t>Forberedelse af eleverne</a:t>
            </a:r>
          </a:p>
          <a:p>
            <a:pPr lvl="1"/>
            <a:r>
              <a:rPr lang="da-DK" dirty="0" smtClean="0"/>
              <a:t>Eksaminationen</a:t>
            </a:r>
          </a:p>
          <a:p>
            <a:pPr lvl="1"/>
            <a:r>
              <a:rPr lang="da-DK" dirty="0" smtClean="0"/>
              <a:t>Bedømmelse</a:t>
            </a:r>
          </a:p>
          <a:p>
            <a:pPr lvl="1"/>
            <a:endParaRPr lang="da-DK" dirty="0" smtClean="0"/>
          </a:p>
          <a:p>
            <a:r>
              <a:rPr lang="da-DK" dirty="0" smtClean="0"/>
              <a:t>Generel erfaringsudveksling </a:t>
            </a:r>
            <a:r>
              <a:rPr lang="da-DK" dirty="0"/>
              <a:t>om </a:t>
            </a:r>
            <a:r>
              <a:rPr lang="da-DK" dirty="0">
                <a:solidFill>
                  <a:srgbClr val="FF0000"/>
                </a:solidFill>
              </a:rPr>
              <a:t>udfordringer</a:t>
            </a:r>
            <a:r>
              <a:rPr lang="da-DK" dirty="0"/>
              <a:t> i undervisningen </a:t>
            </a:r>
            <a:r>
              <a:rPr lang="da-DK" dirty="0" smtClean="0"/>
              <a:t>i KS</a:t>
            </a:r>
          </a:p>
          <a:p>
            <a:pPr marL="0" indent="0">
              <a:buNone/>
            </a:pPr>
            <a:endParaRPr lang="da-DK" dirty="0" smtClean="0"/>
          </a:p>
          <a:p>
            <a:pPr marL="0" indent="0">
              <a:buNone/>
            </a:pPr>
            <a:r>
              <a:rPr lang="da-DK" dirty="0" smtClean="0"/>
              <a:t>Bent </a:t>
            </a:r>
            <a:r>
              <a:rPr lang="da-DK" dirty="0"/>
              <a:t>cirkulerer og svarer på spørgsmål</a:t>
            </a:r>
            <a:r>
              <a:rPr lang="da-DK" dirty="0" smtClean="0"/>
              <a:t>.</a:t>
            </a:r>
            <a:br>
              <a:rPr lang="da-DK" dirty="0" smtClean="0"/>
            </a:br>
            <a:endParaRPr lang="da-DK" dirty="0" smtClean="0"/>
          </a:p>
          <a:p>
            <a:pPr marL="0" indent="0">
              <a:buNone/>
            </a:pPr>
            <a:r>
              <a:rPr lang="da-DK" dirty="0" smtClean="0"/>
              <a:t>14.30-14.45 Kaffe og kage. 14.45-15.45: Aydin </a:t>
            </a:r>
            <a:r>
              <a:rPr lang="da-DK" dirty="0" err="1" smtClean="0"/>
              <a:t>Soei</a:t>
            </a:r>
            <a:r>
              <a:rPr lang="da-DK" dirty="0" smtClean="0"/>
              <a:t>. 15.45-16: Evaluering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DDD14-8B19-4789-BDD9-8BF47A2A694D}" type="datetime1">
              <a:rPr lang="da-DK" smtClean="0"/>
              <a:t>12-04-2019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Bent Fischer-Nielsen, fagkonsulent i samfundsfag</a:t>
            </a:r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a-DK" smtClean="0"/>
              <a:t>Side </a:t>
            </a:r>
            <a:fld id="{2422BA6A-2CEF-46ED-93BA-979740AEA7F0}" type="slidenum">
              <a:rPr lang="da-DK" smtClean="0"/>
              <a:pPr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84239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10048"/>
            <a:ext cx="6478588" cy="1143000"/>
          </a:xfrm>
        </p:spPr>
        <p:txBody>
          <a:bodyPr/>
          <a:lstStyle/>
          <a:p>
            <a:r>
              <a:rPr lang="da-DK" dirty="0"/>
              <a:t>Flerfaglige og </a:t>
            </a:r>
            <a:br>
              <a:rPr lang="da-DK" dirty="0"/>
            </a:br>
            <a:r>
              <a:rPr lang="da-DK" dirty="0"/>
              <a:t>enkeltfaglige forløb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67544" y="1412776"/>
            <a:ext cx="8277225" cy="4680520"/>
          </a:xfrm>
        </p:spPr>
        <p:txBody>
          <a:bodyPr/>
          <a:lstStyle/>
          <a:p>
            <a:pPr marL="0" indent="0">
              <a:buNone/>
            </a:pPr>
            <a:r>
              <a:rPr lang="da-DK" i="1" dirty="0"/>
              <a:t>Undervisningen tilrettelægges, så hvert fag indgår i fire til seks forløb. Hvert fag skal indgå i </a:t>
            </a:r>
            <a:r>
              <a:rPr lang="da-DK" i="1" dirty="0">
                <a:solidFill>
                  <a:srgbClr val="FF0000"/>
                </a:solidFill>
              </a:rPr>
              <a:t>mindst to flerfaglige forløb </a:t>
            </a:r>
            <a:r>
              <a:rPr lang="da-DK" i="1" dirty="0"/>
              <a:t>og i </a:t>
            </a:r>
            <a:r>
              <a:rPr lang="da-DK" i="1" dirty="0">
                <a:solidFill>
                  <a:srgbClr val="FF0000"/>
                </a:solidFill>
              </a:rPr>
              <a:t>mindst ét enkeltfagligt forløb</a:t>
            </a:r>
            <a:r>
              <a:rPr lang="da-DK" i="1" dirty="0"/>
              <a:t>. I flerfaglige forløb indgår alle tre fag. De </a:t>
            </a:r>
            <a:r>
              <a:rPr lang="da-DK" i="1" dirty="0">
                <a:solidFill>
                  <a:srgbClr val="FF0000"/>
                </a:solidFill>
              </a:rPr>
              <a:t>flerfaglige forløb udgør mindst halvdelen af den samlede undervisningstid</a:t>
            </a:r>
            <a:r>
              <a:rPr lang="da-DK" i="1" dirty="0"/>
              <a:t>.</a:t>
            </a:r>
          </a:p>
          <a:p>
            <a:pPr marL="0" indent="0">
              <a:buNone/>
            </a:pPr>
            <a:r>
              <a:rPr lang="da-DK" i="1" dirty="0"/>
              <a:t>Eksempler i vejledningen til KS som fx: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dirty="0">
                <a:hlinkClick r:id="rId2" action="ppaction://hlinkfile"/>
              </a:rPr>
              <a:t>Udfoldet eksempel på </a:t>
            </a:r>
            <a:r>
              <a:rPr lang="da-DK" dirty="0" err="1">
                <a:hlinkClick r:id="rId2" action="ppaction://hlinkfile"/>
              </a:rPr>
              <a:t>emu’en</a:t>
            </a:r>
            <a:r>
              <a:rPr lang="da-DK" dirty="0"/>
              <a:t>: KS-struktur Hvidovre Gymnasium og Hf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CB34D-7A6A-3E4F-BF3A-0CE6CB5DEF8E}" type="datetime1">
              <a:rPr lang="da-DK" smtClean="0"/>
              <a:t>12-04-2019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Leder FIP 2019</a:t>
            </a:r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a-DK"/>
              <a:t>Side </a:t>
            </a:r>
            <a:fld id="{2422BA6A-2CEF-46ED-93BA-979740AEA7F0}" type="slidenum">
              <a:rPr lang="da-DK" smtClean="0"/>
              <a:pPr/>
              <a:t>2</a:t>
            </a:fld>
            <a:endParaRPr lang="da-DK"/>
          </a:p>
        </p:txBody>
      </p:sp>
      <p:graphicFrame>
        <p:nvGraphicFramePr>
          <p:cNvPr id="7" name="Tabel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0853452"/>
              </p:ext>
            </p:extLst>
          </p:nvPr>
        </p:nvGraphicFramePr>
        <p:xfrm>
          <a:off x="467544" y="2996952"/>
          <a:ext cx="7848870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977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6977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56977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56977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56977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a-DK" dirty="0"/>
                        <a:t>Forløb 1</a:t>
                      </a:r>
                    </a:p>
                    <a:p>
                      <a:r>
                        <a:rPr lang="da-DK" dirty="0"/>
                        <a:t>1. semester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Forløb 2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1. semester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Forløb 3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2. semester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Forløb 4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2./3. </a:t>
                      </a:r>
                      <a:r>
                        <a:rPr lang="da-DK" dirty="0" err="1"/>
                        <a:t>sem</a:t>
                      </a:r>
                      <a:r>
                        <a:rPr lang="da-DK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Forløb 5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3. semester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r>
                        <a:rPr lang="da-DK" dirty="0"/>
                        <a:t>Enkeltfagligt</a:t>
                      </a:r>
                      <a:r>
                        <a:rPr lang="da-DK" baseline="0" dirty="0"/>
                        <a:t> historie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Enkeltfagligt</a:t>
                      </a:r>
                      <a:r>
                        <a:rPr lang="da-DK" baseline="0" dirty="0"/>
                        <a:t> historie</a:t>
                      </a:r>
                      <a:endParaRPr lang="da-DK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da-DK" dirty="0"/>
                        <a:t>Flerfagligt</a:t>
                      </a:r>
                    </a:p>
                    <a:p>
                      <a:r>
                        <a:rPr lang="da-DK" dirty="0"/>
                        <a:t>alle fag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Enkeltfagligt</a:t>
                      </a:r>
                      <a:r>
                        <a:rPr lang="da-DK" baseline="0" dirty="0"/>
                        <a:t> historie</a:t>
                      </a:r>
                      <a:endParaRPr lang="da-DK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da-DK" dirty="0"/>
                        <a:t>Flerfagligt</a:t>
                      </a:r>
                    </a:p>
                    <a:p>
                      <a:r>
                        <a:rPr lang="da-DK" dirty="0"/>
                        <a:t>alle fag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Enkeltfagligt</a:t>
                      </a:r>
                      <a:r>
                        <a:rPr lang="da-DK" baseline="0" dirty="0"/>
                        <a:t> samfundsfag</a:t>
                      </a:r>
                      <a:endParaRPr lang="da-DK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Enkeltfagligt</a:t>
                      </a:r>
                      <a:r>
                        <a:rPr lang="da-DK" baseline="0" dirty="0"/>
                        <a:t> samfundsfag</a:t>
                      </a:r>
                      <a:endParaRPr lang="da-DK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Enkeltfagligt</a:t>
                      </a:r>
                      <a:r>
                        <a:rPr lang="da-DK" baseline="0" dirty="0"/>
                        <a:t> religion</a:t>
                      </a:r>
                      <a:endParaRPr lang="da-DK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Enkeltfagligt</a:t>
                      </a:r>
                      <a:r>
                        <a:rPr lang="da-DK" baseline="0" dirty="0"/>
                        <a:t> religion</a:t>
                      </a:r>
                      <a:endParaRPr lang="da-DK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9459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14995"/>
            <a:ext cx="6478588" cy="1143000"/>
          </a:xfrm>
        </p:spPr>
        <p:txBody>
          <a:bodyPr/>
          <a:lstStyle/>
          <a:p>
            <a:r>
              <a:rPr lang="da-DK" dirty="0" smtClean="0"/>
              <a:t>Prøveform samfundsfag 1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95536" y="1268760"/>
            <a:ext cx="8277225" cy="5400600"/>
          </a:xfrm>
          <a:solidFill>
            <a:schemeClr val="bg1"/>
          </a:solidFill>
        </p:spPr>
        <p:txBody>
          <a:bodyPr/>
          <a:lstStyle/>
          <a:p>
            <a:r>
              <a:rPr lang="da-DK" i="1" dirty="0" smtClean="0"/>
              <a:t>Der </a:t>
            </a:r>
            <a:r>
              <a:rPr lang="da-DK" i="1" dirty="0"/>
              <a:t>afholdes en mundtlig prøve på grundlag af en opgave med ukendte spørgsmål og et ukendt bilagsmateriale. Opgaven har </a:t>
            </a:r>
            <a:r>
              <a:rPr lang="da-DK" i="1" dirty="0">
                <a:solidFill>
                  <a:srgbClr val="FF0000"/>
                </a:solidFill>
              </a:rPr>
              <a:t>tilknytning til et af de i undervisningen gennemførte forløb</a:t>
            </a:r>
            <a:r>
              <a:rPr lang="da-DK" i="1" dirty="0"/>
              <a:t>.</a:t>
            </a:r>
          </a:p>
          <a:p>
            <a:r>
              <a:rPr lang="da-DK" i="1" dirty="0"/>
              <a:t>Opgaverne, der indgår som grundlag for prøven, skal tilsammen </a:t>
            </a:r>
            <a:r>
              <a:rPr lang="da-DK" i="1" dirty="0">
                <a:solidFill>
                  <a:srgbClr val="FF0000"/>
                </a:solidFill>
              </a:rPr>
              <a:t>dække de relevante faglige mål og i al væsentlighed fagets kernestof</a:t>
            </a:r>
            <a:r>
              <a:rPr lang="da-DK" i="1" dirty="0"/>
              <a:t>.</a:t>
            </a:r>
          </a:p>
          <a:p>
            <a:r>
              <a:rPr lang="da-DK" i="1" dirty="0"/>
              <a:t>Der skal indgå opgaver fra </a:t>
            </a:r>
            <a:r>
              <a:rPr lang="da-DK" i="1" dirty="0">
                <a:solidFill>
                  <a:srgbClr val="FF0000"/>
                </a:solidFill>
              </a:rPr>
              <a:t>mindst fire forløb</a:t>
            </a:r>
            <a:r>
              <a:rPr lang="da-DK" i="1" dirty="0"/>
              <a:t>, heraf mindst to flerfaglige forløb og mindst et enkeltfagligt forløb. Den enkelte opgave må anvendes højst tre gange på samme hold.</a:t>
            </a:r>
          </a:p>
          <a:p>
            <a:r>
              <a:rPr lang="da-DK" i="1" dirty="0"/>
              <a:t>Opgaverne skal bestå af et </a:t>
            </a:r>
            <a:r>
              <a:rPr lang="da-DK" i="1" dirty="0">
                <a:solidFill>
                  <a:srgbClr val="FF0000"/>
                </a:solidFill>
              </a:rPr>
              <a:t>tema med problemorienterede spørgsmål, der dækker de taksonomiske niveauer</a:t>
            </a:r>
            <a:r>
              <a:rPr lang="da-DK" i="1" dirty="0"/>
              <a:t> i faget, og et bilagsmateriale på </a:t>
            </a:r>
            <a:r>
              <a:rPr lang="da-DK" i="1" dirty="0">
                <a:solidFill>
                  <a:srgbClr val="FF0000"/>
                </a:solidFill>
              </a:rPr>
              <a:t>1½ til to normalsider</a:t>
            </a:r>
            <a:r>
              <a:rPr lang="da-DK" i="1" dirty="0"/>
              <a:t> a 2400 enheder (antal anslag inklusiv mellemrum). </a:t>
            </a:r>
            <a:endParaRPr lang="da-DK" i="1" dirty="0" smtClean="0"/>
          </a:p>
          <a:p>
            <a:r>
              <a:rPr lang="da-DK" i="1" dirty="0" smtClean="0"/>
              <a:t>Hver </a:t>
            </a:r>
            <a:r>
              <a:rPr lang="da-DK" i="1" dirty="0"/>
              <a:t>opgave skal i videst mulig omfang indeholde </a:t>
            </a:r>
            <a:r>
              <a:rPr lang="da-DK" i="1" dirty="0">
                <a:solidFill>
                  <a:srgbClr val="FF0000"/>
                </a:solidFill>
              </a:rPr>
              <a:t>både tekst og statistisk materiale</a:t>
            </a:r>
            <a:r>
              <a:rPr lang="da-DK" i="1" dirty="0"/>
              <a:t>. Ved anvendelse af elektronisk mediemateriale som en del af bilagsmaterialet svarer fire til syv minutters afspilning til en normalside.</a:t>
            </a:r>
          </a:p>
          <a:p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DDD14-8B19-4789-BDD9-8BF47A2A694D}" type="datetime1">
              <a:rPr lang="da-DK" smtClean="0"/>
              <a:t>12-04-2019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Bent Fischer-Nielsen, fagkonsulent i samfundsfag</a:t>
            </a:r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a-DK" smtClean="0"/>
              <a:t>Side </a:t>
            </a:r>
            <a:fld id="{2422BA6A-2CEF-46ED-93BA-979740AEA7F0}" type="slidenum">
              <a:rPr lang="da-DK" smtClean="0"/>
              <a:pPr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39136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44624"/>
            <a:ext cx="6478588" cy="1143000"/>
          </a:xfrm>
        </p:spPr>
        <p:txBody>
          <a:bodyPr/>
          <a:lstStyle/>
          <a:p>
            <a:r>
              <a:rPr lang="da-DK" dirty="0"/>
              <a:t>Prøveform samfundsfag </a:t>
            </a:r>
            <a:r>
              <a:rPr lang="da-DK" dirty="0" smtClean="0"/>
              <a:t>2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31800" y="1340768"/>
            <a:ext cx="8277225" cy="4488532"/>
          </a:xfrm>
        </p:spPr>
        <p:txBody>
          <a:bodyPr/>
          <a:lstStyle/>
          <a:p>
            <a:r>
              <a:rPr lang="da-DK" i="1" dirty="0"/>
              <a:t>Eksaminationstiden er ca. </a:t>
            </a:r>
            <a:r>
              <a:rPr lang="da-DK" i="1" dirty="0">
                <a:solidFill>
                  <a:srgbClr val="FF0000"/>
                </a:solidFill>
              </a:rPr>
              <a:t>30 minutter</a:t>
            </a:r>
            <a:r>
              <a:rPr lang="da-DK" i="1" dirty="0"/>
              <a:t>. Der gives ca. </a:t>
            </a:r>
            <a:r>
              <a:rPr lang="da-DK" i="1" dirty="0">
                <a:solidFill>
                  <a:srgbClr val="FF0000"/>
                </a:solidFill>
              </a:rPr>
              <a:t>60 minutters forberedelsestid</a:t>
            </a:r>
            <a:r>
              <a:rPr lang="da-DK" i="1" dirty="0"/>
              <a:t>.</a:t>
            </a:r>
          </a:p>
          <a:p>
            <a:r>
              <a:rPr lang="da-DK" i="1" dirty="0"/>
              <a:t>Eksaminationen indledes med </a:t>
            </a:r>
            <a:r>
              <a:rPr lang="da-DK" i="1" dirty="0">
                <a:solidFill>
                  <a:srgbClr val="FF0000"/>
                </a:solidFill>
              </a:rPr>
              <a:t>eksaminandens præsentation </a:t>
            </a:r>
            <a:r>
              <a:rPr lang="da-DK" i="1" dirty="0"/>
              <a:t>og former sig derefter som en </a:t>
            </a:r>
            <a:r>
              <a:rPr lang="da-DK" i="1" dirty="0">
                <a:solidFill>
                  <a:srgbClr val="FF0000"/>
                </a:solidFill>
              </a:rPr>
              <a:t>samtale</a:t>
            </a:r>
            <a:r>
              <a:rPr lang="da-DK" i="1" dirty="0"/>
              <a:t> mellem eksaminand og eksaminator </a:t>
            </a:r>
            <a:r>
              <a:rPr lang="da-DK" i="1" dirty="0">
                <a:solidFill>
                  <a:srgbClr val="FF0000"/>
                </a:solidFill>
              </a:rPr>
              <a:t>med udgangspunkt i opgaven</a:t>
            </a:r>
            <a:r>
              <a:rPr lang="da-DK" i="1" dirty="0"/>
              <a:t>. </a:t>
            </a:r>
            <a:endParaRPr lang="da-DK" i="1" dirty="0" smtClean="0"/>
          </a:p>
          <a:p>
            <a:endParaRPr lang="da-DK" i="1" dirty="0"/>
          </a:p>
          <a:p>
            <a:r>
              <a:rPr lang="da-DK" i="1" dirty="0">
                <a:solidFill>
                  <a:srgbClr val="FF0000"/>
                </a:solidFill>
              </a:rPr>
              <a:t>Bedømmelsen</a:t>
            </a:r>
            <a:r>
              <a:rPr lang="da-DK" i="1" dirty="0"/>
              <a:t> ved de enkeltfaglige prøver er en vurdering af, i hvilken grad eksaminandens præstation opfylder til de henholdsvis historiefagligt, religionsfagligt eller </a:t>
            </a:r>
            <a:r>
              <a:rPr lang="da-DK" i="1" dirty="0">
                <a:solidFill>
                  <a:srgbClr val="FF0000"/>
                </a:solidFill>
              </a:rPr>
              <a:t>samfundsfagligt relevante dele af de faglige mål </a:t>
            </a:r>
            <a:r>
              <a:rPr lang="da-DK" i="1" dirty="0"/>
              <a:t>i punkt 2.1. 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DDD14-8B19-4789-BDD9-8BF47A2A694D}" type="datetime1">
              <a:rPr lang="da-DK" smtClean="0"/>
              <a:t>12-04-2019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Bent Fischer-Nielsen, fagkonsulent i samfundsfag</a:t>
            </a:r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a-DK" smtClean="0"/>
              <a:t>Side </a:t>
            </a:r>
            <a:fld id="{2422BA6A-2CEF-46ED-93BA-979740AEA7F0}" type="slidenum">
              <a:rPr lang="da-DK" smtClean="0"/>
              <a:pPr/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386195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24422"/>
            <a:ext cx="6478588" cy="1143000"/>
          </a:xfrm>
        </p:spPr>
        <p:txBody>
          <a:bodyPr/>
          <a:lstStyle/>
          <a:p>
            <a:r>
              <a:rPr lang="da-DK" dirty="0" smtClean="0"/>
              <a:t>Vejledning om 0pgaver 1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31800" y="1340768"/>
            <a:ext cx="8277225" cy="5040560"/>
          </a:xfrm>
          <a:solidFill>
            <a:schemeClr val="bg1"/>
          </a:solidFill>
        </p:spPr>
        <p:txBody>
          <a:bodyPr/>
          <a:lstStyle/>
          <a:p>
            <a:pPr marL="0" indent="0">
              <a:buNone/>
            </a:pPr>
            <a:r>
              <a:rPr lang="da-DK" dirty="0" smtClean="0"/>
              <a:t>En </a:t>
            </a:r>
            <a:r>
              <a:rPr lang="da-DK" dirty="0"/>
              <a:t>opgave skal overholde reglerne i læreplanen ovenfor. Et materiale, som er anvendt i undervisningen i et af de tre fag i faggruppen eller til den interne prøve, er ikke ukendt og kan ikke anvendes til prøven.</a:t>
            </a:r>
            <a:br>
              <a:rPr lang="da-DK" dirty="0"/>
            </a:br>
            <a:r>
              <a:rPr lang="da-DK" dirty="0"/>
              <a:t>Opgaverne skal bestå af et tema med problemorienterede spørgsmål, der dækker de taksonomiske niveauer i faget. Eksempel:</a:t>
            </a:r>
          </a:p>
          <a:p>
            <a:pPr marL="0" indent="0">
              <a:buNone/>
            </a:pPr>
            <a:endParaRPr lang="da-DK" dirty="0" smtClean="0"/>
          </a:p>
          <a:p>
            <a:pPr marL="0" indent="0">
              <a:buNone/>
            </a:pPr>
            <a:r>
              <a:rPr lang="da-DK" b="1" dirty="0" smtClean="0"/>
              <a:t>Ulighed </a:t>
            </a:r>
            <a:r>
              <a:rPr lang="da-DK" b="1" dirty="0"/>
              <a:t>og velfærdsstaten</a:t>
            </a:r>
          </a:p>
          <a:p>
            <a:pPr marL="342900" lvl="0" indent="-342900">
              <a:buFont typeface="+mj-lt"/>
              <a:buAutoNum type="arabicPeriod"/>
            </a:pPr>
            <a:r>
              <a:rPr lang="da-DK" dirty="0">
                <a:solidFill>
                  <a:srgbClr val="FF0000"/>
                </a:solidFill>
              </a:rPr>
              <a:t>Redegør</a:t>
            </a:r>
            <a:r>
              <a:rPr lang="da-DK" dirty="0"/>
              <a:t> for de</a:t>
            </a:r>
            <a:r>
              <a:rPr lang="da-DK" dirty="0">
                <a:solidFill>
                  <a:srgbClr val="FF0000"/>
                </a:solidFill>
              </a:rPr>
              <a:t> problemer</a:t>
            </a:r>
            <a:r>
              <a:rPr lang="da-DK" dirty="0"/>
              <a:t> vedr. [ulighed og velfærdsstaten], der fremgår af bilag A og </a:t>
            </a:r>
            <a:r>
              <a:rPr lang="da-DK" dirty="0" smtClean="0"/>
              <a:t>B.</a:t>
            </a:r>
          </a:p>
          <a:p>
            <a:pPr marL="342900" lvl="0" indent="-342900">
              <a:buFont typeface="+mj-lt"/>
              <a:buAutoNum type="arabicPeriod"/>
            </a:pPr>
            <a:r>
              <a:rPr lang="da-DK" dirty="0" smtClean="0">
                <a:solidFill>
                  <a:srgbClr val="FF0000"/>
                </a:solidFill>
              </a:rPr>
              <a:t>Undersøg</a:t>
            </a:r>
            <a:r>
              <a:rPr lang="da-DK" dirty="0" smtClean="0"/>
              <a:t> </a:t>
            </a:r>
            <a:r>
              <a:rPr lang="da-DK" dirty="0"/>
              <a:t>hvilke </a:t>
            </a:r>
            <a:r>
              <a:rPr lang="da-DK" dirty="0">
                <a:solidFill>
                  <a:srgbClr val="FF0000"/>
                </a:solidFill>
              </a:rPr>
              <a:t>årsager</a:t>
            </a:r>
            <a:r>
              <a:rPr lang="da-DK" dirty="0"/>
              <a:t>, der er til de problemer vedr. [ulighed og velfærdsstaten], som du har redegjort for.</a:t>
            </a:r>
            <a:br>
              <a:rPr lang="da-DK" dirty="0"/>
            </a:br>
            <a:r>
              <a:rPr lang="da-DK" dirty="0"/>
              <a:t>Inddrag [social arv] og andre relevante begreber i </a:t>
            </a:r>
            <a:r>
              <a:rPr lang="da-DK" dirty="0" smtClean="0"/>
              <a:t>undersøgelsen.</a:t>
            </a:r>
          </a:p>
          <a:p>
            <a:pPr marL="342900" lvl="0" indent="-342900">
              <a:buFont typeface="+mj-lt"/>
              <a:buAutoNum type="arabicPeriod"/>
            </a:pPr>
            <a:r>
              <a:rPr lang="da-DK" dirty="0" smtClean="0">
                <a:solidFill>
                  <a:srgbClr val="FF0000"/>
                </a:solidFill>
              </a:rPr>
              <a:t>Diskutér</a:t>
            </a:r>
            <a:r>
              <a:rPr lang="da-DK" dirty="0" smtClean="0"/>
              <a:t> </a:t>
            </a:r>
            <a:r>
              <a:rPr lang="da-DK" dirty="0"/>
              <a:t>positive og negative </a:t>
            </a:r>
            <a:r>
              <a:rPr lang="da-DK" dirty="0">
                <a:solidFill>
                  <a:srgbClr val="FF0000"/>
                </a:solidFill>
              </a:rPr>
              <a:t>konsekvenser</a:t>
            </a:r>
            <a:r>
              <a:rPr lang="da-DK" dirty="0"/>
              <a:t> ved et eller flere forslag til løsning af problemerne. Inddrag bilag C og [ideologier] i diskussionen.</a:t>
            </a:r>
          </a:p>
          <a:p>
            <a:pPr marL="0" indent="0">
              <a:buNone/>
            </a:pPr>
            <a:endParaRPr lang="da-DK" dirty="0" smtClean="0"/>
          </a:p>
          <a:p>
            <a:pPr marL="0" indent="0">
              <a:buNone/>
            </a:pPr>
            <a:r>
              <a:rPr lang="da-DK" dirty="0" smtClean="0"/>
              <a:t>I </a:t>
            </a:r>
            <a:r>
              <a:rPr lang="da-DK" dirty="0"/>
              <a:t>de kantede parenteser kan indsættes et andet tema og tilhørende relevante begreber.</a:t>
            </a:r>
          </a:p>
          <a:p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DDD14-8B19-4789-BDD9-8BF47A2A694D}" type="datetime1">
              <a:rPr lang="da-DK" smtClean="0"/>
              <a:t>12-04-2019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Bent Fischer-Nielsen, fagkonsulent i samfundsfag</a:t>
            </a:r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a-DK" smtClean="0"/>
              <a:t>Side </a:t>
            </a:r>
            <a:fld id="{2422BA6A-2CEF-46ED-93BA-979740AEA7F0}" type="slidenum">
              <a:rPr lang="da-DK" smtClean="0"/>
              <a:pPr/>
              <a:t>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466876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5568"/>
            <a:ext cx="6478588" cy="1143000"/>
          </a:xfrm>
        </p:spPr>
        <p:txBody>
          <a:bodyPr/>
          <a:lstStyle/>
          <a:p>
            <a:r>
              <a:rPr lang="da-DK" dirty="0"/>
              <a:t>Vejledning om 0pgaver </a:t>
            </a:r>
            <a:r>
              <a:rPr lang="da-DK" dirty="0" smtClean="0"/>
              <a:t>2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31800" y="1340768"/>
            <a:ext cx="8277225" cy="4488532"/>
          </a:xfrm>
        </p:spPr>
        <p:txBody>
          <a:bodyPr/>
          <a:lstStyle/>
          <a:p>
            <a:r>
              <a:rPr lang="da-DK" dirty="0"/>
              <a:t>Hvis der indgår elektronisk mediemateriale i bilagsmaterialet, skal det udleveres til eleverne. Der må således ikke indgå links i bilagsmaterialet, da links kan være ude af drift i perioder</a:t>
            </a:r>
            <a:r>
              <a:rPr lang="da-DK" dirty="0" smtClean="0"/>
              <a:t>.</a:t>
            </a:r>
          </a:p>
          <a:p>
            <a:endParaRPr lang="da-DK" dirty="0"/>
          </a:p>
          <a:p>
            <a:r>
              <a:rPr lang="da-DK" dirty="0"/>
              <a:t>Under forudsætning af at opgaverne tilsammen i al væsentlighed dækker de faglige mål og kernestoffet, kan eksaminator lade opgaver med enslydende bilagsmateriale gå igen to eller tre gange på det enkelte hold. </a:t>
            </a:r>
            <a:r>
              <a:rPr lang="da-DK" dirty="0" smtClean="0"/>
              <a:t>[Forventet tilføjelse: </a:t>
            </a:r>
            <a:r>
              <a:rPr lang="da-DK" u="sng" dirty="0" smtClean="0"/>
              <a:t>Der </a:t>
            </a:r>
            <a:r>
              <a:rPr lang="da-DK" u="sng" dirty="0"/>
              <a:t>må ikke være helt eller delvist sammenfald i de forskellige opgavers </a:t>
            </a:r>
            <a:r>
              <a:rPr lang="da-DK" u="sng" dirty="0" smtClean="0"/>
              <a:t>bilagsmateriale.]</a:t>
            </a:r>
            <a:r>
              <a:rPr lang="da-DK" dirty="0" smtClean="0"/>
              <a:t> </a:t>
            </a:r>
          </a:p>
          <a:p>
            <a:r>
              <a:rPr lang="da-DK" dirty="0" smtClean="0"/>
              <a:t>Ifølge </a:t>
            </a:r>
            <a:r>
              <a:rPr lang="da-DK" dirty="0"/>
              <a:t>eksamensbekendtgørelsen skal antallet af trækningsmuligheder overstige antallet af eksamensenheder med mindst 3. Alle trækningsmuligheder skal fremlægges ved prøvens start, og udtrukne muligheder kan ikke trækkes igen.</a:t>
            </a:r>
          </a:p>
          <a:p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DDD14-8B19-4789-BDD9-8BF47A2A694D}" type="datetime1">
              <a:rPr lang="da-DK" smtClean="0"/>
              <a:t>12-04-2019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Bent Fischer-Nielsen, fagkonsulent i samfundsfag</a:t>
            </a:r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a-DK" smtClean="0"/>
              <a:t>Side </a:t>
            </a:r>
            <a:fld id="{2422BA6A-2CEF-46ED-93BA-979740AEA7F0}" type="slidenum">
              <a:rPr lang="da-DK" smtClean="0"/>
              <a:pPr/>
              <a:t>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93435208"/>
      </p:ext>
    </p:extLst>
  </p:cSld>
  <p:clrMapOvr>
    <a:masterClrMapping/>
  </p:clrMapOvr>
</p:sld>
</file>

<file path=ppt/theme/theme1.xml><?xml version="1.0" encoding="utf-8"?>
<a:theme xmlns:a="http://schemas.openxmlformats.org/drawingml/2006/main" name="PP-præsentation KTS">
  <a:themeElements>
    <a:clrScheme name="Ministeriet for børn og undervisning 1">
      <a:dk1>
        <a:srgbClr val="000000"/>
      </a:dk1>
      <a:lt1>
        <a:srgbClr val="FFFFFF"/>
      </a:lt1>
      <a:dk2>
        <a:srgbClr val="B63333"/>
      </a:dk2>
      <a:lt2>
        <a:srgbClr val="537B8D"/>
      </a:lt2>
      <a:accent1>
        <a:srgbClr val="00641E"/>
      </a:accent1>
      <a:accent2>
        <a:srgbClr val="906B00"/>
      </a:accent2>
      <a:accent3>
        <a:srgbClr val="FFFFFF"/>
      </a:accent3>
      <a:accent4>
        <a:srgbClr val="000000"/>
      </a:accent4>
      <a:accent5>
        <a:srgbClr val="AAB8AB"/>
      </a:accent5>
      <a:accent6>
        <a:srgbClr val="826000"/>
      </a:accent6>
      <a:hlink>
        <a:srgbClr val="781D7E"/>
      </a:hlink>
      <a:folHlink>
        <a:srgbClr val="FDB945"/>
      </a:folHlink>
    </a:clrScheme>
    <a:fontScheme name="Ministeriet for børn og undervisning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DFD67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ts val="18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eorgia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DFD67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ts val="18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eorgia" pitchFamily="18" charset="0"/>
          </a:defRPr>
        </a:defPPr>
      </a:lstStyle>
    </a:lnDef>
  </a:objectDefaults>
  <a:extraClrSchemeLst>
    <a:extraClrScheme>
      <a:clrScheme name="Ministeriet for børn og undervisning 1">
        <a:dk1>
          <a:srgbClr val="000000"/>
        </a:dk1>
        <a:lt1>
          <a:srgbClr val="FFFFFF"/>
        </a:lt1>
        <a:dk2>
          <a:srgbClr val="B63333"/>
        </a:dk2>
        <a:lt2>
          <a:srgbClr val="537B8D"/>
        </a:lt2>
        <a:accent1>
          <a:srgbClr val="00641E"/>
        </a:accent1>
        <a:accent2>
          <a:srgbClr val="906B00"/>
        </a:accent2>
        <a:accent3>
          <a:srgbClr val="FFFFFF"/>
        </a:accent3>
        <a:accent4>
          <a:srgbClr val="000000"/>
        </a:accent4>
        <a:accent5>
          <a:srgbClr val="AAB8AB"/>
        </a:accent5>
        <a:accent6>
          <a:srgbClr val="826000"/>
        </a:accent6>
        <a:hlink>
          <a:srgbClr val="781D7E"/>
        </a:hlink>
        <a:folHlink>
          <a:srgbClr val="FDB94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lå - Ministeriet for børn og undervisning">
  <a:themeElements>
    <a:clrScheme name="Blå - Ministeriet for børn og undervisning 1">
      <a:dk1>
        <a:srgbClr val="000000"/>
      </a:dk1>
      <a:lt1>
        <a:srgbClr val="FFFFFF"/>
      </a:lt1>
      <a:dk2>
        <a:srgbClr val="B63333"/>
      </a:dk2>
      <a:lt2>
        <a:srgbClr val="537B8D"/>
      </a:lt2>
      <a:accent1>
        <a:srgbClr val="00641E"/>
      </a:accent1>
      <a:accent2>
        <a:srgbClr val="906B00"/>
      </a:accent2>
      <a:accent3>
        <a:srgbClr val="FFFFFF"/>
      </a:accent3>
      <a:accent4>
        <a:srgbClr val="000000"/>
      </a:accent4>
      <a:accent5>
        <a:srgbClr val="AAB8AB"/>
      </a:accent5>
      <a:accent6>
        <a:srgbClr val="826000"/>
      </a:accent6>
      <a:hlink>
        <a:srgbClr val="781D7E"/>
      </a:hlink>
      <a:folHlink>
        <a:srgbClr val="FDB945"/>
      </a:folHlink>
    </a:clrScheme>
    <a:fontScheme name="Blå - Ministeriet for børn og undervisning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DFD67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ts val="18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eorgia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DFD67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ts val="18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eorgia" pitchFamily="18" charset="0"/>
          </a:defRPr>
        </a:defPPr>
      </a:lstStyle>
    </a:lnDef>
  </a:objectDefaults>
  <a:extraClrSchemeLst>
    <a:extraClrScheme>
      <a:clrScheme name="Blå - Ministeriet for børn og undervisning 1">
        <a:dk1>
          <a:srgbClr val="000000"/>
        </a:dk1>
        <a:lt1>
          <a:srgbClr val="FFFFFF"/>
        </a:lt1>
        <a:dk2>
          <a:srgbClr val="B63333"/>
        </a:dk2>
        <a:lt2>
          <a:srgbClr val="537B8D"/>
        </a:lt2>
        <a:accent1>
          <a:srgbClr val="00641E"/>
        </a:accent1>
        <a:accent2>
          <a:srgbClr val="906B00"/>
        </a:accent2>
        <a:accent3>
          <a:srgbClr val="FFFFFF"/>
        </a:accent3>
        <a:accent4>
          <a:srgbClr val="000000"/>
        </a:accent4>
        <a:accent5>
          <a:srgbClr val="AAB8AB"/>
        </a:accent5>
        <a:accent6>
          <a:srgbClr val="826000"/>
        </a:accent6>
        <a:hlink>
          <a:srgbClr val="781D7E"/>
        </a:hlink>
        <a:folHlink>
          <a:srgbClr val="FDB94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Rød - Ministeriet for børn og undervisning">
  <a:themeElements>
    <a:clrScheme name="Rød - Ministeriet for børn og undervisning 1">
      <a:dk1>
        <a:srgbClr val="000000"/>
      </a:dk1>
      <a:lt1>
        <a:srgbClr val="FFFFFF"/>
      </a:lt1>
      <a:dk2>
        <a:srgbClr val="B63333"/>
      </a:dk2>
      <a:lt2>
        <a:srgbClr val="537B8D"/>
      </a:lt2>
      <a:accent1>
        <a:srgbClr val="00641E"/>
      </a:accent1>
      <a:accent2>
        <a:srgbClr val="906B00"/>
      </a:accent2>
      <a:accent3>
        <a:srgbClr val="FFFFFF"/>
      </a:accent3>
      <a:accent4>
        <a:srgbClr val="000000"/>
      </a:accent4>
      <a:accent5>
        <a:srgbClr val="AAB8AB"/>
      </a:accent5>
      <a:accent6>
        <a:srgbClr val="826000"/>
      </a:accent6>
      <a:hlink>
        <a:srgbClr val="781D7E"/>
      </a:hlink>
      <a:folHlink>
        <a:srgbClr val="FDB945"/>
      </a:folHlink>
    </a:clrScheme>
    <a:fontScheme name="Rød - Ministeriet for børn og undervisning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DFD67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ts val="18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eorgia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DFD67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ts val="18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eorgia" pitchFamily="18" charset="0"/>
          </a:defRPr>
        </a:defPPr>
      </a:lstStyle>
    </a:lnDef>
  </a:objectDefaults>
  <a:extraClrSchemeLst>
    <a:extraClrScheme>
      <a:clrScheme name="Rød - Ministeriet for børn og undervisning 1">
        <a:dk1>
          <a:srgbClr val="000000"/>
        </a:dk1>
        <a:lt1>
          <a:srgbClr val="FFFFFF"/>
        </a:lt1>
        <a:dk2>
          <a:srgbClr val="B63333"/>
        </a:dk2>
        <a:lt2>
          <a:srgbClr val="537B8D"/>
        </a:lt2>
        <a:accent1>
          <a:srgbClr val="00641E"/>
        </a:accent1>
        <a:accent2>
          <a:srgbClr val="906B00"/>
        </a:accent2>
        <a:accent3>
          <a:srgbClr val="FFFFFF"/>
        </a:accent3>
        <a:accent4>
          <a:srgbClr val="000000"/>
        </a:accent4>
        <a:accent5>
          <a:srgbClr val="AAB8AB"/>
        </a:accent5>
        <a:accent6>
          <a:srgbClr val="826000"/>
        </a:accent6>
        <a:hlink>
          <a:srgbClr val="781D7E"/>
        </a:hlink>
        <a:folHlink>
          <a:srgbClr val="FDB94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Kontor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Kontor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FABB37"/>
    </a:dk2>
    <a:lt2>
      <a:srgbClr val="00443B"/>
    </a:lt2>
    <a:accent1>
      <a:srgbClr val="957200"/>
    </a:accent1>
    <a:accent2>
      <a:srgbClr val="9A9B9B"/>
    </a:accent2>
    <a:accent3>
      <a:srgbClr val="FFFFFF"/>
    </a:accent3>
    <a:accent4>
      <a:srgbClr val="000000"/>
    </a:accent4>
    <a:accent5>
      <a:srgbClr val="C8BCAA"/>
    </a:accent5>
    <a:accent6>
      <a:srgbClr val="8B8C8C"/>
    </a:accent6>
    <a:hlink>
      <a:srgbClr val="639691"/>
    </a:hlink>
    <a:folHlink>
      <a:srgbClr val="BFD3D1"/>
    </a:folHlink>
  </a:clrScheme>
</a:themeOverride>
</file>

<file path=ppt/theme/themeOverride2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FABB37"/>
    </a:dk2>
    <a:lt2>
      <a:srgbClr val="00443B"/>
    </a:lt2>
    <a:accent1>
      <a:srgbClr val="957200"/>
    </a:accent1>
    <a:accent2>
      <a:srgbClr val="9A9B9B"/>
    </a:accent2>
    <a:accent3>
      <a:srgbClr val="FFFFFF"/>
    </a:accent3>
    <a:accent4>
      <a:srgbClr val="000000"/>
    </a:accent4>
    <a:accent5>
      <a:srgbClr val="C8BCAA"/>
    </a:accent5>
    <a:accent6>
      <a:srgbClr val="8B8C8C"/>
    </a:accent6>
    <a:hlink>
      <a:srgbClr val="639691"/>
    </a:hlink>
    <a:folHlink>
      <a:srgbClr val="BFD3D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PP-præsentation KTS</Template>
  <TotalTime>2194</TotalTime>
  <Words>654</Words>
  <Application>Microsoft Office PowerPoint</Application>
  <PresentationFormat>Skærmshow (4:3)</PresentationFormat>
  <Paragraphs>93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3</vt:i4>
      </vt:variant>
      <vt:variant>
        <vt:lpstr>Diastitler</vt:lpstr>
      </vt:variant>
      <vt:variant>
        <vt:i4>6</vt:i4>
      </vt:variant>
    </vt:vector>
  </HeadingPairs>
  <TitlesOfParts>
    <vt:vector size="9" baseType="lpstr">
      <vt:lpstr>PP-præsentation KTS</vt:lpstr>
      <vt:lpstr>Blå - Ministeriet for børn og undervisning</vt:lpstr>
      <vt:lpstr>Rød - Ministeriet for børn og undervisning</vt:lpstr>
      <vt:lpstr>Workshop: Erfaringer KS-forløb og enkeltfaglig prøve</vt:lpstr>
      <vt:lpstr>Flerfaglige og  enkeltfaglige forløb</vt:lpstr>
      <vt:lpstr>Prøveform samfundsfag 1</vt:lpstr>
      <vt:lpstr>Prøveform samfundsfag 2</vt:lpstr>
      <vt:lpstr>Vejledning om 0pgaver 1</vt:lpstr>
      <vt:lpstr>Vejledning om 0pgaver 2</vt:lpstr>
    </vt:vector>
  </TitlesOfParts>
  <Company>UNI-C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Mikkel Pilehave Jensen</dc:creator>
  <cp:lastModifiedBy>Undervisningsministeriet</cp:lastModifiedBy>
  <cp:revision>363</cp:revision>
  <cp:lastPrinted>2019-03-14T15:33:32Z</cp:lastPrinted>
  <dcterms:created xsi:type="dcterms:W3CDTF">2014-09-16T07:48:47Z</dcterms:created>
  <dcterms:modified xsi:type="dcterms:W3CDTF">2019-04-12T12:32:15Z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 by">
    <vt:lpwstr>www.skabelondesign.dk</vt:lpwstr>
  </property>
</Properties>
</file>