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23" r:id="rId2"/>
    <p:sldId id="424" r:id="rId3"/>
    <p:sldId id="380" r:id="rId4"/>
    <p:sldId id="422" r:id="rId5"/>
    <p:sldId id="382" r:id="rId6"/>
    <p:sldId id="481" r:id="rId7"/>
    <p:sldId id="483" r:id="rId8"/>
    <p:sldId id="484" r:id="rId9"/>
    <p:sldId id="486" r:id="rId10"/>
    <p:sldId id="487" r:id="rId11"/>
    <p:sldId id="500" r:id="rId12"/>
    <p:sldId id="494" r:id="rId13"/>
    <p:sldId id="495" r:id="rId14"/>
    <p:sldId id="496" r:id="rId15"/>
    <p:sldId id="497" r:id="rId16"/>
    <p:sldId id="425" r:id="rId17"/>
    <p:sldId id="501" r:id="rId18"/>
    <p:sldId id="427" r:id="rId19"/>
    <p:sldId id="428" r:id="rId20"/>
    <p:sldId id="429" r:id="rId21"/>
    <p:sldId id="430" r:id="rId22"/>
    <p:sldId id="431" r:id="rId23"/>
    <p:sldId id="478" r:id="rId24"/>
    <p:sldId id="473" r:id="rId25"/>
    <p:sldId id="475" r:id="rId26"/>
    <p:sldId id="474" r:id="rId27"/>
    <p:sldId id="476" r:id="rId28"/>
    <p:sldId id="436" r:id="rId29"/>
    <p:sldId id="510" r:id="rId30"/>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e Wichmann-Hansen" initials="GW" lastIdx="1" clrIdx="0">
    <p:extLst>
      <p:ext uri="{19B8F6BF-5375-455C-9EA6-DF929625EA0E}">
        <p15:presenceInfo xmlns:p15="http://schemas.microsoft.com/office/powerpoint/2012/main" userId="Gitte Wichmann-Han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4" autoAdjust="0"/>
    <p:restoredTop sz="50687" autoAdjust="0"/>
  </p:normalViewPr>
  <p:slideViewPr>
    <p:cSldViewPr snapToGrid="0">
      <p:cViewPr varScale="1">
        <p:scale>
          <a:sx n="42" d="100"/>
          <a:sy n="42" d="100"/>
        </p:scale>
        <p:origin x="1144" y="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650F2B51-C64A-47EE-906E-32DD54893EBC}" type="datetimeFigureOut">
              <a:rPr lang="da-DK" smtClean="0"/>
              <a:t>18-12-2019</a:t>
            </a:fld>
            <a:endParaRPr lang="da-DK"/>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A39BF799-31B1-4215-9836-BD0D6C7EB90B}" type="slidenum">
              <a:rPr lang="da-DK" smtClean="0"/>
              <a:t>‹#›</a:t>
            </a:fld>
            <a:endParaRPr lang="da-DK"/>
          </a:p>
        </p:txBody>
      </p:sp>
    </p:spTree>
    <p:extLst>
      <p:ext uri="{BB962C8B-B14F-4D97-AF65-F5344CB8AC3E}">
        <p14:creationId xmlns:p14="http://schemas.microsoft.com/office/powerpoint/2010/main" val="127152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4" y="1"/>
            <a:ext cx="2945659" cy="498136"/>
          </a:xfrm>
          <a:prstGeom prst="rect">
            <a:avLst/>
          </a:prstGeom>
        </p:spPr>
        <p:txBody>
          <a:bodyPr vert="horz" lIns="91440" tIns="45720" rIns="91440" bIns="45720" rtlCol="0"/>
          <a:lstStyle>
            <a:lvl1pPr algn="r">
              <a:defRPr sz="1200"/>
            </a:lvl1pPr>
          </a:lstStyle>
          <a:p>
            <a:fld id="{3F02B990-F03F-4292-9C23-A9BBE8BBB56A}" type="datetimeFigureOut">
              <a:rPr lang="da-DK" smtClean="0"/>
              <a:t>18-12-2019</a:t>
            </a:fld>
            <a:endParaRPr lang="da-DK"/>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12F681F1-78D9-402A-AAD6-DB870AED7B42}" type="slidenum">
              <a:rPr lang="da-DK" smtClean="0"/>
              <a:t>‹#›</a:t>
            </a:fld>
            <a:endParaRPr lang="da-DK"/>
          </a:p>
        </p:txBody>
      </p:sp>
    </p:spTree>
    <p:extLst>
      <p:ext uri="{BB962C8B-B14F-4D97-AF65-F5344CB8AC3E}">
        <p14:creationId xmlns:p14="http://schemas.microsoft.com/office/powerpoint/2010/main" val="340432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C3FBA43-E6A2-1C45-9794-17011B47021C}" type="slidenum">
              <a:rPr lang="da-DK" smtClean="0"/>
              <a:t>2</a:t>
            </a:fld>
            <a:endParaRPr lang="da-DK"/>
          </a:p>
        </p:txBody>
      </p:sp>
    </p:spTree>
    <p:extLst>
      <p:ext uri="{BB962C8B-B14F-4D97-AF65-F5344CB8AC3E}">
        <p14:creationId xmlns:p14="http://schemas.microsoft.com/office/powerpoint/2010/main" val="3039798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15</a:t>
            </a:fld>
            <a:endParaRPr lang="da-DK" dirty="0"/>
          </a:p>
        </p:txBody>
      </p:sp>
    </p:spTree>
    <p:extLst>
      <p:ext uri="{BB962C8B-B14F-4D97-AF65-F5344CB8AC3E}">
        <p14:creationId xmlns:p14="http://schemas.microsoft.com/office/powerpoint/2010/main" val="120241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12F681F1-78D9-402A-AAD6-DB870AED7B42}" type="slidenum">
              <a:rPr lang="da-DK" smtClean="0"/>
              <a:t>17</a:t>
            </a:fld>
            <a:endParaRPr lang="da-DK"/>
          </a:p>
        </p:txBody>
      </p:sp>
    </p:spTree>
    <p:extLst>
      <p:ext uri="{BB962C8B-B14F-4D97-AF65-F5344CB8AC3E}">
        <p14:creationId xmlns:p14="http://schemas.microsoft.com/office/powerpoint/2010/main" val="87856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E8E3B1-29A2-45BD-BC5F-FAB5BE6FE212}" type="slidenum">
              <a:rPr lang="da-DK" smtClean="0"/>
              <a:pPr/>
              <a:t>18</a:t>
            </a:fld>
            <a:endParaRPr lang="da-DK"/>
          </a:p>
        </p:txBody>
      </p:sp>
      <p:sp>
        <p:nvSpPr>
          <p:cNvPr id="19459" name="Rectangle 2"/>
          <p:cNvSpPr>
            <a:spLocks noGrp="1" noRot="1" noChangeAspect="1" noChangeArrowheads="1" noTextEdit="1"/>
          </p:cNvSpPr>
          <p:nvPr>
            <p:ph type="sldImg"/>
          </p:nvPr>
        </p:nvSpPr>
        <p:spPr>
          <a:xfrm>
            <a:off x="-223838" y="808038"/>
            <a:ext cx="7185026" cy="4041775"/>
          </a:xfrm>
          <a:ln/>
        </p:spPr>
      </p:sp>
      <p:sp>
        <p:nvSpPr>
          <p:cNvPr id="19460" name="Rectangle 3"/>
          <p:cNvSpPr>
            <a:spLocks noGrp="1" noChangeArrowheads="1"/>
          </p:cNvSpPr>
          <p:nvPr>
            <p:ph type="body" idx="1"/>
          </p:nvPr>
        </p:nvSpPr>
        <p:spPr>
          <a:noFill/>
          <a:ln/>
        </p:spPr>
        <p:txBody>
          <a:bodyPr/>
          <a:lstStyle/>
          <a:p>
            <a:pPr eaLnBrk="1" hangingPunct="1"/>
            <a:endParaRPr lang="da-DK" dirty="0"/>
          </a:p>
        </p:txBody>
      </p:sp>
    </p:spTree>
    <p:extLst>
      <p:ext uri="{BB962C8B-B14F-4D97-AF65-F5344CB8AC3E}">
        <p14:creationId xmlns:p14="http://schemas.microsoft.com/office/powerpoint/2010/main" val="371821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E8E3B1-29A2-45BD-BC5F-FAB5BE6FE212}" type="slidenum">
              <a:rPr lang="da-DK" smtClean="0"/>
              <a:pPr/>
              <a:t>19</a:t>
            </a:fld>
            <a:endParaRPr lang="da-DK"/>
          </a:p>
        </p:txBody>
      </p:sp>
      <p:sp>
        <p:nvSpPr>
          <p:cNvPr id="19459" name="Rectangle 2"/>
          <p:cNvSpPr>
            <a:spLocks noGrp="1" noRot="1" noChangeAspect="1" noChangeArrowheads="1" noTextEdit="1"/>
          </p:cNvSpPr>
          <p:nvPr>
            <p:ph type="sldImg"/>
          </p:nvPr>
        </p:nvSpPr>
        <p:spPr>
          <a:xfrm>
            <a:off x="-223838" y="808038"/>
            <a:ext cx="7185026" cy="4041775"/>
          </a:xfrm>
          <a:ln/>
        </p:spPr>
      </p:sp>
      <p:sp>
        <p:nvSpPr>
          <p:cNvPr id="19460" name="Rectangle 3"/>
          <p:cNvSpPr>
            <a:spLocks noGrp="1" noChangeArrowheads="1"/>
          </p:cNvSpPr>
          <p:nvPr>
            <p:ph type="body" idx="1"/>
          </p:nvPr>
        </p:nvSpPr>
        <p:spPr>
          <a:noFill/>
          <a:ln/>
        </p:spPr>
        <p:txBody>
          <a:bodyPr/>
          <a:lstStyle/>
          <a:p>
            <a:pPr eaLnBrk="1" hangingPunct="1"/>
            <a:endParaRPr lang="da-DK" dirty="0"/>
          </a:p>
        </p:txBody>
      </p:sp>
    </p:spTree>
    <p:extLst>
      <p:ext uri="{BB962C8B-B14F-4D97-AF65-F5344CB8AC3E}">
        <p14:creationId xmlns:p14="http://schemas.microsoft.com/office/powerpoint/2010/main" val="198494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E8E3B1-29A2-45BD-BC5F-FAB5BE6FE212}" type="slidenum">
              <a:rPr lang="da-DK" smtClean="0"/>
              <a:pPr/>
              <a:t>20</a:t>
            </a:fld>
            <a:endParaRPr lang="da-DK"/>
          </a:p>
        </p:txBody>
      </p:sp>
      <p:sp>
        <p:nvSpPr>
          <p:cNvPr id="19459" name="Rectangle 2"/>
          <p:cNvSpPr>
            <a:spLocks noGrp="1" noRot="1" noChangeAspect="1" noChangeArrowheads="1" noTextEdit="1"/>
          </p:cNvSpPr>
          <p:nvPr>
            <p:ph type="sldImg"/>
          </p:nvPr>
        </p:nvSpPr>
        <p:spPr>
          <a:xfrm>
            <a:off x="90488" y="744538"/>
            <a:ext cx="6616700" cy="3722687"/>
          </a:xfrm>
          <a:ln/>
        </p:spPr>
      </p:sp>
      <p:sp>
        <p:nvSpPr>
          <p:cNvPr id="19460" name="Rectangle 3"/>
          <p:cNvSpPr>
            <a:spLocks noGrp="1" noChangeArrowheads="1"/>
          </p:cNvSpPr>
          <p:nvPr>
            <p:ph type="body" idx="1"/>
          </p:nvPr>
        </p:nvSpPr>
        <p:spPr>
          <a:noFill/>
          <a:ln/>
        </p:spPr>
        <p:txBody>
          <a:bodyPr/>
          <a:lstStyle/>
          <a:p>
            <a:pPr eaLnBrk="1" hangingPunct="1"/>
            <a:endParaRPr lang="da-DK" dirty="0"/>
          </a:p>
        </p:txBody>
      </p:sp>
    </p:spTree>
    <p:extLst>
      <p:ext uri="{BB962C8B-B14F-4D97-AF65-F5344CB8AC3E}">
        <p14:creationId xmlns:p14="http://schemas.microsoft.com/office/powerpoint/2010/main" val="416362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E8E3B1-29A2-45BD-BC5F-FAB5BE6FE212}" type="slidenum">
              <a:rPr lang="da-DK" smtClean="0"/>
              <a:pPr/>
              <a:t>21</a:t>
            </a:fld>
            <a:endParaRPr lang="da-DK"/>
          </a:p>
        </p:txBody>
      </p:sp>
      <p:sp>
        <p:nvSpPr>
          <p:cNvPr id="19459" name="Rectangle 2"/>
          <p:cNvSpPr>
            <a:spLocks noGrp="1" noRot="1" noChangeAspect="1" noChangeArrowheads="1" noTextEdit="1"/>
          </p:cNvSpPr>
          <p:nvPr>
            <p:ph type="sldImg"/>
          </p:nvPr>
        </p:nvSpPr>
        <p:spPr>
          <a:xfrm>
            <a:off x="-223838" y="808038"/>
            <a:ext cx="7185026" cy="4041775"/>
          </a:xfrm>
          <a:ln/>
        </p:spPr>
      </p:sp>
      <p:sp>
        <p:nvSpPr>
          <p:cNvPr id="19460" name="Rectangle 3"/>
          <p:cNvSpPr>
            <a:spLocks noGrp="1" noChangeArrowheads="1"/>
          </p:cNvSpPr>
          <p:nvPr>
            <p:ph type="body" idx="1"/>
          </p:nvPr>
        </p:nvSpPr>
        <p:spPr>
          <a:noFill/>
          <a:ln/>
        </p:spPr>
        <p:txBody>
          <a:bodyPr/>
          <a:lstStyle/>
          <a:p>
            <a:pPr eaLnBrk="1" hangingPunct="1"/>
            <a:endParaRPr lang="da-DK" dirty="0"/>
          </a:p>
        </p:txBody>
      </p:sp>
    </p:spTree>
    <p:extLst>
      <p:ext uri="{BB962C8B-B14F-4D97-AF65-F5344CB8AC3E}">
        <p14:creationId xmlns:p14="http://schemas.microsoft.com/office/powerpoint/2010/main" val="358165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CAFB828-F511-4FDA-887C-85B6EA931166}" type="slidenum">
              <a:rPr lang="da-DK" smtClean="0"/>
              <a:pPr/>
              <a:t>22</a:t>
            </a:fld>
            <a:endParaRPr lang="da-DK"/>
          </a:p>
        </p:txBody>
      </p:sp>
      <p:sp>
        <p:nvSpPr>
          <p:cNvPr id="20483" name="Rectangle 2"/>
          <p:cNvSpPr>
            <a:spLocks noGrp="1" noRot="1" noChangeAspect="1" noChangeArrowheads="1" noTextEdit="1"/>
          </p:cNvSpPr>
          <p:nvPr>
            <p:ph type="sldImg"/>
          </p:nvPr>
        </p:nvSpPr>
        <p:spPr>
          <a:xfrm>
            <a:off x="-223838" y="808038"/>
            <a:ext cx="7185026" cy="4041775"/>
          </a:xfrm>
          <a:ln/>
        </p:spPr>
      </p:sp>
      <p:sp>
        <p:nvSpPr>
          <p:cNvPr id="20484" name="Rectangle 3"/>
          <p:cNvSpPr>
            <a:spLocks noGrp="1" noChangeArrowheads="1"/>
          </p:cNvSpPr>
          <p:nvPr>
            <p:ph type="body" idx="1"/>
          </p:nvPr>
        </p:nvSpPr>
        <p:spPr>
          <a:noFill/>
          <a:ln/>
        </p:spPr>
        <p:txBody>
          <a:bodyPr/>
          <a:lstStyle/>
          <a:p>
            <a:pPr marL="188913" indent="-188913" eaLnBrk="1" hangingPunct="1">
              <a:lnSpc>
                <a:spcPct val="80000"/>
              </a:lnSpc>
            </a:pPr>
            <a:endParaRPr lang="da-DK" sz="1000" dirty="0"/>
          </a:p>
        </p:txBody>
      </p:sp>
      <p:sp>
        <p:nvSpPr>
          <p:cNvPr id="20485" name="Pladsholder til dato 7"/>
          <p:cNvSpPr>
            <a:spLocks noGrp="1"/>
          </p:cNvSpPr>
          <p:nvPr>
            <p:ph type="dt" sz="quarter" idx="1"/>
          </p:nvPr>
        </p:nvSpPr>
        <p:spPr>
          <a:noFill/>
        </p:spPr>
        <p:txBody>
          <a:bodyPr/>
          <a:lstStyle/>
          <a:p>
            <a:fld id="{2531967A-8AE0-4BCF-9975-2753B6339338}" type="datetime1">
              <a:rPr lang="da-DK" smtClean="0"/>
              <a:pPr/>
              <a:t>18-12-2019</a:t>
            </a:fld>
            <a:endParaRPr lang="da-DK"/>
          </a:p>
        </p:txBody>
      </p:sp>
      <p:sp>
        <p:nvSpPr>
          <p:cNvPr id="20486" name="Pladsholder til sidefod 8"/>
          <p:cNvSpPr>
            <a:spLocks noGrp="1"/>
          </p:cNvSpPr>
          <p:nvPr>
            <p:ph type="ftr" sz="quarter" idx="4"/>
          </p:nvPr>
        </p:nvSpPr>
        <p:spPr>
          <a:noFill/>
        </p:spPr>
        <p:txBody>
          <a:bodyPr/>
          <a:lstStyle/>
          <a:p>
            <a:r>
              <a:rPr lang="da-DK"/>
              <a:t>Gitte Wichmann-Hansen, lektor, ph.d. Center for Medicinsk Uddannelse</a:t>
            </a:r>
          </a:p>
        </p:txBody>
      </p:sp>
      <p:sp>
        <p:nvSpPr>
          <p:cNvPr id="20487" name="Pladsholder til sidehoved 9"/>
          <p:cNvSpPr>
            <a:spLocks noGrp="1"/>
          </p:cNvSpPr>
          <p:nvPr>
            <p:ph type="hdr" sz="quarter"/>
          </p:nvPr>
        </p:nvSpPr>
        <p:spPr>
          <a:noFill/>
        </p:spPr>
        <p:txBody>
          <a:bodyPr/>
          <a:lstStyle/>
          <a:p>
            <a:r>
              <a:rPr lang="da-DK"/>
              <a:t>Kursus for tutorlæger i almen praksis</a:t>
            </a:r>
          </a:p>
        </p:txBody>
      </p:sp>
    </p:spTree>
    <p:extLst>
      <p:ext uri="{BB962C8B-B14F-4D97-AF65-F5344CB8AC3E}">
        <p14:creationId xmlns:p14="http://schemas.microsoft.com/office/powerpoint/2010/main" val="310865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E8E3B1-29A2-45BD-BC5F-FAB5BE6FE212}" type="slidenum">
              <a:rPr lang="da-DK" smtClean="0"/>
              <a:pPr/>
              <a:t>24</a:t>
            </a:fld>
            <a:endParaRPr lang="da-DK" smtClean="0"/>
          </a:p>
        </p:txBody>
      </p:sp>
      <p:sp>
        <p:nvSpPr>
          <p:cNvPr id="19459" name="Rectangle 2"/>
          <p:cNvSpPr>
            <a:spLocks noGrp="1" noRot="1" noChangeAspect="1" noChangeArrowheads="1" noTextEdit="1"/>
          </p:cNvSpPr>
          <p:nvPr>
            <p:ph type="sldImg"/>
          </p:nvPr>
        </p:nvSpPr>
        <p:spPr>
          <a:xfrm>
            <a:off x="-223838" y="809625"/>
            <a:ext cx="7194551" cy="4048125"/>
          </a:xfrm>
          <a:ln/>
        </p:spPr>
      </p:sp>
      <p:sp>
        <p:nvSpPr>
          <p:cNvPr id="19460" name="Rectangle 3"/>
          <p:cNvSpPr>
            <a:spLocks noGrp="1" noChangeArrowheads="1"/>
          </p:cNvSpPr>
          <p:nvPr>
            <p:ph type="body" idx="1"/>
          </p:nvPr>
        </p:nvSpPr>
        <p:spPr>
          <a:noFill/>
          <a:ln/>
        </p:spPr>
        <p:txBody>
          <a:bodyPr/>
          <a:lstStyle/>
          <a:p>
            <a:pPr eaLnBrk="1" hangingPunct="1"/>
            <a:endParaRPr lang="da-DK" dirty="0" smtClean="0"/>
          </a:p>
        </p:txBody>
      </p:sp>
    </p:spTree>
    <p:extLst>
      <p:ext uri="{BB962C8B-B14F-4D97-AF65-F5344CB8AC3E}">
        <p14:creationId xmlns:p14="http://schemas.microsoft.com/office/powerpoint/2010/main" val="45483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E8E3B1-29A2-45BD-BC5F-FAB5BE6FE212}" type="slidenum">
              <a:rPr lang="da-DK" smtClean="0"/>
              <a:pPr/>
              <a:t>25</a:t>
            </a:fld>
            <a:endParaRPr lang="da-DK" smtClean="0"/>
          </a:p>
        </p:txBody>
      </p:sp>
      <p:sp>
        <p:nvSpPr>
          <p:cNvPr id="19459" name="Rectangle 2"/>
          <p:cNvSpPr>
            <a:spLocks noGrp="1" noRot="1" noChangeAspect="1" noChangeArrowheads="1" noTextEdit="1"/>
          </p:cNvSpPr>
          <p:nvPr>
            <p:ph type="sldImg"/>
          </p:nvPr>
        </p:nvSpPr>
        <p:spPr>
          <a:xfrm>
            <a:off x="-223838" y="809625"/>
            <a:ext cx="7194551" cy="4048125"/>
          </a:xfrm>
          <a:ln/>
        </p:spPr>
      </p:sp>
      <p:sp>
        <p:nvSpPr>
          <p:cNvPr id="19460" name="Rectangle 3"/>
          <p:cNvSpPr>
            <a:spLocks noGrp="1" noChangeArrowheads="1"/>
          </p:cNvSpPr>
          <p:nvPr>
            <p:ph type="body" idx="1"/>
          </p:nvPr>
        </p:nvSpPr>
        <p:spPr>
          <a:noFill/>
          <a:ln/>
        </p:spPr>
        <p:txBody>
          <a:bodyPr/>
          <a:lstStyle/>
          <a:p>
            <a:pPr marL="0" lvl="0" indent="0">
              <a:buNone/>
            </a:pPr>
            <a:endParaRPr lang="da-DK" sz="1200" dirty="0" smtClean="0"/>
          </a:p>
          <a:p>
            <a:pPr eaLnBrk="1" hangingPunct="1"/>
            <a:endParaRPr lang="da-DK" dirty="0" smtClean="0"/>
          </a:p>
        </p:txBody>
      </p:sp>
    </p:spTree>
    <p:extLst>
      <p:ext uri="{BB962C8B-B14F-4D97-AF65-F5344CB8AC3E}">
        <p14:creationId xmlns:p14="http://schemas.microsoft.com/office/powerpoint/2010/main" val="69863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AE8E3B1-29A2-45BD-BC5F-FAB5BE6FE212}" type="slidenum">
              <a:rPr lang="da-DK" smtClean="0"/>
              <a:pPr/>
              <a:t>26</a:t>
            </a:fld>
            <a:endParaRPr lang="da-DK" smtClean="0"/>
          </a:p>
        </p:txBody>
      </p:sp>
      <p:sp>
        <p:nvSpPr>
          <p:cNvPr id="19459" name="Rectangle 2"/>
          <p:cNvSpPr>
            <a:spLocks noGrp="1" noRot="1" noChangeAspect="1" noChangeArrowheads="1" noTextEdit="1"/>
          </p:cNvSpPr>
          <p:nvPr>
            <p:ph type="sldImg"/>
          </p:nvPr>
        </p:nvSpPr>
        <p:spPr>
          <a:xfrm>
            <a:off x="-223838" y="809625"/>
            <a:ext cx="7194551" cy="4048125"/>
          </a:xfrm>
          <a:ln/>
        </p:spPr>
      </p:sp>
      <p:sp>
        <p:nvSpPr>
          <p:cNvPr id="19460" name="Rectangle 3"/>
          <p:cNvSpPr>
            <a:spLocks noGrp="1" noChangeArrowheads="1"/>
          </p:cNvSpPr>
          <p:nvPr>
            <p:ph type="body" idx="1"/>
          </p:nvPr>
        </p:nvSpPr>
        <p:spPr>
          <a:noFill/>
          <a:ln/>
        </p:spPr>
        <p:txBody>
          <a:bodyPr/>
          <a:lstStyle/>
          <a:p>
            <a:pPr eaLnBrk="1" hangingPunct="1"/>
            <a:endParaRPr lang="da-DK" dirty="0" smtClean="0"/>
          </a:p>
        </p:txBody>
      </p:sp>
    </p:spTree>
    <p:extLst>
      <p:ext uri="{BB962C8B-B14F-4D97-AF65-F5344CB8AC3E}">
        <p14:creationId xmlns:p14="http://schemas.microsoft.com/office/powerpoint/2010/main" val="334670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F681F1-78D9-402A-AAD6-DB870AED7B42}" type="slidenum">
              <a:rPr lang="da-DK" smtClean="0"/>
              <a:t>4</a:t>
            </a:fld>
            <a:endParaRPr lang="da-DK"/>
          </a:p>
        </p:txBody>
      </p:sp>
    </p:spTree>
    <p:extLst>
      <p:ext uri="{BB962C8B-B14F-4D97-AF65-F5344CB8AC3E}">
        <p14:creationId xmlns:p14="http://schemas.microsoft.com/office/powerpoint/2010/main" val="1205266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BF392B0B-E4A8-4B3C-8383-F28831B84475}" type="slidenum">
              <a:rPr lang="da-DK" smtClean="0"/>
              <a:t>27</a:t>
            </a:fld>
            <a:endParaRPr lang="da-DK"/>
          </a:p>
        </p:txBody>
      </p:sp>
    </p:spTree>
    <p:extLst>
      <p:ext uri="{BB962C8B-B14F-4D97-AF65-F5344CB8AC3E}">
        <p14:creationId xmlns:p14="http://schemas.microsoft.com/office/powerpoint/2010/main" val="12492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680A0-FC78-4E6A-BCFB-4CC6400905A6}" type="slidenum">
              <a:rPr lang="da-DK"/>
              <a:pPr/>
              <a:t>5</a:t>
            </a:fld>
            <a:endParaRPr lang="da-DK"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da-DK" dirty="0" smtClean="0"/>
          </a:p>
        </p:txBody>
      </p:sp>
    </p:spTree>
    <p:extLst>
      <p:ext uri="{BB962C8B-B14F-4D97-AF65-F5344CB8AC3E}">
        <p14:creationId xmlns:p14="http://schemas.microsoft.com/office/powerpoint/2010/main" val="129884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smtClean="0"/>
              <a:t/>
            </a:r>
            <a:br>
              <a:rPr lang="da-DK" sz="1200" dirty="0" smtClean="0"/>
            </a:br>
            <a:endParaRPr lang="da-DK" dirty="0"/>
          </a:p>
        </p:txBody>
      </p:sp>
      <p:sp>
        <p:nvSpPr>
          <p:cNvPr id="4" name="Slide Number Placeholder 3"/>
          <p:cNvSpPr>
            <a:spLocks noGrp="1"/>
          </p:cNvSpPr>
          <p:nvPr>
            <p:ph type="sldNum" sz="quarter" idx="10"/>
          </p:nvPr>
        </p:nvSpPr>
        <p:spPr/>
        <p:txBody>
          <a:bodyPr/>
          <a:lstStyle/>
          <a:p>
            <a:fld id="{F2E7C359-07A7-4EF2-8FF9-020F146E57F4}" type="slidenum">
              <a:rPr lang="da-DK" smtClean="0"/>
              <a:t>7</a:t>
            </a:fld>
            <a:endParaRPr lang="da-DK" dirty="0"/>
          </a:p>
        </p:txBody>
      </p:sp>
    </p:spTree>
    <p:extLst>
      <p:ext uri="{BB962C8B-B14F-4D97-AF65-F5344CB8AC3E}">
        <p14:creationId xmlns:p14="http://schemas.microsoft.com/office/powerpoint/2010/main" val="187749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da-DK" dirty="0"/>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8</a:t>
            </a:fld>
            <a:endParaRPr lang="da-DK" dirty="0"/>
          </a:p>
        </p:txBody>
      </p:sp>
    </p:spTree>
    <p:extLst>
      <p:ext uri="{BB962C8B-B14F-4D97-AF65-F5344CB8AC3E}">
        <p14:creationId xmlns:p14="http://schemas.microsoft.com/office/powerpoint/2010/main" val="132081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B2BAB5-74FC-471D-B3F0-21FFB6C23D5C}" type="slidenum">
              <a:rPr lang="en-US" smtClean="0"/>
              <a:pPr/>
              <a:t>10</a:t>
            </a:fld>
            <a:endParaRPr lang="en-US"/>
          </a:p>
        </p:txBody>
      </p:sp>
    </p:spTree>
    <p:extLst>
      <p:ext uri="{BB962C8B-B14F-4D97-AF65-F5344CB8AC3E}">
        <p14:creationId xmlns:p14="http://schemas.microsoft.com/office/powerpoint/2010/main" val="399104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AutoNum type="arabicParenR"/>
            </a:pPr>
            <a:endParaRPr lang="da-DK" dirty="0"/>
          </a:p>
        </p:txBody>
      </p:sp>
      <p:sp>
        <p:nvSpPr>
          <p:cNvPr id="4" name="Slide Number Placeholder 3"/>
          <p:cNvSpPr>
            <a:spLocks noGrp="1"/>
          </p:cNvSpPr>
          <p:nvPr>
            <p:ph type="sldNum" sz="quarter" idx="10"/>
          </p:nvPr>
        </p:nvSpPr>
        <p:spPr/>
        <p:txBody>
          <a:bodyPr/>
          <a:lstStyle/>
          <a:p>
            <a:fld id="{49B2BAB5-74FC-471D-B3F0-21FFB6C23D5C}" type="slidenum">
              <a:rPr lang="en-US" smtClean="0"/>
              <a:pPr/>
              <a:t>12</a:t>
            </a:fld>
            <a:endParaRPr lang="en-US"/>
          </a:p>
        </p:txBody>
      </p:sp>
    </p:spTree>
    <p:extLst>
      <p:ext uri="{BB962C8B-B14F-4D97-AF65-F5344CB8AC3E}">
        <p14:creationId xmlns:p14="http://schemas.microsoft.com/office/powerpoint/2010/main" val="177620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13</a:t>
            </a:fld>
            <a:endParaRPr lang="da-DK" dirty="0"/>
          </a:p>
        </p:txBody>
      </p:sp>
    </p:spTree>
    <p:extLst>
      <p:ext uri="{BB962C8B-B14F-4D97-AF65-F5344CB8AC3E}">
        <p14:creationId xmlns:p14="http://schemas.microsoft.com/office/powerpoint/2010/main" val="24679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72C160C3-3AB6-49C1-8001-AFDAD271EB5B}" type="slidenum">
              <a:rPr lang="da-DK" smtClean="0"/>
              <a:pPr>
                <a:defRPr/>
              </a:pPr>
              <a:t>14</a:t>
            </a:fld>
            <a:endParaRPr lang="da-DK" dirty="0"/>
          </a:p>
        </p:txBody>
      </p:sp>
    </p:spTree>
    <p:extLst>
      <p:ext uri="{BB962C8B-B14F-4D97-AF65-F5344CB8AC3E}">
        <p14:creationId xmlns:p14="http://schemas.microsoft.com/office/powerpoint/2010/main" val="108556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smtClean="0"/>
              <a:t>Click</a:t>
            </a:r>
            <a:r>
              <a:rPr lang="da-DK" dirty="0" smtClean="0"/>
              <a:t> to </a:t>
            </a:r>
            <a:r>
              <a:rPr lang="da-DK" dirty="0" err="1" smtClean="0"/>
              <a:t>edit</a:t>
            </a:r>
            <a:r>
              <a:rPr lang="da-DK" dirty="0" smtClean="0"/>
              <a:t> Master </a:t>
            </a:r>
            <a:r>
              <a:rPr lang="da-DK" dirty="0" err="1" smtClean="0"/>
              <a:t>subtitle</a:t>
            </a:r>
            <a:r>
              <a:rPr lang="da-DK" dirty="0" smtClean="0"/>
              <a:t> style</a:t>
            </a:r>
            <a:endParaRPr lang="da-DK" dirty="0"/>
          </a:p>
        </p:txBody>
      </p:sp>
      <p:sp>
        <p:nvSpPr>
          <p:cNvPr id="4" name="Date Placeholder 3"/>
          <p:cNvSpPr>
            <a:spLocks noGrp="1"/>
          </p:cNvSpPr>
          <p:nvPr>
            <p:ph type="dt" sz="half" idx="10"/>
          </p:nvPr>
        </p:nvSpPr>
        <p:spPr/>
        <p:txBody>
          <a:bodyPr/>
          <a:lstStyle/>
          <a:p>
            <a:fld id="{3FCE0EAA-3A47-41BD-A88A-64FDD5A0402D}" type="datetimeFigureOut">
              <a:rPr lang="da-DK" smtClean="0"/>
              <a:t>18-12-2019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91532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Vertical Text Placeholder 2"/>
          <p:cNvSpPr>
            <a:spLocks noGrp="1"/>
          </p:cNvSpPr>
          <p:nvPr>
            <p:ph type="body" orient="vert" idx="1"/>
          </p:nvPr>
        </p:nvSpPr>
        <p:spPr/>
        <p:txBody>
          <a:bodyPr vert="eaVert"/>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Date Placeholder 3"/>
          <p:cNvSpPr>
            <a:spLocks noGrp="1"/>
          </p:cNvSpPr>
          <p:nvPr>
            <p:ph type="dt" sz="half" idx="10"/>
          </p:nvPr>
        </p:nvSpPr>
        <p:spPr/>
        <p:txBody>
          <a:bodyPr/>
          <a:lstStyle/>
          <a:p>
            <a:fld id="{3FCE0EAA-3A47-41BD-A88A-64FDD5A0402D}" type="datetimeFigureOut">
              <a:rPr lang="da-DK" smtClean="0"/>
              <a:t>18-12-2019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265719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Date Placeholder 3"/>
          <p:cNvSpPr>
            <a:spLocks noGrp="1"/>
          </p:cNvSpPr>
          <p:nvPr>
            <p:ph type="dt" sz="half" idx="10"/>
          </p:nvPr>
        </p:nvSpPr>
        <p:spPr/>
        <p:txBody>
          <a:bodyPr/>
          <a:lstStyle/>
          <a:p>
            <a:fld id="{3FCE0EAA-3A47-41BD-A88A-64FDD5A0402D}" type="datetimeFigureOut">
              <a:rPr lang="da-DK" smtClean="0"/>
              <a:t>18-12-2019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243493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807958" y="5995200"/>
            <a:ext cx="1916261" cy="655944"/>
          </a:xfrm>
          <a:prstGeom prst="rect">
            <a:avLst/>
          </a:prstGeom>
        </p:spPr>
        <p:txBody>
          <a:bodyPr/>
          <a:lstStyle>
            <a:lvl1pPr>
              <a:defRPr>
                <a:solidFill>
                  <a:schemeClr val="tx1"/>
                </a:solidFill>
              </a:defRPr>
            </a:lvl1pPr>
          </a:lstStyle>
          <a:p>
            <a:pPr>
              <a:defRPr/>
            </a:pPr>
            <a:fld id="{E90C1E0A-682D-40DC-B1EA-26C007FDC330}" type="slidenum">
              <a:rPr lang="en-GB" smtClean="0"/>
              <a:pPr>
                <a:defRPr/>
              </a:pPr>
              <a:t>‹#›</a:t>
            </a:fld>
            <a:endParaRPr lang="en-GB" dirty="0"/>
          </a:p>
        </p:txBody>
      </p:sp>
      <p:sp>
        <p:nvSpPr>
          <p:cNvPr id="4" name="Picture Placeholder 4"/>
          <p:cNvSpPr>
            <a:spLocks noGrp="1"/>
          </p:cNvSpPr>
          <p:nvPr>
            <p:ph type="pic" sz="quarter" idx="11"/>
          </p:nvPr>
        </p:nvSpPr>
        <p:spPr>
          <a:xfrm>
            <a:off x="469899" y="223694"/>
            <a:ext cx="5458885" cy="6312573"/>
          </a:xfrm>
        </p:spPr>
        <p:txBody>
          <a:bodyPr/>
          <a:lstStyle>
            <a:lvl1pPr marL="0" indent="0">
              <a:buFontTx/>
              <a:buNone/>
              <a:defRPr/>
            </a:lvl1pPr>
          </a:lstStyle>
          <a:p>
            <a:r>
              <a:rPr lang="en-US" smtClean="0"/>
              <a:t>Click icon to add picture</a:t>
            </a:r>
            <a:endParaRPr lang="da-DK" dirty="0"/>
          </a:p>
        </p:txBody>
      </p:sp>
      <p:sp>
        <p:nvSpPr>
          <p:cNvPr id="5" name="Picture Placeholder 4"/>
          <p:cNvSpPr>
            <a:spLocks noGrp="1"/>
          </p:cNvSpPr>
          <p:nvPr>
            <p:ph type="pic" sz="quarter" idx="12"/>
          </p:nvPr>
        </p:nvSpPr>
        <p:spPr>
          <a:xfrm>
            <a:off x="6265334" y="222251"/>
            <a:ext cx="5458884" cy="6312573"/>
          </a:xfrm>
        </p:spPr>
        <p:txBody>
          <a:bodyPr/>
          <a:lstStyle>
            <a:lvl1pPr marL="0" indent="0">
              <a:buFontTx/>
              <a:buNone/>
              <a:defRPr/>
            </a:lvl1pPr>
          </a:lstStyle>
          <a:p>
            <a:r>
              <a:rPr lang="en-US" smtClean="0"/>
              <a:t>Click icon to add picture</a:t>
            </a:r>
            <a:endParaRPr lang="da-DK" dirty="0"/>
          </a:p>
        </p:txBody>
      </p:sp>
    </p:spTree>
    <p:extLst>
      <p:ext uri="{BB962C8B-B14F-4D97-AF65-F5344CB8AC3E}">
        <p14:creationId xmlns:p14="http://schemas.microsoft.com/office/powerpoint/2010/main" val="9308519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469900" y="223694"/>
            <a:ext cx="11254317" cy="6312573"/>
          </a:xfrm>
        </p:spPr>
        <p:txBody>
          <a:bodyPr/>
          <a:lstStyle>
            <a:lvl1pPr marL="0" indent="0">
              <a:buFontTx/>
              <a:buNone/>
              <a:defRPr/>
            </a:lvl1pPr>
          </a:lstStyle>
          <a:p>
            <a:r>
              <a:rPr lang="da-DK" smtClean="0"/>
              <a:t>Klik på ikonet for at tilføje et billede</a:t>
            </a:r>
            <a:endParaRPr lang="da-DK" dirty="0"/>
          </a:p>
        </p:txBody>
      </p:sp>
    </p:spTree>
    <p:extLst>
      <p:ext uri="{BB962C8B-B14F-4D97-AF65-F5344CB8AC3E}">
        <p14:creationId xmlns:p14="http://schemas.microsoft.com/office/powerpoint/2010/main" val="2854370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Content Placeholder 2"/>
          <p:cNvSpPr>
            <a:spLocks noGrp="1"/>
          </p:cNvSpPr>
          <p:nvPr>
            <p:ph idx="1"/>
          </p:nvPr>
        </p:nvSpPr>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Date Placeholder 3"/>
          <p:cNvSpPr>
            <a:spLocks noGrp="1"/>
          </p:cNvSpPr>
          <p:nvPr>
            <p:ph type="dt" sz="half" idx="10"/>
          </p:nvPr>
        </p:nvSpPr>
        <p:spPr/>
        <p:txBody>
          <a:bodyPr/>
          <a:lstStyle/>
          <a:p>
            <a:fld id="{3FCE0EAA-3A47-41BD-A88A-64FDD5A0402D}" type="datetimeFigureOut">
              <a:rPr lang="da-DK" smtClean="0"/>
              <a:t>18-12-2019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373480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p:txBody>
      </p:sp>
      <p:sp>
        <p:nvSpPr>
          <p:cNvPr id="4" name="Date Placeholder 3"/>
          <p:cNvSpPr>
            <a:spLocks noGrp="1"/>
          </p:cNvSpPr>
          <p:nvPr>
            <p:ph type="dt" sz="half" idx="10"/>
          </p:nvPr>
        </p:nvSpPr>
        <p:spPr/>
        <p:txBody>
          <a:bodyPr/>
          <a:lstStyle/>
          <a:p>
            <a:fld id="{3FCE0EAA-3A47-41BD-A88A-64FDD5A0402D}" type="datetimeFigureOut">
              <a:rPr lang="da-DK" smtClean="0"/>
              <a:t>18-12-2019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9113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Content Placeholder 2"/>
          <p:cNvSpPr>
            <a:spLocks noGrp="1"/>
          </p:cNvSpPr>
          <p:nvPr>
            <p:ph sz="half" idx="1"/>
          </p:nvPr>
        </p:nvSpPr>
        <p:spPr>
          <a:xfrm>
            <a:off x="838200" y="1825625"/>
            <a:ext cx="5181600" cy="4351338"/>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Content Placeholder 3"/>
          <p:cNvSpPr>
            <a:spLocks noGrp="1"/>
          </p:cNvSpPr>
          <p:nvPr>
            <p:ph sz="half" idx="2"/>
          </p:nvPr>
        </p:nvSpPr>
        <p:spPr>
          <a:xfrm>
            <a:off x="6172200" y="1825625"/>
            <a:ext cx="5181600" cy="4351338"/>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5" name="Date Placeholder 4"/>
          <p:cNvSpPr>
            <a:spLocks noGrp="1"/>
          </p:cNvSpPr>
          <p:nvPr>
            <p:ph type="dt" sz="half" idx="10"/>
          </p:nvPr>
        </p:nvSpPr>
        <p:spPr/>
        <p:txBody>
          <a:bodyPr/>
          <a:lstStyle/>
          <a:p>
            <a:fld id="{3FCE0EAA-3A47-41BD-A88A-64FDD5A0402D}" type="datetimeFigureOut">
              <a:rPr lang="da-DK" smtClean="0"/>
              <a:t>18-12-2019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102506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p:txBody>
      </p:sp>
      <p:sp>
        <p:nvSpPr>
          <p:cNvPr id="4" name="Content Placeholder 3"/>
          <p:cNvSpPr>
            <a:spLocks noGrp="1"/>
          </p:cNvSpPr>
          <p:nvPr>
            <p:ph sz="half" idx="2"/>
          </p:nvPr>
        </p:nvSpPr>
        <p:spPr>
          <a:xfrm>
            <a:off x="839788" y="2505075"/>
            <a:ext cx="5157787" cy="3684588"/>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p:txBody>
      </p:sp>
      <p:sp>
        <p:nvSpPr>
          <p:cNvPr id="6" name="Content Placeholder 5"/>
          <p:cNvSpPr>
            <a:spLocks noGrp="1"/>
          </p:cNvSpPr>
          <p:nvPr>
            <p:ph sz="quarter" idx="4"/>
          </p:nvPr>
        </p:nvSpPr>
        <p:spPr>
          <a:xfrm>
            <a:off x="6172200" y="2505075"/>
            <a:ext cx="5183188" cy="3684588"/>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7" name="Date Placeholder 6"/>
          <p:cNvSpPr>
            <a:spLocks noGrp="1"/>
          </p:cNvSpPr>
          <p:nvPr>
            <p:ph type="dt" sz="half" idx="10"/>
          </p:nvPr>
        </p:nvSpPr>
        <p:spPr/>
        <p:txBody>
          <a:bodyPr/>
          <a:lstStyle/>
          <a:p>
            <a:fld id="{3FCE0EAA-3A47-41BD-A88A-64FDD5A0402D}" type="datetimeFigureOut">
              <a:rPr lang="da-DK" smtClean="0"/>
              <a:t>18-12-2019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37685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Date Placeholder 2"/>
          <p:cNvSpPr>
            <a:spLocks noGrp="1"/>
          </p:cNvSpPr>
          <p:nvPr>
            <p:ph type="dt" sz="half" idx="10"/>
          </p:nvPr>
        </p:nvSpPr>
        <p:spPr/>
        <p:txBody>
          <a:bodyPr/>
          <a:lstStyle/>
          <a:p>
            <a:fld id="{3FCE0EAA-3A47-41BD-A88A-64FDD5A0402D}" type="datetimeFigureOut">
              <a:rPr lang="da-DK" smtClean="0"/>
              <a:t>18-12-2019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315688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E0EAA-3A47-41BD-A88A-64FDD5A0402D}" type="datetimeFigureOut">
              <a:rPr lang="da-DK" smtClean="0"/>
              <a:t>18-12-2019</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205745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p:txBody>
      </p:sp>
      <p:sp>
        <p:nvSpPr>
          <p:cNvPr id="5" name="Date Placeholder 4"/>
          <p:cNvSpPr>
            <a:spLocks noGrp="1"/>
          </p:cNvSpPr>
          <p:nvPr>
            <p:ph type="dt" sz="half" idx="10"/>
          </p:nvPr>
        </p:nvSpPr>
        <p:spPr/>
        <p:txBody>
          <a:bodyPr/>
          <a:lstStyle/>
          <a:p>
            <a:fld id="{3FCE0EAA-3A47-41BD-A88A-64FDD5A0402D}" type="datetimeFigureOut">
              <a:rPr lang="da-DK" smtClean="0"/>
              <a:t>18-12-2019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404330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p:txBody>
      </p:sp>
      <p:sp>
        <p:nvSpPr>
          <p:cNvPr id="5" name="Date Placeholder 4"/>
          <p:cNvSpPr>
            <a:spLocks noGrp="1"/>
          </p:cNvSpPr>
          <p:nvPr>
            <p:ph type="dt" sz="half" idx="10"/>
          </p:nvPr>
        </p:nvSpPr>
        <p:spPr/>
        <p:txBody>
          <a:bodyPr/>
          <a:lstStyle/>
          <a:p>
            <a:fld id="{3FCE0EAA-3A47-41BD-A88A-64FDD5A0402D}" type="datetimeFigureOut">
              <a:rPr lang="da-DK" smtClean="0"/>
              <a:t>18-12-2019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727A89C-A5C5-4481-8CC1-414358A34CE7}" type="slidenum">
              <a:rPr lang="da-DK" smtClean="0"/>
              <a:t>‹#›</a:t>
            </a:fld>
            <a:endParaRPr lang="da-DK"/>
          </a:p>
        </p:txBody>
      </p:sp>
    </p:spTree>
    <p:extLst>
      <p:ext uri="{BB962C8B-B14F-4D97-AF65-F5344CB8AC3E}">
        <p14:creationId xmlns:p14="http://schemas.microsoft.com/office/powerpoint/2010/main" val="309945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r>
              <a:rPr lang="da-DK" dirty="0" smtClean="0"/>
              <a:t> Master </a:t>
            </a:r>
            <a:r>
              <a:rPr lang="da-DK" dirty="0" err="1" smtClean="0"/>
              <a:t>title</a:t>
            </a:r>
            <a:r>
              <a:rPr lang="da-DK" dirty="0" smtClean="0"/>
              <a:t> style</a:t>
            </a:r>
            <a:endParaRPr lang="da-DK"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E0EAA-3A47-41BD-A88A-64FDD5A0402D}" type="datetimeFigureOut">
              <a:rPr lang="da-DK" smtClean="0"/>
              <a:t>18-12-2019</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7A89C-A5C5-4481-8CC1-414358A34CE7}" type="slidenum">
              <a:rPr lang="da-DK" smtClean="0"/>
              <a:t>‹#›</a:t>
            </a:fld>
            <a:endParaRPr lang="da-DK"/>
          </a:p>
        </p:txBody>
      </p:sp>
    </p:spTree>
    <p:extLst>
      <p:ext uri="{BB962C8B-B14F-4D97-AF65-F5344CB8AC3E}">
        <p14:creationId xmlns:p14="http://schemas.microsoft.com/office/powerpoint/2010/main" val="2135247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amfundslitteratur.dk/bog/god-vejledning" TargetMode="External"/><Relationship Id="rId2" Type="http://schemas.openxmlformats.org/officeDocument/2006/relationships/hyperlink" Target="https://www.saxo.com/dk/processtyring-og-kommunikation-i-vejledningen_gitte-wichmann-hansen-tine-wirenfeldt-jensen_pdf_978875932276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0246" y="1254008"/>
            <a:ext cx="6003074" cy="2682682"/>
          </a:xfrm>
        </p:spPr>
        <p:txBody>
          <a:bodyPr>
            <a:noAutofit/>
          </a:bodyPr>
          <a:lstStyle/>
          <a:p>
            <a:r>
              <a:rPr lang="da-DK" sz="6600" dirty="0" smtClean="0"/>
              <a:t>Den gode vejledning i SOP</a:t>
            </a:r>
            <a:r>
              <a:rPr lang="da-DK" sz="6600" dirty="0"/>
              <a:t/>
            </a:r>
            <a:br>
              <a:rPr lang="da-DK" sz="6600" dirty="0"/>
            </a:br>
            <a:endParaRPr lang="da-DK" sz="6600" dirty="0"/>
          </a:p>
        </p:txBody>
      </p:sp>
      <p:sp>
        <p:nvSpPr>
          <p:cNvPr id="3" name="Subtitle 2"/>
          <p:cNvSpPr>
            <a:spLocks noGrp="1"/>
          </p:cNvSpPr>
          <p:nvPr>
            <p:ph type="subTitle" idx="1"/>
          </p:nvPr>
        </p:nvSpPr>
        <p:spPr>
          <a:xfrm>
            <a:off x="-247184" y="4533280"/>
            <a:ext cx="9144000" cy="1655762"/>
          </a:xfrm>
        </p:spPr>
        <p:txBody>
          <a:bodyPr>
            <a:normAutofit fontScale="77500" lnSpcReduction="20000"/>
          </a:bodyPr>
          <a:lstStyle/>
          <a:p>
            <a:r>
              <a:rPr lang="da-DK" dirty="0">
                <a:solidFill>
                  <a:schemeClr val="tx1">
                    <a:lumMod val="50000"/>
                    <a:lumOff val="50000"/>
                  </a:schemeClr>
                </a:solidFill>
              </a:rPr>
              <a:t>Gitte Wichmann-Hansen</a:t>
            </a:r>
          </a:p>
          <a:p>
            <a:r>
              <a:rPr lang="da-DK" dirty="0">
                <a:solidFill>
                  <a:schemeClr val="tx1">
                    <a:lumMod val="50000"/>
                    <a:lumOff val="50000"/>
                  </a:schemeClr>
                </a:solidFill>
              </a:rPr>
              <a:t>Lektor og forskningsleder</a:t>
            </a:r>
          </a:p>
          <a:p>
            <a:r>
              <a:rPr lang="da-DK" dirty="0">
                <a:solidFill>
                  <a:schemeClr val="tx1">
                    <a:lumMod val="50000"/>
                    <a:lumOff val="50000"/>
                  </a:schemeClr>
                </a:solidFill>
              </a:rPr>
              <a:t>Center for Undervisning og </a:t>
            </a:r>
            <a:r>
              <a:rPr lang="da-DK" dirty="0" smtClean="0">
                <a:solidFill>
                  <a:schemeClr val="tx1">
                    <a:lumMod val="50000"/>
                    <a:lumOff val="50000"/>
                  </a:schemeClr>
                </a:solidFill>
              </a:rPr>
              <a:t>Læring</a:t>
            </a:r>
          </a:p>
          <a:p>
            <a:r>
              <a:rPr lang="en-GB" dirty="0">
                <a:solidFill>
                  <a:schemeClr val="tx1">
                    <a:lumMod val="50000"/>
                    <a:lumOff val="50000"/>
                  </a:schemeClr>
                </a:solidFill>
              </a:rPr>
              <a:t>School of Business and Social Sciences</a:t>
            </a:r>
            <a:endParaRPr lang="da-DK" dirty="0">
              <a:solidFill>
                <a:schemeClr val="tx1">
                  <a:lumMod val="50000"/>
                  <a:lumOff val="50000"/>
                </a:schemeClr>
              </a:solidFill>
            </a:endParaRPr>
          </a:p>
          <a:p>
            <a:r>
              <a:rPr lang="da-DK" dirty="0">
                <a:solidFill>
                  <a:schemeClr val="tx1">
                    <a:lumMod val="50000"/>
                    <a:lumOff val="50000"/>
                  </a:schemeClr>
                </a:solidFill>
              </a:rPr>
              <a:t>Aarhus Universitet</a:t>
            </a:r>
          </a:p>
        </p:txBody>
      </p:sp>
      <p:pic>
        <p:nvPicPr>
          <p:cNvPr id="7" name="Billede 6">
            <a:extLst>
              <a:ext uri="{FF2B5EF4-FFF2-40B4-BE49-F238E27FC236}">
                <a16:creationId xmlns:a16="http://schemas.microsoft.com/office/drawing/2014/main" id="{AB6F534B-1A79-EF4F-B1BB-71977E545C39}"/>
              </a:ext>
            </a:extLst>
          </p:cNvPr>
          <p:cNvPicPr>
            <a:picLocks noChangeAspect="1"/>
          </p:cNvPicPr>
          <p:nvPr/>
        </p:nvPicPr>
        <p:blipFill>
          <a:blip r:embed="rId2"/>
          <a:stretch>
            <a:fillRect/>
          </a:stretch>
        </p:blipFill>
        <p:spPr>
          <a:xfrm>
            <a:off x="7541687" y="1153841"/>
            <a:ext cx="4290533" cy="2186259"/>
          </a:xfrm>
          <a:prstGeom prst="rect">
            <a:avLst/>
          </a:prstGeom>
        </p:spPr>
      </p:pic>
    </p:spTree>
    <p:extLst>
      <p:ext uri="{BB962C8B-B14F-4D97-AF65-F5344CB8AC3E}">
        <p14:creationId xmlns:p14="http://schemas.microsoft.com/office/powerpoint/2010/main" val="24785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rmal pentagon 1"/>
          <p:cNvSpPr/>
          <p:nvPr/>
        </p:nvSpPr>
        <p:spPr>
          <a:xfrm>
            <a:off x="5090475" y="1792784"/>
            <a:ext cx="2829728" cy="250031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400">
              <a:solidFill>
                <a:srgbClr val="FFFFFF"/>
              </a:solidFill>
              <a:ea typeface="ＭＳ Ｐゴシック" pitchFamily="-65" charset="-128"/>
            </a:endParaRPr>
          </a:p>
        </p:txBody>
      </p:sp>
      <p:sp>
        <p:nvSpPr>
          <p:cNvPr id="61443" name="Tekstboks 2"/>
          <p:cNvSpPr txBox="1">
            <a:spLocks noChangeArrowheads="1"/>
          </p:cNvSpPr>
          <p:nvPr/>
        </p:nvSpPr>
        <p:spPr bwMode="auto">
          <a:xfrm>
            <a:off x="4847862" y="740702"/>
            <a:ext cx="3033907"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buFontTx/>
              <a:buAutoNum type="arabicPeriod"/>
            </a:pPr>
            <a:r>
              <a:rPr lang="da-DK" altLang="da-DK" sz="2400" dirty="0" smtClean="0">
                <a:latin typeface="Calibri" panose="020F0502020204030204" pitchFamily="34" charset="0"/>
              </a:rPr>
              <a:t>Baggrund</a:t>
            </a:r>
            <a:endParaRPr lang="da-DK" altLang="da-DK" sz="2400" dirty="0">
              <a:latin typeface="Calibri" panose="020F0502020204030204" pitchFamily="34" charset="0"/>
            </a:endParaRPr>
          </a:p>
          <a:p>
            <a:pPr marL="0" indent="0" algn="ctr" eaLnBrk="1" hangingPunct="1"/>
            <a:r>
              <a:rPr lang="da-DK" altLang="da-DK" sz="2400" dirty="0" smtClean="0">
                <a:latin typeface="Calibri" panose="020F0502020204030204" pitchFamily="34" charset="0"/>
              </a:rPr>
              <a:t>(</a:t>
            </a:r>
            <a:r>
              <a:rPr lang="da-DK" altLang="da-DK" sz="2400" i="1" dirty="0" smtClean="0">
                <a:latin typeface="Calibri" panose="020F0502020204030204" pitchFamily="34" charset="0"/>
              </a:rPr>
              <a:t>Hvorfor </a:t>
            </a:r>
            <a:r>
              <a:rPr lang="da-DK" altLang="da-DK" sz="2400" dirty="0" smtClean="0">
                <a:latin typeface="Calibri" panose="020F0502020204030204" pitchFamily="34" charset="0"/>
              </a:rPr>
              <a:t>spørger du?)</a:t>
            </a:r>
            <a:endParaRPr lang="da-DK" altLang="da-DK" sz="2400" dirty="0">
              <a:latin typeface="Calibri" panose="020F0502020204030204" pitchFamily="34" charset="0"/>
            </a:endParaRPr>
          </a:p>
        </p:txBody>
      </p:sp>
      <p:sp>
        <p:nvSpPr>
          <p:cNvPr id="61444" name="Tekstboks 3"/>
          <p:cNvSpPr txBox="1">
            <a:spLocks noChangeArrowheads="1"/>
          </p:cNvSpPr>
          <p:nvPr/>
        </p:nvSpPr>
        <p:spPr bwMode="auto">
          <a:xfrm>
            <a:off x="8112225" y="2279194"/>
            <a:ext cx="3050450"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pPr>
            <a:r>
              <a:rPr lang="da-DK" altLang="da-DK" sz="2400" dirty="0">
                <a:latin typeface="Calibri" panose="020F0502020204030204" pitchFamily="34" charset="0"/>
              </a:rPr>
              <a:t>2. </a:t>
            </a:r>
            <a:r>
              <a:rPr lang="da-DK" altLang="da-DK" sz="2400" dirty="0" smtClean="0">
                <a:latin typeface="Calibri" panose="020F0502020204030204" pitchFamily="34" charset="0"/>
              </a:rPr>
              <a:t>Problem</a:t>
            </a:r>
            <a:endParaRPr lang="da-DK" altLang="da-DK" sz="2400" dirty="0">
              <a:latin typeface="Calibri" panose="020F0502020204030204" pitchFamily="34" charset="0"/>
            </a:endParaRPr>
          </a:p>
          <a:p>
            <a:pPr eaLnBrk="1" hangingPunct="1">
              <a:lnSpc>
                <a:spcPct val="100000"/>
              </a:lnSpc>
            </a:pPr>
            <a:r>
              <a:rPr lang="da-DK" sz="2400" dirty="0" smtClean="0">
                <a:latin typeface="Calibri" panose="020F0502020204030204" pitchFamily="34" charset="0"/>
              </a:rPr>
              <a:t>(Hvad </a:t>
            </a:r>
            <a:r>
              <a:rPr lang="da-DK" sz="2400" dirty="0">
                <a:latin typeface="Calibri" panose="020F0502020204030204" pitchFamily="34" charset="0"/>
              </a:rPr>
              <a:t>spørger </a:t>
            </a:r>
            <a:r>
              <a:rPr lang="da-DK" sz="2400" dirty="0" smtClean="0">
                <a:latin typeface="Calibri" panose="020F0502020204030204" pitchFamily="34" charset="0"/>
              </a:rPr>
              <a:t>du </a:t>
            </a:r>
            <a:r>
              <a:rPr lang="da-DK" sz="2400" i="1" dirty="0" smtClean="0">
                <a:latin typeface="Calibri" panose="020F0502020204030204" pitchFamily="34" charset="0"/>
              </a:rPr>
              <a:t>om</a:t>
            </a:r>
            <a:r>
              <a:rPr lang="da-DK" sz="2400" dirty="0" smtClean="0">
                <a:latin typeface="Calibri" panose="020F0502020204030204" pitchFamily="34" charset="0"/>
              </a:rPr>
              <a:t>?)</a:t>
            </a:r>
            <a:endParaRPr lang="da-DK" altLang="da-DK" sz="2400" dirty="0">
              <a:latin typeface="Calibri" panose="020F0502020204030204" pitchFamily="34" charset="0"/>
            </a:endParaRPr>
          </a:p>
        </p:txBody>
      </p:sp>
      <p:sp>
        <p:nvSpPr>
          <p:cNvPr id="61445" name="Tekstboks 4"/>
          <p:cNvSpPr txBox="1">
            <a:spLocks noChangeArrowheads="1"/>
          </p:cNvSpPr>
          <p:nvPr/>
        </p:nvSpPr>
        <p:spPr bwMode="auto">
          <a:xfrm>
            <a:off x="7524159" y="4432364"/>
            <a:ext cx="2944973"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pPr>
            <a:r>
              <a:rPr lang="da-DK" altLang="da-DK" sz="2400" dirty="0">
                <a:latin typeface="Calibri" panose="020F0502020204030204" pitchFamily="34" charset="0"/>
              </a:rPr>
              <a:t>3. </a:t>
            </a:r>
            <a:r>
              <a:rPr lang="da-DK" altLang="da-DK" sz="2400" dirty="0" smtClean="0">
                <a:latin typeface="Calibri" panose="020F0502020204030204" pitchFamily="34" charset="0"/>
              </a:rPr>
              <a:t>Data/materiale</a:t>
            </a:r>
            <a:endParaRPr lang="da-DK" altLang="da-DK" sz="2400" dirty="0">
              <a:latin typeface="Calibri" panose="020F0502020204030204" pitchFamily="34" charset="0"/>
            </a:endParaRPr>
          </a:p>
          <a:p>
            <a:pPr eaLnBrk="1" hangingPunct="1">
              <a:lnSpc>
                <a:spcPct val="100000"/>
              </a:lnSpc>
            </a:pPr>
            <a:r>
              <a:rPr lang="da-DK" altLang="da-DK" sz="2400" dirty="0">
                <a:latin typeface="Calibri" panose="020F0502020204030204" pitchFamily="34" charset="0"/>
              </a:rPr>
              <a:t>(Hvad </a:t>
            </a:r>
            <a:r>
              <a:rPr lang="da-DK" altLang="da-DK" sz="2400" dirty="0" smtClean="0">
                <a:latin typeface="Calibri" panose="020F0502020204030204" pitchFamily="34" charset="0"/>
              </a:rPr>
              <a:t>spørger du </a:t>
            </a:r>
            <a:r>
              <a:rPr lang="da-DK" altLang="da-DK" sz="2400" i="1" dirty="0" smtClean="0">
                <a:latin typeface="Calibri" panose="020F0502020204030204" pitchFamily="34" charset="0"/>
              </a:rPr>
              <a:t>til</a:t>
            </a:r>
            <a:r>
              <a:rPr lang="da-DK" altLang="da-DK" sz="2400" dirty="0" smtClean="0">
                <a:latin typeface="Calibri" panose="020F0502020204030204" pitchFamily="34" charset="0"/>
              </a:rPr>
              <a:t>)? </a:t>
            </a:r>
            <a:endParaRPr lang="da-DK" altLang="da-DK" sz="2400" i="1" dirty="0">
              <a:latin typeface="Calibri" panose="020F0502020204030204" pitchFamily="34" charset="0"/>
            </a:endParaRPr>
          </a:p>
        </p:txBody>
      </p:sp>
      <p:sp>
        <p:nvSpPr>
          <p:cNvPr id="61446" name="Tekstboks 5"/>
          <p:cNvSpPr txBox="1">
            <a:spLocks noChangeArrowheads="1"/>
          </p:cNvSpPr>
          <p:nvPr/>
        </p:nvSpPr>
        <p:spPr bwMode="auto">
          <a:xfrm>
            <a:off x="1871671" y="4391429"/>
            <a:ext cx="3182218"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pPr>
            <a:r>
              <a:rPr lang="da-DK" altLang="da-DK" sz="2400" dirty="0">
                <a:latin typeface="Calibri" panose="020F0502020204030204" pitchFamily="34" charset="0"/>
              </a:rPr>
              <a:t>4. </a:t>
            </a:r>
            <a:r>
              <a:rPr lang="da-DK" altLang="da-DK" sz="2400" dirty="0" smtClean="0">
                <a:latin typeface="Calibri" panose="020F0502020204030204" pitchFamily="34" charset="0"/>
              </a:rPr>
              <a:t>Redskaber</a:t>
            </a:r>
          </a:p>
          <a:p>
            <a:pPr eaLnBrk="1" hangingPunct="1">
              <a:lnSpc>
                <a:spcPct val="100000"/>
              </a:lnSpc>
            </a:pPr>
            <a:r>
              <a:rPr lang="da-DK" altLang="da-DK" sz="2400" dirty="0" smtClean="0">
                <a:latin typeface="Calibri" panose="020F0502020204030204" pitchFamily="34" charset="0"/>
              </a:rPr>
              <a:t>(Hvad spørger du </a:t>
            </a:r>
            <a:r>
              <a:rPr lang="da-DK" altLang="da-DK" sz="2400" i="1" dirty="0" smtClean="0">
                <a:latin typeface="Calibri" panose="020F0502020204030204" pitchFamily="34" charset="0"/>
              </a:rPr>
              <a:t>med</a:t>
            </a:r>
            <a:r>
              <a:rPr lang="da-DK" altLang="da-DK" sz="2400" dirty="0" smtClean="0">
                <a:latin typeface="Calibri" panose="020F0502020204030204" pitchFamily="34" charset="0"/>
              </a:rPr>
              <a:t>?)</a:t>
            </a:r>
            <a:endParaRPr lang="da-DK" altLang="da-DK" sz="2400" dirty="0">
              <a:latin typeface="Calibri" panose="020F0502020204030204" pitchFamily="34" charset="0"/>
            </a:endParaRPr>
          </a:p>
        </p:txBody>
      </p:sp>
      <p:sp>
        <p:nvSpPr>
          <p:cNvPr id="61447" name="Tekstboks 6"/>
          <p:cNvSpPr txBox="1">
            <a:spLocks noChangeArrowheads="1"/>
          </p:cNvSpPr>
          <p:nvPr/>
        </p:nvSpPr>
        <p:spPr bwMode="auto">
          <a:xfrm>
            <a:off x="622944" y="2273833"/>
            <a:ext cx="4251870"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pPr>
            <a:r>
              <a:rPr lang="da-DK" altLang="da-DK" sz="2400" dirty="0">
                <a:latin typeface="Calibri" panose="020F0502020204030204" pitchFamily="34" charset="0"/>
              </a:rPr>
              <a:t>5. Fremgangsmåde/disposition</a:t>
            </a:r>
          </a:p>
          <a:p>
            <a:pPr eaLnBrk="1" hangingPunct="1">
              <a:lnSpc>
                <a:spcPct val="100000"/>
              </a:lnSpc>
            </a:pPr>
            <a:r>
              <a:rPr lang="da-DK" altLang="da-DK" sz="2400" i="1" dirty="0">
                <a:latin typeface="Calibri" panose="020F0502020204030204" pitchFamily="34" charset="0"/>
              </a:rPr>
              <a:t>Hvordan bygger du opgaven op?</a:t>
            </a:r>
            <a:endParaRPr lang="da-DK" altLang="da-DK" sz="2400" dirty="0">
              <a:latin typeface="Calibri" panose="020F0502020204030204" pitchFamily="34" charset="0"/>
            </a:endParaRPr>
          </a:p>
        </p:txBody>
      </p:sp>
      <p:sp>
        <p:nvSpPr>
          <p:cNvPr id="77832" name="Tekstboks 7"/>
          <p:cNvSpPr txBox="1">
            <a:spLocks noChangeArrowheads="1"/>
          </p:cNvSpPr>
          <p:nvPr/>
        </p:nvSpPr>
        <p:spPr bwMode="auto">
          <a:xfrm>
            <a:off x="5327915" y="2660915"/>
            <a:ext cx="2279022"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da-DK" altLang="da-DK" sz="4267" dirty="0">
                <a:solidFill>
                  <a:schemeClr val="bg1"/>
                </a:solidFill>
                <a:latin typeface="Calibri" panose="020F0502020204030204" pitchFamily="34" charset="0"/>
              </a:rPr>
              <a:t>Pentagon</a:t>
            </a:r>
          </a:p>
        </p:txBody>
      </p:sp>
      <p:sp>
        <p:nvSpPr>
          <p:cNvPr id="4" name="TextBox 3"/>
          <p:cNvSpPr txBox="1"/>
          <p:nvPr/>
        </p:nvSpPr>
        <p:spPr>
          <a:xfrm>
            <a:off x="216919" y="125070"/>
            <a:ext cx="4349088" cy="467820"/>
          </a:xfrm>
          <a:prstGeom prst="rect">
            <a:avLst/>
          </a:prstGeom>
          <a:noFill/>
        </p:spPr>
        <p:txBody>
          <a:bodyPr wrap="square" lIns="0" tIns="0" rIns="0" bIns="0" rtlCol="0">
            <a:spAutoFit/>
          </a:bodyPr>
          <a:lstStyle/>
          <a:p>
            <a:pPr>
              <a:lnSpc>
                <a:spcPct val="95000"/>
              </a:lnSpc>
            </a:pPr>
            <a:r>
              <a:rPr lang="da-DK" sz="3200" b="1" dirty="0"/>
              <a:t>PENTAGONMODELLEN</a:t>
            </a:r>
            <a:endParaRPr lang="da-DK" sz="3733" b="1" dirty="0"/>
          </a:p>
        </p:txBody>
      </p:sp>
      <p:sp>
        <p:nvSpPr>
          <p:cNvPr id="8" name="Rectangle 7"/>
          <p:cNvSpPr/>
          <p:nvPr/>
        </p:nvSpPr>
        <p:spPr>
          <a:xfrm>
            <a:off x="135449" y="420535"/>
            <a:ext cx="3552254" cy="420564"/>
          </a:xfrm>
          <a:prstGeom prst="rect">
            <a:avLst/>
          </a:prstGeom>
        </p:spPr>
        <p:txBody>
          <a:bodyPr wrap="none">
            <a:spAutoFit/>
          </a:bodyPr>
          <a:lstStyle/>
          <a:p>
            <a:pPr lvl="0"/>
            <a:r>
              <a:rPr lang="da-DK" sz="2133" dirty="0" smtClean="0">
                <a:solidFill>
                  <a:srgbClr val="000000"/>
                </a:solidFill>
              </a:rPr>
              <a:t>(Rienecker </a:t>
            </a:r>
            <a:r>
              <a:rPr lang="da-DK" sz="2133" dirty="0">
                <a:solidFill>
                  <a:srgbClr val="000000"/>
                </a:solidFill>
              </a:rPr>
              <a:t>&amp; Jørgensen, </a:t>
            </a:r>
            <a:r>
              <a:rPr lang="da-DK" sz="2133" dirty="0" smtClean="0">
                <a:solidFill>
                  <a:srgbClr val="000000"/>
                </a:solidFill>
              </a:rPr>
              <a:t>2017)</a:t>
            </a:r>
            <a:endParaRPr lang="da-DK" sz="2133" dirty="0">
              <a:solidFill>
                <a:srgbClr val="000000"/>
              </a:solidFill>
            </a:endParaRPr>
          </a:p>
        </p:txBody>
      </p:sp>
      <p:pic>
        <p:nvPicPr>
          <p:cNvPr id="12" name="Picture 4" descr="http://samfundslitteratur.dk/sites/default/files/styles/book-cover-large/public/covers/9788759315217.png?itok=xtsBOB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6935" y="216593"/>
            <a:ext cx="1067701" cy="1480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81769" y="630817"/>
            <a:ext cx="2482615" cy="923330"/>
          </a:xfrm>
          <a:prstGeom prst="rect">
            <a:avLst/>
          </a:prstGeom>
          <a:noFill/>
        </p:spPr>
        <p:txBody>
          <a:bodyPr wrap="square" rtlCol="0">
            <a:spAutoFit/>
          </a:bodyPr>
          <a:lstStyle/>
          <a:p>
            <a:pPr marL="285750" indent="-285750">
              <a:buFontTx/>
              <a:buChar char="-"/>
            </a:pPr>
            <a:r>
              <a:rPr lang="da-DK" dirty="0" smtClean="0"/>
              <a:t>Observation</a:t>
            </a:r>
          </a:p>
          <a:p>
            <a:pPr marL="285750" indent="-285750">
              <a:buFontTx/>
              <a:buChar char="-"/>
            </a:pPr>
            <a:r>
              <a:rPr lang="da-DK" dirty="0" err="1" smtClean="0"/>
              <a:t>Undren</a:t>
            </a:r>
            <a:endParaRPr lang="da-DK" dirty="0" smtClean="0"/>
          </a:p>
          <a:p>
            <a:pPr marL="285750" indent="-285750">
              <a:buFontTx/>
              <a:buChar char="-"/>
            </a:pPr>
            <a:r>
              <a:rPr lang="da-DK" dirty="0"/>
              <a:t>M</a:t>
            </a:r>
            <a:r>
              <a:rPr lang="da-DK" dirty="0" smtClean="0"/>
              <a:t>otivation</a:t>
            </a:r>
            <a:endParaRPr lang="da-DK" dirty="0"/>
          </a:p>
        </p:txBody>
      </p:sp>
      <p:sp>
        <p:nvSpPr>
          <p:cNvPr id="13" name="TextBox 12"/>
          <p:cNvSpPr txBox="1"/>
          <p:nvPr/>
        </p:nvSpPr>
        <p:spPr>
          <a:xfrm>
            <a:off x="9582506" y="3061642"/>
            <a:ext cx="2482615" cy="646331"/>
          </a:xfrm>
          <a:prstGeom prst="rect">
            <a:avLst/>
          </a:prstGeom>
          <a:noFill/>
        </p:spPr>
        <p:txBody>
          <a:bodyPr wrap="square" rtlCol="0">
            <a:spAutoFit/>
          </a:bodyPr>
          <a:lstStyle/>
          <a:p>
            <a:pPr marL="285750" indent="-285750">
              <a:buFontTx/>
              <a:buChar char="-"/>
            </a:pPr>
            <a:r>
              <a:rPr lang="da-DK" dirty="0" smtClean="0"/>
              <a:t>Problemstilling</a:t>
            </a:r>
          </a:p>
          <a:p>
            <a:pPr marL="285750" indent="-285750">
              <a:buFontTx/>
              <a:buChar char="-"/>
            </a:pPr>
            <a:r>
              <a:rPr lang="da-DK" dirty="0" smtClean="0"/>
              <a:t>Problemformulering</a:t>
            </a:r>
          </a:p>
        </p:txBody>
      </p:sp>
      <p:sp>
        <p:nvSpPr>
          <p:cNvPr id="14" name="TextBox 13"/>
          <p:cNvSpPr txBox="1"/>
          <p:nvPr/>
        </p:nvSpPr>
        <p:spPr>
          <a:xfrm>
            <a:off x="8112225" y="5222426"/>
            <a:ext cx="2482615" cy="1477328"/>
          </a:xfrm>
          <a:prstGeom prst="rect">
            <a:avLst/>
          </a:prstGeom>
          <a:noFill/>
        </p:spPr>
        <p:txBody>
          <a:bodyPr wrap="square" rtlCol="0">
            <a:spAutoFit/>
          </a:bodyPr>
          <a:lstStyle/>
          <a:p>
            <a:pPr marL="285750" indent="-285750">
              <a:buFontTx/>
              <a:buChar char="-"/>
            </a:pPr>
            <a:r>
              <a:rPr lang="da-DK" dirty="0" smtClean="0"/>
              <a:t>Tekster</a:t>
            </a:r>
          </a:p>
          <a:p>
            <a:pPr marL="285750" indent="-285750">
              <a:buFontTx/>
              <a:buChar char="-"/>
            </a:pPr>
            <a:r>
              <a:rPr lang="da-DK" dirty="0" smtClean="0"/>
              <a:t>Målinger</a:t>
            </a:r>
          </a:p>
          <a:p>
            <a:pPr marL="285750" indent="-285750">
              <a:buFontTx/>
              <a:buChar char="-"/>
            </a:pPr>
            <a:r>
              <a:rPr lang="da-DK" dirty="0" smtClean="0"/>
              <a:t>Statistik</a:t>
            </a:r>
          </a:p>
          <a:p>
            <a:pPr marL="285750" indent="-285750">
              <a:buFontTx/>
              <a:buChar char="-"/>
            </a:pPr>
            <a:r>
              <a:rPr lang="da-DK" dirty="0" smtClean="0"/>
              <a:t>Interviewdata</a:t>
            </a:r>
          </a:p>
          <a:p>
            <a:pPr marL="285750" indent="-285750">
              <a:buFontTx/>
              <a:buChar char="-"/>
            </a:pPr>
            <a:r>
              <a:rPr lang="da-DK" dirty="0" smtClean="0"/>
              <a:t>….</a:t>
            </a:r>
          </a:p>
        </p:txBody>
      </p:sp>
      <p:sp>
        <p:nvSpPr>
          <p:cNvPr id="15" name="TextBox 14"/>
          <p:cNvSpPr txBox="1"/>
          <p:nvPr/>
        </p:nvSpPr>
        <p:spPr>
          <a:xfrm>
            <a:off x="2083392" y="5195922"/>
            <a:ext cx="2482615" cy="1754326"/>
          </a:xfrm>
          <a:prstGeom prst="rect">
            <a:avLst/>
          </a:prstGeom>
          <a:noFill/>
        </p:spPr>
        <p:txBody>
          <a:bodyPr wrap="square" rtlCol="0">
            <a:spAutoFit/>
          </a:bodyPr>
          <a:lstStyle/>
          <a:p>
            <a:pPr marL="285750" indent="-285750">
              <a:buFontTx/>
              <a:buChar char="-"/>
            </a:pPr>
            <a:r>
              <a:rPr lang="da-DK" dirty="0" smtClean="0"/>
              <a:t>Metode</a:t>
            </a:r>
          </a:p>
          <a:p>
            <a:pPr marL="285750" indent="-285750">
              <a:buFontTx/>
              <a:buChar char="-"/>
            </a:pPr>
            <a:r>
              <a:rPr lang="da-DK" dirty="0" smtClean="0"/>
              <a:t>Teori</a:t>
            </a:r>
          </a:p>
          <a:p>
            <a:pPr marL="285750" indent="-285750">
              <a:buFontTx/>
              <a:buChar char="-"/>
            </a:pPr>
            <a:r>
              <a:rPr lang="da-DK" dirty="0" smtClean="0"/>
              <a:t>Begreber</a:t>
            </a:r>
          </a:p>
          <a:p>
            <a:pPr marL="285750" indent="-285750">
              <a:buFontTx/>
              <a:buChar char="-"/>
            </a:pPr>
            <a:r>
              <a:rPr lang="da-DK" dirty="0" smtClean="0"/>
              <a:t>Analysestrategi</a:t>
            </a:r>
          </a:p>
          <a:p>
            <a:pPr marL="285750" indent="-285750">
              <a:buFontTx/>
              <a:buChar char="-"/>
            </a:pPr>
            <a:r>
              <a:rPr lang="da-DK" dirty="0" smtClean="0"/>
              <a:t>Videnskabsteori</a:t>
            </a:r>
          </a:p>
          <a:p>
            <a:pPr marL="285750" indent="-285750">
              <a:buFontTx/>
              <a:buChar char="-"/>
            </a:pPr>
            <a:r>
              <a:rPr lang="da-DK" dirty="0" smtClean="0"/>
              <a:t>….</a:t>
            </a:r>
          </a:p>
        </p:txBody>
      </p:sp>
      <p:sp>
        <p:nvSpPr>
          <p:cNvPr id="5" name="Rectangle 4"/>
          <p:cNvSpPr/>
          <p:nvPr/>
        </p:nvSpPr>
        <p:spPr>
          <a:xfrm>
            <a:off x="508609" y="1331119"/>
            <a:ext cx="3950747" cy="923330"/>
          </a:xfrm>
          <a:prstGeom prst="rect">
            <a:avLst/>
          </a:prstGeom>
        </p:spPr>
        <p:txBody>
          <a:bodyPr wrap="square">
            <a:spAutoFit/>
          </a:bodyPr>
          <a:lstStyle/>
          <a:p>
            <a:pPr marL="285750" indent="-285750">
              <a:buFontTx/>
              <a:buChar char="-"/>
            </a:pPr>
            <a:r>
              <a:rPr lang="da-DK" dirty="0" smtClean="0"/>
              <a:t>rækkefølgen </a:t>
            </a:r>
            <a:r>
              <a:rPr lang="da-DK" dirty="0"/>
              <a:t>i </a:t>
            </a:r>
            <a:r>
              <a:rPr lang="da-DK" dirty="0" smtClean="0"/>
              <a:t>undersøgelsen (først</a:t>
            </a:r>
            <a:r>
              <a:rPr lang="da-DK" dirty="0"/>
              <a:t>, så, </a:t>
            </a:r>
            <a:r>
              <a:rPr lang="da-DK" dirty="0" smtClean="0"/>
              <a:t>dernæst</a:t>
            </a:r>
            <a:r>
              <a:rPr lang="da-DK" dirty="0"/>
              <a:t>, derefter, </a:t>
            </a:r>
            <a:r>
              <a:rPr lang="da-DK" dirty="0" smtClean="0"/>
              <a:t>endelig)</a:t>
            </a:r>
          </a:p>
          <a:p>
            <a:pPr marL="285750" indent="-285750">
              <a:buFontTx/>
              <a:buChar char="-"/>
            </a:pPr>
            <a:r>
              <a:rPr lang="da-DK" dirty="0" smtClean="0"/>
              <a:t>opgavens </a:t>
            </a:r>
            <a:r>
              <a:rPr lang="da-DK" dirty="0"/>
              <a:t>struktur</a:t>
            </a:r>
          </a:p>
        </p:txBody>
      </p:sp>
      <p:sp>
        <p:nvSpPr>
          <p:cNvPr id="17" name="AutoShape 14"/>
          <p:cNvSpPr>
            <a:spLocks noChangeArrowheads="1"/>
          </p:cNvSpPr>
          <p:nvPr/>
        </p:nvSpPr>
        <p:spPr bwMode="auto">
          <a:xfrm>
            <a:off x="5788473" y="5356138"/>
            <a:ext cx="1433732" cy="401943"/>
          </a:xfrm>
          <a:prstGeom prst="wedgeRectCallout">
            <a:avLst>
              <a:gd name="adj1" fmla="val -6735"/>
              <a:gd name="adj2" fmla="val -16670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da-DK" sz="2400" dirty="0">
                <a:ln w="0"/>
                <a:effectLst>
                  <a:outerShdw blurRad="38100" dist="19050" dir="2700000" algn="tl" rotWithShape="0">
                    <a:schemeClr val="dk1">
                      <a:alpha val="40000"/>
                    </a:schemeClr>
                  </a:outerShdw>
                </a:effectLst>
                <a:latin typeface="Arial" charset="0"/>
              </a:rPr>
              <a:t>Analyse</a:t>
            </a:r>
          </a:p>
        </p:txBody>
      </p:sp>
      <p:cxnSp>
        <p:nvCxnSpPr>
          <p:cNvPr id="7" name="Straight Connector 6"/>
          <p:cNvCxnSpPr>
            <a:stCxn id="61446" idx="3"/>
            <a:endCxn id="61445" idx="1"/>
          </p:cNvCxnSpPr>
          <p:nvPr/>
        </p:nvCxnSpPr>
        <p:spPr>
          <a:xfrm>
            <a:off x="5053889" y="4806928"/>
            <a:ext cx="2470270" cy="4093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4086253" y="125558"/>
            <a:ext cx="4838171" cy="461665"/>
          </a:xfrm>
          <a:prstGeom prst="rect">
            <a:avLst/>
          </a:prstGeom>
          <a:noFill/>
        </p:spPr>
        <p:txBody>
          <a:bodyPr wrap="square" rtlCol="0">
            <a:spAutoFit/>
          </a:bodyPr>
          <a:lstStyle/>
          <a:p>
            <a:r>
              <a:rPr lang="en-GB" sz="2400" dirty="0" err="1" smtClean="0">
                <a:solidFill>
                  <a:srgbClr val="FF0000"/>
                </a:solidFill>
              </a:rPr>
              <a:t>Ikke</a:t>
            </a:r>
            <a:r>
              <a:rPr lang="en-GB" sz="2400" dirty="0" smtClean="0">
                <a:solidFill>
                  <a:srgbClr val="FF0000"/>
                </a:solidFill>
              </a:rPr>
              <a:t> den </a:t>
            </a:r>
            <a:r>
              <a:rPr lang="en-GB" sz="2400" dirty="0" err="1" smtClean="0">
                <a:solidFill>
                  <a:srgbClr val="FF0000"/>
                </a:solidFill>
              </a:rPr>
              <a:t>videnskabelige</a:t>
            </a:r>
            <a:r>
              <a:rPr lang="en-GB" sz="2400" dirty="0" smtClean="0">
                <a:solidFill>
                  <a:srgbClr val="FF0000"/>
                </a:solidFill>
              </a:rPr>
              <a:t> </a:t>
            </a:r>
            <a:r>
              <a:rPr lang="en-GB" sz="2400" dirty="0" err="1" smtClean="0">
                <a:solidFill>
                  <a:srgbClr val="FF0000"/>
                </a:solidFill>
              </a:rPr>
              <a:t>basismodel</a:t>
            </a:r>
            <a:r>
              <a:rPr lang="en-GB" sz="2400" dirty="0" smtClean="0">
                <a:solidFill>
                  <a:srgbClr val="FF0000"/>
                </a:solidFill>
              </a:rPr>
              <a:t> </a:t>
            </a:r>
            <a:endParaRPr lang="en-GB" sz="2400" dirty="0">
              <a:solidFill>
                <a:srgbClr val="FF0000"/>
              </a:solidFill>
            </a:endParaRPr>
          </a:p>
        </p:txBody>
      </p:sp>
    </p:spTree>
    <p:extLst>
      <p:ext uri="{BB962C8B-B14F-4D97-AF65-F5344CB8AC3E}">
        <p14:creationId xmlns:p14="http://schemas.microsoft.com/office/powerpoint/2010/main" val="139625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ox(in)">
                                      <p:cBhvr>
                                        <p:cTn id="7" dur="500"/>
                                        <p:tgtEl>
                                          <p:spTgt spid="61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1444"/>
                                        </p:tgtEl>
                                        <p:attrNameLst>
                                          <p:attrName>style.visibility</p:attrName>
                                        </p:attrNameLst>
                                      </p:cBhvr>
                                      <p:to>
                                        <p:strVal val="visible"/>
                                      </p:to>
                                    </p:set>
                                    <p:animEffect transition="in" filter="box(in)">
                                      <p:cBhvr>
                                        <p:cTn id="16" dur="500"/>
                                        <p:tgtEl>
                                          <p:spTgt spid="6144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1445"/>
                                        </p:tgtEl>
                                        <p:attrNameLst>
                                          <p:attrName>style.visibility</p:attrName>
                                        </p:attrNameLst>
                                      </p:cBhvr>
                                      <p:to>
                                        <p:strVal val="visible"/>
                                      </p:to>
                                    </p:set>
                                    <p:animEffect transition="in" filter="box(in)">
                                      <p:cBhvr>
                                        <p:cTn id="25" dur="500"/>
                                        <p:tgtEl>
                                          <p:spTgt spid="614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1446"/>
                                        </p:tgtEl>
                                        <p:attrNameLst>
                                          <p:attrName>style.visibility</p:attrName>
                                        </p:attrNameLst>
                                      </p:cBhvr>
                                      <p:to>
                                        <p:strVal val="visible"/>
                                      </p:to>
                                    </p:set>
                                    <p:animEffect transition="in" filter="box(in)">
                                      <p:cBhvr>
                                        <p:cTn id="34" dur="500"/>
                                        <p:tgtEl>
                                          <p:spTgt spid="6144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1447"/>
                                        </p:tgtEl>
                                        <p:attrNameLst>
                                          <p:attrName>style.visibility</p:attrName>
                                        </p:attrNameLst>
                                      </p:cBhvr>
                                      <p:to>
                                        <p:strVal val="visible"/>
                                      </p:to>
                                    </p:set>
                                    <p:animEffect transition="in" filter="box(in)">
                                      <p:cBhvr>
                                        <p:cTn id="43" dur="500"/>
                                        <p:tgtEl>
                                          <p:spTgt spid="6144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animBg="1"/>
      <p:bldP spid="61445" grpId="0" animBg="1"/>
      <p:bldP spid="61446" grpId="0" animBg="1"/>
      <p:bldP spid="61447" grpId="0" animBg="1"/>
      <p:bldP spid="3" grpId="0"/>
      <p:bldP spid="13" grpId="0"/>
      <p:bldP spid="14" grpId="0"/>
      <p:bldP spid="15" grpId="0"/>
      <p:bldP spid="5" grpId="0"/>
      <p:bldP spid="17"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3. </a:t>
            </a:r>
            <a:r>
              <a:rPr lang="en-GB" dirty="0" err="1" smtClean="0"/>
              <a:t>Undgå</a:t>
            </a:r>
            <a:r>
              <a:rPr lang="en-GB" dirty="0" smtClean="0"/>
              <a:t> </a:t>
            </a:r>
            <a:r>
              <a:rPr lang="en-GB" dirty="0" smtClean="0"/>
              <a:t>“</a:t>
            </a:r>
            <a:r>
              <a:rPr lang="en-GB" dirty="0" err="1" smtClean="0">
                <a:solidFill>
                  <a:srgbClr val="FF0000"/>
                </a:solidFill>
              </a:rPr>
              <a:t>godkendelsesfælden</a:t>
            </a:r>
            <a:r>
              <a:rPr lang="en-GB" dirty="0" smtClean="0"/>
              <a:t>”</a:t>
            </a:r>
            <a:endParaRPr lang="en-GB" dirty="0"/>
          </a:p>
        </p:txBody>
      </p:sp>
      <p:sp>
        <p:nvSpPr>
          <p:cNvPr id="3" name="Content Placeholder 2"/>
          <p:cNvSpPr>
            <a:spLocks noGrp="1"/>
          </p:cNvSpPr>
          <p:nvPr>
            <p:ph idx="1"/>
          </p:nvPr>
        </p:nvSpPr>
        <p:spPr/>
        <p:txBody>
          <a:bodyPr/>
          <a:lstStyle/>
          <a:p>
            <a:pPr lvl="1"/>
            <a:r>
              <a:rPr lang="da-DK" sz="3600" dirty="0" smtClean="0"/>
              <a:t>Undgå generelle udsagn der kan tolkes som en blåstempling</a:t>
            </a:r>
            <a:endParaRPr lang="da-DK" sz="3600" dirty="0"/>
          </a:p>
          <a:p>
            <a:pPr lvl="1"/>
            <a:r>
              <a:rPr lang="da-DK" sz="3600" dirty="0" smtClean="0"/>
              <a:t>Giv feedback der er </a:t>
            </a:r>
            <a:r>
              <a:rPr lang="da-DK" sz="3600" b="1" dirty="0" smtClean="0"/>
              <a:t>k</a:t>
            </a:r>
            <a:r>
              <a:rPr lang="da-DK" sz="3600" dirty="0" smtClean="0"/>
              <a:t>riteriebaseret, </a:t>
            </a:r>
            <a:r>
              <a:rPr lang="da-DK" sz="3600" b="1" dirty="0" smtClean="0"/>
              <a:t>k</a:t>
            </a:r>
            <a:r>
              <a:rPr lang="da-DK" sz="3600" dirty="0" smtClean="0"/>
              <a:t>onkret og </a:t>
            </a:r>
            <a:r>
              <a:rPr lang="da-DK" sz="3600" b="1" dirty="0" smtClean="0"/>
              <a:t>k</a:t>
            </a:r>
            <a:r>
              <a:rPr lang="da-DK" sz="3600" dirty="0" smtClean="0"/>
              <a:t>onstruktiv: de </a:t>
            </a:r>
            <a:r>
              <a:rPr lang="da-DK" sz="3600" b="1" dirty="0" smtClean="0"/>
              <a:t>3 K’er</a:t>
            </a:r>
            <a:endParaRPr lang="da-DK" sz="3600" b="1" i="1" dirty="0"/>
          </a:p>
        </p:txBody>
      </p:sp>
    </p:spTree>
    <p:extLst>
      <p:ext uri="{BB962C8B-B14F-4D97-AF65-F5344CB8AC3E}">
        <p14:creationId xmlns:p14="http://schemas.microsoft.com/office/powerpoint/2010/main" val="15562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4891" y="1135709"/>
            <a:ext cx="9905343" cy="4401205"/>
          </a:xfrm>
          <a:prstGeom prst="rect">
            <a:avLst/>
          </a:prstGeom>
        </p:spPr>
        <p:txBody>
          <a:bodyPr wrap="square">
            <a:spAutoFit/>
          </a:bodyPr>
          <a:lstStyle/>
          <a:p>
            <a:pPr>
              <a:lnSpc>
                <a:spcPct val="100000"/>
              </a:lnSpc>
            </a:pPr>
            <a:r>
              <a:rPr lang="da-DK" sz="2800" i="1" kern="0" dirty="0"/>
              <a:t>”En indledning stiller nogle krav til </a:t>
            </a:r>
            <a:r>
              <a:rPr lang="da-DK" sz="2800" i="1" kern="0" dirty="0" smtClean="0"/>
              <a:t>teksten. Jeg ser især efter om du kommer </a:t>
            </a:r>
            <a:r>
              <a:rPr lang="da-DK" sz="2800" i="1" kern="0" dirty="0"/>
              <a:t>omkring </a:t>
            </a:r>
            <a:r>
              <a:rPr lang="da-DK" sz="2800" b="1" i="1" kern="0" dirty="0"/>
              <a:t>de fem hjørner i </a:t>
            </a:r>
            <a:r>
              <a:rPr lang="da-DK" sz="2800" b="1" i="1" kern="0" dirty="0" err="1" smtClean="0"/>
              <a:t>Pentagonet</a:t>
            </a:r>
            <a:r>
              <a:rPr lang="da-DK" sz="2800" i="1" kern="0" dirty="0"/>
              <a:t>, dvs. </a:t>
            </a:r>
            <a:r>
              <a:rPr lang="da-DK" sz="2800" i="1" kern="0" dirty="0" smtClean="0"/>
              <a:t>at du </a:t>
            </a:r>
            <a:r>
              <a:rPr lang="da-DK" sz="2800" i="1" kern="0" dirty="0"/>
              <a:t>beskriver opgavens emne og problemstilling, </a:t>
            </a:r>
            <a:r>
              <a:rPr lang="da-DK" sz="2800" i="1" kern="0" dirty="0" smtClean="0"/>
              <a:t>dernæst metoder</a:t>
            </a:r>
            <a:r>
              <a:rPr lang="da-DK" sz="2800" i="1" kern="0" dirty="0"/>
              <a:t>, teori </a:t>
            </a:r>
            <a:r>
              <a:rPr lang="da-DK" sz="2800" i="1" kern="0" dirty="0" smtClean="0"/>
              <a:t>og til sidst </a:t>
            </a:r>
            <a:r>
              <a:rPr lang="da-DK" sz="2800" i="1" kern="0" dirty="0"/>
              <a:t>opgavens </a:t>
            </a:r>
            <a:r>
              <a:rPr lang="da-DK" sz="2800" i="1" kern="0" dirty="0" smtClean="0"/>
              <a:t>opbygning. </a:t>
            </a:r>
          </a:p>
          <a:p>
            <a:pPr>
              <a:lnSpc>
                <a:spcPct val="100000"/>
              </a:lnSpc>
            </a:pPr>
            <a:r>
              <a:rPr lang="da-DK" sz="2800" i="1" kern="0" dirty="0" smtClean="0"/>
              <a:t>Jeg ser også efter om du </a:t>
            </a:r>
            <a:r>
              <a:rPr lang="da-DK" sz="2800" b="1" i="1" kern="0" dirty="0" smtClean="0"/>
              <a:t>motiverer</a:t>
            </a:r>
            <a:r>
              <a:rPr lang="da-DK" sz="2800" i="1" kern="0" dirty="0" smtClean="0"/>
              <a:t> din opgaveformulering (og ikke skriver den direkte af) og at du </a:t>
            </a:r>
            <a:r>
              <a:rPr lang="da-DK" sz="2800" b="1" i="1" kern="0" dirty="0" smtClean="0"/>
              <a:t>begrunder </a:t>
            </a:r>
            <a:r>
              <a:rPr lang="da-DK" sz="2800" i="1" kern="0" dirty="0"/>
              <a:t>dine valg. Du skal </a:t>
            </a:r>
            <a:r>
              <a:rPr lang="da-DK" sz="2800" b="1" i="1" kern="0" dirty="0"/>
              <a:t>ikke diskutere </a:t>
            </a:r>
            <a:r>
              <a:rPr lang="da-DK" sz="2800" i="1" kern="0" dirty="0"/>
              <a:t>dem</a:t>
            </a:r>
            <a:r>
              <a:rPr lang="da-DK" sz="2800" i="1" kern="0" dirty="0" smtClean="0"/>
              <a:t>. Det hører først til den sidste del af opgaven. </a:t>
            </a:r>
          </a:p>
          <a:p>
            <a:pPr>
              <a:lnSpc>
                <a:spcPct val="100000"/>
              </a:lnSpc>
            </a:pPr>
            <a:r>
              <a:rPr lang="da-DK" sz="2800" i="1" kern="0" dirty="0" smtClean="0"/>
              <a:t>Jeg kan se at du har de fem hjørner beskrevet, men stadig mangler at </a:t>
            </a:r>
            <a:r>
              <a:rPr lang="da-DK" sz="2800" i="1" u="sng" kern="0" dirty="0" smtClean="0"/>
              <a:t>begrunde</a:t>
            </a:r>
            <a:r>
              <a:rPr lang="da-DK" sz="2800" i="1" kern="0" dirty="0" smtClean="0"/>
              <a:t> dine valg. Endelig vil jeg </a:t>
            </a:r>
            <a:r>
              <a:rPr lang="da-DK" sz="2800" i="1" u="sng" kern="0" dirty="0" smtClean="0"/>
              <a:t>anbefale at du rykker den diskuterende tekst om til senere i opgaven.</a:t>
            </a:r>
            <a:endParaRPr lang="da-DK" sz="2800" i="1" u="sng" kern="0" dirty="0"/>
          </a:p>
        </p:txBody>
      </p:sp>
      <p:sp>
        <p:nvSpPr>
          <p:cNvPr id="2" name="TextBox 1"/>
          <p:cNvSpPr txBox="1"/>
          <p:nvPr/>
        </p:nvSpPr>
        <p:spPr>
          <a:xfrm>
            <a:off x="1348562" y="6004308"/>
            <a:ext cx="8248797" cy="409343"/>
          </a:xfrm>
          <a:prstGeom prst="rect">
            <a:avLst/>
          </a:prstGeom>
          <a:noFill/>
        </p:spPr>
        <p:txBody>
          <a:bodyPr wrap="none" lIns="0" tIns="0" rIns="0" bIns="0" rtlCol="0">
            <a:spAutoFit/>
          </a:bodyPr>
          <a:lstStyle/>
          <a:p>
            <a:pPr>
              <a:lnSpc>
                <a:spcPct val="95000"/>
              </a:lnSpc>
            </a:pPr>
            <a:r>
              <a:rPr lang="da-DK" sz="2800" i="1" dirty="0" smtClean="0"/>
              <a:t>”Ok </a:t>
            </a:r>
            <a:r>
              <a:rPr lang="da-DK" sz="2800" i="1" dirty="0"/>
              <a:t>indledning, </a:t>
            </a:r>
            <a:r>
              <a:rPr lang="da-DK" sz="2800" i="1" dirty="0" smtClean="0"/>
              <a:t>men mangler at blive løftet lidt mere op”</a:t>
            </a:r>
            <a:endParaRPr lang="da-DK" sz="2800" i="1" dirty="0"/>
          </a:p>
        </p:txBody>
      </p:sp>
      <p:sp>
        <p:nvSpPr>
          <p:cNvPr id="8" name="Title 7"/>
          <p:cNvSpPr>
            <a:spLocks noGrp="1"/>
          </p:cNvSpPr>
          <p:nvPr>
            <p:ph type="title"/>
          </p:nvPr>
        </p:nvSpPr>
        <p:spPr>
          <a:xfrm>
            <a:off x="1348562" y="254765"/>
            <a:ext cx="10490200" cy="1158875"/>
          </a:xfrm>
        </p:spPr>
        <p:txBody>
          <a:bodyPr>
            <a:noAutofit/>
          </a:bodyPr>
          <a:lstStyle/>
          <a:p>
            <a:r>
              <a:rPr lang="da-DK" sz="6000" b="1" dirty="0" smtClean="0"/>
              <a:t>K</a:t>
            </a:r>
            <a:r>
              <a:rPr lang="da-DK" sz="4800" b="1" dirty="0" smtClean="0"/>
              <a:t>riteriebaseret</a:t>
            </a:r>
            <a:r>
              <a:rPr lang="da-DK" sz="4800" dirty="0"/>
              <a:t/>
            </a:r>
            <a:br>
              <a:rPr lang="da-DK" sz="4800" dirty="0"/>
            </a:br>
            <a:endParaRPr lang="en-GB" sz="4800" dirty="0"/>
          </a:p>
        </p:txBody>
      </p:sp>
      <p:pic>
        <p:nvPicPr>
          <p:cNvPr id="10" name="Picture 4" descr="mage result for smil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50" y="2617504"/>
            <a:ext cx="762372" cy="7188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ge result for smi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50" y="5841051"/>
            <a:ext cx="715202" cy="69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513" y="2253045"/>
            <a:ext cx="10518648" cy="3949479"/>
          </a:xfrm>
          <a:prstGeom prst="rect">
            <a:avLst/>
          </a:prstGeom>
        </p:spPr>
        <p:txBody>
          <a:bodyPr wrap="square">
            <a:spAutoFit/>
          </a:bodyPr>
          <a:lstStyle/>
          <a:p>
            <a:pPr>
              <a:tabLst>
                <a:tab pos="304792" algn="l"/>
              </a:tabLst>
            </a:pPr>
            <a:r>
              <a:rPr lang="nb-NO" sz="3733" dirty="0">
                <a:ea typeface="Times New Roman" panose="02020603050405020304" pitchFamily="18" charset="0"/>
              </a:rPr>
              <a:t>Vejledere skal huske at rose mere end at kritisere når de giver tekstfeedback til </a:t>
            </a:r>
            <a:r>
              <a:rPr lang="nb-NO" sz="3733" dirty="0" smtClean="0">
                <a:ea typeface="Times New Roman" panose="02020603050405020304" pitchFamily="18" charset="0"/>
              </a:rPr>
              <a:t>elever</a:t>
            </a:r>
            <a:endParaRPr lang="nb-NO" sz="3733" dirty="0" smtClean="0">
              <a:ea typeface="Times New Roman" panose="02020603050405020304" pitchFamily="18" charset="0"/>
            </a:endParaRPr>
          </a:p>
          <a:p>
            <a:pPr>
              <a:tabLst>
                <a:tab pos="304792" algn="l"/>
              </a:tabLst>
            </a:pPr>
            <a:endParaRPr lang="nb-NO" sz="3733" dirty="0">
              <a:ea typeface="Times New Roman" panose="02020603050405020304" pitchFamily="18" charset="0"/>
            </a:endParaRPr>
          </a:p>
          <a:p>
            <a:pPr marL="304792"/>
            <a:endParaRPr lang="nb-NO" sz="2400" dirty="0" smtClean="0">
              <a:ea typeface="Times New Roman" panose="02020603050405020304" pitchFamily="18" charset="0"/>
            </a:endParaRPr>
          </a:p>
          <a:p>
            <a:pPr marL="304792"/>
            <a:r>
              <a:rPr lang="nb-NO" sz="3600" dirty="0" smtClean="0">
                <a:ea typeface="Times New Roman" panose="02020603050405020304" pitchFamily="18" charset="0"/>
              </a:rPr>
              <a:t>Helt </a:t>
            </a:r>
            <a:r>
              <a:rPr lang="nb-NO" sz="3600" dirty="0">
                <a:ea typeface="Times New Roman" panose="02020603050405020304" pitchFamily="18" charset="0"/>
              </a:rPr>
              <a:t>enig</a:t>
            </a:r>
            <a:r>
              <a:rPr lang="nb-NO" sz="2000" dirty="0">
                <a:ea typeface="Times New Roman" panose="02020603050405020304" pitchFamily="18" charset="0"/>
              </a:rPr>
              <a:t>			                         </a:t>
            </a:r>
            <a:r>
              <a:rPr lang="nb-NO" sz="2000" dirty="0" smtClean="0">
                <a:ea typeface="Times New Roman" panose="02020603050405020304" pitchFamily="18" charset="0"/>
              </a:rPr>
              <a:t>                         </a:t>
            </a:r>
            <a:r>
              <a:rPr lang="nb-NO" sz="3600" dirty="0" smtClean="0">
                <a:ea typeface="Times New Roman" panose="02020603050405020304" pitchFamily="18" charset="0"/>
              </a:rPr>
              <a:t>Helt </a:t>
            </a:r>
            <a:r>
              <a:rPr lang="nb-NO" sz="3600" dirty="0">
                <a:ea typeface="Times New Roman" panose="02020603050405020304" pitchFamily="18" charset="0"/>
              </a:rPr>
              <a:t>uenig</a:t>
            </a:r>
          </a:p>
          <a:p>
            <a:pPr marL="304792"/>
            <a:endParaRPr lang="nb-NO" sz="2400" dirty="0">
              <a:ea typeface="Times New Roman" panose="02020603050405020304" pitchFamily="18" charset="0"/>
            </a:endParaRPr>
          </a:p>
          <a:p>
            <a:pPr indent="304792"/>
            <a:r>
              <a:rPr lang="nb-NO" sz="5333" dirty="0">
                <a:ea typeface="Times New Roman" panose="02020603050405020304" pitchFamily="18" charset="0"/>
              </a:rPr>
              <a:t> </a:t>
            </a:r>
            <a:endParaRPr lang="da-DK" sz="2400" dirty="0">
              <a:ea typeface="Times New Roman" panose="02020603050405020304" pitchFamily="18" charset="0"/>
            </a:endParaRPr>
          </a:p>
        </p:txBody>
      </p:sp>
      <p:cxnSp>
        <p:nvCxnSpPr>
          <p:cNvPr id="4" name="Straight Connector 3"/>
          <p:cNvCxnSpPr/>
          <p:nvPr/>
        </p:nvCxnSpPr>
        <p:spPr bwMode="auto">
          <a:xfrm>
            <a:off x="1093984" y="5784342"/>
            <a:ext cx="9793088" cy="0"/>
          </a:xfrm>
          <a:prstGeom prst="line">
            <a:avLst/>
          </a:prstGeom>
          <a:solidFill>
            <a:schemeClr val="accent2"/>
          </a:solidFill>
          <a:ln w="28575" cap="flat" cmpd="sng" algn="ctr">
            <a:solidFill>
              <a:schemeClr val="accent2"/>
            </a:solidFill>
            <a:prstDash val="solid"/>
            <a:round/>
            <a:headEnd type="none" w="med" len="med"/>
            <a:tailEnd type="none" w="med" len="med"/>
          </a:ln>
          <a:effectLst/>
        </p:spPr>
      </p:cxnSp>
      <p:cxnSp>
        <p:nvCxnSpPr>
          <p:cNvPr id="6" name="Straight Connector 5"/>
          <p:cNvCxnSpPr/>
          <p:nvPr/>
        </p:nvCxnSpPr>
        <p:spPr bwMode="auto">
          <a:xfrm>
            <a:off x="1077625" y="5540069"/>
            <a:ext cx="0" cy="384043"/>
          </a:xfrm>
          <a:prstGeom prst="line">
            <a:avLst/>
          </a:prstGeom>
          <a:solidFill>
            <a:schemeClr val="accent2"/>
          </a:solidFill>
          <a:ln w="28575" cap="flat" cmpd="sng" algn="ctr">
            <a:solidFill>
              <a:schemeClr val="accent2"/>
            </a:solidFill>
            <a:prstDash val="solid"/>
            <a:round/>
            <a:headEnd type="none" w="med" len="med"/>
            <a:tailEnd type="none" w="med" len="med"/>
          </a:ln>
          <a:effectLst/>
        </p:spPr>
      </p:cxnSp>
      <p:cxnSp>
        <p:nvCxnSpPr>
          <p:cNvPr id="7" name="Straight Connector 6"/>
          <p:cNvCxnSpPr/>
          <p:nvPr/>
        </p:nvCxnSpPr>
        <p:spPr bwMode="auto">
          <a:xfrm>
            <a:off x="10887072" y="5540069"/>
            <a:ext cx="0" cy="384043"/>
          </a:xfrm>
          <a:prstGeom prst="line">
            <a:avLst/>
          </a:prstGeom>
          <a:solidFill>
            <a:schemeClr val="accent2"/>
          </a:solidFill>
          <a:ln w="28575" cap="flat" cmpd="sng" algn="ctr">
            <a:solidFill>
              <a:schemeClr val="accent2"/>
            </a:solidFill>
            <a:prstDash val="solid"/>
            <a:round/>
            <a:headEnd type="none" w="med" len="med"/>
            <a:tailEnd type="none" w="med" len="med"/>
          </a:ln>
          <a:effectLst/>
        </p:spPr>
      </p:cxnSp>
      <p:cxnSp>
        <p:nvCxnSpPr>
          <p:cNvPr id="8" name="Straight Connector 7"/>
          <p:cNvCxnSpPr/>
          <p:nvPr/>
        </p:nvCxnSpPr>
        <p:spPr bwMode="auto">
          <a:xfrm>
            <a:off x="3368513" y="5540069"/>
            <a:ext cx="0" cy="384043"/>
          </a:xfrm>
          <a:prstGeom prst="line">
            <a:avLst/>
          </a:prstGeom>
          <a:solidFill>
            <a:schemeClr val="accent2"/>
          </a:solidFill>
          <a:ln w="28575" cap="flat" cmpd="sng" algn="ctr">
            <a:solidFill>
              <a:schemeClr val="accent2"/>
            </a:solidFill>
            <a:prstDash val="solid"/>
            <a:round/>
            <a:headEnd type="none" w="med" len="med"/>
            <a:tailEnd type="none" w="med" len="med"/>
          </a:ln>
          <a:effectLst/>
        </p:spPr>
      </p:cxnSp>
      <p:cxnSp>
        <p:nvCxnSpPr>
          <p:cNvPr id="9" name="Straight Connector 8"/>
          <p:cNvCxnSpPr/>
          <p:nvPr/>
        </p:nvCxnSpPr>
        <p:spPr bwMode="auto">
          <a:xfrm>
            <a:off x="5640111" y="5566193"/>
            <a:ext cx="0" cy="384043"/>
          </a:xfrm>
          <a:prstGeom prst="line">
            <a:avLst/>
          </a:prstGeom>
          <a:solidFill>
            <a:schemeClr val="accent2"/>
          </a:solidFill>
          <a:ln w="28575" cap="flat" cmpd="sng" algn="ctr">
            <a:solidFill>
              <a:schemeClr val="accent2"/>
            </a:solidFill>
            <a:prstDash val="solid"/>
            <a:round/>
            <a:headEnd type="none" w="med" len="med"/>
            <a:tailEnd type="none" w="med" len="med"/>
          </a:ln>
          <a:effectLst/>
        </p:spPr>
      </p:cxnSp>
      <p:cxnSp>
        <p:nvCxnSpPr>
          <p:cNvPr id="10" name="Straight Connector 9"/>
          <p:cNvCxnSpPr/>
          <p:nvPr/>
        </p:nvCxnSpPr>
        <p:spPr bwMode="auto">
          <a:xfrm>
            <a:off x="8129858" y="5559662"/>
            <a:ext cx="0" cy="384043"/>
          </a:xfrm>
          <a:prstGeom prst="line">
            <a:avLst/>
          </a:prstGeom>
          <a:solidFill>
            <a:schemeClr val="accent2"/>
          </a:solidFill>
          <a:ln w="28575" cap="flat" cmpd="sng" algn="ctr">
            <a:solidFill>
              <a:schemeClr val="accent2"/>
            </a:solidFill>
            <a:prstDash val="solid"/>
            <a:round/>
            <a:headEnd type="none" w="med" len="med"/>
            <a:tailEnd type="none" w="med" len="med"/>
          </a:ln>
          <a:effectLst/>
        </p:spPr>
      </p:cxnSp>
      <p:sp>
        <p:nvSpPr>
          <p:cNvPr id="5" name="Title 4"/>
          <p:cNvSpPr>
            <a:spLocks noGrp="1"/>
          </p:cNvSpPr>
          <p:nvPr>
            <p:ph type="title"/>
          </p:nvPr>
        </p:nvSpPr>
        <p:spPr>
          <a:xfrm>
            <a:off x="879130" y="607442"/>
            <a:ext cx="10515600" cy="1325563"/>
          </a:xfrm>
        </p:spPr>
        <p:txBody>
          <a:bodyPr/>
          <a:lstStyle/>
          <a:p>
            <a:r>
              <a:rPr lang="da-DK" dirty="0" smtClean="0"/>
              <a:t>Hvad mener du? </a:t>
            </a:r>
            <a:endParaRPr lang="da-DK" dirty="0"/>
          </a:p>
        </p:txBody>
      </p:sp>
      <p:sp>
        <p:nvSpPr>
          <p:cNvPr id="12" name="TextBox 11"/>
          <p:cNvSpPr txBox="1"/>
          <p:nvPr/>
        </p:nvSpPr>
        <p:spPr>
          <a:xfrm>
            <a:off x="957140" y="5017162"/>
            <a:ext cx="10189395" cy="584775"/>
          </a:xfrm>
          <a:prstGeom prst="rect">
            <a:avLst/>
          </a:prstGeom>
          <a:noFill/>
        </p:spPr>
        <p:txBody>
          <a:bodyPr wrap="square" rtlCol="0">
            <a:spAutoFit/>
          </a:bodyPr>
          <a:lstStyle/>
          <a:p>
            <a:r>
              <a:rPr lang="da-DK" sz="3200" dirty="0" smtClean="0"/>
              <a:t>1</a:t>
            </a:r>
            <a:r>
              <a:rPr lang="da-DK" sz="2400" dirty="0" smtClean="0"/>
              <a:t>		     2		          3		       4		                 5</a:t>
            </a:r>
            <a:endParaRPr lang="da-DK" sz="3200" dirty="0"/>
          </a:p>
        </p:txBody>
      </p:sp>
    </p:spTree>
    <p:extLst>
      <p:ext uri="{BB962C8B-B14F-4D97-AF65-F5344CB8AC3E}">
        <p14:creationId xmlns:p14="http://schemas.microsoft.com/office/powerpoint/2010/main" val="3373060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006" y="379753"/>
            <a:ext cx="10515600" cy="1325563"/>
          </a:xfrm>
        </p:spPr>
        <p:txBody>
          <a:bodyPr>
            <a:normAutofit/>
          </a:bodyPr>
          <a:lstStyle/>
          <a:p>
            <a:r>
              <a:rPr lang="da-DK" sz="7200" b="1" dirty="0" smtClean="0"/>
              <a:t>K</a:t>
            </a:r>
            <a:r>
              <a:rPr lang="da-DK" sz="5400" b="1" dirty="0" smtClean="0"/>
              <a:t>onkret</a:t>
            </a:r>
            <a:endParaRPr lang="da-DK" sz="5400" b="1" dirty="0"/>
          </a:p>
        </p:txBody>
      </p:sp>
      <p:sp>
        <p:nvSpPr>
          <p:cNvPr id="6" name="TextBox 5"/>
          <p:cNvSpPr txBox="1"/>
          <p:nvPr/>
        </p:nvSpPr>
        <p:spPr>
          <a:xfrm>
            <a:off x="1111763" y="2217231"/>
            <a:ext cx="11359325" cy="1723357"/>
          </a:xfrm>
          <a:prstGeom prst="rect">
            <a:avLst/>
          </a:prstGeom>
          <a:noFill/>
        </p:spPr>
        <p:txBody>
          <a:bodyPr wrap="square" lIns="0" tIns="0" rIns="0" bIns="0" rtlCol="0">
            <a:spAutoFit/>
          </a:bodyPr>
          <a:lstStyle/>
          <a:p>
            <a:pPr>
              <a:lnSpc>
                <a:spcPct val="100000"/>
              </a:lnSpc>
            </a:pPr>
            <a:r>
              <a:rPr lang="da-DK" sz="3733" kern="0" dirty="0" smtClean="0">
                <a:solidFill>
                  <a:srgbClr val="080B0C"/>
                </a:solidFill>
              </a:rPr>
              <a:t>Referer til konkrete tekststykker. Gælder </a:t>
            </a:r>
            <a:r>
              <a:rPr lang="da-DK" sz="3733" kern="0" dirty="0">
                <a:solidFill>
                  <a:srgbClr val="080B0C"/>
                </a:solidFill>
              </a:rPr>
              <a:t>både ros og ris! </a:t>
            </a:r>
          </a:p>
          <a:p>
            <a:pPr>
              <a:lnSpc>
                <a:spcPct val="100000"/>
              </a:lnSpc>
            </a:pPr>
            <a:endParaRPr lang="da-DK" sz="3733" kern="0" dirty="0">
              <a:solidFill>
                <a:srgbClr val="080B0C"/>
              </a:solidFill>
            </a:endParaRPr>
          </a:p>
          <a:p>
            <a:pPr>
              <a:lnSpc>
                <a:spcPct val="100000"/>
              </a:lnSpc>
            </a:pPr>
            <a:endParaRPr lang="da-DK" sz="3733" dirty="0"/>
          </a:p>
        </p:txBody>
      </p:sp>
      <p:sp>
        <p:nvSpPr>
          <p:cNvPr id="7" name="Rektangel 1"/>
          <p:cNvSpPr/>
          <p:nvPr/>
        </p:nvSpPr>
        <p:spPr>
          <a:xfrm>
            <a:off x="1777953" y="3241061"/>
            <a:ext cx="9853522" cy="4007251"/>
          </a:xfrm>
          <a:prstGeom prst="rect">
            <a:avLst/>
          </a:prstGeom>
        </p:spPr>
        <p:txBody>
          <a:bodyPr wrap="square">
            <a:spAutoFit/>
          </a:bodyPr>
          <a:lstStyle/>
          <a:p>
            <a:pPr marL="342900" indent="-342900" eaLnBrk="0" hangingPunct="0">
              <a:spcBef>
                <a:spcPct val="20000"/>
              </a:spcBef>
              <a:buClr>
                <a:schemeClr val="bg2">
                  <a:lumMod val="50000"/>
                </a:schemeClr>
              </a:buClr>
              <a:buSzPct val="90000"/>
              <a:buFont typeface="Arial" panose="020B0604020202020204" pitchFamily="34" charset="0"/>
              <a:buChar char="•"/>
              <a:defRPr/>
            </a:pPr>
            <a:r>
              <a:rPr lang="da-DK" sz="2400" kern="0" dirty="0">
                <a:solidFill>
                  <a:srgbClr val="080B0C"/>
                </a:solidFill>
              </a:rPr>
              <a:t>Fint</a:t>
            </a:r>
            <a:r>
              <a:rPr lang="da-DK" sz="2400" kern="0" dirty="0" smtClean="0">
                <a:solidFill>
                  <a:srgbClr val="080B0C"/>
                </a:solidFill>
              </a:rPr>
              <a:t>!</a:t>
            </a:r>
          </a:p>
          <a:p>
            <a:pPr marL="342900" indent="-342900" eaLnBrk="0" hangingPunct="0">
              <a:spcBef>
                <a:spcPct val="20000"/>
              </a:spcBef>
              <a:buClr>
                <a:schemeClr val="bg2">
                  <a:lumMod val="50000"/>
                </a:schemeClr>
              </a:buClr>
              <a:buSzPct val="90000"/>
              <a:buFont typeface="Arial" panose="020B0604020202020204" pitchFamily="34" charset="0"/>
              <a:buChar char="•"/>
              <a:defRPr/>
            </a:pPr>
            <a:r>
              <a:rPr lang="da-DK" sz="2400" kern="0" dirty="0" smtClean="0">
                <a:solidFill>
                  <a:srgbClr val="080B0C"/>
                </a:solidFill>
              </a:rPr>
              <a:t>Godt</a:t>
            </a:r>
          </a:p>
          <a:p>
            <a:pPr marL="342900" indent="-342900" eaLnBrk="0" hangingPunct="0">
              <a:spcBef>
                <a:spcPct val="20000"/>
              </a:spcBef>
              <a:buClr>
                <a:schemeClr val="bg2">
                  <a:lumMod val="50000"/>
                </a:schemeClr>
              </a:buClr>
              <a:buSzPct val="90000"/>
              <a:buFont typeface="Arial" panose="020B0604020202020204" pitchFamily="34" charset="0"/>
              <a:buChar char="•"/>
              <a:defRPr/>
            </a:pPr>
            <a:r>
              <a:rPr lang="da-DK" sz="2400" kern="0" dirty="0" smtClean="0">
                <a:solidFill>
                  <a:srgbClr val="080B0C"/>
                </a:solidFill>
              </a:rPr>
              <a:t>God pointe</a:t>
            </a:r>
          </a:p>
          <a:p>
            <a:pPr marL="342900" indent="-342900" eaLnBrk="0" hangingPunct="0">
              <a:spcBef>
                <a:spcPct val="20000"/>
              </a:spcBef>
              <a:buClr>
                <a:schemeClr val="bg2">
                  <a:lumMod val="50000"/>
                </a:schemeClr>
              </a:buClr>
              <a:buSzPct val="90000"/>
              <a:buFont typeface="Arial" panose="020B0604020202020204" pitchFamily="34" charset="0"/>
              <a:buChar char="•"/>
              <a:defRPr/>
            </a:pPr>
            <a:r>
              <a:rPr lang="da-DK" sz="2400" kern="0" dirty="0" smtClean="0">
                <a:solidFill>
                  <a:srgbClr val="080B0C"/>
                </a:solidFill>
              </a:rPr>
              <a:t>Jeps</a:t>
            </a:r>
          </a:p>
          <a:p>
            <a:pPr marL="342900" indent="-342900" eaLnBrk="0" hangingPunct="0">
              <a:spcBef>
                <a:spcPct val="20000"/>
              </a:spcBef>
              <a:buClr>
                <a:schemeClr val="bg2">
                  <a:lumMod val="50000"/>
                </a:schemeClr>
              </a:buClr>
              <a:buSzPct val="90000"/>
              <a:buFont typeface="Arial" panose="020B0604020202020204" pitchFamily="34" charset="0"/>
              <a:buChar char="•"/>
              <a:defRPr/>
            </a:pPr>
            <a:r>
              <a:rPr lang="da-DK" sz="2400" kern="0" dirty="0" smtClean="0">
                <a:solidFill>
                  <a:srgbClr val="080B0C"/>
                </a:solidFill>
              </a:rPr>
              <a:t>Interessant, men….</a:t>
            </a:r>
            <a:endParaRPr lang="da-DK" sz="2400" kern="0" dirty="0">
              <a:solidFill>
                <a:srgbClr val="080B0C"/>
              </a:solidFill>
            </a:endParaRPr>
          </a:p>
          <a:p>
            <a:pPr eaLnBrk="0" hangingPunct="0">
              <a:lnSpc>
                <a:spcPct val="100000"/>
              </a:lnSpc>
              <a:spcBef>
                <a:spcPct val="20000"/>
              </a:spcBef>
              <a:buClr>
                <a:schemeClr val="bg2">
                  <a:lumMod val="50000"/>
                </a:schemeClr>
              </a:buClr>
              <a:buSzPct val="90000"/>
              <a:defRPr/>
            </a:pPr>
            <a:endParaRPr lang="da-DK" sz="2400" i="1" kern="0" dirty="0" smtClean="0">
              <a:solidFill>
                <a:srgbClr val="080B0C"/>
              </a:solidFill>
            </a:endParaRPr>
          </a:p>
          <a:p>
            <a:pPr marL="342900" indent="-342900" eaLnBrk="0" hangingPunct="0">
              <a:lnSpc>
                <a:spcPct val="100000"/>
              </a:lnSpc>
              <a:spcBef>
                <a:spcPct val="20000"/>
              </a:spcBef>
              <a:buClr>
                <a:schemeClr val="bg2">
                  <a:lumMod val="50000"/>
                </a:schemeClr>
              </a:buClr>
              <a:buSzPct val="90000"/>
              <a:buFont typeface="Arial" panose="020B0604020202020204" pitchFamily="34" charset="0"/>
              <a:buChar char="•"/>
              <a:defRPr/>
            </a:pPr>
            <a:r>
              <a:rPr lang="da-DK" sz="2400" i="1" kern="0" dirty="0" smtClean="0">
                <a:solidFill>
                  <a:srgbClr val="080B0C"/>
                </a:solidFill>
              </a:rPr>
              <a:t>Her underbygger </a:t>
            </a:r>
            <a:r>
              <a:rPr lang="da-DK" sz="2400" i="1" kern="0" dirty="0">
                <a:solidFill>
                  <a:srgbClr val="080B0C"/>
                </a:solidFill>
              </a:rPr>
              <a:t>du din påstand på en solid måde når du skriver…..</a:t>
            </a:r>
          </a:p>
          <a:p>
            <a:pPr eaLnBrk="0" hangingPunct="0">
              <a:lnSpc>
                <a:spcPct val="100000"/>
              </a:lnSpc>
              <a:spcBef>
                <a:spcPct val="20000"/>
              </a:spcBef>
              <a:buClr>
                <a:schemeClr val="bg2">
                  <a:lumMod val="50000"/>
                </a:schemeClr>
              </a:buClr>
              <a:buSzPct val="90000"/>
              <a:defRPr/>
            </a:pPr>
            <a:endParaRPr lang="da-DK" sz="2400" kern="0" dirty="0">
              <a:solidFill>
                <a:srgbClr val="080B0C"/>
              </a:solidFill>
            </a:endParaRPr>
          </a:p>
          <a:p>
            <a:pPr eaLnBrk="0" hangingPunct="0">
              <a:lnSpc>
                <a:spcPct val="100000"/>
              </a:lnSpc>
              <a:spcBef>
                <a:spcPct val="20000"/>
              </a:spcBef>
              <a:buClr>
                <a:schemeClr val="bg2">
                  <a:lumMod val="50000"/>
                </a:schemeClr>
              </a:buClr>
              <a:buSzPct val="90000"/>
              <a:defRPr/>
            </a:pPr>
            <a:endParaRPr lang="da-DK" sz="2400" kern="0" dirty="0">
              <a:solidFill>
                <a:srgbClr val="080B0C"/>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465" y="379753"/>
            <a:ext cx="2201771" cy="1248657"/>
          </a:xfrm>
          <a:prstGeom prst="rect">
            <a:avLst/>
          </a:prstGeom>
        </p:spPr>
      </p:pic>
      <p:pic>
        <p:nvPicPr>
          <p:cNvPr id="11" name="Picture 2" descr="mage result for smi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446" y="3319888"/>
            <a:ext cx="548956" cy="5302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ge result for smil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340" y="5853748"/>
            <a:ext cx="543699" cy="51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221" y="1482458"/>
            <a:ext cx="10230871" cy="1027974"/>
          </a:xfrm>
          <a:prstGeom prst="rect">
            <a:avLst/>
          </a:prstGeom>
        </p:spPr>
        <p:txBody>
          <a:bodyPr wrap="square">
            <a:spAutoFit/>
          </a:bodyPr>
          <a:lstStyle/>
          <a:p>
            <a:pPr>
              <a:lnSpc>
                <a:spcPct val="95000"/>
              </a:lnSpc>
            </a:pPr>
            <a:r>
              <a:rPr lang="da-DK" sz="3200" kern="0" dirty="0">
                <a:solidFill>
                  <a:srgbClr val="080B0C"/>
                </a:solidFill>
              </a:rPr>
              <a:t>Giv fremadrettet </a:t>
            </a:r>
            <a:r>
              <a:rPr lang="da-DK" sz="3200" kern="0" dirty="0" smtClean="0">
                <a:solidFill>
                  <a:srgbClr val="080B0C"/>
                </a:solidFill>
              </a:rPr>
              <a:t>feedback, </a:t>
            </a:r>
            <a:r>
              <a:rPr lang="da-DK" sz="3200" kern="0" dirty="0">
                <a:solidFill>
                  <a:srgbClr val="080B0C"/>
                </a:solidFill>
              </a:rPr>
              <a:t>så </a:t>
            </a:r>
            <a:r>
              <a:rPr lang="da-DK" sz="3200" kern="0" dirty="0" err="1" smtClean="0">
                <a:solidFill>
                  <a:srgbClr val="080B0C"/>
                </a:solidFill>
              </a:rPr>
              <a:t>elevenkan</a:t>
            </a:r>
            <a:r>
              <a:rPr lang="da-DK" sz="3200" kern="0" dirty="0" smtClean="0">
                <a:solidFill>
                  <a:srgbClr val="080B0C"/>
                </a:solidFill>
              </a:rPr>
              <a:t> </a:t>
            </a:r>
            <a:r>
              <a:rPr lang="da-DK" sz="3200" kern="0" dirty="0">
                <a:solidFill>
                  <a:srgbClr val="080B0C"/>
                </a:solidFill>
              </a:rPr>
              <a:t>handle på </a:t>
            </a:r>
            <a:r>
              <a:rPr lang="da-DK" sz="3200" kern="0" dirty="0" smtClean="0">
                <a:solidFill>
                  <a:srgbClr val="080B0C"/>
                </a:solidFill>
              </a:rPr>
              <a:t>feedbacken! </a:t>
            </a:r>
            <a:r>
              <a:rPr lang="da-DK" sz="3200" kern="0" dirty="0" smtClean="0">
                <a:solidFill>
                  <a:schemeClr val="accent1">
                    <a:lumMod val="75000"/>
                  </a:schemeClr>
                </a:solidFill>
              </a:rPr>
              <a:t>Formuler </a:t>
            </a:r>
            <a:r>
              <a:rPr lang="da-DK" sz="3200" kern="0" dirty="0">
                <a:solidFill>
                  <a:schemeClr val="accent1">
                    <a:lumMod val="75000"/>
                  </a:schemeClr>
                </a:solidFill>
              </a:rPr>
              <a:t>det evt. som et spørgsmål</a:t>
            </a:r>
            <a:endParaRPr lang="da-DK" sz="3200" dirty="0"/>
          </a:p>
        </p:txBody>
      </p:sp>
      <p:sp>
        <p:nvSpPr>
          <p:cNvPr id="3" name="Title 1"/>
          <p:cNvSpPr txBox="1">
            <a:spLocks/>
          </p:cNvSpPr>
          <p:nvPr/>
        </p:nvSpPr>
        <p:spPr bwMode="auto">
          <a:xfrm>
            <a:off x="612858" y="164638"/>
            <a:ext cx="11254316" cy="7662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83000"/>
              </a:lnSpc>
              <a:spcBef>
                <a:spcPct val="0"/>
              </a:spcBef>
              <a:spcAft>
                <a:spcPct val="0"/>
              </a:spcAft>
              <a:defRPr sz="32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buFontTx/>
            </a:pPr>
            <a:endParaRPr lang="da-DK" sz="4267" kern="0" dirty="0"/>
          </a:p>
        </p:txBody>
      </p:sp>
      <p:sp>
        <p:nvSpPr>
          <p:cNvPr id="4" name="Title 3"/>
          <p:cNvSpPr>
            <a:spLocks noGrp="1"/>
          </p:cNvSpPr>
          <p:nvPr>
            <p:ph type="title"/>
          </p:nvPr>
        </p:nvSpPr>
        <p:spPr>
          <a:xfrm>
            <a:off x="788857" y="268089"/>
            <a:ext cx="10515600" cy="1325563"/>
          </a:xfrm>
        </p:spPr>
        <p:txBody>
          <a:bodyPr>
            <a:normAutofit/>
          </a:bodyPr>
          <a:lstStyle/>
          <a:p>
            <a:r>
              <a:rPr lang="da-DK" sz="6600" b="1" kern="0" dirty="0" smtClean="0"/>
              <a:t>K</a:t>
            </a:r>
            <a:r>
              <a:rPr lang="da-DK" sz="4800" b="1" kern="0" dirty="0" smtClean="0"/>
              <a:t>onstruktiv</a:t>
            </a:r>
            <a:endParaRPr lang="da-DK" sz="4800" b="1" dirty="0"/>
          </a:p>
        </p:txBody>
      </p:sp>
      <p:sp>
        <p:nvSpPr>
          <p:cNvPr id="6" name="TextBox 5"/>
          <p:cNvSpPr txBox="1"/>
          <p:nvPr/>
        </p:nvSpPr>
        <p:spPr>
          <a:xfrm>
            <a:off x="1826272" y="4523936"/>
            <a:ext cx="9700305"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err="1" smtClean="0"/>
              <a:t>Jeg</a:t>
            </a:r>
            <a:r>
              <a:rPr lang="en-US" sz="2800" dirty="0" smtClean="0"/>
              <a:t> </a:t>
            </a:r>
            <a:r>
              <a:rPr lang="en-US" sz="2800" dirty="0" err="1" smtClean="0"/>
              <a:t>vil</a:t>
            </a:r>
            <a:r>
              <a:rPr lang="en-US" sz="2800" dirty="0" smtClean="0"/>
              <a:t> </a:t>
            </a:r>
            <a:r>
              <a:rPr lang="en-US" sz="2800" dirty="0" err="1" smtClean="0"/>
              <a:t>foreslå</a:t>
            </a:r>
            <a:r>
              <a:rPr lang="en-US" sz="2800" dirty="0" smtClean="0"/>
              <a:t>, at du </a:t>
            </a:r>
            <a:r>
              <a:rPr lang="en-US" sz="2800" dirty="0" err="1" smtClean="0"/>
              <a:t>begrunder</a:t>
            </a:r>
            <a:r>
              <a:rPr lang="en-US" sz="2800" dirty="0" smtClean="0"/>
              <a:t> din </a:t>
            </a:r>
            <a:r>
              <a:rPr lang="en-US" sz="2800" dirty="0" err="1" smtClean="0"/>
              <a:t>analysestrategi</a:t>
            </a:r>
            <a:r>
              <a:rPr lang="en-US" sz="2800" dirty="0" smtClean="0"/>
              <a:t> </a:t>
            </a:r>
            <a:r>
              <a:rPr lang="en-US" sz="2800" dirty="0" err="1" smtClean="0"/>
              <a:t>lidt</a:t>
            </a:r>
            <a:r>
              <a:rPr lang="en-US" sz="2800" dirty="0" smtClean="0"/>
              <a:t> mere. Du </a:t>
            </a:r>
            <a:r>
              <a:rPr lang="en-US" sz="2800" dirty="0" err="1" smtClean="0"/>
              <a:t>kan</a:t>
            </a:r>
            <a:r>
              <a:rPr lang="en-US" sz="2800" dirty="0" smtClean="0"/>
              <a:t> </a:t>
            </a:r>
            <a:r>
              <a:rPr lang="en-US" sz="2800" dirty="0" err="1" smtClean="0"/>
              <a:t>f.eks</a:t>
            </a:r>
            <a:r>
              <a:rPr lang="en-US" sz="2800" dirty="0" smtClean="0"/>
              <a:t>. </a:t>
            </a:r>
            <a:r>
              <a:rPr lang="en-US" sz="2800" dirty="0" err="1" smtClean="0"/>
              <a:t>henvise</a:t>
            </a:r>
            <a:r>
              <a:rPr lang="en-US" sz="2800" dirty="0" smtClean="0"/>
              <a:t> </a:t>
            </a:r>
            <a:r>
              <a:rPr lang="en-US" sz="2800" dirty="0" err="1" smtClean="0"/>
              <a:t>til</a:t>
            </a:r>
            <a:r>
              <a:rPr lang="en-US" sz="2800" dirty="0" smtClean="0"/>
              <a:t> at… </a:t>
            </a:r>
          </a:p>
          <a:p>
            <a:pPr marL="457200" indent="-457200">
              <a:buFont typeface="Arial" panose="020B0604020202020204" pitchFamily="34" charset="0"/>
              <a:buChar char="•"/>
            </a:pPr>
            <a:r>
              <a:rPr lang="en-US" sz="2800" dirty="0" err="1" smtClean="0">
                <a:solidFill>
                  <a:schemeClr val="accent1">
                    <a:lumMod val="75000"/>
                  </a:schemeClr>
                </a:solidFill>
              </a:rPr>
              <a:t>Har</a:t>
            </a:r>
            <a:r>
              <a:rPr lang="en-US" sz="2800" dirty="0" smtClean="0">
                <a:solidFill>
                  <a:schemeClr val="accent1">
                    <a:lumMod val="75000"/>
                  </a:schemeClr>
                </a:solidFill>
              </a:rPr>
              <a:t> du </a:t>
            </a:r>
            <a:r>
              <a:rPr lang="en-US" sz="2800" dirty="0" err="1" smtClean="0">
                <a:solidFill>
                  <a:schemeClr val="accent1">
                    <a:lumMod val="75000"/>
                  </a:schemeClr>
                </a:solidFill>
              </a:rPr>
              <a:t>ideer</a:t>
            </a:r>
            <a:r>
              <a:rPr lang="en-US" sz="2800" dirty="0" smtClean="0">
                <a:solidFill>
                  <a:schemeClr val="accent1">
                    <a:lumMod val="75000"/>
                  </a:schemeClr>
                </a:solidFill>
              </a:rPr>
              <a:t> </a:t>
            </a:r>
            <a:r>
              <a:rPr lang="en-US" sz="2800" dirty="0" err="1" smtClean="0">
                <a:solidFill>
                  <a:schemeClr val="accent1">
                    <a:lumMod val="75000"/>
                  </a:schemeClr>
                </a:solidFill>
              </a:rPr>
              <a:t>til</a:t>
            </a:r>
            <a:r>
              <a:rPr lang="en-US" sz="2800" dirty="0" smtClean="0">
                <a:solidFill>
                  <a:schemeClr val="accent1">
                    <a:lumMod val="75000"/>
                  </a:schemeClr>
                </a:solidFill>
              </a:rPr>
              <a:t>, </a:t>
            </a:r>
            <a:r>
              <a:rPr lang="en-US" sz="2800" dirty="0" err="1" smtClean="0">
                <a:solidFill>
                  <a:schemeClr val="accent1">
                    <a:lumMod val="75000"/>
                  </a:schemeClr>
                </a:solidFill>
              </a:rPr>
              <a:t>hvordan</a:t>
            </a:r>
            <a:r>
              <a:rPr lang="en-US" sz="2800" dirty="0" smtClean="0">
                <a:solidFill>
                  <a:schemeClr val="accent1">
                    <a:lumMod val="75000"/>
                  </a:schemeClr>
                </a:solidFill>
              </a:rPr>
              <a:t> du </a:t>
            </a:r>
            <a:r>
              <a:rPr lang="en-US" sz="2800" dirty="0" err="1" smtClean="0">
                <a:solidFill>
                  <a:schemeClr val="accent1">
                    <a:lumMod val="75000"/>
                  </a:schemeClr>
                </a:solidFill>
              </a:rPr>
              <a:t>kan</a:t>
            </a:r>
            <a:r>
              <a:rPr lang="en-US" sz="2800" dirty="0" smtClean="0">
                <a:solidFill>
                  <a:schemeClr val="accent1">
                    <a:lumMod val="75000"/>
                  </a:schemeClr>
                </a:solidFill>
              </a:rPr>
              <a:t> </a:t>
            </a:r>
            <a:r>
              <a:rPr lang="en-US" sz="2800" dirty="0" err="1" smtClean="0">
                <a:solidFill>
                  <a:schemeClr val="accent1">
                    <a:lumMod val="75000"/>
                  </a:schemeClr>
                </a:solidFill>
              </a:rPr>
              <a:t>begrunde</a:t>
            </a:r>
            <a:r>
              <a:rPr lang="en-US" sz="2800" dirty="0" smtClean="0">
                <a:solidFill>
                  <a:schemeClr val="accent1">
                    <a:lumMod val="75000"/>
                  </a:schemeClr>
                </a:solidFill>
              </a:rPr>
              <a:t> din </a:t>
            </a:r>
            <a:r>
              <a:rPr lang="en-US" sz="2800" dirty="0" err="1" smtClean="0">
                <a:solidFill>
                  <a:schemeClr val="accent1">
                    <a:lumMod val="75000"/>
                  </a:schemeClr>
                </a:solidFill>
              </a:rPr>
              <a:t>analysestrategi</a:t>
            </a:r>
            <a:r>
              <a:rPr lang="en-US" sz="2800" dirty="0" smtClean="0">
                <a:solidFill>
                  <a:schemeClr val="accent1">
                    <a:lumMod val="75000"/>
                  </a:schemeClr>
                </a:solidFill>
              </a:rPr>
              <a:t> </a:t>
            </a:r>
            <a:r>
              <a:rPr lang="en-US" sz="2800" dirty="0" err="1" smtClean="0">
                <a:solidFill>
                  <a:schemeClr val="accent1">
                    <a:lumMod val="75000"/>
                  </a:schemeClr>
                </a:solidFill>
              </a:rPr>
              <a:t>bedre</a:t>
            </a:r>
            <a:r>
              <a:rPr lang="en-US" sz="2800" dirty="0" smtClean="0">
                <a:solidFill>
                  <a:schemeClr val="accent1">
                    <a:lumMod val="75000"/>
                  </a:schemeClr>
                </a:solidFill>
              </a:rPr>
              <a:t>?</a:t>
            </a:r>
            <a:endParaRPr lang="da-DK" sz="2800" dirty="0" smtClean="0">
              <a:solidFill>
                <a:schemeClr val="accent1">
                  <a:lumMod val="75000"/>
                </a:schemeClr>
              </a:solidFill>
            </a:endParaRPr>
          </a:p>
        </p:txBody>
      </p:sp>
      <p:sp>
        <p:nvSpPr>
          <p:cNvPr id="8" name="Rectangle 7"/>
          <p:cNvSpPr/>
          <p:nvPr/>
        </p:nvSpPr>
        <p:spPr>
          <a:xfrm>
            <a:off x="1755389" y="3200947"/>
            <a:ext cx="10273800" cy="523220"/>
          </a:xfrm>
          <a:prstGeom prst="rect">
            <a:avLst/>
          </a:prstGeom>
        </p:spPr>
        <p:txBody>
          <a:bodyPr wrap="square">
            <a:spAutoFit/>
          </a:bodyPr>
          <a:lstStyle/>
          <a:p>
            <a:pPr marL="457200" indent="-457200" eaLnBrk="0" hangingPunct="0">
              <a:lnSpc>
                <a:spcPct val="100000"/>
              </a:lnSpc>
              <a:spcBef>
                <a:spcPct val="20000"/>
              </a:spcBef>
              <a:buClr>
                <a:schemeClr val="bg2">
                  <a:lumMod val="50000"/>
                </a:schemeClr>
              </a:buClr>
              <a:buSzPct val="90000"/>
              <a:buFont typeface="Arial" panose="020B0604020202020204" pitchFamily="34" charset="0"/>
              <a:buChar char="•"/>
              <a:defRPr/>
            </a:pPr>
            <a:r>
              <a:rPr lang="da-DK" sz="2800" kern="0" dirty="0">
                <a:solidFill>
                  <a:srgbClr val="080B0C"/>
                </a:solidFill>
              </a:rPr>
              <a:t>Du mangler en klarere begrundelse for </a:t>
            </a:r>
            <a:r>
              <a:rPr lang="da-DK" sz="2800" kern="0" dirty="0" smtClean="0">
                <a:solidFill>
                  <a:srgbClr val="080B0C"/>
                </a:solidFill>
              </a:rPr>
              <a:t>din analysestrategi</a:t>
            </a:r>
            <a:endParaRPr lang="da-DK" sz="2800" kern="0" dirty="0">
              <a:solidFill>
                <a:srgbClr val="080B0C"/>
              </a:solidFill>
            </a:endParaRPr>
          </a:p>
        </p:txBody>
      </p:sp>
      <p:pic>
        <p:nvPicPr>
          <p:cNvPr id="11" name="Picture 2" descr="mage result for smil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857" y="3107003"/>
            <a:ext cx="736137" cy="7111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ge result for smi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857" y="4850925"/>
            <a:ext cx="736137" cy="69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540784" y="179733"/>
            <a:ext cx="11254317" cy="6312573"/>
          </a:xfrm>
          <a:solidFill>
            <a:schemeClr val="tx2">
              <a:lumMod val="40000"/>
              <a:lumOff val="60000"/>
            </a:schemeClr>
          </a:solidFill>
        </p:spPr>
      </p:sp>
      <p:sp>
        <p:nvSpPr>
          <p:cNvPr id="3" name="TextBox 2"/>
          <p:cNvSpPr txBox="1"/>
          <p:nvPr/>
        </p:nvSpPr>
        <p:spPr>
          <a:xfrm flipH="1">
            <a:off x="1174183" y="4910889"/>
            <a:ext cx="9151089" cy="923330"/>
          </a:xfrm>
          <a:prstGeom prst="rect">
            <a:avLst/>
          </a:prstGeom>
          <a:noFill/>
        </p:spPr>
        <p:txBody>
          <a:bodyPr wrap="square" rtlCol="0">
            <a:spAutoFit/>
          </a:bodyPr>
          <a:lstStyle/>
          <a:p>
            <a:pPr algn="ctr"/>
            <a:r>
              <a:rPr lang="en-GB" sz="5400" b="1" dirty="0"/>
              <a:t>3</a:t>
            </a:r>
            <a:r>
              <a:rPr lang="en-GB" sz="5400" b="1" dirty="0" smtClean="0"/>
              <a:t>. Dialog</a:t>
            </a:r>
            <a:endParaRPr lang="en-GB" sz="5400" b="1" dirty="0"/>
          </a:p>
        </p:txBody>
      </p:sp>
      <p:sp>
        <p:nvSpPr>
          <p:cNvPr id="5" name="AutoShape 6" descr="Billedresultat for stregtegning samt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Billedresultat for 1-1 samt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6559" y="1224419"/>
            <a:ext cx="2530548" cy="337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85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79" y="523043"/>
            <a:ext cx="10100275" cy="1184275"/>
          </a:xfrm>
        </p:spPr>
        <p:txBody>
          <a:bodyPr>
            <a:noAutofit/>
          </a:bodyPr>
          <a:lstStyle/>
          <a:p>
            <a:r>
              <a:rPr lang="en-GB" sz="4000" b="1" dirty="0" err="1"/>
              <a:t>Brug</a:t>
            </a:r>
            <a:r>
              <a:rPr lang="en-GB" sz="4000" b="1" dirty="0"/>
              <a:t> </a:t>
            </a:r>
            <a:r>
              <a:rPr lang="en-GB" sz="4000" b="1" dirty="0" err="1"/>
              <a:t>metakommunikation</a:t>
            </a:r>
            <a:r>
              <a:rPr lang="da-DK" sz="4000" b="1" dirty="0"/>
              <a:t/>
            </a:r>
            <a:br>
              <a:rPr lang="da-DK" sz="4000" b="1" dirty="0"/>
            </a:br>
            <a:endParaRPr lang="da-DK" sz="4000" b="1" dirty="0"/>
          </a:p>
        </p:txBody>
      </p:sp>
      <p:sp>
        <p:nvSpPr>
          <p:cNvPr id="3" name="Content Placeholder 2"/>
          <p:cNvSpPr>
            <a:spLocks noGrp="1"/>
          </p:cNvSpPr>
          <p:nvPr>
            <p:ph idx="1"/>
          </p:nvPr>
        </p:nvSpPr>
        <p:spPr>
          <a:xfrm>
            <a:off x="4418477" y="1492610"/>
            <a:ext cx="7217543" cy="4607124"/>
          </a:xfrm>
        </p:spPr>
        <p:txBody>
          <a:bodyPr>
            <a:noAutofit/>
          </a:bodyPr>
          <a:lstStyle/>
          <a:p>
            <a:pPr marL="457200" lvl="1" indent="0">
              <a:buNone/>
            </a:pPr>
            <a:endParaRPr lang="da-DK" sz="3200" dirty="0"/>
          </a:p>
          <a:p>
            <a:pPr marL="457200" lvl="1" indent="0">
              <a:buNone/>
            </a:pPr>
            <a:r>
              <a:rPr lang="da-DK" sz="3200" dirty="0"/>
              <a:t>Fx: ”Det er mit indtryk at du gerne vil have at jeg fortæller dig hvad du skal gøre. Jeg skal nok give dig nogle bud hen ad vejen, men først er jeg nysgerrig efter at høre, hvad du selv tænker. Dit spørgsmål er så vigtigt at det ikke er tjent med et hastigt svar”</a:t>
            </a:r>
          </a:p>
          <a:p>
            <a:pPr marL="457200" lvl="1" indent="0">
              <a:buNone/>
            </a:pPr>
            <a:endParaRPr lang="da-DK" sz="3200" dirty="0"/>
          </a:p>
          <a:p>
            <a:pPr lvl="1">
              <a:buFont typeface="Wingdings" panose="05000000000000000000" pitchFamily="2" charset="2"/>
              <a:buChar char="§"/>
            </a:pPr>
            <a:endParaRPr lang="da-DK" sz="3200" dirty="0"/>
          </a:p>
        </p:txBody>
      </p:sp>
      <p:pic>
        <p:nvPicPr>
          <p:cNvPr id="8" name="Picture 7"/>
          <p:cNvPicPr>
            <a:picLocks noChangeAspect="1"/>
          </p:cNvPicPr>
          <p:nvPr/>
        </p:nvPicPr>
        <p:blipFill>
          <a:blip r:embed="rId3"/>
          <a:stretch>
            <a:fillRect/>
          </a:stretch>
        </p:blipFill>
        <p:spPr>
          <a:xfrm>
            <a:off x="739201" y="2283726"/>
            <a:ext cx="3348755" cy="2290548"/>
          </a:xfrm>
          <a:prstGeom prst="rect">
            <a:avLst/>
          </a:prstGeom>
        </p:spPr>
      </p:pic>
    </p:spTree>
    <p:extLst>
      <p:ext uri="{BB962C8B-B14F-4D97-AF65-F5344CB8AC3E}">
        <p14:creationId xmlns:p14="http://schemas.microsoft.com/office/powerpoint/2010/main" val="4587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7328" y="-123395"/>
            <a:ext cx="10363200" cy="1143000"/>
          </a:xfrm>
          <a:prstGeom prst="rect">
            <a:avLst/>
          </a:prstGeom>
          <a:noFill/>
          <a:ln w="9525">
            <a:noFill/>
            <a:miter lim="800000"/>
            <a:headEnd/>
            <a:tailEnd/>
          </a:ln>
        </p:spPr>
        <p:txBody>
          <a:bodyPr anchor="ctr"/>
          <a:lstStyle/>
          <a:p>
            <a:pPr>
              <a:lnSpc>
                <a:spcPct val="100000"/>
              </a:lnSpc>
            </a:pPr>
            <a:r>
              <a:rPr lang="da-DK" sz="3733" u="sng" dirty="0" smtClean="0">
                <a:solidFill>
                  <a:srgbClr val="000000"/>
                </a:solidFill>
                <a:latin typeface="Tahoma" pitchFamily="34" charset="0"/>
              </a:rPr>
              <a:t>Brug Spørgecirklen®</a:t>
            </a:r>
            <a:r>
              <a:rPr lang="da-DK" sz="3733" dirty="0" smtClean="0">
                <a:solidFill>
                  <a:srgbClr val="000000"/>
                </a:solidFill>
                <a:latin typeface="Tahoma" pitchFamily="34" charset="0"/>
              </a:rPr>
              <a:t> </a:t>
            </a:r>
            <a:endParaRPr lang="da-DK" sz="3733" dirty="0">
              <a:solidFill>
                <a:srgbClr val="000000"/>
              </a:solidFill>
              <a:latin typeface="Tahoma" pitchFamily="34" charset="0"/>
            </a:endParaRPr>
          </a:p>
          <a:p>
            <a:pPr>
              <a:lnSpc>
                <a:spcPct val="100000"/>
              </a:lnSpc>
            </a:pPr>
            <a:r>
              <a:rPr lang="da-DK" sz="1600" dirty="0">
                <a:latin typeface="Tahoma" pitchFamily="34" charset="0"/>
              </a:rPr>
              <a:t>(Wichmann-Hansen &amp; Wirenfeldt Jensen 2013)</a:t>
            </a:r>
          </a:p>
        </p:txBody>
      </p:sp>
      <p:sp>
        <p:nvSpPr>
          <p:cNvPr id="3075" name="Oval 6"/>
          <p:cNvSpPr>
            <a:spLocks noChangeArrowheads="1"/>
          </p:cNvSpPr>
          <p:nvPr/>
        </p:nvSpPr>
        <p:spPr bwMode="auto">
          <a:xfrm>
            <a:off x="4029832" y="1129583"/>
            <a:ext cx="5628236" cy="5161756"/>
          </a:xfrm>
          <a:prstGeom prst="ellipse">
            <a:avLst/>
          </a:prstGeom>
          <a:solidFill>
            <a:schemeClr val="bg1">
              <a:lumMod val="95000"/>
            </a:schemeClr>
          </a:solidFill>
          <a:ln>
            <a:noFill/>
            <a:headEnd/>
            <a:tailEnd/>
          </a:ln>
          <a:effectLst>
            <a:glow rad="101600">
              <a:schemeClr val="accent3">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da-DK" sz="3200">
              <a:solidFill>
                <a:srgbClr val="000000"/>
              </a:solidFill>
              <a:latin typeface="Times New Roman" pitchFamily="18" charset="0"/>
            </a:endParaRPr>
          </a:p>
        </p:txBody>
      </p:sp>
      <p:sp>
        <p:nvSpPr>
          <p:cNvPr id="3076" name="Line 7"/>
          <p:cNvSpPr>
            <a:spLocks noChangeShapeType="1"/>
          </p:cNvSpPr>
          <p:nvPr/>
        </p:nvSpPr>
        <p:spPr bwMode="auto">
          <a:xfrm flipH="1">
            <a:off x="6912091" y="1124745"/>
            <a:ext cx="0" cy="5112567"/>
          </a:xfrm>
          <a:prstGeom prst="line">
            <a:avLst/>
          </a:prstGeom>
          <a:noFill/>
          <a:ln w="28575">
            <a:solidFill>
              <a:schemeClr val="tx1"/>
            </a:solidFill>
            <a:round/>
            <a:headEnd/>
            <a:tailEnd/>
          </a:ln>
        </p:spPr>
        <p:txBody>
          <a:bodyPr wrap="none" anchor="ctr"/>
          <a:lstStyle/>
          <a:p>
            <a:endParaRPr lang="da-DK" sz="2400"/>
          </a:p>
        </p:txBody>
      </p:sp>
      <p:sp>
        <p:nvSpPr>
          <p:cNvPr id="3077" name="Line 8"/>
          <p:cNvSpPr>
            <a:spLocks noChangeShapeType="1"/>
          </p:cNvSpPr>
          <p:nvPr/>
        </p:nvSpPr>
        <p:spPr bwMode="auto">
          <a:xfrm flipV="1">
            <a:off x="4079775" y="3781446"/>
            <a:ext cx="5628236" cy="0"/>
          </a:xfrm>
          <a:prstGeom prst="line">
            <a:avLst/>
          </a:prstGeom>
          <a:noFill/>
          <a:ln w="28575">
            <a:solidFill>
              <a:schemeClr val="tx1"/>
            </a:solidFill>
            <a:round/>
            <a:headEnd/>
            <a:tailEnd/>
          </a:ln>
        </p:spPr>
        <p:txBody>
          <a:bodyPr wrap="none" anchor="ctr"/>
          <a:lstStyle/>
          <a:p>
            <a:endParaRPr lang="da-DK" sz="2400"/>
          </a:p>
        </p:txBody>
      </p:sp>
      <p:sp>
        <p:nvSpPr>
          <p:cNvPr id="3078" name="Text Box 9"/>
          <p:cNvSpPr txBox="1">
            <a:spLocks noChangeArrowheads="1"/>
          </p:cNvSpPr>
          <p:nvPr/>
        </p:nvSpPr>
        <p:spPr bwMode="auto">
          <a:xfrm>
            <a:off x="4463819" y="631820"/>
            <a:ext cx="4896544" cy="523220"/>
          </a:xfrm>
          <a:prstGeom prst="rect">
            <a:avLst/>
          </a:prstGeom>
          <a:noFill/>
          <a:ln w="9525">
            <a:noFill/>
            <a:miter lim="800000"/>
            <a:headEnd/>
            <a:tailEnd/>
          </a:ln>
        </p:spPr>
        <p:txBody>
          <a:bodyPr wrap="square">
            <a:spAutoFit/>
          </a:bodyPr>
          <a:lstStyle/>
          <a:p>
            <a:pPr algn="ctr" eaLnBrk="0" hangingPunct="0">
              <a:spcBef>
                <a:spcPct val="50000"/>
              </a:spcBef>
            </a:pPr>
            <a:r>
              <a:rPr lang="da-DK" sz="2800" dirty="0">
                <a:latin typeface="Tahoma" pitchFamily="34" charset="0"/>
              </a:rPr>
              <a:t>Højere ordens læring</a:t>
            </a:r>
            <a:endParaRPr lang="da-DK" dirty="0">
              <a:latin typeface="Tahoma" pitchFamily="34" charset="0"/>
            </a:endParaRPr>
          </a:p>
        </p:txBody>
      </p:sp>
      <p:sp>
        <p:nvSpPr>
          <p:cNvPr id="3079" name="Text Box 10"/>
          <p:cNvSpPr txBox="1">
            <a:spLocks noChangeArrowheads="1"/>
          </p:cNvSpPr>
          <p:nvPr/>
        </p:nvSpPr>
        <p:spPr bwMode="auto">
          <a:xfrm>
            <a:off x="4751851" y="6230418"/>
            <a:ext cx="4368800" cy="523220"/>
          </a:xfrm>
          <a:prstGeom prst="rect">
            <a:avLst/>
          </a:prstGeom>
          <a:noFill/>
          <a:ln w="9525">
            <a:noFill/>
            <a:miter lim="800000"/>
            <a:headEnd/>
            <a:tailEnd/>
          </a:ln>
        </p:spPr>
        <p:txBody>
          <a:bodyPr>
            <a:spAutoFit/>
          </a:bodyPr>
          <a:lstStyle/>
          <a:p>
            <a:pPr algn="ctr" eaLnBrk="0" hangingPunct="0">
              <a:spcBef>
                <a:spcPct val="50000"/>
              </a:spcBef>
            </a:pPr>
            <a:r>
              <a:rPr lang="da-DK" sz="2800" dirty="0">
                <a:latin typeface="Tahoma" pitchFamily="34" charset="0"/>
              </a:rPr>
              <a:t>Lavere ordens læring</a:t>
            </a:r>
          </a:p>
        </p:txBody>
      </p:sp>
      <p:sp>
        <p:nvSpPr>
          <p:cNvPr id="3080" name="Text Box 11"/>
          <p:cNvSpPr txBox="1">
            <a:spLocks noChangeArrowheads="1"/>
          </p:cNvSpPr>
          <p:nvPr/>
        </p:nvSpPr>
        <p:spPr bwMode="auto">
          <a:xfrm>
            <a:off x="2425131" y="3446108"/>
            <a:ext cx="1505733" cy="502766"/>
          </a:xfrm>
          <a:prstGeom prst="rect">
            <a:avLst/>
          </a:prstGeom>
          <a:noFill/>
          <a:ln w="9525">
            <a:noFill/>
            <a:miter lim="800000"/>
            <a:headEnd/>
            <a:tailEnd/>
          </a:ln>
        </p:spPr>
        <p:txBody>
          <a:bodyPr wrap="none">
            <a:spAutoFit/>
          </a:bodyPr>
          <a:lstStyle/>
          <a:p>
            <a:pPr eaLnBrk="0" hangingPunct="0"/>
            <a:r>
              <a:rPr lang="da-DK" sz="2667" dirty="0">
                <a:latin typeface="Tahoma" pitchFamily="34" charset="0"/>
              </a:rPr>
              <a:t>Afdække</a:t>
            </a:r>
          </a:p>
        </p:txBody>
      </p:sp>
      <p:sp>
        <p:nvSpPr>
          <p:cNvPr id="3081" name="Text Box 12"/>
          <p:cNvSpPr txBox="1">
            <a:spLocks noChangeArrowheads="1"/>
          </p:cNvSpPr>
          <p:nvPr/>
        </p:nvSpPr>
        <p:spPr bwMode="auto">
          <a:xfrm>
            <a:off x="9783797" y="3429000"/>
            <a:ext cx="1519070" cy="502766"/>
          </a:xfrm>
          <a:prstGeom prst="rect">
            <a:avLst/>
          </a:prstGeom>
          <a:noFill/>
          <a:ln w="9525">
            <a:noFill/>
            <a:miter lim="800000"/>
            <a:headEnd/>
            <a:tailEnd/>
          </a:ln>
        </p:spPr>
        <p:txBody>
          <a:bodyPr wrap="none">
            <a:spAutoFit/>
          </a:bodyPr>
          <a:lstStyle/>
          <a:p>
            <a:pPr eaLnBrk="0" hangingPunct="0"/>
            <a:r>
              <a:rPr lang="da-DK" sz="2667" dirty="0">
                <a:latin typeface="Tahoma" pitchFamily="34" charset="0"/>
              </a:rPr>
              <a:t>Forandre</a:t>
            </a:r>
          </a:p>
        </p:txBody>
      </p:sp>
      <p:sp>
        <p:nvSpPr>
          <p:cNvPr id="3082" name="Text Box 13"/>
          <p:cNvSpPr txBox="1">
            <a:spLocks noChangeArrowheads="1"/>
          </p:cNvSpPr>
          <p:nvPr/>
        </p:nvSpPr>
        <p:spPr bwMode="auto">
          <a:xfrm>
            <a:off x="4569543" y="4554179"/>
            <a:ext cx="2145524" cy="584775"/>
          </a:xfrm>
          <a:prstGeom prst="rect">
            <a:avLst/>
          </a:prstGeom>
          <a:noFill/>
          <a:ln w="9525">
            <a:noFill/>
            <a:miter lim="800000"/>
            <a:headEnd/>
            <a:tailEnd/>
          </a:ln>
        </p:spPr>
        <p:txBody>
          <a:bodyPr wrap="none">
            <a:spAutoFit/>
          </a:bodyPr>
          <a:lstStyle/>
          <a:p>
            <a:pPr>
              <a:lnSpc>
                <a:spcPct val="100000"/>
              </a:lnSpc>
            </a:pPr>
            <a:r>
              <a:rPr lang="da-DK" sz="3200" b="1" dirty="0">
                <a:solidFill>
                  <a:srgbClr val="00B050"/>
                </a:solidFill>
              </a:rPr>
              <a:t>Konkretiser</a:t>
            </a:r>
          </a:p>
        </p:txBody>
      </p:sp>
      <p:sp>
        <p:nvSpPr>
          <p:cNvPr id="3083" name="Text Box 14"/>
          <p:cNvSpPr txBox="1">
            <a:spLocks noChangeArrowheads="1"/>
          </p:cNvSpPr>
          <p:nvPr/>
        </p:nvSpPr>
        <p:spPr bwMode="auto">
          <a:xfrm>
            <a:off x="7385665" y="4577007"/>
            <a:ext cx="2202603" cy="584775"/>
          </a:xfrm>
          <a:prstGeom prst="rect">
            <a:avLst/>
          </a:prstGeom>
          <a:noFill/>
          <a:ln w="9525">
            <a:noFill/>
            <a:miter lim="800000"/>
            <a:headEnd/>
            <a:tailEnd/>
          </a:ln>
        </p:spPr>
        <p:txBody>
          <a:bodyPr wrap="square">
            <a:spAutoFit/>
          </a:bodyPr>
          <a:lstStyle/>
          <a:p>
            <a:pPr>
              <a:lnSpc>
                <a:spcPct val="100000"/>
              </a:lnSpc>
            </a:pPr>
            <a:r>
              <a:rPr lang="da-DK" sz="3200" b="1" dirty="0">
                <a:solidFill>
                  <a:schemeClr val="accent1">
                    <a:lumMod val="75000"/>
                  </a:schemeClr>
                </a:solidFill>
              </a:rPr>
              <a:t>Beslut</a:t>
            </a:r>
          </a:p>
        </p:txBody>
      </p:sp>
      <p:sp>
        <p:nvSpPr>
          <p:cNvPr id="3084" name="Text Box 15"/>
          <p:cNvSpPr txBox="1">
            <a:spLocks noChangeArrowheads="1"/>
          </p:cNvSpPr>
          <p:nvPr/>
        </p:nvSpPr>
        <p:spPr bwMode="auto">
          <a:xfrm>
            <a:off x="4709932" y="2219501"/>
            <a:ext cx="2808817" cy="584775"/>
          </a:xfrm>
          <a:prstGeom prst="rect">
            <a:avLst/>
          </a:prstGeom>
          <a:noFill/>
          <a:ln w="9525">
            <a:noFill/>
            <a:miter lim="800000"/>
            <a:headEnd/>
            <a:tailEnd/>
          </a:ln>
        </p:spPr>
        <p:txBody>
          <a:bodyPr>
            <a:spAutoFit/>
          </a:bodyPr>
          <a:lstStyle/>
          <a:p>
            <a:pPr>
              <a:lnSpc>
                <a:spcPct val="100000"/>
              </a:lnSpc>
            </a:pPr>
            <a:r>
              <a:rPr lang="da-DK" sz="3200" b="1" dirty="0">
                <a:solidFill>
                  <a:srgbClr val="FFC000"/>
                </a:solidFill>
              </a:rPr>
              <a:t>Undersøg</a:t>
            </a:r>
          </a:p>
        </p:txBody>
      </p:sp>
      <p:sp>
        <p:nvSpPr>
          <p:cNvPr id="3085" name="Text Box 16"/>
          <p:cNvSpPr txBox="1">
            <a:spLocks noChangeArrowheads="1"/>
          </p:cNvSpPr>
          <p:nvPr/>
        </p:nvSpPr>
        <p:spPr bwMode="auto">
          <a:xfrm>
            <a:off x="7353856" y="2243851"/>
            <a:ext cx="1523174" cy="584775"/>
          </a:xfrm>
          <a:prstGeom prst="rect">
            <a:avLst/>
          </a:prstGeom>
          <a:noFill/>
          <a:ln w="9525">
            <a:noFill/>
            <a:miter lim="800000"/>
            <a:headEnd/>
            <a:tailEnd/>
          </a:ln>
        </p:spPr>
        <p:txBody>
          <a:bodyPr wrap="none">
            <a:spAutoFit/>
          </a:bodyPr>
          <a:lstStyle/>
          <a:p>
            <a:pPr>
              <a:lnSpc>
                <a:spcPct val="100000"/>
              </a:lnSpc>
            </a:pPr>
            <a:r>
              <a:rPr lang="da-DK" sz="3200" b="1" dirty="0">
                <a:solidFill>
                  <a:srgbClr val="FF0000"/>
                </a:solidFill>
              </a:rPr>
              <a:t>Udfordr</a:t>
            </a:r>
          </a:p>
        </p:txBody>
      </p:sp>
      <p:sp>
        <p:nvSpPr>
          <p:cNvPr id="3086" name="Text Box 20"/>
          <p:cNvSpPr txBox="1">
            <a:spLocks noChangeArrowheads="1"/>
          </p:cNvSpPr>
          <p:nvPr/>
        </p:nvSpPr>
        <p:spPr bwMode="auto">
          <a:xfrm>
            <a:off x="6552822" y="3742808"/>
            <a:ext cx="357790" cy="502766"/>
          </a:xfrm>
          <a:prstGeom prst="rect">
            <a:avLst/>
          </a:prstGeom>
          <a:noFill/>
          <a:ln w="9525">
            <a:noFill/>
            <a:miter lim="800000"/>
            <a:headEnd/>
            <a:tailEnd/>
          </a:ln>
        </p:spPr>
        <p:txBody>
          <a:bodyPr wrap="none">
            <a:spAutoFit/>
          </a:bodyPr>
          <a:lstStyle/>
          <a:p>
            <a:r>
              <a:rPr lang="da-DK" sz="2667" dirty="0">
                <a:solidFill>
                  <a:srgbClr val="000000"/>
                </a:solidFill>
              </a:rPr>
              <a:t>1</a:t>
            </a:r>
          </a:p>
        </p:txBody>
      </p:sp>
      <p:sp>
        <p:nvSpPr>
          <p:cNvPr id="3087" name="Text Box 21"/>
          <p:cNvSpPr txBox="1">
            <a:spLocks noChangeArrowheads="1"/>
          </p:cNvSpPr>
          <p:nvPr/>
        </p:nvSpPr>
        <p:spPr bwMode="auto">
          <a:xfrm>
            <a:off x="6519783" y="3280348"/>
            <a:ext cx="357790" cy="502766"/>
          </a:xfrm>
          <a:prstGeom prst="rect">
            <a:avLst/>
          </a:prstGeom>
          <a:noFill/>
          <a:ln w="9525">
            <a:noFill/>
            <a:miter lim="800000"/>
            <a:headEnd/>
            <a:tailEnd/>
          </a:ln>
        </p:spPr>
        <p:txBody>
          <a:bodyPr wrap="none">
            <a:spAutoFit/>
          </a:bodyPr>
          <a:lstStyle/>
          <a:p>
            <a:r>
              <a:rPr lang="da-DK" sz="2667" dirty="0">
                <a:solidFill>
                  <a:srgbClr val="000000"/>
                </a:solidFill>
              </a:rPr>
              <a:t>2</a:t>
            </a:r>
          </a:p>
        </p:txBody>
      </p:sp>
      <p:sp>
        <p:nvSpPr>
          <p:cNvPr id="3088" name="Text Box 22"/>
          <p:cNvSpPr txBox="1">
            <a:spLocks noChangeArrowheads="1"/>
          </p:cNvSpPr>
          <p:nvPr/>
        </p:nvSpPr>
        <p:spPr bwMode="auto">
          <a:xfrm>
            <a:off x="6960096" y="3743550"/>
            <a:ext cx="357790" cy="502766"/>
          </a:xfrm>
          <a:prstGeom prst="rect">
            <a:avLst/>
          </a:prstGeom>
          <a:noFill/>
          <a:ln w="9525">
            <a:noFill/>
            <a:miter lim="800000"/>
            <a:headEnd/>
            <a:tailEnd/>
          </a:ln>
        </p:spPr>
        <p:txBody>
          <a:bodyPr wrap="none">
            <a:spAutoFit/>
          </a:bodyPr>
          <a:lstStyle/>
          <a:p>
            <a:r>
              <a:rPr lang="da-DK" sz="2667" dirty="0">
                <a:solidFill>
                  <a:srgbClr val="000000"/>
                </a:solidFill>
              </a:rPr>
              <a:t>4</a:t>
            </a:r>
          </a:p>
        </p:txBody>
      </p:sp>
      <p:sp>
        <p:nvSpPr>
          <p:cNvPr id="3089" name="Text Box 23"/>
          <p:cNvSpPr txBox="1">
            <a:spLocks noChangeArrowheads="1"/>
          </p:cNvSpPr>
          <p:nvPr/>
        </p:nvSpPr>
        <p:spPr bwMode="auto">
          <a:xfrm>
            <a:off x="6976541" y="3298156"/>
            <a:ext cx="357790" cy="502766"/>
          </a:xfrm>
          <a:prstGeom prst="rect">
            <a:avLst/>
          </a:prstGeom>
          <a:noFill/>
          <a:ln w="9525">
            <a:noFill/>
            <a:miter lim="800000"/>
            <a:headEnd/>
            <a:tailEnd/>
          </a:ln>
        </p:spPr>
        <p:txBody>
          <a:bodyPr wrap="none">
            <a:spAutoFit/>
          </a:bodyPr>
          <a:lstStyle/>
          <a:p>
            <a:r>
              <a:rPr lang="da-DK" sz="2667" dirty="0">
                <a:solidFill>
                  <a:srgbClr val="000000"/>
                </a:solidFill>
              </a:rPr>
              <a:t>3</a:t>
            </a:r>
          </a:p>
        </p:txBody>
      </p:sp>
      <p:sp>
        <p:nvSpPr>
          <p:cNvPr id="31" name="Circular Arrow 30"/>
          <p:cNvSpPr/>
          <p:nvPr/>
        </p:nvSpPr>
        <p:spPr>
          <a:xfrm rot="2290433">
            <a:off x="6209127" y="3083571"/>
            <a:ext cx="1402968" cy="1395753"/>
          </a:xfrm>
          <a:prstGeom prst="circularArrow">
            <a:avLst>
              <a:gd name="adj1" fmla="val 3686"/>
              <a:gd name="adj2" fmla="val 985409"/>
              <a:gd name="adj3" fmla="val 506135"/>
              <a:gd name="adj4" fmla="val 4966413"/>
              <a:gd name="adj5" fmla="val 6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28" name="Billede 2"/>
          <p:cNvPicPr>
            <a:picLocks noChangeAspect="1"/>
          </p:cNvPicPr>
          <p:nvPr/>
        </p:nvPicPr>
        <p:blipFill>
          <a:blip r:embed="rId3"/>
          <a:stretch>
            <a:fillRect/>
          </a:stretch>
        </p:blipFill>
        <p:spPr>
          <a:xfrm>
            <a:off x="2596045" y="4787837"/>
            <a:ext cx="1624662" cy="921996"/>
          </a:xfrm>
          <a:prstGeom prst="rect">
            <a:avLst/>
          </a:prstGeom>
        </p:spPr>
      </p:pic>
      <p:pic>
        <p:nvPicPr>
          <p:cNvPr id="29" name="Billede 3"/>
          <p:cNvPicPr>
            <a:picLocks noChangeAspect="1"/>
          </p:cNvPicPr>
          <p:nvPr/>
        </p:nvPicPr>
        <p:blipFill>
          <a:blip r:embed="rId4"/>
          <a:stretch>
            <a:fillRect/>
          </a:stretch>
        </p:blipFill>
        <p:spPr>
          <a:xfrm>
            <a:off x="2844211" y="1825602"/>
            <a:ext cx="1157928" cy="856246"/>
          </a:xfrm>
          <a:prstGeom prst="rect">
            <a:avLst/>
          </a:prstGeom>
        </p:spPr>
      </p:pic>
      <p:pic>
        <p:nvPicPr>
          <p:cNvPr id="30" name="Billede 4"/>
          <p:cNvPicPr>
            <a:picLocks noChangeAspect="1"/>
          </p:cNvPicPr>
          <p:nvPr/>
        </p:nvPicPr>
        <p:blipFill>
          <a:blip r:embed="rId5"/>
          <a:stretch>
            <a:fillRect/>
          </a:stretch>
        </p:blipFill>
        <p:spPr>
          <a:xfrm>
            <a:off x="9603476" y="1847038"/>
            <a:ext cx="1039878" cy="852700"/>
          </a:xfrm>
          <a:prstGeom prst="rect">
            <a:avLst/>
          </a:prstGeom>
        </p:spPr>
      </p:pic>
      <p:pic>
        <p:nvPicPr>
          <p:cNvPr id="32" name="Billede 5"/>
          <p:cNvPicPr>
            <a:picLocks noChangeAspect="1"/>
          </p:cNvPicPr>
          <p:nvPr/>
        </p:nvPicPr>
        <p:blipFill>
          <a:blip r:embed="rId6"/>
          <a:stretch>
            <a:fillRect/>
          </a:stretch>
        </p:blipFill>
        <p:spPr>
          <a:xfrm>
            <a:off x="9593272" y="4614627"/>
            <a:ext cx="996520" cy="1094309"/>
          </a:xfrm>
          <a:prstGeom prst="rect">
            <a:avLst/>
          </a:prstGeom>
        </p:spPr>
      </p:pic>
    </p:spTree>
    <p:extLst>
      <p:ext uri="{BB962C8B-B14F-4D97-AF65-F5344CB8AC3E}">
        <p14:creationId xmlns:p14="http://schemas.microsoft.com/office/powerpoint/2010/main" val="23295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Oval 6"/>
          <p:cNvSpPr>
            <a:spLocks noChangeArrowheads="1"/>
          </p:cNvSpPr>
          <p:nvPr/>
        </p:nvSpPr>
        <p:spPr bwMode="auto">
          <a:xfrm>
            <a:off x="4029832" y="1129583"/>
            <a:ext cx="5628236" cy="5161756"/>
          </a:xfrm>
          <a:prstGeom prst="ellipse">
            <a:avLst/>
          </a:prstGeom>
          <a:solidFill>
            <a:schemeClr val="bg1">
              <a:lumMod val="95000"/>
            </a:schemeClr>
          </a:solidFill>
          <a:ln>
            <a:noFill/>
            <a:headEnd/>
            <a:tailEnd/>
          </a:ln>
          <a:effectLst>
            <a:glow rad="101600">
              <a:schemeClr val="accent3">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da-DK" sz="3200">
              <a:solidFill>
                <a:srgbClr val="000000"/>
              </a:solidFill>
              <a:latin typeface="Times New Roman" pitchFamily="18" charset="0"/>
            </a:endParaRPr>
          </a:p>
        </p:txBody>
      </p:sp>
      <p:sp>
        <p:nvSpPr>
          <p:cNvPr id="3076" name="Line 7"/>
          <p:cNvSpPr>
            <a:spLocks noChangeShapeType="1"/>
          </p:cNvSpPr>
          <p:nvPr/>
        </p:nvSpPr>
        <p:spPr bwMode="auto">
          <a:xfrm flipH="1">
            <a:off x="6912091" y="1124745"/>
            <a:ext cx="0" cy="5112567"/>
          </a:xfrm>
          <a:prstGeom prst="line">
            <a:avLst/>
          </a:prstGeom>
          <a:noFill/>
          <a:ln w="28575">
            <a:solidFill>
              <a:schemeClr val="tx1"/>
            </a:solidFill>
            <a:round/>
            <a:headEnd/>
            <a:tailEnd/>
          </a:ln>
        </p:spPr>
        <p:txBody>
          <a:bodyPr wrap="none" anchor="ctr"/>
          <a:lstStyle/>
          <a:p>
            <a:endParaRPr lang="da-DK" sz="2400"/>
          </a:p>
        </p:txBody>
      </p:sp>
      <p:sp>
        <p:nvSpPr>
          <p:cNvPr id="3077" name="Line 8"/>
          <p:cNvSpPr>
            <a:spLocks noChangeShapeType="1"/>
          </p:cNvSpPr>
          <p:nvPr/>
        </p:nvSpPr>
        <p:spPr bwMode="auto">
          <a:xfrm flipV="1">
            <a:off x="4079775" y="3781446"/>
            <a:ext cx="5628236" cy="0"/>
          </a:xfrm>
          <a:prstGeom prst="line">
            <a:avLst/>
          </a:prstGeom>
          <a:noFill/>
          <a:ln w="28575">
            <a:solidFill>
              <a:schemeClr val="tx1"/>
            </a:solidFill>
            <a:round/>
            <a:headEnd/>
            <a:tailEnd/>
          </a:ln>
        </p:spPr>
        <p:txBody>
          <a:bodyPr wrap="none" anchor="ctr"/>
          <a:lstStyle/>
          <a:p>
            <a:endParaRPr lang="da-DK" sz="2400"/>
          </a:p>
        </p:txBody>
      </p:sp>
      <p:sp>
        <p:nvSpPr>
          <p:cNvPr id="3086" name="Text Box 20"/>
          <p:cNvSpPr txBox="1">
            <a:spLocks noChangeArrowheads="1"/>
          </p:cNvSpPr>
          <p:nvPr/>
        </p:nvSpPr>
        <p:spPr bwMode="auto">
          <a:xfrm>
            <a:off x="6552822" y="3742808"/>
            <a:ext cx="357790" cy="502766"/>
          </a:xfrm>
          <a:prstGeom prst="rect">
            <a:avLst/>
          </a:prstGeom>
          <a:noFill/>
          <a:ln w="9525">
            <a:noFill/>
            <a:miter lim="800000"/>
            <a:headEnd/>
            <a:tailEnd/>
          </a:ln>
        </p:spPr>
        <p:txBody>
          <a:bodyPr wrap="none">
            <a:spAutoFit/>
          </a:bodyPr>
          <a:lstStyle/>
          <a:p>
            <a:r>
              <a:rPr lang="da-DK" sz="2667" dirty="0">
                <a:solidFill>
                  <a:srgbClr val="000000"/>
                </a:solidFill>
              </a:rPr>
              <a:t>1</a:t>
            </a:r>
          </a:p>
        </p:txBody>
      </p:sp>
      <p:sp>
        <p:nvSpPr>
          <p:cNvPr id="3087" name="Text Box 21"/>
          <p:cNvSpPr txBox="1">
            <a:spLocks noChangeArrowheads="1"/>
          </p:cNvSpPr>
          <p:nvPr/>
        </p:nvSpPr>
        <p:spPr bwMode="auto">
          <a:xfrm>
            <a:off x="6519783" y="3280348"/>
            <a:ext cx="357790" cy="502766"/>
          </a:xfrm>
          <a:prstGeom prst="rect">
            <a:avLst/>
          </a:prstGeom>
          <a:noFill/>
          <a:ln w="9525">
            <a:noFill/>
            <a:miter lim="800000"/>
            <a:headEnd/>
            <a:tailEnd/>
          </a:ln>
        </p:spPr>
        <p:txBody>
          <a:bodyPr wrap="none">
            <a:spAutoFit/>
          </a:bodyPr>
          <a:lstStyle/>
          <a:p>
            <a:r>
              <a:rPr lang="da-DK" sz="2667" dirty="0">
                <a:solidFill>
                  <a:srgbClr val="000000"/>
                </a:solidFill>
              </a:rPr>
              <a:t>2</a:t>
            </a:r>
          </a:p>
        </p:txBody>
      </p:sp>
      <p:sp>
        <p:nvSpPr>
          <p:cNvPr id="3088" name="Text Box 22"/>
          <p:cNvSpPr txBox="1">
            <a:spLocks noChangeArrowheads="1"/>
          </p:cNvSpPr>
          <p:nvPr/>
        </p:nvSpPr>
        <p:spPr bwMode="auto">
          <a:xfrm>
            <a:off x="6960096" y="3743550"/>
            <a:ext cx="357790" cy="502766"/>
          </a:xfrm>
          <a:prstGeom prst="rect">
            <a:avLst/>
          </a:prstGeom>
          <a:noFill/>
          <a:ln w="9525">
            <a:noFill/>
            <a:miter lim="800000"/>
            <a:headEnd/>
            <a:tailEnd/>
          </a:ln>
        </p:spPr>
        <p:txBody>
          <a:bodyPr wrap="none">
            <a:spAutoFit/>
          </a:bodyPr>
          <a:lstStyle/>
          <a:p>
            <a:r>
              <a:rPr lang="da-DK" sz="2667" dirty="0">
                <a:solidFill>
                  <a:srgbClr val="000000"/>
                </a:solidFill>
              </a:rPr>
              <a:t>4</a:t>
            </a:r>
          </a:p>
        </p:txBody>
      </p:sp>
      <p:sp>
        <p:nvSpPr>
          <p:cNvPr id="3089" name="Text Box 23"/>
          <p:cNvSpPr txBox="1">
            <a:spLocks noChangeArrowheads="1"/>
          </p:cNvSpPr>
          <p:nvPr/>
        </p:nvSpPr>
        <p:spPr bwMode="auto">
          <a:xfrm>
            <a:off x="6976541" y="3298156"/>
            <a:ext cx="357790" cy="502766"/>
          </a:xfrm>
          <a:prstGeom prst="rect">
            <a:avLst/>
          </a:prstGeom>
          <a:noFill/>
          <a:ln w="9525">
            <a:noFill/>
            <a:miter lim="800000"/>
            <a:headEnd/>
            <a:tailEnd/>
          </a:ln>
        </p:spPr>
        <p:txBody>
          <a:bodyPr wrap="none">
            <a:spAutoFit/>
          </a:bodyPr>
          <a:lstStyle/>
          <a:p>
            <a:r>
              <a:rPr lang="da-DK" sz="2667" dirty="0">
                <a:solidFill>
                  <a:srgbClr val="000000"/>
                </a:solidFill>
              </a:rPr>
              <a:t>3</a:t>
            </a:r>
          </a:p>
        </p:txBody>
      </p:sp>
      <p:sp>
        <p:nvSpPr>
          <p:cNvPr id="31" name="Circular Arrow 30"/>
          <p:cNvSpPr/>
          <p:nvPr/>
        </p:nvSpPr>
        <p:spPr>
          <a:xfrm rot="2290433">
            <a:off x="6209127" y="3083571"/>
            <a:ext cx="1402968" cy="1395753"/>
          </a:xfrm>
          <a:prstGeom prst="circularArrow">
            <a:avLst>
              <a:gd name="adj1" fmla="val 3686"/>
              <a:gd name="adj2" fmla="val 985409"/>
              <a:gd name="adj3" fmla="val 506135"/>
              <a:gd name="adj4" fmla="val 4966413"/>
              <a:gd name="adj5" fmla="val 6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3" name="Rounded Rectangular Callout 22"/>
          <p:cNvSpPr/>
          <p:nvPr/>
        </p:nvSpPr>
        <p:spPr>
          <a:xfrm>
            <a:off x="142027" y="3902909"/>
            <a:ext cx="5721347" cy="2789330"/>
          </a:xfrm>
          <a:prstGeom prst="wedgeRoundRectCallout">
            <a:avLst>
              <a:gd name="adj1" fmla="val 58247"/>
              <a:gd name="adj2" fmla="val -303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457189" indent="-457189" eaLnBrk="0" hangingPunct="0">
              <a:lnSpc>
                <a:spcPct val="150000"/>
              </a:lnSpc>
              <a:buClr>
                <a:schemeClr val="bg2">
                  <a:lumMod val="75000"/>
                </a:schemeClr>
              </a:buClr>
              <a:buSzPct val="90000"/>
              <a:buFont typeface="Wingdings" pitchFamily="2" charset="2"/>
              <a:buChar char="§"/>
            </a:pPr>
            <a:r>
              <a:rPr lang="da-DK" sz="2000" b="1" dirty="0" smtClean="0"/>
              <a:t>Hvilken</a:t>
            </a:r>
            <a:r>
              <a:rPr lang="da-DK" sz="2000" dirty="0" smtClean="0"/>
              <a:t> litteratur </a:t>
            </a:r>
            <a:r>
              <a:rPr lang="da-DK" sz="2000" dirty="0"/>
              <a:t>har du fundet?</a:t>
            </a:r>
          </a:p>
          <a:p>
            <a:pPr marL="457189" indent="-457189" eaLnBrk="0" hangingPunct="0">
              <a:lnSpc>
                <a:spcPct val="150000"/>
              </a:lnSpc>
              <a:buClr>
                <a:schemeClr val="bg2">
                  <a:lumMod val="75000"/>
                </a:schemeClr>
              </a:buClr>
              <a:buSzPct val="90000"/>
              <a:buFont typeface="Wingdings" pitchFamily="2" charset="2"/>
              <a:buChar char="§"/>
            </a:pPr>
            <a:r>
              <a:rPr lang="da-DK" altLang="da-DK" sz="2000" b="1" dirty="0" smtClean="0"/>
              <a:t>Hvor </a:t>
            </a:r>
            <a:r>
              <a:rPr lang="da-DK" altLang="da-DK" sz="2000" dirty="0"/>
              <a:t>har du søgt efter den litteratur?</a:t>
            </a:r>
          </a:p>
          <a:p>
            <a:pPr marL="457189" indent="-457189" eaLnBrk="0" hangingPunct="0">
              <a:lnSpc>
                <a:spcPct val="150000"/>
              </a:lnSpc>
              <a:buClr>
                <a:schemeClr val="bg2">
                  <a:lumMod val="75000"/>
                </a:schemeClr>
              </a:buClr>
              <a:buSzPct val="90000"/>
              <a:buFont typeface="Wingdings" pitchFamily="2" charset="2"/>
              <a:buChar char="§"/>
            </a:pPr>
            <a:r>
              <a:rPr lang="da-DK" altLang="da-DK" sz="2000" b="1" dirty="0" smtClean="0"/>
              <a:t>Hvordan </a:t>
            </a:r>
            <a:r>
              <a:rPr lang="da-DK" altLang="da-DK" sz="2000" dirty="0" smtClean="0"/>
              <a:t>vil du beregne dækningsbidraget? </a:t>
            </a:r>
          </a:p>
          <a:p>
            <a:pPr marL="457189" indent="-457189" eaLnBrk="0" hangingPunct="0">
              <a:lnSpc>
                <a:spcPct val="150000"/>
              </a:lnSpc>
              <a:buClr>
                <a:schemeClr val="bg2">
                  <a:lumMod val="75000"/>
                </a:schemeClr>
              </a:buClr>
              <a:buSzPct val="90000"/>
              <a:buFont typeface="Wingdings" pitchFamily="2" charset="2"/>
              <a:buChar char="§"/>
            </a:pPr>
            <a:r>
              <a:rPr lang="da-DK" altLang="da-DK" sz="2000" b="1" dirty="0" smtClean="0"/>
              <a:t>Hvilke </a:t>
            </a:r>
            <a:r>
              <a:rPr lang="da-DK" altLang="da-DK" sz="2000" dirty="0" smtClean="0"/>
              <a:t>retskilder inddrager du?</a:t>
            </a:r>
            <a:endParaRPr lang="da-DK" altLang="da-DK" sz="2000" dirty="0"/>
          </a:p>
          <a:p>
            <a:pPr marL="457189" indent="-457189" eaLnBrk="0" hangingPunct="0">
              <a:lnSpc>
                <a:spcPct val="150000"/>
              </a:lnSpc>
              <a:buClr>
                <a:schemeClr val="bg2">
                  <a:lumMod val="75000"/>
                </a:schemeClr>
              </a:buClr>
              <a:buSzPct val="90000"/>
              <a:buFont typeface="Wingdings" pitchFamily="2" charset="2"/>
              <a:buChar char="§"/>
            </a:pPr>
            <a:r>
              <a:rPr lang="da-DK" altLang="da-DK" sz="2000" b="1" dirty="0"/>
              <a:t>Hvornår</a:t>
            </a:r>
            <a:r>
              <a:rPr lang="da-DK" altLang="da-DK" sz="2000" dirty="0"/>
              <a:t> forventer du at have </a:t>
            </a:r>
            <a:r>
              <a:rPr lang="da-DK" altLang="da-DK" sz="2000" dirty="0" smtClean="0"/>
              <a:t>interviewguiden klar?</a:t>
            </a:r>
            <a:endParaRPr lang="da-DK" altLang="da-DK" sz="2000" dirty="0"/>
          </a:p>
        </p:txBody>
      </p:sp>
      <p:sp>
        <p:nvSpPr>
          <p:cNvPr id="25" name="Rounded Rectangular Callout 24"/>
          <p:cNvSpPr/>
          <p:nvPr/>
        </p:nvSpPr>
        <p:spPr>
          <a:xfrm>
            <a:off x="409708" y="1124745"/>
            <a:ext cx="5308914" cy="2019751"/>
          </a:xfrm>
          <a:prstGeom prst="wedgeRoundRectCallout">
            <a:avLst>
              <a:gd name="adj1" fmla="val 54822"/>
              <a:gd name="adj2" fmla="val 22208"/>
              <a:gd name="adj3" fmla="val 16667"/>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eaLnBrk="0" hangingPunct="0">
              <a:spcBef>
                <a:spcPct val="20000"/>
              </a:spcBef>
              <a:buClr>
                <a:schemeClr val="bg2">
                  <a:lumMod val="75000"/>
                </a:schemeClr>
              </a:buClr>
              <a:buSzPct val="90000"/>
              <a:buFont typeface="Wingdings" panose="05000000000000000000" pitchFamily="2" charset="2"/>
              <a:buChar char="§"/>
            </a:pPr>
            <a:r>
              <a:rPr lang="da-DK" sz="2000" dirty="0"/>
              <a:t>Hvad </a:t>
            </a:r>
            <a:r>
              <a:rPr lang="da-DK" sz="2000" b="1" dirty="0"/>
              <a:t>tænker</a:t>
            </a:r>
            <a:r>
              <a:rPr lang="da-DK" sz="2000" dirty="0"/>
              <a:t> du om…?</a:t>
            </a:r>
          </a:p>
          <a:p>
            <a:pPr marL="457200" indent="-457200" eaLnBrk="0" hangingPunct="0">
              <a:spcBef>
                <a:spcPct val="20000"/>
              </a:spcBef>
              <a:buClr>
                <a:schemeClr val="bg2">
                  <a:lumMod val="75000"/>
                </a:schemeClr>
              </a:buClr>
              <a:buSzPct val="90000"/>
              <a:buFont typeface="Wingdings" panose="05000000000000000000" pitchFamily="2" charset="2"/>
              <a:buChar char="§"/>
            </a:pPr>
            <a:r>
              <a:rPr lang="da-DK" sz="2000" dirty="0"/>
              <a:t>Hvad er dine </a:t>
            </a:r>
            <a:r>
              <a:rPr lang="da-DK" sz="2000" b="1" dirty="0"/>
              <a:t>begrundelser</a:t>
            </a:r>
            <a:r>
              <a:rPr lang="da-DK" sz="2000" dirty="0"/>
              <a:t> for…?</a:t>
            </a:r>
          </a:p>
          <a:p>
            <a:pPr marL="457200" indent="-457200" eaLnBrk="0" hangingPunct="0">
              <a:spcBef>
                <a:spcPct val="20000"/>
              </a:spcBef>
              <a:buClr>
                <a:schemeClr val="bg2">
                  <a:lumMod val="75000"/>
                </a:schemeClr>
              </a:buClr>
              <a:buSzPct val="90000"/>
              <a:buFont typeface="Wingdings" panose="05000000000000000000" pitchFamily="2" charset="2"/>
              <a:buChar char="§"/>
            </a:pPr>
            <a:r>
              <a:rPr lang="da-DK" sz="2000" dirty="0"/>
              <a:t>Hvilke </a:t>
            </a:r>
            <a:r>
              <a:rPr lang="da-DK" sz="2000" b="1" dirty="0"/>
              <a:t>overvejelser</a:t>
            </a:r>
            <a:r>
              <a:rPr lang="da-DK" sz="2000" dirty="0"/>
              <a:t> har du gjort dig om…?</a:t>
            </a:r>
          </a:p>
          <a:p>
            <a:pPr marL="457200" indent="-457200" eaLnBrk="0" hangingPunct="0">
              <a:spcBef>
                <a:spcPct val="20000"/>
              </a:spcBef>
              <a:buClr>
                <a:schemeClr val="bg2">
                  <a:lumMod val="75000"/>
                </a:schemeClr>
              </a:buClr>
              <a:buSzPct val="90000"/>
              <a:buFont typeface="Wingdings" panose="05000000000000000000" pitchFamily="2" charset="2"/>
              <a:buChar char="§"/>
            </a:pPr>
            <a:r>
              <a:rPr lang="da-DK" sz="2000" dirty="0"/>
              <a:t>Hvordan er du </a:t>
            </a:r>
            <a:r>
              <a:rPr lang="da-DK" sz="2000" b="1" dirty="0"/>
              <a:t>nået frem til</a:t>
            </a:r>
            <a:r>
              <a:rPr lang="da-DK" sz="2000" dirty="0"/>
              <a:t>….?</a:t>
            </a:r>
          </a:p>
        </p:txBody>
      </p:sp>
      <p:sp>
        <p:nvSpPr>
          <p:cNvPr id="26" name="Rounded Rectangular Callout 25"/>
          <p:cNvSpPr/>
          <p:nvPr/>
        </p:nvSpPr>
        <p:spPr>
          <a:xfrm>
            <a:off x="7469533" y="914404"/>
            <a:ext cx="4591786" cy="2385241"/>
          </a:xfrm>
          <a:prstGeom prst="wedgeRoundRectCallout">
            <a:avLst>
              <a:gd name="adj1" fmla="val -57830"/>
              <a:gd name="adj2" fmla="val 23816"/>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457189" indent="-457189" eaLnBrk="0" hangingPunct="0">
              <a:spcBef>
                <a:spcPct val="20000"/>
              </a:spcBef>
              <a:buClr>
                <a:schemeClr val="bg2">
                  <a:lumMod val="75000"/>
                </a:schemeClr>
              </a:buClr>
              <a:buSzPct val="90000"/>
              <a:buFont typeface="Wingdings" pitchFamily="2" charset="2"/>
              <a:buChar char="§"/>
            </a:pPr>
            <a:r>
              <a:rPr lang="da-DK" sz="2000" b="1" dirty="0"/>
              <a:t>Hvilke andre muligheder </a:t>
            </a:r>
            <a:r>
              <a:rPr lang="da-DK" sz="2000" dirty="0"/>
              <a:t>kan du se?</a:t>
            </a:r>
          </a:p>
          <a:p>
            <a:pPr marL="457189" indent="-457189" eaLnBrk="0" hangingPunct="0">
              <a:spcBef>
                <a:spcPct val="20000"/>
              </a:spcBef>
              <a:buClr>
                <a:schemeClr val="bg2">
                  <a:lumMod val="75000"/>
                </a:schemeClr>
              </a:buClr>
              <a:buSzPct val="90000"/>
              <a:buFont typeface="Wingdings" pitchFamily="2" charset="2"/>
              <a:buChar char="§"/>
            </a:pPr>
            <a:r>
              <a:rPr lang="da-DK" sz="2000" b="1" dirty="0"/>
              <a:t>Hvis dine resultater viser, at</a:t>
            </a:r>
            <a:r>
              <a:rPr lang="da-DK" sz="2000" dirty="0"/>
              <a:t>… hvad tror du så det vil betyde for….?</a:t>
            </a:r>
          </a:p>
          <a:p>
            <a:pPr marL="457189" indent="-457189" eaLnBrk="0" hangingPunct="0">
              <a:spcBef>
                <a:spcPct val="20000"/>
              </a:spcBef>
              <a:buClr>
                <a:schemeClr val="bg2">
                  <a:lumMod val="75000"/>
                </a:schemeClr>
              </a:buClr>
              <a:buSzPct val="90000"/>
              <a:buFont typeface="Wingdings" pitchFamily="2" charset="2"/>
              <a:buChar char="§"/>
            </a:pPr>
            <a:r>
              <a:rPr lang="da-DK" sz="2000" b="1" dirty="0"/>
              <a:t>Hvad vil det kræve </a:t>
            </a:r>
            <a:r>
              <a:rPr lang="da-DK" sz="2000" dirty="0"/>
              <a:t>af dine beregninger, hvis du i stedet skal …?</a:t>
            </a:r>
          </a:p>
          <a:p>
            <a:pPr marL="457189" indent="-457189" eaLnBrk="0" hangingPunct="0">
              <a:spcBef>
                <a:spcPct val="20000"/>
              </a:spcBef>
              <a:buClr>
                <a:schemeClr val="bg2">
                  <a:lumMod val="75000"/>
                </a:schemeClr>
              </a:buClr>
              <a:buSzPct val="90000"/>
              <a:buFont typeface="Wingdings" pitchFamily="2" charset="2"/>
              <a:buChar char="§"/>
            </a:pPr>
            <a:r>
              <a:rPr lang="da-DK" sz="2000" b="1" dirty="0"/>
              <a:t>Kunne man forestille sig</a:t>
            </a:r>
            <a:r>
              <a:rPr lang="da-DK" sz="2000" dirty="0"/>
              <a:t> at….?</a:t>
            </a:r>
          </a:p>
        </p:txBody>
      </p:sp>
      <p:sp>
        <p:nvSpPr>
          <p:cNvPr id="27" name="Rounded Rectangular Callout 26"/>
          <p:cNvSpPr/>
          <p:nvPr/>
        </p:nvSpPr>
        <p:spPr>
          <a:xfrm>
            <a:off x="7633279" y="3936595"/>
            <a:ext cx="4428054" cy="2789325"/>
          </a:xfrm>
          <a:prstGeom prst="wedgeRoundRectCallout">
            <a:avLst>
              <a:gd name="adj1" fmla="val -58288"/>
              <a:gd name="adj2" fmla="val -30643"/>
              <a:gd name="adj3" fmla="val 16667"/>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189" indent="-457189" eaLnBrk="0" hangingPunct="0">
              <a:spcBef>
                <a:spcPct val="20000"/>
              </a:spcBef>
              <a:buClr>
                <a:schemeClr val="bg2">
                  <a:lumMod val="75000"/>
                </a:schemeClr>
              </a:buClr>
              <a:buSzPct val="90000"/>
              <a:buFont typeface="Wingdings" pitchFamily="2" charset="2"/>
              <a:buChar char="§"/>
            </a:pPr>
            <a:r>
              <a:rPr lang="da-DK" sz="2000" b="1" dirty="0"/>
              <a:t>Hvad mener du er konklusionen </a:t>
            </a:r>
            <a:r>
              <a:rPr lang="da-DK" sz="2000" dirty="0"/>
              <a:t>på det vi har snakket om nu?</a:t>
            </a:r>
          </a:p>
          <a:p>
            <a:pPr marL="457189" indent="-457189" eaLnBrk="0" hangingPunct="0">
              <a:spcBef>
                <a:spcPct val="20000"/>
              </a:spcBef>
              <a:buClr>
                <a:schemeClr val="bg2">
                  <a:lumMod val="75000"/>
                </a:schemeClr>
              </a:buClr>
              <a:buSzPct val="90000"/>
              <a:buFont typeface="Wingdings" pitchFamily="2" charset="2"/>
              <a:buChar char="§"/>
            </a:pPr>
            <a:r>
              <a:rPr lang="da-DK" sz="2000" b="1" dirty="0"/>
              <a:t>Det  lyder som om </a:t>
            </a:r>
            <a:r>
              <a:rPr lang="da-DK" sz="2000" dirty="0"/>
              <a:t>at…. Er det rigtig forstået? </a:t>
            </a:r>
          </a:p>
          <a:p>
            <a:pPr marL="457189" indent="-457189" eaLnBrk="0" hangingPunct="0">
              <a:spcBef>
                <a:spcPct val="20000"/>
              </a:spcBef>
              <a:buClr>
                <a:schemeClr val="bg2">
                  <a:lumMod val="75000"/>
                </a:schemeClr>
              </a:buClr>
              <a:buSzPct val="90000"/>
              <a:buFont typeface="Wingdings" pitchFamily="2" charset="2"/>
              <a:buChar char="§"/>
            </a:pPr>
            <a:r>
              <a:rPr lang="da-DK" sz="2000" b="1" dirty="0"/>
              <a:t>Jeg foreslår</a:t>
            </a:r>
            <a:r>
              <a:rPr lang="da-DK" sz="2000" dirty="0"/>
              <a:t>, at du… hvad tænker du om det?</a:t>
            </a:r>
          </a:p>
          <a:p>
            <a:pPr marL="457189" indent="-457189" eaLnBrk="0" hangingPunct="0">
              <a:spcBef>
                <a:spcPct val="20000"/>
              </a:spcBef>
              <a:buClr>
                <a:schemeClr val="bg2">
                  <a:lumMod val="75000"/>
                </a:schemeClr>
              </a:buClr>
              <a:buSzPct val="90000"/>
              <a:buFont typeface="Wingdings" pitchFamily="2" charset="2"/>
              <a:buChar char="§"/>
            </a:pPr>
            <a:r>
              <a:rPr lang="da-DK" sz="2000" dirty="0"/>
              <a:t>Hvad er </a:t>
            </a:r>
            <a:r>
              <a:rPr lang="da-DK" sz="2000" b="1" dirty="0"/>
              <a:t>planen</a:t>
            </a:r>
            <a:r>
              <a:rPr lang="da-DK" sz="2000" dirty="0"/>
              <a:t> inden vi mødes næste gang?</a:t>
            </a:r>
          </a:p>
        </p:txBody>
      </p:sp>
    </p:spTree>
    <p:extLst>
      <p:ext uri="{BB962C8B-B14F-4D97-AF65-F5344CB8AC3E}">
        <p14:creationId xmlns:p14="http://schemas.microsoft.com/office/powerpoint/2010/main" val="29396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84FD5-DC86-C64D-9DAC-E5E6D333FAC9}"/>
              </a:ext>
            </a:extLst>
          </p:cNvPr>
          <p:cNvSpPr>
            <a:spLocks noGrp="1"/>
          </p:cNvSpPr>
          <p:nvPr>
            <p:ph type="title"/>
          </p:nvPr>
        </p:nvSpPr>
        <p:spPr>
          <a:xfrm>
            <a:off x="838200" y="152474"/>
            <a:ext cx="10515600" cy="1325563"/>
          </a:xfrm>
        </p:spPr>
        <p:txBody>
          <a:bodyPr>
            <a:normAutofit/>
          </a:bodyPr>
          <a:lstStyle/>
          <a:p>
            <a:r>
              <a:rPr lang="da-DK" sz="5400" b="1" dirty="0"/>
              <a:t>Formål</a:t>
            </a:r>
          </a:p>
        </p:txBody>
      </p:sp>
      <p:sp>
        <p:nvSpPr>
          <p:cNvPr id="3" name="Pladsholder til indhold 2">
            <a:extLst>
              <a:ext uri="{FF2B5EF4-FFF2-40B4-BE49-F238E27FC236}">
                <a16:creationId xmlns:a16="http://schemas.microsoft.com/office/drawing/2014/main" id="{58F90AEE-6D7E-3244-AB37-470FC126F699}"/>
              </a:ext>
            </a:extLst>
          </p:cNvPr>
          <p:cNvSpPr>
            <a:spLocks noGrp="1"/>
          </p:cNvSpPr>
          <p:nvPr>
            <p:ph idx="1"/>
          </p:nvPr>
        </p:nvSpPr>
        <p:spPr>
          <a:xfrm>
            <a:off x="875414" y="1227936"/>
            <a:ext cx="10515600" cy="1493179"/>
          </a:xfrm>
        </p:spPr>
        <p:txBody>
          <a:bodyPr>
            <a:normAutofit/>
          </a:bodyPr>
          <a:lstStyle/>
          <a:p>
            <a:pPr marL="0" indent="0">
              <a:buNone/>
            </a:pPr>
            <a:r>
              <a:rPr lang="en-GB" sz="4000" dirty="0"/>
              <a:t>At </a:t>
            </a:r>
            <a:r>
              <a:rPr lang="en-GB" sz="4000" dirty="0" err="1"/>
              <a:t>øge</a:t>
            </a:r>
            <a:r>
              <a:rPr lang="en-GB" sz="4000" dirty="0"/>
              <a:t> </a:t>
            </a:r>
            <a:r>
              <a:rPr lang="en-GB" sz="4000" dirty="0" err="1"/>
              <a:t>jeres</a:t>
            </a:r>
            <a:r>
              <a:rPr lang="en-GB" sz="4000" dirty="0"/>
              <a:t> </a:t>
            </a:r>
            <a:r>
              <a:rPr lang="en-GB" sz="4000" dirty="0" err="1"/>
              <a:t>fleksibilitet</a:t>
            </a:r>
            <a:r>
              <a:rPr lang="en-GB" sz="4000" dirty="0"/>
              <a:t> </a:t>
            </a:r>
            <a:r>
              <a:rPr lang="en-GB" sz="4000" dirty="0" err="1"/>
              <a:t>i</a:t>
            </a:r>
            <a:r>
              <a:rPr lang="en-GB" sz="4000" dirty="0"/>
              <a:t> </a:t>
            </a:r>
            <a:r>
              <a:rPr lang="en-GB" sz="4000" dirty="0" err="1"/>
              <a:t>rollen</a:t>
            </a:r>
            <a:r>
              <a:rPr lang="en-GB" sz="4000" dirty="0"/>
              <a:t> </a:t>
            </a:r>
            <a:r>
              <a:rPr lang="en-GB" sz="4000" dirty="0" err="1"/>
              <a:t>som</a:t>
            </a:r>
            <a:r>
              <a:rPr lang="en-GB" sz="4000" dirty="0"/>
              <a:t> </a:t>
            </a:r>
            <a:r>
              <a:rPr lang="en-GB" sz="4000" dirty="0" err="1"/>
              <a:t>vejledere</a:t>
            </a:r>
            <a:r>
              <a:rPr lang="en-GB" sz="4000" dirty="0"/>
              <a:t> </a:t>
            </a:r>
            <a:r>
              <a:rPr lang="en-GB" sz="4000" dirty="0" err="1"/>
              <a:t>ved</a:t>
            </a:r>
            <a:r>
              <a:rPr lang="en-GB" sz="4000" dirty="0"/>
              <a:t> at </a:t>
            </a:r>
            <a:r>
              <a:rPr lang="en-GB" sz="4000" dirty="0" err="1"/>
              <a:t>udvide</a:t>
            </a:r>
            <a:r>
              <a:rPr lang="en-GB" sz="4000" dirty="0"/>
              <a:t> </a:t>
            </a:r>
            <a:r>
              <a:rPr lang="en-GB" sz="4000" dirty="0" err="1"/>
              <a:t>jeres</a:t>
            </a:r>
            <a:r>
              <a:rPr lang="en-GB" sz="4000" dirty="0"/>
              <a:t> repertoire </a:t>
            </a:r>
            <a:r>
              <a:rPr lang="en-GB" sz="4000" dirty="0" err="1"/>
              <a:t>af</a:t>
            </a:r>
            <a:r>
              <a:rPr lang="en-GB" sz="4000" dirty="0"/>
              <a:t> </a:t>
            </a:r>
            <a:r>
              <a:rPr lang="en-GB" sz="4000" dirty="0" err="1"/>
              <a:t>vejledningsstrategier</a:t>
            </a:r>
            <a:r>
              <a:rPr lang="en-GB" sz="4000" dirty="0"/>
              <a:t> </a:t>
            </a:r>
          </a:p>
          <a:p>
            <a:pPr marL="0" indent="0">
              <a:buNone/>
            </a:pPr>
            <a:endParaRPr lang="en-GB" sz="4000" dirty="0"/>
          </a:p>
        </p:txBody>
      </p:sp>
      <p:sp>
        <p:nvSpPr>
          <p:cNvPr id="4" name="Titel 1">
            <a:extLst>
              <a:ext uri="{FF2B5EF4-FFF2-40B4-BE49-F238E27FC236}">
                <a16:creationId xmlns:a16="http://schemas.microsoft.com/office/drawing/2014/main" id="{0A7573D9-18D2-C746-8911-9534A894F373}"/>
              </a:ext>
            </a:extLst>
          </p:cNvPr>
          <p:cNvSpPr txBox="1">
            <a:spLocks/>
          </p:cNvSpPr>
          <p:nvPr/>
        </p:nvSpPr>
        <p:spPr>
          <a:xfrm>
            <a:off x="875414" y="32378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5400" b="1" dirty="0" smtClean="0"/>
              <a:t>Indhold</a:t>
            </a:r>
          </a:p>
        </p:txBody>
      </p:sp>
      <p:sp>
        <p:nvSpPr>
          <p:cNvPr id="5" name="Pladsholder til indhold 2">
            <a:extLst>
              <a:ext uri="{FF2B5EF4-FFF2-40B4-BE49-F238E27FC236}">
                <a16:creationId xmlns:a16="http://schemas.microsoft.com/office/drawing/2014/main" id="{A4BA5B57-AD59-894E-9649-EA993F0F859A}"/>
              </a:ext>
            </a:extLst>
          </p:cNvPr>
          <p:cNvSpPr txBox="1">
            <a:spLocks/>
          </p:cNvSpPr>
          <p:nvPr/>
        </p:nvSpPr>
        <p:spPr>
          <a:xfrm>
            <a:off x="540489" y="437751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514350">
              <a:buFont typeface="+mj-lt"/>
              <a:buAutoNum type="arabicPeriod"/>
            </a:pPr>
            <a:r>
              <a:rPr lang="da-DK" sz="4000" dirty="0" smtClean="0"/>
              <a:t>Forventningsafstemning</a:t>
            </a:r>
          </a:p>
          <a:p>
            <a:pPr marL="971550" lvl="1" indent="-514350">
              <a:buFont typeface="+mj-lt"/>
              <a:buAutoNum type="arabicPeriod"/>
            </a:pPr>
            <a:r>
              <a:rPr lang="da-DK" sz="4000" dirty="0" smtClean="0"/>
              <a:t>Dialog</a:t>
            </a:r>
          </a:p>
          <a:p>
            <a:pPr marL="971550" lvl="1" indent="-514350">
              <a:buFont typeface="+mj-lt"/>
              <a:buAutoNum type="arabicPeriod"/>
            </a:pPr>
            <a:r>
              <a:rPr lang="da-DK" sz="4000" dirty="0" smtClean="0"/>
              <a:t>Skrivning og feedback</a:t>
            </a:r>
          </a:p>
        </p:txBody>
      </p:sp>
    </p:spTree>
    <p:extLst>
      <p:ext uri="{BB962C8B-B14F-4D97-AF65-F5344CB8AC3E}">
        <p14:creationId xmlns:p14="http://schemas.microsoft.com/office/powerpoint/2010/main" val="199103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49764" y="-70045"/>
            <a:ext cx="10363200" cy="1143000"/>
          </a:xfrm>
          <a:prstGeom prst="rect">
            <a:avLst/>
          </a:prstGeom>
          <a:noFill/>
          <a:ln w="9525">
            <a:noFill/>
            <a:miter lim="800000"/>
            <a:headEnd/>
            <a:tailEnd/>
          </a:ln>
        </p:spPr>
        <p:txBody>
          <a:bodyPr anchor="ctr"/>
          <a:lstStyle/>
          <a:p>
            <a:pPr>
              <a:lnSpc>
                <a:spcPct val="100000"/>
              </a:lnSpc>
            </a:pPr>
            <a:r>
              <a:rPr lang="da-DK" sz="3733" dirty="0">
                <a:solidFill>
                  <a:srgbClr val="000000"/>
                </a:solidFill>
                <a:latin typeface="Tahoma" pitchFamily="34" charset="0"/>
              </a:rPr>
              <a:t>EKSEMPEL </a:t>
            </a:r>
            <a:r>
              <a:rPr lang="da-DK" sz="3200" dirty="0">
                <a:solidFill>
                  <a:schemeClr val="tx1">
                    <a:lumMod val="65000"/>
                    <a:lumOff val="35000"/>
                  </a:schemeClr>
                </a:solidFill>
                <a:latin typeface="Tahoma" pitchFamily="34" charset="0"/>
              </a:rPr>
              <a:t>(Skemasat vejledning </a:t>
            </a:r>
            <a:r>
              <a:rPr lang="da-DK" sz="3200" dirty="0" smtClean="0">
                <a:solidFill>
                  <a:schemeClr val="tx1">
                    <a:lumMod val="65000"/>
                    <a:lumOff val="35000"/>
                  </a:schemeClr>
                </a:solidFill>
                <a:latin typeface="Tahoma" pitchFamily="34" charset="0"/>
              </a:rPr>
              <a:t>– i starten)</a:t>
            </a:r>
            <a:endParaRPr lang="da-DK" sz="1100" dirty="0">
              <a:solidFill>
                <a:schemeClr val="tx1">
                  <a:lumMod val="65000"/>
                  <a:lumOff val="35000"/>
                </a:schemeClr>
              </a:solidFill>
              <a:latin typeface="Tahoma" pitchFamily="34" charset="0"/>
            </a:endParaRPr>
          </a:p>
        </p:txBody>
      </p:sp>
      <p:sp>
        <p:nvSpPr>
          <p:cNvPr id="3075" name="Oval 6"/>
          <p:cNvSpPr>
            <a:spLocks noChangeArrowheads="1"/>
          </p:cNvSpPr>
          <p:nvPr/>
        </p:nvSpPr>
        <p:spPr bwMode="auto">
          <a:xfrm>
            <a:off x="4162423" y="1532652"/>
            <a:ext cx="5628236" cy="5161756"/>
          </a:xfrm>
          <a:prstGeom prst="ellipse">
            <a:avLst/>
          </a:prstGeom>
          <a:solidFill>
            <a:schemeClr val="bg1">
              <a:lumMod val="95000"/>
            </a:schemeClr>
          </a:solidFill>
          <a:ln>
            <a:noFill/>
            <a:headEnd/>
            <a:tailEnd/>
          </a:ln>
          <a:effectLst>
            <a:glow rad="101600">
              <a:schemeClr val="accent3">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da-DK" sz="3200">
              <a:solidFill>
                <a:srgbClr val="000000"/>
              </a:solidFill>
              <a:latin typeface="Times New Roman" pitchFamily="18" charset="0"/>
            </a:endParaRPr>
          </a:p>
        </p:txBody>
      </p:sp>
      <p:sp>
        <p:nvSpPr>
          <p:cNvPr id="3076" name="Line 7"/>
          <p:cNvSpPr>
            <a:spLocks noChangeShapeType="1"/>
          </p:cNvSpPr>
          <p:nvPr/>
        </p:nvSpPr>
        <p:spPr bwMode="auto">
          <a:xfrm flipH="1">
            <a:off x="6982289" y="1575721"/>
            <a:ext cx="0" cy="5112567"/>
          </a:xfrm>
          <a:prstGeom prst="line">
            <a:avLst/>
          </a:prstGeom>
          <a:noFill/>
          <a:ln w="28575">
            <a:solidFill>
              <a:schemeClr val="tx1"/>
            </a:solidFill>
            <a:round/>
            <a:headEnd/>
            <a:tailEnd/>
          </a:ln>
        </p:spPr>
        <p:txBody>
          <a:bodyPr wrap="none" anchor="ctr"/>
          <a:lstStyle/>
          <a:p>
            <a:endParaRPr lang="da-DK" sz="2400"/>
          </a:p>
        </p:txBody>
      </p:sp>
      <p:sp>
        <p:nvSpPr>
          <p:cNvPr id="3077" name="Line 8"/>
          <p:cNvSpPr>
            <a:spLocks noChangeShapeType="1"/>
          </p:cNvSpPr>
          <p:nvPr/>
        </p:nvSpPr>
        <p:spPr bwMode="auto">
          <a:xfrm flipV="1">
            <a:off x="4162423" y="4132004"/>
            <a:ext cx="5628236" cy="0"/>
          </a:xfrm>
          <a:prstGeom prst="line">
            <a:avLst/>
          </a:prstGeom>
          <a:noFill/>
          <a:ln w="28575">
            <a:solidFill>
              <a:schemeClr val="tx1"/>
            </a:solidFill>
            <a:round/>
            <a:headEnd/>
            <a:tailEnd/>
          </a:ln>
        </p:spPr>
        <p:txBody>
          <a:bodyPr wrap="none" anchor="ctr"/>
          <a:lstStyle/>
          <a:p>
            <a:endParaRPr lang="da-DK" sz="2400"/>
          </a:p>
        </p:txBody>
      </p:sp>
      <p:sp>
        <p:nvSpPr>
          <p:cNvPr id="3082" name="Text Box 13"/>
          <p:cNvSpPr txBox="1">
            <a:spLocks noChangeArrowheads="1"/>
          </p:cNvSpPr>
          <p:nvPr/>
        </p:nvSpPr>
        <p:spPr bwMode="auto">
          <a:xfrm>
            <a:off x="4745569" y="4608882"/>
            <a:ext cx="2216819" cy="1200329"/>
          </a:xfrm>
          <a:prstGeom prst="rect">
            <a:avLst/>
          </a:prstGeom>
          <a:noFill/>
          <a:ln w="9525">
            <a:noFill/>
            <a:miter lim="800000"/>
            <a:headEnd/>
            <a:tailEnd/>
          </a:ln>
        </p:spPr>
        <p:txBody>
          <a:bodyPr wrap="square">
            <a:spAutoFit/>
          </a:bodyPr>
          <a:lstStyle/>
          <a:p>
            <a:pPr>
              <a:lnSpc>
                <a:spcPct val="100000"/>
              </a:lnSpc>
            </a:pPr>
            <a:r>
              <a:rPr lang="da-DK" sz="2400" b="1" dirty="0">
                <a:solidFill>
                  <a:srgbClr val="00B050"/>
                </a:solidFill>
              </a:rPr>
              <a:t>Hvad vil du gerne undersøge?</a:t>
            </a:r>
          </a:p>
        </p:txBody>
      </p:sp>
      <p:sp>
        <p:nvSpPr>
          <p:cNvPr id="3083" name="Text Box 14"/>
          <p:cNvSpPr txBox="1">
            <a:spLocks noChangeArrowheads="1"/>
          </p:cNvSpPr>
          <p:nvPr/>
        </p:nvSpPr>
        <p:spPr bwMode="auto">
          <a:xfrm>
            <a:off x="7125702" y="4637998"/>
            <a:ext cx="2388515" cy="1508105"/>
          </a:xfrm>
          <a:prstGeom prst="rect">
            <a:avLst/>
          </a:prstGeom>
          <a:noFill/>
          <a:ln w="9525">
            <a:noFill/>
            <a:miter lim="800000"/>
            <a:headEnd/>
            <a:tailEnd/>
          </a:ln>
        </p:spPr>
        <p:txBody>
          <a:bodyPr wrap="square">
            <a:spAutoFit/>
          </a:bodyPr>
          <a:lstStyle/>
          <a:p>
            <a:pPr>
              <a:lnSpc>
                <a:spcPct val="100000"/>
              </a:lnSpc>
            </a:pPr>
            <a:r>
              <a:rPr lang="da-DK" sz="2300" b="1" dirty="0">
                <a:solidFill>
                  <a:schemeClr val="accent1">
                    <a:lumMod val="75000"/>
                  </a:schemeClr>
                </a:solidFill>
              </a:rPr>
              <a:t>Det lyder som en god ide at undersøge XX fordi….</a:t>
            </a:r>
          </a:p>
        </p:txBody>
      </p:sp>
      <p:sp>
        <p:nvSpPr>
          <p:cNvPr id="3084" name="Text Box 15"/>
          <p:cNvSpPr txBox="1">
            <a:spLocks noChangeArrowheads="1"/>
          </p:cNvSpPr>
          <p:nvPr/>
        </p:nvSpPr>
        <p:spPr bwMode="auto">
          <a:xfrm>
            <a:off x="4712754" y="2404446"/>
            <a:ext cx="1998822" cy="1200329"/>
          </a:xfrm>
          <a:prstGeom prst="rect">
            <a:avLst/>
          </a:prstGeom>
          <a:noFill/>
          <a:ln w="9525">
            <a:noFill/>
            <a:miter lim="800000"/>
            <a:headEnd/>
            <a:tailEnd/>
          </a:ln>
        </p:spPr>
        <p:txBody>
          <a:bodyPr wrap="square">
            <a:spAutoFit/>
          </a:bodyPr>
          <a:lstStyle/>
          <a:p>
            <a:pPr>
              <a:lnSpc>
                <a:spcPct val="100000"/>
              </a:lnSpc>
            </a:pPr>
            <a:r>
              <a:rPr lang="da-DK" sz="2400" b="1" dirty="0">
                <a:solidFill>
                  <a:srgbClr val="FFC000"/>
                </a:solidFill>
              </a:rPr>
              <a:t>Hvorfor er det interessant at undersøge?</a:t>
            </a:r>
          </a:p>
        </p:txBody>
      </p:sp>
      <p:sp>
        <p:nvSpPr>
          <p:cNvPr id="3085" name="Text Box 16"/>
          <p:cNvSpPr txBox="1">
            <a:spLocks noChangeArrowheads="1"/>
          </p:cNvSpPr>
          <p:nvPr/>
        </p:nvSpPr>
        <p:spPr bwMode="auto">
          <a:xfrm>
            <a:off x="7084879" y="2382688"/>
            <a:ext cx="2160226" cy="830997"/>
          </a:xfrm>
          <a:prstGeom prst="rect">
            <a:avLst/>
          </a:prstGeom>
          <a:noFill/>
          <a:ln w="9525">
            <a:noFill/>
            <a:miter lim="800000"/>
            <a:headEnd/>
            <a:tailEnd/>
          </a:ln>
        </p:spPr>
        <p:txBody>
          <a:bodyPr wrap="square">
            <a:spAutoFit/>
          </a:bodyPr>
          <a:lstStyle/>
          <a:p>
            <a:pPr>
              <a:lnSpc>
                <a:spcPct val="100000"/>
              </a:lnSpc>
            </a:pPr>
            <a:r>
              <a:rPr lang="da-DK" sz="2400" b="1" dirty="0">
                <a:solidFill>
                  <a:srgbClr val="FF0000"/>
                </a:solidFill>
              </a:rPr>
              <a:t>Hvordan kan du styrke …  ?</a:t>
            </a:r>
          </a:p>
        </p:txBody>
      </p:sp>
      <p:sp>
        <p:nvSpPr>
          <p:cNvPr id="3086" name="Text Box 20"/>
          <p:cNvSpPr txBox="1">
            <a:spLocks noChangeArrowheads="1"/>
          </p:cNvSpPr>
          <p:nvPr/>
        </p:nvSpPr>
        <p:spPr bwMode="auto">
          <a:xfrm>
            <a:off x="6546156" y="4172315"/>
            <a:ext cx="357790" cy="502766"/>
          </a:xfrm>
          <a:prstGeom prst="rect">
            <a:avLst/>
          </a:prstGeom>
          <a:noFill/>
          <a:ln w="9525">
            <a:noFill/>
            <a:miter lim="800000"/>
            <a:headEnd/>
            <a:tailEnd/>
          </a:ln>
        </p:spPr>
        <p:txBody>
          <a:bodyPr wrap="none">
            <a:spAutoFit/>
          </a:bodyPr>
          <a:lstStyle/>
          <a:p>
            <a:r>
              <a:rPr lang="da-DK" sz="2667" dirty="0">
                <a:solidFill>
                  <a:srgbClr val="000000"/>
                </a:solidFill>
              </a:rPr>
              <a:t>1</a:t>
            </a:r>
          </a:p>
        </p:txBody>
      </p:sp>
      <p:sp>
        <p:nvSpPr>
          <p:cNvPr id="3087" name="Text Box 21"/>
          <p:cNvSpPr txBox="1">
            <a:spLocks noChangeArrowheads="1"/>
          </p:cNvSpPr>
          <p:nvPr/>
        </p:nvSpPr>
        <p:spPr bwMode="auto">
          <a:xfrm flipH="1">
            <a:off x="6535179" y="3568455"/>
            <a:ext cx="882723" cy="502766"/>
          </a:xfrm>
          <a:prstGeom prst="rect">
            <a:avLst/>
          </a:prstGeom>
          <a:noFill/>
          <a:ln w="9525">
            <a:noFill/>
            <a:miter lim="800000"/>
            <a:headEnd/>
            <a:tailEnd/>
          </a:ln>
        </p:spPr>
        <p:txBody>
          <a:bodyPr wrap="square">
            <a:spAutoFit/>
          </a:bodyPr>
          <a:lstStyle/>
          <a:p>
            <a:r>
              <a:rPr lang="da-DK" sz="2667" dirty="0">
                <a:solidFill>
                  <a:srgbClr val="000000"/>
                </a:solidFill>
              </a:rPr>
              <a:t>2</a:t>
            </a:r>
          </a:p>
        </p:txBody>
      </p:sp>
      <p:sp>
        <p:nvSpPr>
          <p:cNvPr id="3088" name="Text Box 22"/>
          <p:cNvSpPr txBox="1">
            <a:spLocks noChangeArrowheads="1"/>
          </p:cNvSpPr>
          <p:nvPr/>
        </p:nvSpPr>
        <p:spPr bwMode="auto">
          <a:xfrm>
            <a:off x="7046032" y="4124153"/>
            <a:ext cx="257253" cy="502766"/>
          </a:xfrm>
          <a:prstGeom prst="rect">
            <a:avLst/>
          </a:prstGeom>
          <a:noFill/>
          <a:ln w="9525">
            <a:noFill/>
            <a:miter lim="800000"/>
            <a:headEnd/>
            <a:tailEnd/>
          </a:ln>
        </p:spPr>
        <p:txBody>
          <a:bodyPr wrap="square">
            <a:spAutoFit/>
          </a:bodyPr>
          <a:lstStyle/>
          <a:p>
            <a:r>
              <a:rPr lang="da-DK" sz="2667" dirty="0">
                <a:solidFill>
                  <a:srgbClr val="000000"/>
                </a:solidFill>
              </a:rPr>
              <a:t>4</a:t>
            </a:r>
          </a:p>
        </p:txBody>
      </p:sp>
      <p:sp>
        <p:nvSpPr>
          <p:cNvPr id="3089" name="Text Box 23"/>
          <p:cNvSpPr txBox="1">
            <a:spLocks noChangeArrowheads="1"/>
          </p:cNvSpPr>
          <p:nvPr/>
        </p:nvSpPr>
        <p:spPr bwMode="auto">
          <a:xfrm>
            <a:off x="7055142" y="3587287"/>
            <a:ext cx="357790" cy="502766"/>
          </a:xfrm>
          <a:prstGeom prst="rect">
            <a:avLst/>
          </a:prstGeom>
          <a:noFill/>
          <a:ln w="9525">
            <a:noFill/>
            <a:miter lim="800000"/>
            <a:headEnd/>
            <a:tailEnd/>
          </a:ln>
        </p:spPr>
        <p:txBody>
          <a:bodyPr wrap="none">
            <a:spAutoFit/>
          </a:bodyPr>
          <a:lstStyle/>
          <a:p>
            <a:r>
              <a:rPr lang="da-DK" sz="2667" dirty="0">
                <a:solidFill>
                  <a:srgbClr val="000000"/>
                </a:solidFill>
              </a:rPr>
              <a:t>3</a:t>
            </a:r>
          </a:p>
        </p:txBody>
      </p:sp>
      <p:sp>
        <p:nvSpPr>
          <p:cNvPr id="31" name="Circular Arrow 30"/>
          <p:cNvSpPr/>
          <p:nvPr/>
        </p:nvSpPr>
        <p:spPr>
          <a:xfrm rot="2290433">
            <a:off x="6275055" y="3378375"/>
            <a:ext cx="1402968" cy="1395753"/>
          </a:xfrm>
          <a:prstGeom prst="circularArrow">
            <a:avLst>
              <a:gd name="adj1" fmla="val 3686"/>
              <a:gd name="adj2" fmla="val 985409"/>
              <a:gd name="adj3" fmla="val 506135"/>
              <a:gd name="adj4" fmla="val 4966413"/>
              <a:gd name="adj5" fmla="val 6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19" name="Billede 2"/>
          <p:cNvPicPr>
            <a:picLocks noChangeAspect="1"/>
          </p:cNvPicPr>
          <p:nvPr/>
        </p:nvPicPr>
        <p:blipFill>
          <a:blip r:embed="rId3"/>
          <a:stretch>
            <a:fillRect/>
          </a:stretch>
        </p:blipFill>
        <p:spPr>
          <a:xfrm>
            <a:off x="2445265" y="4931053"/>
            <a:ext cx="1624662" cy="921996"/>
          </a:xfrm>
          <a:prstGeom prst="rect">
            <a:avLst/>
          </a:prstGeom>
        </p:spPr>
      </p:pic>
      <p:pic>
        <p:nvPicPr>
          <p:cNvPr id="20" name="Billede 3"/>
          <p:cNvPicPr>
            <a:picLocks noChangeAspect="1"/>
          </p:cNvPicPr>
          <p:nvPr/>
        </p:nvPicPr>
        <p:blipFill>
          <a:blip r:embed="rId4"/>
          <a:stretch>
            <a:fillRect/>
          </a:stretch>
        </p:blipFill>
        <p:spPr>
          <a:xfrm>
            <a:off x="2593427" y="2105246"/>
            <a:ext cx="1509763" cy="1116415"/>
          </a:xfrm>
          <a:prstGeom prst="rect">
            <a:avLst/>
          </a:prstGeom>
        </p:spPr>
      </p:pic>
      <p:pic>
        <p:nvPicPr>
          <p:cNvPr id="21" name="Billede 4"/>
          <p:cNvPicPr>
            <a:picLocks noChangeAspect="1"/>
          </p:cNvPicPr>
          <p:nvPr/>
        </p:nvPicPr>
        <p:blipFill>
          <a:blip r:embed="rId5"/>
          <a:stretch>
            <a:fillRect/>
          </a:stretch>
        </p:blipFill>
        <p:spPr>
          <a:xfrm>
            <a:off x="9628787" y="1775527"/>
            <a:ext cx="1378112" cy="1130052"/>
          </a:xfrm>
          <a:prstGeom prst="rect">
            <a:avLst/>
          </a:prstGeom>
        </p:spPr>
      </p:pic>
      <p:pic>
        <p:nvPicPr>
          <p:cNvPr id="22" name="Billede 5"/>
          <p:cNvPicPr>
            <a:picLocks noChangeAspect="1"/>
          </p:cNvPicPr>
          <p:nvPr/>
        </p:nvPicPr>
        <p:blipFill>
          <a:blip r:embed="rId6"/>
          <a:stretch>
            <a:fillRect/>
          </a:stretch>
        </p:blipFill>
        <p:spPr>
          <a:xfrm>
            <a:off x="9782254" y="4810191"/>
            <a:ext cx="1314098" cy="1443051"/>
          </a:xfrm>
          <a:prstGeom prst="rect">
            <a:avLst/>
          </a:prstGeom>
        </p:spPr>
      </p:pic>
    </p:spTree>
    <p:extLst>
      <p:ext uri="{BB962C8B-B14F-4D97-AF65-F5344CB8AC3E}">
        <p14:creationId xmlns:p14="http://schemas.microsoft.com/office/powerpoint/2010/main" val="1066025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Oval 6"/>
          <p:cNvSpPr>
            <a:spLocks noChangeArrowheads="1"/>
          </p:cNvSpPr>
          <p:nvPr/>
        </p:nvSpPr>
        <p:spPr bwMode="auto">
          <a:xfrm>
            <a:off x="4096493" y="1296312"/>
            <a:ext cx="5628236" cy="5161756"/>
          </a:xfrm>
          <a:prstGeom prst="ellipse">
            <a:avLst/>
          </a:prstGeom>
          <a:solidFill>
            <a:schemeClr val="bg1">
              <a:lumMod val="95000"/>
            </a:schemeClr>
          </a:solidFill>
          <a:ln>
            <a:noFill/>
            <a:headEnd/>
            <a:tailEnd/>
          </a:ln>
          <a:effectLst>
            <a:glow rad="101600">
              <a:schemeClr val="accent3">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da-DK" sz="3200">
              <a:solidFill>
                <a:srgbClr val="000000"/>
              </a:solidFill>
              <a:latin typeface="Times New Roman" pitchFamily="18" charset="0"/>
            </a:endParaRPr>
          </a:p>
        </p:txBody>
      </p:sp>
      <p:sp>
        <p:nvSpPr>
          <p:cNvPr id="3076" name="Line 7"/>
          <p:cNvSpPr>
            <a:spLocks noChangeShapeType="1"/>
          </p:cNvSpPr>
          <p:nvPr/>
        </p:nvSpPr>
        <p:spPr bwMode="auto">
          <a:xfrm flipH="1">
            <a:off x="6925716" y="1299535"/>
            <a:ext cx="0" cy="5112567"/>
          </a:xfrm>
          <a:prstGeom prst="line">
            <a:avLst/>
          </a:prstGeom>
          <a:noFill/>
          <a:ln w="28575">
            <a:solidFill>
              <a:schemeClr val="tx1"/>
            </a:solidFill>
            <a:round/>
            <a:headEnd/>
            <a:tailEnd/>
          </a:ln>
        </p:spPr>
        <p:txBody>
          <a:bodyPr wrap="none" anchor="ctr"/>
          <a:lstStyle/>
          <a:p>
            <a:endParaRPr lang="da-DK" sz="2400"/>
          </a:p>
        </p:txBody>
      </p:sp>
      <p:sp>
        <p:nvSpPr>
          <p:cNvPr id="3077" name="Line 8"/>
          <p:cNvSpPr>
            <a:spLocks noChangeShapeType="1"/>
          </p:cNvSpPr>
          <p:nvPr/>
        </p:nvSpPr>
        <p:spPr bwMode="auto">
          <a:xfrm flipV="1">
            <a:off x="4079775" y="3781446"/>
            <a:ext cx="5628236" cy="0"/>
          </a:xfrm>
          <a:prstGeom prst="line">
            <a:avLst/>
          </a:prstGeom>
          <a:noFill/>
          <a:ln w="28575">
            <a:solidFill>
              <a:schemeClr val="tx1"/>
            </a:solidFill>
            <a:round/>
            <a:headEnd/>
            <a:tailEnd/>
          </a:ln>
        </p:spPr>
        <p:txBody>
          <a:bodyPr wrap="none" anchor="ctr"/>
          <a:lstStyle/>
          <a:p>
            <a:endParaRPr lang="da-DK" sz="2400"/>
          </a:p>
        </p:txBody>
      </p:sp>
      <p:sp>
        <p:nvSpPr>
          <p:cNvPr id="3082" name="Text Box 13"/>
          <p:cNvSpPr txBox="1">
            <a:spLocks noChangeArrowheads="1"/>
          </p:cNvSpPr>
          <p:nvPr/>
        </p:nvSpPr>
        <p:spPr bwMode="auto">
          <a:xfrm>
            <a:off x="4945280" y="4196530"/>
            <a:ext cx="1900516" cy="1200329"/>
          </a:xfrm>
          <a:prstGeom prst="rect">
            <a:avLst/>
          </a:prstGeom>
          <a:noFill/>
          <a:ln w="9525">
            <a:noFill/>
            <a:miter lim="800000"/>
            <a:headEnd/>
            <a:tailEnd/>
          </a:ln>
        </p:spPr>
        <p:txBody>
          <a:bodyPr wrap="square">
            <a:spAutoFit/>
          </a:bodyPr>
          <a:lstStyle/>
          <a:p>
            <a:pPr>
              <a:lnSpc>
                <a:spcPct val="100000"/>
              </a:lnSpc>
            </a:pPr>
            <a:r>
              <a:rPr lang="da-DK" sz="2400" b="1" dirty="0">
                <a:solidFill>
                  <a:srgbClr val="00B050"/>
                </a:solidFill>
              </a:rPr>
              <a:t>Hvad arbejder du med lige nu?</a:t>
            </a:r>
          </a:p>
        </p:txBody>
      </p:sp>
      <p:sp>
        <p:nvSpPr>
          <p:cNvPr id="3083" name="Text Box 14"/>
          <p:cNvSpPr txBox="1">
            <a:spLocks noChangeArrowheads="1"/>
          </p:cNvSpPr>
          <p:nvPr/>
        </p:nvSpPr>
        <p:spPr bwMode="auto">
          <a:xfrm>
            <a:off x="7208750" y="4498773"/>
            <a:ext cx="2046309" cy="830997"/>
          </a:xfrm>
          <a:prstGeom prst="rect">
            <a:avLst/>
          </a:prstGeom>
          <a:noFill/>
          <a:ln w="9525">
            <a:noFill/>
            <a:miter lim="800000"/>
            <a:headEnd/>
            <a:tailEnd/>
          </a:ln>
        </p:spPr>
        <p:txBody>
          <a:bodyPr wrap="square">
            <a:spAutoFit/>
          </a:bodyPr>
          <a:lstStyle/>
          <a:p>
            <a:pPr>
              <a:lnSpc>
                <a:spcPct val="100000"/>
              </a:lnSpc>
            </a:pPr>
            <a:r>
              <a:rPr lang="da-DK" sz="2400" b="1" dirty="0">
                <a:solidFill>
                  <a:schemeClr val="accent1">
                    <a:lumMod val="75000"/>
                  </a:schemeClr>
                </a:solidFill>
              </a:rPr>
              <a:t>Hvad er næste skridt?</a:t>
            </a:r>
          </a:p>
        </p:txBody>
      </p:sp>
      <p:sp>
        <p:nvSpPr>
          <p:cNvPr id="3084" name="Text Box 15"/>
          <p:cNvSpPr txBox="1">
            <a:spLocks noChangeArrowheads="1"/>
          </p:cNvSpPr>
          <p:nvPr/>
        </p:nvSpPr>
        <p:spPr bwMode="auto">
          <a:xfrm>
            <a:off x="4934977" y="1948512"/>
            <a:ext cx="1944868" cy="1938992"/>
          </a:xfrm>
          <a:prstGeom prst="rect">
            <a:avLst/>
          </a:prstGeom>
          <a:noFill/>
          <a:ln w="9525">
            <a:noFill/>
            <a:miter lim="800000"/>
            <a:headEnd/>
            <a:tailEnd/>
          </a:ln>
        </p:spPr>
        <p:txBody>
          <a:bodyPr wrap="square">
            <a:spAutoFit/>
          </a:bodyPr>
          <a:lstStyle/>
          <a:p>
            <a:pPr>
              <a:lnSpc>
                <a:spcPct val="100000"/>
              </a:lnSpc>
            </a:pPr>
            <a:r>
              <a:rPr lang="da-DK" sz="2400" b="1" dirty="0">
                <a:solidFill>
                  <a:srgbClr val="FFC000"/>
                </a:solidFill>
              </a:rPr>
              <a:t>Hvilke overvejelser gør du dig  om …?</a:t>
            </a:r>
          </a:p>
          <a:p>
            <a:pPr>
              <a:lnSpc>
                <a:spcPct val="100000"/>
              </a:lnSpc>
            </a:pPr>
            <a:endParaRPr lang="da-DK" sz="2400" b="1" dirty="0">
              <a:solidFill>
                <a:srgbClr val="FFC000"/>
              </a:solidFill>
            </a:endParaRPr>
          </a:p>
        </p:txBody>
      </p:sp>
      <p:sp>
        <p:nvSpPr>
          <p:cNvPr id="3085" name="Text Box 16"/>
          <p:cNvSpPr txBox="1">
            <a:spLocks noChangeArrowheads="1"/>
          </p:cNvSpPr>
          <p:nvPr/>
        </p:nvSpPr>
        <p:spPr bwMode="auto">
          <a:xfrm>
            <a:off x="7144150" y="1977079"/>
            <a:ext cx="1940480" cy="1200329"/>
          </a:xfrm>
          <a:prstGeom prst="rect">
            <a:avLst/>
          </a:prstGeom>
          <a:noFill/>
          <a:ln w="9525">
            <a:noFill/>
            <a:miter lim="800000"/>
            <a:headEnd/>
            <a:tailEnd/>
          </a:ln>
        </p:spPr>
        <p:txBody>
          <a:bodyPr wrap="square">
            <a:spAutoFit/>
          </a:bodyPr>
          <a:lstStyle/>
          <a:p>
            <a:pPr>
              <a:lnSpc>
                <a:spcPct val="100000"/>
              </a:lnSpc>
            </a:pPr>
            <a:r>
              <a:rPr lang="da-DK" sz="2400" b="1" dirty="0">
                <a:solidFill>
                  <a:srgbClr val="FF0000"/>
                </a:solidFill>
              </a:rPr>
              <a:t>Hvilke andre muligheder kan du se? </a:t>
            </a:r>
          </a:p>
        </p:txBody>
      </p:sp>
      <p:sp>
        <p:nvSpPr>
          <p:cNvPr id="3086" name="Text Box 20"/>
          <p:cNvSpPr txBox="1">
            <a:spLocks noChangeArrowheads="1"/>
          </p:cNvSpPr>
          <p:nvPr/>
        </p:nvSpPr>
        <p:spPr bwMode="auto">
          <a:xfrm>
            <a:off x="6552822" y="3742808"/>
            <a:ext cx="357790" cy="502766"/>
          </a:xfrm>
          <a:prstGeom prst="rect">
            <a:avLst/>
          </a:prstGeom>
          <a:noFill/>
          <a:ln w="9525">
            <a:noFill/>
            <a:miter lim="800000"/>
            <a:headEnd/>
            <a:tailEnd/>
          </a:ln>
        </p:spPr>
        <p:txBody>
          <a:bodyPr wrap="none">
            <a:spAutoFit/>
          </a:bodyPr>
          <a:lstStyle/>
          <a:p>
            <a:r>
              <a:rPr lang="da-DK" sz="2667" dirty="0">
                <a:solidFill>
                  <a:srgbClr val="000000"/>
                </a:solidFill>
              </a:rPr>
              <a:t>1</a:t>
            </a:r>
          </a:p>
        </p:txBody>
      </p:sp>
      <p:sp>
        <p:nvSpPr>
          <p:cNvPr id="3087" name="Text Box 21"/>
          <p:cNvSpPr txBox="1">
            <a:spLocks noChangeArrowheads="1"/>
          </p:cNvSpPr>
          <p:nvPr/>
        </p:nvSpPr>
        <p:spPr bwMode="auto">
          <a:xfrm>
            <a:off x="6519783" y="3280348"/>
            <a:ext cx="357790" cy="502766"/>
          </a:xfrm>
          <a:prstGeom prst="rect">
            <a:avLst/>
          </a:prstGeom>
          <a:noFill/>
          <a:ln w="9525">
            <a:noFill/>
            <a:miter lim="800000"/>
            <a:headEnd/>
            <a:tailEnd/>
          </a:ln>
        </p:spPr>
        <p:txBody>
          <a:bodyPr wrap="none">
            <a:spAutoFit/>
          </a:bodyPr>
          <a:lstStyle/>
          <a:p>
            <a:r>
              <a:rPr lang="da-DK" sz="2667" dirty="0">
                <a:solidFill>
                  <a:srgbClr val="000000"/>
                </a:solidFill>
              </a:rPr>
              <a:t>2</a:t>
            </a:r>
          </a:p>
        </p:txBody>
      </p:sp>
      <p:sp>
        <p:nvSpPr>
          <p:cNvPr id="3088" name="Text Box 22"/>
          <p:cNvSpPr txBox="1">
            <a:spLocks noChangeArrowheads="1"/>
          </p:cNvSpPr>
          <p:nvPr/>
        </p:nvSpPr>
        <p:spPr bwMode="auto">
          <a:xfrm>
            <a:off x="6960096" y="3743550"/>
            <a:ext cx="357790" cy="502766"/>
          </a:xfrm>
          <a:prstGeom prst="rect">
            <a:avLst/>
          </a:prstGeom>
          <a:noFill/>
          <a:ln w="9525">
            <a:noFill/>
            <a:miter lim="800000"/>
            <a:headEnd/>
            <a:tailEnd/>
          </a:ln>
        </p:spPr>
        <p:txBody>
          <a:bodyPr wrap="none">
            <a:spAutoFit/>
          </a:bodyPr>
          <a:lstStyle/>
          <a:p>
            <a:r>
              <a:rPr lang="da-DK" sz="2667" dirty="0">
                <a:solidFill>
                  <a:srgbClr val="000000"/>
                </a:solidFill>
              </a:rPr>
              <a:t>4</a:t>
            </a:r>
          </a:p>
        </p:txBody>
      </p:sp>
      <p:sp>
        <p:nvSpPr>
          <p:cNvPr id="3089" name="Text Box 23"/>
          <p:cNvSpPr txBox="1">
            <a:spLocks noChangeArrowheads="1"/>
          </p:cNvSpPr>
          <p:nvPr/>
        </p:nvSpPr>
        <p:spPr bwMode="auto">
          <a:xfrm>
            <a:off x="6976541" y="3298156"/>
            <a:ext cx="357790" cy="502766"/>
          </a:xfrm>
          <a:prstGeom prst="rect">
            <a:avLst/>
          </a:prstGeom>
          <a:noFill/>
          <a:ln w="9525">
            <a:noFill/>
            <a:miter lim="800000"/>
            <a:headEnd/>
            <a:tailEnd/>
          </a:ln>
        </p:spPr>
        <p:txBody>
          <a:bodyPr wrap="none">
            <a:spAutoFit/>
          </a:bodyPr>
          <a:lstStyle/>
          <a:p>
            <a:r>
              <a:rPr lang="da-DK" sz="2667" dirty="0">
                <a:solidFill>
                  <a:srgbClr val="000000"/>
                </a:solidFill>
              </a:rPr>
              <a:t>3</a:t>
            </a:r>
          </a:p>
        </p:txBody>
      </p:sp>
      <p:sp>
        <p:nvSpPr>
          <p:cNvPr id="31" name="Circular Arrow 30"/>
          <p:cNvSpPr/>
          <p:nvPr/>
        </p:nvSpPr>
        <p:spPr>
          <a:xfrm rot="2290433">
            <a:off x="6209127" y="3083571"/>
            <a:ext cx="1402968" cy="1395753"/>
          </a:xfrm>
          <a:prstGeom prst="circularArrow">
            <a:avLst>
              <a:gd name="adj1" fmla="val 3686"/>
              <a:gd name="adj2" fmla="val 985409"/>
              <a:gd name="adj3" fmla="val 506135"/>
              <a:gd name="adj4" fmla="val 4966413"/>
              <a:gd name="adj5" fmla="val 6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7" name="Rectangle 4"/>
          <p:cNvSpPr>
            <a:spLocks noChangeArrowheads="1"/>
          </p:cNvSpPr>
          <p:nvPr/>
        </p:nvSpPr>
        <p:spPr bwMode="auto">
          <a:xfrm>
            <a:off x="109248" y="-276389"/>
            <a:ext cx="10363200" cy="1143000"/>
          </a:xfrm>
          <a:prstGeom prst="rect">
            <a:avLst/>
          </a:prstGeom>
          <a:noFill/>
          <a:ln w="9525">
            <a:noFill/>
            <a:miter lim="800000"/>
            <a:headEnd/>
            <a:tailEnd/>
          </a:ln>
        </p:spPr>
        <p:txBody>
          <a:bodyPr anchor="ctr"/>
          <a:lstStyle/>
          <a:p>
            <a:pPr>
              <a:lnSpc>
                <a:spcPct val="100000"/>
              </a:lnSpc>
            </a:pPr>
            <a:r>
              <a:rPr lang="da-DK" sz="3733" dirty="0">
                <a:solidFill>
                  <a:srgbClr val="000000"/>
                </a:solidFill>
                <a:latin typeface="Tahoma" pitchFamily="34" charset="0"/>
              </a:rPr>
              <a:t>EKSEMPEL </a:t>
            </a:r>
            <a:r>
              <a:rPr lang="da-DK" sz="3200" dirty="0">
                <a:solidFill>
                  <a:schemeClr val="tx1">
                    <a:lumMod val="65000"/>
                    <a:lumOff val="35000"/>
                  </a:schemeClr>
                </a:solidFill>
                <a:latin typeface="Tahoma" pitchFamily="34" charset="0"/>
              </a:rPr>
              <a:t>(Ikke skemasat vejledning)</a:t>
            </a:r>
            <a:endParaRPr lang="da-DK" sz="1200" dirty="0">
              <a:solidFill>
                <a:schemeClr val="tx1">
                  <a:lumMod val="65000"/>
                  <a:lumOff val="35000"/>
                </a:schemeClr>
              </a:solidFill>
              <a:latin typeface="Tahoma" pitchFamily="34" charset="0"/>
            </a:endParaRPr>
          </a:p>
        </p:txBody>
      </p:sp>
      <p:pic>
        <p:nvPicPr>
          <p:cNvPr id="28" name="Billede 2"/>
          <p:cNvPicPr>
            <a:picLocks noChangeAspect="1"/>
          </p:cNvPicPr>
          <p:nvPr/>
        </p:nvPicPr>
        <p:blipFill>
          <a:blip r:embed="rId3"/>
          <a:stretch>
            <a:fillRect/>
          </a:stretch>
        </p:blipFill>
        <p:spPr>
          <a:xfrm>
            <a:off x="2728593" y="5075275"/>
            <a:ext cx="1420524" cy="806148"/>
          </a:xfrm>
          <a:prstGeom prst="rect">
            <a:avLst/>
          </a:prstGeom>
        </p:spPr>
      </p:pic>
      <p:pic>
        <p:nvPicPr>
          <p:cNvPr id="29" name="Billede 3"/>
          <p:cNvPicPr>
            <a:picLocks noChangeAspect="1"/>
          </p:cNvPicPr>
          <p:nvPr/>
        </p:nvPicPr>
        <p:blipFill>
          <a:blip r:embed="rId4"/>
          <a:stretch>
            <a:fillRect/>
          </a:stretch>
        </p:blipFill>
        <p:spPr>
          <a:xfrm>
            <a:off x="2700950" y="1808052"/>
            <a:ext cx="1395543" cy="1031953"/>
          </a:xfrm>
          <a:prstGeom prst="rect">
            <a:avLst/>
          </a:prstGeom>
        </p:spPr>
      </p:pic>
      <p:pic>
        <p:nvPicPr>
          <p:cNvPr id="30" name="Billede 4"/>
          <p:cNvPicPr>
            <a:picLocks noChangeAspect="1"/>
          </p:cNvPicPr>
          <p:nvPr/>
        </p:nvPicPr>
        <p:blipFill>
          <a:blip r:embed="rId5"/>
          <a:stretch>
            <a:fillRect/>
          </a:stretch>
        </p:blipFill>
        <p:spPr>
          <a:xfrm>
            <a:off x="9591874" y="1948512"/>
            <a:ext cx="1159478" cy="950772"/>
          </a:xfrm>
          <a:prstGeom prst="rect">
            <a:avLst/>
          </a:prstGeom>
        </p:spPr>
      </p:pic>
      <p:pic>
        <p:nvPicPr>
          <p:cNvPr id="32" name="Billede 5"/>
          <p:cNvPicPr>
            <a:picLocks noChangeAspect="1"/>
          </p:cNvPicPr>
          <p:nvPr/>
        </p:nvPicPr>
        <p:blipFill>
          <a:blip r:embed="rId6"/>
          <a:stretch>
            <a:fillRect/>
          </a:stretch>
        </p:blipFill>
        <p:spPr>
          <a:xfrm>
            <a:off x="9591874" y="4948442"/>
            <a:ext cx="965108" cy="1059814"/>
          </a:xfrm>
          <a:prstGeom prst="rect">
            <a:avLst/>
          </a:prstGeom>
        </p:spPr>
      </p:pic>
    </p:spTree>
    <p:extLst>
      <p:ext uri="{BB962C8B-B14F-4D97-AF65-F5344CB8AC3E}">
        <p14:creationId xmlns:p14="http://schemas.microsoft.com/office/powerpoint/2010/main" val="3602931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77887" y="324211"/>
            <a:ext cx="11228917" cy="950384"/>
          </a:xfrm>
        </p:spPr>
        <p:txBody>
          <a:bodyPr>
            <a:normAutofit/>
          </a:bodyPr>
          <a:lstStyle/>
          <a:p>
            <a:pPr eaLnBrk="1" hangingPunct="1"/>
            <a:r>
              <a:rPr lang="da-DK" b="1" dirty="0"/>
              <a:t>Eksempel</a:t>
            </a:r>
            <a:endParaRPr lang="da-DK" b="1" dirty="0">
              <a:solidFill>
                <a:srgbClr val="7030A0"/>
              </a:solidFill>
            </a:endParaRPr>
          </a:p>
        </p:txBody>
      </p:sp>
      <p:sp>
        <p:nvSpPr>
          <p:cNvPr id="4100" name="Text Box 5"/>
          <p:cNvSpPr txBox="1">
            <a:spLocks noChangeArrowheads="1"/>
          </p:cNvSpPr>
          <p:nvPr/>
        </p:nvSpPr>
        <p:spPr bwMode="auto">
          <a:xfrm>
            <a:off x="477887" y="1221127"/>
            <a:ext cx="10273141" cy="5650778"/>
          </a:xfrm>
          <a:prstGeom prst="rect">
            <a:avLst/>
          </a:prstGeom>
          <a:noFill/>
          <a:ln w="9525">
            <a:noFill/>
            <a:miter lim="800000"/>
            <a:headEnd/>
            <a:tailEnd/>
          </a:ln>
        </p:spPr>
        <p:txBody>
          <a:bodyPr wrap="square">
            <a:spAutoFit/>
          </a:bodyPr>
          <a:lstStyle/>
          <a:p>
            <a:pPr>
              <a:lnSpc>
                <a:spcPct val="100000"/>
              </a:lnSpc>
              <a:spcBef>
                <a:spcPct val="30000"/>
              </a:spcBef>
            </a:pPr>
            <a:r>
              <a:rPr lang="da-DK" sz="2800" dirty="0"/>
              <a:t>Anna skal skrive </a:t>
            </a:r>
            <a:r>
              <a:rPr lang="da-DK" sz="2800" dirty="0" smtClean="0"/>
              <a:t>SOP </a:t>
            </a:r>
            <a:r>
              <a:rPr lang="da-DK" sz="2800" dirty="0"/>
              <a:t>opgave i fagkombinationen </a:t>
            </a:r>
            <a:r>
              <a:rPr lang="da-DK" sz="2800" dirty="0" smtClean="0"/>
              <a:t>afsætning og historie. </a:t>
            </a:r>
            <a:r>
              <a:rPr lang="da-DK" sz="2800" dirty="0"/>
              <a:t>Hun har arbejdet med sin problemformulering og vil gerne have nogle råd fra vejlederen:</a:t>
            </a:r>
          </a:p>
          <a:p>
            <a:pPr>
              <a:lnSpc>
                <a:spcPct val="100000"/>
              </a:lnSpc>
              <a:spcBef>
                <a:spcPct val="30000"/>
              </a:spcBef>
            </a:pPr>
            <a:r>
              <a:rPr lang="da-DK" sz="2800" i="1" dirty="0"/>
              <a:t>Jeg tænker at det kunne være spændende at arbejde med </a:t>
            </a:r>
            <a:r>
              <a:rPr lang="da-DK" sz="2800" i="1" dirty="0" smtClean="0"/>
              <a:t>en koncern som en case, </a:t>
            </a:r>
            <a:r>
              <a:rPr lang="da-DK" sz="2800" i="1" dirty="0"/>
              <a:t>og så har jeg tænkt på om </a:t>
            </a:r>
            <a:r>
              <a:rPr lang="da-DK" sz="2800" i="1" dirty="0" smtClean="0"/>
              <a:t>Arla </a:t>
            </a:r>
            <a:r>
              <a:rPr lang="da-DK" sz="2800" i="1" dirty="0"/>
              <a:t>kunne bruges, fordi </a:t>
            </a:r>
            <a:r>
              <a:rPr lang="da-DK" sz="2800" i="1" dirty="0" smtClean="0"/>
              <a:t>de er én af verdens største. Så det er jo interessant at se på hvordan de kommunikerer med omverdenen. </a:t>
            </a:r>
            <a:r>
              <a:rPr lang="da-DK" sz="2800" i="1" dirty="0"/>
              <a:t>En foreløbig problemformulering kunne lyde:</a:t>
            </a:r>
          </a:p>
          <a:p>
            <a:pPr>
              <a:spcBef>
                <a:spcPct val="30000"/>
              </a:spcBef>
            </a:pPr>
            <a:r>
              <a:rPr lang="da-DK" altLang="da-DK" sz="2800" i="1" dirty="0" smtClean="0"/>
              <a:t>”Formålet </a:t>
            </a:r>
            <a:r>
              <a:rPr lang="da-DK" altLang="da-DK" sz="2800" i="1" dirty="0"/>
              <a:t>med denne opgave er at undersøge Arla som eksempel på en stor andelsmejeri-koncern og redegøre for relevansen af social netværks teori.” </a:t>
            </a:r>
          </a:p>
          <a:p>
            <a:pPr>
              <a:lnSpc>
                <a:spcPct val="100000"/>
              </a:lnSpc>
              <a:spcBef>
                <a:spcPct val="30000"/>
              </a:spcBef>
            </a:pPr>
            <a:r>
              <a:rPr lang="da-DK" sz="2800" i="1" dirty="0" smtClean="0"/>
              <a:t>Jeg </a:t>
            </a:r>
            <a:r>
              <a:rPr lang="da-DK" sz="2800" i="1" dirty="0"/>
              <a:t>er i tvivl om den holder. Er den relevant og præcis nok? </a:t>
            </a:r>
          </a:p>
        </p:txBody>
      </p:sp>
    </p:spTree>
    <p:extLst>
      <p:ext uri="{BB962C8B-B14F-4D97-AF65-F5344CB8AC3E}">
        <p14:creationId xmlns:p14="http://schemas.microsoft.com/office/powerpoint/2010/main" val="2449645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44801" y="1422596"/>
            <a:ext cx="10515600" cy="37386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600" dirty="0"/>
              <a:t>Jeg mener det er et godt emne, du har taget fat i, fordi …. Jeg mener dog stadig, at problemformuleringen kræver lidt arbejde. </a:t>
            </a:r>
          </a:p>
          <a:p>
            <a:pPr marL="514350" indent="-514350">
              <a:buFont typeface="+mj-lt"/>
              <a:buAutoNum type="arabicPeriod"/>
            </a:pPr>
            <a:r>
              <a:rPr lang="da-DK" sz="2600" b="1" i="1" dirty="0"/>
              <a:t>Især mangler jeg at se, hvad det er for et problem du gerne vil undersøge  </a:t>
            </a:r>
            <a:r>
              <a:rPr lang="da-DK" sz="2600" i="1" dirty="0"/>
              <a:t> </a:t>
            </a:r>
          </a:p>
          <a:p>
            <a:pPr marL="514350" indent="-514350">
              <a:buFont typeface="+mj-lt"/>
              <a:buAutoNum type="arabicPeriod"/>
            </a:pPr>
            <a:r>
              <a:rPr lang="da-DK" sz="2600" b="1" i="1" dirty="0"/>
              <a:t>Det næste jeg synes vi skal snakke lidt om, er dit valg af materiale og hvordan du kan afgrænse det. </a:t>
            </a:r>
          </a:p>
          <a:p>
            <a:pPr marL="514350" indent="-514350">
              <a:buFont typeface="+mj-lt"/>
              <a:buAutoNum type="arabicPeriod"/>
            </a:pPr>
            <a:r>
              <a:rPr lang="da-DK" sz="2600" b="1" i="1" dirty="0"/>
              <a:t>Jeg synes også vi skal snakke lidt om hvilke teorier og begreber der kunne være nyttige</a:t>
            </a:r>
            <a:r>
              <a:rPr lang="da-DK" sz="2600" b="1" i="1" dirty="0" smtClean="0"/>
              <a:t>.</a:t>
            </a:r>
            <a:r>
              <a:rPr lang="da-DK" sz="2400" b="1" i="1" dirty="0"/>
              <a:t> </a:t>
            </a:r>
            <a:r>
              <a:rPr lang="da-DK" b="1" i="1" dirty="0" smtClean="0">
                <a:solidFill>
                  <a:schemeClr val="tx1">
                    <a:lumMod val="95000"/>
                    <a:lumOff val="5000"/>
                  </a:schemeClr>
                </a:solidFill>
              </a:rPr>
              <a:t>For det er lidt uklart </a:t>
            </a:r>
            <a:r>
              <a:rPr lang="da-DK" b="1" i="1" dirty="0">
                <a:solidFill>
                  <a:schemeClr val="tx1">
                    <a:lumMod val="95000"/>
                    <a:lumOff val="5000"/>
                  </a:schemeClr>
                </a:solidFill>
              </a:rPr>
              <a:t>hvordan du kobler teori (social netværks teori) og empiri (Arla)</a:t>
            </a:r>
            <a:endParaRPr lang="da-DK" sz="2400" b="1" i="1" dirty="0">
              <a:solidFill>
                <a:schemeClr val="tx1">
                  <a:lumMod val="95000"/>
                  <a:lumOff val="5000"/>
                </a:schemeClr>
              </a:solidFill>
            </a:endParaRPr>
          </a:p>
          <a:p>
            <a:pPr marL="0" indent="0">
              <a:buNone/>
            </a:pPr>
            <a:r>
              <a:rPr lang="da-DK" sz="2600" i="1" dirty="0" smtClean="0"/>
              <a:t>Så </a:t>
            </a:r>
            <a:r>
              <a:rPr lang="da-DK" sz="2600" i="1" dirty="0"/>
              <a:t>jeg har nogle spørgsmål, jeg gerne vil have du overvejer, og som vi skal prøve at finde svar på sammen i det her møde. På den måde skulle vi gerne nå frem til et svar på dit spørgsmål om, hvorvidt problemformuleringen er relevant og præcist nok. Hvad tænker du om det? </a:t>
            </a:r>
            <a:endParaRPr lang="da-DK" sz="2600" dirty="0"/>
          </a:p>
        </p:txBody>
      </p:sp>
      <p:sp>
        <p:nvSpPr>
          <p:cNvPr id="2" name="TextBox 1"/>
          <p:cNvSpPr txBox="1"/>
          <p:nvPr/>
        </p:nvSpPr>
        <p:spPr>
          <a:xfrm>
            <a:off x="881768" y="148855"/>
            <a:ext cx="9455887" cy="1569660"/>
          </a:xfrm>
          <a:prstGeom prst="rect">
            <a:avLst/>
          </a:prstGeom>
          <a:noFill/>
        </p:spPr>
        <p:txBody>
          <a:bodyPr wrap="square" rtlCol="0">
            <a:spAutoFit/>
          </a:bodyPr>
          <a:lstStyle/>
          <a:p>
            <a:r>
              <a:rPr lang="da-DK" sz="3200" b="1" dirty="0"/>
              <a:t>Vejleder starter med at være tydelig og melde klart ud hvad han/hun tænker:</a:t>
            </a:r>
          </a:p>
          <a:p>
            <a:endParaRPr lang="en-GB" sz="3200" b="1" dirty="0"/>
          </a:p>
        </p:txBody>
      </p:sp>
    </p:spTree>
    <p:extLst>
      <p:ext uri="{BB962C8B-B14F-4D97-AF65-F5344CB8AC3E}">
        <p14:creationId xmlns:p14="http://schemas.microsoft.com/office/powerpoint/2010/main" val="41226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Oval 6"/>
          <p:cNvSpPr>
            <a:spLocks noChangeArrowheads="1"/>
          </p:cNvSpPr>
          <p:nvPr/>
        </p:nvSpPr>
        <p:spPr bwMode="auto">
          <a:xfrm>
            <a:off x="4381941" y="15516"/>
            <a:ext cx="7190441" cy="6842484"/>
          </a:xfrm>
          <a:prstGeom prst="ellipse">
            <a:avLst/>
          </a:prstGeom>
          <a:solidFill>
            <a:schemeClr val="bg1">
              <a:lumMod val="95000"/>
            </a:schemeClr>
          </a:solidFill>
          <a:ln>
            <a:noFill/>
            <a:headEnd/>
            <a:tailEnd/>
          </a:ln>
          <a:effectLst>
            <a:glow rad="101600">
              <a:schemeClr val="accent3">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da-DK" sz="3200">
              <a:solidFill>
                <a:srgbClr val="000000"/>
              </a:solidFill>
              <a:latin typeface="Times New Roman" pitchFamily="18" charset="0"/>
            </a:endParaRPr>
          </a:p>
        </p:txBody>
      </p:sp>
      <p:sp>
        <p:nvSpPr>
          <p:cNvPr id="3076" name="Line 7"/>
          <p:cNvSpPr>
            <a:spLocks noChangeShapeType="1"/>
          </p:cNvSpPr>
          <p:nvPr/>
        </p:nvSpPr>
        <p:spPr bwMode="auto">
          <a:xfrm>
            <a:off x="7893396" y="15516"/>
            <a:ext cx="1" cy="6842484"/>
          </a:xfrm>
          <a:prstGeom prst="line">
            <a:avLst/>
          </a:prstGeom>
          <a:noFill/>
          <a:ln w="28575">
            <a:solidFill>
              <a:schemeClr val="tx1"/>
            </a:solidFill>
            <a:round/>
            <a:headEnd/>
            <a:tailEnd/>
          </a:ln>
        </p:spPr>
        <p:txBody>
          <a:bodyPr wrap="none" anchor="ctr"/>
          <a:lstStyle/>
          <a:p>
            <a:endParaRPr lang="da-DK" sz="2400"/>
          </a:p>
        </p:txBody>
      </p:sp>
      <p:sp>
        <p:nvSpPr>
          <p:cNvPr id="3077" name="Line 8"/>
          <p:cNvSpPr>
            <a:spLocks noChangeShapeType="1"/>
          </p:cNvSpPr>
          <p:nvPr/>
        </p:nvSpPr>
        <p:spPr bwMode="auto">
          <a:xfrm>
            <a:off x="4298177" y="3357568"/>
            <a:ext cx="7256234" cy="49511"/>
          </a:xfrm>
          <a:prstGeom prst="line">
            <a:avLst/>
          </a:prstGeom>
          <a:noFill/>
          <a:ln w="28575">
            <a:solidFill>
              <a:schemeClr val="tx1"/>
            </a:solidFill>
            <a:round/>
            <a:headEnd/>
            <a:tailEnd/>
          </a:ln>
        </p:spPr>
        <p:txBody>
          <a:bodyPr wrap="none" anchor="ctr"/>
          <a:lstStyle/>
          <a:p>
            <a:endParaRPr lang="da-DK" sz="2400"/>
          </a:p>
        </p:txBody>
      </p:sp>
      <p:sp>
        <p:nvSpPr>
          <p:cNvPr id="3082" name="Text Box 13"/>
          <p:cNvSpPr txBox="1">
            <a:spLocks noChangeArrowheads="1"/>
          </p:cNvSpPr>
          <p:nvPr/>
        </p:nvSpPr>
        <p:spPr bwMode="auto">
          <a:xfrm>
            <a:off x="5279166" y="3539301"/>
            <a:ext cx="2647128" cy="2308324"/>
          </a:xfrm>
          <a:prstGeom prst="rect">
            <a:avLst/>
          </a:prstGeom>
          <a:noFill/>
          <a:ln w="9525">
            <a:noFill/>
            <a:miter lim="800000"/>
            <a:headEnd/>
            <a:tailEnd/>
          </a:ln>
        </p:spPr>
        <p:txBody>
          <a:bodyPr wrap="square">
            <a:spAutoFit/>
          </a:bodyPr>
          <a:lstStyle/>
          <a:p>
            <a:pPr>
              <a:lnSpc>
                <a:spcPct val="100000"/>
              </a:lnSpc>
            </a:pPr>
            <a:r>
              <a:rPr lang="da-DK" sz="2400" b="1" dirty="0">
                <a:solidFill>
                  <a:srgbClr val="00B050"/>
                </a:solidFill>
              </a:rPr>
              <a:t>Kan du udpege hvor i din </a:t>
            </a:r>
            <a:r>
              <a:rPr lang="da-DK" sz="2400" b="1" dirty="0" err="1" smtClean="0">
                <a:solidFill>
                  <a:srgbClr val="00B050"/>
                </a:solidFill>
              </a:rPr>
              <a:t>problem-formulering</a:t>
            </a:r>
            <a:r>
              <a:rPr lang="da-DK" sz="2400" b="1" dirty="0">
                <a:solidFill>
                  <a:srgbClr val="00B050"/>
                </a:solidFill>
              </a:rPr>
              <a:t>, der er noget, du undersøger og undrer dig over</a:t>
            </a:r>
            <a:r>
              <a:rPr lang="da-DK" sz="2400" b="1" dirty="0" smtClean="0">
                <a:solidFill>
                  <a:srgbClr val="00B050"/>
                </a:solidFill>
              </a:rPr>
              <a:t>?</a:t>
            </a:r>
            <a:endParaRPr lang="da-DK" sz="2400" b="1" dirty="0">
              <a:solidFill>
                <a:srgbClr val="00B050"/>
              </a:solidFill>
            </a:endParaRPr>
          </a:p>
        </p:txBody>
      </p:sp>
      <p:sp>
        <p:nvSpPr>
          <p:cNvPr id="3083" name="Text Box 14"/>
          <p:cNvSpPr txBox="1">
            <a:spLocks noChangeArrowheads="1"/>
          </p:cNvSpPr>
          <p:nvPr/>
        </p:nvSpPr>
        <p:spPr bwMode="auto">
          <a:xfrm>
            <a:off x="8052121" y="3678345"/>
            <a:ext cx="3338102" cy="2308324"/>
          </a:xfrm>
          <a:prstGeom prst="rect">
            <a:avLst/>
          </a:prstGeom>
          <a:noFill/>
          <a:ln w="9525">
            <a:noFill/>
            <a:miter lim="800000"/>
            <a:headEnd/>
            <a:tailEnd/>
          </a:ln>
        </p:spPr>
        <p:txBody>
          <a:bodyPr wrap="square">
            <a:spAutoFit/>
          </a:bodyPr>
          <a:lstStyle/>
          <a:p>
            <a:pPr>
              <a:lnSpc>
                <a:spcPct val="100000"/>
              </a:lnSpc>
            </a:pPr>
            <a:r>
              <a:rPr lang="da-DK" sz="2400" b="1" dirty="0" smtClean="0">
                <a:solidFill>
                  <a:schemeClr val="accent1">
                    <a:lumMod val="75000"/>
                  </a:schemeClr>
                </a:solidFill>
              </a:rPr>
              <a:t>Det lyder som om det er Arlas strategiske  kommunikation, du brænder mest for at undersøge. Er det </a:t>
            </a:r>
          </a:p>
          <a:p>
            <a:pPr>
              <a:lnSpc>
                <a:spcPct val="100000"/>
              </a:lnSpc>
            </a:pPr>
            <a:r>
              <a:rPr lang="da-DK" sz="2400" b="1" dirty="0" smtClean="0">
                <a:solidFill>
                  <a:schemeClr val="accent1">
                    <a:lumMod val="75000"/>
                  </a:schemeClr>
                </a:solidFill>
              </a:rPr>
              <a:t>rigtig forstået?</a:t>
            </a:r>
            <a:endParaRPr lang="da-DK" sz="2400" b="1" dirty="0">
              <a:solidFill>
                <a:schemeClr val="accent1">
                  <a:lumMod val="75000"/>
                </a:schemeClr>
              </a:solidFill>
            </a:endParaRPr>
          </a:p>
        </p:txBody>
      </p:sp>
      <p:sp>
        <p:nvSpPr>
          <p:cNvPr id="3084" name="Text Box 15"/>
          <p:cNvSpPr txBox="1">
            <a:spLocks noChangeArrowheads="1"/>
          </p:cNvSpPr>
          <p:nvPr/>
        </p:nvSpPr>
        <p:spPr bwMode="auto">
          <a:xfrm>
            <a:off x="5201322" y="1203489"/>
            <a:ext cx="2790922" cy="1938992"/>
          </a:xfrm>
          <a:prstGeom prst="rect">
            <a:avLst/>
          </a:prstGeom>
          <a:noFill/>
          <a:ln w="9525">
            <a:noFill/>
            <a:miter lim="800000"/>
            <a:headEnd/>
            <a:tailEnd/>
          </a:ln>
        </p:spPr>
        <p:txBody>
          <a:bodyPr wrap="square">
            <a:spAutoFit/>
          </a:bodyPr>
          <a:lstStyle/>
          <a:p>
            <a:pPr>
              <a:lnSpc>
                <a:spcPct val="100000"/>
              </a:lnSpc>
            </a:pPr>
            <a:r>
              <a:rPr lang="da-DK" sz="2400" b="1" dirty="0" smtClean="0">
                <a:solidFill>
                  <a:srgbClr val="FFC000"/>
                </a:solidFill>
              </a:rPr>
              <a:t>Hvorfor er det interessant at vide hvordan de kommunikerer med omverdenen? </a:t>
            </a:r>
          </a:p>
        </p:txBody>
      </p:sp>
      <p:sp>
        <p:nvSpPr>
          <p:cNvPr id="3085" name="Text Box 16"/>
          <p:cNvSpPr txBox="1">
            <a:spLocks noChangeArrowheads="1"/>
          </p:cNvSpPr>
          <p:nvPr/>
        </p:nvSpPr>
        <p:spPr bwMode="auto">
          <a:xfrm>
            <a:off x="8034126" y="1127004"/>
            <a:ext cx="2917572" cy="1938992"/>
          </a:xfrm>
          <a:prstGeom prst="rect">
            <a:avLst/>
          </a:prstGeom>
          <a:noFill/>
          <a:ln w="9525">
            <a:noFill/>
            <a:miter lim="800000"/>
            <a:headEnd/>
            <a:tailEnd/>
          </a:ln>
        </p:spPr>
        <p:txBody>
          <a:bodyPr wrap="square">
            <a:spAutoFit/>
          </a:bodyPr>
          <a:lstStyle/>
          <a:p>
            <a:pPr>
              <a:lnSpc>
                <a:spcPct val="100000"/>
              </a:lnSpc>
            </a:pPr>
            <a:r>
              <a:rPr lang="da-DK" sz="2400" b="1" dirty="0">
                <a:solidFill>
                  <a:srgbClr val="FF0000"/>
                </a:solidFill>
              </a:rPr>
              <a:t>Hvis du </a:t>
            </a:r>
            <a:r>
              <a:rPr lang="da-DK" sz="2400" b="1" dirty="0" smtClean="0">
                <a:solidFill>
                  <a:srgbClr val="FF0000"/>
                </a:solidFill>
              </a:rPr>
              <a:t>fx skulle </a:t>
            </a:r>
            <a:r>
              <a:rPr lang="da-DK" sz="2400" b="1" dirty="0">
                <a:solidFill>
                  <a:srgbClr val="FF0000"/>
                </a:solidFill>
              </a:rPr>
              <a:t>formulere problemet </a:t>
            </a:r>
            <a:r>
              <a:rPr lang="da-DK" sz="2400" b="1" dirty="0" smtClean="0">
                <a:solidFill>
                  <a:srgbClr val="FF0000"/>
                </a:solidFill>
              </a:rPr>
              <a:t>fra </a:t>
            </a:r>
            <a:r>
              <a:rPr lang="da-DK" sz="2400" b="1" dirty="0" err="1" smtClean="0">
                <a:solidFill>
                  <a:srgbClr val="FF0000"/>
                </a:solidFill>
              </a:rPr>
              <a:t>Arla’s</a:t>
            </a:r>
            <a:r>
              <a:rPr lang="da-DK" sz="2400" b="1" dirty="0" smtClean="0">
                <a:solidFill>
                  <a:srgbClr val="FF0000"/>
                </a:solidFill>
              </a:rPr>
              <a:t> ledelses-perspektiv</a:t>
            </a:r>
            <a:r>
              <a:rPr lang="da-DK" sz="2400" b="1" dirty="0">
                <a:solidFill>
                  <a:srgbClr val="FF0000"/>
                </a:solidFill>
              </a:rPr>
              <a:t>, hvordan kunne det så lyde</a:t>
            </a:r>
            <a:r>
              <a:rPr lang="da-DK" sz="2400" b="1" dirty="0" smtClean="0">
                <a:solidFill>
                  <a:srgbClr val="FF0000"/>
                </a:solidFill>
              </a:rPr>
              <a:t>?</a:t>
            </a:r>
            <a:endParaRPr lang="da-DK" sz="2400" b="1" dirty="0">
              <a:solidFill>
                <a:srgbClr val="FF0000"/>
              </a:solidFill>
            </a:endParaRPr>
          </a:p>
        </p:txBody>
      </p:sp>
      <p:sp>
        <p:nvSpPr>
          <p:cNvPr id="31" name="Circular Arrow 30"/>
          <p:cNvSpPr/>
          <p:nvPr/>
        </p:nvSpPr>
        <p:spPr>
          <a:xfrm rot="2290433">
            <a:off x="7515145" y="3093487"/>
            <a:ext cx="753386" cy="623968"/>
          </a:xfrm>
          <a:prstGeom prst="circularArrow">
            <a:avLst>
              <a:gd name="adj1" fmla="val 3686"/>
              <a:gd name="adj2" fmla="val 985409"/>
              <a:gd name="adj3" fmla="val 506135"/>
              <a:gd name="adj4" fmla="val 4966413"/>
              <a:gd name="adj5" fmla="val 6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3" name="Title 1"/>
          <p:cNvSpPr txBox="1">
            <a:spLocks/>
          </p:cNvSpPr>
          <p:nvPr/>
        </p:nvSpPr>
        <p:spPr>
          <a:xfrm>
            <a:off x="457364" y="598717"/>
            <a:ext cx="314039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800" i="1" dirty="0" smtClean="0"/>
              <a:t>Det vigtigste du skal arbejde med i din problemformulering er at få identificeret et egentligt ”problem”. Jeg vil foreslå, at du gør opgaven mere problem-undersøgende. Så lad os prøve at kigge på det. </a:t>
            </a:r>
            <a:endParaRPr lang="da-DK" sz="2800" i="1" dirty="0"/>
          </a:p>
        </p:txBody>
      </p:sp>
    </p:spTree>
    <p:extLst>
      <p:ext uri="{BB962C8B-B14F-4D97-AF65-F5344CB8AC3E}">
        <p14:creationId xmlns:p14="http://schemas.microsoft.com/office/powerpoint/2010/main" val="28829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Oval 6"/>
          <p:cNvSpPr>
            <a:spLocks noChangeArrowheads="1"/>
          </p:cNvSpPr>
          <p:nvPr/>
        </p:nvSpPr>
        <p:spPr bwMode="auto">
          <a:xfrm>
            <a:off x="4298177" y="15516"/>
            <a:ext cx="7190441" cy="6842484"/>
          </a:xfrm>
          <a:prstGeom prst="ellipse">
            <a:avLst/>
          </a:prstGeom>
          <a:solidFill>
            <a:schemeClr val="bg1">
              <a:lumMod val="95000"/>
            </a:schemeClr>
          </a:solidFill>
          <a:ln>
            <a:noFill/>
            <a:headEnd/>
            <a:tailEnd/>
          </a:ln>
          <a:effectLst>
            <a:glow rad="101600">
              <a:schemeClr val="accent3">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da-DK" sz="3200">
              <a:solidFill>
                <a:srgbClr val="000000"/>
              </a:solidFill>
              <a:latin typeface="Times New Roman" pitchFamily="18" charset="0"/>
            </a:endParaRPr>
          </a:p>
        </p:txBody>
      </p:sp>
      <p:sp>
        <p:nvSpPr>
          <p:cNvPr id="3076" name="Line 7"/>
          <p:cNvSpPr>
            <a:spLocks noChangeShapeType="1"/>
          </p:cNvSpPr>
          <p:nvPr/>
        </p:nvSpPr>
        <p:spPr bwMode="auto">
          <a:xfrm>
            <a:off x="7893396" y="15516"/>
            <a:ext cx="1" cy="6842484"/>
          </a:xfrm>
          <a:prstGeom prst="line">
            <a:avLst/>
          </a:prstGeom>
          <a:noFill/>
          <a:ln w="28575">
            <a:solidFill>
              <a:schemeClr val="tx1"/>
            </a:solidFill>
            <a:round/>
            <a:headEnd/>
            <a:tailEnd/>
          </a:ln>
        </p:spPr>
        <p:txBody>
          <a:bodyPr wrap="none" anchor="ctr"/>
          <a:lstStyle/>
          <a:p>
            <a:endParaRPr lang="da-DK" sz="2400"/>
          </a:p>
        </p:txBody>
      </p:sp>
      <p:sp>
        <p:nvSpPr>
          <p:cNvPr id="3077" name="Line 8"/>
          <p:cNvSpPr>
            <a:spLocks noChangeShapeType="1"/>
          </p:cNvSpPr>
          <p:nvPr/>
        </p:nvSpPr>
        <p:spPr bwMode="auto">
          <a:xfrm>
            <a:off x="4298177" y="3357568"/>
            <a:ext cx="7256234" cy="49511"/>
          </a:xfrm>
          <a:prstGeom prst="line">
            <a:avLst/>
          </a:prstGeom>
          <a:noFill/>
          <a:ln w="28575">
            <a:solidFill>
              <a:schemeClr val="tx1"/>
            </a:solidFill>
            <a:round/>
            <a:headEnd/>
            <a:tailEnd/>
          </a:ln>
        </p:spPr>
        <p:txBody>
          <a:bodyPr wrap="none" anchor="ctr"/>
          <a:lstStyle/>
          <a:p>
            <a:endParaRPr lang="da-DK" sz="2400"/>
          </a:p>
        </p:txBody>
      </p:sp>
      <p:sp>
        <p:nvSpPr>
          <p:cNvPr id="3082" name="Text Box 13"/>
          <p:cNvSpPr txBox="1">
            <a:spLocks noChangeArrowheads="1"/>
          </p:cNvSpPr>
          <p:nvPr/>
        </p:nvSpPr>
        <p:spPr bwMode="auto">
          <a:xfrm>
            <a:off x="5198733" y="3729731"/>
            <a:ext cx="2503180" cy="1569660"/>
          </a:xfrm>
          <a:prstGeom prst="rect">
            <a:avLst/>
          </a:prstGeom>
          <a:noFill/>
          <a:ln w="9525">
            <a:noFill/>
            <a:miter lim="800000"/>
            <a:headEnd/>
            <a:tailEnd/>
          </a:ln>
        </p:spPr>
        <p:txBody>
          <a:bodyPr wrap="square">
            <a:spAutoFit/>
          </a:bodyPr>
          <a:lstStyle/>
          <a:p>
            <a:pPr>
              <a:lnSpc>
                <a:spcPct val="100000"/>
              </a:lnSpc>
            </a:pPr>
            <a:r>
              <a:rPr lang="da-DK" sz="2400" b="1" dirty="0">
                <a:solidFill>
                  <a:srgbClr val="00B050"/>
                </a:solidFill>
              </a:rPr>
              <a:t>Du siger, at du vil analysere </a:t>
            </a:r>
            <a:r>
              <a:rPr lang="da-DK" sz="2400" b="1" dirty="0" err="1">
                <a:solidFill>
                  <a:srgbClr val="00B050"/>
                </a:solidFill>
              </a:rPr>
              <a:t>Arla’s</a:t>
            </a:r>
            <a:r>
              <a:rPr lang="da-DK" sz="2400" b="1" dirty="0">
                <a:solidFill>
                  <a:srgbClr val="00B050"/>
                </a:solidFill>
              </a:rPr>
              <a:t> interessenter. Hvem er de? </a:t>
            </a:r>
          </a:p>
        </p:txBody>
      </p:sp>
      <p:sp>
        <p:nvSpPr>
          <p:cNvPr id="3083" name="Text Box 14"/>
          <p:cNvSpPr txBox="1">
            <a:spLocks noChangeArrowheads="1"/>
          </p:cNvSpPr>
          <p:nvPr/>
        </p:nvSpPr>
        <p:spPr bwMode="auto">
          <a:xfrm>
            <a:off x="8052120" y="3678345"/>
            <a:ext cx="2657250" cy="1938992"/>
          </a:xfrm>
          <a:prstGeom prst="rect">
            <a:avLst/>
          </a:prstGeom>
          <a:noFill/>
          <a:ln w="9525">
            <a:noFill/>
            <a:miter lim="800000"/>
            <a:headEnd/>
            <a:tailEnd/>
          </a:ln>
        </p:spPr>
        <p:txBody>
          <a:bodyPr wrap="square">
            <a:spAutoFit/>
          </a:bodyPr>
          <a:lstStyle/>
          <a:p>
            <a:pPr>
              <a:lnSpc>
                <a:spcPct val="100000"/>
              </a:lnSpc>
            </a:pPr>
            <a:r>
              <a:rPr lang="da-DK" sz="2400" b="1" dirty="0" smtClean="0">
                <a:solidFill>
                  <a:schemeClr val="accent1">
                    <a:lumMod val="75000"/>
                  </a:schemeClr>
                </a:solidFill>
              </a:rPr>
              <a:t>Det lyder som et fornuftigt forslag, at fokusere på Arlas kritiske forbrugere, fordi…</a:t>
            </a:r>
            <a:endParaRPr lang="da-DK" sz="2400" b="1" dirty="0">
              <a:solidFill>
                <a:schemeClr val="accent1">
                  <a:lumMod val="75000"/>
                </a:schemeClr>
              </a:solidFill>
            </a:endParaRPr>
          </a:p>
        </p:txBody>
      </p:sp>
      <p:sp>
        <p:nvSpPr>
          <p:cNvPr id="3084" name="Text Box 15"/>
          <p:cNvSpPr txBox="1">
            <a:spLocks noChangeArrowheads="1"/>
          </p:cNvSpPr>
          <p:nvPr/>
        </p:nvSpPr>
        <p:spPr bwMode="auto">
          <a:xfrm>
            <a:off x="5310530" y="930912"/>
            <a:ext cx="2783523" cy="2308324"/>
          </a:xfrm>
          <a:prstGeom prst="rect">
            <a:avLst/>
          </a:prstGeom>
          <a:noFill/>
          <a:ln w="9525">
            <a:noFill/>
            <a:miter lim="800000"/>
            <a:headEnd/>
            <a:tailEnd/>
          </a:ln>
        </p:spPr>
        <p:txBody>
          <a:bodyPr wrap="square">
            <a:spAutoFit/>
          </a:bodyPr>
          <a:lstStyle/>
          <a:p>
            <a:pPr>
              <a:lnSpc>
                <a:spcPct val="100000"/>
              </a:lnSpc>
            </a:pPr>
            <a:r>
              <a:rPr lang="da-DK" sz="2400" b="1" dirty="0">
                <a:solidFill>
                  <a:srgbClr val="FFC000"/>
                </a:solidFill>
              </a:rPr>
              <a:t>Hvad er dine argumenter for at fokusere på netop den gruppe (fx forbrugerne)?</a:t>
            </a:r>
          </a:p>
          <a:p>
            <a:pPr>
              <a:lnSpc>
                <a:spcPct val="100000"/>
              </a:lnSpc>
            </a:pPr>
            <a:endParaRPr lang="da-DK" sz="2400" b="1" dirty="0">
              <a:solidFill>
                <a:srgbClr val="FFC000"/>
              </a:solidFill>
            </a:endParaRPr>
          </a:p>
        </p:txBody>
      </p:sp>
      <p:sp>
        <p:nvSpPr>
          <p:cNvPr id="3085" name="Text Box 16"/>
          <p:cNvSpPr txBox="1">
            <a:spLocks noChangeArrowheads="1"/>
          </p:cNvSpPr>
          <p:nvPr/>
        </p:nvSpPr>
        <p:spPr bwMode="auto">
          <a:xfrm>
            <a:off x="8011788" y="795279"/>
            <a:ext cx="2873330" cy="2308324"/>
          </a:xfrm>
          <a:prstGeom prst="rect">
            <a:avLst/>
          </a:prstGeom>
          <a:noFill/>
          <a:ln w="9525">
            <a:noFill/>
            <a:miter lim="800000"/>
            <a:headEnd/>
            <a:tailEnd/>
          </a:ln>
        </p:spPr>
        <p:txBody>
          <a:bodyPr wrap="square">
            <a:spAutoFit/>
          </a:bodyPr>
          <a:lstStyle/>
          <a:p>
            <a:pPr>
              <a:lnSpc>
                <a:spcPct val="100000"/>
              </a:lnSpc>
            </a:pPr>
            <a:r>
              <a:rPr lang="da-DK" sz="2400" b="1" dirty="0">
                <a:solidFill>
                  <a:srgbClr val="FF0000"/>
                </a:solidFill>
              </a:rPr>
              <a:t>Hvis jeg </a:t>
            </a:r>
            <a:r>
              <a:rPr lang="da-DK" sz="2400" b="1" dirty="0" smtClean="0">
                <a:solidFill>
                  <a:srgbClr val="FF0000"/>
                </a:solidFill>
              </a:rPr>
              <a:t>udfordrer </a:t>
            </a:r>
            <a:r>
              <a:rPr lang="da-DK" sz="2400" b="1" dirty="0">
                <a:solidFill>
                  <a:srgbClr val="FF0000"/>
                </a:solidFill>
              </a:rPr>
              <a:t>dig og </a:t>
            </a:r>
            <a:r>
              <a:rPr lang="da-DK" sz="2400" b="1" dirty="0" smtClean="0">
                <a:solidFill>
                  <a:srgbClr val="FF0000"/>
                </a:solidFill>
              </a:rPr>
              <a:t>siger, </a:t>
            </a:r>
            <a:r>
              <a:rPr lang="da-DK" sz="2400" b="1" dirty="0">
                <a:solidFill>
                  <a:srgbClr val="FF0000"/>
                </a:solidFill>
              </a:rPr>
              <a:t>at der er brug for at </a:t>
            </a:r>
            <a:r>
              <a:rPr lang="da-DK" sz="2400" b="1" dirty="0" smtClean="0">
                <a:solidFill>
                  <a:srgbClr val="FF0000"/>
                </a:solidFill>
              </a:rPr>
              <a:t>afgrænse </a:t>
            </a:r>
            <a:r>
              <a:rPr lang="da-DK" sz="2400" b="1" dirty="0">
                <a:solidFill>
                  <a:srgbClr val="FF0000"/>
                </a:solidFill>
              </a:rPr>
              <a:t>gruppen yderligere, </a:t>
            </a:r>
            <a:r>
              <a:rPr lang="da-DK" sz="2400" b="1" dirty="0" smtClean="0">
                <a:solidFill>
                  <a:srgbClr val="FF0000"/>
                </a:solidFill>
              </a:rPr>
              <a:t>hvordan </a:t>
            </a:r>
            <a:r>
              <a:rPr lang="da-DK" sz="2400" b="1" dirty="0">
                <a:solidFill>
                  <a:srgbClr val="FF0000"/>
                </a:solidFill>
              </a:rPr>
              <a:t>kunne du </a:t>
            </a:r>
            <a:r>
              <a:rPr lang="da-DK" sz="2400" b="1" dirty="0" smtClean="0">
                <a:solidFill>
                  <a:srgbClr val="FF0000"/>
                </a:solidFill>
              </a:rPr>
              <a:t>så gøre </a:t>
            </a:r>
            <a:r>
              <a:rPr lang="da-DK" sz="2400" b="1" dirty="0">
                <a:solidFill>
                  <a:srgbClr val="FF0000"/>
                </a:solidFill>
              </a:rPr>
              <a:t>det? </a:t>
            </a:r>
          </a:p>
        </p:txBody>
      </p:sp>
      <p:sp>
        <p:nvSpPr>
          <p:cNvPr id="31" name="Circular Arrow 30"/>
          <p:cNvSpPr/>
          <p:nvPr/>
        </p:nvSpPr>
        <p:spPr>
          <a:xfrm rot="2290433">
            <a:off x="7559706" y="3124691"/>
            <a:ext cx="667380" cy="618070"/>
          </a:xfrm>
          <a:prstGeom prst="circularArrow">
            <a:avLst>
              <a:gd name="adj1" fmla="val 3686"/>
              <a:gd name="adj2" fmla="val 985409"/>
              <a:gd name="adj3" fmla="val 506135"/>
              <a:gd name="adj4" fmla="val 4966413"/>
              <a:gd name="adj5" fmla="val 6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3" name="Title 1"/>
          <p:cNvSpPr txBox="1">
            <a:spLocks/>
          </p:cNvSpPr>
          <p:nvPr/>
        </p:nvSpPr>
        <p:spPr>
          <a:xfrm>
            <a:off x="457364" y="598717"/>
            <a:ext cx="3140398" cy="34193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800" i="1" dirty="0" smtClean="0"/>
              <a:t>Det næste jeg synes vi </a:t>
            </a:r>
            <a:r>
              <a:rPr lang="da-DK" sz="2800" i="1" dirty="0"/>
              <a:t>skal snakke lidt om </a:t>
            </a:r>
            <a:r>
              <a:rPr lang="da-DK" sz="2800" i="1" dirty="0" smtClean="0"/>
              <a:t>er din empiri, </a:t>
            </a:r>
            <a:r>
              <a:rPr lang="da-DK" sz="2800" i="1" dirty="0"/>
              <a:t>og hvordan du kan afgrænse den. Dels er det vigtigt, at empirien er velvalgt og begrundet. Dels skal vi sikre </a:t>
            </a:r>
            <a:r>
              <a:rPr lang="da-DK" sz="2800" i="1" dirty="0" smtClean="0"/>
              <a:t>os, </a:t>
            </a:r>
            <a:r>
              <a:rPr lang="da-DK" sz="2800" i="1" dirty="0"/>
              <a:t>at dit projekt ikke vokser sig for </a:t>
            </a:r>
            <a:r>
              <a:rPr lang="da-DK" sz="2800" i="1" dirty="0" smtClean="0"/>
              <a:t>stort.</a:t>
            </a:r>
            <a:endParaRPr lang="da-DK" sz="2800" i="1" dirty="0"/>
          </a:p>
        </p:txBody>
      </p:sp>
    </p:spTree>
    <p:extLst>
      <p:ext uri="{BB962C8B-B14F-4D97-AF65-F5344CB8AC3E}">
        <p14:creationId xmlns:p14="http://schemas.microsoft.com/office/powerpoint/2010/main" val="263408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Oval 6"/>
          <p:cNvSpPr>
            <a:spLocks noChangeArrowheads="1"/>
          </p:cNvSpPr>
          <p:nvPr/>
        </p:nvSpPr>
        <p:spPr bwMode="auto">
          <a:xfrm>
            <a:off x="4298177" y="15516"/>
            <a:ext cx="7190441" cy="6842484"/>
          </a:xfrm>
          <a:prstGeom prst="ellipse">
            <a:avLst/>
          </a:prstGeom>
          <a:solidFill>
            <a:schemeClr val="bg1">
              <a:lumMod val="95000"/>
            </a:schemeClr>
          </a:solidFill>
          <a:ln>
            <a:noFill/>
            <a:headEnd/>
            <a:tailEnd/>
          </a:ln>
          <a:effectLst>
            <a:glow rad="101600">
              <a:schemeClr val="accent3">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nchor="ctr"/>
          <a:lstStyle/>
          <a:p>
            <a:pPr eaLnBrk="0" hangingPunct="0"/>
            <a:endParaRPr lang="da-DK" sz="3200">
              <a:solidFill>
                <a:srgbClr val="000000"/>
              </a:solidFill>
              <a:latin typeface="Times New Roman" pitchFamily="18" charset="0"/>
            </a:endParaRPr>
          </a:p>
        </p:txBody>
      </p:sp>
      <p:sp>
        <p:nvSpPr>
          <p:cNvPr id="3076" name="Line 7"/>
          <p:cNvSpPr>
            <a:spLocks noChangeShapeType="1"/>
          </p:cNvSpPr>
          <p:nvPr/>
        </p:nvSpPr>
        <p:spPr bwMode="auto">
          <a:xfrm>
            <a:off x="7893396" y="15516"/>
            <a:ext cx="1" cy="6842484"/>
          </a:xfrm>
          <a:prstGeom prst="line">
            <a:avLst/>
          </a:prstGeom>
          <a:noFill/>
          <a:ln w="28575">
            <a:solidFill>
              <a:schemeClr val="tx1"/>
            </a:solidFill>
            <a:round/>
            <a:headEnd/>
            <a:tailEnd/>
          </a:ln>
        </p:spPr>
        <p:txBody>
          <a:bodyPr wrap="none" anchor="ctr"/>
          <a:lstStyle/>
          <a:p>
            <a:endParaRPr lang="da-DK" sz="2400"/>
          </a:p>
        </p:txBody>
      </p:sp>
      <p:sp>
        <p:nvSpPr>
          <p:cNvPr id="3077" name="Line 8"/>
          <p:cNvSpPr>
            <a:spLocks noChangeShapeType="1"/>
          </p:cNvSpPr>
          <p:nvPr/>
        </p:nvSpPr>
        <p:spPr bwMode="auto">
          <a:xfrm>
            <a:off x="4298177" y="3357568"/>
            <a:ext cx="7256234" cy="49511"/>
          </a:xfrm>
          <a:prstGeom prst="line">
            <a:avLst/>
          </a:prstGeom>
          <a:noFill/>
          <a:ln w="28575">
            <a:solidFill>
              <a:schemeClr val="tx1"/>
            </a:solidFill>
            <a:round/>
            <a:headEnd/>
            <a:tailEnd/>
          </a:ln>
        </p:spPr>
        <p:txBody>
          <a:bodyPr wrap="none" anchor="ctr"/>
          <a:lstStyle/>
          <a:p>
            <a:endParaRPr lang="da-DK" sz="2400"/>
          </a:p>
        </p:txBody>
      </p:sp>
      <p:sp>
        <p:nvSpPr>
          <p:cNvPr id="3082" name="Text Box 13"/>
          <p:cNvSpPr txBox="1">
            <a:spLocks noChangeArrowheads="1"/>
          </p:cNvSpPr>
          <p:nvPr/>
        </p:nvSpPr>
        <p:spPr bwMode="auto">
          <a:xfrm>
            <a:off x="5170354" y="3564504"/>
            <a:ext cx="2980010" cy="2308324"/>
          </a:xfrm>
          <a:prstGeom prst="rect">
            <a:avLst/>
          </a:prstGeom>
          <a:noFill/>
          <a:ln w="9525">
            <a:noFill/>
            <a:miter lim="800000"/>
            <a:headEnd/>
            <a:tailEnd/>
          </a:ln>
        </p:spPr>
        <p:txBody>
          <a:bodyPr wrap="square">
            <a:spAutoFit/>
          </a:bodyPr>
          <a:lstStyle/>
          <a:p>
            <a:pPr>
              <a:lnSpc>
                <a:spcPct val="100000"/>
              </a:lnSpc>
            </a:pPr>
            <a:r>
              <a:rPr lang="da-DK" sz="2400" b="1" dirty="0">
                <a:solidFill>
                  <a:srgbClr val="00B050"/>
                </a:solidFill>
              </a:rPr>
              <a:t>Allerførst, er jeg nysgerrig efter at høre hvilke </a:t>
            </a:r>
            <a:r>
              <a:rPr lang="da-DK" sz="2400" b="1" dirty="0" err="1" smtClean="0">
                <a:solidFill>
                  <a:srgbClr val="00B050"/>
                </a:solidFill>
              </a:rPr>
              <a:t>referen-cer</a:t>
            </a:r>
            <a:r>
              <a:rPr lang="da-DK" sz="2400" b="1" dirty="0" smtClean="0">
                <a:solidFill>
                  <a:srgbClr val="00B050"/>
                </a:solidFill>
              </a:rPr>
              <a:t>, du støtter dig </a:t>
            </a:r>
            <a:r>
              <a:rPr lang="da-DK" sz="2400" b="1" dirty="0">
                <a:solidFill>
                  <a:srgbClr val="00B050"/>
                </a:solidFill>
              </a:rPr>
              <a:t>til når du skriver social </a:t>
            </a:r>
            <a:r>
              <a:rPr lang="da-DK" sz="2400" b="1" dirty="0" smtClean="0">
                <a:solidFill>
                  <a:srgbClr val="00B050"/>
                </a:solidFill>
              </a:rPr>
              <a:t>  </a:t>
            </a:r>
          </a:p>
          <a:p>
            <a:pPr>
              <a:lnSpc>
                <a:spcPct val="100000"/>
              </a:lnSpc>
            </a:pPr>
            <a:r>
              <a:rPr lang="da-DK" sz="2400" b="1" dirty="0" smtClean="0">
                <a:solidFill>
                  <a:srgbClr val="00B050"/>
                </a:solidFill>
              </a:rPr>
              <a:t>netværks </a:t>
            </a:r>
            <a:r>
              <a:rPr lang="da-DK" sz="2400" b="1" dirty="0">
                <a:solidFill>
                  <a:srgbClr val="00B050"/>
                </a:solidFill>
              </a:rPr>
              <a:t>teori? </a:t>
            </a:r>
          </a:p>
        </p:txBody>
      </p:sp>
      <p:sp>
        <p:nvSpPr>
          <p:cNvPr id="3083" name="Text Box 14"/>
          <p:cNvSpPr txBox="1">
            <a:spLocks noChangeArrowheads="1"/>
          </p:cNvSpPr>
          <p:nvPr/>
        </p:nvSpPr>
        <p:spPr bwMode="auto">
          <a:xfrm>
            <a:off x="8088396" y="3538131"/>
            <a:ext cx="2978147" cy="2677656"/>
          </a:xfrm>
          <a:prstGeom prst="rect">
            <a:avLst/>
          </a:prstGeom>
          <a:noFill/>
          <a:ln w="9525">
            <a:noFill/>
            <a:miter lim="800000"/>
            <a:headEnd/>
            <a:tailEnd/>
          </a:ln>
        </p:spPr>
        <p:txBody>
          <a:bodyPr wrap="square">
            <a:spAutoFit/>
          </a:bodyPr>
          <a:lstStyle/>
          <a:p>
            <a:pPr>
              <a:lnSpc>
                <a:spcPct val="100000"/>
              </a:lnSpc>
            </a:pPr>
            <a:r>
              <a:rPr lang="da-DK" sz="2400" b="1" dirty="0" smtClean="0">
                <a:solidFill>
                  <a:schemeClr val="accent1">
                    <a:lumMod val="75000"/>
                  </a:schemeClr>
                </a:solidFill>
              </a:rPr>
              <a:t>Jeg vil foreslå, at du bruger teorien til at lave en netværksanalyse, der kan vise hvor stor kontaktfladen er,     og så kan du…</a:t>
            </a:r>
            <a:endParaRPr lang="da-DK" sz="2400" b="1" dirty="0">
              <a:solidFill>
                <a:schemeClr val="accent1">
                  <a:lumMod val="75000"/>
                </a:schemeClr>
              </a:solidFill>
            </a:endParaRPr>
          </a:p>
        </p:txBody>
      </p:sp>
      <p:sp>
        <p:nvSpPr>
          <p:cNvPr id="3084" name="Text Box 15"/>
          <p:cNvSpPr txBox="1">
            <a:spLocks noChangeArrowheads="1"/>
          </p:cNvSpPr>
          <p:nvPr/>
        </p:nvSpPr>
        <p:spPr bwMode="auto">
          <a:xfrm>
            <a:off x="5202805" y="1000689"/>
            <a:ext cx="2783523" cy="2677656"/>
          </a:xfrm>
          <a:prstGeom prst="rect">
            <a:avLst/>
          </a:prstGeom>
          <a:noFill/>
          <a:ln w="9525">
            <a:noFill/>
            <a:miter lim="800000"/>
            <a:headEnd/>
            <a:tailEnd/>
          </a:ln>
        </p:spPr>
        <p:txBody>
          <a:bodyPr wrap="square">
            <a:spAutoFit/>
          </a:bodyPr>
          <a:lstStyle/>
          <a:p>
            <a:pPr>
              <a:lnSpc>
                <a:spcPct val="100000"/>
              </a:lnSpc>
            </a:pPr>
            <a:r>
              <a:rPr lang="da-DK" sz="2400" b="1" dirty="0" smtClean="0">
                <a:solidFill>
                  <a:srgbClr val="FFC000"/>
                </a:solidFill>
              </a:rPr>
              <a:t>Du skriver at du vil redegøre for relevansen af social netværks teori. Hvad mener du med ‘relevans’? </a:t>
            </a:r>
          </a:p>
          <a:p>
            <a:pPr>
              <a:lnSpc>
                <a:spcPct val="100000"/>
              </a:lnSpc>
            </a:pPr>
            <a:endParaRPr lang="da-DK" sz="2400" b="1" dirty="0">
              <a:solidFill>
                <a:srgbClr val="FFC000"/>
              </a:solidFill>
            </a:endParaRPr>
          </a:p>
        </p:txBody>
      </p:sp>
      <p:sp>
        <p:nvSpPr>
          <p:cNvPr id="3085" name="Text Box 16"/>
          <p:cNvSpPr txBox="1">
            <a:spLocks noChangeArrowheads="1"/>
          </p:cNvSpPr>
          <p:nvPr/>
        </p:nvSpPr>
        <p:spPr bwMode="auto">
          <a:xfrm>
            <a:off x="8083090" y="960476"/>
            <a:ext cx="2320859" cy="1938992"/>
          </a:xfrm>
          <a:prstGeom prst="rect">
            <a:avLst/>
          </a:prstGeom>
          <a:noFill/>
          <a:ln w="9525">
            <a:noFill/>
            <a:miter lim="800000"/>
            <a:headEnd/>
            <a:tailEnd/>
          </a:ln>
        </p:spPr>
        <p:txBody>
          <a:bodyPr wrap="square">
            <a:spAutoFit/>
          </a:bodyPr>
          <a:lstStyle/>
          <a:p>
            <a:pPr>
              <a:lnSpc>
                <a:spcPct val="100000"/>
              </a:lnSpc>
            </a:pPr>
            <a:r>
              <a:rPr lang="da-DK" sz="2400" b="1" dirty="0" smtClean="0">
                <a:solidFill>
                  <a:srgbClr val="FF0000"/>
                </a:solidFill>
              </a:rPr>
              <a:t>Hvordan tror du at den teori vil kunne bruges ind i din analyse af casen? </a:t>
            </a:r>
            <a:endParaRPr lang="da-DK" sz="2400" b="1" dirty="0">
              <a:solidFill>
                <a:srgbClr val="FF0000"/>
              </a:solidFill>
            </a:endParaRPr>
          </a:p>
        </p:txBody>
      </p:sp>
      <p:sp>
        <p:nvSpPr>
          <p:cNvPr id="31" name="Circular Arrow 30"/>
          <p:cNvSpPr/>
          <p:nvPr/>
        </p:nvSpPr>
        <p:spPr>
          <a:xfrm rot="2290433">
            <a:off x="7583232" y="3113529"/>
            <a:ext cx="662810" cy="649737"/>
          </a:xfrm>
          <a:prstGeom prst="circularArrow">
            <a:avLst>
              <a:gd name="adj1" fmla="val 3686"/>
              <a:gd name="adj2" fmla="val 985409"/>
              <a:gd name="adj3" fmla="val 506135"/>
              <a:gd name="adj4" fmla="val 4966413"/>
              <a:gd name="adj5" fmla="val 6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3" name="Title 1"/>
          <p:cNvSpPr txBox="1">
            <a:spLocks/>
          </p:cNvSpPr>
          <p:nvPr/>
        </p:nvSpPr>
        <p:spPr>
          <a:xfrm>
            <a:off x="457364" y="598717"/>
            <a:ext cx="3140398" cy="34193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800" i="1" dirty="0" smtClean="0"/>
              <a:t>Endelig synes jeg vi skal snakke om sammenhængen </a:t>
            </a:r>
            <a:r>
              <a:rPr lang="da-DK" sz="2800" i="1" dirty="0"/>
              <a:t>mellem din teori og empiri og hvordan du kan styrke </a:t>
            </a:r>
            <a:r>
              <a:rPr lang="da-DK" sz="2800" i="1" dirty="0" smtClean="0"/>
              <a:t>den.</a:t>
            </a:r>
            <a:endParaRPr lang="da-DK" sz="2800" i="1" dirty="0"/>
          </a:p>
        </p:txBody>
      </p:sp>
    </p:spTree>
    <p:extLst>
      <p:ext uri="{BB962C8B-B14F-4D97-AF65-F5344CB8AC3E}">
        <p14:creationId xmlns:p14="http://schemas.microsoft.com/office/powerpoint/2010/main" val="30921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da-DK" dirty="0"/>
              <a:t>Vi har været bredt omkring din problemformulering. Hvad tænker du om den nu</a:t>
            </a:r>
            <a:r>
              <a:rPr lang="da-DK" dirty="0" smtClean="0"/>
              <a:t>?</a:t>
            </a:r>
          </a:p>
          <a:p>
            <a:r>
              <a:rPr lang="da-DK" dirty="0" smtClean="0"/>
              <a:t>Jeg synes du er på rette vej når du siger, at din opgave skal gå i retning af at undersøge hvilken </a:t>
            </a:r>
            <a:r>
              <a:rPr lang="da-DK" dirty="0"/>
              <a:t>funktion og værdi </a:t>
            </a:r>
            <a:r>
              <a:rPr lang="da-DK" dirty="0" smtClean="0"/>
              <a:t>social </a:t>
            </a:r>
            <a:r>
              <a:rPr lang="da-DK" dirty="0"/>
              <a:t>netværks teori </a:t>
            </a:r>
            <a:r>
              <a:rPr lang="da-DK" dirty="0" smtClean="0"/>
              <a:t>har som </a:t>
            </a:r>
            <a:r>
              <a:rPr lang="da-DK" dirty="0"/>
              <a:t>strategisk redskab til at skabe dialog og kontakt med Arlas kritiske </a:t>
            </a:r>
            <a:r>
              <a:rPr lang="da-DK" dirty="0" smtClean="0"/>
              <a:t>forbrugere.</a:t>
            </a:r>
            <a:r>
              <a:rPr lang="da-DK" i="1" dirty="0" smtClean="0"/>
              <a:t> </a:t>
            </a:r>
            <a:r>
              <a:rPr lang="da-DK" dirty="0" smtClean="0"/>
              <a:t>For det er en mere problemundersøgende tilgang og der er en stærkere konneks mellem teori og empiri. </a:t>
            </a:r>
          </a:p>
          <a:p>
            <a:r>
              <a:rPr lang="da-DK" dirty="0" smtClean="0"/>
              <a:t>Hvad er næste skridt nu? </a:t>
            </a:r>
          </a:p>
          <a:p>
            <a:r>
              <a:rPr lang="da-DK" i="1" dirty="0" smtClean="0">
                <a:solidFill>
                  <a:srgbClr val="FF0000"/>
                </a:solidFill>
              </a:rPr>
              <a:t>Hvordan vil du sikre </a:t>
            </a:r>
            <a:r>
              <a:rPr lang="da-DK" i="1" dirty="0" err="1" smtClean="0">
                <a:solidFill>
                  <a:srgbClr val="FF0000"/>
                </a:solidFill>
              </a:rPr>
              <a:t>fag-kombinationen</a:t>
            </a:r>
            <a:r>
              <a:rPr lang="da-DK" i="1" dirty="0" smtClean="0">
                <a:solidFill>
                  <a:srgbClr val="FF0000"/>
                </a:solidFill>
              </a:rPr>
              <a:t>?</a:t>
            </a:r>
          </a:p>
          <a:p>
            <a:endParaRPr lang="da-DK" dirty="0"/>
          </a:p>
        </p:txBody>
      </p:sp>
      <p:sp>
        <p:nvSpPr>
          <p:cNvPr id="4" name="Rectangular Callout 3"/>
          <p:cNvSpPr/>
          <p:nvPr/>
        </p:nvSpPr>
        <p:spPr bwMode="auto">
          <a:xfrm>
            <a:off x="1061173" y="704294"/>
            <a:ext cx="4696499" cy="738664"/>
          </a:xfrm>
          <a:prstGeom prst="wedgeRectCallout">
            <a:avLst>
              <a:gd name="adj1" fmla="val -66736"/>
              <a:gd name="adj2" fmla="val -526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1920" tIns="60960" rIns="121920" bIns="60960" numCol="1" rtlCol="0" anchor="t" anchorCtr="0" compatLnSpc="1">
            <a:prstTxWarp prst="textNoShape">
              <a:avLst/>
            </a:prstTxWarp>
            <a:spAutoFit/>
          </a:bodyPr>
          <a:lstStyle/>
          <a:p>
            <a:pPr defTabSz="1219170" fontAlgn="base">
              <a:lnSpc>
                <a:spcPts val="4800"/>
              </a:lnSpc>
              <a:spcBef>
                <a:spcPct val="0"/>
              </a:spcBef>
              <a:spcAft>
                <a:spcPct val="0"/>
              </a:spcAft>
            </a:pPr>
            <a:r>
              <a:rPr lang="da-DK" sz="4800" dirty="0" smtClean="0">
                <a:solidFill>
                  <a:schemeClr val="tx1"/>
                </a:solidFill>
                <a:latin typeface="AU Passata" pitchFamily="34" charset="0"/>
              </a:rPr>
              <a:t>AFSLUTNING</a:t>
            </a:r>
            <a:endParaRPr lang="da-DK" sz="4800" dirty="0">
              <a:solidFill>
                <a:schemeClr val="tx1"/>
              </a:solidFill>
              <a:latin typeface="AU Passata" pitchFamily="34" charset="0"/>
            </a:endParaRPr>
          </a:p>
        </p:txBody>
      </p:sp>
    </p:spTree>
    <p:extLst>
      <p:ext uri="{BB962C8B-B14F-4D97-AF65-F5344CB8AC3E}">
        <p14:creationId xmlns:p14="http://schemas.microsoft.com/office/powerpoint/2010/main" val="31881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425"/>
            <a:ext cx="10515600" cy="1325563"/>
          </a:xfrm>
        </p:spPr>
        <p:txBody>
          <a:bodyPr/>
          <a:lstStyle/>
          <a:p>
            <a:r>
              <a:rPr lang="en-GB" dirty="0" err="1"/>
              <a:t>Øvelse</a:t>
            </a:r>
            <a:endParaRPr lang="en-GB" dirty="0"/>
          </a:p>
        </p:txBody>
      </p:sp>
      <p:sp>
        <p:nvSpPr>
          <p:cNvPr id="3" name="Content Placeholder 2"/>
          <p:cNvSpPr>
            <a:spLocks noGrp="1"/>
          </p:cNvSpPr>
          <p:nvPr>
            <p:ph idx="1"/>
          </p:nvPr>
        </p:nvSpPr>
        <p:spPr>
          <a:xfrm>
            <a:off x="838200" y="823765"/>
            <a:ext cx="10693400" cy="322925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da-DK" sz="2400" dirty="0"/>
              <a:t>En elev kommer til første møde med sin vejleder </a:t>
            </a:r>
            <a:r>
              <a:rPr lang="da-DK" sz="2400" dirty="0" smtClean="0"/>
              <a:t>(samfundsfag). </a:t>
            </a:r>
            <a:r>
              <a:rPr lang="da-DK" sz="2400" dirty="0"/>
              <a:t>Hun siger, at hun gerne ville skrive om </a:t>
            </a:r>
            <a:r>
              <a:rPr lang="da-DK" sz="2400" dirty="0" smtClean="0"/>
              <a:t>finanskriser, </a:t>
            </a:r>
            <a:r>
              <a:rPr lang="da-DK" sz="2400" dirty="0"/>
              <a:t>for det havde hun altid syntes var spændende, og hun havde været på biblioteket og lånt nogle bøger. Hun har skrevet en ansats til en problemformulering, som lyder ”</a:t>
            </a:r>
            <a:r>
              <a:rPr lang="da-DK" sz="2400" i="1" dirty="0"/>
              <a:t>Hvad er </a:t>
            </a:r>
            <a:r>
              <a:rPr lang="da-DK" sz="2400" i="1" dirty="0" smtClean="0"/>
              <a:t>en finanskrise, hvorfor opstår den og hvilke samfundsøkonomiske konsekvenser har den?</a:t>
            </a:r>
            <a:r>
              <a:rPr lang="da-DK" sz="2400" dirty="0" smtClean="0"/>
              <a:t>”</a:t>
            </a:r>
            <a:endParaRPr lang="da-DK" sz="2400" dirty="0"/>
          </a:p>
          <a:p>
            <a:pPr marL="0" indent="0">
              <a:buNone/>
            </a:pPr>
            <a:r>
              <a:rPr lang="da-DK" sz="2400" dirty="0"/>
              <a:t>Vejlederen vurderer, at bøgerne er mere eller mindre populærvidenskabelige. Det helt store problem er dog, at eleven ikke har nogle konkrete ting i ærmet – hun foreslår ikke en bestemt </a:t>
            </a:r>
            <a:r>
              <a:rPr lang="da-DK" sz="2400" dirty="0" smtClean="0"/>
              <a:t>finanskrise, </a:t>
            </a:r>
            <a:r>
              <a:rPr lang="da-DK" sz="2400" dirty="0"/>
              <a:t>hun har ikke nogen cases og har i bund og grund kun en meget begrænset viden om </a:t>
            </a:r>
            <a:r>
              <a:rPr lang="da-DK" sz="2400" dirty="0" smtClean="0"/>
              <a:t>finanskriser. </a:t>
            </a:r>
            <a:endParaRPr lang="en-GB" sz="2400" dirty="0"/>
          </a:p>
        </p:txBody>
      </p:sp>
      <p:sp>
        <p:nvSpPr>
          <p:cNvPr id="4" name="Content Placeholder 2"/>
          <p:cNvSpPr txBox="1">
            <a:spLocks/>
          </p:cNvSpPr>
          <p:nvPr/>
        </p:nvSpPr>
        <p:spPr>
          <a:xfrm>
            <a:off x="838200" y="4154321"/>
            <a:ext cx="10693400" cy="249361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da-DK" dirty="0"/>
              <a:t>Hvis du e</a:t>
            </a:r>
            <a:r>
              <a:rPr lang="da-DK" dirty="0" smtClean="0"/>
              <a:t>r </a:t>
            </a:r>
            <a:r>
              <a:rPr lang="da-DK" dirty="0"/>
              <a:t>vejleder: </a:t>
            </a:r>
          </a:p>
          <a:p>
            <a:pPr marL="457200" lvl="1" indent="0">
              <a:buNone/>
            </a:pPr>
            <a:r>
              <a:rPr lang="da-DK" dirty="0"/>
              <a:t>1) hvad </a:t>
            </a:r>
            <a:r>
              <a:rPr lang="da-DK" dirty="0" smtClean="0"/>
              <a:t>vil </a:t>
            </a:r>
            <a:r>
              <a:rPr lang="da-DK" dirty="0"/>
              <a:t>du sige som det første i samtalen? (som en tydelig udmelding)</a:t>
            </a:r>
          </a:p>
          <a:p>
            <a:pPr marL="457200" lvl="1" indent="0">
              <a:buNone/>
            </a:pPr>
            <a:r>
              <a:rPr lang="da-DK" dirty="0"/>
              <a:t>2) hvad </a:t>
            </a:r>
            <a:r>
              <a:rPr lang="da-DK" dirty="0" smtClean="0"/>
              <a:t>vil </a:t>
            </a:r>
            <a:r>
              <a:rPr lang="da-DK" dirty="0"/>
              <a:t>du </a:t>
            </a:r>
            <a:r>
              <a:rPr lang="da-DK" dirty="0" smtClean="0"/>
              <a:t>spørge </a:t>
            </a:r>
            <a:r>
              <a:rPr lang="da-DK" dirty="0"/>
              <a:t>om, hvis du </a:t>
            </a:r>
            <a:r>
              <a:rPr lang="da-DK" dirty="0" smtClean="0"/>
              <a:t>skal stille </a:t>
            </a:r>
            <a:r>
              <a:rPr lang="da-DK" dirty="0"/>
              <a:t>et</a:t>
            </a:r>
          </a:p>
          <a:p>
            <a:pPr lvl="2"/>
            <a:r>
              <a:rPr lang="da-DK" sz="2400" b="1" dirty="0">
                <a:solidFill>
                  <a:srgbClr val="00B050"/>
                </a:solidFill>
              </a:rPr>
              <a:t>konkretiserende</a:t>
            </a:r>
            <a:r>
              <a:rPr lang="da-DK" sz="2400" b="1" dirty="0"/>
              <a:t> </a:t>
            </a:r>
            <a:r>
              <a:rPr lang="da-DK" sz="2400" dirty="0"/>
              <a:t>spørgsmål</a:t>
            </a:r>
          </a:p>
          <a:p>
            <a:pPr lvl="2"/>
            <a:r>
              <a:rPr lang="da-DK" sz="2400" b="1" dirty="0">
                <a:solidFill>
                  <a:srgbClr val="FFC000"/>
                </a:solidFill>
              </a:rPr>
              <a:t>undersøgende</a:t>
            </a:r>
            <a:r>
              <a:rPr lang="da-DK" sz="2400" dirty="0"/>
              <a:t> spørgsmål</a:t>
            </a:r>
          </a:p>
          <a:p>
            <a:pPr lvl="2"/>
            <a:r>
              <a:rPr lang="da-DK" sz="2400" b="1" dirty="0">
                <a:solidFill>
                  <a:srgbClr val="FF0000"/>
                </a:solidFill>
              </a:rPr>
              <a:t>udfordrende</a:t>
            </a:r>
            <a:r>
              <a:rPr lang="da-DK" sz="2400" b="1" dirty="0"/>
              <a:t> </a:t>
            </a:r>
            <a:r>
              <a:rPr lang="da-DK" sz="2400" dirty="0"/>
              <a:t>spørgsmål</a:t>
            </a:r>
          </a:p>
          <a:p>
            <a:pPr marL="0" indent="0">
              <a:buFont typeface="Arial" panose="020B0604020202020204" pitchFamily="34" charset="0"/>
              <a:buNone/>
            </a:pPr>
            <a:r>
              <a:rPr lang="da-DK" dirty="0"/>
              <a:t> </a:t>
            </a:r>
          </a:p>
        </p:txBody>
      </p:sp>
    </p:spTree>
    <p:extLst>
      <p:ext uri="{BB962C8B-B14F-4D97-AF65-F5344CB8AC3E}">
        <p14:creationId xmlns:p14="http://schemas.microsoft.com/office/powerpoint/2010/main" val="11482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Referencer</a:t>
            </a:r>
            <a:endParaRPr lang="en-GB" dirty="0"/>
          </a:p>
        </p:txBody>
      </p:sp>
      <p:sp>
        <p:nvSpPr>
          <p:cNvPr id="3" name="Content Placeholder 2"/>
          <p:cNvSpPr>
            <a:spLocks noGrp="1"/>
          </p:cNvSpPr>
          <p:nvPr>
            <p:ph idx="1"/>
          </p:nvPr>
        </p:nvSpPr>
        <p:spPr/>
        <p:txBody>
          <a:bodyPr>
            <a:normAutofit/>
          </a:bodyPr>
          <a:lstStyle/>
          <a:p>
            <a:r>
              <a:rPr lang="en-GB" dirty="0"/>
              <a:t>Wichmann-Hansen G. &amp; </a:t>
            </a:r>
            <a:r>
              <a:rPr lang="en-GB" dirty="0" smtClean="0"/>
              <a:t>Wirenfeldt Jensen</a:t>
            </a:r>
            <a:r>
              <a:rPr lang="en-GB" dirty="0"/>
              <a:t>, </a:t>
            </a:r>
            <a:r>
              <a:rPr lang="en-GB" dirty="0" smtClean="0"/>
              <a:t>T. </a:t>
            </a:r>
            <a:r>
              <a:rPr lang="en-GB" dirty="0"/>
              <a:t>(</a:t>
            </a:r>
            <a:r>
              <a:rPr lang="en-GB" dirty="0" smtClean="0"/>
              <a:t>2013) </a:t>
            </a:r>
            <a:r>
              <a:rPr lang="en-GB" dirty="0" err="1" smtClean="0">
                <a:hlinkClick r:id="rId2"/>
              </a:rPr>
              <a:t>Processtyring</a:t>
            </a:r>
            <a:r>
              <a:rPr lang="en-GB" dirty="0" smtClean="0">
                <a:hlinkClick r:id="rId2"/>
              </a:rPr>
              <a:t> </a:t>
            </a:r>
            <a:r>
              <a:rPr lang="en-GB" dirty="0" err="1" smtClean="0">
                <a:hlinkClick r:id="rId2"/>
              </a:rPr>
              <a:t>og</a:t>
            </a:r>
            <a:r>
              <a:rPr lang="en-GB" dirty="0" smtClean="0">
                <a:hlinkClick r:id="rId2"/>
              </a:rPr>
              <a:t> </a:t>
            </a:r>
            <a:r>
              <a:rPr lang="en-GB" dirty="0" err="1" smtClean="0">
                <a:hlinkClick r:id="rId2"/>
              </a:rPr>
              <a:t>kommunikation</a:t>
            </a:r>
            <a:r>
              <a:rPr lang="en-GB" dirty="0" smtClean="0">
                <a:hlinkClick r:id="rId2"/>
              </a:rPr>
              <a:t> I </a:t>
            </a:r>
            <a:r>
              <a:rPr lang="en-GB" dirty="0" err="1" smtClean="0">
                <a:hlinkClick r:id="rId2"/>
              </a:rPr>
              <a:t>vejledning</a:t>
            </a:r>
            <a:r>
              <a:rPr lang="en-GB" dirty="0" smtClean="0"/>
              <a:t>. I: </a:t>
            </a:r>
            <a:r>
              <a:rPr lang="en-GB" dirty="0"/>
              <a:t>Lotte Rienecker et al. (</a:t>
            </a:r>
            <a:r>
              <a:rPr lang="en-GB" dirty="0" smtClean="0"/>
              <a:t>ed.) </a:t>
            </a:r>
            <a:r>
              <a:rPr lang="en-GB" dirty="0" err="1" smtClean="0"/>
              <a:t>Universitetspædagogik</a:t>
            </a:r>
            <a:r>
              <a:rPr lang="en-GB" dirty="0" smtClean="0"/>
              <a:t>. </a:t>
            </a:r>
            <a:r>
              <a:rPr lang="en-GB" dirty="0" err="1" smtClean="0"/>
              <a:t>Forlaget</a:t>
            </a:r>
            <a:r>
              <a:rPr lang="en-GB" dirty="0" smtClean="0"/>
              <a:t> </a:t>
            </a:r>
            <a:r>
              <a:rPr lang="en-GB" dirty="0" err="1"/>
              <a:t>Samfundslitteratur</a:t>
            </a:r>
            <a:r>
              <a:rPr lang="en-GB" dirty="0"/>
              <a:t>, pp: 327-492. </a:t>
            </a:r>
            <a:endParaRPr lang="en-GB" dirty="0" smtClean="0"/>
          </a:p>
          <a:p>
            <a:r>
              <a:rPr lang="en-GB" dirty="0" smtClean="0"/>
              <a:t>Rienecker, L. &amp; Jørgensen, P.S. (2017) Den </a:t>
            </a:r>
            <a:r>
              <a:rPr lang="en-GB" dirty="0" err="1" smtClean="0"/>
              <a:t>gode</a:t>
            </a:r>
            <a:r>
              <a:rPr lang="en-GB" dirty="0" smtClean="0"/>
              <a:t> </a:t>
            </a:r>
            <a:r>
              <a:rPr lang="en-GB" dirty="0" err="1" smtClean="0"/>
              <a:t>opgave</a:t>
            </a:r>
            <a:r>
              <a:rPr lang="en-GB" dirty="0" smtClean="0"/>
              <a:t>. </a:t>
            </a:r>
            <a:r>
              <a:rPr lang="en-GB" dirty="0" err="1" smtClean="0"/>
              <a:t>Forlaget</a:t>
            </a:r>
            <a:r>
              <a:rPr lang="en-GB" dirty="0" smtClean="0"/>
              <a:t> </a:t>
            </a:r>
            <a:r>
              <a:rPr lang="en-GB" dirty="0" err="1" smtClean="0"/>
              <a:t>Samfundslitteratur</a:t>
            </a:r>
            <a:endParaRPr lang="en-GB" dirty="0" smtClean="0"/>
          </a:p>
          <a:p>
            <a:r>
              <a:rPr lang="en-GB" dirty="0" smtClean="0"/>
              <a:t>Rienecker </a:t>
            </a:r>
            <a:r>
              <a:rPr lang="en-GB" dirty="0"/>
              <a:t>L., Wichmann-Hansen G. &amp; Jørgensen, P.S. (2019</a:t>
            </a:r>
            <a:r>
              <a:rPr lang="en-GB" dirty="0">
                <a:hlinkClick r:id="rId3"/>
              </a:rPr>
              <a:t>) God </a:t>
            </a:r>
            <a:r>
              <a:rPr lang="en-GB" dirty="0" err="1">
                <a:hlinkClick r:id="rId3"/>
              </a:rPr>
              <a:t>vejledning</a:t>
            </a:r>
            <a:r>
              <a:rPr lang="en-GB" dirty="0">
                <a:hlinkClick r:id="rId3"/>
              </a:rPr>
              <a:t> </a:t>
            </a:r>
            <a:r>
              <a:rPr lang="en-GB" dirty="0" err="1">
                <a:hlinkClick r:id="rId3"/>
              </a:rPr>
              <a:t>af</a:t>
            </a:r>
            <a:r>
              <a:rPr lang="en-GB" dirty="0">
                <a:hlinkClick r:id="rId3"/>
              </a:rPr>
              <a:t> </a:t>
            </a:r>
            <a:r>
              <a:rPr lang="en-GB" dirty="0" err="1">
                <a:hlinkClick r:id="rId3"/>
              </a:rPr>
              <a:t>specialer</a:t>
            </a:r>
            <a:r>
              <a:rPr lang="en-GB" dirty="0">
                <a:hlinkClick r:id="rId3"/>
              </a:rPr>
              <a:t>, </a:t>
            </a:r>
            <a:r>
              <a:rPr lang="en-GB" dirty="0" err="1">
                <a:hlinkClick r:id="rId3"/>
              </a:rPr>
              <a:t>bacheloropgaver</a:t>
            </a:r>
            <a:r>
              <a:rPr lang="en-GB" dirty="0">
                <a:hlinkClick r:id="rId3"/>
              </a:rPr>
              <a:t> </a:t>
            </a:r>
            <a:r>
              <a:rPr lang="en-GB" dirty="0" err="1">
                <a:hlinkClick r:id="rId3"/>
              </a:rPr>
              <a:t>og</a:t>
            </a:r>
            <a:r>
              <a:rPr lang="en-GB" dirty="0">
                <a:hlinkClick r:id="rId3"/>
              </a:rPr>
              <a:t> </a:t>
            </a:r>
            <a:r>
              <a:rPr lang="en-GB" dirty="0" err="1">
                <a:hlinkClick r:id="rId3"/>
              </a:rPr>
              <a:t>projekter</a:t>
            </a:r>
            <a:r>
              <a:rPr lang="en-GB" dirty="0"/>
              <a:t>. </a:t>
            </a:r>
            <a:r>
              <a:rPr lang="en-GB" dirty="0" err="1"/>
              <a:t>Forlaget</a:t>
            </a:r>
            <a:r>
              <a:rPr lang="en-GB" dirty="0"/>
              <a:t> </a:t>
            </a:r>
            <a:r>
              <a:rPr lang="en-GB" dirty="0" err="1"/>
              <a:t>Samfundslitteratur</a:t>
            </a:r>
            <a:r>
              <a:rPr lang="en-GB" dirty="0"/>
              <a:t>.  </a:t>
            </a:r>
          </a:p>
          <a:p>
            <a:endParaRPr lang="en-GB" dirty="0"/>
          </a:p>
        </p:txBody>
      </p:sp>
    </p:spTree>
    <p:extLst>
      <p:ext uri="{BB962C8B-B14F-4D97-AF65-F5344CB8AC3E}">
        <p14:creationId xmlns:p14="http://schemas.microsoft.com/office/powerpoint/2010/main" val="412532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554961" y="286058"/>
            <a:ext cx="11254317" cy="6312573"/>
          </a:xfrm>
          <a:solidFill>
            <a:schemeClr val="tx2">
              <a:lumMod val="40000"/>
              <a:lumOff val="60000"/>
            </a:schemeClr>
          </a:solidFill>
        </p:spPr>
      </p:sp>
      <p:sp>
        <p:nvSpPr>
          <p:cNvPr id="3" name="TextBox 2"/>
          <p:cNvSpPr txBox="1"/>
          <p:nvPr/>
        </p:nvSpPr>
        <p:spPr>
          <a:xfrm flipH="1">
            <a:off x="1337213" y="4606088"/>
            <a:ext cx="10053799" cy="923330"/>
          </a:xfrm>
          <a:prstGeom prst="rect">
            <a:avLst/>
          </a:prstGeom>
          <a:noFill/>
        </p:spPr>
        <p:txBody>
          <a:bodyPr wrap="square" rtlCol="0">
            <a:spAutoFit/>
          </a:bodyPr>
          <a:lstStyle/>
          <a:p>
            <a:r>
              <a:rPr lang="en-GB" sz="5400" b="1" dirty="0" smtClean="0"/>
              <a:t>1. </a:t>
            </a:r>
            <a:r>
              <a:rPr lang="en-GB" sz="5400" b="1" dirty="0" err="1" smtClean="0"/>
              <a:t>Tydelig</a:t>
            </a:r>
            <a:r>
              <a:rPr lang="en-GB" sz="5400" b="1" dirty="0" smtClean="0"/>
              <a:t> </a:t>
            </a:r>
            <a:r>
              <a:rPr lang="en-GB" sz="5400" b="1" dirty="0" err="1" smtClean="0"/>
              <a:t>forventningsafstemning</a:t>
            </a:r>
            <a:endParaRPr lang="en-GB" sz="5400" b="1" dirty="0"/>
          </a:p>
        </p:txBody>
      </p:sp>
      <p:sp>
        <p:nvSpPr>
          <p:cNvPr id="5" name="AutoShape 6" descr="Billedresultat for stregtegning samt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3815110" y="779721"/>
            <a:ext cx="4734017" cy="3757156"/>
          </a:xfrm>
          <a:prstGeom prst="rect">
            <a:avLst/>
          </a:prstGeom>
        </p:spPr>
      </p:pic>
    </p:spTree>
    <p:extLst>
      <p:ext uri="{BB962C8B-B14F-4D97-AF65-F5344CB8AC3E}">
        <p14:creationId xmlns:p14="http://schemas.microsoft.com/office/powerpoint/2010/main" val="2994451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386" y="92111"/>
            <a:ext cx="10515600" cy="1325563"/>
          </a:xfrm>
        </p:spPr>
        <p:txBody>
          <a:bodyPr>
            <a:normAutofit fontScale="90000"/>
          </a:bodyPr>
          <a:lstStyle/>
          <a:p>
            <a:r>
              <a:rPr lang="en-GB" dirty="0" err="1" smtClean="0"/>
              <a:t>Uddrag</a:t>
            </a:r>
            <a:r>
              <a:rPr lang="en-GB" dirty="0" smtClean="0"/>
              <a:t> </a:t>
            </a:r>
            <a:r>
              <a:rPr lang="en-GB" dirty="0" err="1" smtClean="0"/>
              <a:t>fra</a:t>
            </a:r>
            <a:r>
              <a:rPr lang="en-GB" dirty="0" smtClean="0"/>
              <a:t> </a:t>
            </a:r>
            <a:r>
              <a:rPr lang="en-GB" dirty="0" err="1" smtClean="0"/>
              <a:t>Undervisningsministeriets</a:t>
            </a:r>
            <a:r>
              <a:rPr lang="en-GB" dirty="0" smtClean="0"/>
              <a:t> </a:t>
            </a:r>
            <a:r>
              <a:rPr lang="en-GB" dirty="0" err="1" smtClean="0"/>
              <a:t>vejledning</a:t>
            </a:r>
            <a:r>
              <a:rPr lang="en-GB" dirty="0" smtClean="0"/>
              <a:t> </a:t>
            </a:r>
            <a:r>
              <a:rPr lang="en-GB" dirty="0" err="1" smtClean="0"/>
              <a:t>til</a:t>
            </a:r>
            <a:r>
              <a:rPr lang="en-GB" dirty="0"/>
              <a:t> </a:t>
            </a:r>
            <a:r>
              <a:rPr lang="en-GB" dirty="0" err="1" smtClean="0"/>
              <a:t>lærerplanen</a:t>
            </a:r>
            <a:r>
              <a:rPr lang="en-GB" dirty="0" smtClean="0"/>
              <a:t> for </a:t>
            </a:r>
            <a:r>
              <a:rPr lang="en-GB" dirty="0" err="1" smtClean="0"/>
              <a:t>studieområdet</a:t>
            </a:r>
            <a:r>
              <a:rPr lang="en-GB" dirty="0" smtClean="0"/>
              <a:t>, </a:t>
            </a:r>
            <a:r>
              <a:rPr lang="en-GB" dirty="0" err="1" smtClean="0"/>
              <a:t>hhx</a:t>
            </a:r>
            <a:endParaRPr lang="en-GB" dirty="0"/>
          </a:p>
        </p:txBody>
      </p:sp>
      <p:sp>
        <p:nvSpPr>
          <p:cNvPr id="3" name="Content Placeholder 2"/>
          <p:cNvSpPr>
            <a:spLocks noGrp="1"/>
          </p:cNvSpPr>
          <p:nvPr>
            <p:ph idx="1"/>
          </p:nvPr>
        </p:nvSpPr>
        <p:spPr>
          <a:xfrm>
            <a:off x="1008321" y="1417674"/>
            <a:ext cx="10515600" cy="4351338"/>
          </a:xfrm>
        </p:spPr>
        <p:txBody>
          <a:bodyPr>
            <a:noAutofit/>
          </a:bodyPr>
          <a:lstStyle/>
          <a:p>
            <a:r>
              <a:rPr lang="da-DK" sz="2400" dirty="0"/>
              <a:t>Udgangspunktet for studieområdeprojektet (SOP) er den enkelte elevs interesse for at </a:t>
            </a:r>
            <a:r>
              <a:rPr lang="da-DK" sz="2400" dirty="0" smtClean="0"/>
              <a:t>fordybe </a:t>
            </a:r>
            <a:r>
              <a:rPr lang="da-DK" sz="2400" dirty="0"/>
              <a:t>sig i et </a:t>
            </a:r>
            <a:r>
              <a:rPr lang="da-DK" sz="2400" dirty="0" smtClean="0"/>
              <a:t>område</a:t>
            </a:r>
            <a:r>
              <a:rPr lang="da-DK" sz="2400" dirty="0"/>
              <a:t> </a:t>
            </a:r>
            <a:r>
              <a:rPr lang="da-DK" sz="2400" dirty="0" smtClean="0"/>
              <a:t>[…]</a:t>
            </a:r>
          </a:p>
          <a:p>
            <a:r>
              <a:rPr lang="da-DK" sz="2400" dirty="0" smtClean="0"/>
              <a:t>Efter </a:t>
            </a:r>
            <a:r>
              <a:rPr lang="da-DK" sz="2400" dirty="0"/>
              <a:t>valg af område og fagkombination udarbejder eleverne selvstændigt, men under </a:t>
            </a:r>
            <a:r>
              <a:rPr lang="da-DK" sz="2400" dirty="0" smtClean="0"/>
              <a:t>vejledning </a:t>
            </a:r>
            <a:r>
              <a:rPr lang="da-DK" sz="2400" dirty="0"/>
              <a:t>fra relevante lærere, et bud på en problemformulering for studieområdeprojektet. </a:t>
            </a:r>
            <a:endParaRPr lang="da-DK" sz="2400" dirty="0" smtClean="0"/>
          </a:p>
          <a:p>
            <a:r>
              <a:rPr lang="da-DK" sz="2400" dirty="0" smtClean="0"/>
              <a:t>Ved </a:t>
            </a:r>
            <a:r>
              <a:rPr lang="da-DK" sz="2400" dirty="0"/>
              <a:t>den egentlige SOP-periodes begyndelse </a:t>
            </a:r>
            <a:r>
              <a:rPr lang="da-DK" sz="2400" dirty="0" smtClean="0"/>
              <a:t>[…] kan </a:t>
            </a:r>
            <a:r>
              <a:rPr lang="da-DK" sz="2400" dirty="0"/>
              <a:t>vejledningen antage forskellige </a:t>
            </a:r>
            <a:r>
              <a:rPr lang="da-DK" sz="2400" dirty="0" smtClean="0"/>
              <a:t>former</a:t>
            </a:r>
            <a:r>
              <a:rPr lang="da-DK" sz="2400" dirty="0"/>
              <a:t> </a:t>
            </a:r>
            <a:r>
              <a:rPr lang="da-DK" sz="2400" dirty="0" smtClean="0"/>
              <a:t>[…]. </a:t>
            </a:r>
            <a:r>
              <a:rPr lang="da-DK" sz="2400" dirty="0"/>
              <a:t>I den sammenhæng er det vigtigt, at elevernes gøres klart, at det er nødvendigt at </a:t>
            </a:r>
            <a:r>
              <a:rPr lang="da-DK" sz="2400" dirty="0" smtClean="0"/>
              <a:t>forberede </a:t>
            </a:r>
            <a:r>
              <a:rPr lang="da-DK" sz="2400" dirty="0"/>
              <a:t>sig og kunne formulere klare spørgsmål til vejledningskonsultationerne. </a:t>
            </a:r>
            <a:endParaRPr lang="da-DK" sz="2400" dirty="0" smtClean="0"/>
          </a:p>
          <a:p>
            <a:r>
              <a:rPr lang="da-DK" sz="2400" dirty="0" smtClean="0"/>
              <a:t>Det </a:t>
            </a:r>
            <a:r>
              <a:rPr lang="da-DK" sz="2400" dirty="0"/>
              <a:t>er endvidere vigtigt, at både elever og vejledere er opmærksomme på, at rollen som vejleder må holdes skarpt adskilt fra rollen som bedømmer. Fx kan en vejleder godt læse mindre dele af en besvarelse, men det bør altid have et klart vejledende formål </a:t>
            </a:r>
          </a:p>
        </p:txBody>
      </p:sp>
      <p:cxnSp>
        <p:nvCxnSpPr>
          <p:cNvPr id="6" name="Straight Connector 5"/>
          <p:cNvCxnSpPr/>
          <p:nvPr/>
        </p:nvCxnSpPr>
        <p:spPr>
          <a:xfrm flipV="1">
            <a:off x="1339700" y="5465488"/>
            <a:ext cx="8477695" cy="1772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V="1">
            <a:off x="7090141" y="4354352"/>
            <a:ext cx="3395331" cy="978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0108016" y="1761460"/>
            <a:ext cx="1063256" cy="354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2030816" y="2112334"/>
            <a:ext cx="1063256" cy="354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8991598" y="2564217"/>
            <a:ext cx="1981202" cy="354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1339700" y="2913319"/>
            <a:ext cx="1981202" cy="354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flipV="1">
            <a:off x="2869015" y="4350842"/>
            <a:ext cx="3028511" cy="1"/>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92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269336" y="274950"/>
            <a:ext cx="12086166" cy="565149"/>
          </a:xfrm>
        </p:spPr>
        <p:txBody>
          <a:bodyPr>
            <a:noAutofit/>
          </a:bodyPr>
          <a:lstStyle/>
          <a:p>
            <a:r>
              <a:rPr lang="da-DK" sz="3600" b="1" dirty="0" smtClean="0">
                <a:latin typeface="+mn-lt"/>
              </a:rPr>
              <a:t>Vejlederbrev: et effektivt redskab til forventningsafstemning </a:t>
            </a:r>
            <a:endParaRPr lang="da-DK" sz="3600" b="1" dirty="0">
              <a:solidFill>
                <a:srgbClr val="FF0000"/>
              </a:solidFill>
              <a:latin typeface="+mn-lt"/>
            </a:endParaRPr>
          </a:p>
        </p:txBody>
      </p:sp>
      <p:pic>
        <p:nvPicPr>
          <p:cNvPr id="12" name="Picture 11"/>
          <p:cNvPicPr>
            <a:picLocks noChangeAspect="1"/>
          </p:cNvPicPr>
          <p:nvPr/>
        </p:nvPicPr>
        <p:blipFill>
          <a:blip r:embed="rId4"/>
          <a:stretch>
            <a:fillRect/>
          </a:stretch>
        </p:blipFill>
        <p:spPr>
          <a:xfrm>
            <a:off x="-571211" y="11561669"/>
            <a:ext cx="733752" cy="326596"/>
          </a:xfrm>
          <a:prstGeom prst="rect">
            <a:avLst/>
          </a:prstGeom>
        </p:spPr>
      </p:pic>
      <p:pic>
        <p:nvPicPr>
          <p:cNvPr id="1036" name="Picture 12" descr="Billedresultat for bre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34" y="2590456"/>
            <a:ext cx="2397711" cy="172335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2644280" y="1190864"/>
            <a:ext cx="880240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95000"/>
              </a:lnSpc>
              <a:buFont typeface="Wingdings" panose="05000000000000000000" pitchFamily="2" charset="2"/>
              <a:buChar char="§"/>
            </a:pPr>
            <a:r>
              <a:rPr lang="da-DK" sz="3200" i="1" dirty="0" smtClean="0"/>
              <a:t>Vejlederens eller institutionens </a:t>
            </a:r>
            <a:r>
              <a:rPr lang="da-DK" sz="3200" dirty="0" smtClean="0"/>
              <a:t>beskrivelse af hvilken vejledning der tilbydes, og hvad der forventes af eleverne</a:t>
            </a:r>
          </a:p>
          <a:p>
            <a:pPr marL="285750" indent="-285750">
              <a:lnSpc>
                <a:spcPct val="95000"/>
              </a:lnSpc>
              <a:buFont typeface="Wingdings" panose="05000000000000000000" pitchFamily="2" charset="2"/>
              <a:buChar char="§"/>
            </a:pPr>
            <a:r>
              <a:rPr lang="da-DK" sz="3200" dirty="0"/>
              <a:t>Omfang: 1-3 A4 sider</a:t>
            </a:r>
          </a:p>
          <a:p>
            <a:pPr marL="285750" indent="-285750">
              <a:lnSpc>
                <a:spcPct val="95000"/>
              </a:lnSpc>
              <a:buFont typeface="Wingdings" panose="05000000000000000000" pitchFamily="2" charset="2"/>
              <a:buChar char="§"/>
            </a:pPr>
            <a:r>
              <a:rPr lang="da-DK" sz="3200" dirty="0"/>
              <a:t>Indhold:</a:t>
            </a:r>
          </a:p>
          <a:p>
            <a:pPr marL="742950" lvl="1" indent="-285750">
              <a:lnSpc>
                <a:spcPct val="95000"/>
              </a:lnSpc>
              <a:buFont typeface="Wingdings" panose="05000000000000000000" pitchFamily="2" charset="2"/>
              <a:buChar char="§"/>
            </a:pPr>
            <a:r>
              <a:rPr lang="da-DK" sz="3200" dirty="0"/>
              <a:t>Rammer </a:t>
            </a:r>
            <a:r>
              <a:rPr lang="da-DK" dirty="0"/>
              <a:t>(mødeform, kontakt, forberedelse, …?)</a:t>
            </a:r>
          </a:p>
          <a:p>
            <a:pPr marL="742950" lvl="1" indent="-285750">
              <a:lnSpc>
                <a:spcPct val="95000"/>
              </a:lnSpc>
              <a:buFont typeface="Wingdings" panose="05000000000000000000" pitchFamily="2" charset="2"/>
              <a:buChar char="§"/>
            </a:pPr>
            <a:r>
              <a:rPr lang="da-DK" sz="3200" dirty="0"/>
              <a:t>Roller </a:t>
            </a:r>
            <a:r>
              <a:rPr lang="da-DK" dirty="0"/>
              <a:t>(ekspert/</a:t>
            </a:r>
            <a:r>
              <a:rPr lang="da-DK" dirty="0" err="1"/>
              <a:t>facilitator</a:t>
            </a:r>
            <a:r>
              <a:rPr lang="da-DK" dirty="0"/>
              <a:t>, ansvar, styring, selvstændighed,…?)</a:t>
            </a:r>
          </a:p>
          <a:p>
            <a:pPr marL="742950" lvl="1" indent="-285750">
              <a:lnSpc>
                <a:spcPct val="95000"/>
              </a:lnSpc>
              <a:buFont typeface="Wingdings" panose="05000000000000000000" pitchFamily="2" charset="2"/>
              <a:buChar char="§"/>
            </a:pPr>
            <a:r>
              <a:rPr lang="da-DK" sz="3200" dirty="0"/>
              <a:t>Feedback </a:t>
            </a:r>
            <a:r>
              <a:rPr lang="da-DK" dirty="0"/>
              <a:t>(hvor meget, på hvad, hvornår i forløbet, dobbeltrollen som vejleder og bedømmer, ...?)</a:t>
            </a:r>
            <a:endParaRPr lang="en-GB" dirty="0"/>
          </a:p>
          <a:p>
            <a:pPr marL="285750" indent="-285750">
              <a:lnSpc>
                <a:spcPct val="95000"/>
              </a:lnSpc>
              <a:buFont typeface="Wingdings" panose="05000000000000000000" pitchFamily="2" charset="2"/>
              <a:buChar char="§"/>
            </a:pPr>
            <a:r>
              <a:rPr lang="da-DK" sz="3200" dirty="0" smtClean="0"/>
              <a:t>Skabelon og eksempel eftersendes </a:t>
            </a:r>
            <a:r>
              <a:rPr lang="da-DK" sz="3200" dirty="0" smtClean="0">
                <a:sym typeface="Wingdings" panose="05000000000000000000" pitchFamily="2" charset="2"/>
              </a:rPr>
              <a:t></a:t>
            </a:r>
            <a:endParaRPr lang="da-DK" sz="3200" dirty="0" smtClean="0"/>
          </a:p>
        </p:txBody>
      </p:sp>
    </p:spTree>
    <p:custDataLst>
      <p:tags r:id="rId1"/>
    </p:custDataLst>
    <p:extLst>
      <p:ext uri="{BB962C8B-B14F-4D97-AF65-F5344CB8AC3E}">
        <p14:creationId xmlns:p14="http://schemas.microsoft.com/office/powerpoint/2010/main" val="21231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540784" y="179733"/>
            <a:ext cx="11254317" cy="6312573"/>
          </a:xfrm>
          <a:solidFill>
            <a:schemeClr val="tx2">
              <a:lumMod val="40000"/>
              <a:lumOff val="60000"/>
            </a:schemeClr>
          </a:solidFill>
        </p:spPr>
      </p:sp>
      <p:sp>
        <p:nvSpPr>
          <p:cNvPr id="3" name="TextBox 2"/>
          <p:cNvSpPr txBox="1"/>
          <p:nvPr/>
        </p:nvSpPr>
        <p:spPr>
          <a:xfrm flipH="1">
            <a:off x="1592397" y="4599000"/>
            <a:ext cx="9151089" cy="923330"/>
          </a:xfrm>
          <a:prstGeom prst="rect">
            <a:avLst/>
          </a:prstGeom>
          <a:noFill/>
        </p:spPr>
        <p:txBody>
          <a:bodyPr wrap="square" rtlCol="0">
            <a:spAutoFit/>
          </a:bodyPr>
          <a:lstStyle/>
          <a:p>
            <a:pPr algn="ctr"/>
            <a:r>
              <a:rPr lang="en-GB" sz="5400" b="1" dirty="0" smtClean="0"/>
              <a:t>2. </a:t>
            </a:r>
            <a:r>
              <a:rPr lang="en-GB" sz="5400" b="1" dirty="0" err="1" smtClean="0"/>
              <a:t>Skrivning</a:t>
            </a:r>
            <a:r>
              <a:rPr lang="en-GB" sz="5400" b="1" dirty="0" smtClean="0"/>
              <a:t> </a:t>
            </a:r>
            <a:r>
              <a:rPr lang="en-GB" sz="5400" b="1" dirty="0" err="1" smtClean="0"/>
              <a:t>og</a:t>
            </a:r>
            <a:r>
              <a:rPr lang="en-GB" sz="5400" b="1" dirty="0" smtClean="0"/>
              <a:t> feedback</a:t>
            </a:r>
            <a:endParaRPr lang="en-GB" sz="5400" b="1" dirty="0"/>
          </a:p>
        </p:txBody>
      </p:sp>
      <p:sp>
        <p:nvSpPr>
          <p:cNvPr id="5" name="AutoShape 6" descr="Billedresultat for stregtegning samt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Billedresultat for 1-1 samt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7683" y="1224419"/>
            <a:ext cx="2119423" cy="2825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 r="-90" b="13971"/>
          <a:stretch/>
        </p:blipFill>
        <p:spPr bwMode="auto">
          <a:xfrm>
            <a:off x="2846396" y="961450"/>
            <a:ext cx="6458388" cy="353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03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536" y="0"/>
            <a:ext cx="10515600" cy="1325563"/>
          </a:xfrm>
        </p:spPr>
        <p:txBody>
          <a:bodyPr>
            <a:normAutofit/>
          </a:bodyPr>
          <a:lstStyle/>
          <a:p>
            <a:r>
              <a:rPr lang="da-DK" dirty="0" smtClean="0"/>
              <a:t>Hvad kan du gøre som vejleder?</a:t>
            </a:r>
            <a:endParaRPr lang="da-DK" dirty="0"/>
          </a:p>
        </p:txBody>
      </p:sp>
      <p:sp>
        <p:nvSpPr>
          <p:cNvPr id="7" name="Content Placeholder 6"/>
          <p:cNvSpPr>
            <a:spLocks noGrp="1"/>
          </p:cNvSpPr>
          <p:nvPr>
            <p:ph idx="1"/>
          </p:nvPr>
        </p:nvSpPr>
        <p:spPr>
          <a:xfrm>
            <a:off x="927536" y="1495111"/>
            <a:ext cx="10515600" cy="4023360"/>
          </a:xfrm>
        </p:spPr>
        <p:txBody>
          <a:bodyPr>
            <a:noAutofit/>
          </a:bodyPr>
          <a:lstStyle/>
          <a:p>
            <a:pPr marL="0" indent="0">
              <a:buNone/>
            </a:pPr>
            <a:endParaRPr lang="da-DK" sz="2800" dirty="0" smtClean="0"/>
          </a:p>
          <a:p>
            <a:pPr marL="457200" indent="-457200">
              <a:buFont typeface="+mj-lt"/>
              <a:buAutoNum type="arabicPeriod"/>
            </a:pPr>
            <a:r>
              <a:rPr lang="da-DK" sz="2800" dirty="0" smtClean="0"/>
              <a:t>Hjælp </a:t>
            </a:r>
            <a:r>
              <a:rPr lang="da-DK" dirty="0" smtClean="0"/>
              <a:t>eleverne med </a:t>
            </a:r>
            <a:r>
              <a:rPr lang="da-DK" sz="2800" dirty="0" smtClean="0"/>
              <a:t>at få et </a:t>
            </a:r>
            <a:r>
              <a:rPr lang="da-DK" sz="2800" dirty="0" smtClean="0">
                <a:solidFill>
                  <a:srgbClr val="FF0000"/>
                </a:solidFill>
              </a:rPr>
              <a:t>overblik </a:t>
            </a:r>
            <a:r>
              <a:rPr lang="da-DK" sz="2800" dirty="0" smtClean="0"/>
              <a:t>over skriveprocessen</a:t>
            </a:r>
          </a:p>
          <a:p>
            <a:pPr marL="457200" indent="-457200">
              <a:buFont typeface="+mj-lt"/>
              <a:buAutoNum type="arabicPeriod"/>
            </a:pPr>
            <a:r>
              <a:rPr lang="da-DK" dirty="0" smtClean="0"/>
              <a:t>Brug </a:t>
            </a:r>
            <a:r>
              <a:rPr lang="da-DK" dirty="0" smtClean="0">
                <a:solidFill>
                  <a:srgbClr val="FF0000"/>
                </a:solidFill>
              </a:rPr>
              <a:t>Pentagon-modellen</a:t>
            </a:r>
          </a:p>
          <a:p>
            <a:pPr marL="457200" indent="-457200">
              <a:buFont typeface="+mj-lt"/>
              <a:buAutoNum type="arabicPeriod"/>
            </a:pPr>
            <a:r>
              <a:rPr lang="da-DK" altLang="da-DK" sz="2800" dirty="0" smtClean="0"/>
              <a:t>Undgå </a:t>
            </a:r>
            <a:r>
              <a:rPr lang="da-DK" altLang="da-DK" sz="2800" dirty="0" smtClean="0">
                <a:solidFill>
                  <a:srgbClr val="FF0000"/>
                </a:solidFill>
              </a:rPr>
              <a:t>”godkendelsesfælden” </a:t>
            </a:r>
            <a:r>
              <a:rPr lang="da-DK" altLang="da-DK" sz="2800" dirty="0" smtClean="0"/>
              <a:t>i dobbeltrollen som vejleder og bedømmer</a:t>
            </a:r>
          </a:p>
          <a:p>
            <a:pPr marL="0" indent="0">
              <a:buNone/>
            </a:pPr>
            <a:endParaRPr lang="da-DK" altLang="da-DK" sz="2800" dirty="0" smtClean="0"/>
          </a:p>
          <a:p>
            <a:pPr marL="457200" indent="-457200">
              <a:buFont typeface="+mj-lt"/>
              <a:buAutoNum type="arabicPeriod"/>
            </a:pPr>
            <a:endParaRPr lang="da-DK" altLang="da-DK" sz="2800" dirty="0"/>
          </a:p>
          <a:p>
            <a:pPr marL="457200" indent="-457200">
              <a:buFont typeface="+mj-lt"/>
              <a:buAutoNum type="arabicPeriod"/>
            </a:pPr>
            <a:endParaRPr lang="da-DK" sz="2800" dirty="0"/>
          </a:p>
          <a:p>
            <a:pPr marL="457200" indent="-457200">
              <a:buFont typeface="+mj-lt"/>
              <a:buAutoNum type="arabicPeriod"/>
            </a:pPr>
            <a:endParaRPr lang="da-DK" sz="2800" dirty="0"/>
          </a:p>
        </p:txBody>
      </p:sp>
      <p:pic>
        <p:nvPicPr>
          <p:cNvPr id="6" name="Picture 5"/>
          <p:cNvPicPr>
            <a:picLocks noChangeAspect="1"/>
          </p:cNvPicPr>
          <p:nvPr/>
        </p:nvPicPr>
        <p:blipFill rotWithShape="1">
          <a:blip r:embed="rId3"/>
          <a:srcRect l="9582" t="6946" r="9308" b="6793"/>
          <a:stretch/>
        </p:blipFill>
        <p:spPr>
          <a:xfrm rot="923495">
            <a:off x="10751384" y="195848"/>
            <a:ext cx="1123952" cy="933866"/>
          </a:xfrm>
          <a:prstGeom prst="rect">
            <a:avLst/>
          </a:prstGeom>
        </p:spPr>
      </p:pic>
    </p:spTree>
    <p:extLst>
      <p:ext uri="{BB962C8B-B14F-4D97-AF65-F5344CB8AC3E}">
        <p14:creationId xmlns:p14="http://schemas.microsoft.com/office/powerpoint/2010/main" val="99909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94" y="351120"/>
            <a:ext cx="10515600" cy="1325563"/>
          </a:xfrm>
        </p:spPr>
        <p:txBody>
          <a:bodyPr>
            <a:normAutofit/>
          </a:bodyPr>
          <a:lstStyle/>
          <a:p>
            <a:r>
              <a:rPr lang="da-DK" b="1" dirty="0" smtClean="0">
                <a:solidFill>
                  <a:srgbClr val="FF0000"/>
                </a:solidFill>
              </a:rPr>
              <a:t>1. </a:t>
            </a:r>
            <a:r>
              <a:rPr lang="da-DK" b="1" dirty="0" smtClean="0">
                <a:solidFill>
                  <a:srgbClr val="FF0000"/>
                </a:solidFill>
              </a:rPr>
              <a:t>O</a:t>
            </a:r>
            <a:r>
              <a:rPr lang="da-DK" sz="4400" b="1" dirty="0" smtClean="0">
                <a:solidFill>
                  <a:srgbClr val="FF0000"/>
                </a:solidFill>
              </a:rPr>
              <a:t>verblik</a:t>
            </a:r>
            <a:r>
              <a:rPr lang="da-DK" sz="4400" b="1" dirty="0" smtClean="0"/>
              <a:t> </a:t>
            </a:r>
            <a:r>
              <a:rPr lang="da-DK" sz="4400" b="1" dirty="0" smtClean="0"/>
              <a:t>over skriveprocessen</a:t>
            </a:r>
            <a:br>
              <a:rPr lang="da-DK" sz="4400" b="1" dirty="0" smtClean="0"/>
            </a:br>
            <a:r>
              <a:rPr lang="da-DK" sz="2400" cap="none" dirty="0" smtClean="0">
                <a:solidFill>
                  <a:schemeClr val="tx1"/>
                </a:solidFill>
              </a:rPr>
              <a:t>(Rienecker, Wichmann-Hansen &amp; Jørgensen, 2019)</a:t>
            </a:r>
            <a:endParaRPr lang="da-DK" sz="2400" cap="none" dirty="0">
              <a:solidFill>
                <a:schemeClr val="tx1"/>
              </a:solidFill>
            </a:endParaRPr>
          </a:p>
        </p:txBody>
      </p:sp>
      <p:sp>
        <p:nvSpPr>
          <p:cNvPr id="3" name="Text Placeholder 2"/>
          <p:cNvSpPr>
            <a:spLocks noGrp="1"/>
          </p:cNvSpPr>
          <p:nvPr>
            <p:ph type="body" sz="quarter" idx="4294967295"/>
          </p:nvPr>
        </p:nvSpPr>
        <p:spPr>
          <a:xfrm>
            <a:off x="3856383" y="1875256"/>
            <a:ext cx="7301948" cy="4498354"/>
          </a:xfrm>
        </p:spPr>
        <p:txBody>
          <a:bodyPr>
            <a:normAutofit fontScale="92500" lnSpcReduction="10000"/>
          </a:bodyPr>
          <a:lstStyle/>
          <a:p>
            <a:r>
              <a:rPr lang="en-US" sz="3200" dirty="0" err="1" smtClean="0"/>
              <a:t>Foreslå</a:t>
            </a:r>
            <a:r>
              <a:rPr lang="en-US" sz="3200" dirty="0" smtClean="0"/>
              <a:t> </a:t>
            </a:r>
            <a:r>
              <a:rPr lang="en-US" sz="3200" dirty="0" err="1" smtClean="0"/>
              <a:t>eleverne</a:t>
            </a:r>
            <a:r>
              <a:rPr lang="en-US" sz="3200" dirty="0" smtClean="0"/>
              <a:t> at </a:t>
            </a:r>
            <a:r>
              <a:rPr lang="en-US" sz="3200" dirty="0" err="1" smtClean="0"/>
              <a:t>skrive</a:t>
            </a:r>
            <a:r>
              <a:rPr lang="en-US" sz="3200" dirty="0" smtClean="0"/>
              <a:t> </a:t>
            </a:r>
            <a:r>
              <a:rPr lang="en-US" sz="3200" dirty="0" err="1" smtClean="0"/>
              <a:t>en</a:t>
            </a:r>
            <a:r>
              <a:rPr lang="en-US" sz="3200" dirty="0" smtClean="0"/>
              <a:t> </a:t>
            </a:r>
            <a:r>
              <a:rPr lang="en-US" sz="3200" i="1" dirty="0" smtClean="0">
                <a:solidFill>
                  <a:srgbClr val="FF0000"/>
                </a:solidFill>
              </a:rPr>
              <a:t>Peter </a:t>
            </a:r>
            <a:r>
              <a:rPr lang="en-US" sz="3200" i="1" dirty="0" err="1" smtClean="0">
                <a:solidFill>
                  <a:srgbClr val="FF0000"/>
                </a:solidFill>
              </a:rPr>
              <a:t>Plys</a:t>
            </a:r>
            <a:r>
              <a:rPr lang="en-US" sz="3200" dirty="0" smtClean="0">
                <a:solidFill>
                  <a:srgbClr val="FF0000"/>
                </a:solidFill>
              </a:rPr>
              <a:t> </a:t>
            </a:r>
            <a:r>
              <a:rPr lang="en-US" sz="3200" dirty="0" err="1" smtClean="0"/>
              <a:t>opgave</a:t>
            </a:r>
            <a:r>
              <a:rPr lang="en-US" sz="3200" dirty="0" smtClean="0"/>
              <a:t> (</a:t>
            </a:r>
            <a:r>
              <a:rPr lang="en-US" sz="3200" dirty="0" err="1" smtClean="0"/>
              <a:t>en</a:t>
            </a:r>
            <a:r>
              <a:rPr lang="en-US" sz="3200" dirty="0" smtClean="0"/>
              <a:t> </a:t>
            </a:r>
            <a:r>
              <a:rPr lang="en-US" sz="3200" dirty="0" err="1" smtClean="0"/>
              <a:t>udvidet</a:t>
            </a:r>
            <a:r>
              <a:rPr lang="en-US" sz="3200" dirty="0" smtClean="0"/>
              <a:t> </a:t>
            </a:r>
            <a:r>
              <a:rPr lang="en-US" sz="3200" dirty="0" err="1" smtClean="0"/>
              <a:t>og</a:t>
            </a:r>
            <a:r>
              <a:rPr lang="en-US" sz="3200" dirty="0" smtClean="0"/>
              <a:t> </a:t>
            </a:r>
            <a:r>
              <a:rPr lang="en-US" sz="3200" dirty="0" err="1" smtClean="0"/>
              <a:t>forklaret</a:t>
            </a:r>
            <a:r>
              <a:rPr lang="en-US" sz="3200" dirty="0" smtClean="0"/>
              <a:t> </a:t>
            </a:r>
            <a:r>
              <a:rPr lang="en-US" sz="3200" dirty="0" err="1" smtClean="0"/>
              <a:t>indholdsfortegnelse</a:t>
            </a:r>
            <a:r>
              <a:rPr lang="en-US" sz="3200" dirty="0" smtClean="0"/>
              <a:t>) </a:t>
            </a:r>
            <a:endParaRPr lang="en-US" sz="3200" dirty="0"/>
          </a:p>
          <a:p>
            <a:endParaRPr lang="en-US" sz="3200" dirty="0" smtClean="0"/>
          </a:p>
          <a:p>
            <a:r>
              <a:rPr lang="en-US" sz="3200" dirty="0" smtClean="0"/>
              <a:t>Bed </a:t>
            </a:r>
            <a:r>
              <a:rPr lang="en-US" sz="3200" dirty="0" err="1" smtClean="0"/>
              <a:t>dem</a:t>
            </a:r>
            <a:r>
              <a:rPr lang="en-US" sz="3200" dirty="0" smtClean="0"/>
              <a:t> </a:t>
            </a:r>
            <a:r>
              <a:rPr lang="en-US" sz="3200" dirty="0" err="1" smtClean="0">
                <a:solidFill>
                  <a:srgbClr val="FF0000"/>
                </a:solidFill>
              </a:rPr>
              <a:t>estimere</a:t>
            </a:r>
            <a:r>
              <a:rPr lang="en-US" sz="3200" dirty="0" smtClean="0">
                <a:solidFill>
                  <a:srgbClr val="FF0000"/>
                </a:solidFill>
              </a:rPr>
              <a:t> </a:t>
            </a:r>
            <a:r>
              <a:rPr lang="en-US" sz="3200" dirty="0" err="1" smtClean="0">
                <a:solidFill>
                  <a:srgbClr val="FF0000"/>
                </a:solidFill>
              </a:rPr>
              <a:t>sideantal</a:t>
            </a:r>
            <a:r>
              <a:rPr lang="en-US" sz="3200" dirty="0" smtClean="0">
                <a:solidFill>
                  <a:srgbClr val="FF0000"/>
                </a:solidFill>
              </a:rPr>
              <a:t> </a:t>
            </a:r>
            <a:r>
              <a:rPr lang="en-US" sz="3200" dirty="0" err="1" smtClean="0">
                <a:solidFill>
                  <a:srgbClr val="FF0000"/>
                </a:solidFill>
              </a:rPr>
              <a:t>og</a:t>
            </a:r>
            <a:r>
              <a:rPr lang="en-US" sz="3200" dirty="0" smtClean="0">
                <a:solidFill>
                  <a:srgbClr val="FF0000"/>
                </a:solidFill>
              </a:rPr>
              <a:t> </a:t>
            </a:r>
            <a:r>
              <a:rPr lang="en-US" sz="3200" dirty="0" err="1" smtClean="0">
                <a:solidFill>
                  <a:srgbClr val="FF0000"/>
                </a:solidFill>
              </a:rPr>
              <a:t>tidsforbrug</a:t>
            </a:r>
            <a:r>
              <a:rPr lang="en-US" sz="3200" dirty="0" smtClean="0">
                <a:solidFill>
                  <a:srgbClr val="FF0000"/>
                </a:solidFill>
              </a:rPr>
              <a:t> </a:t>
            </a:r>
            <a:r>
              <a:rPr lang="en-US" sz="3200" dirty="0" smtClean="0"/>
              <a:t>for </a:t>
            </a:r>
            <a:r>
              <a:rPr lang="en-US" sz="3200" dirty="0" err="1" smtClean="0"/>
              <a:t>hvert</a:t>
            </a:r>
            <a:r>
              <a:rPr lang="en-US" sz="3200" dirty="0" smtClean="0"/>
              <a:t> </a:t>
            </a:r>
            <a:r>
              <a:rPr lang="en-US" sz="3200" dirty="0" err="1" smtClean="0"/>
              <a:t>afsnit</a:t>
            </a:r>
            <a:r>
              <a:rPr lang="en-US" sz="3200" dirty="0"/>
              <a:t> +</a:t>
            </a:r>
            <a:r>
              <a:rPr lang="en-US" sz="3200" dirty="0" smtClean="0"/>
              <a:t> </a:t>
            </a:r>
            <a:r>
              <a:rPr lang="en-US" sz="3200" dirty="0" err="1" smtClean="0"/>
              <a:t>skrive</a:t>
            </a:r>
            <a:r>
              <a:rPr lang="en-US" sz="3200" dirty="0" smtClean="0"/>
              <a:t> </a:t>
            </a:r>
            <a:r>
              <a:rPr lang="en-US" sz="3200" dirty="0" err="1" smtClean="0"/>
              <a:t>det</a:t>
            </a:r>
            <a:r>
              <a:rPr lang="en-US" sz="3200" dirty="0" smtClean="0"/>
              <a:t> </a:t>
            </a:r>
            <a:r>
              <a:rPr lang="en-US" sz="3200" dirty="0" err="1" smtClean="0"/>
              <a:t>ind</a:t>
            </a:r>
            <a:r>
              <a:rPr lang="en-US" sz="3200" dirty="0" smtClean="0"/>
              <a:t> </a:t>
            </a:r>
            <a:r>
              <a:rPr lang="en-US" sz="3200" dirty="0" err="1" smtClean="0"/>
              <a:t>på</a:t>
            </a:r>
            <a:r>
              <a:rPr lang="en-US" sz="3200" dirty="0"/>
              <a:t> </a:t>
            </a:r>
            <a:r>
              <a:rPr lang="en-US" sz="3200" dirty="0" err="1" smtClean="0"/>
              <a:t>en</a:t>
            </a:r>
            <a:r>
              <a:rPr lang="en-US" sz="3200" dirty="0" smtClean="0"/>
              <a:t> </a:t>
            </a:r>
            <a:r>
              <a:rPr lang="en-US" sz="3200" dirty="0" err="1" smtClean="0">
                <a:solidFill>
                  <a:srgbClr val="FF0000"/>
                </a:solidFill>
              </a:rPr>
              <a:t>kalender</a:t>
            </a:r>
            <a:endParaRPr lang="en-US" sz="3200" dirty="0" smtClean="0">
              <a:solidFill>
                <a:srgbClr val="FF0000"/>
              </a:solidFill>
            </a:endParaRPr>
          </a:p>
          <a:p>
            <a:endParaRPr lang="en-US" sz="3200" dirty="0">
              <a:solidFill>
                <a:srgbClr val="FF0000"/>
              </a:solidFill>
            </a:endParaRPr>
          </a:p>
          <a:p>
            <a:r>
              <a:rPr lang="en-US" sz="3200" dirty="0" smtClean="0"/>
              <a:t>Mind </a:t>
            </a:r>
            <a:r>
              <a:rPr lang="en-US" sz="3200" dirty="0" err="1" smtClean="0"/>
              <a:t>dem</a:t>
            </a:r>
            <a:r>
              <a:rPr lang="en-US" sz="3200" dirty="0" smtClean="0"/>
              <a:t> om at </a:t>
            </a:r>
            <a:r>
              <a:rPr lang="da-DK" sz="3200" dirty="0" smtClean="0"/>
              <a:t>indregne tid til feedback og revision</a:t>
            </a:r>
            <a:endParaRPr lang="da-DK" sz="3200" dirty="0"/>
          </a:p>
          <a:p>
            <a:endParaRPr lang="en-US" sz="3200" dirty="0" smtClean="0"/>
          </a:p>
        </p:txBody>
      </p:sp>
      <p:pic>
        <p:nvPicPr>
          <p:cNvPr id="4" name="Picture 3"/>
          <p:cNvPicPr>
            <a:picLocks noChangeAspect="1"/>
          </p:cNvPicPr>
          <p:nvPr/>
        </p:nvPicPr>
        <p:blipFill>
          <a:blip r:embed="rId3"/>
          <a:stretch>
            <a:fillRect/>
          </a:stretch>
        </p:blipFill>
        <p:spPr>
          <a:xfrm>
            <a:off x="635794" y="2577548"/>
            <a:ext cx="2953259" cy="2496163"/>
          </a:xfrm>
          <a:prstGeom prst="rect">
            <a:avLst/>
          </a:prstGeom>
        </p:spPr>
      </p:pic>
      <p:pic>
        <p:nvPicPr>
          <p:cNvPr id="5" name="Picture 4"/>
          <p:cNvPicPr>
            <a:picLocks noChangeAspect="1"/>
          </p:cNvPicPr>
          <p:nvPr/>
        </p:nvPicPr>
        <p:blipFill>
          <a:blip r:embed="rId4"/>
          <a:stretch>
            <a:fillRect/>
          </a:stretch>
        </p:blipFill>
        <p:spPr>
          <a:xfrm>
            <a:off x="10396889" y="1570040"/>
            <a:ext cx="672755" cy="1345510"/>
          </a:xfrm>
          <a:prstGeom prst="rect">
            <a:avLst/>
          </a:prstGeom>
        </p:spPr>
      </p:pic>
    </p:spTree>
    <p:extLst>
      <p:ext uri="{BB962C8B-B14F-4D97-AF65-F5344CB8AC3E}">
        <p14:creationId xmlns:p14="http://schemas.microsoft.com/office/powerpoint/2010/main" val="383205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18592" y="1986456"/>
            <a:ext cx="9338898" cy="3176752"/>
          </a:xfrm>
          <a:ln w="28575">
            <a:solidFill>
              <a:schemeClr val="tx1"/>
            </a:solidFill>
          </a:ln>
          <a:effectLst>
            <a:outerShdw blurRad="63500" sx="102000" sy="102000" algn="ctr" rotWithShape="0">
              <a:prstClr val="black">
                <a:alpha val="40000"/>
              </a:prstClr>
            </a:outerShdw>
          </a:effectLst>
        </p:spPr>
        <p:txBody>
          <a:bodyPr>
            <a:normAutofit fontScale="90000"/>
          </a:bodyPr>
          <a:lstStyle/>
          <a:p>
            <a:pPr>
              <a:lnSpc>
                <a:spcPct val="100000"/>
              </a:lnSpc>
            </a:pPr>
            <a:r>
              <a:rPr lang="da-DK" sz="4400" dirty="0" smtClean="0"/>
              <a:t>SOP-opgaven </a:t>
            </a:r>
            <a:r>
              <a:rPr lang="da-DK" sz="4400" dirty="0"/>
              <a:t>er </a:t>
            </a:r>
            <a:r>
              <a:rPr lang="da-DK" sz="4400" dirty="0" smtClean="0"/>
              <a:t>en </a:t>
            </a:r>
            <a:r>
              <a:rPr lang="da-DK" sz="4400" dirty="0" smtClean="0">
                <a:solidFill>
                  <a:srgbClr val="00B0F0"/>
                </a:solidFill>
              </a:rPr>
              <a:t>videnskabelig genre </a:t>
            </a:r>
            <a:r>
              <a:rPr lang="da-DK" sz="4400" dirty="0" smtClean="0"/>
              <a:t>ligesom </a:t>
            </a:r>
            <a:r>
              <a:rPr lang="da-DK" sz="4400" dirty="0"/>
              <a:t>som </a:t>
            </a:r>
            <a:r>
              <a:rPr lang="da-DK" sz="4400" b="1" dirty="0"/>
              <a:t>den selvstændige </a:t>
            </a:r>
            <a:r>
              <a:rPr lang="da-DK" sz="4400" b="1" dirty="0" smtClean="0"/>
              <a:t>opgave </a:t>
            </a:r>
            <a:r>
              <a:rPr lang="da-DK" sz="4400" b="1" dirty="0"/>
              <a:t>på videregående uddannelser </a:t>
            </a:r>
            <a:r>
              <a:rPr lang="da-DK" sz="4400" dirty="0"/>
              <a:t>og </a:t>
            </a:r>
            <a:r>
              <a:rPr lang="da-DK" sz="4400" b="1" dirty="0"/>
              <a:t>den videnskabelige artikel </a:t>
            </a:r>
            <a:r>
              <a:rPr lang="da-DK" sz="4400" dirty="0"/>
              <a:t>– men på </a:t>
            </a:r>
            <a:r>
              <a:rPr lang="da-DK" sz="4400" dirty="0" smtClean="0"/>
              <a:t>gymnasialt </a:t>
            </a:r>
            <a:r>
              <a:rPr lang="da-DK" sz="4400" dirty="0"/>
              <a:t>niveau </a:t>
            </a:r>
            <a:r>
              <a:rPr lang="da-DK" sz="4400" dirty="0" smtClean="0"/>
              <a:t>(tværfaglig)</a:t>
            </a:r>
            <a:endParaRPr lang="en-GB" sz="4400" dirty="0"/>
          </a:p>
        </p:txBody>
      </p:sp>
      <p:sp>
        <p:nvSpPr>
          <p:cNvPr id="3" name="TextBox 2"/>
          <p:cNvSpPr txBox="1"/>
          <p:nvPr/>
        </p:nvSpPr>
        <p:spPr>
          <a:xfrm>
            <a:off x="216919" y="125070"/>
            <a:ext cx="4349088" cy="467820"/>
          </a:xfrm>
          <a:prstGeom prst="rect">
            <a:avLst/>
          </a:prstGeom>
          <a:noFill/>
        </p:spPr>
        <p:txBody>
          <a:bodyPr wrap="square" lIns="0" tIns="0" rIns="0" bIns="0" rtlCol="0">
            <a:spAutoFit/>
          </a:bodyPr>
          <a:lstStyle/>
          <a:p>
            <a:pPr>
              <a:lnSpc>
                <a:spcPct val="95000"/>
              </a:lnSpc>
            </a:pPr>
            <a:r>
              <a:rPr lang="da-DK" sz="3200" b="1" dirty="0" smtClean="0">
                <a:solidFill>
                  <a:srgbClr val="FF0000"/>
                </a:solidFill>
              </a:rPr>
              <a:t>2. PENTAGONMODELLEN</a:t>
            </a:r>
            <a:endParaRPr lang="da-DK" sz="3733" b="1" dirty="0">
              <a:solidFill>
                <a:srgbClr val="FF0000"/>
              </a:solidFill>
            </a:endParaRPr>
          </a:p>
        </p:txBody>
      </p:sp>
      <p:sp>
        <p:nvSpPr>
          <p:cNvPr id="5" name="Rectangle 4"/>
          <p:cNvSpPr/>
          <p:nvPr/>
        </p:nvSpPr>
        <p:spPr>
          <a:xfrm>
            <a:off x="135449" y="420535"/>
            <a:ext cx="3552254" cy="420564"/>
          </a:xfrm>
          <a:prstGeom prst="rect">
            <a:avLst/>
          </a:prstGeom>
        </p:spPr>
        <p:txBody>
          <a:bodyPr wrap="none">
            <a:spAutoFit/>
          </a:bodyPr>
          <a:lstStyle/>
          <a:p>
            <a:pPr lvl="0"/>
            <a:r>
              <a:rPr lang="da-DK" sz="2133" dirty="0" smtClean="0">
                <a:solidFill>
                  <a:srgbClr val="000000"/>
                </a:solidFill>
              </a:rPr>
              <a:t>(Rienecker </a:t>
            </a:r>
            <a:r>
              <a:rPr lang="da-DK" sz="2133" dirty="0">
                <a:solidFill>
                  <a:srgbClr val="000000"/>
                </a:solidFill>
              </a:rPr>
              <a:t>&amp; Jørgensen, </a:t>
            </a:r>
            <a:r>
              <a:rPr lang="da-DK" sz="2133" dirty="0" smtClean="0">
                <a:solidFill>
                  <a:srgbClr val="000000"/>
                </a:solidFill>
              </a:rPr>
              <a:t>2017)</a:t>
            </a:r>
            <a:endParaRPr lang="da-DK" sz="2133" dirty="0">
              <a:solidFill>
                <a:srgbClr val="000000"/>
              </a:solidFill>
            </a:endParaRPr>
          </a:p>
        </p:txBody>
      </p:sp>
      <p:pic>
        <p:nvPicPr>
          <p:cNvPr id="6" name="Picture 4" descr="http://samfundslitteratur.dk/sites/default/files/styles/book-cover-large/public/covers/9788759315217.png?itok=xtsBOB4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6935" y="216593"/>
            <a:ext cx="1067701" cy="148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890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2061</Words>
  <Application>Microsoft Office PowerPoint</Application>
  <PresentationFormat>Widescreen</PresentationFormat>
  <Paragraphs>234</Paragraphs>
  <Slides>29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Arial</vt:lpstr>
      <vt:lpstr>AU Passata</vt:lpstr>
      <vt:lpstr>Calibri</vt:lpstr>
      <vt:lpstr>Calibri Light</vt:lpstr>
      <vt:lpstr>Tahoma</vt:lpstr>
      <vt:lpstr>Times New Roman</vt:lpstr>
      <vt:lpstr>Wingdings</vt:lpstr>
      <vt:lpstr>Office Theme</vt:lpstr>
      <vt:lpstr>Den gode vejledning i SOP </vt:lpstr>
      <vt:lpstr>Formål</vt:lpstr>
      <vt:lpstr>PowerPoint Presentation</vt:lpstr>
      <vt:lpstr>Uddrag fra Undervisningsministeriets vejledning til lærerplanen for studieområdet, hhx</vt:lpstr>
      <vt:lpstr>Vejlederbrev: et effektivt redskab til forventningsafstemning </vt:lpstr>
      <vt:lpstr>PowerPoint Presentation</vt:lpstr>
      <vt:lpstr>Hvad kan du gøre som vejleder?</vt:lpstr>
      <vt:lpstr>1. Overblik over skriveprocessen (Rienecker, Wichmann-Hansen &amp; Jørgensen, 2019)</vt:lpstr>
      <vt:lpstr>SOP-opgaven er en videnskabelig genre ligesom som den selvstændige opgave på videregående uddannelser og den videnskabelige artikel – men på gymnasialt niveau (tværfaglig)</vt:lpstr>
      <vt:lpstr>PowerPoint Presentation</vt:lpstr>
      <vt:lpstr>3. Undgå “godkendelsesfælden”</vt:lpstr>
      <vt:lpstr>Kriteriebaseret </vt:lpstr>
      <vt:lpstr>Hvad mener du? </vt:lpstr>
      <vt:lpstr>Konkret</vt:lpstr>
      <vt:lpstr>Konstruktiv</vt:lpstr>
      <vt:lpstr>PowerPoint Presentation</vt:lpstr>
      <vt:lpstr>Brug metakommunikation </vt:lpstr>
      <vt:lpstr>PowerPoint Presentation</vt:lpstr>
      <vt:lpstr>PowerPoint Presentation</vt:lpstr>
      <vt:lpstr>PowerPoint Presentation</vt:lpstr>
      <vt:lpstr>PowerPoint Presentation</vt:lpstr>
      <vt:lpstr>Eksempel</vt:lpstr>
      <vt:lpstr>PowerPoint Presentation</vt:lpstr>
      <vt:lpstr>PowerPoint Presentation</vt:lpstr>
      <vt:lpstr>PowerPoint Presentation</vt:lpstr>
      <vt:lpstr>PowerPoint Presentation</vt:lpstr>
      <vt:lpstr>PowerPoint Presentation</vt:lpstr>
      <vt:lpstr>Øvelse</vt:lpstr>
      <vt:lpstr>Referencer</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Centrale temaer i vejledning</dc:title>
  <dc:creator>Gitte Wichmann-Hansen</dc:creator>
  <cp:lastModifiedBy>Gitte Wichmann-Hansen</cp:lastModifiedBy>
  <cp:revision>281</cp:revision>
  <cp:lastPrinted>2017-03-07T13:30:24Z</cp:lastPrinted>
  <dcterms:created xsi:type="dcterms:W3CDTF">2017-03-07T12:15:03Z</dcterms:created>
  <dcterms:modified xsi:type="dcterms:W3CDTF">2019-12-18T16:16:06Z</dcterms:modified>
</cp:coreProperties>
</file>