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60" r:id="rId2"/>
    <p:sldId id="355" r:id="rId3"/>
    <p:sldId id="358" r:id="rId4"/>
    <p:sldId id="263" r:id="rId5"/>
    <p:sldId id="356" r:id="rId6"/>
    <p:sldId id="357" r:id="rId7"/>
    <p:sldId id="338" r:id="rId8"/>
    <p:sldId id="339" r:id="rId9"/>
    <p:sldId id="344" r:id="rId10"/>
    <p:sldId id="345" r:id="rId11"/>
    <p:sldId id="349" r:id="rId12"/>
    <p:sldId id="332" r:id="rId13"/>
    <p:sldId id="354" r:id="rId14"/>
    <p:sldId id="346" r:id="rId15"/>
    <p:sldId id="348" r:id="rId16"/>
    <p:sldId id="359" r:id="rId17"/>
    <p:sldId id="336" r:id="rId18"/>
    <p:sldId id="337" r:id="rId19"/>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0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8"/>
    <a:srgbClr val="EA8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54914" autoAdjust="0"/>
  </p:normalViewPr>
  <p:slideViewPr>
    <p:cSldViewPr snapToGrid="0" showGuides="1">
      <p:cViewPr varScale="1">
        <p:scale>
          <a:sx n="72" d="100"/>
          <a:sy n="72" d="100"/>
        </p:scale>
        <p:origin x="1956"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24/02/2020</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24/02/2020</a:t>
            </a:fld>
            <a:endParaRPr lang="en-GB"/>
          </a:p>
        </p:txBody>
      </p:sp>
      <p:sp>
        <p:nvSpPr>
          <p:cNvPr id="10" name="Slide Number Placeholder 9"/>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anskelove.dk/folkeskoleloven/29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osendahlsonline.dk/login.aspx?cfg=BNU&amp;user=bnu@dk&amp;pw=bnu1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97792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 behandler</a:t>
            </a:r>
            <a:r>
              <a:rPr lang="da-DK" baseline="0" dirty="0" smtClean="0"/>
              <a:t> de tværgående temaer. </a:t>
            </a:r>
            <a:r>
              <a:rPr lang="da-DK" dirty="0" smtClean="0"/>
              <a:t>Intentionen med de tværgående</a:t>
            </a:r>
            <a:r>
              <a:rPr lang="da-DK" baseline="0" dirty="0" smtClean="0"/>
              <a:t> temaer er, at de skal indgå kontinuerligt i undervisningen i de fag i det omfang, det giver mening. </a:t>
            </a:r>
          </a:p>
          <a:p>
            <a:endParaRPr lang="da-DK" baseline="0" dirty="0" smtClean="0"/>
          </a:p>
          <a:p>
            <a:r>
              <a:rPr lang="da-DK" baseline="0" dirty="0" smtClean="0"/>
              <a:t>Arbejdet med sproglig udvikling er en central dimension i </a:t>
            </a:r>
            <a:r>
              <a:rPr lang="da-DK" i="1" baseline="0" dirty="0" smtClean="0"/>
              <a:t>alle</a:t>
            </a:r>
            <a:r>
              <a:rPr lang="da-DK" baseline="0" dirty="0" smtClean="0"/>
              <a:t> forløb, fordi området er så grundlæggende for elevernes (lige) muligheder for at deltage i undervisningen. </a:t>
            </a:r>
          </a:p>
          <a:p>
            <a:endParaRPr lang="da-DK" baseline="0" dirty="0" smtClean="0"/>
          </a:p>
          <a:p>
            <a:r>
              <a:rPr lang="da-DK" baseline="0" dirty="0" smtClean="0"/>
              <a:t>Henover året bør der i undervisningen arbejdes integreret også med de øvrige to tværgående temaer i en </a:t>
            </a:r>
            <a:r>
              <a:rPr lang="da-DK" i="1" baseline="0" dirty="0" smtClean="0"/>
              <a:t>række</a:t>
            </a:r>
            <a:r>
              <a:rPr lang="da-DK" baseline="0" dirty="0" smtClean="0"/>
              <a:t> forløb – og ikke kun som fx en `innovationsuge´. </a:t>
            </a:r>
          </a:p>
          <a:p>
            <a:endParaRPr lang="da-DK" baseline="0" dirty="0" smtClean="0"/>
          </a:p>
          <a:p>
            <a:r>
              <a:rPr lang="da-DK" baseline="0" dirty="0" smtClean="0"/>
              <a:t>Hvor sproglig udvikling er udgangspunktet for, at eleverne lærer fagenes sprog, har it og medier samt innovation og entreprenørskab fokus på elevcentrerede læreprocesser, eleven som producent mv. og kan være med til at understøtte stk. 2 i formålsparagraffen.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 tværgående temaer er skrevet tydeligere ind i de enkelte fags nye læseplaner og undervisningsvejledninger.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10</a:t>
            </a:fld>
            <a:endParaRPr lang="da-DK"/>
          </a:p>
        </p:txBody>
      </p:sp>
    </p:spTree>
    <p:extLst>
      <p:ext uri="{BB962C8B-B14F-4D97-AF65-F5344CB8AC3E}">
        <p14:creationId xmlns:p14="http://schemas.microsoft.com/office/powerpoint/2010/main" val="59080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smtClean="0">
                <a:solidFill>
                  <a:schemeClr val="tx1"/>
                </a:solidFill>
                <a:effectLst/>
                <a:latin typeface="+mn-lt"/>
                <a:ea typeface="+mn-ea"/>
                <a:cs typeface="+mn-cs"/>
              </a:rPr>
              <a:t>Dette slide beskriver</a:t>
            </a:r>
            <a:r>
              <a:rPr lang="da-DK" sz="1200" kern="1200" baseline="0" dirty="0" smtClean="0">
                <a:solidFill>
                  <a:schemeClr val="tx1"/>
                </a:solidFill>
                <a:effectLst/>
                <a:latin typeface="+mn-lt"/>
                <a:ea typeface="+mn-ea"/>
                <a:cs typeface="+mn-cs"/>
              </a:rPr>
              <a:t> Fælles Måls sammenhæng til test og prøver. </a:t>
            </a:r>
          </a:p>
          <a:p>
            <a:pPr lvl="0"/>
            <a:endParaRPr lang="da-DK" sz="1200" kern="1200" baseline="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De nationale test og folkeskolens prøver tager udgangspunkt i Fælles Mål og de forventninger til elevernes udbytte af undervisningen og progression i elevernes faglige udvikling, der ligger heri. </a:t>
            </a:r>
          </a:p>
          <a:p>
            <a:pPr lvl="0"/>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Prøverne udarbejdes med udgangspunkt i såvel de bindende som vejledende dele af Fælles Mål.</a:t>
            </a:r>
          </a:p>
          <a:p>
            <a:pPr lvl="0"/>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Færdigheds- og </a:t>
            </a:r>
            <a:r>
              <a:rPr lang="da-DK" sz="1200" kern="1200" dirty="0" err="1" smtClean="0">
                <a:solidFill>
                  <a:schemeClr val="tx1"/>
                </a:solidFill>
                <a:effectLst/>
                <a:latin typeface="+mn-lt"/>
                <a:ea typeface="+mn-ea"/>
                <a:cs typeface="+mn-cs"/>
              </a:rPr>
              <a:t>vidensmålene</a:t>
            </a:r>
            <a:r>
              <a:rPr lang="da-DK" sz="1200" kern="1200" dirty="0" smtClean="0">
                <a:solidFill>
                  <a:schemeClr val="tx1"/>
                </a:solidFill>
                <a:effectLst/>
                <a:latin typeface="+mn-lt"/>
                <a:ea typeface="+mn-ea"/>
                <a:cs typeface="+mn-cs"/>
              </a:rPr>
              <a:t> vil også fremover være relevante at inddrage i test og prøver, selvom de er gjort vejledende, idet de udtrykker centrale færdigheder og viden i de enkelte fag. </a:t>
            </a:r>
          </a:p>
          <a:p>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255457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r>
              <a:rPr lang="da-DK" sz="1200" kern="1200" dirty="0" smtClean="0">
                <a:solidFill>
                  <a:schemeClr val="tx1"/>
                </a:solidFill>
                <a:effectLst/>
                <a:latin typeface="+mn-lt"/>
                <a:ea typeface="+mn-ea"/>
                <a:cs typeface="+mn-cs"/>
              </a:rPr>
              <a:t>I udarbejdelse</a:t>
            </a:r>
            <a:r>
              <a:rPr lang="da-DK" sz="1200" kern="1200" baseline="0" dirty="0" smtClean="0">
                <a:solidFill>
                  <a:schemeClr val="tx1"/>
                </a:solidFill>
                <a:effectLst/>
                <a:latin typeface="+mn-lt"/>
                <a:ea typeface="+mn-ea"/>
                <a:cs typeface="+mn-cs"/>
              </a:rPr>
              <a:t>n af de nye læseplaner og undervisningsvejledninger i 2019-2020 har der været et stort fokus på at vise og styrke sammenhængen mellem de enkelte fag og folkeskolens formål. Dette med henblik på, at lærere får mulighed for at forholde sig til og arbejde hen imod en undervisning, der bidrager til efterlevelse af folkeskolens formål. </a:t>
            </a:r>
          </a:p>
          <a:p>
            <a:pPr lvl="1"/>
            <a:endParaRPr lang="da-DK" sz="1200" kern="1200" baseline="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Her</a:t>
            </a:r>
            <a:r>
              <a:rPr lang="da-DK" sz="1200" kern="1200" baseline="0" dirty="0" smtClean="0">
                <a:solidFill>
                  <a:schemeClr val="tx1"/>
                </a:solidFill>
                <a:effectLst/>
                <a:latin typeface="+mn-lt"/>
                <a:ea typeface="+mn-ea"/>
                <a:cs typeface="+mn-cs"/>
              </a:rPr>
              <a:t> er f</a:t>
            </a:r>
            <a:r>
              <a:rPr lang="da-DK" sz="1200" kern="1200" dirty="0" smtClean="0">
                <a:solidFill>
                  <a:schemeClr val="tx1"/>
                </a:solidFill>
                <a:effectLst/>
                <a:latin typeface="+mn-lt"/>
                <a:ea typeface="+mn-ea"/>
                <a:cs typeface="+mn-cs"/>
              </a:rPr>
              <a:t>olkeskolens formål angivet.</a:t>
            </a:r>
            <a:r>
              <a:rPr lang="da-DK" sz="1200" kern="1200" baseline="0" dirty="0" smtClean="0">
                <a:solidFill>
                  <a:schemeClr val="tx1"/>
                </a:solidFill>
                <a:effectLst/>
                <a:latin typeface="+mn-lt"/>
                <a:ea typeface="+mn-ea"/>
                <a:cs typeface="+mn-cs"/>
              </a:rPr>
              <a:t> Formålet udgør paragraf 1 i folkeskoleloven. </a:t>
            </a:r>
          </a:p>
          <a:p>
            <a:pPr lvl="1"/>
            <a:endParaRPr lang="da-DK" sz="1200" kern="1200" baseline="0" dirty="0" smtClean="0">
              <a:solidFill>
                <a:schemeClr val="tx1"/>
              </a:solidFill>
              <a:effectLst/>
              <a:latin typeface="+mn-lt"/>
              <a:ea typeface="+mn-ea"/>
              <a:cs typeface="+mn-cs"/>
            </a:endParaRPr>
          </a:p>
          <a:p>
            <a:pPr marL="457200" lvl="1" indent="0">
              <a:buFontTx/>
              <a:buNone/>
            </a:pPr>
            <a:r>
              <a:rPr lang="da-DK" sz="1200" kern="1200" baseline="0" dirty="0" smtClean="0">
                <a:solidFill>
                  <a:schemeClr val="tx1"/>
                </a:solidFill>
                <a:effectLst/>
                <a:latin typeface="+mn-lt"/>
                <a:ea typeface="+mn-ea"/>
                <a:cs typeface="+mn-cs"/>
              </a:rPr>
              <a:t>Om folkeskolens formål: </a:t>
            </a:r>
          </a:p>
          <a:p>
            <a:pPr marL="628650" lvl="1" indent="-171450">
              <a:buFontTx/>
              <a:buChar char="-"/>
            </a:pPr>
            <a:r>
              <a:rPr lang="da-DK" sz="1200" kern="1200" baseline="0" dirty="0" smtClean="0">
                <a:solidFill>
                  <a:schemeClr val="tx1"/>
                </a:solidFill>
                <a:effectLst/>
                <a:latin typeface="+mn-lt"/>
                <a:ea typeface="+mn-ea"/>
                <a:cs typeface="+mn-cs"/>
              </a:rPr>
              <a:t>Formålet er et overordnet pejlemærke i forhold til folkeskolelovens øvrige bestemmelser. </a:t>
            </a:r>
          </a:p>
          <a:p>
            <a:pPr marL="628650" lvl="1" indent="-171450">
              <a:buFontTx/>
              <a:buChar char="-"/>
            </a:pPr>
            <a:r>
              <a:rPr lang="da-DK" sz="1200" kern="1200" baseline="0" dirty="0" smtClean="0">
                <a:solidFill>
                  <a:schemeClr val="tx1"/>
                </a:solidFill>
                <a:effectLst/>
                <a:latin typeface="+mn-lt"/>
                <a:ea typeface="+mn-ea"/>
                <a:cs typeface="+mn-cs"/>
              </a:rPr>
              <a:t>Nogen har kaldt formålsparagraffen for samfundets ‘trosbekendelse’. </a:t>
            </a:r>
          </a:p>
          <a:p>
            <a:pPr marL="628650" lvl="1" indent="-171450">
              <a:buFontTx/>
              <a:buChar char="-"/>
            </a:pPr>
            <a:r>
              <a:rPr lang="da-DK" sz="1200" kern="1200" baseline="0" dirty="0" smtClean="0">
                <a:solidFill>
                  <a:schemeClr val="tx1"/>
                </a:solidFill>
                <a:effectLst/>
                <a:latin typeface="+mn-lt"/>
                <a:ea typeface="+mn-ea"/>
                <a:cs typeface="+mn-cs"/>
              </a:rPr>
              <a:t>Formålet er en vision for folkeskolen som på et meget overordnet plan beskriver, hvad folkeskolen sigter mod. </a:t>
            </a:r>
          </a:p>
          <a:p>
            <a:pPr marL="628650" lvl="1" indent="-171450">
              <a:buFontTx/>
              <a:buChar char="-"/>
            </a:pPr>
            <a:r>
              <a:rPr lang="da-DK" sz="1200" kern="1200" baseline="0" dirty="0" smtClean="0">
                <a:solidFill>
                  <a:schemeClr val="tx1"/>
                </a:solidFill>
                <a:effectLst/>
                <a:latin typeface="+mn-lt"/>
                <a:ea typeface="+mn-ea"/>
                <a:cs typeface="+mn-cs"/>
              </a:rPr>
              <a:t>Formålet i</a:t>
            </a:r>
            <a:r>
              <a:rPr lang="da-DK" sz="1200" kern="1200" dirty="0" smtClean="0">
                <a:solidFill>
                  <a:schemeClr val="tx1"/>
                </a:solidFill>
                <a:effectLst/>
                <a:latin typeface="+mn-lt"/>
                <a:ea typeface="+mn-ea"/>
                <a:cs typeface="+mn-cs"/>
              </a:rPr>
              <a:t>ndeholder nogle centrale elementer af det, mange vil forstå ved en almen dannelse.</a:t>
            </a:r>
          </a:p>
          <a:p>
            <a:pPr marL="628650" lvl="1" indent="-171450">
              <a:buFontTx/>
              <a:buChar char="-"/>
            </a:pPr>
            <a:r>
              <a:rPr lang="da-DK" sz="1200" kern="1200" dirty="0" smtClean="0">
                <a:solidFill>
                  <a:schemeClr val="tx1"/>
                </a:solidFill>
                <a:effectLst/>
                <a:latin typeface="+mn-lt"/>
                <a:ea typeface="+mn-ea"/>
                <a:cs typeface="+mn-cs"/>
              </a:rPr>
              <a:t>Stk. 1</a:t>
            </a:r>
            <a:r>
              <a:rPr lang="da-DK" sz="1200" kern="1200" baseline="0" dirty="0" smtClean="0">
                <a:solidFill>
                  <a:schemeClr val="tx1"/>
                </a:solidFill>
                <a:effectLst/>
                <a:latin typeface="+mn-lt"/>
                <a:ea typeface="+mn-ea"/>
                <a:cs typeface="+mn-cs"/>
              </a:rPr>
              <a:t> omfatter f</a:t>
            </a:r>
            <a:r>
              <a:rPr lang="da-DK" sz="1200" kern="1200" dirty="0" smtClean="0">
                <a:solidFill>
                  <a:schemeClr val="tx1"/>
                </a:solidFill>
                <a:effectLst/>
                <a:latin typeface="+mn-lt"/>
                <a:ea typeface="+mn-ea"/>
                <a:cs typeface="+mn-cs"/>
              </a:rPr>
              <a:t>ag/faglige bidrag er adgang til almen dannelse,</a:t>
            </a:r>
            <a:r>
              <a:rPr lang="da-DK" sz="1200" kern="1200" baseline="0" dirty="0" smtClean="0">
                <a:solidFill>
                  <a:schemeClr val="tx1"/>
                </a:solidFill>
                <a:effectLst/>
                <a:latin typeface="+mn-lt"/>
                <a:ea typeface="+mn-ea"/>
                <a:cs typeface="+mn-cs"/>
              </a:rPr>
              <a:t> g</a:t>
            </a:r>
            <a:r>
              <a:rPr lang="da-DK" sz="1200" kern="1200" dirty="0" smtClean="0">
                <a:solidFill>
                  <a:schemeClr val="tx1"/>
                </a:solidFill>
                <a:effectLst/>
                <a:latin typeface="+mn-lt"/>
                <a:ea typeface="+mn-ea"/>
                <a:cs typeface="+mn-cs"/>
              </a:rPr>
              <a:t>rundlæggende uddannelse,</a:t>
            </a:r>
            <a:r>
              <a:rPr lang="da-DK" sz="1200" kern="1200" baseline="0" dirty="0" smtClean="0">
                <a:solidFill>
                  <a:schemeClr val="tx1"/>
                </a:solidFill>
                <a:effectLst/>
                <a:latin typeface="+mn-lt"/>
                <a:ea typeface="+mn-ea"/>
                <a:cs typeface="+mn-cs"/>
              </a:rPr>
              <a:t> v</a:t>
            </a:r>
            <a:r>
              <a:rPr lang="da-DK" sz="1200" kern="1200" dirty="0" smtClean="0">
                <a:solidFill>
                  <a:schemeClr val="tx1"/>
                </a:solidFill>
                <a:effectLst/>
                <a:latin typeface="+mn-lt"/>
                <a:ea typeface="+mn-ea"/>
                <a:cs typeface="+mn-cs"/>
              </a:rPr>
              <a:t>idere uddannelse</a:t>
            </a:r>
            <a:r>
              <a:rPr lang="da-DK" sz="1200" kern="1200" baseline="0" dirty="0" smtClean="0">
                <a:solidFill>
                  <a:schemeClr val="tx1"/>
                </a:solidFill>
                <a:effectLst/>
                <a:latin typeface="+mn-lt"/>
                <a:ea typeface="+mn-ea"/>
                <a:cs typeface="+mn-cs"/>
              </a:rPr>
              <a:t> og l</a:t>
            </a:r>
            <a:r>
              <a:rPr lang="da-DK" sz="1200" kern="1200" dirty="0" smtClean="0">
                <a:solidFill>
                  <a:schemeClr val="tx1"/>
                </a:solidFill>
                <a:effectLst/>
                <a:latin typeface="+mn-lt"/>
                <a:ea typeface="+mn-ea"/>
                <a:cs typeface="+mn-cs"/>
              </a:rPr>
              <a:t>yst til at lære mere</a:t>
            </a:r>
          </a:p>
          <a:p>
            <a:pPr marL="628650" lvl="1" indent="-171450">
              <a:buFontTx/>
              <a:buChar char="-"/>
            </a:pPr>
            <a:r>
              <a:rPr lang="da-DK" sz="1200" kern="1200" dirty="0" smtClean="0">
                <a:solidFill>
                  <a:schemeClr val="tx1"/>
                </a:solidFill>
                <a:effectLst/>
                <a:latin typeface="+mn-lt"/>
                <a:ea typeface="+mn-ea"/>
                <a:cs typeface="+mn-cs"/>
              </a:rPr>
              <a:t>Stk. 2</a:t>
            </a:r>
            <a:r>
              <a:rPr lang="da-DK" sz="1200" kern="1200" baseline="0" dirty="0" smtClean="0">
                <a:solidFill>
                  <a:schemeClr val="tx1"/>
                </a:solidFill>
                <a:effectLst/>
                <a:latin typeface="+mn-lt"/>
                <a:ea typeface="+mn-ea"/>
                <a:cs typeface="+mn-cs"/>
              </a:rPr>
              <a:t> omfatter</a:t>
            </a:r>
            <a:r>
              <a:rPr lang="da-DK" sz="1200" kern="1200" dirty="0" smtClean="0">
                <a:solidFill>
                  <a:schemeClr val="tx1"/>
                </a:solidFill>
                <a:effectLst/>
                <a:latin typeface="+mn-lt"/>
                <a:ea typeface="+mn-ea"/>
                <a:cs typeface="+mn-cs"/>
              </a:rPr>
              <a:t> arbejdsmetoder</a:t>
            </a:r>
            <a:r>
              <a:rPr lang="da-DK" sz="1200" kern="1200" baseline="0" dirty="0" smtClean="0">
                <a:solidFill>
                  <a:schemeClr val="tx1"/>
                </a:solidFill>
                <a:effectLst/>
                <a:latin typeface="+mn-lt"/>
                <a:ea typeface="+mn-ea"/>
                <a:cs typeface="+mn-cs"/>
              </a:rPr>
              <a:t> og rammer der sigter mod</a:t>
            </a:r>
            <a:r>
              <a:rPr lang="da-DK" sz="1200" kern="1200" dirty="0" smtClean="0">
                <a:solidFill>
                  <a:schemeClr val="tx1"/>
                </a:solidFill>
                <a:effectLst/>
                <a:latin typeface="+mn-lt"/>
                <a:ea typeface="+mn-ea"/>
                <a:cs typeface="+mn-cs"/>
              </a:rPr>
              <a:t> oplevelse, fordybelse, virketrang – henimod handlekompetencer</a:t>
            </a:r>
          </a:p>
          <a:p>
            <a:pPr marL="628650" lvl="1" indent="-171450">
              <a:buFontTx/>
              <a:buChar char="-"/>
            </a:pPr>
            <a:r>
              <a:rPr lang="da-DK" sz="1200" kern="1200" dirty="0" smtClean="0">
                <a:solidFill>
                  <a:schemeClr val="tx1"/>
                </a:solidFill>
                <a:effectLst/>
                <a:latin typeface="+mn-lt"/>
                <a:ea typeface="+mn-ea"/>
                <a:cs typeface="+mn-cs"/>
              </a:rPr>
              <a:t>Stk. 3</a:t>
            </a:r>
            <a:r>
              <a:rPr lang="da-DK" sz="1200" kern="1200" baseline="0" dirty="0" smtClean="0">
                <a:solidFill>
                  <a:schemeClr val="tx1"/>
                </a:solidFill>
                <a:effectLst/>
                <a:latin typeface="+mn-lt"/>
                <a:ea typeface="+mn-ea"/>
                <a:cs typeface="+mn-cs"/>
              </a:rPr>
              <a:t> omfatter d</a:t>
            </a:r>
            <a:r>
              <a:rPr lang="da-DK" sz="1200" kern="1200" dirty="0" smtClean="0">
                <a:solidFill>
                  <a:schemeClr val="tx1"/>
                </a:solidFill>
                <a:effectLst/>
                <a:latin typeface="+mn-lt"/>
                <a:ea typeface="+mn-ea"/>
                <a:cs typeface="+mn-cs"/>
              </a:rPr>
              <a:t>emokrati,</a:t>
            </a:r>
            <a:r>
              <a:rPr lang="da-DK" sz="1200" kern="1200" baseline="0" dirty="0" smtClean="0">
                <a:solidFill>
                  <a:schemeClr val="tx1"/>
                </a:solidFill>
                <a:effectLst/>
                <a:latin typeface="+mn-lt"/>
                <a:ea typeface="+mn-ea"/>
                <a:cs typeface="+mn-cs"/>
              </a:rPr>
              <a:t> som man ikke blot skal lære om, men som hele skolens virke skal præges af.					</a:t>
            </a:r>
            <a:r>
              <a:rPr lang="da-DK" sz="1200" kern="1200" dirty="0" smtClean="0">
                <a:solidFill>
                  <a:schemeClr val="tx1"/>
                </a:solidFill>
                <a:effectLst/>
                <a:latin typeface="+mn-lt"/>
                <a:ea typeface="+mn-ea"/>
                <a:cs typeface="+mn-cs"/>
              </a:rPr>
              <a:t> </a:t>
            </a:r>
          </a:p>
          <a:p>
            <a:pPr lvl="1"/>
            <a:r>
              <a:rPr lang="da-DK" sz="1200" b="0" i="0" u="none" strike="noStrike" kern="1200" baseline="0" dirty="0" smtClean="0">
                <a:solidFill>
                  <a:schemeClr val="tx1"/>
                </a:solidFill>
                <a:effectLst/>
                <a:latin typeface="+mn-lt"/>
                <a:ea typeface="+mn-ea"/>
                <a:cs typeface="+mn-cs"/>
              </a:rPr>
              <a:t>Folkeskoleloven indeholder en lang række andre bestemmelser, som vi også er underlagt. Det gælder bl.a.: </a:t>
            </a:r>
          </a:p>
          <a:p>
            <a:pPr marL="628650" lvl="1" indent="-171450">
              <a:buFontTx/>
              <a:buChar char="-"/>
            </a:pPr>
            <a:r>
              <a:rPr lang="da-DK" sz="1200" b="0" i="0" u="none" strike="noStrike" kern="1200" dirty="0" smtClean="0">
                <a:solidFill>
                  <a:schemeClr val="tx1"/>
                </a:solidFill>
                <a:effectLst/>
                <a:latin typeface="+mn-lt"/>
                <a:ea typeface="+mn-ea"/>
                <a:cs typeface="+mn-cs"/>
              </a:rPr>
              <a:t>§18 – om undervisningsdifferentiering:</a:t>
            </a:r>
            <a:r>
              <a:rPr lang="da-DK" sz="1200" b="0" i="0" u="none" strike="noStrike" kern="1200" baseline="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rPr>
              <a:t>Undervisningens tilrettelæggelse, herunder valg af undervisnings- og arbejdsformer, metoder</a:t>
            </a:r>
            <a:r>
              <a:rPr lang="da-DK" sz="1200" b="0" i="0" u="none" strike="noStrike" kern="1200" baseline="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rPr>
              <a:t>undervisningsmidler og stofudvælgelse, skal i alle fag leve op til folkeskolens formål, mål for fag samt emner og varieres, så den svarer til den enkelte elevs behov og forudsætninger”</a:t>
            </a:r>
            <a:r>
              <a:rPr lang="da-DK" sz="1200" b="0" i="0" u="none" strike="noStrike" kern="1200" baseline="0" dirty="0" smtClean="0">
                <a:solidFill>
                  <a:schemeClr val="tx1"/>
                </a:solidFill>
                <a:effectLst/>
                <a:latin typeface="+mn-lt"/>
                <a:ea typeface="+mn-ea"/>
                <a:cs typeface="+mn-cs"/>
              </a:rPr>
              <a:t> (jf. </a:t>
            </a:r>
            <a:r>
              <a:rPr lang="da-DK" sz="1200" b="0" i="0" u="none" strike="noStrike" kern="1200" baseline="0" dirty="0" err="1" smtClean="0">
                <a:solidFill>
                  <a:schemeClr val="tx1"/>
                </a:solidFill>
                <a:effectLst/>
                <a:latin typeface="+mn-lt"/>
                <a:ea typeface="+mn-ea"/>
                <a:cs typeface="+mn-cs"/>
              </a:rPr>
              <a:t>stk</a:t>
            </a:r>
            <a:r>
              <a:rPr lang="da-DK" sz="1200" b="0" i="0" u="none" strike="noStrike" kern="1200" baseline="0" dirty="0" smtClean="0">
                <a:solidFill>
                  <a:schemeClr val="tx1"/>
                </a:solidFill>
                <a:effectLst/>
                <a:latin typeface="+mn-lt"/>
                <a:ea typeface="+mn-ea"/>
                <a:cs typeface="+mn-cs"/>
              </a:rPr>
              <a:t> 2 i formålet)</a:t>
            </a:r>
          </a:p>
          <a:p>
            <a:pPr marL="628650" lvl="1" indent="-171450">
              <a:buFontTx/>
              <a:buChar char="-"/>
            </a:pPr>
            <a:r>
              <a:rPr lang="da-DK" sz="1200" b="0" i="0" u="none" strike="noStrike" kern="1200" baseline="0" dirty="0" smtClean="0">
                <a:solidFill>
                  <a:schemeClr val="tx1"/>
                </a:solidFill>
                <a:effectLst/>
                <a:latin typeface="+mn-lt"/>
                <a:ea typeface="+mn-ea"/>
                <a:cs typeface="+mn-cs"/>
              </a:rPr>
              <a:t>Stk. 4: ”…</a:t>
            </a:r>
            <a:r>
              <a:rPr lang="da-DK" sz="1200" b="0" i="0" u="none" strike="noStrike" kern="1200" dirty="0" smtClean="0">
                <a:solidFill>
                  <a:schemeClr val="tx1"/>
                </a:solidFill>
                <a:effectLst/>
                <a:latin typeface="+mn-lt"/>
                <a:ea typeface="+mn-ea"/>
                <a:cs typeface="+mn-cs"/>
              </a:rPr>
              <a:t>Fastlæggelse af arbejdsformer, metoder og stofvalg skal i videst muligt omfang foregå i samarbejde mellem lærere henholdsvis pædagoger, jf. </a:t>
            </a:r>
            <a:r>
              <a:rPr lang="da-DK" sz="1200" b="0" i="0" kern="1200" dirty="0" smtClean="0">
                <a:solidFill>
                  <a:schemeClr val="tx1"/>
                </a:solidFill>
                <a:effectLst/>
                <a:latin typeface="+mn-lt"/>
                <a:ea typeface="+mn-ea"/>
                <a:cs typeface="+mn-cs"/>
                <a:hlinkClick r:id="rId3"/>
              </a:rPr>
              <a:t>§ 29 a</a:t>
            </a:r>
            <a:r>
              <a:rPr lang="da-DK" sz="1200" b="0" i="0" u="none" strike="noStrike" kern="1200" dirty="0" smtClean="0">
                <a:solidFill>
                  <a:schemeClr val="tx1"/>
                </a:solidFill>
                <a:effectLst/>
                <a:latin typeface="+mn-lt"/>
                <a:ea typeface="+mn-ea"/>
                <a:cs typeface="+mn-cs"/>
              </a:rPr>
              <a:t>, og elever. – fokus</a:t>
            </a:r>
            <a:r>
              <a:rPr lang="da-DK" sz="1200" b="0" i="0" u="none" strike="noStrike" kern="1200" baseline="0" dirty="0" smtClean="0">
                <a:solidFill>
                  <a:schemeClr val="tx1"/>
                </a:solidFill>
                <a:effectLst/>
                <a:latin typeface="+mn-lt"/>
                <a:ea typeface="+mn-ea"/>
                <a:cs typeface="+mn-cs"/>
              </a:rPr>
              <a:t> på elevernes medbestemmelse, jf. stk. 3 i formålet</a:t>
            </a:r>
            <a:endParaRPr lang="da-DK" sz="1200" kern="1200" baseline="0" dirty="0" smtClean="0">
              <a:solidFill>
                <a:schemeClr val="tx1"/>
              </a:solidFill>
              <a:effectLst/>
              <a:latin typeface="+mn-lt"/>
              <a:ea typeface="+mn-ea"/>
              <a:cs typeface="+mn-cs"/>
            </a:endParaRPr>
          </a:p>
          <a:p>
            <a:pPr lvl="1"/>
            <a:endParaRPr lang="da-DK" sz="1200" kern="1200" baseline="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59355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0" u="none" strike="noStrike" kern="1200" dirty="0" err="1" smtClean="0">
                <a:solidFill>
                  <a:schemeClr val="tx1"/>
                </a:solidFill>
                <a:effectLst/>
                <a:latin typeface="+mn-lt"/>
                <a:ea typeface="+mn-ea"/>
                <a:cs typeface="+mn-cs"/>
              </a:rPr>
              <a:t>Slidet</a:t>
            </a:r>
            <a:r>
              <a:rPr lang="da-DK" sz="1200" b="0" u="none" strike="noStrike" kern="1200" baseline="0" dirty="0" smtClean="0">
                <a:solidFill>
                  <a:schemeClr val="tx1"/>
                </a:solidFill>
                <a:effectLst/>
                <a:latin typeface="+mn-lt"/>
                <a:ea typeface="+mn-ea"/>
                <a:cs typeface="+mn-cs"/>
              </a:rPr>
              <a:t> bekriver</a:t>
            </a:r>
            <a:r>
              <a:rPr lang="da-DK" sz="1200" b="0" u="none" strike="noStrike" kern="1200" dirty="0" smtClean="0">
                <a:solidFill>
                  <a:schemeClr val="tx1"/>
                </a:solidFill>
                <a:effectLst/>
                <a:latin typeface="+mn-lt"/>
                <a:ea typeface="+mn-ea"/>
                <a:cs typeface="+mn-cs"/>
              </a:rPr>
              <a:t> de nye faghæfter, og hvad de kan. </a:t>
            </a:r>
          </a:p>
          <a:p>
            <a:pPr fontAlgn="base"/>
            <a:endParaRPr lang="da-DK" sz="1200" b="0" u="none" strike="noStrike" kern="1200" dirty="0" smtClean="0">
              <a:solidFill>
                <a:schemeClr val="tx1"/>
              </a:solidFill>
              <a:effectLst/>
              <a:latin typeface="+mn-lt"/>
              <a:ea typeface="+mn-ea"/>
              <a:cs typeface="+mn-cs"/>
            </a:endParaRPr>
          </a:p>
          <a:p>
            <a:pPr fontAlgn="base"/>
            <a:r>
              <a:rPr lang="da-DK" sz="1200" b="0" u="none" strike="noStrike" kern="1200" dirty="0" smtClean="0">
                <a:solidFill>
                  <a:schemeClr val="tx1"/>
                </a:solidFill>
                <a:effectLst/>
                <a:latin typeface="+mn-lt"/>
                <a:ea typeface="+mn-ea"/>
                <a:cs typeface="+mn-cs"/>
              </a:rPr>
              <a:t>Med de friere rammer om undervisningen bliver det centralt, hvordan det lokale beslutningsrum udnyttes. Et større råderum for lærernes professionsfaglige dømmekraft er ikke gjort med nye lovgivningsmæssige rammer alene. De nye læseplaner og undervisningsvejledninger, afspejler de ændrede</a:t>
            </a:r>
            <a:r>
              <a:rPr lang="da-DK" sz="1200" b="0" u="none" strike="noStrike" kern="1200" baseline="0" dirty="0" smtClean="0">
                <a:solidFill>
                  <a:schemeClr val="tx1"/>
                </a:solidFill>
                <a:effectLst/>
                <a:latin typeface="+mn-lt"/>
                <a:ea typeface="+mn-ea"/>
                <a:cs typeface="+mn-cs"/>
              </a:rPr>
              <a:t> bindinger i</a:t>
            </a:r>
            <a:r>
              <a:rPr lang="da-DK" sz="1200" b="0" u="none" strike="noStrike" kern="1200" dirty="0" smtClean="0">
                <a:solidFill>
                  <a:schemeClr val="tx1"/>
                </a:solidFill>
                <a:effectLst/>
                <a:latin typeface="+mn-lt"/>
                <a:ea typeface="+mn-ea"/>
                <a:cs typeface="+mn-cs"/>
              </a:rPr>
              <a:t> Fælles Mål og intentionen om mere frihed og et større råderum for undervisernes professionelle dømmekraft</a:t>
            </a:r>
            <a:r>
              <a:rPr lang="da-DK" sz="1200" b="0" u="none" strike="noStrike" kern="1200" baseline="0" dirty="0" smtClean="0">
                <a:solidFill>
                  <a:schemeClr val="tx1"/>
                </a:solidFill>
                <a:effectLst/>
                <a:latin typeface="+mn-lt"/>
                <a:ea typeface="+mn-ea"/>
                <a:cs typeface="+mn-cs"/>
              </a:rPr>
              <a:t>. </a:t>
            </a:r>
          </a:p>
          <a:p>
            <a:endParaRPr lang="da-DK" sz="1200" b="0" u="none" strike="noStrike" kern="1200" baseline="0" dirty="0" smtClean="0">
              <a:solidFill>
                <a:schemeClr val="tx1"/>
              </a:solidFill>
              <a:effectLst/>
              <a:latin typeface="+mn-lt"/>
              <a:ea typeface="+mn-ea"/>
              <a:cs typeface="+mn-cs"/>
            </a:endParaRPr>
          </a:p>
          <a:p>
            <a:r>
              <a:rPr lang="da-DK" sz="1200" b="0" u="none" strike="noStrike" kern="1200" baseline="0" dirty="0" smtClean="0">
                <a:solidFill>
                  <a:schemeClr val="tx1"/>
                </a:solidFill>
                <a:effectLst/>
                <a:latin typeface="+mn-lt"/>
                <a:ea typeface="+mn-ea"/>
                <a:cs typeface="+mn-cs"/>
              </a:rPr>
              <a:t>Læseplanerne udfolder, hvad eleverne skal lære.</a:t>
            </a:r>
          </a:p>
          <a:p>
            <a:endParaRPr lang="da-DK" sz="1200" b="0" u="none" strike="noStrike" kern="1200" baseline="0" dirty="0" smtClean="0">
              <a:solidFill>
                <a:schemeClr val="tx1"/>
              </a:solidFill>
              <a:effectLst/>
              <a:latin typeface="+mn-lt"/>
              <a:ea typeface="+mn-ea"/>
              <a:cs typeface="+mn-cs"/>
            </a:endParaRPr>
          </a:p>
          <a:p>
            <a:r>
              <a:rPr lang="da-DK" sz="1200" b="0" u="none" strike="noStrike" kern="1200" baseline="0" dirty="0" smtClean="0">
                <a:solidFill>
                  <a:schemeClr val="tx1"/>
                </a:solidFill>
                <a:effectLst/>
                <a:latin typeface="+mn-lt"/>
                <a:ea typeface="+mn-ea"/>
                <a:cs typeface="+mn-cs"/>
              </a:rPr>
              <a:t>Undervisningsvejledningerne skal inspirere og bidrage til refleksion over, hvordan læreren kan tilrettelægge undervisningen. </a:t>
            </a:r>
            <a:endParaRPr lang="da-DK" dirty="0" smtClean="0"/>
          </a:p>
          <a:p>
            <a:endParaRPr lang="da-DK" dirty="0" smtClean="0"/>
          </a:p>
          <a:p>
            <a:r>
              <a:rPr lang="da-DK" dirty="0" smtClean="0"/>
              <a:t>Fælles</a:t>
            </a:r>
            <a:r>
              <a:rPr lang="da-DK" baseline="0" dirty="0" smtClean="0"/>
              <a:t> Mål, læseplan og undervisningsvejledning er samlet i et faghæfte for hvert fag, og kan hentes på emu.dk/grundskolen. </a:t>
            </a:r>
          </a:p>
          <a:p>
            <a:r>
              <a:rPr lang="da-DK" dirty="0" smtClean="0"/>
              <a:t>-------------------------------------------------------------------------------------------------------------------------------------------------------------------------------</a:t>
            </a:r>
          </a:p>
          <a:p>
            <a:r>
              <a:rPr lang="da-DK" dirty="0" smtClean="0"/>
              <a:t>De nye faghæfter kan bestilles online på trykkeriet Rosendahls hjemmeside på</a:t>
            </a:r>
            <a:r>
              <a:rPr lang="da-DK" baseline="0" dirty="0" smtClean="0"/>
              <a:t> </a:t>
            </a:r>
            <a:r>
              <a:rPr lang="da-DK" dirty="0" smtClean="0">
                <a:hlinkClick r:id="rId3"/>
              </a:rPr>
              <a:t>https://rosendahlsonline.dk/login.aspx?cfg=BNU&amp;user=bnu@dk&amp;pw=bnu123</a:t>
            </a:r>
            <a:r>
              <a:rPr lang="da-DK" dirty="0" smtClean="0"/>
              <a:t>. Rosendahls ekspederer din ordre hurtigst muligt, og du vil normalt modtage din bestilling inden for 1-2 hverdage.</a:t>
            </a:r>
          </a:p>
          <a:p>
            <a:endParaRPr lang="da-DK" dirty="0" smtClean="0"/>
          </a:p>
          <a:p>
            <a:r>
              <a:rPr lang="da-DK" dirty="0" smtClean="0"/>
              <a:t>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42874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smtClean="0">
                <a:solidFill>
                  <a:schemeClr val="tx1"/>
                </a:solidFill>
                <a:effectLst/>
                <a:latin typeface="+mn-lt"/>
                <a:ea typeface="+mn-ea"/>
                <a:cs typeface="+mn-cs"/>
              </a:rPr>
              <a:t>Dette slide viser i overskrifter et eksempel på indholdsfortegnelsen for en læseplan (her i engelsk).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De nye faghæfter har til formål at kvalificere og styrke de faglige/fagdidaktiske drøftelser i fagene og derigennem bidrage til udviklingen af fagene. Det kommer bl.a. til udtryk gennem et nyt afsnit i læseplanen om fagets identitet og gennem et øget fokus på bl.a. kompetencer og progression.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Ad. Klik 1:</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Læseplanens opbygning</a:t>
            </a:r>
            <a:r>
              <a:rPr lang="da-DK" sz="1200" kern="1200" baseline="0" dirty="0" smtClean="0">
                <a:solidFill>
                  <a:schemeClr val="tx1"/>
                </a:solidFill>
                <a:effectLst/>
                <a:latin typeface="+mn-lt"/>
                <a:ea typeface="+mn-ea"/>
                <a:cs typeface="+mn-cs"/>
              </a:rPr>
              <a:t>. Det er den samme opbygning på tværs af fag.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Ad klik 2: Fagets</a:t>
            </a:r>
            <a:r>
              <a:rPr lang="da-DK" sz="1200" kern="1200" baseline="0" dirty="0" smtClean="0">
                <a:solidFill>
                  <a:schemeClr val="tx1"/>
                </a:solidFill>
                <a:effectLst/>
                <a:latin typeface="+mn-lt"/>
                <a:ea typeface="+mn-ea"/>
                <a:cs typeface="+mn-cs"/>
              </a:rPr>
              <a:t> formål og identitet er prosagjort. </a:t>
            </a: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Ad klik 3: </a:t>
            </a:r>
            <a:r>
              <a:rPr lang="da-DK" sz="1200" kern="1200" baseline="0" dirty="0" smtClean="0">
                <a:solidFill>
                  <a:schemeClr val="tx1"/>
                </a:solidFill>
                <a:effectLst/>
                <a:latin typeface="+mn-lt"/>
                <a:ea typeface="+mn-ea"/>
                <a:cs typeface="+mn-cs"/>
              </a:rPr>
              <a:t>Helhedstænkning: Udfolder den enkelte kompetence og s</a:t>
            </a:r>
            <a:r>
              <a:rPr lang="da-DK" sz="1200" kern="1200" dirty="0" smtClean="0">
                <a:solidFill>
                  <a:schemeClr val="tx1"/>
                </a:solidFill>
                <a:effectLst/>
                <a:latin typeface="+mn-lt"/>
                <a:ea typeface="+mn-ea"/>
                <a:cs typeface="+mn-cs"/>
              </a:rPr>
              <a:t>ammenhængen mellem kompetenceområderne</a:t>
            </a:r>
            <a:r>
              <a:rPr lang="da-DK" sz="1200" kern="1200" baseline="0" dirty="0" smtClean="0">
                <a:solidFill>
                  <a:schemeClr val="tx1"/>
                </a:solidFill>
                <a:effectLst/>
                <a:latin typeface="+mn-lt"/>
                <a:ea typeface="+mn-ea"/>
                <a:cs typeface="+mn-cs"/>
              </a:rPr>
              <a:t> og </a:t>
            </a:r>
            <a:r>
              <a:rPr lang="da-DK" sz="1200" kern="1200" dirty="0" smtClean="0">
                <a:solidFill>
                  <a:schemeClr val="tx1"/>
                </a:solidFill>
                <a:effectLst/>
                <a:latin typeface="+mn-lt"/>
                <a:ea typeface="+mn-ea"/>
                <a:cs typeface="+mn-cs"/>
              </a:rPr>
              <a:t>hvordan de understøtter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fagets og folkeskolens formål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Læseplanen støtter teamets arbejde fx</a:t>
            </a:r>
            <a:r>
              <a:rPr lang="da-DK" sz="1200" kern="1200" baseline="0" dirty="0" smtClean="0">
                <a:solidFill>
                  <a:schemeClr val="tx1"/>
                </a:solidFill>
                <a:effectLst/>
                <a:latin typeface="+mn-lt"/>
                <a:ea typeface="+mn-ea"/>
                <a:cs typeface="+mn-cs"/>
              </a:rPr>
              <a:t> ved at eksplicitere progressionen indenfor de enkelte kompetenceområder (eksempel)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smtClean="0">
                <a:solidFill>
                  <a:schemeClr val="tx1"/>
                </a:solidFill>
                <a:effectLst/>
                <a:latin typeface="+mn-lt"/>
                <a:ea typeface="+mn-ea"/>
                <a:cs typeface="+mn-cs"/>
              </a:rPr>
              <a:t>Kapitel 5 beskriver udviklingen i indholdet i undervisningen – da fagene er forskellige, er dette løst forskelligt.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smtClean="0">
                <a:solidFill>
                  <a:schemeClr val="tx1"/>
                </a:solidFill>
                <a:effectLst/>
                <a:latin typeface="+mn-lt"/>
                <a:ea typeface="+mn-ea"/>
                <a:cs typeface="+mn-cs"/>
              </a:rPr>
              <a:t>Kap. 6-7 omhandler tværfaglighed og de tværgående temaer.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40683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a:t>
            </a:r>
            <a:r>
              <a:rPr lang="da-DK" baseline="0" dirty="0" smtClean="0"/>
              <a:t> handler om den nye undervisningsvejledning. </a:t>
            </a:r>
          </a:p>
          <a:p>
            <a:endParaRPr lang="da-DK" dirty="0" smtClean="0"/>
          </a:p>
          <a:p>
            <a:r>
              <a:rPr lang="da-DK" dirty="0" smtClean="0"/>
              <a:t>Undervisningsvejledningen er tænkt som et inspirationskatalog og et opslagsværk.</a:t>
            </a:r>
            <a:r>
              <a:rPr lang="da-DK" baseline="0" dirty="0" smtClean="0"/>
              <a:t> </a:t>
            </a:r>
          </a:p>
          <a:p>
            <a:endParaRPr lang="da-DK" baseline="0" dirty="0" smtClean="0"/>
          </a:p>
          <a:p>
            <a:r>
              <a:rPr lang="da-DK" baseline="0" dirty="0" smtClean="0"/>
              <a:t>Hensigten er at vejledningen skal understøtte lærernes refleksioner over undervisningens tilrettelæggelse, gennemførelse og evaluering. </a:t>
            </a:r>
          </a:p>
          <a:p>
            <a:endParaRPr lang="da-DK" baseline="0" dirty="0" smtClean="0"/>
          </a:p>
          <a:p>
            <a:r>
              <a:rPr lang="da-DK" baseline="0" dirty="0" smtClean="0"/>
              <a:t>Der er eksempler på undervisningsforløb/forløbsskitser, der understøtter læseplanens intention med konkrete eksempler på god praksis. </a:t>
            </a:r>
          </a:p>
          <a:p>
            <a:endParaRPr lang="da-DK" baseline="0" dirty="0" smtClean="0"/>
          </a:p>
          <a:p>
            <a:r>
              <a:rPr lang="da-DK" baseline="0" dirty="0" smtClean="0"/>
              <a:t>Vejledningen er ikke udtømmende for fagets indhold, men lægger op til drøftelser og refleksioner, der understøtter lærernes professionelle dømmekraft.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72652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61488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Dette</a:t>
            </a:r>
            <a:r>
              <a:rPr lang="da-DK" sz="1200" kern="1200" baseline="0" dirty="0" smtClean="0">
                <a:solidFill>
                  <a:schemeClr val="tx1"/>
                </a:solidFill>
                <a:effectLst/>
                <a:latin typeface="+mn-lt"/>
                <a:ea typeface="+mn-ea"/>
                <a:cs typeface="+mn-cs"/>
              </a:rPr>
              <a:t> slide kan anvendes til en øvelse, der vedrører, hvordan </a:t>
            </a:r>
            <a:r>
              <a:rPr lang="da-DK" sz="1200" kern="1200" dirty="0" smtClean="0">
                <a:solidFill>
                  <a:schemeClr val="tx1"/>
                </a:solidFill>
                <a:effectLst/>
                <a:latin typeface="+mn-lt"/>
                <a:ea typeface="+mn-ea"/>
                <a:cs typeface="+mn-cs"/>
              </a:rPr>
              <a:t>lærerne kan bruge</a:t>
            </a:r>
            <a:r>
              <a:rPr lang="da-DK" sz="1200" kern="1200" baseline="0" dirty="0" smtClean="0">
                <a:solidFill>
                  <a:schemeClr val="tx1"/>
                </a:solidFill>
                <a:effectLst/>
                <a:latin typeface="+mn-lt"/>
                <a:ea typeface="+mn-ea"/>
                <a:cs typeface="+mn-cs"/>
              </a:rPr>
              <a:t> de</a:t>
            </a:r>
            <a:r>
              <a:rPr lang="da-DK" sz="1200" kern="1200" dirty="0" smtClean="0">
                <a:solidFill>
                  <a:schemeClr val="tx1"/>
                </a:solidFill>
                <a:effectLst/>
                <a:latin typeface="+mn-lt"/>
                <a:ea typeface="+mn-ea"/>
                <a:cs typeface="+mn-cs"/>
              </a:rPr>
              <a:t>t større professionelt råderum til at realisere de forventninger</a:t>
            </a:r>
            <a:r>
              <a:rPr lang="da-DK" sz="1200" kern="1200" baseline="0" dirty="0" smtClean="0">
                <a:solidFill>
                  <a:schemeClr val="tx1"/>
                </a:solidFill>
                <a:effectLst/>
                <a:latin typeface="+mn-lt"/>
                <a:ea typeface="+mn-ea"/>
                <a:cs typeface="+mn-cs"/>
              </a:rPr>
              <a:t> og krav, der er til undervisningen</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dirty="0" smtClean="0"/>
              <a:t>Mobilen kan bruges til at synliggøre og illustrere nogle af de centrale didaktiske overvejelser,</a:t>
            </a:r>
            <a:r>
              <a:rPr lang="da-DK" baseline="0" dirty="0" smtClean="0"/>
              <a:t> man som lærer/team kan have omkring undervisningsplanlægning.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sng" kern="1200" dirty="0" smtClean="0">
                <a:solidFill>
                  <a:schemeClr val="tx1"/>
                </a:solidFill>
                <a:effectLst/>
                <a:latin typeface="+mn-lt"/>
                <a:ea typeface="+mn-ea"/>
                <a:cs typeface="+mn-cs"/>
              </a:rPr>
              <a:t>Målgruppe for øvelsen: </a:t>
            </a:r>
            <a:r>
              <a:rPr lang="da-DK" sz="1200" kern="1200" dirty="0" smtClean="0">
                <a:solidFill>
                  <a:schemeClr val="tx1"/>
                </a:solidFill>
                <a:effectLst/>
                <a:latin typeface="+mn-lt"/>
                <a:ea typeface="+mn-ea"/>
                <a:cs typeface="+mn-cs"/>
              </a:rPr>
              <a:t>lærere.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r>
              <a:rPr lang="da-DK" baseline="0" dirty="0" smtClean="0"/>
              <a:t>Mobilen er et billede på: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I den tværgående bjælke fremgår folkeskolens formål og fælles mål for at vise, at de er det bindende ophæng for forskellige didaktiske elementer. </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mange didaktiske elementer, der spiller en rolle i tilrettelæggelse og gennemførelse af undervisning. Forskellige former for mål, evaluering, formål, organisering, arbejdsformer og elevforudsætninger er nogle af disse didaktiske elementer.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Mobilen er et billede på, at undervisning er </a:t>
            </a:r>
            <a:r>
              <a:rPr lang="da-DK" sz="1200" kern="1200" dirty="0" err="1" smtClean="0">
                <a:solidFill>
                  <a:schemeClr val="tx1"/>
                </a:solidFill>
                <a:effectLst/>
                <a:latin typeface="+mn-lt"/>
                <a:ea typeface="+mn-ea"/>
                <a:cs typeface="+mn-cs"/>
              </a:rPr>
              <a:t>mangefacetteret</a:t>
            </a:r>
            <a:r>
              <a:rPr lang="da-DK" sz="1200" kern="1200" dirty="0" smtClean="0">
                <a:solidFill>
                  <a:schemeClr val="tx1"/>
                </a:solidFill>
                <a:effectLst/>
                <a:latin typeface="+mn-lt"/>
                <a:ea typeface="+mn-ea"/>
                <a:cs typeface="+mn-cs"/>
              </a:rPr>
              <a:t> og dynamisk. Det orange felt illustrerer, at man afhængigt af kontekst kan sætte forskellige didaktiske elementer i fokus – fx sproglig udvikling.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didaktiske elementer er forbundne. Det eller de elementer, der sættes i fokus, og måden det gøres på, påvirker de øvrige elementer i tilrettelæggelsen og gennemførelsen af undervisningen</a:t>
            </a:r>
            <a:r>
              <a:rPr lang="da-DK" sz="1200" kern="1200" baseline="0" dirty="0" smtClean="0">
                <a:solidFill>
                  <a:schemeClr val="tx1"/>
                </a:solidFill>
                <a:effectLst/>
                <a:latin typeface="+mn-lt"/>
                <a:ea typeface="+mn-ea"/>
                <a:cs typeface="+mn-cs"/>
              </a:rPr>
              <a:t>. </a:t>
            </a:r>
          </a:p>
          <a:p>
            <a:pPr lvl="0"/>
            <a:endParaRPr lang="da-DK" sz="1200" kern="1200" baseline="0" dirty="0" smtClean="0">
              <a:solidFill>
                <a:schemeClr val="tx1"/>
              </a:solidFill>
              <a:effectLst/>
              <a:latin typeface="+mn-lt"/>
              <a:ea typeface="+mn-ea"/>
              <a:cs typeface="+mn-cs"/>
            </a:endParaRPr>
          </a:p>
          <a:p>
            <a:pPr lvl="0"/>
            <a:r>
              <a:rPr lang="da-DK" sz="1200" kern="1200" baseline="0" dirty="0" smtClean="0">
                <a:solidFill>
                  <a:schemeClr val="tx1"/>
                </a:solidFill>
                <a:effectLst/>
                <a:latin typeface="+mn-lt"/>
                <a:ea typeface="+mn-ea"/>
                <a:cs typeface="+mn-cs"/>
              </a:rPr>
              <a:t>Øvelsen: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Øvelsen</a:t>
            </a:r>
            <a:r>
              <a:rPr lang="da-DK" sz="1200" kern="1200" baseline="0" dirty="0" smtClean="0">
                <a:solidFill>
                  <a:schemeClr val="tx1"/>
                </a:solidFill>
                <a:effectLst/>
                <a:latin typeface="+mn-lt"/>
                <a:ea typeface="+mn-ea"/>
                <a:cs typeface="+mn-cs"/>
              </a:rPr>
              <a:t> handler om at s</a:t>
            </a:r>
            <a:r>
              <a:rPr lang="da-DK" sz="1200" kern="1200" dirty="0" smtClean="0">
                <a:solidFill>
                  <a:schemeClr val="tx1"/>
                </a:solidFill>
                <a:effectLst/>
                <a:latin typeface="+mn-lt"/>
                <a:ea typeface="+mn-ea"/>
                <a:cs typeface="+mn-cs"/>
              </a:rPr>
              <a:t>ætte ord på, hvilke didaktiske elementer</a:t>
            </a:r>
            <a:r>
              <a:rPr lang="da-DK" sz="1200" kern="1200" baseline="0" dirty="0" smtClean="0">
                <a:solidFill>
                  <a:schemeClr val="tx1"/>
                </a:solidFill>
                <a:effectLst/>
                <a:latin typeface="+mn-lt"/>
                <a:ea typeface="+mn-ea"/>
                <a:cs typeface="+mn-cs"/>
              </a:rPr>
              <a:t> man e</a:t>
            </a:r>
            <a:r>
              <a:rPr lang="da-DK" sz="1200" kern="1200" dirty="0" smtClean="0">
                <a:solidFill>
                  <a:schemeClr val="tx1"/>
                </a:solidFill>
                <a:effectLst/>
                <a:latin typeface="+mn-lt"/>
                <a:ea typeface="+mn-ea"/>
                <a:cs typeface="+mn-cs"/>
              </a:rPr>
              <a:t>r meget optaget af,</a:t>
            </a:r>
            <a:r>
              <a:rPr lang="da-DK" sz="1200" kern="1200" baseline="0" dirty="0" smtClean="0">
                <a:solidFill>
                  <a:schemeClr val="tx1"/>
                </a:solidFill>
                <a:effectLst/>
                <a:latin typeface="+mn-lt"/>
                <a:ea typeface="+mn-ea"/>
                <a:cs typeface="+mn-cs"/>
              </a:rPr>
              <a:t> hvad der er centralt at have fokus på, og hvad ens valg betyder for undervisningen.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Oplægsholder</a:t>
            </a:r>
            <a:r>
              <a:rPr lang="da-DK" sz="1200" kern="1200" baseline="0" dirty="0" smtClean="0">
                <a:solidFill>
                  <a:schemeClr val="tx1"/>
                </a:solidFill>
                <a:effectLst/>
                <a:latin typeface="+mn-lt"/>
                <a:ea typeface="+mn-ea"/>
                <a:cs typeface="+mn-cs"/>
              </a:rPr>
              <a:t> kan </a:t>
            </a:r>
            <a:r>
              <a:rPr lang="da-DK" sz="1200" kern="1200" dirty="0" err="1" smtClean="0">
                <a:solidFill>
                  <a:schemeClr val="tx1"/>
                </a:solidFill>
                <a:effectLst/>
                <a:latin typeface="+mn-lt"/>
                <a:ea typeface="+mn-ea"/>
                <a:cs typeface="+mn-cs"/>
              </a:rPr>
              <a:t>stilladsere</a:t>
            </a:r>
            <a:r>
              <a:rPr lang="da-DK" sz="1200" kern="1200" dirty="0" smtClean="0">
                <a:solidFill>
                  <a:schemeClr val="tx1"/>
                </a:solidFill>
                <a:effectLst/>
                <a:latin typeface="+mn-lt"/>
                <a:ea typeface="+mn-ea"/>
                <a:cs typeface="+mn-cs"/>
              </a:rPr>
              <a:t> opgaven ved</a:t>
            </a:r>
            <a:r>
              <a:rPr lang="da-DK" sz="1200" kern="1200" baseline="0" dirty="0" smtClean="0">
                <a:solidFill>
                  <a:schemeClr val="tx1"/>
                </a:solidFill>
                <a:effectLst/>
                <a:latin typeface="+mn-lt"/>
                <a:ea typeface="+mn-ea"/>
                <a:cs typeface="+mn-cs"/>
              </a:rPr>
              <a:t> at sige</a:t>
            </a:r>
            <a:r>
              <a:rPr lang="da-DK" sz="1200" kern="1200" dirty="0" smtClean="0">
                <a:solidFill>
                  <a:schemeClr val="tx1"/>
                </a:solidFill>
                <a:effectLst/>
                <a:latin typeface="+mn-lt"/>
                <a:ea typeface="+mn-ea"/>
                <a:cs typeface="+mn-cs"/>
              </a:rPr>
              <a:t>: Når man planlægger sin gode undervisning, kan man eksempelvis have fokus på: elevforudsætninger, elevdeltagelse, undervisningsmål, læremidler, innovative læreprocesser etc. Hvad</a:t>
            </a:r>
            <a:r>
              <a:rPr lang="da-DK" sz="1200" kern="1200" baseline="0" dirty="0" smtClean="0">
                <a:solidFill>
                  <a:schemeClr val="tx1"/>
                </a:solidFill>
                <a:effectLst/>
                <a:latin typeface="+mn-lt"/>
                <a:ea typeface="+mn-ea"/>
                <a:cs typeface="+mn-cs"/>
              </a:rPr>
              <a:t> er I særligt optagede af, og hvad betyder det for jeres undervisning?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baseline="0" dirty="0" smtClean="0">
                <a:solidFill>
                  <a:schemeClr val="tx1"/>
                </a:solidFill>
                <a:effectLst/>
                <a:latin typeface="+mn-lt"/>
                <a:ea typeface="+mn-ea"/>
                <a:cs typeface="+mn-cs"/>
              </a:rPr>
              <a:t>Øvelsen kan drøftes i plenum eller i par. </a:t>
            </a: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pPr lvl="0"/>
            <a:endParaRPr lang="da-DK" sz="1200" kern="1200" baseline="0" dirty="0" smtClean="0">
              <a:solidFill>
                <a:schemeClr val="tx1"/>
              </a:solidFill>
              <a:effectLst/>
              <a:latin typeface="+mn-lt"/>
              <a:ea typeface="+mn-ea"/>
              <a:cs typeface="+mn-cs"/>
            </a:endParaRPr>
          </a:p>
          <a:p>
            <a:pPr lvl="0"/>
            <a:endParaRPr lang="da-DK" sz="1200" kern="1200" dirty="0" smtClean="0">
              <a:solidFill>
                <a:schemeClr val="tx1"/>
              </a:solidFill>
              <a:effectLst/>
              <a:latin typeface="+mn-lt"/>
              <a:ea typeface="+mn-ea"/>
              <a:cs typeface="+mn-cs"/>
            </a:endParaRPr>
          </a:p>
          <a:p>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128131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Øvelsen</a:t>
            </a:r>
            <a:r>
              <a:rPr lang="da-DK" baseline="0" dirty="0" smtClean="0"/>
              <a:t> tager afsæt i de forskellige spørgsmål på </a:t>
            </a:r>
            <a:r>
              <a:rPr lang="da-DK" baseline="0" dirty="0" err="1" smtClean="0"/>
              <a:t>slidet</a:t>
            </a:r>
            <a:r>
              <a:rPr lang="da-DK" baseline="0" dirty="0" smtClean="0"/>
              <a:t>. Øvelsen skal sætte fokus på, hvordan sammenhængen til folkeskolens formål kan styrkes.</a:t>
            </a:r>
          </a:p>
          <a:p>
            <a:endParaRPr lang="da-DK" b="1" u="sng" baseline="0" dirty="0" smtClean="0"/>
          </a:p>
          <a:p>
            <a:r>
              <a:rPr lang="da-DK" b="1" u="sng" baseline="0" dirty="0" smtClean="0"/>
              <a:t>Målgruppe: </a:t>
            </a:r>
            <a:r>
              <a:rPr lang="da-DK" b="0" u="none" baseline="0" dirty="0" smtClean="0"/>
              <a:t>L</a:t>
            </a:r>
            <a:r>
              <a:rPr lang="da-DK" baseline="0" dirty="0" smtClean="0"/>
              <a:t>ærere, skoleledere og forvaltning.</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25712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95672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Slidet</a:t>
            </a:r>
            <a:r>
              <a:rPr lang="da-DK" dirty="0" smtClean="0"/>
              <a:t> indeholder</a:t>
            </a:r>
            <a:r>
              <a:rPr lang="da-DK" baseline="0" dirty="0" smtClean="0"/>
              <a:t> et overblik over, hvordan præsentationen er opbygget. </a:t>
            </a:r>
            <a:r>
              <a:rPr lang="da-DK" dirty="0" smtClean="0"/>
              <a:t>Oplægget kan tilpasses</a:t>
            </a:r>
            <a:r>
              <a:rPr lang="da-DK" baseline="0" dirty="0" smtClean="0"/>
              <a:t> alt</a:t>
            </a:r>
            <a:r>
              <a:rPr lang="da-DK" dirty="0" smtClean="0"/>
              <a:t> efter</a:t>
            </a:r>
            <a:r>
              <a:rPr lang="da-DK" baseline="0" dirty="0" smtClean="0"/>
              <a:t> målgruppe og ramme. </a:t>
            </a:r>
          </a:p>
          <a:p>
            <a:endParaRPr lang="da-DK" baseline="0" dirty="0" smtClean="0"/>
          </a:p>
          <a:p>
            <a:r>
              <a:rPr lang="da-DK" baseline="0" dirty="0" smtClean="0"/>
              <a:t>Pkt. 1 er henvendt til oplægsholdere, der gerne vil indlede præsentationen med at fortælle lidt om de fagmøder, der blev afholdt i februar og marts 2020.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Gennemgangen af ændringerne i Fælles Mål kan forkortes ved at skjule slide om opmærksomhedspunkter og kanonlister samt slide om de tværgående temaer.</a:t>
            </a:r>
          </a:p>
          <a:p>
            <a:endParaRPr lang="da-DK" baseline="0" dirty="0" smtClean="0"/>
          </a:p>
          <a:p>
            <a:r>
              <a:rPr lang="da-DK" baseline="0" dirty="0" smtClean="0"/>
              <a:t>Sidst i oplægget er der to øvelser, som kan bruges til en drøftelse. </a:t>
            </a:r>
          </a:p>
          <a:p>
            <a:endParaRPr lang="da-DK" baseline="0" dirty="0" smtClean="0"/>
          </a:p>
          <a:p>
            <a:r>
              <a:rPr lang="da-DK" baseline="0" dirty="0" smtClean="0"/>
              <a:t>Der er også mulighed for at arbejde med refleksionsspørgsmål, der fremgår af dialogkort, som findes på emu.dk/fagdialog</a:t>
            </a:r>
          </a:p>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55646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dirty="0" smtClean="0"/>
              <a:t>Dette</a:t>
            </a:r>
            <a:r>
              <a:rPr lang="da-DK" sz="1200" baseline="0" dirty="0" smtClean="0"/>
              <a:t> slide kan bruges til at fortælle om fagmøderne, hvis man har deltaget, ellers kan det skjules.</a:t>
            </a:r>
          </a:p>
          <a:p>
            <a:pPr lvl="0"/>
            <a:endParaRPr lang="da-DK" sz="1200" baseline="0" dirty="0" smtClean="0"/>
          </a:p>
          <a:p>
            <a:pPr lvl="0"/>
            <a:r>
              <a:rPr lang="da-DK" sz="1200" dirty="0" smtClean="0"/>
              <a:t>DLF, KL, Skolelederforeningen, BKF og BUVM afholdt</a:t>
            </a:r>
            <a:r>
              <a:rPr lang="da-DK" sz="1200" baseline="0" dirty="0" smtClean="0"/>
              <a:t> i februar og marts 2020 fem</a:t>
            </a:r>
            <a:r>
              <a:rPr lang="da-DK" sz="1200" dirty="0" smtClean="0"/>
              <a:t> regionale fagmøder i fællesskab. </a:t>
            </a:r>
          </a:p>
          <a:p>
            <a:pPr lvl="0"/>
            <a:endParaRPr lang="da-DK" sz="1200" dirty="0" smtClean="0"/>
          </a:p>
          <a:p>
            <a:pPr lvl="0"/>
            <a:r>
              <a:rPr lang="da-DK" sz="1200" dirty="0" smtClean="0"/>
              <a:t>Baggrunden for møderne</a:t>
            </a:r>
            <a:r>
              <a:rPr lang="da-DK" sz="1200" baseline="0" dirty="0" smtClean="0"/>
              <a:t> var et ønske, om at igan</a:t>
            </a:r>
            <a:r>
              <a:rPr lang="da-DK" sz="1200" dirty="0" smtClean="0"/>
              <a:t>gsætte en fælles dialog om skolernes og forvaltningens arbejde med at udvikle undervisningen i fagene</a:t>
            </a:r>
            <a:r>
              <a:rPr lang="da-DK" sz="1200" baseline="0" dirty="0" smtClean="0"/>
              <a:t> </a:t>
            </a:r>
            <a:r>
              <a:rPr lang="da-DK" sz="1200" baseline="0" dirty="0" smtClean="0">
                <a:solidFill>
                  <a:srgbClr val="FF0000"/>
                </a:solidFill>
              </a:rPr>
              <a:t>– med udgangspunkt i de nye læseplaner og undervisningsvejledninger fra 2019</a:t>
            </a:r>
            <a:r>
              <a:rPr lang="da-DK" sz="1200" dirty="0" smtClean="0">
                <a:solidFill>
                  <a:srgbClr val="FF0000"/>
                </a:solidFill>
              </a:rPr>
              <a:t>.  </a:t>
            </a:r>
          </a:p>
          <a:p>
            <a:pPr lvl="0"/>
            <a:endParaRPr lang="da-DK" sz="1200" dirty="0" smtClean="0"/>
          </a:p>
          <a:p>
            <a:r>
              <a:rPr lang="da-DK" sz="1200" u="none" kern="1200" baseline="0" dirty="0" smtClean="0">
                <a:solidFill>
                  <a:schemeClr val="tx1"/>
                </a:solidFill>
                <a:effectLst/>
                <a:latin typeface="+mn-lt"/>
                <a:ea typeface="+mn-ea"/>
                <a:cs typeface="+mn-cs"/>
              </a:rPr>
              <a:t>Med lempelsen i bindingerne i FM er der overladt et større lokalt ansvar til kommuner og skoler. </a:t>
            </a:r>
          </a:p>
          <a:p>
            <a:r>
              <a:rPr lang="da-DK" sz="1200" u="none" kern="1200" baseline="0" dirty="0" smtClean="0">
                <a:solidFill>
                  <a:schemeClr val="tx1"/>
                </a:solidFill>
                <a:effectLst/>
                <a:latin typeface="+mn-lt"/>
                <a:ea typeface="+mn-ea"/>
                <a:cs typeface="+mn-cs"/>
              </a:rPr>
              <a:t>De øgede frihedsgrader er ikke ensbetydende med en individualisering af ansvaret. For kvaliteten af undervisningen og udviklingen af den professionelle dømmekraft er et fælles ansvar for alle skolens aktører.</a:t>
            </a:r>
          </a:p>
          <a:p>
            <a:endParaRPr lang="da-DK" sz="1200" u="none" kern="1200" baseline="0" dirty="0" smtClean="0">
              <a:solidFill>
                <a:schemeClr val="tx1"/>
              </a:solidFill>
              <a:effectLst/>
              <a:latin typeface="+mn-lt"/>
              <a:ea typeface="+mn-ea"/>
              <a:cs typeface="+mn-cs"/>
            </a:endParaRPr>
          </a:p>
          <a:p>
            <a:r>
              <a:rPr lang="da-DK" sz="1200" u="none" kern="1200" baseline="0" dirty="0" smtClean="0">
                <a:solidFill>
                  <a:schemeClr val="tx1"/>
                </a:solidFill>
                <a:effectLst/>
                <a:latin typeface="+mn-lt"/>
                <a:ea typeface="+mn-ea"/>
                <a:cs typeface="+mn-cs"/>
              </a:rPr>
              <a:t>Derfor er formålet med fagmøder og </a:t>
            </a:r>
            <a:r>
              <a:rPr lang="da-DK" sz="1200" u="none" kern="1200" baseline="0" dirty="0" smtClean="0">
                <a:solidFill>
                  <a:srgbClr val="FF0000"/>
                </a:solidFill>
                <a:effectLst/>
                <a:latin typeface="+mn-lt"/>
                <a:ea typeface="+mn-ea"/>
                <a:cs typeface="+mn-cs"/>
              </a:rPr>
              <a:t>ministeriets vejledningsindsats, herunder denne præsentation</a:t>
            </a:r>
            <a:r>
              <a:rPr lang="da-DK" sz="1200" u="none" kern="1200" baseline="0" dirty="0" smtClean="0">
                <a:solidFill>
                  <a:schemeClr val="tx1"/>
                </a:solidFill>
                <a:effectLst/>
                <a:latin typeface="+mn-lt"/>
                <a:ea typeface="+mn-ea"/>
                <a:cs typeface="+mn-cs"/>
              </a:rPr>
              <a:t>, at give nogle billeder på, hvordan man med udgangspunkt i faghæfterne, dvs. folkeskolens formål, fagformål, målene, de nye læseplaner og undervisningsvejledninger, kan understøtte den professionelle dømmekraft. </a:t>
            </a:r>
            <a:endParaRPr lang="da-DK" sz="1200" u="none"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81004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0" u="none" strike="noStrike" kern="1200" dirty="0" smtClean="0">
                <a:solidFill>
                  <a:schemeClr val="tx1"/>
                </a:solidFill>
                <a:effectLst/>
                <a:latin typeface="+mn-lt"/>
                <a:ea typeface="+mn-ea"/>
                <a:cs typeface="+mn-cs"/>
              </a:rPr>
              <a:t>Dette</a:t>
            </a:r>
            <a:r>
              <a:rPr lang="da-DK" sz="1200" b="0" u="none" strike="noStrike" kern="1200" baseline="0" dirty="0" smtClean="0">
                <a:solidFill>
                  <a:schemeClr val="tx1"/>
                </a:solidFill>
                <a:effectLst/>
                <a:latin typeface="+mn-lt"/>
                <a:ea typeface="+mn-ea"/>
                <a:cs typeface="+mn-cs"/>
              </a:rPr>
              <a:t> slide præsenterer historik for ændringerne i Fælles Mål.</a:t>
            </a:r>
          </a:p>
          <a:p>
            <a:pPr fontAlgn="base"/>
            <a:endParaRPr lang="da-DK" sz="1200" b="0" u="none" strike="noStrike" kern="1200" baseline="0" dirty="0" smtClean="0">
              <a:solidFill>
                <a:schemeClr val="tx1"/>
              </a:solidFill>
              <a:effectLst/>
              <a:latin typeface="+mn-lt"/>
              <a:ea typeface="+mn-ea"/>
              <a:cs typeface="+mn-cs"/>
            </a:endParaRPr>
          </a:p>
          <a:p>
            <a:pPr fontAlgn="base"/>
            <a:r>
              <a:rPr lang="da-DK" sz="1200" b="0" u="none" strike="noStrike" kern="1200" dirty="0" smtClean="0">
                <a:solidFill>
                  <a:schemeClr val="tx1"/>
                </a:solidFill>
                <a:effectLst/>
                <a:latin typeface="+mn-lt"/>
                <a:ea typeface="+mn-ea"/>
                <a:cs typeface="+mn-cs"/>
              </a:rPr>
              <a:t>Den 17. maj 2017 indgik folkeskoleforligskredsen en politisk aftale om at reducere antallet af bindende Fælles Mål i folkeskolen. Den aftale blev indført ved lov af et bredt flertal i Folketinget den 7. december 2017. Lovændringen trådte i kraft den 14. december 2017 og bliver i dag udmøntet i to bekendtgørelser om henholdsvis Fælles Mål for folkeskolens fag og emner samt for børnehaveklassen.</a:t>
            </a:r>
          </a:p>
          <a:p>
            <a:pPr fontAlgn="base"/>
            <a:r>
              <a:rPr lang="da-DK" sz="1200" b="0" u="none" strike="noStrike" kern="1200" dirty="0" smtClean="0">
                <a:solidFill>
                  <a:schemeClr val="tx1"/>
                </a:solidFill>
                <a:effectLst/>
                <a:latin typeface="+mn-lt"/>
                <a:ea typeface="+mn-ea"/>
                <a:cs typeface="+mn-cs"/>
              </a:rPr>
              <a:t>Med lovændringen er de overordnede kompetencemål for, hvad eleverne skal kunne, fortsat bindende, mens de 3170 underliggende færdigheds- og </a:t>
            </a:r>
            <a:r>
              <a:rPr lang="da-DK" sz="1200" b="0" u="none" strike="noStrike" kern="1200" dirty="0" err="1" smtClean="0">
                <a:solidFill>
                  <a:schemeClr val="tx1"/>
                </a:solidFill>
                <a:effectLst/>
                <a:latin typeface="+mn-lt"/>
                <a:ea typeface="+mn-ea"/>
                <a:cs typeface="+mn-cs"/>
              </a:rPr>
              <a:t>vidensmål</a:t>
            </a:r>
            <a:r>
              <a:rPr lang="da-DK" sz="1200" b="0" u="none" strike="noStrike" kern="1200" dirty="0" smtClean="0">
                <a:solidFill>
                  <a:schemeClr val="tx1"/>
                </a:solidFill>
                <a:effectLst/>
                <a:latin typeface="+mn-lt"/>
                <a:ea typeface="+mn-ea"/>
                <a:cs typeface="+mn-cs"/>
              </a:rPr>
              <a:t> er gjort vejledende.</a:t>
            </a:r>
          </a:p>
          <a:p>
            <a:endParaRPr lang="da-DK" dirty="0" smtClean="0"/>
          </a:p>
          <a:p>
            <a:r>
              <a:rPr lang="da-DK" dirty="0" smtClean="0"/>
              <a:t>Læs</a:t>
            </a:r>
            <a:r>
              <a:rPr lang="da-DK" baseline="0" dirty="0" smtClean="0"/>
              <a:t> mere om lovændringen og den politiske intention med lovændringen her: </a:t>
            </a:r>
          </a:p>
          <a:p>
            <a:r>
              <a:rPr lang="da-DK" baseline="0" dirty="0" smtClean="0"/>
              <a:t>https://www.uvm.dk/aktuelt/nyheder/uvm/2018/mar/180315-de-nye-bekendtgoerelser-om-faelles-maal-i-folkeskolen-er-nu-traadt-i-kraft</a:t>
            </a:r>
          </a:p>
          <a:p>
            <a:endParaRPr lang="da-DK" baseline="0" dirty="0" smtClean="0"/>
          </a:p>
          <a:p>
            <a:r>
              <a:rPr lang="da-DK" dirty="0" smtClean="0"/>
              <a:t>De</a:t>
            </a:r>
            <a:r>
              <a:rPr lang="da-DK" baseline="0" dirty="0" smtClean="0"/>
              <a:t> nye læseplaner og undervisningsvejledninger for de obligatoriske fag, valgfag og obligatoriske emner findes under de enkelte fag og emner på </a:t>
            </a:r>
            <a:r>
              <a:rPr lang="da-DK" dirty="0" smtClean="0"/>
              <a:t>https://emu.dk/grundskole</a:t>
            </a:r>
          </a:p>
          <a:p>
            <a:endParaRPr lang="da-DK" dirty="0" smtClean="0"/>
          </a:p>
          <a:p>
            <a:r>
              <a:rPr lang="da-DK" dirty="0" smtClean="0"/>
              <a:t>Nye</a:t>
            </a:r>
            <a:r>
              <a:rPr lang="da-DK" baseline="0" dirty="0" smtClean="0"/>
              <a:t> læseplaner for </a:t>
            </a:r>
            <a:r>
              <a:rPr lang="da-DK" baseline="0" dirty="0" err="1" smtClean="0"/>
              <a:t>et-årige</a:t>
            </a:r>
            <a:r>
              <a:rPr lang="da-DK" baseline="0" dirty="0" smtClean="0"/>
              <a:t> valgfag samt det obligatoriske emne sundheds- og seksualundervisning og familiekundskab udarbejdes i foråret 2020. </a:t>
            </a: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52256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a:t>
            </a:r>
            <a:r>
              <a:rPr lang="da-DK" baseline="0" dirty="0" smtClean="0"/>
              <a:t> slide giver et o</a:t>
            </a:r>
            <a:r>
              <a:rPr lang="da-DK" dirty="0" smtClean="0"/>
              <a:t>verblik</a:t>
            </a:r>
            <a:r>
              <a:rPr lang="da-DK" baseline="0" dirty="0" smtClean="0"/>
              <a:t> over, hvad der er obligatorisk, og hvad der er bindende ift. lovgivningen vedrørende Fælles Mål i folkeskolen. </a:t>
            </a:r>
          </a:p>
          <a:p>
            <a:endParaRPr lang="da-DK" dirty="0" smtClean="0"/>
          </a:p>
          <a:p>
            <a:r>
              <a:rPr lang="da-DK" baseline="0" dirty="0" smtClean="0"/>
              <a:t>Fakta om Fælles Mål:</a:t>
            </a:r>
          </a:p>
          <a:p>
            <a:pPr fontAlgn="base"/>
            <a:r>
              <a:rPr lang="da-DK" sz="1200" b="0" u="none" strike="noStrike" kern="1200" dirty="0" smtClean="0">
                <a:solidFill>
                  <a:schemeClr val="tx1"/>
                </a:solidFill>
                <a:effectLst/>
                <a:latin typeface="+mn-lt"/>
                <a:ea typeface="+mn-ea"/>
                <a:cs typeface="+mn-cs"/>
              </a:rPr>
              <a:t>Fælles Mål består af bindende</a:t>
            </a:r>
            <a:r>
              <a:rPr lang="da-DK" sz="1200" b="0" u="none" strike="noStrike" kern="1200" baseline="0" dirty="0" smtClean="0">
                <a:solidFill>
                  <a:schemeClr val="tx1"/>
                </a:solidFill>
                <a:effectLst/>
                <a:latin typeface="+mn-lt"/>
                <a:ea typeface="+mn-ea"/>
                <a:cs typeface="+mn-cs"/>
              </a:rPr>
              <a:t> </a:t>
            </a:r>
            <a:r>
              <a:rPr lang="da-DK" sz="1200" b="0" u="none" strike="noStrike" kern="1200" dirty="0" smtClean="0">
                <a:solidFill>
                  <a:schemeClr val="tx1"/>
                </a:solidFill>
                <a:effectLst/>
                <a:latin typeface="+mn-lt"/>
                <a:ea typeface="+mn-ea"/>
                <a:cs typeface="+mn-cs"/>
              </a:rPr>
              <a:t>fagformål, kompetencemål og underliggende færdigheds- og vidensområder samt vejledende færdigheds- og </a:t>
            </a:r>
            <a:r>
              <a:rPr lang="da-DK" sz="1200" b="0" u="none" strike="noStrike" kern="1200" dirty="0" err="1" smtClean="0">
                <a:solidFill>
                  <a:schemeClr val="tx1"/>
                </a:solidFill>
                <a:effectLst/>
                <a:latin typeface="+mn-lt"/>
                <a:ea typeface="+mn-ea"/>
                <a:cs typeface="+mn-cs"/>
              </a:rPr>
              <a:t>vidensmål</a:t>
            </a:r>
            <a:r>
              <a:rPr lang="da-DK" sz="1200" b="0" u="none" strike="noStrike" kern="1200" dirty="0" smtClean="0">
                <a:solidFill>
                  <a:schemeClr val="tx1"/>
                </a:solidFill>
                <a:effectLst/>
                <a:latin typeface="+mn-lt"/>
                <a:ea typeface="+mn-ea"/>
                <a:cs typeface="+mn-cs"/>
              </a:rPr>
              <a:t>. Færdigheds- og </a:t>
            </a:r>
            <a:r>
              <a:rPr lang="da-DK" sz="1200" b="0" u="none" strike="noStrike" kern="1200" dirty="0" err="1" smtClean="0">
                <a:solidFill>
                  <a:schemeClr val="tx1"/>
                </a:solidFill>
                <a:effectLst/>
                <a:latin typeface="+mn-lt"/>
                <a:ea typeface="+mn-ea"/>
                <a:cs typeface="+mn-cs"/>
              </a:rPr>
              <a:t>vidensmålene</a:t>
            </a:r>
            <a:r>
              <a:rPr lang="da-DK" sz="1200" b="0" u="none" strike="noStrike" kern="1200" baseline="0" dirty="0" smtClean="0">
                <a:solidFill>
                  <a:schemeClr val="tx1"/>
                </a:solidFill>
                <a:effectLst/>
                <a:latin typeface="+mn-lt"/>
                <a:ea typeface="+mn-ea"/>
                <a:cs typeface="+mn-cs"/>
              </a:rPr>
              <a:t> var tidligere obligatoriske.</a:t>
            </a:r>
            <a:r>
              <a:rPr lang="da-DK" sz="1200" b="0" u="none" strike="noStrike" kern="1200" dirty="0" smtClean="0">
                <a:solidFill>
                  <a:schemeClr val="tx1"/>
                </a:solidFill>
                <a:effectLst/>
                <a:latin typeface="+mn-lt"/>
                <a:ea typeface="+mn-ea"/>
                <a:cs typeface="+mn-cs"/>
              </a:rPr>
              <a:t> </a:t>
            </a:r>
          </a:p>
          <a:p>
            <a:pPr fontAlgn="base"/>
            <a:endParaRPr lang="da-DK" sz="1200" b="0" u="none" strike="noStrike" kern="1200" dirty="0" smtClean="0">
              <a:solidFill>
                <a:schemeClr val="tx1"/>
              </a:solidFill>
              <a:effectLst/>
              <a:latin typeface="+mn-lt"/>
              <a:ea typeface="+mn-ea"/>
              <a:cs typeface="+mn-cs"/>
            </a:endParaRPr>
          </a:p>
          <a:p>
            <a:pPr fontAlgn="base"/>
            <a:r>
              <a:rPr lang="da-DK" sz="1200" b="0" u="none" strike="noStrike" kern="1200" dirty="0" smtClean="0">
                <a:solidFill>
                  <a:schemeClr val="tx1"/>
                </a:solidFill>
                <a:effectLst/>
                <a:latin typeface="+mn-lt"/>
                <a:ea typeface="+mn-ea"/>
                <a:cs typeface="+mn-cs"/>
              </a:rPr>
              <a:t>I udvalgte områder i dansk,</a:t>
            </a:r>
            <a:r>
              <a:rPr lang="da-DK" sz="1200" b="0" u="none" strike="noStrike" kern="1200" baseline="0" dirty="0" smtClean="0">
                <a:solidFill>
                  <a:schemeClr val="tx1"/>
                </a:solidFill>
                <a:effectLst/>
                <a:latin typeface="+mn-lt"/>
                <a:ea typeface="+mn-ea"/>
                <a:cs typeface="+mn-cs"/>
              </a:rPr>
              <a:t> </a:t>
            </a:r>
            <a:r>
              <a:rPr lang="da-DK" sz="1200" b="0" u="none" strike="noStrike" kern="1200" dirty="0" smtClean="0">
                <a:solidFill>
                  <a:schemeClr val="tx1"/>
                </a:solidFill>
                <a:effectLst/>
                <a:latin typeface="+mn-lt"/>
                <a:ea typeface="+mn-ea"/>
                <a:cs typeface="+mn-cs"/>
              </a:rPr>
              <a:t>matematik og børnehaveklassen er der opstillet opmærksomhedspunkter. I dansk og historie er der også kanonlister. I alle fag indgår tre tværgående emner: It og medier, sproglig udvikling og innovation og entreprenørskab.</a:t>
            </a:r>
          </a:p>
          <a:p>
            <a:endParaRPr lang="da-DK" baseline="0" dirty="0" smtClean="0"/>
          </a:p>
          <a:p>
            <a:r>
              <a:rPr lang="da-DK" dirty="0" smtClean="0"/>
              <a:t>https://www.uvm.dk/folkeskolen/fag-timetal-og-overgange/faelles-maal/om-faelles-maal</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20805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Slidet</a:t>
            </a:r>
            <a:r>
              <a:rPr lang="da-DK" baseline="0" dirty="0" smtClean="0"/>
              <a:t> viser de</a:t>
            </a:r>
            <a:r>
              <a:rPr lang="da-DK" dirty="0" smtClean="0"/>
              <a:t> bindende og vejledende elementer i målmatricen, som er en central</a:t>
            </a:r>
            <a:r>
              <a:rPr lang="da-DK" baseline="0" dirty="0" smtClean="0"/>
              <a:t> del af Fælles Mål</a:t>
            </a:r>
            <a:r>
              <a:rPr lang="da-DK" dirty="0" smtClean="0"/>
              <a:t>. [Fagformål og eventuelle opmærksomhedspunkter</a:t>
            </a:r>
            <a:r>
              <a:rPr lang="da-DK" baseline="0" dirty="0" smtClean="0"/>
              <a:t> og kanon er ikke med.] </a:t>
            </a:r>
            <a:endParaRPr lang="da-DK" dirty="0" smtClean="0"/>
          </a:p>
          <a:p>
            <a:endParaRPr lang="da-DK" dirty="0" smtClean="0"/>
          </a:p>
          <a:p>
            <a:r>
              <a:rPr lang="da-DK" dirty="0" smtClean="0"/>
              <a:t>Eksemplet</a:t>
            </a:r>
            <a:r>
              <a:rPr lang="da-DK" baseline="0" dirty="0" smtClean="0"/>
              <a:t> er fra dansk efter 9. klassetrin. </a:t>
            </a:r>
            <a:endParaRPr lang="da-DK" dirty="0" smtClean="0"/>
          </a:p>
          <a:p>
            <a:endParaRPr lang="da-DK" dirty="0" smtClean="0"/>
          </a:p>
          <a:p>
            <a:r>
              <a:rPr lang="da-DK" dirty="0" smtClean="0"/>
              <a:t>Kompetencemål er bindende. Kompetencemålene</a:t>
            </a:r>
            <a:r>
              <a:rPr lang="da-DK" baseline="0" dirty="0" smtClean="0"/>
              <a:t> er store, komplekse og flerårige.</a:t>
            </a:r>
          </a:p>
          <a:p>
            <a:r>
              <a:rPr lang="da-DK" baseline="0" dirty="0" smtClean="0"/>
              <a:t> </a:t>
            </a:r>
          </a:p>
          <a:p>
            <a:r>
              <a:rPr lang="da-DK" baseline="0" dirty="0" smtClean="0"/>
              <a:t>Færdigheds-/vidensområderne er centrale indholdsområder, der skal arbejdes med henimod kompetencen, som fremgår af kompetencemålet. </a:t>
            </a:r>
          </a:p>
          <a:p>
            <a:r>
              <a:rPr lang="da-DK" baseline="0" dirty="0" smtClean="0"/>
              <a:t>De er bindende. </a:t>
            </a:r>
          </a:p>
          <a:p>
            <a:endParaRPr lang="da-DK" baseline="0" dirty="0" smtClean="0"/>
          </a:p>
          <a:p>
            <a:r>
              <a:rPr lang="da-DK" baseline="0" dirty="0" smtClean="0"/>
              <a:t>Færdigheds-/</a:t>
            </a:r>
            <a:r>
              <a:rPr lang="da-DK" baseline="0" dirty="0" err="1" smtClean="0"/>
              <a:t>vidensmålene</a:t>
            </a:r>
            <a:r>
              <a:rPr lang="da-DK" baseline="0" dirty="0" smtClean="0"/>
              <a:t> er vejledende og kan give inspiration til arbejdet med områderne.</a:t>
            </a:r>
            <a:endParaRPr lang="da-DK" dirty="0" smtClean="0"/>
          </a:p>
          <a:p>
            <a:endParaRPr lang="da-DK"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solidFill>
                  <a:prstClr val="black"/>
                </a:solidFill>
              </a:rPr>
              <a:pPr/>
              <a:t>7</a:t>
            </a:fld>
            <a:endParaRPr lang="da-DK">
              <a:solidFill>
                <a:prstClr val="black"/>
              </a:solidFill>
            </a:endParaRPr>
          </a:p>
        </p:txBody>
      </p:sp>
    </p:spTree>
    <p:extLst>
      <p:ext uri="{BB962C8B-B14F-4D97-AF65-F5344CB8AC3E}">
        <p14:creationId xmlns:p14="http://schemas.microsoft.com/office/powerpoint/2010/main" val="200654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ts val="2600"/>
              </a:lnSpc>
              <a:buNone/>
            </a:pPr>
            <a:r>
              <a:rPr lang="da-DK" sz="1200" dirty="0" smtClean="0"/>
              <a:t>Dette slide viser de bindende elementer</a:t>
            </a:r>
            <a:r>
              <a:rPr lang="da-DK" sz="1200" baseline="0" dirty="0" smtClean="0"/>
              <a:t> i målmatricen for dansk. </a:t>
            </a:r>
            <a:r>
              <a:rPr lang="da-DK" sz="1200" dirty="0" smtClean="0"/>
              <a:t>Her er det vejledende indhold fjernet for at vise, hvad ændringerne i Fælles Mål betyder.</a:t>
            </a:r>
            <a:r>
              <a:rPr lang="da-DK" sz="1200" baseline="0" dirty="0" smtClean="0"/>
              <a:t> </a:t>
            </a:r>
          </a:p>
          <a:p>
            <a:pPr marL="0" indent="0">
              <a:lnSpc>
                <a:spcPts val="2600"/>
              </a:lnSpc>
              <a:buNone/>
            </a:pPr>
            <a:endParaRPr lang="da-DK" sz="1200" baseline="0" dirty="0" smtClean="0"/>
          </a:p>
          <a:p>
            <a:pPr marL="0" indent="0">
              <a:lnSpc>
                <a:spcPts val="2600"/>
              </a:lnSpc>
              <a:buNone/>
            </a:pPr>
            <a:r>
              <a:rPr lang="da-DK" sz="1200" dirty="0" smtClean="0"/>
              <a:t>Færdigheds- og </a:t>
            </a:r>
            <a:r>
              <a:rPr lang="da-DK" sz="1200" dirty="0" err="1" smtClean="0"/>
              <a:t>vidensmålene</a:t>
            </a:r>
            <a:r>
              <a:rPr lang="da-DK" sz="1200" dirty="0" smtClean="0"/>
              <a:t> er ikke bindende,</a:t>
            </a:r>
            <a:r>
              <a:rPr lang="da-DK" sz="1200" baseline="0" dirty="0" smtClean="0"/>
              <a:t> og det betyder: </a:t>
            </a:r>
          </a:p>
          <a:p>
            <a:pPr marL="0" indent="0">
              <a:lnSpc>
                <a:spcPts val="2600"/>
              </a:lnSpc>
              <a:buNone/>
            </a:pPr>
            <a:endParaRPr lang="da-DK" sz="1200" dirty="0" smtClean="0"/>
          </a:p>
          <a:p>
            <a:pPr marL="171450" indent="-171450">
              <a:lnSpc>
                <a:spcPts val="2600"/>
              </a:lnSpc>
              <a:buFont typeface="Arial" panose="020B0604020202020204" pitchFamily="34" charset="0"/>
              <a:buChar char="•"/>
            </a:pPr>
            <a:r>
              <a:rPr lang="da-DK" sz="1200" dirty="0" smtClean="0"/>
              <a:t>Der</a:t>
            </a:r>
            <a:r>
              <a:rPr lang="da-DK" sz="1200" baseline="0" dirty="0" smtClean="0"/>
              <a:t> er m</a:t>
            </a:r>
            <a:r>
              <a:rPr lang="da-DK" sz="1200" dirty="0" smtClean="0"/>
              <a:t>indre fokus på enkeltmål.</a:t>
            </a:r>
          </a:p>
          <a:p>
            <a:pPr marL="171450" indent="-171450">
              <a:lnSpc>
                <a:spcPts val="2600"/>
              </a:lnSpc>
              <a:buFont typeface="Arial" panose="020B0604020202020204" pitchFamily="34" charset="0"/>
              <a:buChar char="•"/>
            </a:pPr>
            <a:r>
              <a:rPr lang="da-DK" sz="1200" dirty="0" smtClean="0"/>
              <a:t>Det</a:t>
            </a:r>
            <a:r>
              <a:rPr lang="da-DK" sz="1200" baseline="0" dirty="0" smtClean="0"/>
              <a:t> er c</a:t>
            </a:r>
            <a:r>
              <a:rPr lang="da-DK" sz="1200" dirty="0" smtClean="0"/>
              <a:t>entralt fagligt indhold i f-/v-områderne som er omdrejningspunkt </a:t>
            </a:r>
            <a:r>
              <a:rPr lang="da-DK" sz="1200" dirty="0" smtClean="0">
                <a:sym typeface="Wingdings" panose="05000000000000000000" pitchFamily="2" charset="2"/>
              </a:rPr>
              <a:t> </a:t>
            </a:r>
            <a:r>
              <a:rPr lang="da-DK" sz="1200" dirty="0" smtClean="0"/>
              <a:t>Mindre omfang af bindende indhold i Fælles Mål.</a:t>
            </a:r>
          </a:p>
          <a:p>
            <a:endParaRPr lang="da-DK" sz="1200"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242219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a:t>
            </a:r>
            <a:r>
              <a:rPr lang="da-DK" baseline="0" dirty="0" smtClean="0"/>
              <a:t> slide viser de yderligere bindende elementer i Fælles Mål. Der</a:t>
            </a:r>
            <a:r>
              <a:rPr lang="da-DK" dirty="0" smtClean="0"/>
              <a:t> er stadigvæk</a:t>
            </a:r>
            <a:r>
              <a:rPr lang="da-DK" baseline="0" dirty="0" smtClean="0"/>
              <a:t> nogle færdigheds-/</a:t>
            </a:r>
            <a:r>
              <a:rPr lang="da-DK" baseline="0" dirty="0" err="1" smtClean="0"/>
              <a:t>vidensmål</a:t>
            </a:r>
            <a:r>
              <a:rPr lang="da-DK" baseline="0" dirty="0" smtClean="0"/>
              <a:t> (de såkaldte opmærksomhedspunkter) i dansk, matematik og børnehaveklassen, der er bindende. </a:t>
            </a:r>
          </a:p>
          <a:p>
            <a:endParaRPr lang="da-DK" baseline="0" dirty="0" smtClean="0"/>
          </a:p>
          <a:p>
            <a:r>
              <a:rPr lang="da-DK" baseline="0" dirty="0" smtClean="0"/>
              <a:t>De formulerer et minimumsbeherskelsesniveau, som er centralt i de fag, de forekommer i, og som har stor betydning for, hvordan eleverne klarer sig i de øvrige fag. </a:t>
            </a:r>
          </a:p>
          <a:p>
            <a:endParaRPr lang="da-DK" baseline="0" dirty="0" smtClean="0"/>
          </a:p>
          <a:p>
            <a:r>
              <a:rPr lang="da-DK" baseline="0" dirty="0" smtClean="0"/>
              <a:t>I to fag – dansk og historie – er der fortsat obligatoriske kanonlister. De udgør det eneste bindende pensum i folkeskolen. </a:t>
            </a:r>
          </a:p>
          <a:p>
            <a:endParaRPr lang="da-DK" baseline="0" dirty="0" smtClean="0"/>
          </a:p>
          <a:p>
            <a:r>
              <a:rPr lang="da-DK" baseline="0" dirty="0" smtClean="0"/>
              <a:t>Jf. folkeskolens formålsparagraf om fortrolighed med dansk kultur og historie. </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9</a:t>
            </a:fld>
            <a:endParaRPr lang="da-DK"/>
          </a:p>
        </p:txBody>
      </p:sp>
    </p:spTree>
    <p:extLst>
      <p:ext uri="{BB962C8B-B14F-4D97-AF65-F5344CB8AC3E}">
        <p14:creationId xmlns:p14="http://schemas.microsoft.com/office/powerpoint/2010/main" val="4071970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50E6B6A4-D9F8-445A-A30D-4C1010CA0BBF}" type="datetime1">
              <a:rPr lang="da-DK" smtClean="0"/>
              <a:t>24-02-2020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E516DD5-F2C4-4C8A-B4E9-DA88D2761B95}" type="datetime1">
              <a:rPr lang="da-DK" noProof="0" smtClean="0"/>
              <a:t>24-02-2020</a:t>
            </a:fld>
            <a:endParaRPr lang="da-DK" noProof="0" dirty="0"/>
          </a:p>
        </p:txBody>
      </p:sp>
      <p:sp>
        <p:nvSpPr>
          <p:cNvPr id="5" name="FLD_PresentationTitle"/>
          <p:cNvSpPr>
            <a:spLocks noGrp="1"/>
          </p:cNvSpPr>
          <p:nvPr>
            <p:ph type="ftr" sz="quarter" idx="11"/>
          </p:nvPr>
        </p:nvSpPr>
        <p:spPr/>
        <p:txBody>
          <a:bodyPr/>
          <a:lstStyle/>
          <a:p>
            <a:r>
              <a:rPr lang="da-DK" noProof="0" smtClean="0"/>
              <a:t>Thomas Jensen, Styrelsen for Undervisning og Kvalitet</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EB33412B-BD2D-4BAC-8D73-8F0A46A0FD9F}" type="datetime1">
              <a:rPr lang="da-DK" noProof="0" smtClean="0"/>
              <a:t>24-02-2020</a:t>
            </a:fld>
            <a:endParaRPr lang="da-DK" noProof="0" dirty="0"/>
          </a:p>
        </p:txBody>
      </p:sp>
      <p:sp>
        <p:nvSpPr>
          <p:cNvPr id="5" name="FLD_PresentationTitle"/>
          <p:cNvSpPr>
            <a:spLocks noGrp="1"/>
          </p:cNvSpPr>
          <p:nvPr>
            <p:ph type="ftr" sz="quarter" idx="11"/>
          </p:nvPr>
        </p:nvSpPr>
        <p:spPr/>
        <p:txBody>
          <a:bodyPr/>
          <a:lstStyle/>
          <a:p>
            <a:r>
              <a:rPr lang="da-DK" noProof="0" smtClean="0"/>
              <a:t>Thomas Jensen, Styrelsen for Undervisning og Kvalitet</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03BA112-047F-40D4-ADAB-7B0856EFE987}"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5AE2B30-6A72-495E-9226-2A5D9C112C9F}"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63C94770-AA2B-4C13-B90F-ABCBE1BDE0C3}"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E601A82-1087-49C8-9983-56C024B26DAF}"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73D7846-3ED7-46DE-ADB9-75B1BF5A8FA0}"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3D77A8F9-C7F4-4BA3-BB82-8DF850505D8D}"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7157A8A4-6151-48AA-90A1-8A30CF0BB261}"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5208EF8D-08CF-47D2-AFEA-6CE7426A9AB4}" type="datetime1">
              <a:rPr lang="da-DK" smtClean="0"/>
              <a:t>24-02-2020</a:t>
            </a:fld>
            <a:endParaRPr lang="da-DK" dirty="0"/>
          </a:p>
        </p:txBody>
      </p:sp>
      <p:sp>
        <p:nvSpPr>
          <p:cNvPr id="4"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A7DDE899-E8E0-44F4-BA0F-8EF010ABC653}" type="datetime1">
              <a:rPr lang="da-DK" smtClean="0"/>
              <a:t>24-02-2020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FDE6612E-4B00-40FD-ADB0-D81637080069}" type="datetime1">
              <a:rPr lang="da-DK" smtClean="0"/>
              <a:t>24-02-2020</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fld id="{E73A1DBF-728E-4907-B046-7563B21EF665}" type="datetime1">
              <a:rPr lang="da-DK" smtClean="0"/>
              <a:t>24-02-2020</a:t>
            </a:fld>
            <a:endParaRPr lang="da-DK"/>
          </a:p>
        </p:txBody>
      </p:sp>
      <p:sp>
        <p:nvSpPr>
          <p:cNvPr id="5" name="Pladsholder til sidefod 4"/>
          <p:cNvSpPr>
            <a:spLocks noGrp="1"/>
          </p:cNvSpPr>
          <p:nvPr>
            <p:ph type="ftr" sz="quarter" idx="11"/>
          </p:nvPr>
        </p:nvSpPr>
        <p:spPr/>
        <p:txBody>
          <a:bodyPr/>
          <a:lstStyle>
            <a:lvl1pPr>
              <a:defRPr/>
            </a:lvl1pPr>
          </a:lstStyle>
          <a:p>
            <a:r>
              <a:rPr lang="da-DK" smtClean="0"/>
              <a:t>Thomas Jensen, Styrelsen for Undervisning og Kvalitet</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422BA6A-2CEF-46ED-93BA-979740AEA7F0}" type="slidenum">
              <a:rPr lang="da-DK"/>
              <a:pPr/>
              <a:t>‹nr.›</a:t>
            </a:fld>
            <a:endParaRPr lang="da-DK"/>
          </a:p>
        </p:txBody>
      </p:sp>
    </p:spTree>
    <p:extLst>
      <p:ext uri="{BB962C8B-B14F-4D97-AF65-F5344CB8AC3E}">
        <p14:creationId xmlns:p14="http://schemas.microsoft.com/office/powerpoint/2010/main" val="1096795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817033" y="1644653"/>
            <a:ext cx="10560051" cy="4062413"/>
          </a:xfrm>
        </p:spPr>
        <p:txBody>
          <a:body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4029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1DF4096B-79FA-4A2F-8393-6B867AF9495D}" type="datetime1">
              <a:rPr lang="da-DK" smtClean="0"/>
              <a:t>24-02-2020</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9B3228BC-AEF4-4AF3-8113-E06E0402CEA4}" type="datetime1">
              <a:rPr lang="da-DK" smtClean="0"/>
              <a:t>24-02-2020</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8FD3E5EB-5536-4000-A9FC-D629F92B883B}" type="datetime1">
              <a:rPr lang="da-DK" smtClean="0"/>
              <a:t>24-02-2020</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4FC888A-E9F1-4B4D-BCD8-05F45AD88F2C}" type="datetime1">
              <a:rPr lang="da-DK" smtClean="0"/>
              <a:t>24-02-2020</a:t>
            </a:fld>
            <a:endParaRPr lang="da-DK" dirty="0"/>
          </a:p>
        </p:txBody>
      </p:sp>
      <p:sp>
        <p:nvSpPr>
          <p:cNvPr id="6" name="FLD_PresentationTitle"/>
          <p:cNvSpPr>
            <a:spLocks noGrp="1"/>
          </p:cNvSpPr>
          <p:nvPr>
            <p:ph type="ftr" sz="quarter" idx="11"/>
          </p:nvPr>
        </p:nvSpPr>
        <p:spPr/>
        <p:txBody>
          <a:bodyPr/>
          <a:lstStyle/>
          <a:p>
            <a:r>
              <a:rPr lang="da-DK" smtClean="0"/>
              <a:t>Thomas Jensen, Styrelsen for Undervisning og Kvalitet</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D2AC0A61-EC3B-4DFA-9DA0-E00542A354F3}" type="datetime1">
              <a:rPr lang="da-DK" smtClean="0"/>
              <a:t>24-02-2020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16EA8989-E53D-4D29-B893-160201931192}" type="datetime1">
              <a:rPr lang="da-DK" smtClean="0"/>
              <a:t>24-02-2020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F08A34BC-DAB4-4212-89F6-302ECEE3E401}" type="datetime1">
              <a:rPr lang="da-DK" smtClean="0"/>
              <a:t>24-02-2020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Thomas Jensen, Styrelsen for Undervisning og Kvalitet</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657F4293-0E2C-4A3D-B6D3-BB0114BF63AA}" type="datetime1">
              <a:rPr lang="da-DK" smtClean="0"/>
              <a:t>24-02-2020</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r>
              <a:rPr lang="da-DK" smtClean="0"/>
              <a:t>Thomas Jensen, Styrelsen for Undervisning og Kvalitet</a:t>
            </a:r>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5"/>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6"/>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7"/>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8"/>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9"/>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0"/>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1"/>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2"/>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3"/>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4"/>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5"/>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6"/>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7" r:id="rId22"/>
    <p:sldLayoutId id="2147483748" r:id="rId23"/>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www.emu.dk/fagdialog"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1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p:cNvSpPr>
            <a:spLocks noGrp="1"/>
          </p:cNvSpPr>
          <p:nvPr>
            <p:ph type="dt" sz="half" idx="10"/>
          </p:nvPr>
        </p:nvSpPr>
        <p:spPr/>
        <p:txBody>
          <a:bodyPr/>
          <a:lstStyle/>
          <a:p>
            <a:fld id="{C8FD3B3E-DD9D-4D4D-A23E-149B96DBD021}" type="datetime1">
              <a:rPr lang="da-DK" smtClean="0"/>
              <a:t>24-02-2020</a:t>
            </a:fld>
            <a:endParaRPr lang="da-DK" dirty="0"/>
          </a:p>
        </p:txBody>
      </p:sp>
      <p:sp>
        <p:nvSpPr>
          <p:cNvPr id="8" name="Pladsholder til diasnummer 7"/>
          <p:cNvSpPr>
            <a:spLocks noGrp="1"/>
          </p:cNvSpPr>
          <p:nvPr>
            <p:ph type="sldNum" sz="quarter" idx="12"/>
          </p:nvPr>
        </p:nvSpPr>
        <p:spPr/>
        <p:txBody>
          <a:bodyPr/>
          <a:lstStyle/>
          <a:p>
            <a:fld id="{24C8C45C-947F-4981-8B3F-4F32E973C901}" type="slidenum">
              <a:rPr lang="da-DK"/>
              <a:pPr/>
              <a:t>1</a:t>
            </a:fld>
            <a:endParaRPr lang="da-DK" dirty="0"/>
          </a:p>
        </p:txBody>
      </p:sp>
      <p:sp>
        <p:nvSpPr>
          <p:cNvPr id="10" name="Titel 9"/>
          <p:cNvSpPr>
            <a:spLocks noGrp="1"/>
          </p:cNvSpPr>
          <p:nvPr>
            <p:ph type="ctrTitle"/>
          </p:nvPr>
        </p:nvSpPr>
        <p:spPr>
          <a:xfrm>
            <a:off x="2429999" y="3808800"/>
            <a:ext cx="8796189" cy="2360646"/>
          </a:xfrm>
        </p:spPr>
        <p:txBody>
          <a:bodyPr/>
          <a:lstStyle/>
          <a:p>
            <a:r>
              <a:rPr lang="da-DK" sz="3600" b="1" dirty="0" smtClean="0">
                <a:latin typeface="Cambria" panose="02040503050406030204" pitchFamily="18" charset="0"/>
                <a:ea typeface="Cambria" panose="02040503050406030204" pitchFamily="18" charset="0"/>
              </a:rPr>
              <a:t>Om ændringer i Fælles Mål i folkeskolen og nye læseplaner og undervisningsvejledninger</a:t>
            </a:r>
            <a:r>
              <a:rPr lang="da-DK" sz="2800" b="1" dirty="0" smtClean="0">
                <a:latin typeface="Cambria" panose="02040503050406030204" pitchFamily="18" charset="0"/>
                <a:ea typeface="Cambria" panose="02040503050406030204" pitchFamily="18" charset="0"/>
              </a:rPr>
              <a:t/>
            </a:r>
            <a:br>
              <a:rPr lang="da-DK" sz="2800" b="1" dirty="0" smtClean="0">
                <a:latin typeface="Cambria" panose="02040503050406030204" pitchFamily="18" charset="0"/>
                <a:ea typeface="Cambria" panose="02040503050406030204" pitchFamily="18" charset="0"/>
              </a:rPr>
            </a:br>
            <a:endParaRPr lang="da-DK" sz="2800" dirty="0"/>
          </a:p>
        </p:txBody>
      </p:sp>
      <p:sp>
        <p:nvSpPr>
          <p:cNvPr id="11" name="Pladsholder til tekst 10"/>
          <p:cNvSpPr>
            <a:spLocks noGrp="1"/>
          </p:cNvSpPr>
          <p:nvPr>
            <p:ph type="body" sz="quarter" idx="17"/>
          </p:nvPr>
        </p:nvSpPr>
        <p:spPr/>
        <p:txBody>
          <a:bodyPr/>
          <a:lstStyle/>
          <a:p>
            <a:endParaRPr lang="da-DK"/>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3187" b="34601"/>
          <a:stretch/>
        </p:blipFill>
        <p:spPr/>
      </p:pic>
      <p:sp>
        <p:nvSpPr>
          <p:cNvPr id="12" name="Pladsholder til tekst 11"/>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369733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157" y="3013411"/>
            <a:ext cx="2303295" cy="21361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819175" y="323832"/>
            <a:ext cx="8484480" cy="1143000"/>
          </a:xfrm>
        </p:spPr>
        <p:txBody>
          <a:bodyPr/>
          <a:lstStyle/>
          <a:p>
            <a:r>
              <a:rPr lang="da-DK" sz="3000" b="1" dirty="0">
                <a:latin typeface="Cambria" panose="02040503050406030204" pitchFamily="18" charset="0"/>
              </a:rPr>
              <a:t>Tværgående </a:t>
            </a:r>
            <a:r>
              <a:rPr lang="da-DK" sz="3000" b="1" dirty="0" smtClean="0">
                <a:latin typeface="Cambria" panose="02040503050406030204" pitchFamily="18" charset="0"/>
              </a:rPr>
              <a:t>temaer og kobling til fagene</a:t>
            </a:r>
            <a:endParaRPr lang="da-DK" sz="3000" b="1" dirty="0">
              <a:latin typeface="Cambria" panose="02040503050406030204" pitchFamily="18" charset="0"/>
            </a:endParaRPr>
          </a:p>
        </p:txBody>
      </p:sp>
      <p:sp>
        <p:nvSpPr>
          <p:cNvPr id="3" name="Pladsholder til indhold 2"/>
          <p:cNvSpPr>
            <a:spLocks noGrp="1"/>
          </p:cNvSpPr>
          <p:nvPr>
            <p:ph idx="1"/>
          </p:nvPr>
        </p:nvSpPr>
        <p:spPr>
          <a:xfrm>
            <a:off x="1819175" y="895332"/>
            <a:ext cx="6912768" cy="3342333"/>
          </a:xfrm>
        </p:spPr>
        <p:txBody>
          <a:bodyPr/>
          <a:lstStyle/>
          <a:p>
            <a:pPr marL="0" indent="0">
              <a:buNone/>
            </a:pPr>
            <a:r>
              <a:rPr lang="da-DK" dirty="0">
                <a:latin typeface="+mj-lt"/>
              </a:rPr>
              <a:t>Sproglig udvikling</a:t>
            </a:r>
            <a:br>
              <a:rPr lang="da-DK" dirty="0">
                <a:latin typeface="+mj-lt"/>
              </a:rPr>
            </a:br>
            <a:r>
              <a:rPr lang="da-DK" i="1" dirty="0">
                <a:latin typeface="+mj-lt"/>
              </a:rPr>
              <a:t>Læse</a:t>
            </a:r>
            <a:br>
              <a:rPr lang="da-DK" i="1" dirty="0">
                <a:latin typeface="+mj-lt"/>
              </a:rPr>
            </a:br>
            <a:r>
              <a:rPr lang="da-DK" i="1" dirty="0">
                <a:latin typeface="+mj-lt"/>
              </a:rPr>
              <a:t>Lytte </a:t>
            </a:r>
            <a:br>
              <a:rPr lang="da-DK" i="1" dirty="0">
                <a:latin typeface="+mj-lt"/>
              </a:rPr>
            </a:br>
            <a:r>
              <a:rPr lang="da-DK" i="1" dirty="0">
                <a:latin typeface="+mj-lt"/>
              </a:rPr>
              <a:t>Samtale</a:t>
            </a:r>
            <a:br>
              <a:rPr lang="da-DK" i="1" dirty="0">
                <a:latin typeface="+mj-lt"/>
              </a:rPr>
            </a:br>
            <a:r>
              <a:rPr lang="da-DK" i="1" dirty="0" smtClean="0">
                <a:latin typeface="+mj-lt"/>
              </a:rPr>
              <a:t>Skrive</a:t>
            </a:r>
          </a:p>
          <a:p>
            <a:pPr marL="0" indent="0">
              <a:buNone/>
            </a:pPr>
            <a:endParaRPr lang="da-DK" i="1" dirty="0">
              <a:latin typeface="+mj-lt"/>
            </a:endParaRPr>
          </a:p>
          <a:p>
            <a:pPr marL="0" indent="0">
              <a:buNone/>
            </a:pPr>
            <a:r>
              <a:rPr lang="da-DK" dirty="0" smtClean="0">
                <a:latin typeface="+mj-lt"/>
              </a:rPr>
              <a:t>Innovation og entreprenørskab</a:t>
            </a:r>
            <a:br>
              <a:rPr lang="da-DK" dirty="0" smtClean="0">
                <a:latin typeface="+mj-lt"/>
              </a:rPr>
            </a:br>
            <a:r>
              <a:rPr lang="da-DK" i="1" dirty="0">
                <a:latin typeface="+mj-lt"/>
              </a:rPr>
              <a:t>Handling</a:t>
            </a:r>
            <a:br>
              <a:rPr lang="da-DK" i="1" dirty="0">
                <a:latin typeface="+mj-lt"/>
              </a:rPr>
            </a:br>
            <a:r>
              <a:rPr lang="da-DK" i="1" dirty="0">
                <a:latin typeface="+mj-lt"/>
              </a:rPr>
              <a:t>Kreativitet</a:t>
            </a:r>
            <a:br>
              <a:rPr lang="da-DK" i="1" dirty="0">
                <a:latin typeface="+mj-lt"/>
              </a:rPr>
            </a:br>
            <a:r>
              <a:rPr lang="da-DK" i="1" dirty="0">
                <a:latin typeface="+mj-lt"/>
              </a:rPr>
              <a:t>Omverdensforståelse</a:t>
            </a:r>
            <a:br>
              <a:rPr lang="da-DK" i="1" dirty="0">
                <a:latin typeface="+mj-lt"/>
              </a:rPr>
            </a:br>
            <a:r>
              <a:rPr lang="da-DK" i="1" dirty="0">
                <a:latin typeface="+mj-lt"/>
              </a:rPr>
              <a:t>Personlig indstilling</a:t>
            </a:r>
          </a:p>
          <a:p>
            <a:endParaRPr lang="da-DK" dirty="0">
              <a:latin typeface="+mj-lt"/>
            </a:endParaRPr>
          </a:p>
          <a:p>
            <a:pPr marL="0" indent="0">
              <a:buNone/>
            </a:pPr>
            <a:r>
              <a:rPr lang="da-DK" dirty="0" smtClean="0">
                <a:latin typeface="+mj-lt"/>
              </a:rPr>
              <a:t>It </a:t>
            </a:r>
            <a:r>
              <a:rPr lang="da-DK" dirty="0">
                <a:latin typeface="+mj-lt"/>
              </a:rPr>
              <a:t>og medier</a:t>
            </a:r>
            <a:br>
              <a:rPr lang="da-DK" dirty="0">
                <a:latin typeface="+mj-lt"/>
              </a:rPr>
            </a:br>
            <a:r>
              <a:rPr lang="da-DK" i="1" dirty="0">
                <a:latin typeface="+mj-lt"/>
              </a:rPr>
              <a:t>Eleven som kritisk undersøger　</a:t>
            </a:r>
            <a:br>
              <a:rPr lang="da-DK" i="1" dirty="0">
                <a:latin typeface="+mj-lt"/>
              </a:rPr>
            </a:br>
            <a:r>
              <a:rPr lang="da-DK" i="1" dirty="0" smtClean="0">
                <a:latin typeface="+mj-lt"/>
              </a:rPr>
              <a:t>Eleven </a:t>
            </a:r>
            <a:r>
              <a:rPr lang="da-DK" i="1" dirty="0">
                <a:latin typeface="+mj-lt"/>
              </a:rPr>
              <a:t>som analyserende </a:t>
            </a:r>
            <a:r>
              <a:rPr lang="da-DK" i="1" dirty="0" smtClean="0">
                <a:latin typeface="+mj-lt"/>
              </a:rPr>
              <a:t>modtager</a:t>
            </a:r>
            <a:br>
              <a:rPr lang="da-DK" i="1" dirty="0" smtClean="0">
                <a:latin typeface="+mj-lt"/>
              </a:rPr>
            </a:br>
            <a:r>
              <a:rPr lang="da-DK" i="1" dirty="0" smtClean="0">
                <a:latin typeface="+mj-lt"/>
              </a:rPr>
              <a:t>Eleven </a:t>
            </a:r>
            <a:r>
              <a:rPr lang="da-DK" i="1" dirty="0">
                <a:latin typeface="+mj-lt"/>
              </a:rPr>
              <a:t>som målrettet og kreativ </a:t>
            </a:r>
            <a:r>
              <a:rPr lang="da-DK" i="1" dirty="0" smtClean="0">
                <a:latin typeface="+mj-lt"/>
              </a:rPr>
              <a:t>producent</a:t>
            </a:r>
            <a:br>
              <a:rPr lang="da-DK" i="1" dirty="0" smtClean="0">
                <a:latin typeface="+mj-lt"/>
              </a:rPr>
            </a:br>
            <a:r>
              <a:rPr lang="da-DK" i="1" dirty="0" smtClean="0">
                <a:latin typeface="+mj-lt"/>
              </a:rPr>
              <a:t>Eleven </a:t>
            </a:r>
            <a:r>
              <a:rPr lang="da-DK" i="1" dirty="0">
                <a:latin typeface="+mj-lt"/>
              </a:rPr>
              <a:t>som ansvarlig deltager</a:t>
            </a:r>
          </a:p>
          <a:p>
            <a:endParaRPr lang="da-DK" dirty="0" smtClean="0"/>
          </a:p>
        </p:txBody>
      </p:sp>
      <p:sp>
        <p:nvSpPr>
          <p:cNvPr id="4" name="Pladsholder til diasnummer 3"/>
          <p:cNvSpPr>
            <a:spLocks noGrp="1"/>
          </p:cNvSpPr>
          <p:nvPr>
            <p:ph type="sldNum" sz="quarter" idx="10"/>
          </p:nvPr>
        </p:nvSpPr>
        <p:spPr/>
        <p:txBody>
          <a:bodyPr/>
          <a:lstStyle/>
          <a:p>
            <a:fld id="{31421AFA-3AE7-4CEA-BC9B-447859BED57B}" type="slidenum">
              <a:rPr lang="da-DK" smtClean="0"/>
              <a:pPr/>
              <a:t>10</a:t>
            </a:fld>
            <a:endParaRPr lang="da-DK"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72" y="1289308"/>
            <a:ext cx="2940278" cy="17318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6"/>
          <p:cNvSpPr txBox="1"/>
          <p:nvPr/>
        </p:nvSpPr>
        <p:spPr>
          <a:xfrm rot="21167145">
            <a:off x="2495600" y="1384373"/>
            <a:ext cx="7864174" cy="1200329"/>
          </a:xfrm>
          <a:prstGeom prst="rect">
            <a:avLst/>
          </a:prstGeom>
          <a:solidFill>
            <a:schemeClr val="accent4">
              <a:alpha val="78000"/>
            </a:schemeClr>
          </a:solidFill>
        </p:spPr>
        <p:txBody>
          <a:bodyPr wrap="square" rtlCol="0">
            <a:spAutoFit/>
          </a:bodyPr>
          <a:lstStyle/>
          <a:p>
            <a:r>
              <a:rPr lang="da-DK" dirty="0">
                <a:latin typeface="Cambria" panose="02040503050406030204" pitchFamily="18" charset="0"/>
              </a:rPr>
              <a:t>Stk. 2. Folkeskolen skal udvikle arbejdsmetoder og skabe rammer for oplevelse, fordybelse og virkelyst, så eleverne udvikler erkendelse og fantasi og får tillid til egne muligheder og baggrund for at tage stilling og handle.</a:t>
            </a:r>
          </a:p>
          <a:p>
            <a:endParaRPr lang="da-DK" dirty="0"/>
          </a:p>
        </p:txBody>
      </p:sp>
    </p:spTree>
    <p:extLst>
      <p:ext uri="{BB962C8B-B14F-4D97-AF65-F5344CB8AC3E}">
        <p14:creationId xmlns:p14="http://schemas.microsoft.com/office/powerpoint/2010/main" val="40288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F3786-4A93-C44F-9785-9258D9D47099}"/>
              </a:ext>
            </a:extLst>
          </p:cNvPr>
          <p:cNvSpPr>
            <a:spLocks noGrp="1"/>
          </p:cNvSpPr>
          <p:nvPr>
            <p:ph type="title"/>
          </p:nvPr>
        </p:nvSpPr>
        <p:spPr>
          <a:xfrm>
            <a:off x="1345553" y="929455"/>
            <a:ext cx="8272212" cy="891540"/>
          </a:xfrm>
        </p:spPr>
        <p:txBody>
          <a:bodyPr vert="horz" wrap="square" lIns="68580" tIns="34290" rIns="68580" bIns="34290" numCol="1" rtlCol="0" anchor="b" anchorCtr="0" compatLnSpc="1">
            <a:prstTxWarp prst="textNoShape">
              <a:avLst/>
            </a:prstTxWarp>
            <a:normAutofit/>
          </a:bodyPr>
          <a:lstStyle/>
          <a:p>
            <a:r>
              <a:rPr lang="en-US" b="1" dirty="0" err="1" smtClean="0">
                <a:latin typeface="Cambria" panose="02040503050406030204" pitchFamily="18" charset="0"/>
                <a:ea typeface="Cambria" panose="02040503050406030204" pitchFamily="18" charset="0"/>
              </a:rPr>
              <a:t>Sammenhæng</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til</a:t>
            </a:r>
            <a:r>
              <a:rPr lang="en-US" b="1" dirty="0" smtClean="0">
                <a:latin typeface="Cambria" panose="02040503050406030204" pitchFamily="18" charset="0"/>
                <a:ea typeface="Cambria" panose="02040503050406030204" pitchFamily="18" charset="0"/>
              </a:rPr>
              <a:t> test og </a:t>
            </a:r>
            <a:r>
              <a:rPr lang="en-US" b="1" dirty="0" err="1" smtClean="0">
                <a:latin typeface="Cambria" panose="02040503050406030204" pitchFamily="18" charset="0"/>
                <a:ea typeface="Cambria" panose="02040503050406030204" pitchFamily="18" charset="0"/>
              </a:rPr>
              <a:t>prøver</a:t>
            </a:r>
            <a:endParaRPr lang="en-US" b="1" dirty="0">
              <a:latin typeface="Cambria" panose="02040503050406030204" pitchFamily="18" charset="0"/>
              <a:ea typeface="Cambria" panose="02040503050406030204" pitchFamily="18" charset="0"/>
            </a:endParaRPr>
          </a:p>
        </p:txBody>
      </p:sp>
      <p:pic>
        <p:nvPicPr>
          <p:cNvPr id="4" name="Billede 3">
            <a:extLst>
              <a:ext uri="{FF2B5EF4-FFF2-40B4-BE49-F238E27FC236}">
                <a16:creationId xmlns:a16="http://schemas.microsoft.com/office/drawing/2014/main" id="{ECB04DF3-6E3B-584D-A7D3-2FD9DE51069E}"/>
              </a:ext>
            </a:extLst>
          </p:cNvPr>
          <p:cNvPicPr>
            <a:picLocks noChangeAspect="1"/>
          </p:cNvPicPr>
          <p:nvPr/>
        </p:nvPicPr>
        <p:blipFill>
          <a:blip r:embed="rId3">
            <a:lum bright="70000" contrast="-70000"/>
          </a:blip>
          <a:stretch>
            <a:fillRect/>
          </a:stretch>
        </p:blipFill>
        <p:spPr>
          <a:xfrm>
            <a:off x="1708640" y="2731541"/>
            <a:ext cx="3067922" cy="2554045"/>
          </a:xfrm>
          <a:prstGeom prst="rect">
            <a:avLst/>
          </a:prstGeom>
        </p:spPr>
      </p:pic>
      <p:sp>
        <p:nvSpPr>
          <p:cNvPr id="3" name="Tekstfelt 2">
            <a:extLst>
              <a:ext uri="{FF2B5EF4-FFF2-40B4-BE49-F238E27FC236}">
                <a16:creationId xmlns:a16="http://schemas.microsoft.com/office/drawing/2014/main" id="{58DAB2B8-2369-7B4D-A69C-9870CBF98DCE}"/>
              </a:ext>
            </a:extLst>
          </p:cNvPr>
          <p:cNvSpPr txBox="1"/>
          <p:nvPr/>
        </p:nvSpPr>
        <p:spPr>
          <a:xfrm>
            <a:off x="5105401" y="2095069"/>
            <a:ext cx="5283200" cy="4143017"/>
          </a:xfrm>
          <a:prstGeom prst="rect">
            <a:avLst/>
          </a:prstGeom>
        </p:spPr>
        <p:txBody>
          <a:bodyPr vert="horz" lIns="68580" tIns="34290" rIns="68580" bIns="34290" rtlCol="0" anchor="ctr">
            <a:normAutofit/>
          </a:bodyPr>
          <a:lstStyle/>
          <a:p>
            <a:pPr marL="214313" indent="-214313" defTabSz="342900">
              <a:lnSpc>
                <a:spcPct val="90000"/>
              </a:lnSpc>
              <a:spcBef>
                <a:spcPct val="20000"/>
              </a:spcBef>
              <a:spcAft>
                <a:spcPts val="450"/>
              </a:spcAft>
              <a:buClr>
                <a:schemeClr val="accent1"/>
              </a:buClr>
              <a:buSzPct val="92000"/>
              <a:buFont typeface="Wingdings 2" panose="05020102010507070707" pitchFamily="18" charset="2"/>
              <a:buChar char=""/>
            </a:pPr>
            <a:r>
              <a:rPr lang="da-DK" sz="1500" dirty="0">
                <a:solidFill>
                  <a:schemeClr val="tx1">
                    <a:lumMod val="75000"/>
                    <a:lumOff val="25000"/>
                  </a:schemeClr>
                </a:solidFill>
                <a:latin typeface="Calibri" panose="020F0502020204030204" pitchFamily="34" charset="0"/>
                <a:cs typeface="Calibri" panose="020F0502020204030204" pitchFamily="34" charset="0"/>
              </a:rPr>
              <a:t> </a:t>
            </a:r>
            <a:r>
              <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Test og prøver tager stadig udgangspunkt i de bindende kompetencemål </a:t>
            </a:r>
          </a:p>
          <a:p>
            <a:pPr marL="214313" indent="-214313" defTabSz="342900">
              <a:lnSpc>
                <a:spcPct val="90000"/>
              </a:lnSpc>
              <a:spcBef>
                <a:spcPct val="20000"/>
              </a:spcBef>
              <a:spcAft>
                <a:spcPts val="450"/>
              </a:spcAft>
              <a:buClr>
                <a:schemeClr val="accent1"/>
              </a:buClr>
              <a:buSzPct val="92000"/>
              <a:buFont typeface="Wingdings 2" panose="05020102010507070707" pitchFamily="18" charset="2"/>
              <a:buChar char=""/>
            </a:pPr>
            <a:endPar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endParaRPr>
          </a:p>
          <a:p>
            <a:pPr marL="214313" indent="-214313" defTabSz="342900">
              <a:lnSpc>
                <a:spcPct val="90000"/>
              </a:lnSpc>
              <a:spcBef>
                <a:spcPct val="20000"/>
              </a:spcBef>
              <a:spcAft>
                <a:spcPts val="450"/>
              </a:spcAft>
              <a:buClr>
                <a:schemeClr val="accent1"/>
              </a:buClr>
              <a:buSzPct val="92000"/>
              <a:buFont typeface="Wingdings 2" panose="05020102010507070707" pitchFamily="18" charset="2"/>
              <a:buChar char=""/>
            </a:pPr>
            <a:r>
              <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Test og prøver vil altid være meget konkrete og kan derfor ikke alene tage udgangspunkt i de overordnede kompetencemål</a:t>
            </a:r>
          </a:p>
          <a:p>
            <a:pPr defTabSz="342900">
              <a:lnSpc>
                <a:spcPct val="90000"/>
              </a:lnSpc>
              <a:spcBef>
                <a:spcPct val="20000"/>
              </a:spcBef>
              <a:spcAft>
                <a:spcPts val="450"/>
              </a:spcAft>
              <a:buClr>
                <a:schemeClr val="accent1"/>
              </a:buClr>
              <a:buSzPct val="92000"/>
              <a:buFont typeface="Wingdings 2" panose="05020102010507070707" pitchFamily="18" charset="2"/>
              <a:buChar char=""/>
            </a:pPr>
            <a:endPar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endParaRPr>
          </a:p>
          <a:p>
            <a:pPr marL="214313" indent="-214313" defTabSz="342900">
              <a:lnSpc>
                <a:spcPct val="90000"/>
              </a:lnSpc>
              <a:spcBef>
                <a:spcPct val="20000"/>
              </a:spcBef>
              <a:spcAft>
                <a:spcPts val="450"/>
              </a:spcAft>
              <a:buClr>
                <a:schemeClr val="accent1"/>
              </a:buClr>
              <a:buSzPct val="92000"/>
              <a:buFont typeface="Wingdings 2" panose="05020102010507070707" pitchFamily="18" charset="2"/>
              <a:buChar char=""/>
            </a:pPr>
            <a:r>
              <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Færdigheds- og vidensmålene beskriver nogle centrale områder af færdigheder og viden i de enkelte fag i en mere konkret form </a:t>
            </a:r>
          </a:p>
          <a:p>
            <a:pPr defTabSz="342900">
              <a:lnSpc>
                <a:spcPct val="90000"/>
              </a:lnSpc>
              <a:spcBef>
                <a:spcPct val="20000"/>
              </a:spcBef>
              <a:spcAft>
                <a:spcPts val="450"/>
              </a:spcAft>
              <a:buClr>
                <a:schemeClr val="accent1"/>
              </a:buClr>
              <a:buSzPct val="92000"/>
            </a:pPr>
            <a:endPar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endParaRPr>
          </a:p>
          <a:p>
            <a:pPr marL="214313" indent="-214313" defTabSz="342900">
              <a:lnSpc>
                <a:spcPct val="90000"/>
              </a:lnSpc>
              <a:spcBef>
                <a:spcPct val="20000"/>
              </a:spcBef>
              <a:spcAft>
                <a:spcPts val="450"/>
              </a:spcAft>
              <a:buClr>
                <a:schemeClr val="accent1"/>
              </a:buClr>
              <a:buSzPct val="92000"/>
              <a:buFont typeface="Wingdings 2" panose="05020102010507070707" pitchFamily="18" charset="2"/>
              <a:buChar char=""/>
            </a:pPr>
            <a:r>
              <a:rPr lang="da-DK" sz="15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Undervisningen skal tage afsæt i hele Fælles Mål og ikke kun i det, der kan testes i en prøve eller  test. </a:t>
            </a:r>
          </a:p>
        </p:txBody>
      </p:sp>
      <p:sp>
        <p:nvSpPr>
          <p:cNvPr id="7" name="Pladsholder til dato 6"/>
          <p:cNvSpPr>
            <a:spLocks noGrp="1"/>
          </p:cNvSpPr>
          <p:nvPr>
            <p:ph type="dt" sz="half" idx="10"/>
          </p:nvPr>
        </p:nvSpPr>
        <p:spPr/>
        <p:txBody>
          <a:bodyPr/>
          <a:lstStyle/>
          <a:p>
            <a:fld id="{A5779A28-68B1-4B10-AE42-4B621FD3D56B}" type="datetime1">
              <a:rPr lang="da-DK" smtClean="0"/>
              <a:t>24-02-2020</a:t>
            </a:fld>
            <a:endParaRPr lang="da-DK" dirty="0"/>
          </a:p>
        </p:txBody>
      </p:sp>
      <p:sp>
        <p:nvSpPr>
          <p:cNvPr id="8" name="Pladsholder til slidenummer 7"/>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3377480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37F46AB-34EE-2D46-8568-6CF66CA9770E}"/>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brightnessContrast bright="8000" contrast="20000"/>
                    </a14:imgEffect>
                  </a14:imgLayer>
                </a14:imgProps>
              </a:ext>
            </a:extLst>
          </a:blip>
          <a:stretch>
            <a:fillRect/>
          </a:stretch>
        </p:blipFill>
        <p:spPr>
          <a:xfrm>
            <a:off x="0" y="68035"/>
            <a:ext cx="12192000" cy="6721929"/>
          </a:xfrm>
          <a:prstGeom prst="rect">
            <a:avLst/>
          </a:prstGeom>
        </p:spPr>
      </p:pic>
      <p:sp>
        <p:nvSpPr>
          <p:cNvPr id="3" name="Pladsholder til indhold 2">
            <a:extLst>
              <a:ext uri="{FF2B5EF4-FFF2-40B4-BE49-F238E27FC236}">
                <a16:creationId xmlns:a16="http://schemas.microsoft.com/office/drawing/2014/main" id="{F8266E89-D0A6-A040-9CF2-285B8BECE496}"/>
              </a:ext>
            </a:extLst>
          </p:cNvPr>
          <p:cNvSpPr>
            <a:spLocks noGrp="1"/>
          </p:cNvSpPr>
          <p:nvPr>
            <p:ph idx="4294967295"/>
          </p:nvPr>
        </p:nvSpPr>
        <p:spPr>
          <a:xfrm>
            <a:off x="2101755" y="1310184"/>
            <a:ext cx="7126911" cy="4979653"/>
          </a:xfrm>
        </p:spPr>
        <p:txBody>
          <a:bodyPr>
            <a:normAutofit lnSpcReduction="10000"/>
          </a:bodyPr>
          <a:lstStyle/>
          <a:p>
            <a:pPr marL="0" indent="0" fontAlgn="base">
              <a:buNone/>
            </a:pPr>
            <a:r>
              <a:rPr lang="da-DK" sz="2100" dirty="0">
                <a:latin typeface="Cambria" panose="02040503050406030204" pitchFamily="18" charset="0"/>
                <a:ea typeface="Cambria" panose="02040503050406030204" pitchFamily="18" charset="0"/>
                <a:cs typeface="Calibri" panose="020F0502020204030204" pitchFamily="34" charset="0"/>
              </a:rPr>
              <a:t>§ 1. Folkeskolen skal i samarbejde med forældrene give eleverne </a:t>
            </a:r>
            <a:r>
              <a:rPr lang="da-DK" sz="2100" i="1" dirty="0">
                <a:latin typeface="Cambria" panose="02040503050406030204" pitchFamily="18" charset="0"/>
                <a:ea typeface="Cambria" panose="02040503050406030204" pitchFamily="18" charset="0"/>
                <a:cs typeface="Calibri" panose="020F0502020204030204" pitchFamily="34" charset="0"/>
              </a:rPr>
              <a:t>kundskaber og færdigheder</a:t>
            </a:r>
            <a:r>
              <a:rPr lang="da-DK" sz="2100" dirty="0">
                <a:latin typeface="Cambria" panose="02040503050406030204" pitchFamily="18" charset="0"/>
                <a:ea typeface="Cambria" panose="02040503050406030204" pitchFamily="18" charset="0"/>
                <a:cs typeface="Calibri" panose="020F0502020204030204" pitchFamily="34" charset="0"/>
              </a:rPr>
              <a:t>, der: forbereder dem til videre uddannelse og giver dem lyst til at lære mere, gør dem fortrolige med dansk kultur og historie, giver dem forståelse for andre lande og kulturer, bidrager til deres forståelse for menneskets samspil med naturen og fremmer den enkelte elevs alsidige udvikling</a:t>
            </a:r>
            <a:r>
              <a:rPr lang="da-DK" sz="2100" dirty="0" smtClean="0">
                <a:latin typeface="Cambria" panose="02040503050406030204" pitchFamily="18" charset="0"/>
                <a:ea typeface="Cambria" panose="02040503050406030204" pitchFamily="18" charset="0"/>
                <a:cs typeface="Calibri" panose="020F0502020204030204" pitchFamily="34" charset="0"/>
              </a:rPr>
              <a:t>.</a:t>
            </a:r>
            <a:endParaRPr lang="da-DK" sz="2100" dirty="0">
              <a:latin typeface="Cambria" panose="02040503050406030204" pitchFamily="18" charset="0"/>
              <a:ea typeface="Cambria" panose="02040503050406030204" pitchFamily="18" charset="0"/>
              <a:cs typeface="Calibri" panose="020F0502020204030204" pitchFamily="34" charset="0"/>
            </a:endParaRPr>
          </a:p>
          <a:p>
            <a:pPr marL="0" indent="0" fontAlgn="base">
              <a:buNone/>
            </a:pPr>
            <a:r>
              <a:rPr lang="da-DK" sz="2100" dirty="0">
                <a:latin typeface="Cambria" panose="02040503050406030204" pitchFamily="18" charset="0"/>
                <a:ea typeface="Cambria" panose="02040503050406030204" pitchFamily="18" charset="0"/>
                <a:cs typeface="Calibri" panose="020F0502020204030204" pitchFamily="34" charset="0"/>
              </a:rPr>
              <a:t>Stk. 2. Folkeskolen skal udvikle arbejdsmetoder og skabe rammer for oplevelse, fordybelse og virkelyst, så eleverne udvikler erkendelse og fantasi og får tillid til egne muligheder og baggrund for at tage stilling og handle</a:t>
            </a:r>
            <a:r>
              <a:rPr lang="da-DK" sz="2100" dirty="0" smtClean="0">
                <a:latin typeface="Cambria" panose="02040503050406030204" pitchFamily="18" charset="0"/>
                <a:ea typeface="Cambria" panose="02040503050406030204" pitchFamily="18" charset="0"/>
                <a:cs typeface="Calibri" panose="020F0502020204030204" pitchFamily="34" charset="0"/>
              </a:rPr>
              <a:t>.</a:t>
            </a:r>
            <a:endParaRPr lang="da-DK" sz="2100" dirty="0">
              <a:latin typeface="Cambria" panose="02040503050406030204" pitchFamily="18" charset="0"/>
              <a:ea typeface="Cambria" panose="02040503050406030204" pitchFamily="18" charset="0"/>
              <a:cs typeface="Calibri" panose="020F0502020204030204" pitchFamily="34" charset="0"/>
            </a:endParaRPr>
          </a:p>
          <a:p>
            <a:pPr marL="0" indent="0" fontAlgn="base">
              <a:buNone/>
            </a:pPr>
            <a:r>
              <a:rPr lang="da-DK" sz="2100" dirty="0">
                <a:latin typeface="Cambria" panose="02040503050406030204" pitchFamily="18" charset="0"/>
                <a:ea typeface="Cambria" panose="02040503050406030204" pitchFamily="18" charset="0"/>
                <a:cs typeface="Calibri" panose="020F0502020204030204" pitchFamily="34" charset="0"/>
              </a:rPr>
              <a:t>Stk. 3. Folkeskolen skal forberede eleverne til deltagelse, medansvar, rettigheder og pligter i et samfund med frihed og folkestyre. Skolens virke skal derfor være præget af åndsfrihed, ligeværd og demokrati.</a:t>
            </a:r>
          </a:p>
          <a:p>
            <a:endParaRPr lang="da-DK" dirty="0">
              <a:latin typeface="Garamond" panose="02020404030301010803" pitchFamily="18" charset="0"/>
              <a:ea typeface="Cambria" panose="02040503050406030204" pitchFamily="18" charset="0"/>
            </a:endParaRPr>
          </a:p>
        </p:txBody>
      </p:sp>
      <p:sp>
        <p:nvSpPr>
          <p:cNvPr id="2" name="Tekstfelt 1"/>
          <p:cNvSpPr txBox="1"/>
          <p:nvPr/>
        </p:nvSpPr>
        <p:spPr>
          <a:xfrm>
            <a:off x="2197290" y="532263"/>
            <a:ext cx="7014949" cy="553998"/>
          </a:xfrm>
          <a:prstGeom prst="rect">
            <a:avLst/>
          </a:prstGeom>
          <a:noFill/>
        </p:spPr>
        <p:txBody>
          <a:bodyPr wrap="square" lIns="0" tIns="0" rIns="0" bIns="0" rtlCol="0">
            <a:spAutoFit/>
          </a:bodyPr>
          <a:lstStyle/>
          <a:p>
            <a:r>
              <a:rPr lang="da-DK" sz="3600" b="1" dirty="0" smtClean="0">
                <a:latin typeface="Cambria" panose="02040503050406030204" pitchFamily="18" charset="0"/>
                <a:ea typeface="Cambria" panose="02040503050406030204" pitchFamily="18" charset="0"/>
              </a:rPr>
              <a:t>Folkeskolens formål i fokus</a:t>
            </a:r>
          </a:p>
        </p:txBody>
      </p:sp>
    </p:spTree>
    <p:extLst>
      <p:ext uri="{BB962C8B-B14F-4D97-AF65-F5344CB8AC3E}">
        <p14:creationId xmlns:p14="http://schemas.microsoft.com/office/powerpoint/2010/main" val="1590124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417444"/>
            <a:ext cx="10341557" cy="834887"/>
          </a:xfrm>
        </p:spPr>
        <p:txBody>
          <a:bodyPr/>
          <a:lstStyle/>
          <a:p>
            <a:r>
              <a:rPr lang="da-DK" dirty="0" smtClean="0">
                <a:latin typeface="Cambria" panose="02040503050406030204" pitchFamily="18" charset="0"/>
                <a:ea typeface="Cambria" panose="02040503050406030204" pitchFamily="18" charset="0"/>
              </a:rPr>
              <a:t/>
            </a:r>
            <a:br>
              <a:rPr lang="da-DK" dirty="0" smtClean="0">
                <a:latin typeface="Cambria" panose="02040503050406030204" pitchFamily="18" charset="0"/>
                <a:ea typeface="Cambria" panose="02040503050406030204" pitchFamily="18" charset="0"/>
              </a:rPr>
            </a:br>
            <a:r>
              <a:rPr lang="da-DK" b="1" dirty="0">
                <a:latin typeface="Cambria" panose="02040503050406030204" pitchFamily="18" charset="0"/>
                <a:ea typeface="Cambria" panose="02040503050406030204" pitchFamily="18" charset="0"/>
              </a:rPr>
              <a:t/>
            </a:r>
            <a:br>
              <a:rPr lang="da-DK" b="1" dirty="0">
                <a:latin typeface="Cambria" panose="02040503050406030204" pitchFamily="18" charset="0"/>
                <a:ea typeface="Cambria" panose="02040503050406030204" pitchFamily="18" charset="0"/>
              </a:rPr>
            </a:br>
            <a:r>
              <a:rPr lang="da-DK" b="1" dirty="0">
                <a:latin typeface="Cambria" panose="02040503050406030204" pitchFamily="18" charset="0"/>
                <a:ea typeface="Cambria" panose="02040503050406030204" pitchFamily="18" charset="0"/>
              </a:rPr>
              <a:t>Nye</a:t>
            </a:r>
            <a:r>
              <a:rPr lang="da-DK" b="1" dirty="0" smtClean="0">
                <a:latin typeface="Cambria" panose="02040503050406030204" pitchFamily="18" charset="0"/>
                <a:ea typeface="Cambria" panose="02040503050406030204" pitchFamily="18" charset="0"/>
              </a:rPr>
              <a:t> læseplaner og undervisnings-</a:t>
            </a:r>
            <a:br>
              <a:rPr lang="da-DK" b="1" dirty="0" smtClean="0">
                <a:latin typeface="Cambria" panose="02040503050406030204" pitchFamily="18" charset="0"/>
                <a:ea typeface="Cambria" panose="02040503050406030204" pitchFamily="18" charset="0"/>
              </a:rPr>
            </a:br>
            <a:r>
              <a:rPr lang="da-DK" b="1" dirty="0" smtClean="0">
                <a:latin typeface="Cambria" panose="02040503050406030204" pitchFamily="18" charset="0"/>
                <a:ea typeface="Cambria" panose="02040503050406030204" pitchFamily="18" charset="0"/>
              </a:rPr>
              <a:t>vejledninger for hvert fag</a:t>
            </a:r>
            <a:endParaRPr lang="da-DK" b="1" dirty="0">
              <a:latin typeface="Cambria" panose="02040503050406030204" pitchFamily="18" charset="0"/>
              <a:ea typeface="Cambria" panose="02040503050406030204" pitchFamily="18" charset="0"/>
            </a:endParaRPr>
          </a:p>
        </p:txBody>
      </p:sp>
      <p:sp>
        <p:nvSpPr>
          <p:cNvPr id="3" name="Pladsholder til indhold 2"/>
          <p:cNvSpPr>
            <a:spLocks noGrp="1"/>
          </p:cNvSpPr>
          <p:nvPr>
            <p:ph idx="1"/>
          </p:nvPr>
        </p:nvSpPr>
        <p:spPr>
          <a:xfrm>
            <a:off x="817200" y="1640479"/>
            <a:ext cx="10940716" cy="5123242"/>
          </a:xfrm>
        </p:spPr>
        <p:txBody>
          <a:bodyPr/>
          <a:lstStyle/>
          <a:p>
            <a:r>
              <a:rPr lang="da-DK" sz="2400" dirty="0" smtClean="0">
                <a:latin typeface="+mj-lt"/>
                <a:ea typeface="Cambria" panose="02040503050406030204" pitchFamily="18" charset="0"/>
              </a:rPr>
              <a:t>Formålet med læseplaner og undervisningsvejledninger er, at:</a:t>
            </a:r>
          </a:p>
          <a:p>
            <a:pPr lvl="2"/>
            <a:r>
              <a:rPr lang="da-DK" sz="2400" dirty="0" smtClean="0">
                <a:latin typeface="+mj-lt"/>
                <a:ea typeface="Cambria" panose="02040503050406030204" pitchFamily="18" charset="0"/>
              </a:rPr>
              <a:t>etablere fælles viden om, hvad eleverne skal lære – og hvornår, hvordan og hvorfor</a:t>
            </a:r>
          </a:p>
          <a:p>
            <a:pPr lvl="2"/>
            <a:r>
              <a:rPr lang="da-DK" sz="2400" dirty="0" smtClean="0">
                <a:latin typeface="+mj-lt"/>
                <a:ea typeface="Cambria" panose="02040503050406030204" pitchFamily="18" charset="0"/>
              </a:rPr>
              <a:t>understøtte `en rød tråd´ i undervisningen og bedre sammenhæng mellem  indskolingen, mellemtrinnet og udskolingen</a:t>
            </a:r>
          </a:p>
          <a:p>
            <a:pPr lvl="2"/>
            <a:r>
              <a:rPr lang="da-DK" sz="2400" dirty="0" smtClean="0">
                <a:latin typeface="+mj-lt"/>
                <a:ea typeface="Cambria" panose="02040503050406030204" pitchFamily="18" charset="0"/>
              </a:rPr>
              <a:t>styrke grundlaget for udøvelse af lærerens professionelle dømmekraft og bidrage til metodefriheden ved at bidrage til refleksion over hvilke metoder, aktiviteter, læringsressourcer, organiseringsformer, der kan bidrage til</a:t>
            </a:r>
            <a:r>
              <a:rPr lang="da-DK" sz="2400" dirty="0">
                <a:latin typeface="+mj-lt"/>
                <a:ea typeface="Cambria" panose="02040503050406030204" pitchFamily="18" charset="0"/>
              </a:rPr>
              <a:t>,</a:t>
            </a:r>
            <a:r>
              <a:rPr lang="da-DK" sz="2400" dirty="0" smtClean="0">
                <a:latin typeface="+mj-lt"/>
                <a:ea typeface="Cambria" panose="02040503050406030204" pitchFamily="18" charset="0"/>
              </a:rPr>
              <a:t> at eleverne lærer det, de skal.</a:t>
            </a:r>
          </a:p>
          <a:p>
            <a:r>
              <a:rPr lang="da-DK" sz="2400" dirty="0" smtClean="0">
                <a:latin typeface="+mj-lt"/>
                <a:ea typeface="Cambria" panose="02040503050406030204" pitchFamily="18" charset="0"/>
              </a:rPr>
              <a:t>Fælles </a:t>
            </a:r>
            <a:r>
              <a:rPr lang="da-DK" sz="2400" dirty="0">
                <a:latin typeface="+mj-lt"/>
                <a:ea typeface="Cambria" panose="02040503050406030204" pitchFamily="18" charset="0"/>
              </a:rPr>
              <a:t>Mål samt læseplan og undervisningsvejledning er samlet i et faghæfte for hvert fag.</a:t>
            </a:r>
          </a:p>
          <a:p>
            <a:pPr marL="0" indent="0">
              <a:buNone/>
            </a:pPr>
            <a:endParaRPr lang="da-DK" sz="2400" dirty="0"/>
          </a:p>
        </p:txBody>
      </p:sp>
      <p:sp>
        <p:nvSpPr>
          <p:cNvPr id="4" name="Pladsholder til dato 3"/>
          <p:cNvSpPr>
            <a:spLocks noGrp="1"/>
          </p:cNvSpPr>
          <p:nvPr>
            <p:ph type="dt" sz="half" idx="10"/>
          </p:nvPr>
        </p:nvSpPr>
        <p:spPr/>
        <p:txBody>
          <a:bodyPr/>
          <a:lstStyle/>
          <a:p>
            <a:fld id="{1A280615-E950-4D99-B448-303429504654}" type="datetime1">
              <a:rPr lang="da-DK" smtClean="0"/>
              <a:t>24-02-2020</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13</a:t>
            </a:fld>
            <a:endParaRPr lang="da-DK"/>
          </a:p>
        </p:txBody>
      </p:sp>
    </p:spTree>
    <p:extLst>
      <p:ext uri="{BB962C8B-B14F-4D97-AF65-F5344CB8AC3E}">
        <p14:creationId xmlns:p14="http://schemas.microsoft.com/office/powerpoint/2010/main" val="23987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929" y="5648"/>
            <a:ext cx="3966883" cy="2414426"/>
          </a:xfrm>
        </p:spPr>
        <p:txBody>
          <a:bodyPr/>
          <a:lstStyle/>
          <a:p>
            <a:r>
              <a:rPr lang="da-DK" dirty="0" smtClean="0"/>
              <a:t>Nye indholdselementer i læseplaner</a:t>
            </a:r>
            <a:endParaRPr lang="da-DK" dirty="0"/>
          </a:p>
        </p:txBody>
      </p:sp>
      <p:sp>
        <p:nvSpPr>
          <p:cNvPr id="4" name="Pladsholder til dato 3"/>
          <p:cNvSpPr>
            <a:spLocks noGrp="1"/>
          </p:cNvSpPr>
          <p:nvPr>
            <p:ph type="dt" sz="half" idx="10"/>
          </p:nvPr>
        </p:nvSpPr>
        <p:spPr/>
        <p:txBody>
          <a:bodyPr/>
          <a:lstStyle/>
          <a:p>
            <a:fld id="{EB33412B-BD2D-4BAC-8D73-8F0A46A0FD9F}" type="datetime1">
              <a:rPr lang="da-DK" noProof="0" smtClean="0"/>
              <a:t>24-02-2020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14</a:t>
            </a:fld>
            <a:endParaRPr lang="da-DK" dirty="0"/>
          </a:p>
        </p:txBody>
      </p:sp>
      <p:sp>
        <p:nvSpPr>
          <p:cNvPr id="6" name="Pladsholder til indhold 5"/>
          <p:cNvSpPr>
            <a:spLocks noGrp="1"/>
          </p:cNvSpPr>
          <p:nvPr>
            <p:ph idx="13"/>
          </p:nvPr>
        </p:nvSpPr>
        <p:spPr/>
        <p:txBody>
          <a:bodyPr/>
          <a:lstStyle/>
          <a:p>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pic>
        <p:nvPicPr>
          <p:cNvPr id="13" name="Billede 12"/>
          <p:cNvPicPr>
            <a:picLocks noChangeAspect="1"/>
          </p:cNvPicPr>
          <p:nvPr/>
        </p:nvPicPr>
        <p:blipFill>
          <a:blip r:embed="rId3"/>
          <a:stretch>
            <a:fillRect/>
          </a:stretch>
        </p:blipFill>
        <p:spPr>
          <a:xfrm>
            <a:off x="0" y="5648"/>
            <a:ext cx="4681567" cy="6907454"/>
          </a:xfrm>
          <a:prstGeom prst="rect">
            <a:avLst/>
          </a:prstGeom>
        </p:spPr>
      </p:pic>
      <p:pic>
        <p:nvPicPr>
          <p:cNvPr id="14" name="Billede 13"/>
          <p:cNvPicPr>
            <a:picLocks noChangeAspect="1"/>
          </p:cNvPicPr>
          <p:nvPr/>
        </p:nvPicPr>
        <p:blipFill>
          <a:blip r:embed="rId4"/>
          <a:stretch>
            <a:fillRect/>
          </a:stretch>
        </p:blipFill>
        <p:spPr>
          <a:xfrm>
            <a:off x="5011385" y="109376"/>
            <a:ext cx="6639276" cy="1724025"/>
          </a:xfrm>
          <a:prstGeom prst="rect">
            <a:avLst/>
          </a:prstGeom>
        </p:spPr>
      </p:pic>
      <p:pic>
        <p:nvPicPr>
          <p:cNvPr id="15" name="Billede 14"/>
          <p:cNvPicPr>
            <a:picLocks noChangeAspect="1"/>
          </p:cNvPicPr>
          <p:nvPr/>
        </p:nvPicPr>
        <p:blipFill>
          <a:blip r:embed="rId5"/>
          <a:stretch>
            <a:fillRect/>
          </a:stretch>
        </p:blipFill>
        <p:spPr>
          <a:xfrm>
            <a:off x="5011385" y="2097615"/>
            <a:ext cx="6486201" cy="2257425"/>
          </a:xfrm>
          <a:prstGeom prst="rect">
            <a:avLst/>
          </a:prstGeom>
        </p:spPr>
      </p:pic>
      <p:pic>
        <p:nvPicPr>
          <p:cNvPr id="16" name="Billede 15"/>
          <p:cNvPicPr>
            <a:picLocks noChangeAspect="1"/>
          </p:cNvPicPr>
          <p:nvPr/>
        </p:nvPicPr>
        <p:blipFill>
          <a:blip r:embed="rId6"/>
          <a:stretch>
            <a:fillRect/>
          </a:stretch>
        </p:blipFill>
        <p:spPr>
          <a:xfrm>
            <a:off x="5011385" y="4487990"/>
            <a:ext cx="6486201" cy="2370010"/>
          </a:xfrm>
          <a:prstGeom prst="rect">
            <a:avLst/>
          </a:prstGeom>
        </p:spPr>
      </p:pic>
    </p:spTree>
    <p:extLst>
      <p:ext uri="{BB962C8B-B14F-4D97-AF65-F5344CB8AC3E}">
        <p14:creationId xmlns:p14="http://schemas.microsoft.com/office/powerpoint/2010/main" val="36502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DE68D7-BAA7-0B45-B23E-441CBBEEE15D}"/>
              </a:ext>
            </a:extLst>
          </p:cNvPr>
          <p:cNvSpPr/>
          <p:nvPr/>
        </p:nvSpPr>
        <p:spPr>
          <a:xfrm>
            <a:off x="0" y="206041"/>
            <a:ext cx="9130748" cy="1255728"/>
          </a:xfrm>
          <a:prstGeom prst="rect">
            <a:avLst/>
          </a:prstGeom>
        </p:spPr>
        <p:txBody>
          <a:bodyPr wrap="square">
            <a:spAutoFit/>
          </a:bodyPr>
          <a:lstStyle/>
          <a:p>
            <a:pPr marL="285750" lvl="0" indent="-285750" fontAlgn="base">
              <a:lnSpc>
                <a:spcPct val="90000"/>
              </a:lnSpc>
            </a:pPr>
            <a:r>
              <a:rPr lang="da-DK" altLang="da-DK" sz="2800" b="1" dirty="0" smtClean="0">
                <a:latin typeface="+mj-lt"/>
                <a:ea typeface="Cambria" panose="02040503050406030204" pitchFamily="18" charset="0"/>
                <a:cs typeface="Calibri" panose="020F0502020204030204" pitchFamily="34" charset="0"/>
              </a:rPr>
              <a:t>   I </a:t>
            </a:r>
            <a:r>
              <a:rPr lang="da-DK" altLang="da-DK" sz="2800" b="1" dirty="0">
                <a:latin typeface="+mj-lt"/>
                <a:ea typeface="Cambria" panose="02040503050406030204" pitchFamily="18" charset="0"/>
                <a:cs typeface="Calibri" panose="020F0502020204030204" pitchFamily="34" charset="0"/>
              </a:rPr>
              <a:t>undervisningsvejledningen indgår der </a:t>
            </a:r>
            <a:r>
              <a:rPr lang="da-DK" altLang="da-DK" sz="2800" b="1" dirty="0" err="1">
                <a:latin typeface="+mj-lt"/>
                <a:ea typeface="Cambria" panose="02040503050406030204" pitchFamily="18" charset="0"/>
                <a:cs typeface="Calibri" panose="020F0502020204030204" pitchFamily="34" charset="0"/>
              </a:rPr>
              <a:t>refleksionsspørgsmå</a:t>
            </a:r>
            <a:r>
              <a:rPr lang="da-DK" altLang="da-DK" sz="2800" b="1" dirty="0" err="1" smtClean="0">
                <a:latin typeface="+mj-lt"/>
                <a:ea typeface="Cambria" panose="02040503050406030204" pitchFamily="18" charset="0"/>
                <a:cs typeface="Calibri" panose="020F0502020204030204" pitchFamily="34" charset="0"/>
              </a:rPr>
              <a:t>l</a:t>
            </a:r>
            <a:r>
              <a:rPr lang="da-DK" altLang="da-DK" sz="2800" b="1" dirty="0" smtClean="0">
                <a:latin typeface="+mj-lt"/>
                <a:ea typeface="Cambria" panose="02040503050406030204" pitchFamily="18" charset="0"/>
                <a:cs typeface="Calibri" panose="020F0502020204030204" pitchFamily="34" charset="0"/>
              </a:rPr>
              <a:t>, som </a:t>
            </a:r>
            <a:r>
              <a:rPr lang="da-DK" altLang="da-DK" sz="2800" b="1" dirty="0">
                <a:latin typeface="+mj-lt"/>
                <a:ea typeface="Cambria" panose="02040503050406030204" pitchFamily="18" charset="0"/>
                <a:cs typeface="Calibri" panose="020F0502020204030204" pitchFamily="34" charset="0"/>
              </a:rPr>
              <a:t>lægger op til faglige drøftelser i faget.</a:t>
            </a:r>
            <a:endParaRPr lang="da-DK" sz="2800" b="1" dirty="0">
              <a:latin typeface="+mj-lt"/>
              <a:ea typeface="Cambria" panose="02040503050406030204" pitchFamily="18" charset="0"/>
            </a:endParaRPr>
          </a:p>
        </p:txBody>
      </p:sp>
      <p:pic>
        <p:nvPicPr>
          <p:cNvPr id="7" name="Billede 6"/>
          <p:cNvPicPr>
            <a:picLocks noChangeAspect="1"/>
          </p:cNvPicPr>
          <p:nvPr/>
        </p:nvPicPr>
        <p:blipFill rotWithShape="1">
          <a:blip r:embed="rId3"/>
          <a:srcRect l="711" t="-1" r="1157" b="1257"/>
          <a:stretch/>
        </p:blipFill>
        <p:spPr>
          <a:xfrm rot="21232396">
            <a:off x="473408" y="1634259"/>
            <a:ext cx="3498574" cy="4974399"/>
          </a:xfrm>
          <a:prstGeom prst="rect">
            <a:avLst/>
          </a:prstGeom>
          <a:ln>
            <a:solidFill>
              <a:schemeClr val="tx1"/>
            </a:solidFill>
          </a:ln>
        </p:spPr>
      </p:pic>
      <p:pic>
        <p:nvPicPr>
          <p:cNvPr id="4" name="Billede 3"/>
          <p:cNvPicPr>
            <a:picLocks noChangeAspect="1"/>
          </p:cNvPicPr>
          <p:nvPr/>
        </p:nvPicPr>
        <p:blipFill>
          <a:blip r:embed="rId4"/>
          <a:stretch>
            <a:fillRect/>
          </a:stretch>
        </p:blipFill>
        <p:spPr>
          <a:xfrm>
            <a:off x="4307329" y="1461767"/>
            <a:ext cx="3503652" cy="4925780"/>
          </a:xfrm>
          <a:prstGeom prst="rect">
            <a:avLst/>
          </a:prstGeom>
          <a:ln>
            <a:solidFill>
              <a:schemeClr val="tx1"/>
            </a:solidFill>
          </a:ln>
        </p:spPr>
      </p:pic>
      <p:pic>
        <p:nvPicPr>
          <p:cNvPr id="8" name="Billede 7"/>
          <p:cNvPicPr>
            <a:picLocks noChangeAspect="1"/>
          </p:cNvPicPr>
          <p:nvPr/>
        </p:nvPicPr>
        <p:blipFill>
          <a:blip r:embed="rId5"/>
          <a:stretch>
            <a:fillRect/>
          </a:stretch>
        </p:blipFill>
        <p:spPr>
          <a:xfrm rot="330522">
            <a:off x="8116727" y="1685990"/>
            <a:ext cx="3436358" cy="4870935"/>
          </a:xfrm>
          <a:prstGeom prst="rect">
            <a:avLst/>
          </a:prstGeom>
          <a:ln>
            <a:solidFill>
              <a:schemeClr val="tx1"/>
            </a:solidFill>
          </a:ln>
        </p:spPr>
      </p:pic>
    </p:spTree>
    <p:extLst>
      <p:ext uri="{BB962C8B-B14F-4D97-AF65-F5344CB8AC3E}">
        <p14:creationId xmlns:p14="http://schemas.microsoft.com/office/powerpoint/2010/main" val="1819240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7200" y="2766115"/>
            <a:ext cx="9259888" cy="934890"/>
          </a:xfrm>
        </p:spPr>
        <p:txBody>
          <a:bodyPr/>
          <a:lstStyle/>
          <a:p>
            <a:r>
              <a:rPr lang="da-DK" dirty="0" smtClean="0"/>
              <a:t>Øvelser til dialog</a:t>
            </a:r>
            <a:endParaRPr lang="da-DK" dirty="0"/>
          </a:p>
        </p:txBody>
      </p:sp>
      <p:sp>
        <p:nvSpPr>
          <p:cNvPr id="3" name="Pladsholder til dato 2"/>
          <p:cNvSpPr>
            <a:spLocks noGrp="1"/>
          </p:cNvSpPr>
          <p:nvPr>
            <p:ph type="dt" sz="half" idx="10"/>
          </p:nvPr>
        </p:nvSpPr>
        <p:spPr/>
        <p:txBody>
          <a:bodyPr/>
          <a:lstStyle/>
          <a:p>
            <a:fld id="{5208EF8D-08CF-47D2-AFEA-6CE7426A9AB4}" type="datetime1">
              <a:rPr lang="da-DK" smtClean="0"/>
              <a:t>24-02-2020</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16</a:t>
            </a:fld>
            <a:endParaRPr lang="da-DK" dirty="0"/>
          </a:p>
        </p:txBody>
      </p:sp>
    </p:spTree>
    <p:extLst>
      <p:ext uri="{BB962C8B-B14F-4D97-AF65-F5344CB8AC3E}">
        <p14:creationId xmlns:p14="http://schemas.microsoft.com/office/powerpoint/2010/main" val="3217741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Cambria" panose="02040503050406030204" pitchFamily="18" charset="0"/>
                <a:ea typeface="Cambria" panose="02040503050406030204" pitchFamily="18" charset="0"/>
              </a:rPr>
              <a:t>Øvelse om didaktiske overvejelser</a:t>
            </a:r>
            <a:endParaRPr lang="da-DK" b="1" dirty="0">
              <a:latin typeface="Cambria" panose="02040503050406030204" pitchFamily="18" charset="0"/>
              <a:ea typeface="Cambria" panose="02040503050406030204" pitchFamily="18" charset="0"/>
            </a:endParaRPr>
          </a:p>
        </p:txBody>
      </p:sp>
      <p:sp>
        <p:nvSpPr>
          <p:cNvPr id="4" name="Pladsholder til slidenummer 3"/>
          <p:cNvSpPr>
            <a:spLocks noGrp="1"/>
          </p:cNvSpPr>
          <p:nvPr>
            <p:ph type="sldNum" sz="quarter" idx="10"/>
          </p:nvPr>
        </p:nvSpPr>
        <p:spPr/>
        <p:txBody>
          <a:bodyPr/>
          <a:lstStyle/>
          <a:p>
            <a:fld id="{31421AFA-3AE7-4CEA-BC9B-447859BED57B}" type="slidenum">
              <a:rPr lang="da-DK" smtClean="0"/>
              <a:pPr/>
              <a:t>17</a:t>
            </a:fld>
            <a:endParaRPr lang="da-DK"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774" y="-1540711"/>
            <a:ext cx="8219300" cy="8398711"/>
          </a:xfrm>
          <a:prstGeom prst="rect">
            <a:avLst/>
          </a:prstGeom>
        </p:spPr>
      </p:pic>
    </p:spTree>
    <p:extLst>
      <p:ext uri="{BB962C8B-B14F-4D97-AF65-F5344CB8AC3E}">
        <p14:creationId xmlns:p14="http://schemas.microsoft.com/office/powerpoint/2010/main" val="54318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DE6612E-4B00-40FD-ADB0-D81637080069}" type="datetime1">
              <a:rPr lang="da-DK" smtClean="0"/>
              <a:t>24-02-2020</a:t>
            </a:fld>
            <a:endParaRPr lang="da-DK" dirty="0"/>
          </a:p>
        </p:txBody>
      </p:sp>
      <p:sp>
        <p:nvSpPr>
          <p:cNvPr id="3" name="Pladsholder til slidenummer 2"/>
          <p:cNvSpPr>
            <a:spLocks noGrp="1"/>
          </p:cNvSpPr>
          <p:nvPr>
            <p:ph type="sldNum" sz="quarter" idx="12"/>
          </p:nvPr>
        </p:nvSpPr>
        <p:spPr/>
        <p:txBody>
          <a:bodyPr/>
          <a:lstStyle/>
          <a:p>
            <a:fld id="{24C8C45C-947F-4981-8B3F-4F32E973C901}" type="slidenum">
              <a:rPr lang="da-DK" smtClean="0"/>
              <a:pPr/>
              <a:t>18</a:t>
            </a:fld>
            <a:endParaRPr lang="da-DK" dirty="0"/>
          </a:p>
        </p:txBody>
      </p:sp>
      <p:sp>
        <p:nvSpPr>
          <p:cNvPr id="4" name="Tekstfelt 3"/>
          <p:cNvSpPr txBox="1"/>
          <p:nvPr/>
        </p:nvSpPr>
        <p:spPr>
          <a:xfrm>
            <a:off x="1042737" y="1452282"/>
            <a:ext cx="3994484" cy="3754874"/>
          </a:xfrm>
          <a:prstGeom prst="rect">
            <a:avLst/>
          </a:prstGeom>
          <a:noFill/>
          <a:ln>
            <a:solidFill>
              <a:schemeClr val="accent1">
                <a:lumMod val="60000"/>
                <a:lumOff val="40000"/>
              </a:schemeClr>
            </a:solidFill>
          </a:ln>
        </p:spPr>
        <p:txBody>
          <a:bodyPr wrap="square" lIns="0" tIns="0" rIns="0" bIns="0" rtlCol="0">
            <a:spAutoFit/>
          </a:bodyPr>
          <a:lstStyle/>
          <a:p>
            <a:r>
              <a:rPr lang="da-DK" sz="2000" b="1" dirty="0" smtClean="0">
                <a:latin typeface="Cambria" panose="02040503050406030204" pitchFamily="18" charset="0"/>
                <a:ea typeface="Cambria" panose="02040503050406030204" pitchFamily="18" charset="0"/>
              </a:rPr>
              <a:t>Drøft med din(e) sidemakker(e)</a:t>
            </a:r>
          </a:p>
          <a:p>
            <a:endParaRPr lang="da-DK" sz="2000" dirty="0">
              <a:latin typeface="Cambria" panose="02040503050406030204" pitchFamily="18" charset="0"/>
              <a:ea typeface="Cambria" panose="02040503050406030204" pitchFamily="18" charset="0"/>
            </a:endParaRPr>
          </a:p>
          <a:p>
            <a:r>
              <a:rPr lang="da-DK" i="1" dirty="0">
                <a:latin typeface="Cambria" panose="02040503050406030204" pitchFamily="18" charset="0"/>
                <a:ea typeface="Cambria" panose="02040503050406030204" pitchFamily="18" charset="0"/>
              </a:rPr>
              <a:t>Hvor manifesterer folkeskolens formål sig især i </a:t>
            </a:r>
            <a:r>
              <a:rPr lang="da-DK" i="1" dirty="0" smtClean="0">
                <a:latin typeface="Cambria" panose="02040503050406030204" pitchFamily="18" charset="0"/>
                <a:ea typeface="Cambria" panose="02040503050406030204" pitchFamily="18" charset="0"/>
              </a:rPr>
              <a:t>kommunen/på skolen/i undervisningen? </a:t>
            </a:r>
          </a:p>
          <a:p>
            <a:endParaRPr lang="da-DK" dirty="0">
              <a:latin typeface="Cambria" panose="02040503050406030204" pitchFamily="18" charset="0"/>
              <a:ea typeface="Cambria" panose="02040503050406030204" pitchFamily="18" charset="0"/>
            </a:endParaRPr>
          </a:p>
          <a:p>
            <a:r>
              <a:rPr lang="da-DK" i="1" dirty="0">
                <a:latin typeface="Cambria" panose="02040503050406030204" pitchFamily="18" charset="0"/>
                <a:ea typeface="Cambria" panose="02040503050406030204" pitchFamily="18" charset="0"/>
              </a:rPr>
              <a:t>Hvad kan vi i kommunen og på den enkelte skole gøre for, at folkeskolens formål manifesterer sig tydeligere end i dag?</a:t>
            </a:r>
            <a:endParaRPr lang="da-DK" dirty="0">
              <a:latin typeface="Cambria" panose="02040503050406030204" pitchFamily="18" charset="0"/>
              <a:ea typeface="Cambria" panose="02040503050406030204" pitchFamily="18" charset="0"/>
            </a:endParaRPr>
          </a:p>
          <a:p>
            <a:endParaRPr lang="da-DK" sz="2000" dirty="0" smtClean="0">
              <a:latin typeface="Cambria" panose="02040503050406030204" pitchFamily="18" charset="0"/>
              <a:ea typeface="Cambria" panose="02040503050406030204" pitchFamily="18" charset="0"/>
            </a:endParaRPr>
          </a:p>
          <a:p>
            <a:endParaRPr lang="da-DK" sz="2000" dirty="0"/>
          </a:p>
          <a:p>
            <a:endParaRPr lang="da-DK" sz="2000" dirty="0" err="1" smtClean="0"/>
          </a:p>
        </p:txBody>
      </p:sp>
      <p:sp>
        <p:nvSpPr>
          <p:cNvPr id="5" name="Rektangel 4"/>
          <p:cNvSpPr/>
          <p:nvPr/>
        </p:nvSpPr>
        <p:spPr>
          <a:xfrm>
            <a:off x="5230905" y="2539136"/>
            <a:ext cx="6723530" cy="3785652"/>
          </a:xfrm>
          <a:prstGeom prst="rect">
            <a:avLst/>
          </a:prstGeom>
          <a:solidFill>
            <a:schemeClr val="accent1">
              <a:lumMod val="40000"/>
              <a:lumOff val="60000"/>
            </a:schemeClr>
          </a:solidFill>
        </p:spPr>
        <p:txBody>
          <a:bodyPr wrap="square">
            <a:spAutoFit/>
          </a:bodyPr>
          <a:lstStyle/>
          <a:p>
            <a:pPr fontAlgn="base"/>
            <a:r>
              <a:rPr lang="da-DK" sz="1600" dirty="0">
                <a:latin typeface="Cambria" panose="02040503050406030204" pitchFamily="18" charset="0"/>
                <a:ea typeface="Cambria" panose="02040503050406030204" pitchFamily="18" charset="0"/>
              </a:rPr>
              <a:t>§ 1. Folkeskolen skal i samarbejde med forældrene give eleverne kundskaber og færdigheder, der: forbereder dem til videre uddannelse og giver dem lyst til at lære mere, gør dem fortrolige med dansk kultur og historie, giver dem forståelse for andre lande og kulturer, bidrager til deres forståelse for menneskets samspil med naturen og fremmer den enkelte elevs alsidige udvikling.</a:t>
            </a:r>
          </a:p>
          <a:p>
            <a:pPr fontAlgn="base"/>
            <a:endParaRPr lang="da-DK" sz="1600" dirty="0">
              <a:latin typeface="Cambria" panose="02040503050406030204" pitchFamily="18" charset="0"/>
              <a:ea typeface="Cambria" panose="02040503050406030204" pitchFamily="18" charset="0"/>
            </a:endParaRPr>
          </a:p>
          <a:p>
            <a:pPr fontAlgn="base"/>
            <a:r>
              <a:rPr lang="da-DK" sz="1600" dirty="0">
                <a:latin typeface="Cambria" panose="02040503050406030204" pitchFamily="18" charset="0"/>
                <a:ea typeface="Cambria" panose="02040503050406030204" pitchFamily="18" charset="0"/>
              </a:rPr>
              <a:t>Stk. 2. Folkeskolen skal udvikle arbejdsmetoder og skabe rammer for oplevelse, fordybelse og virkelyst, så eleverne udvikler erkendelse og fantasi og får tillid til egne muligheder og baggrund for at tage stilling og handle.</a:t>
            </a:r>
          </a:p>
          <a:p>
            <a:pPr fontAlgn="base"/>
            <a:endParaRPr lang="da-DK" sz="1600" dirty="0">
              <a:latin typeface="Cambria" panose="02040503050406030204" pitchFamily="18" charset="0"/>
              <a:ea typeface="Cambria" panose="02040503050406030204" pitchFamily="18" charset="0"/>
            </a:endParaRPr>
          </a:p>
          <a:p>
            <a:pPr fontAlgn="base"/>
            <a:r>
              <a:rPr lang="da-DK" sz="1600" dirty="0">
                <a:latin typeface="Cambria" panose="02040503050406030204" pitchFamily="18" charset="0"/>
                <a:ea typeface="Cambria" panose="02040503050406030204" pitchFamily="18" charset="0"/>
              </a:rPr>
              <a:t>Stk. 3. Folkeskolen skal forberede eleverne til deltagelse, medansvar, rettigheder og pligter i et samfund med frihed og folkestyre. Skolens virke skal derfor være præget af åndsfrihed, ligeværd og demokrati.</a:t>
            </a:r>
          </a:p>
        </p:txBody>
      </p:sp>
      <p:sp>
        <p:nvSpPr>
          <p:cNvPr id="6" name="Tekstfelt 5"/>
          <p:cNvSpPr txBox="1"/>
          <p:nvPr/>
        </p:nvSpPr>
        <p:spPr>
          <a:xfrm>
            <a:off x="1042737" y="609600"/>
            <a:ext cx="6866021" cy="553998"/>
          </a:xfrm>
          <a:prstGeom prst="rect">
            <a:avLst/>
          </a:prstGeom>
          <a:noFill/>
        </p:spPr>
        <p:txBody>
          <a:bodyPr wrap="square" lIns="0" tIns="0" rIns="0" bIns="0" rtlCol="0">
            <a:spAutoFit/>
          </a:bodyPr>
          <a:lstStyle/>
          <a:p>
            <a:r>
              <a:rPr lang="da-DK" sz="3600" b="1" dirty="0" smtClean="0">
                <a:latin typeface="Cambria" panose="02040503050406030204" pitchFamily="18" charset="0"/>
                <a:ea typeface="Cambria" panose="02040503050406030204" pitchFamily="18" charset="0"/>
              </a:rPr>
              <a:t>Øvelse om folkeskolens formål</a:t>
            </a:r>
            <a:r>
              <a:rPr lang="da-DK" sz="2000" dirty="0" smtClean="0"/>
              <a:t> </a:t>
            </a:r>
          </a:p>
        </p:txBody>
      </p:sp>
    </p:spTree>
    <p:extLst>
      <p:ext uri="{BB962C8B-B14F-4D97-AF65-F5344CB8AC3E}">
        <p14:creationId xmlns:p14="http://schemas.microsoft.com/office/powerpoint/2010/main" val="639394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Guide til brug af </a:t>
            </a:r>
            <a:r>
              <a:rPr lang="da-DK" dirty="0" err="1" smtClean="0"/>
              <a:t>powerpoint</a:t>
            </a:r>
            <a:r>
              <a:rPr lang="da-DK" dirty="0" smtClean="0"/>
              <a:t> præsentationen</a:t>
            </a:r>
            <a:endParaRPr lang="da-DK" dirty="0"/>
          </a:p>
        </p:txBody>
      </p:sp>
      <p:sp>
        <p:nvSpPr>
          <p:cNvPr id="3" name="Pladsholder til indhold 2"/>
          <p:cNvSpPr>
            <a:spLocks noGrp="1"/>
          </p:cNvSpPr>
          <p:nvPr>
            <p:ph idx="1"/>
          </p:nvPr>
        </p:nvSpPr>
        <p:spPr>
          <a:xfrm>
            <a:off x="539750" y="1474640"/>
            <a:ext cx="11113200" cy="4518000"/>
          </a:xfrm>
        </p:spPr>
        <p:txBody>
          <a:bodyPr/>
          <a:lstStyle/>
          <a:p>
            <a:r>
              <a:rPr lang="da-DK" sz="2200" dirty="0" smtClean="0">
                <a:latin typeface="+mj-lt"/>
              </a:rPr>
              <a:t>Denne præsentation informerer om ændringer i Fælles Mål fra 2017 og de nye læseplaner og undervisningsvejledninger, som er udarbejdet i 2019 for at understøtte ændringerne i Fælles Mål. </a:t>
            </a:r>
          </a:p>
          <a:p>
            <a:r>
              <a:rPr lang="da-DK" sz="2200" dirty="0" smtClean="0">
                <a:latin typeface="+mj-lt"/>
              </a:rPr>
              <a:t>Præsentationen kan bruges til at klæde lærere, vejledere, skoleledere og forvaltning på til at </a:t>
            </a:r>
            <a:r>
              <a:rPr lang="da-DK" sz="2200" dirty="0">
                <a:latin typeface="+mj-lt"/>
              </a:rPr>
              <a:t>tale om, hvordan ændringerne i Fælles Mål realiseres i praksis, og hvordan undervisningen kan tilrettelægges og gennemføres i de </a:t>
            </a:r>
            <a:r>
              <a:rPr lang="da-DK" sz="2200" dirty="0" smtClean="0">
                <a:latin typeface="+mj-lt"/>
              </a:rPr>
              <a:t>enkelte fag. </a:t>
            </a:r>
          </a:p>
          <a:p>
            <a:r>
              <a:rPr lang="da-DK" sz="2200" dirty="0" smtClean="0">
                <a:latin typeface="+mj-lt"/>
              </a:rPr>
              <a:t>Denne dialog kan fx foregå mellem fagkollegaer i team, på en pædagogisk dag eller i dialog mellem forvaltning og skoler samt internt i fagforvaltningen. </a:t>
            </a:r>
          </a:p>
          <a:p>
            <a:r>
              <a:rPr lang="da-DK" sz="2200" dirty="0" smtClean="0">
                <a:latin typeface="+mj-lt"/>
              </a:rPr>
              <a:t>Der er udarbejdet noter i præsentationen, som kan støtte oplægsholder. </a:t>
            </a:r>
          </a:p>
          <a:p>
            <a:r>
              <a:rPr lang="da-DK" sz="2200" dirty="0" smtClean="0">
                <a:latin typeface="+mj-lt"/>
              </a:rPr>
              <a:t>Få inspiration til den efterfølgende dialog med refleksionsspørgsmål, som I finder på </a:t>
            </a:r>
            <a:r>
              <a:rPr lang="da-DK" sz="2200" dirty="0" smtClean="0">
                <a:solidFill>
                  <a:srgbClr val="FF0000"/>
                </a:solidFill>
                <a:latin typeface="+mj-lt"/>
                <a:hlinkClick r:id="rId3"/>
              </a:rPr>
              <a:t>www.emu.dk/fagdialog</a:t>
            </a:r>
            <a:endParaRPr lang="da-DK" sz="2200" dirty="0" smtClean="0">
              <a:solidFill>
                <a:srgbClr val="FF0000"/>
              </a:solidFill>
              <a:latin typeface="+mj-lt"/>
            </a:endParaRPr>
          </a:p>
          <a:p>
            <a:pPr marL="0" indent="0">
              <a:buNone/>
            </a:pPr>
            <a:endParaRPr lang="da-DK" dirty="0">
              <a:solidFill>
                <a:srgbClr val="FF0000"/>
              </a:solidFill>
            </a:endParaRPr>
          </a:p>
        </p:txBody>
      </p:sp>
      <p:sp>
        <p:nvSpPr>
          <p:cNvPr id="4" name="Pladsholder til dato 3"/>
          <p:cNvSpPr>
            <a:spLocks noGrp="1"/>
          </p:cNvSpPr>
          <p:nvPr>
            <p:ph type="dt" sz="half" idx="10"/>
          </p:nvPr>
        </p:nvSpPr>
        <p:spPr/>
        <p:txBody>
          <a:bodyPr/>
          <a:lstStyle/>
          <a:p>
            <a:fld id="{E73A1DBF-728E-4907-B046-7563B21EF665}" type="datetime1">
              <a:rPr lang="da-DK" smtClean="0"/>
              <a:t>24-02-2020</a:t>
            </a:fld>
            <a:endParaRPr lang="da-DK"/>
          </a:p>
        </p:txBody>
      </p:sp>
      <p:sp>
        <p:nvSpPr>
          <p:cNvPr id="5" name="Pladsholder til slidenummer 4"/>
          <p:cNvSpPr>
            <a:spLocks noGrp="1"/>
          </p:cNvSpPr>
          <p:nvPr>
            <p:ph type="sldNum" sz="quarter" idx="12"/>
          </p:nvPr>
        </p:nvSpPr>
        <p:spPr/>
        <p:txBody>
          <a:bodyPr/>
          <a:lstStyle/>
          <a:p>
            <a:r>
              <a:rPr lang="da-DK" smtClean="0"/>
              <a:t>Side </a:t>
            </a:r>
            <a:fld id="{2422BA6A-2CEF-46ED-93BA-979740AEA7F0}" type="slidenum">
              <a:rPr lang="da-DK" smtClean="0"/>
              <a:pPr/>
              <a:t>2</a:t>
            </a:fld>
            <a:endParaRPr lang="da-DK"/>
          </a:p>
        </p:txBody>
      </p:sp>
    </p:spTree>
    <p:extLst>
      <p:ext uri="{BB962C8B-B14F-4D97-AF65-F5344CB8AC3E}">
        <p14:creationId xmlns:p14="http://schemas.microsoft.com/office/powerpoint/2010/main" val="270260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Dagsorden	</a:t>
            </a:r>
            <a:endParaRPr lang="da-DK" dirty="0"/>
          </a:p>
        </p:txBody>
      </p:sp>
      <p:sp>
        <p:nvSpPr>
          <p:cNvPr id="3" name="Pladsholder til indhold 2"/>
          <p:cNvSpPr>
            <a:spLocks noGrp="1"/>
          </p:cNvSpPr>
          <p:nvPr>
            <p:ph idx="1"/>
          </p:nvPr>
        </p:nvSpPr>
        <p:spPr/>
        <p:txBody>
          <a:bodyPr/>
          <a:lstStyle/>
          <a:p>
            <a:pPr marL="514350" indent="-514350">
              <a:buFont typeface="+mj-lt"/>
              <a:buAutoNum type="arabicPeriod"/>
            </a:pPr>
            <a:r>
              <a:rPr lang="da-DK" sz="2800" dirty="0" smtClean="0">
                <a:latin typeface="+mj-lt"/>
              </a:rPr>
              <a:t>[Kort om fagmøderne]</a:t>
            </a:r>
          </a:p>
          <a:p>
            <a:pPr marL="514350" indent="-514350">
              <a:buFont typeface="+mj-lt"/>
              <a:buAutoNum type="arabicPeriod"/>
            </a:pPr>
            <a:r>
              <a:rPr lang="da-DK" sz="2800" dirty="0" smtClean="0">
                <a:latin typeface="+mj-lt"/>
              </a:rPr>
              <a:t>Gennemgang af ændringer i Fælles Mål </a:t>
            </a:r>
          </a:p>
          <a:p>
            <a:pPr marL="514350" indent="-514350">
              <a:buFont typeface="+mj-lt"/>
              <a:buAutoNum type="arabicPeriod"/>
            </a:pPr>
            <a:r>
              <a:rPr lang="da-DK" sz="2800" dirty="0" smtClean="0">
                <a:latin typeface="+mj-lt"/>
              </a:rPr>
              <a:t>Sammenhæng til prøver</a:t>
            </a:r>
          </a:p>
          <a:p>
            <a:pPr marL="514350" indent="-514350">
              <a:buFont typeface="+mj-lt"/>
              <a:buAutoNum type="arabicPeriod"/>
            </a:pPr>
            <a:r>
              <a:rPr lang="da-DK" sz="2800" dirty="0" smtClean="0">
                <a:latin typeface="+mj-lt"/>
              </a:rPr>
              <a:t>Styrket fokus på folkeskolens formål</a:t>
            </a:r>
          </a:p>
          <a:p>
            <a:pPr marL="514350" indent="-514350">
              <a:buFont typeface="+mj-lt"/>
              <a:buAutoNum type="arabicPeriod"/>
            </a:pPr>
            <a:r>
              <a:rPr lang="da-DK" sz="2800" dirty="0">
                <a:latin typeface="+mj-lt"/>
              </a:rPr>
              <a:t>Om de nye læseplaner og undervisningsvejledninger</a:t>
            </a:r>
          </a:p>
          <a:p>
            <a:pPr marL="514350" indent="-514350">
              <a:buFont typeface="+mj-lt"/>
              <a:buAutoNum type="arabicPeriod"/>
            </a:pPr>
            <a:r>
              <a:rPr lang="da-DK" sz="2800" dirty="0" smtClean="0">
                <a:latin typeface="+mj-lt"/>
              </a:rPr>
              <a:t>Øvelse til refleksion og dialog</a:t>
            </a:r>
          </a:p>
          <a:p>
            <a:endParaRPr lang="da-DK" dirty="0" smtClean="0"/>
          </a:p>
        </p:txBody>
      </p:sp>
      <p:sp>
        <p:nvSpPr>
          <p:cNvPr id="4" name="Pladsholder til dato 3"/>
          <p:cNvSpPr>
            <a:spLocks noGrp="1"/>
          </p:cNvSpPr>
          <p:nvPr>
            <p:ph type="dt" sz="half" idx="10"/>
          </p:nvPr>
        </p:nvSpPr>
        <p:spPr/>
        <p:txBody>
          <a:bodyPr/>
          <a:lstStyle/>
          <a:p>
            <a:fld id="{E73A1DBF-728E-4907-B046-7563B21EF665}" type="datetime1">
              <a:rPr lang="da-DK" smtClean="0"/>
              <a:t>24-02-2020</a:t>
            </a:fld>
            <a:endParaRPr lang="da-DK"/>
          </a:p>
        </p:txBody>
      </p:sp>
      <p:sp>
        <p:nvSpPr>
          <p:cNvPr id="5" name="Pladsholder til slidenummer 4"/>
          <p:cNvSpPr>
            <a:spLocks noGrp="1"/>
          </p:cNvSpPr>
          <p:nvPr>
            <p:ph type="sldNum" sz="quarter" idx="12"/>
          </p:nvPr>
        </p:nvSpPr>
        <p:spPr/>
        <p:txBody>
          <a:bodyPr/>
          <a:lstStyle/>
          <a:p>
            <a:r>
              <a:rPr lang="da-DK" smtClean="0"/>
              <a:t>Side </a:t>
            </a:r>
            <a:fld id="{2422BA6A-2CEF-46ED-93BA-979740AEA7F0}" type="slidenum">
              <a:rPr lang="da-DK" smtClean="0"/>
              <a:pPr/>
              <a:t>3</a:t>
            </a:fld>
            <a:endParaRPr lang="da-DK"/>
          </a:p>
        </p:txBody>
      </p:sp>
    </p:spTree>
    <p:extLst>
      <p:ext uri="{BB962C8B-B14F-4D97-AF65-F5344CB8AC3E}">
        <p14:creationId xmlns:p14="http://schemas.microsoft.com/office/powerpoint/2010/main" val="240774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4652" y="654951"/>
            <a:ext cx="6478588" cy="1143000"/>
          </a:xfrm>
        </p:spPr>
        <p:txBody>
          <a:bodyPr/>
          <a:lstStyle/>
          <a:p>
            <a:r>
              <a:rPr lang="da-DK" b="1" dirty="0" smtClean="0">
                <a:latin typeface="Cambria" panose="02040503050406030204" pitchFamily="18" charset="0"/>
                <a:ea typeface="Cambria" panose="02040503050406030204" pitchFamily="18" charset="0"/>
              </a:rPr>
              <a:t>Om fagmøder om Fælles Mål</a:t>
            </a:r>
            <a:endParaRPr lang="da-DK" b="1" dirty="0">
              <a:latin typeface="Cambria" panose="02040503050406030204" pitchFamily="18" charset="0"/>
              <a:ea typeface="Cambria" panose="02040503050406030204" pitchFamily="18" charset="0"/>
            </a:endParaRPr>
          </a:p>
        </p:txBody>
      </p:sp>
      <p:pic>
        <p:nvPicPr>
          <p:cNvPr id="11" name="Content Placeholder 2"/>
          <p:cNvPicPr>
            <a:picLocks noGrp="1" noChangeAspect="1"/>
          </p:cNvPicPr>
          <p:nvPr>
            <p:ph idx="1"/>
            <p:custDataLst>
              <p:tags r:id="rId1"/>
            </p:custDataLst>
          </p:nvPr>
        </p:nvPicPr>
        <p:blipFill rotWithShape="1">
          <a:blip r:embed="rId4" cstate="hqprint">
            <a:extLst>
              <a:ext uri="{28A0092B-C50C-407E-A947-70E740481C1C}">
                <a14:useLocalDpi xmlns:a14="http://schemas.microsoft.com/office/drawing/2010/main" val="0"/>
              </a:ext>
            </a:extLst>
          </a:blip>
          <a:srcRect t="14159" b="14159"/>
          <a:stretch/>
        </p:blipFill>
        <p:spPr>
          <a:xfrm>
            <a:off x="7413394" y="1987826"/>
            <a:ext cx="4379151" cy="2519111"/>
          </a:xfrm>
        </p:spPr>
      </p:pic>
      <p:sp>
        <p:nvSpPr>
          <p:cNvPr id="4" name="Pladsholder til dato 3"/>
          <p:cNvSpPr>
            <a:spLocks noGrp="1"/>
          </p:cNvSpPr>
          <p:nvPr>
            <p:ph type="dt" sz="half" idx="10"/>
          </p:nvPr>
        </p:nvSpPr>
        <p:spPr/>
        <p:txBody>
          <a:bodyPr/>
          <a:lstStyle/>
          <a:p>
            <a:fld id="{7C3543AD-DF80-4D9C-BCEA-CB590C85918C}" type="datetime1">
              <a:rPr lang="da-DK" smtClean="0"/>
              <a:t>24-02-2020</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4</a:t>
            </a:fld>
            <a:endParaRPr lang="da-DK"/>
          </a:p>
        </p:txBody>
      </p:sp>
      <p:sp>
        <p:nvSpPr>
          <p:cNvPr id="12" name="Rektangel 11"/>
          <p:cNvSpPr/>
          <p:nvPr/>
        </p:nvSpPr>
        <p:spPr>
          <a:xfrm>
            <a:off x="1267375" y="1247443"/>
            <a:ext cx="5902051" cy="4739759"/>
          </a:xfrm>
          <a:prstGeom prst="rect">
            <a:avLst/>
          </a:prstGeom>
        </p:spPr>
        <p:txBody>
          <a:bodyPr wrap="square">
            <a:spAutoFit/>
          </a:bodyPr>
          <a:lstStyle/>
          <a:p>
            <a:pPr marL="285750" lvl="0" indent="-285750">
              <a:buFont typeface="Arial" panose="020B0604020202020204" pitchFamily="34" charset="0"/>
              <a:buChar char="•"/>
            </a:pPr>
            <a:r>
              <a:rPr lang="da-DK" dirty="0" smtClean="0">
                <a:latin typeface="Cambria" panose="02040503050406030204" pitchFamily="18" charset="0"/>
                <a:ea typeface="Cambria" panose="02040503050406030204" pitchFamily="18" charset="0"/>
              </a:rPr>
              <a:t>Der er afholdt fem regionale møder om ændringerne i Fælles Mål og de nye læseplaner og undervisningsvejledninger i foråret 2020. </a:t>
            </a:r>
            <a:br>
              <a:rPr lang="da-DK" dirty="0" smtClean="0">
                <a:latin typeface="Cambria" panose="02040503050406030204" pitchFamily="18" charset="0"/>
                <a:ea typeface="Cambria" panose="02040503050406030204" pitchFamily="18" charset="0"/>
              </a:rPr>
            </a:br>
            <a:endParaRPr lang="da-DK" dirty="0" smtClean="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da-DK" dirty="0" smtClean="0">
                <a:latin typeface="Cambria" panose="02040503050406030204" pitchFamily="18" charset="0"/>
                <a:ea typeface="Cambria" panose="02040503050406030204" pitchFamily="18" charset="0"/>
              </a:rPr>
              <a:t>Formålet med møderne var, at</a:t>
            </a:r>
          </a:p>
          <a:p>
            <a:pPr marL="742950" lvl="1" indent="-285750">
              <a:buFont typeface="Arial" panose="020B0604020202020204" pitchFamily="34" charset="0"/>
              <a:buChar char="•"/>
            </a:pPr>
            <a:r>
              <a:rPr lang="da-DK" dirty="0" smtClean="0">
                <a:latin typeface="Cambria" panose="02040503050406030204" pitchFamily="18" charset="0"/>
                <a:ea typeface="Cambria" panose="02040503050406030204" pitchFamily="18" charset="0"/>
              </a:rPr>
              <a:t>understøtte</a:t>
            </a:r>
            <a:r>
              <a:rPr lang="da-DK" dirty="0">
                <a:latin typeface="Cambria" panose="02040503050406030204" pitchFamily="18" charset="0"/>
                <a:ea typeface="Cambria" panose="02040503050406030204" pitchFamily="18" charset="0"/>
              </a:rPr>
              <a:t>, at intentionerne om en </a:t>
            </a:r>
            <a:r>
              <a:rPr lang="da-DK" dirty="0">
                <a:solidFill>
                  <a:srgbClr val="FF0000"/>
                </a:solidFill>
                <a:latin typeface="Cambria" panose="02040503050406030204" pitchFamily="18" charset="0"/>
                <a:ea typeface="Cambria" panose="02040503050406030204" pitchFamily="18" charset="0"/>
              </a:rPr>
              <a:t>styrket professionel dømmekraft </a:t>
            </a:r>
            <a:r>
              <a:rPr lang="da-DK" dirty="0">
                <a:latin typeface="Cambria" panose="02040503050406030204" pitchFamily="18" charset="0"/>
                <a:ea typeface="Cambria" panose="02040503050406030204" pitchFamily="18" charset="0"/>
              </a:rPr>
              <a:t>og et </a:t>
            </a:r>
            <a:r>
              <a:rPr lang="da-DK" dirty="0">
                <a:solidFill>
                  <a:srgbClr val="FF0000"/>
                </a:solidFill>
                <a:latin typeface="Cambria" panose="02040503050406030204" pitchFamily="18" charset="0"/>
                <a:ea typeface="Cambria" panose="02040503050406030204" pitchFamily="18" charset="0"/>
              </a:rPr>
              <a:t>større lokalt råderum </a:t>
            </a:r>
            <a:r>
              <a:rPr lang="da-DK" dirty="0">
                <a:latin typeface="Cambria" panose="02040503050406030204" pitchFamily="18" charset="0"/>
                <a:ea typeface="Cambria" panose="02040503050406030204" pitchFamily="18" charset="0"/>
              </a:rPr>
              <a:t>i lovændringen om Fælles Mål realiseres lokalt i kommuner og på skoler. </a:t>
            </a:r>
          </a:p>
          <a:p>
            <a:endParaRPr lang="da-DK"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da-DK" dirty="0">
                <a:latin typeface="Cambria" panose="02040503050406030204" pitchFamily="18" charset="0"/>
                <a:ea typeface="Cambria" panose="02040503050406030204" pitchFamily="18" charset="0"/>
              </a:rPr>
              <a:t>at skolerne kender til og anvender de nye </a:t>
            </a:r>
            <a:r>
              <a:rPr lang="da-DK" dirty="0">
                <a:solidFill>
                  <a:srgbClr val="FF0000"/>
                </a:solidFill>
                <a:latin typeface="Cambria" panose="02040503050406030204" pitchFamily="18" charset="0"/>
                <a:ea typeface="Cambria" panose="02040503050406030204" pitchFamily="18" charset="0"/>
              </a:rPr>
              <a:t>læseplaner</a:t>
            </a:r>
            <a:r>
              <a:rPr lang="da-DK" dirty="0">
                <a:latin typeface="Cambria" panose="02040503050406030204" pitchFamily="18" charset="0"/>
                <a:ea typeface="Cambria" panose="02040503050406030204" pitchFamily="18" charset="0"/>
              </a:rPr>
              <a:t> og </a:t>
            </a:r>
            <a:r>
              <a:rPr lang="da-DK" dirty="0">
                <a:solidFill>
                  <a:srgbClr val="FF0000"/>
                </a:solidFill>
                <a:latin typeface="Cambria" panose="02040503050406030204" pitchFamily="18" charset="0"/>
                <a:ea typeface="Cambria" panose="02040503050406030204" pitchFamily="18" charset="0"/>
              </a:rPr>
              <a:t>undervisningsvejledninger</a:t>
            </a:r>
            <a:r>
              <a:rPr lang="da-DK" dirty="0">
                <a:latin typeface="Cambria" panose="02040503050406030204" pitchFamily="18" charset="0"/>
                <a:ea typeface="Cambria" panose="02040503050406030204" pitchFamily="18" charset="0"/>
              </a:rPr>
              <a:t> i fagene, både som en del af tilrettelæggelsen af undervisningen og som afsæt for drøftelser af, hvordan </a:t>
            </a:r>
            <a:r>
              <a:rPr lang="da-DK" dirty="0">
                <a:solidFill>
                  <a:srgbClr val="FF0000"/>
                </a:solidFill>
                <a:latin typeface="Cambria" panose="02040503050406030204" pitchFamily="18" charset="0"/>
                <a:ea typeface="Cambria" panose="02040503050406030204" pitchFamily="18" charset="0"/>
              </a:rPr>
              <a:t>undervisningen kan udvikles </a:t>
            </a:r>
            <a:r>
              <a:rPr lang="da-DK" dirty="0">
                <a:latin typeface="Cambria" panose="02040503050406030204" pitchFamily="18" charset="0"/>
                <a:ea typeface="Cambria" panose="02040503050406030204" pitchFamily="18" charset="0"/>
              </a:rPr>
              <a:t>i de enkelte fag. </a:t>
            </a:r>
          </a:p>
          <a:p>
            <a:endParaRPr lang="da-DK"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465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 for ændringer i Fælles Mål og læseplaner</a:t>
            </a:r>
            <a:endParaRPr lang="da-DK" dirty="0"/>
          </a:p>
        </p:txBody>
      </p:sp>
      <p:sp>
        <p:nvSpPr>
          <p:cNvPr id="3" name="Pladsholder til indhold 2"/>
          <p:cNvSpPr>
            <a:spLocks noGrp="1"/>
          </p:cNvSpPr>
          <p:nvPr>
            <p:ph idx="1"/>
          </p:nvPr>
        </p:nvSpPr>
        <p:spPr/>
        <p:txBody>
          <a:bodyPr/>
          <a:lstStyle/>
          <a:p>
            <a:r>
              <a:rPr lang="da-DK" dirty="0" smtClean="0"/>
              <a:t>I august 2019 udsendte Børne- og Undervisningsministeriet nye læseplaner og undervisningsvejledninger til de obligatoriske fag og emner i folkeskolen.</a:t>
            </a:r>
          </a:p>
          <a:p>
            <a:r>
              <a:rPr lang="da-DK" dirty="0" smtClean="0"/>
              <a:t>Baggrunden var en lovændring i 2017, som ændrede bindingsgraden Fælles Mål, som er de nationale mål for undervisningen i folkeskolen. Med ændringen blev færdigheds- og </a:t>
            </a:r>
            <a:r>
              <a:rPr lang="da-DK" dirty="0" err="1" smtClean="0"/>
              <a:t>vidensmål</a:t>
            </a:r>
            <a:r>
              <a:rPr lang="da-DK" dirty="0" smtClean="0"/>
              <a:t> i Fælles Mål gjort vejledende. </a:t>
            </a:r>
          </a:p>
          <a:p>
            <a:r>
              <a:rPr lang="da-DK" dirty="0" smtClean="0"/>
              <a:t>Formålet med lovændringen og den efterfølgende justering af læseplaner og </a:t>
            </a:r>
            <a:r>
              <a:rPr lang="da-DK" dirty="0"/>
              <a:t>undervisningsvejledninger var </a:t>
            </a:r>
            <a:r>
              <a:rPr lang="da-DK" dirty="0" smtClean="0"/>
              <a:t>at give et større råderum til lærere og pædagoger til </a:t>
            </a:r>
            <a:r>
              <a:rPr lang="da-DK" dirty="0"/>
              <a:t>at tilrettelægge </a:t>
            </a:r>
            <a:r>
              <a:rPr lang="da-DK" dirty="0" smtClean="0"/>
              <a:t>undervisningen.</a:t>
            </a:r>
            <a:endParaRPr lang="da-DK" dirty="0"/>
          </a:p>
        </p:txBody>
      </p:sp>
      <p:sp>
        <p:nvSpPr>
          <p:cNvPr id="4" name="Pladsholder til dato 3"/>
          <p:cNvSpPr>
            <a:spLocks noGrp="1"/>
          </p:cNvSpPr>
          <p:nvPr>
            <p:ph type="dt" sz="half" idx="10"/>
          </p:nvPr>
        </p:nvSpPr>
        <p:spPr/>
        <p:txBody>
          <a:bodyPr/>
          <a:lstStyle/>
          <a:p>
            <a:fld id="{E73A1DBF-728E-4907-B046-7563B21EF665}" type="datetime1">
              <a:rPr lang="da-DK" smtClean="0"/>
              <a:t>24-02-2020</a:t>
            </a:fld>
            <a:endParaRPr lang="da-DK"/>
          </a:p>
        </p:txBody>
      </p:sp>
      <p:sp>
        <p:nvSpPr>
          <p:cNvPr id="5" name="Pladsholder til slidenummer 4"/>
          <p:cNvSpPr>
            <a:spLocks noGrp="1"/>
          </p:cNvSpPr>
          <p:nvPr>
            <p:ph type="sldNum" sz="quarter" idx="12"/>
          </p:nvPr>
        </p:nvSpPr>
        <p:spPr/>
        <p:txBody>
          <a:bodyPr/>
          <a:lstStyle/>
          <a:p>
            <a:r>
              <a:rPr lang="da-DK" smtClean="0"/>
              <a:t>Side </a:t>
            </a:r>
            <a:fld id="{2422BA6A-2CEF-46ED-93BA-979740AEA7F0}" type="slidenum">
              <a:rPr lang="da-DK" smtClean="0"/>
              <a:pPr/>
              <a:t>5</a:t>
            </a:fld>
            <a:endParaRPr lang="da-DK"/>
          </a:p>
        </p:txBody>
      </p:sp>
    </p:spTree>
    <p:extLst>
      <p:ext uri="{BB962C8B-B14F-4D97-AF65-F5344CB8AC3E}">
        <p14:creationId xmlns:p14="http://schemas.microsoft.com/office/powerpoint/2010/main" val="17421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Overblik over lovregulerede bindinger i </a:t>
            </a:r>
            <a:r>
              <a:rPr lang="da-DK" dirty="0" err="1" smtClean="0"/>
              <a:t>fht</a:t>
            </a:r>
            <a:r>
              <a:rPr lang="da-DK" dirty="0" smtClean="0"/>
              <a:t>. Fælles Mål</a:t>
            </a:r>
            <a:endParaRPr lang="da-DK" dirty="0"/>
          </a:p>
        </p:txBody>
      </p:sp>
      <p:sp>
        <p:nvSpPr>
          <p:cNvPr id="3" name="Pladsholder til indhold 2"/>
          <p:cNvSpPr>
            <a:spLocks noGrp="1"/>
          </p:cNvSpPr>
          <p:nvPr>
            <p:ph idx="1"/>
          </p:nvPr>
        </p:nvSpPr>
        <p:spPr>
          <a:xfrm>
            <a:off x="539749" y="1587965"/>
            <a:ext cx="11029399" cy="4574295"/>
          </a:xfrm>
        </p:spPr>
        <p:txBody>
          <a:bodyPr/>
          <a:lstStyle/>
          <a:p>
            <a:pPr fontAlgn="base"/>
            <a:r>
              <a:rPr lang="da-DK" sz="2200" dirty="0">
                <a:latin typeface="+mj-lt"/>
              </a:rPr>
              <a:t>Fælles Mål består af bindende fagformål, kompetencemål og underliggende færdigheds- og vidensområder samt vejledende færdigheds- og </a:t>
            </a:r>
            <a:r>
              <a:rPr lang="da-DK" sz="2200" dirty="0" err="1">
                <a:latin typeface="+mj-lt"/>
              </a:rPr>
              <a:t>vidensmål</a:t>
            </a:r>
            <a:r>
              <a:rPr lang="da-DK" sz="2200" dirty="0">
                <a:latin typeface="+mj-lt"/>
              </a:rPr>
              <a:t>. Færdigheds- og </a:t>
            </a:r>
            <a:r>
              <a:rPr lang="da-DK" sz="2200" dirty="0" err="1">
                <a:latin typeface="+mj-lt"/>
              </a:rPr>
              <a:t>vidensmålene</a:t>
            </a:r>
            <a:r>
              <a:rPr lang="da-DK" sz="2200" dirty="0">
                <a:latin typeface="+mj-lt"/>
              </a:rPr>
              <a:t> var tidligere obligatoriske. </a:t>
            </a:r>
            <a:endParaRPr lang="da-DK" sz="2200" dirty="0" smtClean="0">
              <a:latin typeface="+mj-lt"/>
            </a:endParaRPr>
          </a:p>
          <a:p>
            <a:pPr fontAlgn="base"/>
            <a:r>
              <a:rPr lang="da-DK" sz="2200" dirty="0" smtClean="0">
                <a:latin typeface="+mj-lt"/>
              </a:rPr>
              <a:t>For dansk, matematik og børnehaveklassen </a:t>
            </a:r>
            <a:r>
              <a:rPr lang="da-DK" sz="2200" dirty="0">
                <a:latin typeface="+mj-lt"/>
              </a:rPr>
              <a:t>er der </a:t>
            </a:r>
            <a:r>
              <a:rPr lang="da-DK" sz="2200" dirty="0" smtClean="0">
                <a:latin typeface="+mj-lt"/>
              </a:rPr>
              <a:t>bindende </a:t>
            </a:r>
            <a:r>
              <a:rPr lang="da-DK" sz="2200" dirty="0">
                <a:latin typeface="+mj-lt"/>
              </a:rPr>
              <a:t>opmærksomhedspunkter. </a:t>
            </a:r>
            <a:endParaRPr lang="da-DK" sz="2200" dirty="0" smtClean="0">
              <a:latin typeface="+mj-lt"/>
            </a:endParaRPr>
          </a:p>
          <a:p>
            <a:pPr fontAlgn="base"/>
            <a:r>
              <a:rPr lang="da-DK" sz="2200" dirty="0" smtClean="0">
                <a:latin typeface="+mj-lt"/>
              </a:rPr>
              <a:t>For dansk </a:t>
            </a:r>
            <a:r>
              <a:rPr lang="da-DK" sz="2200" dirty="0">
                <a:latin typeface="+mj-lt"/>
              </a:rPr>
              <a:t>og historie er der </a:t>
            </a:r>
            <a:r>
              <a:rPr lang="da-DK" sz="2200" dirty="0" smtClean="0">
                <a:latin typeface="+mj-lt"/>
              </a:rPr>
              <a:t>bindende </a:t>
            </a:r>
            <a:r>
              <a:rPr lang="da-DK" sz="2200" dirty="0">
                <a:latin typeface="+mj-lt"/>
              </a:rPr>
              <a:t>kanonlister. </a:t>
            </a:r>
            <a:endParaRPr lang="da-DK" sz="2200" dirty="0" smtClean="0">
              <a:latin typeface="+mj-lt"/>
            </a:endParaRPr>
          </a:p>
          <a:p>
            <a:pPr fontAlgn="base"/>
            <a:r>
              <a:rPr lang="da-DK" sz="2200" dirty="0" smtClean="0">
                <a:latin typeface="+mj-lt"/>
              </a:rPr>
              <a:t>For alle fag og emner er der </a:t>
            </a:r>
            <a:r>
              <a:rPr lang="da-DK" sz="2200" dirty="0">
                <a:latin typeface="+mj-lt"/>
              </a:rPr>
              <a:t>tre tværgående </a:t>
            </a:r>
            <a:r>
              <a:rPr lang="da-DK" sz="2200" dirty="0" smtClean="0">
                <a:latin typeface="+mj-lt"/>
              </a:rPr>
              <a:t>temaer: </a:t>
            </a:r>
            <a:r>
              <a:rPr lang="da-DK" sz="2200" dirty="0">
                <a:latin typeface="+mj-lt"/>
              </a:rPr>
              <a:t>It og medier, sproglig udvikling og innovation og </a:t>
            </a:r>
            <a:r>
              <a:rPr lang="da-DK" sz="2200" dirty="0" smtClean="0">
                <a:latin typeface="+mj-lt"/>
              </a:rPr>
              <a:t>entreprenørskab, som skal indgå i undervisningen.</a:t>
            </a:r>
            <a:endParaRPr lang="da-DK" sz="2200" dirty="0">
              <a:latin typeface="+mj-lt"/>
            </a:endParaRPr>
          </a:p>
          <a:p>
            <a:r>
              <a:rPr lang="da-DK" sz="2200" dirty="0" smtClean="0">
                <a:latin typeface="+mj-lt"/>
              </a:rPr>
              <a:t>Ministeriet </a:t>
            </a:r>
            <a:r>
              <a:rPr lang="da-DK" sz="2200" dirty="0">
                <a:latin typeface="+mj-lt"/>
              </a:rPr>
              <a:t>udarbejder vejledende læseplaner, som skal godkendes af kommunalbestyrelsen. Det betyder i praksis, at læseplanerne gøres bindende, med mindre kommunen selv udarbejder læseplaner.</a:t>
            </a:r>
          </a:p>
          <a:p>
            <a:r>
              <a:rPr lang="da-DK" sz="2200" dirty="0">
                <a:latin typeface="+mj-lt"/>
              </a:rPr>
              <a:t>Ministeriet udarbejder undervisningsvejledninger for skolens fag og emner og de tværgående temaer, der kan give inspiration til undervisningen i faget.</a:t>
            </a:r>
          </a:p>
          <a:p>
            <a:endParaRPr lang="da-DK" sz="2200" dirty="0">
              <a:latin typeface="+mj-lt"/>
            </a:endParaRPr>
          </a:p>
          <a:p>
            <a:endParaRPr lang="da-DK" dirty="0"/>
          </a:p>
        </p:txBody>
      </p:sp>
      <p:sp>
        <p:nvSpPr>
          <p:cNvPr id="4" name="Pladsholder til dato 3"/>
          <p:cNvSpPr>
            <a:spLocks noGrp="1"/>
          </p:cNvSpPr>
          <p:nvPr>
            <p:ph type="dt" sz="half" idx="10"/>
          </p:nvPr>
        </p:nvSpPr>
        <p:spPr/>
        <p:txBody>
          <a:bodyPr/>
          <a:lstStyle/>
          <a:p>
            <a:fld id="{E73A1DBF-728E-4907-B046-7563B21EF665}" type="datetime1">
              <a:rPr lang="da-DK" smtClean="0"/>
              <a:t>24-02-2020</a:t>
            </a:fld>
            <a:endParaRPr lang="da-DK"/>
          </a:p>
        </p:txBody>
      </p:sp>
      <p:sp>
        <p:nvSpPr>
          <p:cNvPr id="5" name="Pladsholder til slidenummer 4"/>
          <p:cNvSpPr>
            <a:spLocks noGrp="1"/>
          </p:cNvSpPr>
          <p:nvPr>
            <p:ph type="sldNum" sz="quarter" idx="12"/>
          </p:nvPr>
        </p:nvSpPr>
        <p:spPr/>
        <p:txBody>
          <a:bodyPr/>
          <a:lstStyle/>
          <a:p>
            <a:r>
              <a:rPr lang="da-DK" smtClean="0"/>
              <a:t>Side </a:t>
            </a:r>
            <a:fld id="{2422BA6A-2CEF-46ED-93BA-979740AEA7F0}" type="slidenum">
              <a:rPr lang="da-DK" smtClean="0"/>
              <a:pPr/>
              <a:t>6</a:t>
            </a:fld>
            <a:endParaRPr lang="da-DK"/>
          </a:p>
        </p:txBody>
      </p:sp>
    </p:spTree>
    <p:extLst>
      <p:ext uri="{BB962C8B-B14F-4D97-AF65-F5344CB8AC3E}">
        <p14:creationId xmlns:p14="http://schemas.microsoft.com/office/powerpoint/2010/main" val="27155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DCE5F4B2-9947-4D58-B622-8AE315CA837A}" type="datetime1">
              <a:rPr lang="da-DK" smtClean="0">
                <a:solidFill>
                  <a:srgbClr val="000000"/>
                </a:solidFill>
              </a:rPr>
              <a:t>24-02-2020</a:t>
            </a:fld>
            <a:endParaRPr lang="da-DK">
              <a:solidFill>
                <a:srgbClr val="000000"/>
              </a:solidFill>
            </a:endParaRPr>
          </a:p>
        </p:txBody>
      </p:sp>
      <p:sp>
        <p:nvSpPr>
          <p:cNvPr id="6" name="Pladsholder til diasnummer 5"/>
          <p:cNvSpPr>
            <a:spLocks noGrp="1"/>
          </p:cNvSpPr>
          <p:nvPr>
            <p:ph type="sldNum" sz="quarter" idx="12"/>
          </p:nvPr>
        </p:nvSpPr>
        <p:spPr/>
        <p:txBody>
          <a:bodyPr/>
          <a:lstStyle/>
          <a:p>
            <a:r>
              <a:rPr lang="da-DK" smtClean="0">
                <a:solidFill>
                  <a:srgbClr val="000000"/>
                </a:solidFill>
              </a:rPr>
              <a:t>Side </a:t>
            </a:r>
            <a:fld id="{2422BA6A-2CEF-46ED-93BA-979740AEA7F0}" type="slidenum">
              <a:rPr lang="da-DK" smtClean="0">
                <a:solidFill>
                  <a:srgbClr val="000000"/>
                </a:solidFill>
              </a:rPr>
              <a:pPr/>
              <a:t>7</a:t>
            </a:fld>
            <a:endParaRPr lang="da-DK">
              <a:solidFill>
                <a:srgbClr val="000000"/>
              </a:solidFill>
            </a:endParaRPr>
          </a:p>
        </p:txBody>
      </p:sp>
      <p:pic>
        <p:nvPicPr>
          <p:cNvPr id="3" name="Billede 2"/>
          <p:cNvPicPr>
            <a:picLocks noChangeAspect="1"/>
          </p:cNvPicPr>
          <p:nvPr/>
        </p:nvPicPr>
        <p:blipFill>
          <a:blip r:embed="rId3"/>
          <a:stretch>
            <a:fillRect/>
          </a:stretch>
        </p:blipFill>
        <p:spPr>
          <a:xfrm>
            <a:off x="1008896" y="-9130"/>
            <a:ext cx="10644052" cy="6867130"/>
          </a:xfrm>
          <a:prstGeom prst="rect">
            <a:avLst/>
          </a:prstGeom>
        </p:spPr>
      </p:pic>
    </p:spTree>
    <p:extLst>
      <p:ext uri="{BB962C8B-B14F-4D97-AF65-F5344CB8AC3E}">
        <p14:creationId xmlns:p14="http://schemas.microsoft.com/office/powerpoint/2010/main" val="829510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07E8D7A4-1DD4-4BA7-9906-C8DF2F1538D2}" type="datetime1">
              <a:rPr lang="da-DK" smtClean="0">
                <a:solidFill>
                  <a:srgbClr val="000000"/>
                </a:solidFill>
              </a:rPr>
              <a:t>24-02-2020</a:t>
            </a:fld>
            <a:endParaRPr lang="da-DK">
              <a:solidFill>
                <a:srgbClr val="000000"/>
              </a:solidFill>
            </a:endParaRPr>
          </a:p>
        </p:txBody>
      </p:sp>
      <p:sp>
        <p:nvSpPr>
          <p:cNvPr id="6" name="Pladsholder til diasnummer 5"/>
          <p:cNvSpPr>
            <a:spLocks noGrp="1"/>
          </p:cNvSpPr>
          <p:nvPr>
            <p:ph type="sldNum" sz="quarter" idx="12"/>
          </p:nvPr>
        </p:nvSpPr>
        <p:spPr/>
        <p:txBody>
          <a:bodyPr/>
          <a:lstStyle/>
          <a:p>
            <a:r>
              <a:rPr lang="da-DK" smtClean="0">
                <a:solidFill>
                  <a:srgbClr val="000000"/>
                </a:solidFill>
              </a:rPr>
              <a:t>Side </a:t>
            </a:r>
            <a:fld id="{2422BA6A-2CEF-46ED-93BA-979740AEA7F0}" type="slidenum">
              <a:rPr lang="da-DK" smtClean="0">
                <a:solidFill>
                  <a:srgbClr val="000000"/>
                </a:solidFill>
              </a:rPr>
              <a:pPr/>
              <a:t>8</a:t>
            </a:fld>
            <a:endParaRPr lang="da-DK">
              <a:solidFill>
                <a:srgbClr val="000000"/>
              </a:solidFill>
            </a:endParaRPr>
          </a:p>
        </p:txBody>
      </p:sp>
      <p:pic>
        <p:nvPicPr>
          <p:cNvPr id="7" name="Billede 6"/>
          <p:cNvPicPr>
            <a:picLocks noChangeAspect="1"/>
          </p:cNvPicPr>
          <p:nvPr/>
        </p:nvPicPr>
        <p:blipFill>
          <a:blip r:embed="rId3"/>
          <a:stretch>
            <a:fillRect/>
          </a:stretch>
        </p:blipFill>
        <p:spPr>
          <a:xfrm>
            <a:off x="1124759" y="59149"/>
            <a:ext cx="10618750" cy="6739701"/>
          </a:xfrm>
          <a:prstGeom prst="rect">
            <a:avLst/>
          </a:prstGeom>
        </p:spPr>
      </p:pic>
      <p:sp>
        <p:nvSpPr>
          <p:cNvPr id="8" name="Rektangel 7"/>
          <p:cNvSpPr/>
          <p:nvPr/>
        </p:nvSpPr>
        <p:spPr bwMode="auto">
          <a:xfrm>
            <a:off x="2536414" y="850789"/>
            <a:ext cx="9011151" cy="1197629"/>
          </a:xfrm>
          <a:prstGeom prst="rect">
            <a:avLst/>
          </a:prstGeom>
          <a:solidFill>
            <a:srgbClr val="F9F5E3">
              <a:alpha val="80784"/>
            </a:srgb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a-DK">
              <a:solidFill>
                <a:srgbClr val="000000"/>
              </a:solidFill>
            </a:endParaRPr>
          </a:p>
        </p:txBody>
      </p:sp>
      <p:sp>
        <p:nvSpPr>
          <p:cNvPr id="10" name="Rektangel 9"/>
          <p:cNvSpPr/>
          <p:nvPr/>
        </p:nvSpPr>
        <p:spPr bwMode="auto">
          <a:xfrm>
            <a:off x="2536415" y="2222814"/>
            <a:ext cx="9011150" cy="1287307"/>
          </a:xfrm>
          <a:prstGeom prst="rect">
            <a:avLst/>
          </a:prstGeom>
          <a:solidFill>
            <a:srgbClr val="F9F5E3">
              <a:alpha val="80784"/>
            </a:srgb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a-DK">
              <a:solidFill>
                <a:srgbClr val="000000"/>
              </a:solidFill>
            </a:endParaRPr>
          </a:p>
        </p:txBody>
      </p:sp>
      <p:sp>
        <p:nvSpPr>
          <p:cNvPr id="11" name="Rektangel 10"/>
          <p:cNvSpPr/>
          <p:nvPr/>
        </p:nvSpPr>
        <p:spPr bwMode="auto">
          <a:xfrm>
            <a:off x="2536414" y="3684516"/>
            <a:ext cx="7587299" cy="1523375"/>
          </a:xfrm>
          <a:prstGeom prst="rect">
            <a:avLst/>
          </a:prstGeom>
          <a:solidFill>
            <a:srgbClr val="F9F5E3">
              <a:alpha val="80784"/>
            </a:srgb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a-DK">
              <a:solidFill>
                <a:srgbClr val="000000"/>
              </a:solidFill>
            </a:endParaRPr>
          </a:p>
        </p:txBody>
      </p:sp>
      <p:sp>
        <p:nvSpPr>
          <p:cNvPr id="12" name="Rektangel 11"/>
          <p:cNvSpPr/>
          <p:nvPr/>
        </p:nvSpPr>
        <p:spPr bwMode="auto">
          <a:xfrm>
            <a:off x="2536414" y="5375542"/>
            <a:ext cx="7587300" cy="1343310"/>
          </a:xfrm>
          <a:prstGeom prst="rect">
            <a:avLst/>
          </a:prstGeom>
          <a:solidFill>
            <a:srgbClr val="F9F5E3">
              <a:alpha val="80784"/>
            </a:srgb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a-DK">
              <a:solidFill>
                <a:srgbClr val="000000"/>
              </a:solidFill>
            </a:endParaRPr>
          </a:p>
        </p:txBody>
      </p:sp>
    </p:spTree>
    <p:extLst>
      <p:ext uri="{BB962C8B-B14F-4D97-AF65-F5344CB8AC3E}">
        <p14:creationId xmlns:p14="http://schemas.microsoft.com/office/powerpoint/2010/main" val="873095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8638" y="481692"/>
            <a:ext cx="9428520" cy="1143000"/>
          </a:xfrm>
        </p:spPr>
        <p:txBody>
          <a:bodyPr/>
          <a:lstStyle/>
          <a:p>
            <a:r>
              <a:rPr lang="da-DK" b="1" dirty="0">
                <a:latin typeface="Cambria" panose="02040503050406030204" pitchFamily="18" charset="0"/>
              </a:rPr>
              <a:t>Opmærksomhedspunkter og kanonlister</a:t>
            </a:r>
          </a:p>
        </p:txBody>
      </p:sp>
      <p:sp>
        <p:nvSpPr>
          <p:cNvPr id="3" name="Pladsholder til indhold 2"/>
          <p:cNvSpPr>
            <a:spLocks noGrp="1"/>
          </p:cNvSpPr>
          <p:nvPr>
            <p:ph idx="1"/>
          </p:nvPr>
        </p:nvSpPr>
        <p:spPr/>
        <p:txBody>
          <a:bodyPr/>
          <a:lstStyle/>
          <a:p>
            <a:pPr>
              <a:lnSpc>
                <a:spcPts val="2900"/>
              </a:lnSpc>
            </a:pPr>
            <a:r>
              <a:rPr lang="da-DK" dirty="0">
                <a:latin typeface="Cambria" panose="02040503050406030204" pitchFamily="18" charset="0"/>
              </a:rPr>
              <a:t>Opmærksomhedspunkterne i børnehaveklassen, </a:t>
            </a:r>
            <a:r>
              <a:rPr lang="da-DK" dirty="0" smtClean="0">
                <a:latin typeface="Cambria" panose="02040503050406030204" pitchFamily="18" charset="0"/>
              </a:rPr>
              <a:t/>
            </a:r>
            <a:br>
              <a:rPr lang="da-DK" dirty="0" smtClean="0">
                <a:latin typeface="Cambria" panose="02040503050406030204" pitchFamily="18" charset="0"/>
              </a:rPr>
            </a:br>
            <a:r>
              <a:rPr lang="da-DK" dirty="0" smtClean="0">
                <a:latin typeface="Cambria" panose="02040503050406030204" pitchFamily="18" charset="0"/>
              </a:rPr>
              <a:t>dansk </a:t>
            </a:r>
            <a:r>
              <a:rPr lang="da-DK" dirty="0">
                <a:latin typeface="Cambria" panose="02040503050406030204" pitchFamily="18" charset="0"/>
              </a:rPr>
              <a:t>og matematik er fortsat </a:t>
            </a:r>
            <a:r>
              <a:rPr lang="da-DK" i="1" dirty="0">
                <a:latin typeface="Cambria" panose="02040503050406030204" pitchFamily="18" charset="0"/>
              </a:rPr>
              <a:t>obligatoriske</a:t>
            </a:r>
            <a:r>
              <a:rPr lang="da-DK" dirty="0">
                <a:latin typeface="Cambria" panose="02040503050406030204" pitchFamily="18" charset="0"/>
              </a:rPr>
              <a:t>. </a:t>
            </a:r>
          </a:p>
          <a:p>
            <a:pPr>
              <a:lnSpc>
                <a:spcPts val="2900"/>
              </a:lnSpc>
            </a:pPr>
            <a:r>
              <a:rPr lang="da-DK" dirty="0">
                <a:latin typeface="Cambria" panose="02040503050406030204" pitchFamily="18" charset="0"/>
              </a:rPr>
              <a:t>De to kanonlister i hhv. dansk og historie </a:t>
            </a:r>
            <a:r>
              <a:rPr lang="da-DK" dirty="0" smtClean="0">
                <a:latin typeface="Cambria" panose="02040503050406030204" pitchFamily="18" charset="0"/>
              </a:rPr>
              <a:t/>
            </a:r>
            <a:br>
              <a:rPr lang="da-DK" dirty="0" smtClean="0">
                <a:latin typeface="Cambria" panose="02040503050406030204" pitchFamily="18" charset="0"/>
              </a:rPr>
            </a:br>
            <a:r>
              <a:rPr lang="da-DK" dirty="0" smtClean="0">
                <a:latin typeface="Cambria" panose="02040503050406030204" pitchFamily="18" charset="0"/>
              </a:rPr>
              <a:t>er </a:t>
            </a:r>
            <a:r>
              <a:rPr lang="da-DK" dirty="0">
                <a:latin typeface="Cambria" panose="02040503050406030204" pitchFamily="18" charset="0"/>
              </a:rPr>
              <a:t>fortsat </a:t>
            </a:r>
            <a:r>
              <a:rPr lang="da-DK" i="1" dirty="0">
                <a:latin typeface="Cambria" panose="02040503050406030204" pitchFamily="18" charset="0"/>
              </a:rPr>
              <a:t>obligatoriske</a:t>
            </a:r>
            <a:r>
              <a:rPr lang="da-DK" dirty="0">
                <a:latin typeface="Cambria" panose="02040503050406030204" pitchFamily="18" charset="0"/>
              </a:rPr>
              <a:t> at benytte i </a:t>
            </a:r>
            <a:r>
              <a:rPr lang="da-DK" dirty="0" smtClean="0">
                <a:latin typeface="Cambria" panose="02040503050406030204" pitchFamily="18" charset="0"/>
              </a:rPr>
              <a:t/>
            </a:r>
            <a:br>
              <a:rPr lang="da-DK" dirty="0" smtClean="0">
                <a:latin typeface="Cambria" panose="02040503050406030204" pitchFamily="18" charset="0"/>
              </a:rPr>
            </a:br>
            <a:r>
              <a:rPr lang="da-DK" dirty="0" smtClean="0">
                <a:latin typeface="Cambria" panose="02040503050406030204" pitchFamily="18" charset="0"/>
              </a:rPr>
              <a:t>undervisningen</a:t>
            </a:r>
            <a:r>
              <a:rPr lang="da-DK" dirty="0">
                <a:latin typeface="Cambria" panose="02040503050406030204" pitchFamily="18" charset="0"/>
              </a:rPr>
              <a:t>.</a:t>
            </a:r>
          </a:p>
          <a:p>
            <a:pPr marL="0" indent="0">
              <a:buNone/>
            </a:pPr>
            <a:endParaRPr lang="da-DK" dirty="0">
              <a:latin typeface="Cambria" panose="02040503050406030204" pitchFamily="18" charset="0"/>
            </a:endParaRPr>
          </a:p>
        </p:txBody>
      </p:sp>
      <p:sp>
        <p:nvSpPr>
          <p:cNvPr id="4" name="Pladsholder til diasnummer 3"/>
          <p:cNvSpPr>
            <a:spLocks noGrp="1"/>
          </p:cNvSpPr>
          <p:nvPr>
            <p:ph type="sldNum" sz="quarter" idx="10"/>
          </p:nvPr>
        </p:nvSpPr>
        <p:spPr/>
        <p:txBody>
          <a:bodyPr/>
          <a:lstStyle/>
          <a:p>
            <a:fld id="{31421AFA-3AE7-4CEA-BC9B-447859BED57B}" type="slidenum">
              <a:rPr lang="da-DK" smtClean="0"/>
              <a:pPr/>
              <a:t>9</a:t>
            </a:fld>
            <a:endParaRPr lang="da-DK" dirty="0"/>
          </a:p>
        </p:txBody>
      </p:sp>
      <p:pic>
        <p:nvPicPr>
          <p:cNvPr id="6146" name="Picture 2"/>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3372" t="12413" r="73209" b="42508"/>
          <a:stretch/>
        </p:blipFill>
        <p:spPr bwMode="auto">
          <a:xfrm>
            <a:off x="6625329" y="2489048"/>
            <a:ext cx="1990952" cy="418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5">
            <a:duotone>
              <a:prstClr val="black"/>
              <a:schemeClr val="accent1">
                <a:tint val="45000"/>
                <a:satMod val="400000"/>
              </a:schemeClr>
            </a:duoton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550" t="13428" r="71429" b="16858"/>
          <a:stretch/>
        </p:blipFill>
        <p:spPr bwMode="auto">
          <a:xfrm>
            <a:off x="8570142" y="1124745"/>
            <a:ext cx="1918346" cy="5564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4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66c6635e-68f3-47ec-980a-efd56f9ca0ed.jpeg"/>
  <p:tag name="TEMPLAFYSLIDEID" val="636951510936677206"/>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b016343\AppData\Local\Temp\Templafy\PowerPointVsto\Assets\903fc91b-5b92-4096-a21b-96cb996fc716.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3313</Words>
  <Application>Microsoft Office PowerPoint</Application>
  <PresentationFormat>Widescreen</PresentationFormat>
  <Paragraphs>271</Paragraphs>
  <Slides>18</Slides>
  <Notes>18</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18</vt:i4>
      </vt:variant>
    </vt:vector>
  </HeadingPairs>
  <TitlesOfParts>
    <vt:vector size="27" baseType="lpstr">
      <vt:lpstr>Arial</vt:lpstr>
      <vt:lpstr>Calibri</vt:lpstr>
      <vt:lpstr>Cambria</vt:lpstr>
      <vt:lpstr>Garamond</vt:lpstr>
      <vt:lpstr>Georgia</vt:lpstr>
      <vt:lpstr>Verdana</vt:lpstr>
      <vt:lpstr>Wingdings</vt:lpstr>
      <vt:lpstr>Wingdings 2</vt:lpstr>
      <vt:lpstr>UVM</vt:lpstr>
      <vt:lpstr>Om ændringer i Fælles Mål i folkeskolen og nye læseplaner og undervisningsvejledninger </vt:lpstr>
      <vt:lpstr>Guide til brug af powerpoint præsentationen</vt:lpstr>
      <vt:lpstr>Dagsorden </vt:lpstr>
      <vt:lpstr>Om fagmøder om Fælles Mål</vt:lpstr>
      <vt:lpstr>Baggrund for ændringer i Fælles Mål og læseplaner</vt:lpstr>
      <vt:lpstr>Overblik over lovregulerede bindinger i fht. Fælles Mål</vt:lpstr>
      <vt:lpstr>PowerPoint-præsentation</vt:lpstr>
      <vt:lpstr>PowerPoint-præsentation</vt:lpstr>
      <vt:lpstr>Opmærksomhedspunkter og kanonlister</vt:lpstr>
      <vt:lpstr>Tværgående temaer og kobling til fagene</vt:lpstr>
      <vt:lpstr>Sammenhæng til test og prøver</vt:lpstr>
      <vt:lpstr>PowerPoint-præsentation</vt:lpstr>
      <vt:lpstr>  Nye læseplaner og undervisnings- vejledninger for hvert fag</vt:lpstr>
      <vt:lpstr>Nye indholdselementer i læseplaner</vt:lpstr>
      <vt:lpstr>PowerPoint-præsentation</vt:lpstr>
      <vt:lpstr>Øvelser til dialog</vt:lpstr>
      <vt:lpstr>Øvelse om didaktiske overvejelser</vt:lpstr>
      <vt:lpstr>PowerPoint-præsentation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2019-11-13T14:27:26Z</dcterms:created>
  <dcterms:modified xsi:type="dcterms:W3CDTF">2020-02-24T15:36:01Z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