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webextensions/webextension2.xml" ContentType="application/vnd.ms-office.webextension+xml"/>
  <Override PartName="/ppt/webextensions/webextension3.xml" ContentType="application/vnd.ms-office.webextension+xml"/>
  <Override PartName="/ppt/webextensions/webextension4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notesMasterIdLst>
    <p:notesMasterId r:id="rId22"/>
  </p:notesMasterIdLst>
  <p:sldIdLst>
    <p:sldId id="256" r:id="rId2"/>
    <p:sldId id="257" r:id="rId3"/>
    <p:sldId id="271" r:id="rId4"/>
    <p:sldId id="258" r:id="rId5"/>
    <p:sldId id="272" r:id="rId6"/>
    <p:sldId id="259" r:id="rId7"/>
    <p:sldId id="260" r:id="rId8"/>
    <p:sldId id="261" r:id="rId9"/>
    <p:sldId id="262" r:id="rId10"/>
    <p:sldId id="263" r:id="rId11"/>
    <p:sldId id="264" r:id="rId12"/>
    <p:sldId id="273" r:id="rId13"/>
    <p:sldId id="265" r:id="rId14"/>
    <p:sldId id="266" r:id="rId15"/>
    <p:sldId id="274" r:id="rId16"/>
    <p:sldId id="276" r:id="rId17"/>
    <p:sldId id="267" r:id="rId18"/>
    <p:sldId id="268" r:id="rId19"/>
    <p:sldId id="275" r:id="rId20"/>
    <p:sldId id="269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4"/>
  </p:normalViewPr>
  <p:slideViewPr>
    <p:cSldViewPr snapToGrid="0" snapToObjects="1">
      <p:cViewPr varScale="1">
        <p:scale>
          <a:sx n="106" d="100"/>
          <a:sy n="106" d="100"/>
        </p:scale>
        <p:origin x="7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68FE40-353E-344C-8936-9523630AFA0C}" type="datetimeFigureOut">
              <a:rPr lang="da-DK" smtClean="0"/>
              <a:t>24/10/2018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da-DK"/>
              <a:t>Rediger teksttypografien i masteren
Andet niveau
Tredje niveau
Fjerde niveau
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194E6-D3D7-8D40-BC98-6651E736EC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3192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9EDE-149D-6D46-8D4D-DDF97A967791}" type="datetime1">
              <a:rPr lang="da-DK" smtClean="0"/>
              <a:t>24/10/2018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Stig Haslund - Københavns VUC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A4511180-34A2-9A47-9287-C24D0AC3F501}" type="slidenum">
              <a:rPr lang="da-DK" smtClean="0"/>
              <a:t>‹nr.›</a:t>
            </a:fld>
            <a:endParaRPr lang="da-DK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495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4A4B-91F4-C541-9A72-A5D4CEA2C2C2}" type="datetime1">
              <a:rPr lang="da-DK" smtClean="0"/>
              <a:t>24/10/2018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Stig Haslund - Københavns VUC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1180-34A2-9A47-9287-C24D0AC3F5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67481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FCC6-7862-7449-A9FC-AD2A5799B5D9}" type="datetime1">
              <a:rPr lang="da-DK" smtClean="0"/>
              <a:t>24/10/2018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Stig Haslund - Københavns VUC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1180-34A2-9A47-9287-C24D0AC3F5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75730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5D4A-9E81-B14A-921B-FCB42323FBC1}" type="datetime1">
              <a:rPr lang="da-DK" smtClean="0"/>
              <a:t>24/10/2018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Stig Haslund - Københavns VUC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1180-34A2-9A47-9287-C24D0AC3F501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336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0FDD-963A-F048-9870-20C02B9483E7}" type="datetime1">
              <a:rPr lang="da-DK" smtClean="0"/>
              <a:t>24/10/2018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Stig Haslund - Københavns VUC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1180-34A2-9A47-9287-C24D0AC3F5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6680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96A1-4C48-BA4A-B8C3-286A66BB3855}" type="datetime1">
              <a:rPr lang="da-DK" smtClean="0"/>
              <a:t>24/10/2018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Stig Haslund - Københavns VUC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1180-34A2-9A47-9287-C24D0AC3F501}" type="slidenum">
              <a:rPr lang="da-DK" smtClean="0"/>
              <a:t>‹nr.›</a:t>
            </a:fld>
            <a:endParaRPr lang="da-DK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931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0445-ABCA-3C42-8866-8D50248B640B}" type="datetime1">
              <a:rPr lang="da-DK" smtClean="0"/>
              <a:t>24/10/2018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Stig Haslund - Københavns VUC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1180-34A2-9A47-9287-C24D0AC3F5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8341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9860-FDA3-7B4F-B3CE-80854850470F}" type="datetime1">
              <a:rPr lang="da-DK" smtClean="0"/>
              <a:t>24/10/2018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Stig Haslund - Københavns VUC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1180-34A2-9A47-9287-C24D0AC3F501}" type="slidenum">
              <a:rPr lang="da-DK" smtClean="0"/>
              <a:t>‹nr.›</a:t>
            </a:fld>
            <a:endParaRPr lang="da-DK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605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E9DA8-CD33-B145-BB41-1BD7718714D0}" type="datetime1">
              <a:rPr lang="da-DK" smtClean="0"/>
              <a:t>24/10/2018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Stig Haslund - Københavns VUC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1180-34A2-9A47-9287-C24D0AC3F5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5772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B843-8ADE-F043-B3CA-303FCA2522E3}" type="datetime1">
              <a:rPr lang="da-DK" smtClean="0"/>
              <a:t>24/10/2018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Stig Haslund - Københavns VUC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1180-34A2-9A47-9287-C24D0AC3F5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42312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F5C3C-50C4-404F-8EA5-497246C78AA7}" type="datetime1">
              <a:rPr lang="da-DK" smtClean="0"/>
              <a:t>24/10/2018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Stig Haslund - Københavns VUC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1180-34A2-9A47-9287-C24D0AC3F5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5048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C59242D6-A93B-7749-94A9-84A3D2B7D5EB}" type="datetime1">
              <a:rPr lang="da-DK" smtClean="0"/>
              <a:t>24/10/2018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/>
              <a:t>Stig Haslund - Københavns VUC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11180-34A2-9A47-9287-C24D0AC3F501}" type="slidenum">
              <a:rPr lang="da-DK" smtClean="0"/>
              <a:t>‹nr.›</a:t>
            </a:fld>
            <a:endParaRPr lang="da-DK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42619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adlet.com/st26/iq0iqziz5iqv" TargetMode="External"/><Relationship Id="rId4" Type="http://schemas.openxmlformats.org/officeDocument/2006/relationships/hyperlink" Target="http://kortlink.dk/vge3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adlet.com/st26/cvzaxm3nd2p5" TargetMode="External"/><Relationship Id="rId4" Type="http://schemas.openxmlformats.org/officeDocument/2006/relationships/hyperlink" Target="http://kortlink.dk/vge5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adlet.com/st26/1gzxvyfiub8t" TargetMode="External"/><Relationship Id="rId4" Type="http://schemas.openxmlformats.org/officeDocument/2006/relationships/hyperlink" Target="http://kortlink.dk/vge6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adlet.com/st26/75hxyx4i38u1" TargetMode="External"/><Relationship Id="rId4" Type="http://schemas.openxmlformats.org/officeDocument/2006/relationships/hyperlink" Target="http://kortlink.dk/vgdy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BFFA60-CFE6-8F4F-8503-FF9CCC3DFD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Elektroniske objekter til understøttelse af SSO-processen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99A2F347-D1A9-6648-A48B-3413DBC85B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Overvejelser og produkt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8BE08813-7EEB-4647-882A-AFE6018CF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Stig Haslund - Københavns VUC</a:t>
            </a:r>
          </a:p>
        </p:txBody>
      </p:sp>
    </p:spTree>
    <p:extLst>
      <p:ext uri="{BB962C8B-B14F-4D97-AF65-F5344CB8AC3E}">
        <p14:creationId xmlns:p14="http://schemas.microsoft.com/office/powerpoint/2010/main" val="3412706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382EA3D2-26F7-1240-9885-0D6676E62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da-DK" sz="4400" dirty="0">
                <a:solidFill>
                  <a:srgbClr val="1F2D29"/>
                </a:solidFill>
              </a:rPr>
              <a:t>Emnebanken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DB48D539-0B7F-9C46-93FA-BC0DDB0A5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2237130" y="3661144"/>
            <a:ext cx="5885352" cy="17917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da-DK">
                <a:solidFill>
                  <a:srgbClr val="FFFFFF"/>
                </a:solidFill>
              </a:rPr>
              <a:t>Stig Haslund - Københavns VUC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0340C49-4FAC-BE46-847E-2FDD54FA8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/>
          </a:bodyPr>
          <a:lstStyle/>
          <a:p>
            <a:r>
              <a:rPr lang="da-DK" sz="1800" dirty="0">
                <a:solidFill>
                  <a:srgbClr val="1F2D29"/>
                </a:solidFill>
              </a:rPr>
              <a:t>Skal hjælpe med at træffe et kvalificeret emnevalg</a:t>
            </a:r>
          </a:p>
          <a:p>
            <a:r>
              <a:rPr lang="da-DK" sz="1800" dirty="0">
                <a:solidFill>
                  <a:srgbClr val="1F2D29"/>
                </a:solidFill>
              </a:rPr>
              <a:t>Fagligt kvalificerede bud på emner, enten til inspiration eller til at tage direkte ind i opgaven</a:t>
            </a:r>
          </a:p>
          <a:p>
            <a:r>
              <a:rPr lang="da-DK" sz="1800" dirty="0">
                <a:solidFill>
                  <a:srgbClr val="1F2D29"/>
                </a:solidFill>
              </a:rPr>
              <a:t>Stort arbejde, skal færdiggøres med faglæreres hjælp</a:t>
            </a:r>
          </a:p>
          <a:p>
            <a:r>
              <a:rPr lang="da-DK" sz="1800" dirty="0">
                <a:solidFill>
                  <a:srgbClr val="1F2D29"/>
                </a:solidFill>
              </a:rPr>
              <a:t>Fordele &gt;&lt; ulemper?</a:t>
            </a:r>
            <a:br>
              <a:rPr lang="da-DK" sz="1800" dirty="0">
                <a:solidFill>
                  <a:srgbClr val="1F2D29"/>
                </a:solidFill>
              </a:rPr>
            </a:br>
            <a:r>
              <a:rPr lang="da-DK" sz="1800" dirty="0">
                <a:solidFill>
                  <a:srgbClr val="1F2D29"/>
                </a:solidFill>
              </a:rPr>
              <a:t>- skal hjælpe de mange usikre med at komme i gang med refleksionen over emne</a:t>
            </a:r>
            <a:br>
              <a:rPr lang="da-DK" sz="1800" dirty="0">
                <a:solidFill>
                  <a:srgbClr val="1F2D29"/>
                </a:solidFill>
              </a:rPr>
            </a:br>
            <a:r>
              <a:rPr lang="da-DK" sz="1800" dirty="0">
                <a:solidFill>
                  <a:srgbClr val="1F2D29"/>
                </a:solidFill>
              </a:rPr>
              <a:t>- for styrende? Skabe en smallere vifte af </a:t>
            </a:r>
            <a:r>
              <a:rPr lang="da-DK" sz="1800" dirty="0" err="1">
                <a:solidFill>
                  <a:srgbClr val="1F2D29"/>
                </a:solidFill>
              </a:rPr>
              <a:t>SSO’er</a:t>
            </a:r>
            <a:r>
              <a:rPr lang="da-DK" sz="1800" dirty="0">
                <a:solidFill>
                  <a:srgbClr val="1F2D29"/>
                </a:solidFill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723469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D410A35-DDC2-3047-8FA9-537401981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da-DK" sz="4400" dirty="0">
                <a:solidFill>
                  <a:srgbClr val="1F2D29"/>
                </a:solidFill>
              </a:rPr>
              <a:t>Forberedelse til vejledermøderne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9E32751-353B-1240-8E91-C17B896A4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2237130" y="3661144"/>
            <a:ext cx="5885352" cy="17917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da-DK">
                <a:solidFill>
                  <a:srgbClr val="FFFFFF"/>
                </a:solidFill>
              </a:rPr>
              <a:t>Stig Haslund - Københavns VUC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FBDC33D-84CD-764B-AE23-6C9034893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/>
          </a:bodyPr>
          <a:lstStyle/>
          <a:p>
            <a:r>
              <a:rPr lang="da-DK" sz="1800" dirty="0">
                <a:solidFill>
                  <a:srgbClr val="1F2D29"/>
                </a:solidFill>
              </a:rPr>
              <a:t>Læreplanen: krav om at kursisterne producerer noget i løbet af forberedelsesfasen (’vejlederen skal løbende stille produktkrav’)</a:t>
            </a:r>
          </a:p>
          <a:p>
            <a:r>
              <a:rPr lang="da-DK" sz="1800" dirty="0">
                <a:solidFill>
                  <a:srgbClr val="1F2D29"/>
                </a:solidFill>
              </a:rPr>
              <a:t>Vores udgangspunkt: det kursisterne producerer i denne fase, skal være direkte brugbart/anvendeligt for den opgave de skal skrive – ingen ekstraopgaver, ingen træningsøvelser</a:t>
            </a:r>
          </a:p>
          <a:p>
            <a:r>
              <a:rPr lang="da-DK" sz="1800" dirty="0">
                <a:solidFill>
                  <a:srgbClr val="1F2D29"/>
                </a:solidFill>
              </a:rPr>
              <a:t>En skabelon, der forbereder kursisterne til to vejledermøder: let og overskueligt, lægger op til at kursisten får faglig refleksion ind i møderne </a:t>
            </a:r>
          </a:p>
          <a:p>
            <a:endParaRPr lang="da-DK" sz="1800" dirty="0">
              <a:solidFill>
                <a:srgbClr val="1F2D29"/>
              </a:solidFill>
            </a:endParaRPr>
          </a:p>
          <a:p>
            <a:endParaRPr lang="da-DK" sz="1600" dirty="0">
              <a:solidFill>
                <a:srgbClr val="1F2D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1567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F7901F1-F66E-B84C-85EE-66973DCC2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da-DK" sz="4400">
                <a:solidFill>
                  <a:srgbClr val="1F2D29"/>
                </a:solidFill>
              </a:rPr>
              <a:t>Forberedelse til vejledermøderne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5BCA4EB-183B-E444-9C6A-C26083919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2237130" y="3661144"/>
            <a:ext cx="5885352" cy="17917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da-DK">
                <a:solidFill>
                  <a:srgbClr val="FFFFFF"/>
                </a:solidFill>
              </a:rPr>
              <a:t>Stig Haslund - Københavns VUC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E6025D6-A5A1-B342-A28D-10305C9D4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/>
          </a:bodyPr>
          <a:lstStyle/>
          <a:p>
            <a:r>
              <a:rPr lang="da-DK" sz="1800" b="1" dirty="0"/>
              <a:t>1. møde</a:t>
            </a:r>
            <a:r>
              <a:rPr lang="da-DK" sz="1800" dirty="0"/>
              <a:t>: </a:t>
            </a:r>
            <a:r>
              <a:rPr lang="da-DK" sz="1800" u="sng" dirty="0"/>
              <a:t>Overbliks- og afklaringsmøde</a:t>
            </a:r>
            <a:r>
              <a:rPr lang="da-DK" sz="1800" dirty="0"/>
              <a:t>. Emne, emnebeskrivelse, materialeliste og spørgsmål til vejlederen. Desuden plads til at skrive notater fra mødet og hvilke aftaler man har indgået med vejlederen. </a:t>
            </a:r>
          </a:p>
          <a:p>
            <a:r>
              <a:rPr lang="da-DK" sz="1800" b="1" dirty="0"/>
              <a:t>2. møde</a:t>
            </a:r>
            <a:r>
              <a:rPr lang="da-DK" sz="1800" dirty="0"/>
              <a:t>: </a:t>
            </a:r>
            <a:r>
              <a:rPr lang="da-DK" sz="1800" u="sng" dirty="0"/>
              <a:t>Gør din opgave faglig-møde</a:t>
            </a:r>
            <a:r>
              <a:rPr lang="da-DK" sz="1800" dirty="0"/>
              <a:t>. Fokus på at få faglighed ind i opgaven: kursisten skal tænke over hvilke faglige begreber, teorier, metoder, modeller osv. der skal med i opgaven og gerne komme med eksempler på faglig argumentation. </a:t>
            </a:r>
            <a:br>
              <a:rPr lang="da-DK" sz="1700" dirty="0"/>
            </a:br>
            <a:endParaRPr lang="da-DK" sz="1700" dirty="0"/>
          </a:p>
          <a:p>
            <a:endParaRPr lang="da-DK" sz="1600" dirty="0">
              <a:solidFill>
                <a:srgbClr val="1F2D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0570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3DBBA26C-89C3-411F-9753-606A413F89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EAD2215-6311-4D1C-B6B5-F57CB6BFC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7BA5DE79-30D1-4A10-8DB9-0A6E523A97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ABD0D63-D23F-4AE7-8270-4185EF9C1C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2168E9E-94E9-4BE3-B88C-C8A468117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2107AC1-AA0D-4097-B03D-FD3C632AB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C8D231A-EC46-4736-B00F-76D307082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124" y="487443"/>
            <a:ext cx="5841548" cy="584154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87CF8679-0733-C44A-895E-01E29C3C4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2237130" y="3661144"/>
            <a:ext cx="5885352" cy="179176"/>
          </a:xfrm>
        </p:spPr>
        <p:txBody>
          <a:bodyPr vert="horz" lIns="91440" tIns="45720" rIns="91440" bIns="18288" rtlCol="0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</a:rPr>
              <a:t>Stig Haslund - Københavns VUC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232A0FC-3B0E-4DD1-9C3E-9C8C8CA6D1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712" y="2388951"/>
            <a:ext cx="849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2400" dirty="0">
              <a:solidFill>
                <a:srgbClr val="1F2D29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9191147-C977-194D-8B00-5531BD6A9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9048" y="2568817"/>
            <a:ext cx="7155598" cy="3133968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l"/>
            <a:r>
              <a:rPr lang="en-US" sz="6600" dirty="0" err="1">
                <a:solidFill>
                  <a:srgbClr val="1F2D29"/>
                </a:solidFill>
              </a:rPr>
              <a:t>Diskussionspunkt</a:t>
            </a:r>
            <a:r>
              <a:rPr lang="en-US" sz="6600" dirty="0">
                <a:solidFill>
                  <a:srgbClr val="1F2D29"/>
                </a:solidFill>
              </a:rPr>
              <a:t> 2</a:t>
            </a:r>
            <a:br>
              <a:rPr lang="en-US" sz="6600" dirty="0">
                <a:solidFill>
                  <a:srgbClr val="1F2D29"/>
                </a:solidFill>
              </a:rPr>
            </a:br>
            <a:br>
              <a:rPr lang="en-US" sz="6600" dirty="0">
                <a:solidFill>
                  <a:srgbClr val="1F2D29"/>
                </a:solidFill>
              </a:rPr>
            </a:br>
            <a:r>
              <a:rPr lang="en-US" sz="6600" dirty="0">
                <a:solidFill>
                  <a:srgbClr val="1F2D29"/>
                </a:solidFill>
              </a:rPr>
              <a:t>				</a:t>
            </a:r>
            <a:r>
              <a:rPr lang="da-DK" dirty="0">
                <a:hlinkClick r:id="rId4" tooltip="Afprøv det!"/>
              </a:rPr>
              <a:t>kortlink.dk/vge3</a:t>
            </a:r>
            <a:r>
              <a:rPr lang="en-US" sz="6600" dirty="0">
                <a:solidFill>
                  <a:srgbClr val="1F2D29"/>
                </a:solidFill>
              </a:rPr>
              <a:t>				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C21CE02-3F00-E84C-BC21-FFCE7BBA4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9048" y="1325691"/>
            <a:ext cx="4355178" cy="1138426"/>
          </a:xfrm>
        </p:spPr>
        <p:txBody>
          <a:bodyPr vert="horz" lIns="91440" tIns="0" rIns="91440" bIns="45720" rtlCol="0" anchor="b"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1F2D29"/>
                </a:solidFill>
                <a:hlinkClick r:id="rId5"/>
              </a:rPr>
              <a:t>hvilke krav giver det mening at stille i løbet af vejledningsprocessen – frem imod skriveugen? </a:t>
            </a:r>
            <a:endParaRPr lang="en-US" dirty="0">
              <a:solidFill>
                <a:srgbClr val="1F2D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5001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55E8824-200D-D24F-92DA-65040C017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da-DK" sz="4400" dirty="0" err="1">
                <a:solidFill>
                  <a:srgbClr val="1F2D29"/>
                </a:solidFill>
              </a:rPr>
              <a:t>Skriveugeobjektet</a:t>
            </a:r>
            <a:endParaRPr lang="da-DK" sz="4400" dirty="0">
              <a:solidFill>
                <a:srgbClr val="1F2D29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0730096F-ADD9-4844-A3CF-9DBEFA4B1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2237130" y="3661144"/>
            <a:ext cx="5885352" cy="17917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da-DK">
                <a:solidFill>
                  <a:srgbClr val="FFFFFF"/>
                </a:solidFill>
              </a:rPr>
              <a:t>Stig Haslund - Københavns VUC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1411C70-5877-994D-9DBD-160A44DFA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 fontScale="92500" lnSpcReduction="20000"/>
          </a:bodyPr>
          <a:lstStyle/>
          <a:p>
            <a:r>
              <a:rPr lang="da-DK" sz="1800" dirty="0"/>
              <a:t>En guide som den enkelte kursist alt efter behov kan støtte sig til i det selvstændige arbejde med at skrive SSO</a:t>
            </a:r>
          </a:p>
          <a:p>
            <a:r>
              <a:rPr lang="da-DK" sz="1800" dirty="0"/>
              <a:t>Skal gøre selve skriveprocessen overskuelig for kursisterne, bryde den ned i mindre bidder. </a:t>
            </a:r>
          </a:p>
          <a:p>
            <a:r>
              <a:rPr lang="da-DK" sz="1800" dirty="0"/>
              <a:t>Lavpraktisk: hvor starter jeg, hvad skal jeg gøre de enkelte dage, hvad hvis jeg går i stå?</a:t>
            </a:r>
          </a:p>
          <a:p>
            <a:r>
              <a:rPr lang="da-DK" sz="1800" dirty="0"/>
              <a:t>Delt ind i dage, progressionen visualiseres for oven, ligesom overbliksobjektet </a:t>
            </a:r>
          </a:p>
          <a:p>
            <a:pPr marL="0" indent="0">
              <a:buNone/>
            </a:pPr>
            <a:br>
              <a:rPr lang="da-DK" sz="1600" dirty="0"/>
            </a:br>
            <a:endParaRPr lang="da-DK" sz="1600" dirty="0">
              <a:solidFill>
                <a:srgbClr val="1F2D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0688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D659F15D-C86F-604B-91E5-537A600E9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da-DK" sz="4400" dirty="0" err="1">
                <a:solidFill>
                  <a:srgbClr val="1F2D29"/>
                </a:solidFill>
              </a:rPr>
              <a:t>Skriveugeobjektet</a:t>
            </a:r>
            <a:endParaRPr lang="da-DK" sz="4400" dirty="0">
              <a:solidFill>
                <a:srgbClr val="1F2D29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D264E19-0755-744F-B7E4-4588DE0CD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2237130" y="3661144"/>
            <a:ext cx="5885352" cy="17917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da-DK">
                <a:solidFill>
                  <a:srgbClr val="FFFFFF"/>
                </a:solidFill>
              </a:rPr>
              <a:t>Stig Haslund - Københavns VUC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6FA6C35-4C18-1547-94A5-0787403A6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/>
          </a:bodyPr>
          <a:lstStyle/>
          <a:p>
            <a:r>
              <a:rPr lang="da-DK" sz="1800" u="sng" dirty="0">
                <a:solidFill>
                  <a:srgbClr val="1F2D29"/>
                </a:solidFill>
              </a:rPr>
              <a:t>Videoer</a:t>
            </a:r>
            <a:r>
              <a:rPr lang="da-DK" sz="1800" dirty="0">
                <a:solidFill>
                  <a:srgbClr val="1F2D29"/>
                </a:solidFill>
              </a:rPr>
              <a:t>:</a:t>
            </a:r>
            <a:br>
              <a:rPr lang="da-DK" sz="1800" dirty="0">
                <a:solidFill>
                  <a:srgbClr val="1F2D29"/>
                </a:solidFill>
              </a:rPr>
            </a:br>
            <a:r>
              <a:rPr lang="da-DK" sz="1800" dirty="0">
                <a:solidFill>
                  <a:srgbClr val="1F2D29"/>
                </a:solidFill>
              </a:rPr>
              <a:t>- kom godt i gang med skriveugen</a:t>
            </a:r>
            <a:br>
              <a:rPr lang="da-DK" sz="1800" dirty="0">
                <a:solidFill>
                  <a:srgbClr val="1F2D29"/>
                </a:solidFill>
              </a:rPr>
            </a:br>
            <a:r>
              <a:rPr lang="da-DK" sz="1800" dirty="0">
                <a:solidFill>
                  <a:srgbClr val="1F2D29"/>
                </a:solidFill>
              </a:rPr>
              <a:t>- status på halvvejen</a:t>
            </a:r>
            <a:br>
              <a:rPr lang="da-DK" sz="1800" dirty="0">
                <a:solidFill>
                  <a:srgbClr val="1F2D29"/>
                </a:solidFill>
              </a:rPr>
            </a:br>
            <a:r>
              <a:rPr lang="da-DK" sz="1800" dirty="0">
                <a:solidFill>
                  <a:srgbClr val="1F2D29"/>
                </a:solidFill>
              </a:rPr>
              <a:t>- ‘panik’-video</a:t>
            </a:r>
          </a:p>
          <a:p>
            <a:r>
              <a:rPr lang="da-DK" sz="1800" u="sng" dirty="0">
                <a:solidFill>
                  <a:srgbClr val="1F2D29"/>
                </a:solidFill>
              </a:rPr>
              <a:t>Hver dag</a:t>
            </a:r>
            <a:r>
              <a:rPr lang="da-DK" sz="1800" dirty="0">
                <a:solidFill>
                  <a:srgbClr val="1F2D29"/>
                </a:solidFill>
              </a:rPr>
              <a:t>:</a:t>
            </a:r>
            <a:br>
              <a:rPr lang="da-DK" sz="1800" dirty="0">
                <a:solidFill>
                  <a:srgbClr val="1F2D29"/>
                </a:solidFill>
              </a:rPr>
            </a:br>
            <a:r>
              <a:rPr lang="da-DK" sz="1800" dirty="0">
                <a:solidFill>
                  <a:srgbClr val="1F2D29"/>
                </a:solidFill>
              </a:rPr>
              <a:t>- dagens mål</a:t>
            </a:r>
            <a:br>
              <a:rPr lang="da-DK" sz="1800" dirty="0">
                <a:solidFill>
                  <a:srgbClr val="1F2D29"/>
                </a:solidFill>
              </a:rPr>
            </a:br>
            <a:r>
              <a:rPr lang="da-DK" sz="1800" dirty="0">
                <a:solidFill>
                  <a:srgbClr val="1F2D29"/>
                </a:solidFill>
              </a:rPr>
              <a:t>- tjekliste</a:t>
            </a:r>
            <a:br>
              <a:rPr lang="da-DK" sz="1800" dirty="0">
                <a:solidFill>
                  <a:srgbClr val="1F2D29"/>
                </a:solidFill>
              </a:rPr>
            </a:br>
            <a:r>
              <a:rPr lang="da-DK" sz="1800" dirty="0">
                <a:solidFill>
                  <a:srgbClr val="1F2D29"/>
                </a:solidFill>
              </a:rPr>
              <a:t>- gået i stå?</a:t>
            </a:r>
          </a:p>
        </p:txBody>
      </p:sp>
    </p:spTree>
    <p:extLst>
      <p:ext uri="{BB962C8B-B14F-4D97-AF65-F5344CB8AC3E}">
        <p14:creationId xmlns:p14="http://schemas.microsoft.com/office/powerpoint/2010/main" val="26083710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E8AC46E-8AFA-CE4E-9469-5FD540319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da-DK" sz="4400" dirty="0" err="1">
                <a:solidFill>
                  <a:srgbClr val="1F2D29"/>
                </a:solidFill>
              </a:rPr>
              <a:t>Skriveugeobjektet</a:t>
            </a:r>
            <a:endParaRPr lang="da-DK" sz="4400" dirty="0">
              <a:solidFill>
                <a:srgbClr val="1F2D29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4F5F1D0A-EE3D-614F-985E-F2F7D6F87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2237130" y="3661144"/>
            <a:ext cx="5885352" cy="17917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da-DK">
                <a:solidFill>
                  <a:srgbClr val="FFFFFF"/>
                </a:solidFill>
              </a:rPr>
              <a:t>Stig Haslund - Københavns VUC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9BB1E1D-7FBB-A442-934D-01BC52CA6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/>
          </a:bodyPr>
          <a:lstStyle/>
          <a:p>
            <a:r>
              <a:rPr lang="da-DK" sz="1800" u="sng" dirty="0">
                <a:solidFill>
                  <a:srgbClr val="1F2D29"/>
                </a:solidFill>
              </a:rPr>
              <a:t>Desuden</a:t>
            </a:r>
            <a:r>
              <a:rPr lang="da-DK" sz="1800" dirty="0">
                <a:solidFill>
                  <a:srgbClr val="1F2D29"/>
                </a:solidFill>
              </a:rPr>
              <a:t>:</a:t>
            </a:r>
            <a:br>
              <a:rPr lang="da-DK" sz="1800" dirty="0">
                <a:solidFill>
                  <a:srgbClr val="1F2D29"/>
                </a:solidFill>
              </a:rPr>
            </a:br>
            <a:r>
              <a:rPr lang="da-DK" sz="1800" dirty="0">
                <a:solidFill>
                  <a:srgbClr val="1F2D29"/>
                </a:solidFill>
              </a:rPr>
              <a:t>- organisér dit materiale</a:t>
            </a:r>
            <a:br>
              <a:rPr lang="da-DK" sz="1800" dirty="0">
                <a:solidFill>
                  <a:srgbClr val="1F2D29"/>
                </a:solidFill>
              </a:rPr>
            </a:br>
            <a:r>
              <a:rPr lang="da-DK" sz="1800" dirty="0">
                <a:solidFill>
                  <a:srgbClr val="1F2D29"/>
                </a:solidFill>
              </a:rPr>
              <a:t>- litteraturliste</a:t>
            </a:r>
            <a:br>
              <a:rPr lang="da-DK" sz="1800" dirty="0">
                <a:solidFill>
                  <a:srgbClr val="1F2D29"/>
                </a:solidFill>
              </a:rPr>
            </a:br>
            <a:r>
              <a:rPr lang="da-DK" sz="1800" dirty="0">
                <a:solidFill>
                  <a:srgbClr val="1F2D29"/>
                </a:solidFill>
              </a:rPr>
              <a:t>- strukturér din dag</a:t>
            </a:r>
            <a:br>
              <a:rPr lang="da-DK" sz="1800" dirty="0">
                <a:solidFill>
                  <a:srgbClr val="1F2D29"/>
                </a:solidFill>
              </a:rPr>
            </a:br>
            <a:r>
              <a:rPr lang="da-DK" sz="1800" dirty="0">
                <a:solidFill>
                  <a:srgbClr val="1F2D29"/>
                </a:solidFill>
              </a:rPr>
              <a:t>- aftal korrekturlæsning</a:t>
            </a:r>
            <a:br>
              <a:rPr lang="da-DK" sz="1800" dirty="0">
                <a:solidFill>
                  <a:srgbClr val="1F2D29"/>
                </a:solidFill>
              </a:rPr>
            </a:br>
            <a:r>
              <a:rPr lang="da-DK" sz="1800" dirty="0">
                <a:solidFill>
                  <a:srgbClr val="1F2D29"/>
                </a:solidFill>
              </a:rPr>
              <a:t>- gennemse dit arbejde</a:t>
            </a:r>
            <a:br>
              <a:rPr lang="da-DK" sz="1800" dirty="0">
                <a:solidFill>
                  <a:srgbClr val="1F2D29"/>
                </a:solidFill>
              </a:rPr>
            </a:br>
            <a:r>
              <a:rPr lang="da-DK" sz="1800" dirty="0">
                <a:solidFill>
                  <a:srgbClr val="1F2D29"/>
                </a:solidFill>
              </a:rPr>
              <a:t>- opgavens hoveddel</a:t>
            </a:r>
            <a:br>
              <a:rPr lang="da-DK" sz="1800" dirty="0">
                <a:solidFill>
                  <a:srgbClr val="1F2D29"/>
                </a:solidFill>
              </a:rPr>
            </a:br>
            <a:r>
              <a:rPr lang="da-DK" sz="1800" dirty="0">
                <a:solidFill>
                  <a:srgbClr val="1F2D29"/>
                </a:solidFill>
              </a:rPr>
              <a:t>- konklusion og resumé</a:t>
            </a:r>
            <a:br>
              <a:rPr lang="da-DK" sz="1800" dirty="0">
                <a:solidFill>
                  <a:srgbClr val="1F2D29"/>
                </a:solidFill>
              </a:rPr>
            </a:br>
            <a:endParaRPr lang="da-DK" sz="1800" dirty="0">
              <a:solidFill>
                <a:srgbClr val="1F2D29"/>
              </a:solidFill>
            </a:endParaRPr>
          </a:p>
          <a:p>
            <a:endParaRPr lang="da-DK" sz="1600" dirty="0">
              <a:solidFill>
                <a:srgbClr val="1F2D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8982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3DBBA26C-89C3-411F-9753-606A413F89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EAD2215-6311-4D1C-B6B5-F57CB6BFC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7BA5DE79-30D1-4A10-8DB9-0A6E523A97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ABD0D63-D23F-4AE7-8270-4185EF9C1C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2168E9E-94E9-4BE3-B88C-C8A468117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2107AC1-AA0D-4097-B03D-FD3C632AB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C8D231A-EC46-4736-B00F-76D307082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124" y="487443"/>
            <a:ext cx="5841548" cy="584154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EC1B042B-B711-1548-851A-36A0B019D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2237130" y="3661144"/>
            <a:ext cx="5885352" cy="179176"/>
          </a:xfrm>
        </p:spPr>
        <p:txBody>
          <a:bodyPr vert="horz" lIns="91440" tIns="45720" rIns="91440" bIns="18288" rtlCol="0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</a:rPr>
              <a:t>Stig Haslund - Københavns VUC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232A0FC-3B0E-4DD1-9C3E-9C8C8CA6D1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712" y="2388951"/>
            <a:ext cx="849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2400" dirty="0">
              <a:solidFill>
                <a:srgbClr val="1F2D29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09A7AED-EC62-0C42-A781-F170FDB17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9048" y="2568817"/>
            <a:ext cx="7155598" cy="3133968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l"/>
            <a:r>
              <a:rPr lang="en-US" sz="6600" dirty="0" err="1">
                <a:solidFill>
                  <a:srgbClr val="1F2D29"/>
                </a:solidFill>
              </a:rPr>
              <a:t>Diskussionspunkt</a:t>
            </a:r>
            <a:r>
              <a:rPr lang="en-US" sz="6600" dirty="0">
                <a:solidFill>
                  <a:srgbClr val="1F2D29"/>
                </a:solidFill>
              </a:rPr>
              <a:t> 3</a:t>
            </a:r>
            <a:br>
              <a:rPr lang="en-US" sz="6600" dirty="0">
                <a:solidFill>
                  <a:srgbClr val="1F2D29"/>
                </a:solidFill>
              </a:rPr>
            </a:br>
            <a:r>
              <a:rPr lang="en-US" sz="6600" dirty="0">
                <a:solidFill>
                  <a:srgbClr val="1F2D29"/>
                </a:solidFill>
              </a:rPr>
              <a:t>											</a:t>
            </a:r>
            <a:r>
              <a:rPr lang="da-DK" dirty="0">
                <a:hlinkClick r:id="rId4" tooltip="Afprøv det!"/>
              </a:rPr>
              <a:t>kortlink.dk/vge5</a:t>
            </a:r>
            <a:endParaRPr lang="en-US" sz="6600" dirty="0">
              <a:solidFill>
                <a:srgbClr val="1F2D29"/>
              </a:solidFill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B2992D1-5E35-5743-8F45-BA36092D9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9048" y="1325691"/>
            <a:ext cx="4355178" cy="1138426"/>
          </a:xfrm>
        </p:spPr>
        <p:txBody>
          <a:bodyPr vert="horz" lIns="91440" tIns="0" rIns="91440" bIns="45720" rtlCol="0" anchor="b">
            <a:noAutofit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1F2D29"/>
                </a:solidFill>
                <a:hlinkClick r:id="rId5"/>
              </a:rPr>
              <a:t>hvordan</a:t>
            </a:r>
            <a:r>
              <a:rPr lang="en-US" dirty="0">
                <a:solidFill>
                  <a:srgbClr val="1F2D29"/>
                </a:solidFill>
                <a:hlinkClick r:id="rId5"/>
              </a:rPr>
              <a:t> </a:t>
            </a:r>
            <a:r>
              <a:rPr lang="en-US" dirty="0" err="1">
                <a:solidFill>
                  <a:srgbClr val="1F2D29"/>
                </a:solidFill>
                <a:hlinkClick r:id="rId5"/>
              </a:rPr>
              <a:t>håndteres</a:t>
            </a:r>
            <a:r>
              <a:rPr lang="en-US" dirty="0">
                <a:solidFill>
                  <a:srgbClr val="1F2D29"/>
                </a:solidFill>
                <a:hlinkClick r:id="rId5"/>
              </a:rPr>
              <a:t> den </a:t>
            </a:r>
            <a:r>
              <a:rPr lang="en-US" dirty="0" err="1">
                <a:solidFill>
                  <a:srgbClr val="1F2D29"/>
                </a:solidFill>
                <a:hlinkClick r:id="rId5"/>
              </a:rPr>
              <a:t>sidste</a:t>
            </a:r>
            <a:r>
              <a:rPr lang="en-US" dirty="0">
                <a:solidFill>
                  <a:srgbClr val="1F2D29"/>
                </a:solidFill>
                <a:hlinkClick r:id="rId5"/>
              </a:rPr>
              <a:t> </a:t>
            </a:r>
            <a:r>
              <a:rPr lang="en-US" dirty="0" err="1">
                <a:solidFill>
                  <a:srgbClr val="1F2D29"/>
                </a:solidFill>
                <a:hlinkClick r:id="rId5"/>
              </a:rPr>
              <a:t>vejledningsuge</a:t>
            </a:r>
            <a:r>
              <a:rPr lang="en-US" dirty="0">
                <a:solidFill>
                  <a:srgbClr val="1F2D29"/>
                </a:solidFill>
                <a:hlinkClick r:id="rId5"/>
              </a:rPr>
              <a:t>? </a:t>
            </a:r>
            <a:r>
              <a:rPr lang="en-US" dirty="0" err="1">
                <a:solidFill>
                  <a:srgbClr val="1F2D29"/>
                </a:solidFill>
                <a:hlinkClick r:id="rId5"/>
              </a:rPr>
              <a:t>hvilke</a:t>
            </a:r>
            <a:r>
              <a:rPr lang="en-US" dirty="0">
                <a:solidFill>
                  <a:srgbClr val="1F2D29"/>
                </a:solidFill>
                <a:hlinkClick r:id="rId5"/>
              </a:rPr>
              <a:t> </a:t>
            </a:r>
            <a:r>
              <a:rPr lang="en-US" dirty="0" err="1">
                <a:solidFill>
                  <a:srgbClr val="1F2D29"/>
                </a:solidFill>
                <a:hlinkClick r:id="rId5"/>
              </a:rPr>
              <a:t>krav</a:t>
            </a:r>
            <a:r>
              <a:rPr lang="en-US" dirty="0">
                <a:solidFill>
                  <a:srgbClr val="1F2D29"/>
                </a:solidFill>
                <a:hlinkClick r:id="rId5"/>
              </a:rPr>
              <a:t> giver </a:t>
            </a:r>
            <a:r>
              <a:rPr lang="en-US" dirty="0" err="1">
                <a:solidFill>
                  <a:srgbClr val="1F2D29"/>
                </a:solidFill>
                <a:hlinkClick r:id="rId5"/>
              </a:rPr>
              <a:t>det</a:t>
            </a:r>
            <a:r>
              <a:rPr lang="en-US" dirty="0">
                <a:solidFill>
                  <a:srgbClr val="1F2D29"/>
                </a:solidFill>
                <a:hlinkClick r:id="rId5"/>
              </a:rPr>
              <a:t> </a:t>
            </a:r>
            <a:r>
              <a:rPr lang="en-US" dirty="0" err="1">
                <a:solidFill>
                  <a:srgbClr val="1F2D29"/>
                </a:solidFill>
                <a:hlinkClick r:id="rId5"/>
              </a:rPr>
              <a:t>mening</a:t>
            </a:r>
            <a:r>
              <a:rPr lang="en-US" dirty="0">
                <a:solidFill>
                  <a:srgbClr val="1F2D29"/>
                </a:solidFill>
                <a:hlinkClick r:id="rId5"/>
              </a:rPr>
              <a:t> at </a:t>
            </a:r>
            <a:r>
              <a:rPr lang="en-US" dirty="0" err="1">
                <a:solidFill>
                  <a:srgbClr val="1F2D29"/>
                </a:solidFill>
                <a:hlinkClick r:id="rId5"/>
              </a:rPr>
              <a:t>stille</a:t>
            </a:r>
            <a:r>
              <a:rPr lang="en-US" dirty="0">
                <a:solidFill>
                  <a:srgbClr val="1F2D29"/>
                </a:solidFill>
                <a:hlinkClick r:id="rId5"/>
              </a:rPr>
              <a:t> </a:t>
            </a:r>
            <a:r>
              <a:rPr lang="en-US" dirty="0" err="1">
                <a:solidFill>
                  <a:srgbClr val="1F2D29"/>
                </a:solidFill>
                <a:hlinkClick r:id="rId5"/>
              </a:rPr>
              <a:t>i</a:t>
            </a:r>
            <a:r>
              <a:rPr lang="en-US" dirty="0">
                <a:solidFill>
                  <a:srgbClr val="1F2D29"/>
                </a:solidFill>
                <a:hlinkClick r:id="rId5"/>
              </a:rPr>
              <a:t> </a:t>
            </a:r>
            <a:r>
              <a:rPr lang="en-US" dirty="0" err="1">
                <a:solidFill>
                  <a:srgbClr val="1F2D29"/>
                </a:solidFill>
                <a:hlinkClick r:id="rId5"/>
              </a:rPr>
              <a:t>løbet</a:t>
            </a:r>
            <a:r>
              <a:rPr lang="en-US" dirty="0">
                <a:solidFill>
                  <a:srgbClr val="1F2D29"/>
                </a:solidFill>
                <a:hlinkClick r:id="rId5"/>
              </a:rPr>
              <a:t> </a:t>
            </a:r>
            <a:r>
              <a:rPr lang="en-US" dirty="0" err="1">
                <a:solidFill>
                  <a:srgbClr val="1F2D29"/>
                </a:solidFill>
                <a:hlinkClick r:id="rId5"/>
              </a:rPr>
              <a:t>af</a:t>
            </a:r>
            <a:r>
              <a:rPr lang="en-US" dirty="0">
                <a:solidFill>
                  <a:srgbClr val="1F2D29"/>
                </a:solidFill>
                <a:hlinkClick r:id="rId5"/>
              </a:rPr>
              <a:t> </a:t>
            </a:r>
            <a:r>
              <a:rPr lang="en-US" dirty="0" err="1">
                <a:solidFill>
                  <a:srgbClr val="1F2D29"/>
                </a:solidFill>
                <a:hlinkClick r:id="rId5"/>
              </a:rPr>
              <a:t>selve</a:t>
            </a:r>
            <a:r>
              <a:rPr lang="en-US" dirty="0">
                <a:solidFill>
                  <a:srgbClr val="1F2D29"/>
                </a:solidFill>
                <a:hlinkClick r:id="rId5"/>
              </a:rPr>
              <a:t> </a:t>
            </a:r>
            <a:r>
              <a:rPr lang="en-US" dirty="0" err="1">
                <a:solidFill>
                  <a:srgbClr val="1F2D29"/>
                </a:solidFill>
                <a:hlinkClick r:id="rId5"/>
              </a:rPr>
              <a:t>opgaveugen</a:t>
            </a:r>
            <a:r>
              <a:rPr lang="en-US" dirty="0">
                <a:solidFill>
                  <a:srgbClr val="1F2D29"/>
                </a:solidFill>
                <a:hlinkClick r:id="rId5"/>
              </a:rPr>
              <a:t>? </a:t>
            </a:r>
            <a:endParaRPr lang="en-US" dirty="0">
              <a:solidFill>
                <a:srgbClr val="1F2D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2882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D0796B93-0C3C-E646-A193-8878573BB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da-DK" sz="4400">
                <a:solidFill>
                  <a:srgbClr val="1F2D29"/>
                </a:solidFill>
              </a:rPr>
              <a:t>Opsamling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5A1F5A5D-4333-604A-84B4-CAC129CCF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2237130" y="3661144"/>
            <a:ext cx="5885352" cy="17917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da-DK">
                <a:solidFill>
                  <a:srgbClr val="FFFFFF"/>
                </a:solidFill>
              </a:rPr>
              <a:t>Stig Haslund - Københavns VUC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2425C2F-C9A0-0E45-BC3B-A17E1F7A4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 fontScale="85000" lnSpcReduction="10000"/>
          </a:bodyPr>
          <a:lstStyle/>
          <a:p>
            <a:pPr marL="0" indent="0">
              <a:buNone/>
            </a:pPr>
            <a:r>
              <a:rPr lang="da-DK" sz="1900" dirty="0">
                <a:solidFill>
                  <a:srgbClr val="1F2D29"/>
                </a:solidFill>
              </a:rPr>
              <a:t>Formålet med materialet</a:t>
            </a:r>
          </a:p>
          <a:p>
            <a:pPr lvl="0"/>
            <a:r>
              <a:rPr lang="da-DK" sz="1900" dirty="0"/>
              <a:t>At støtte hvor der er størst behov for supplerende materialer i processen med at udarbejde en SSO.</a:t>
            </a:r>
            <a:endParaRPr lang="da-DK" sz="1900" dirty="0">
              <a:solidFill>
                <a:srgbClr val="1F2D29"/>
              </a:solidFill>
            </a:endParaRPr>
          </a:p>
          <a:p>
            <a:pPr lvl="0"/>
            <a:r>
              <a:rPr lang="da-DK" sz="1900" dirty="0">
                <a:solidFill>
                  <a:srgbClr val="1F2D29"/>
                </a:solidFill>
              </a:rPr>
              <a:t>Støtte og organisere kursistens studieproces (læse, skrive, noter mv.) frem mod SSO-skriveugen, altså til anvendelse i hele vejledningsperioden.</a:t>
            </a:r>
          </a:p>
          <a:p>
            <a:pPr lvl="0"/>
            <a:r>
              <a:rPr lang="da-DK" sz="1900" dirty="0">
                <a:solidFill>
                  <a:srgbClr val="1F2D29"/>
                </a:solidFill>
              </a:rPr>
              <a:t>Visualisere processen med at skrive en SSO, samt at linke videre til andre objekter som har en direkte plukbar relevans for kursistens studieproces.</a:t>
            </a:r>
          </a:p>
          <a:p>
            <a:pPr lvl="0"/>
            <a:r>
              <a:rPr lang="da-DK" sz="1900" dirty="0">
                <a:solidFill>
                  <a:srgbClr val="1F2D29"/>
                </a:solidFill>
              </a:rPr>
              <a:t>Fokusere og operationalisere de nye krav til vejledningsperioden i forhold til 2017- læreplanen.</a:t>
            </a:r>
          </a:p>
          <a:p>
            <a:endParaRPr lang="da-DK" sz="1600" dirty="0">
              <a:solidFill>
                <a:srgbClr val="1F2D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9688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39F2E4BD-BBD3-DC4E-A5D7-2303CD0F0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da-DK" sz="4400" dirty="0">
                <a:solidFill>
                  <a:srgbClr val="1F2D29"/>
                </a:solidFill>
              </a:rPr>
              <a:t>Organisatorisk støtte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BA4A22FD-2C7E-0843-884B-3ED3BCCB3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2237130" y="3661144"/>
            <a:ext cx="5885352" cy="17917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da-DK">
                <a:solidFill>
                  <a:srgbClr val="FFFFFF"/>
                </a:solidFill>
              </a:rPr>
              <a:t>Stig Haslund - Københavns VUC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9D1E9BF-015E-EF4F-9CA2-FC0BCD54A6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 fontScale="92500" lnSpcReduction="10000"/>
          </a:bodyPr>
          <a:lstStyle/>
          <a:p>
            <a:r>
              <a:rPr lang="da-DK" sz="1700" dirty="0">
                <a:solidFill>
                  <a:srgbClr val="1F2D29"/>
                </a:solidFill>
              </a:rPr>
              <a:t>Tildeling af vejleder</a:t>
            </a:r>
          </a:p>
          <a:p>
            <a:r>
              <a:rPr lang="da-DK" sz="1700" dirty="0">
                <a:solidFill>
                  <a:srgbClr val="1F2D29"/>
                </a:solidFill>
              </a:rPr>
              <a:t>Kalender for SSO-information og vejledning</a:t>
            </a:r>
          </a:p>
          <a:p>
            <a:r>
              <a:rPr lang="da-DK" sz="1700" dirty="0">
                <a:solidFill>
                  <a:srgbClr val="1F2D29"/>
                </a:solidFill>
              </a:rPr>
              <a:t>Obligatorisk første vejledningssamtale</a:t>
            </a:r>
          </a:p>
          <a:p>
            <a:r>
              <a:rPr lang="da-DK" sz="1700" dirty="0">
                <a:solidFill>
                  <a:srgbClr val="1F2D29"/>
                </a:solidFill>
              </a:rPr>
              <a:t>Kurser:</a:t>
            </a:r>
            <a:br>
              <a:rPr lang="da-DK" sz="1700" dirty="0">
                <a:solidFill>
                  <a:srgbClr val="1F2D29"/>
                </a:solidFill>
              </a:rPr>
            </a:br>
            <a:r>
              <a:rPr lang="da-DK" sz="1700" dirty="0">
                <a:solidFill>
                  <a:srgbClr val="1F2D29"/>
                </a:solidFill>
              </a:rPr>
              <a:t>- Taksonomi- og formalia</a:t>
            </a:r>
            <a:br>
              <a:rPr lang="da-DK" sz="1700" dirty="0">
                <a:solidFill>
                  <a:srgbClr val="1F2D29"/>
                </a:solidFill>
              </a:rPr>
            </a:br>
            <a:r>
              <a:rPr lang="da-DK" sz="1700" dirty="0">
                <a:solidFill>
                  <a:srgbClr val="1F2D29"/>
                </a:solidFill>
              </a:rPr>
              <a:t>- Litteratursøgning</a:t>
            </a:r>
          </a:p>
          <a:p>
            <a:r>
              <a:rPr lang="da-DK" sz="1700" dirty="0">
                <a:solidFill>
                  <a:srgbClr val="1F2D29"/>
                </a:solidFill>
              </a:rPr>
              <a:t>Elektroniske objekter til understøttelse af SSO-processen</a:t>
            </a:r>
          </a:p>
          <a:p>
            <a:r>
              <a:rPr lang="da-DK" sz="1700" dirty="0">
                <a:solidFill>
                  <a:srgbClr val="1F2D29"/>
                </a:solidFill>
              </a:rPr>
              <a:t>Skriveværksted i opgaveugen</a:t>
            </a:r>
          </a:p>
          <a:p>
            <a:endParaRPr lang="da-DK" sz="1600" dirty="0">
              <a:solidFill>
                <a:srgbClr val="1F2D29"/>
              </a:solidFill>
            </a:endParaRPr>
          </a:p>
          <a:p>
            <a:endParaRPr lang="da-DK" sz="1600" dirty="0">
              <a:solidFill>
                <a:srgbClr val="1F2D29"/>
              </a:solidFill>
            </a:endParaRPr>
          </a:p>
          <a:p>
            <a:endParaRPr lang="da-DK" sz="1600" dirty="0">
              <a:solidFill>
                <a:srgbClr val="1F2D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0906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D7BAB47-82FF-3C48-8FAE-4301C1964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da-DK" sz="4400" dirty="0">
                <a:solidFill>
                  <a:srgbClr val="1F2D29"/>
                </a:solidFill>
              </a:rPr>
              <a:t>Baggrund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37F4C4A-CA97-0E41-9E07-ACBA1D41B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da-DK" sz="1600" dirty="0">
                <a:solidFill>
                  <a:srgbClr val="1F2D29"/>
                </a:solidFill>
              </a:rPr>
              <a:t>700-800 SSO-skrivere på KVUC hvert år</a:t>
            </a:r>
          </a:p>
          <a:p>
            <a:pPr>
              <a:lnSpc>
                <a:spcPct val="110000"/>
              </a:lnSpc>
            </a:pPr>
            <a:r>
              <a:rPr lang="da-DK" sz="1600" dirty="0">
                <a:solidFill>
                  <a:srgbClr val="1F2D29"/>
                </a:solidFill>
              </a:rPr>
              <a:t>2017: 710 SSO-skrivere på KVUC, 632 der fik karakter og 534 der bestod, dvs. 89 % fik karakter, her ud af bestod 84 %. Ud af alle de tilmeldte bestod 75 %</a:t>
            </a:r>
          </a:p>
          <a:p>
            <a:pPr>
              <a:lnSpc>
                <a:spcPct val="110000"/>
              </a:lnSpc>
            </a:pPr>
            <a:r>
              <a:rPr lang="da-DK" sz="1600" dirty="0">
                <a:solidFill>
                  <a:srgbClr val="1F2D29"/>
                </a:solidFill>
              </a:rPr>
              <a:t>Naturvidenskabsfagene klarede sig generelt bedst ift. gennemførsels- og beståelsesprocent, særlig matematik, fysik og kemi, men antalsmæssigt er det få, lidt over 10 %, der vælger disse tre fag </a:t>
            </a:r>
          </a:p>
          <a:p>
            <a:pPr>
              <a:lnSpc>
                <a:spcPct val="110000"/>
              </a:lnSpc>
            </a:pPr>
            <a:r>
              <a:rPr lang="da-DK" sz="1600" dirty="0">
                <a:solidFill>
                  <a:srgbClr val="1F2D29"/>
                </a:solidFill>
              </a:rPr>
              <a:t>Historie det store skraldespandsfag: ud af 710 opgaveskrivere melder 292 sig til i historie på A- og B-niveau (= 41,1%). Ud af disse er der 26 % som ikke kommer i mål med en bestået karakter</a:t>
            </a:r>
          </a:p>
          <a:p>
            <a:pPr>
              <a:lnSpc>
                <a:spcPct val="110000"/>
              </a:lnSpc>
            </a:pPr>
            <a:r>
              <a:rPr lang="da-DK" sz="1600" dirty="0">
                <a:solidFill>
                  <a:srgbClr val="1F2D29"/>
                </a:solidFill>
              </a:rPr>
              <a:t>To fag: 55 kursister skrev i to fag, 40% bestod ikke  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55A29A19-B6D0-3041-BCDB-1028F57A4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Stig Haslund - Københavns VUC</a:t>
            </a:r>
          </a:p>
        </p:txBody>
      </p:sp>
    </p:spTree>
    <p:extLst>
      <p:ext uri="{BB962C8B-B14F-4D97-AF65-F5344CB8AC3E}">
        <p14:creationId xmlns:p14="http://schemas.microsoft.com/office/powerpoint/2010/main" val="15770184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3DBBA26C-89C3-411F-9753-606A413F89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EAD2215-6311-4D1C-B6B5-F57CB6BFC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7BA5DE79-30D1-4A10-8DB9-0A6E523A97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ABD0D63-D23F-4AE7-8270-4185EF9C1C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2168E9E-94E9-4BE3-B88C-C8A468117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2107AC1-AA0D-4097-B03D-FD3C632AB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C8D231A-EC46-4736-B00F-76D307082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124" y="487443"/>
            <a:ext cx="5841548" cy="584154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D223FD5D-646C-7449-9C71-CD25E7B60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2237130" y="3661144"/>
            <a:ext cx="5885352" cy="179176"/>
          </a:xfrm>
        </p:spPr>
        <p:txBody>
          <a:bodyPr vert="horz" lIns="91440" tIns="45720" rIns="91440" bIns="18288" rtlCol="0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</a:rPr>
              <a:t>Stig Haslund - Københavns VUC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232A0FC-3B0E-4DD1-9C3E-9C8C8CA6D1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712" y="2388951"/>
            <a:ext cx="849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2400" dirty="0">
              <a:solidFill>
                <a:srgbClr val="1F2D29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C5D4030-2A0D-1D47-B9EC-1A863BA7F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9048" y="2568817"/>
            <a:ext cx="7155598" cy="3133968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l"/>
            <a:r>
              <a:rPr lang="en-US" sz="6600" dirty="0" err="1">
                <a:solidFill>
                  <a:srgbClr val="1F2D29"/>
                </a:solidFill>
              </a:rPr>
              <a:t>Diskussionspunkt</a:t>
            </a:r>
            <a:r>
              <a:rPr lang="en-US" sz="6600" dirty="0">
                <a:solidFill>
                  <a:srgbClr val="1F2D29"/>
                </a:solidFill>
              </a:rPr>
              <a:t> 4</a:t>
            </a:r>
            <a:br>
              <a:rPr lang="en-US" sz="6600" dirty="0">
                <a:solidFill>
                  <a:srgbClr val="1F2D29"/>
                </a:solidFill>
              </a:rPr>
            </a:br>
            <a:r>
              <a:rPr lang="en-US" sz="6600" dirty="0">
                <a:solidFill>
                  <a:srgbClr val="1F2D29"/>
                </a:solidFill>
              </a:rPr>
              <a:t>						</a:t>
            </a:r>
            <a:br>
              <a:rPr lang="en-US" sz="6600" dirty="0">
                <a:solidFill>
                  <a:srgbClr val="1F2D29"/>
                </a:solidFill>
              </a:rPr>
            </a:br>
            <a:r>
              <a:rPr lang="en-US" sz="6600" dirty="0">
                <a:solidFill>
                  <a:srgbClr val="1F2D29"/>
                </a:solidFill>
              </a:rPr>
              <a:t>				</a:t>
            </a:r>
            <a:r>
              <a:rPr lang="da-DK" dirty="0">
                <a:hlinkClick r:id="rId4" tooltip="Afprøv det!"/>
              </a:rPr>
              <a:t>kortlink.dk/vge6</a:t>
            </a:r>
            <a:endParaRPr lang="en-US" sz="6600" dirty="0">
              <a:solidFill>
                <a:srgbClr val="1F2D29"/>
              </a:solidFill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64866CB-1C5D-5941-AC56-AD8FD3DF7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9048" y="1325691"/>
            <a:ext cx="4355178" cy="1138426"/>
          </a:xfrm>
        </p:spPr>
        <p:txBody>
          <a:bodyPr vert="horz" lIns="91440" tIns="0" rIns="91440" bIns="45720" rtlCol="0" anchor="b">
            <a:normAutofit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1F2D29"/>
                </a:solidFill>
                <a:hlinkClick r:id="rId5"/>
              </a:rPr>
              <a:t>hvordan</a:t>
            </a:r>
            <a:r>
              <a:rPr lang="en-US" dirty="0">
                <a:solidFill>
                  <a:srgbClr val="1F2D29"/>
                </a:solidFill>
                <a:hlinkClick r:id="rId5"/>
              </a:rPr>
              <a:t> </a:t>
            </a:r>
            <a:r>
              <a:rPr lang="en-US" dirty="0" err="1">
                <a:solidFill>
                  <a:srgbClr val="1F2D29"/>
                </a:solidFill>
                <a:hlinkClick r:id="rId5"/>
              </a:rPr>
              <a:t>kan</a:t>
            </a:r>
            <a:r>
              <a:rPr lang="en-US" dirty="0">
                <a:solidFill>
                  <a:srgbClr val="1F2D29"/>
                </a:solidFill>
                <a:hlinkClick r:id="rId5"/>
              </a:rPr>
              <a:t> vi </a:t>
            </a:r>
            <a:r>
              <a:rPr lang="en-US" dirty="0" err="1">
                <a:solidFill>
                  <a:srgbClr val="1F2D29"/>
                </a:solidFill>
                <a:hlinkClick r:id="rId5"/>
              </a:rPr>
              <a:t>understøtte</a:t>
            </a:r>
            <a:r>
              <a:rPr lang="en-US" dirty="0">
                <a:solidFill>
                  <a:srgbClr val="1F2D29"/>
                </a:solidFill>
                <a:hlinkClick r:id="rId5"/>
              </a:rPr>
              <a:t> </a:t>
            </a:r>
            <a:r>
              <a:rPr lang="en-US" dirty="0" err="1">
                <a:solidFill>
                  <a:srgbClr val="1F2D29"/>
                </a:solidFill>
                <a:hlinkClick r:id="rId5"/>
              </a:rPr>
              <a:t>kursisterne</a:t>
            </a:r>
            <a:r>
              <a:rPr lang="en-US" dirty="0">
                <a:solidFill>
                  <a:srgbClr val="1F2D29"/>
                </a:solidFill>
                <a:hlinkClick r:id="rId5"/>
              </a:rPr>
              <a:t> </a:t>
            </a:r>
            <a:r>
              <a:rPr lang="en-US" dirty="0" err="1">
                <a:solidFill>
                  <a:srgbClr val="1F2D29"/>
                </a:solidFill>
                <a:hlinkClick r:id="rId5"/>
              </a:rPr>
              <a:t>bedre</a:t>
            </a:r>
            <a:r>
              <a:rPr lang="en-US" dirty="0">
                <a:solidFill>
                  <a:srgbClr val="1F2D29"/>
                </a:solidFill>
                <a:hlinkClick r:id="rId5"/>
              </a:rPr>
              <a:t> </a:t>
            </a:r>
            <a:r>
              <a:rPr lang="en-US" dirty="0" err="1">
                <a:solidFill>
                  <a:srgbClr val="1F2D29"/>
                </a:solidFill>
                <a:hlinkClick r:id="rId5"/>
              </a:rPr>
              <a:t>organisatorisk</a:t>
            </a:r>
            <a:r>
              <a:rPr lang="en-US" dirty="0">
                <a:solidFill>
                  <a:srgbClr val="1F2D29"/>
                </a:solidFill>
                <a:hlinkClick r:id="rId5"/>
              </a:rPr>
              <a:t>? </a:t>
            </a:r>
            <a:endParaRPr lang="en-US" dirty="0">
              <a:solidFill>
                <a:srgbClr val="1F2D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8610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DFA9590A-5CD3-4C43-A127-C92C35800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da-DK" sz="4400">
                <a:solidFill>
                  <a:srgbClr val="1F2D29"/>
                </a:solidFill>
              </a:rPr>
              <a:t>Baggrund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8808A45-F404-6F46-82A8-14BBB5DDE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/>
          </a:bodyPr>
          <a:lstStyle/>
          <a:p>
            <a:r>
              <a:rPr lang="da-DK" sz="1700" dirty="0">
                <a:solidFill>
                  <a:srgbClr val="1F2D29"/>
                </a:solidFill>
              </a:rPr>
              <a:t>Materialet skal hjælpe både HF-2 klasser og enkeltfagskursister, særligt fokus på enkeltfag, idet hf2’ernes SSO-proces er lettere at understøtte end enkeltfagskursisterne </a:t>
            </a:r>
          </a:p>
          <a:p>
            <a:r>
              <a:rPr lang="da-DK" sz="1700" dirty="0">
                <a:solidFill>
                  <a:srgbClr val="1F2D29"/>
                </a:solidFill>
              </a:rPr>
              <a:t>Enkeltfagskursister: Mange uddannelsesfremmede, manglende erfaring med denne type opgave, svært ved at opsøge hjælp</a:t>
            </a:r>
          </a:p>
          <a:p>
            <a:r>
              <a:rPr lang="da-DK" sz="1700" dirty="0">
                <a:solidFill>
                  <a:srgbClr val="1F2D29"/>
                </a:solidFill>
              </a:rPr>
              <a:t>Materialet er rettet mod den meget store gruppe der kan have udfordringer med at overskue processen eller dele af den. Skal kunne hjælpe alle: fra enkelte spørgsmål til grundig guidning gennem hele processen 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B7157D7D-8477-CE41-BEDD-A1EBD00D7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Stig Haslund - Københavns VUC</a:t>
            </a:r>
          </a:p>
        </p:txBody>
      </p:sp>
    </p:spTree>
    <p:extLst>
      <p:ext uri="{BB962C8B-B14F-4D97-AF65-F5344CB8AC3E}">
        <p14:creationId xmlns:p14="http://schemas.microsoft.com/office/powerpoint/2010/main" val="2193460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60A6FC1-FE5A-EB49-984E-287CD11C0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da-DK" sz="4400" dirty="0">
                <a:solidFill>
                  <a:srgbClr val="1F2D29"/>
                </a:solidFill>
              </a:rPr>
              <a:t>Overvejelser i forbindelse med udarbejdning af materiale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CF7B542-4C28-6D4F-8E77-AF7FEE77AD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da-DK" sz="1600" dirty="0">
                <a:solidFill>
                  <a:srgbClr val="1F2D29"/>
                </a:solidFill>
              </a:rPr>
              <a:t>Plukbart og fleksibelt materiale: skal kunne anvendes i kursistens eget arbejde med </a:t>
            </a:r>
            <a:r>
              <a:rPr lang="da-DK" sz="1600" dirty="0" err="1">
                <a:solidFill>
                  <a:srgbClr val="1F2D29"/>
                </a:solidFill>
              </a:rPr>
              <a:t>SSO’en</a:t>
            </a:r>
            <a:r>
              <a:rPr lang="da-DK" sz="1600" dirty="0">
                <a:solidFill>
                  <a:srgbClr val="1F2D29"/>
                </a:solidFill>
              </a:rPr>
              <a:t>, men også bruges i klasserumssammenhæng, og anvendes mere kursistnært i forbindelse med f.eks. vejledermøder </a:t>
            </a:r>
          </a:p>
          <a:p>
            <a:pPr>
              <a:lnSpc>
                <a:spcPct val="110000"/>
              </a:lnSpc>
            </a:pPr>
            <a:r>
              <a:rPr lang="da-DK" sz="1600" dirty="0">
                <a:solidFill>
                  <a:srgbClr val="1F2D29"/>
                </a:solidFill>
              </a:rPr>
              <a:t>Dække processen fra start til slut, med fokus på de steder der erfaringsmæssigt er udfordringer</a:t>
            </a:r>
          </a:p>
          <a:p>
            <a:pPr>
              <a:lnSpc>
                <a:spcPct val="110000"/>
              </a:lnSpc>
            </a:pPr>
            <a:r>
              <a:rPr lang="da-DK" sz="1600" dirty="0">
                <a:solidFill>
                  <a:srgbClr val="1F2D29"/>
                </a:solidFill>
              </a:rPr>
              <a:t>Skal ikke erstatte vejledning, skal understøtte den</a:t>
            </a:r>
          </a:p>
          <a:p>
            <a:pPr>
              <a:lnSpc>
                <a:spcPct val="110000"/>
              </a:lnSpc>
            </a:pPr>
            <a:r>
              <a:rPr lang="da-DK" sz="1600" dirty="0">
                <a:solidFill>
                  <a:srgbClr val="1F2D29"/>
                </a:solidFill>
              </a:rPr>
              <a:t>Ingen ekstra arbejdsopgaver – fokus på at optimere og </a:t>
            </a:r>
            <a:r>
              <a:rPr lang="da-DK" sz="1600" dirty="0" err="1">
                <a:solidFill>
                  <a:srgbClr val="1F2D29"/>
                </a:solidFill>
              </a:rPr>
              <a:t>stilladsere</a:t>
            </a:r>
            <a:r>
              <a:rPr lang="da-DK" sz="1600" dirty="0">
                <a:solidFill>
                  <a:srgbClr val="1F2D29"/>
                </a:solidFill>
              </a:rPr>
              <a:t> frem mod skriveugen og under selve skriveugen</a:t>
            </a:r>
          </a:p>
          <a:p>
            <a:pPr>
              <a:lnSpc>
                <a:spcPct val="110000"/>
              </a:lnSpc>
            </a:pPr>
            <a:r>
              <a:rPr lang="da-DK" sz="1600" dirty="0">
                <a:solidFill>
                  <a:srgbClr val="1F2D29"/>
                </a:solidFill>
              </a:rPr>
              <a:t>Fokus på overskuelighed og progression </a:t>
            </a:r>
          </a:p>
          <a:p>
            <a:pPr>
              <a:lnSpc>
                <a:spcPct val="110000"/>
              </a:lnSpc>
            </a:pPr>
            <a:endParaRPr lang="da-DK" sz="1600" dirty="0">
              <a:solidFill>
                <a:srgbClr val="1F2D29"/>
              </a:solidFill>
            </a:endParaRP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35777EFD-B41B-664D-9776-381DB6506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Stig Haslund - Københavns VUC</a:t>
            </a:r>
          </a:p>
        </p:txBody>
      </p:sp>
    </p:spTree>
    <p:extLst>
      <p:ext uri="{BB962C8B-B14F-4D97-AF65-F5344CB8AC3E}">
        <p14:creationId xmlns:p14="http://schemas.microsoft.com/office/powerpoint/2010/main" val="17826801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86659E4-3647-9841-9FB4-98960AD8C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da-DK" sz="4400" dirty="0">
                <a:solidFill>
                  <a:srgbClr val="1F2D29"/>
                </a:solidFill>
              </a:rPr>
              <a:t>Overvejelser i forbindelse med udarbejdning af materiale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2ADC61F-7720-1645-9EB2-3D4448C65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/>
          </a:bodyPr>
          <a:lstStyle/>
          <a:p>
            <a:r>
              <a:rPr lang="da-DK" dirty="0">
                <a:solidFill>
                  <a:srgbClr val="1F2D29"/>
                </a:solidFill>
              </a:rPr>
              <a:t>Det fagspecifikke &gt;&lt; det generelle?</a:t>
            </a:r>
          </a:p>
          <a:p>
            <a:r>
              <a:rPr lang="da-DK" dirty="0">
                <a:solidFill>
                  <a:srgbClr val="1F2D29"/>
                </a:solidFill>
              </a:rPr>
              <a:t>Vi valgte det generelle, med én undtagelse: emnebanken</a:t>
            </a:r>
          </a:p>
          <a:p>
            <a:r>
              <a:rPr lang="da-DK" dirty="0">
                <a:solidFill>
                  <a:srgbClr val="1F2D29"/>
                </a:solidFill>
              </a:rPr>
              <a:t>=&gt;  alle kan bruge materialet</a:t>
            </a:r>
          </a:p>
          <a:p>
            <a:r>
              <a:rPr lang="da-DK" dirty="0">
                <a:solidFill>
                  <a:srgbClr val="1F2D29"/>
                </a:solidFill>
              </a:rPr>
              <a:t>=&gt; udelukker brug af taksonomiske begreber og fagbegreber</a:t>
            </a:r>
          </a:p>
          <a:p>
            <a:endParaRPr lang="da-DK" sz="1600" dirty="0">
              <a:solidFill>
                <a:srgbClr val="1F2D29"/>
              </a:solidFill>
            </a:endParaRP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BC32B2EB-F961-3A48-A527-D24473FF9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Stig Haslund - Københavns VUC</a:t>
            </a:r>
          </a:p>
        </p:txBody>
      </p:sp>
    </p:spTree>
    <p:extLst>
      <p:ext uri="{BB962C8B-B14F-4D97-AF65-F5344CB8AC3E}">
        <p14:creationId xmlns:p14="http://schemas.microsoft.com/office/powerpoint/2010/main" val="2328639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3DBBA26C-89C3-411F-9753-606A413F89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EEAD2215-6311-4D1C-B6B5-F57CB6BFC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7BA5DE79-30D1-4A10-8DB9-0A6E523A97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ABD0D63-D23F-4AE7-8270-4185EF9C1C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2168E9E-94E9-4BE3-B88C-C8A468117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2107AC1-AA0D-4097-B03D-FD3C632AB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C8D231A-EC46-4736-B00F-76D307082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124" y="487443"/>
            <a:ext cx="5841548" cy="584154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232A0FC-3B0E-4DD1-9C3E-9C8C8CA6D1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712" y="2388951"/>
            <a:ext cx="849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2400" dirty="0">
              <a:solidFill>
                <a:srgbClr val="1F2D29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DC84EA6-C740-3B43-91D5-41BEC2975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9048" y="2568817"/>
            <a:ext cx="7155598" cy="3133968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l"/>
            <a:r>
              <a:rPr lang="en-US" sz="6600" dirty="0" err="1">
                <a:solidFill>
                  <a:srgbClr val="1F2D29"/>
                </a:solidFill>
              </a:rPr>
              <a:t>Diskussionspunkt</a:t>
            </a:r>
            <a:r>
              <a:rPr lang="en-US" sz="6600" dirty="0">
                <a:solidFill>
                  <a:srgbClr val="1F2D29"/>
                </a:solidFill>
              </a:rPr>
              <a:t> 1</a:t>
            </a:r>
            <a:br>
              <a:rPr lang="en-US" sz="6600" dirty="0">
                <a:solidFill>
                  <a:srgbClr val="1F2D29"/>
                </a:solidFill>
              </a:rPr>
            </a:br>
            <a:r>
              <a:rPr lang="en-US" sz="6600" dirty="0">
                <a:solidFill>
                  <a:srgbClr val="1F2D29"/>
                </a:solidFill>
              </a:rPr>
              <a:t>					</a:t>
            </a:r>
            <a:r>
              <a:rPr lang="da-DK" dirty="0">
                <a:hlinkClick r:id="rId4" tooltip="Afprøv det!"/>
              </a:rPr>
              <a:t>kortlink.dk/vgdy</a:t>
            </a:r>
            <a:endParaRPr lang="en-US" sz="6600" dirty="0">
              <a:solidFill>
                <a:srgbClr val="1F2D29"/>
              </a:solidFill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BFD6A78-ED32-8549-BE16-76E1754C2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9048" y="1325691"/>
            <a:ext cx="4355178" cy="1138426"/>
          </a:xfrm>
        </p:spPr>
        <p:txBody>
          <a:bodyPr vert="horz" lIns="91440" tIns="0" rIns="91440" bIns="45720" rtlCol="0" anchor="b"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1F2D29"/>
                </a:solidFill>
                <a:hlinkClick r:id="rId5"/>
              </a:rPr>
              <a:t>hvor har opgaveskriverne de største udfordringer – hvordan kan vi sætte ind for at hjælpe dem?</a:t>
            </a:r>
            <a:r>
              <a:rPr lang="en-US" dirty="0">
                <a:solidFill>
                  <a:srgbClr val="1F2D29"/>
                </a:solidFill>
              </a:rPr>
              <a:t> </a:t>
            </a:r>
          </a:p>
          <a:p>
            <a:pPr marL="0" indent="0">
              <a:buNone/>
            </a:pPr>
            <a:endParaRPr lang="en-US" dirty="0">
              <a:solidFill>
                <a:srgbClr val="1F2D29"/>
              </a:solidFill>
            </a:endParaRP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DFCE0F1C-05C9-BA45-8103-6EC201027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Stig Haslund - Københavns VUC</a:t>
            </a:r>
          </a:p>
        </p:txBody>
      </p:sp>
    </p:spTree>
    <p:extLst>
      <p:ext uri="{BB962C8B-B14F-4D97-AF65-F5344CB8AC3E}">
        <p14:creationId xmlns:p14="http://schemas.microsoft.com/office/powerpoint/2010/main" val="5612202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710DD4DB-6FF3-9B4C-A6DF-E2D898FC8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da-DK" sz="4400">
                <a:solidFill>
                  <a:srgbClr val="1F2D29"/>
                </a:solidFill>
              </a:rPr>
              <a:t>Opbygning af siderne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7805DA5-CB9C-D546-ACD6-2BEC5C258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/>
          </a:bodyPr>
          <a:lstStyle/>
          <a:p>
            <a:r>
              <a:rPr lang="da-DK" dirty="0"/>
              <a:t>Materialet ligger frit tilgængeligt på nettet under </a:t>
            </a:r>
            <a:r>
              <a:rPr lang="da-DK" dirty="0" err="1"/>
              <a:t>vucdigital.dk</a:t>
            </a:r>
            <a:r>
              <a:rPr lang="da-DK" dirty="0"/>
              <a:t> </a:t>
            </a:r>
          </a:p>
          <a:p>
            <a:r>
              <a:rPr lang="da-DK" dirty="0">
                <a:solidFill>
                  <a:srgbClr val="1F2D29"/>
                </a:solidFill>
              </a:rPr>
              <a:t>Hovedsiden: adgang til alle fem objekter</a:t>
            </a:r>
            <a:br>
              <a:rPr lang="da-DK" dirty="0">
                <a:solidFill>
                  <a:srgbClr val="1F2D29"/>
                </a:solidFill>
              </a:rPr>
            </a:br>
            <a:r>
              <a:rPr lang="da-DK" dirty="0">
                <a:solidFill>
                  <a:srgbClr val="1F2D29"/>
                </a:solidFill>
              </a:rPr>
              <a:t>- Oversigtsobjekt</a:t>
            </a:r>
            <a:br>
              <a:rPr lang="da-DK" dirty="0">
                <a:solidFill>
                  <a:srgbClr val="1F2D29"/>
                </a:solidFill>
              </a:rPr>
            </a:br>
            <a:r>
              <a:rPr lang="da-DK" dirty="0">
                <a:solidFill>
                  <a:srgbClr val="1F2D29"/>
                </a:solidFill>
              </a:rPr>
              <a:t>- FAQ (ofte stillede spørgsmål)</a:t>
            </a:r>
            <a:br>
              <a:rPr lang="da-DK" dirty="0">
                <a:solidFill>
                  <a:srgbClr val="1F2D29"/>
                </a:solidFill>
              </a:rPr>
            </a:br>
            <a:r>
              <a:rPr lang="da-DK" dirty="0">
                <a:solidFill>
                  <a:srgbClr val="1F2D29"/>
                </a:solidFill>
              </a:rPr>
              <a:t>- Vælg et godt emne</a:t>
            </a:r>
            <a:br>
              <a:rPr lang="da-DK" dirty="0">
                <a:solidFill>
                  <a:srgbClr val="1F2D29"/>
                </a:solidFill>
              </a:rPr>
            </a:br>
            <a:r>
              <a:rPr lang="da-DK" dirty="0">
                <a:solidFill>
                  <a:srgbClr val="1F2D29"/>
                </a:solidFill>
              </a:rPr>
              <a:t>- Forberedelse til vejledermøderne</a:t>
            </a:r>
            <a:br>
              <a:rPr lang="da-DK" dirty="0">
                <a:solidFill>
                  <a:srgbClr val="1F2D29"/>
                </a:solidFill>
              </a:rPr>
            </a:br>
            <a:r>
              <a:rPr lang="da-DK" dirty="0">
                <a:solidFill>
                  <a:srgbClr val="1F2D29"/>
                </a:solidFill>
              </a:rPr>
              <a:t>- Få styr på skriveugen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F700F62-70C0-4644-8DC1-3F43246EF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Stig Haslund - Københavns VUC</a:t>
            </a:r>
          </a:p>
        </p:txBody>
      </p:sp>
    </p:spTree>
    <p:extLst>
      <p:ext uri="{BB962C8B-B14F-4D97-AF65-F5344CB8AC3E}">
        <p14:creationId xmlns:p14="http://schemas.microsoft.com/office/powerpoint/2010/main" val="17182421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C8C654A-B863-C849-AA04-9C210CFF6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da-DK" sz="4400">
                <a:solidFill>
                  <a:srgbClr val="1F2D29"/>
                </a:solidFill>
              </a:rPr>
              <a:t>Oversigtsobjektet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E7D88B5-8EDC-C447-A3AC-C9B51A848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 lnSpcReduction="10000"/>
          </a:bodyPr>
          <a:lstStyle/>
          <a:p>
            <a:r>
              <a:rPr lang="da-DK" dirty="0">
                <a:solidFill>
                  <a:srgbClr val="1F2D29"/>
                </a:solidFill>
              </a:rPr>
              <a:t>Skal visualisere processen for oven – lang proces, delt op i faser:</a:t>
            </a:r>
            <a:br>
              <a:rPr lang="da-DK" dirty="0">
                <a:solidFill>
                  <a:srgbClr val="1F2D29"/>
                </a:solidFill>
              </a:rPr>
            </a:br>
            <a:r>
              <a:rPr lang="da-DK" dirty="0">
                <a:solidFill>
                  <a:srgbClr val="1F2D29"/>
                </a:solidFill>
              </a:rPr>
              <a:t>- 3 videoer: introduktion, brug af vejleder, status før skriveugen</a:t>
            </a:r>
            <a:br>
              <a:rPr lang="da-DK" dirty="0">
                <a:solidFill>
                  <a:srgbClr val="1F2D29"/>
                </a:solidFill>
              </a:rPr>
            </a:br>
            <a:r>
              <a:rPr lang="da-DK" dirty="0">
                <a:solidFill>
                  <a:srgbClr val="1F2D29"/>
                </a:solidFill>
              </a:rPr>
              <a:t>- Ofte stillede spørgsmål</a:t>
            </a:r>
            <a:br>
              <a:rPr lang="da-DK" dirty="0">
                <a:solidFill>
                  <a:srgbClr val="1F2D29"/>
                </a:solidFill>
              </a:rPr>
            </a:br>
            <a:r>
              <a:rPr lang="da-DK" dirty="0">
                <a:solidFill>
                  <a:srgbClr val="1F2D29"/>
                </a:solidFill>
              </a:rPr>
              <a:t>- Tjeklister</a:t>
            </a:r>
            <a:br>
              <a:rPr lang="da-DK" dirty="0">
                <a:solidFill>
                  <a:srgbClr val="1F2D29"/>
                </a:solidFill>
              </a:rPr>
            </a:br>
            <a:r>
              <a:rPr lang="da-DK" dirty="0">
                <a:solidFill>
                  <a:srgbClr val="1F2D29"/>
                </a:solidFill>
              </a:rPr>
              <a:t>- Emnebank</a:t>
            </a:r>
            <a:br>
              <a:rPr lang="da-DK" dirty="0">
                <a:solidFill>
                  <a:srgbClr val="1F2D29"/>
                </a:solidFill>
              </a:rPr>
            </a:br>
            <a:r>
              <a:rPr lang="da-DK" dirty="0">
                <a:solidFill>
                  <a:srgbClr val="1F2D29"/>
                </a:solidFill>
              </a:rPr>
              <a:t>- Skabelon til vejlederdialog</a:t>
            </a:r>
            <a:br>
              <a:rPr lang="da-DK" dirty="0">
                <a:solidFill>
                  <a:srgbClr val="1F2D29"/>
                </a:solidFill>
              </a:rPr>
            </a:br>
            <a:r>
              <a:rPr lang="da-DK" dirty="0">
                <a:solidFill>
                  <a:srgbClr val="1F2D29"/>
                </a:solidFill>
              </a:rPr>
              <a:t>- Eksemplariske opgaver</a:t>
            </a:r>
            <a:br>
              <a:rPr lang="da-DK" dirty="0">
                <a:solidFill>
                  <a:srgbClr val="1F2D29"/>
                </a:solidFill>
              </a:rPr>
            </a:br>
            <a:r>
              <a:rPr lang="da-DK" dirty="0">
                <a:solidFill>
                  <a:srgbClr val="1F2D29"/>
                </a:solidFill>
              </a:rPr>
              <a:t>- </a:t>
            </a:r>
            <a:r>
              <a:rPr lang="da-DK" dirty="0" err="1">
                <a:solidFill>
                  <a:srgbClr val="1F2D29"/>
                </a:solidFill>
              </a:rPr>
              <a:t>Skriveugeobjekt</a:t>
            </a:r>
            <a:endParaRPr lang="da-DK" dirty="0">
              <a:solidFill>
                <a:srgbClr val="1F2D29"/>
              </a:solidFill>
            </a:endParaRPr>
          </a:p>
          <a:p>
            <a:endParaRPr lang="da-DK" sz="1600" dirty="0">
              <a:solidFill>
                <a:srgbClr val="1F2D29"/>
              </a:solidFill>
            </a:endParaRPr>
          </a:p>
          <a:p>
            <a:endParaRPr lang="da-DK" sz="1600" dirty="0">
              <a:solidFill>
                <a:srgbClr val="1F2D29"/>
              </a:solidFill>
            </a:endParaRP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3C0A2E04-B824-0F41-9B8A-27873C369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Stig Haslund - Københavns VUC</a:t>
            </a:r>
          </a:p>
        </p:txBody>
      </p:sp>
    </p:spTree>
    <p:extLst>
      <p:ext uri="{BB962C8B-B14F-4D97-AF65-F5344CB8AC3E}">
        <p14:creationId xmlns:p14="http://schemas.microsoft.com/office/powerpoint/2010/main" val="19015909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8232BFCE-6F33-3D47-8FAD-18AC6E025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da-DK" sz="4400" dirty="0" err="1">
                <a:solidFill>
                  <a:srgbClr val="1F2D29"/>
                </a:solidFill>
              </a:rPr>
              <a:t>FAQ’erne</a:t>
            </a:r>
            <a:endParaRPr lang="da-DK" sz="4400" dirty="0">
              <a:solidFill>
                <a:srgbClr val="1F2D29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DA318B1-7980-F643-A1D0-7E037DD2E1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/>
          </a:bodyPr>
          <a:lstStyle/>
          <a:p>
            <a:r>
              <a:rPr lang="da-DK" dirty="0">
                <a:solidFill>
                  <a:srgbClr val="1F2D29"/>
                </a:solidFill>
              </a:rPr>
              <a:t>Baseret på kursistspørgsmål – sikre relevans for kursisterne</a:t>
            </a:r>
          </a:p>
          <a:p>
            <a:r>
              <a:rPr lang="da-DK" dirty="0">
                <a:solidFill>
                  <a:srgbClr val="1F2D29"/>
                </a:solidFill>
              </a:rPr>
              <a:t>Inddelt i undergrupper: </a:t>
            </a:r>
            <a:br>
              <a:rPr lang="da-DK" dirty="0">
                <a:solidFill>
                  <a:srgbClr val="1F2D29"/>
                </a:solidFill>
              </a:rPr>
            </a:br>
            <a:r>
              <a:rPr lang="da-DK" dirty="0">
                <a:solidFill>
                  <a:srgbClr val="1F2D29"/>
                </a:solidFill>
              </a:rPr>
              <a:t>- Overblik</a:t>
            </a:r>
            <a:br>
              <a:rPr lang="da-DK" dirty="0">
                <a:solidFill>
                  <a:srgbClr val="1F2D29"/>
                </a:solidFill>
              </a:rPr>
            </a:br>
            <a:r>
              <a:rPr lang="da-DK" dirty="0">
                <a:solidFill>
                  <a:srgbClr val="1F2D29"/>
                </a:solidFill>
              </a:rPr>
              <a:t>- Fag og emne</a:t>
            </a:r>
            <a:br>
              <a:rPr lang="da-DK" dirty="0">
                <a:solidFill>
                  <a:srgbClr val="1F2D29"/>
                </a:solidFill>
              </a:rPr>
            </a:br>
            <a:r>
              <a:rPr lang="da-DK" dirty="0">
                <a:solidFill>
                  <a:srgbClr val="1F2D29"/>
                </a:solidFill>
              </a:rPr>
              <a:t>- Materialer</a:t>
            </a:r>
            <a:br>
              <a:rPr lang="da-DK" dirty="0">
                <a:solidFill>
                  <a:srgbClr val="1F2D29"/>
                </a:solidFill>
              </a:rPr>
            </a:br>
            <a:r>
              <a:rPr lang="da-DK" dirty="0">
                <a:solidFill>
                  <a:srgbClr val="1F2D29"/>
                </a:solidFill>
              </a:rPr>
              <a:t>- Læsefasen</a:t>
            </a:r>
            <a:br>
              <a:rPr lang="da-DK" dirty="0">
                <a:solidFill>
                  <a:srgbClr val="1F2D29"/>
                </a:solidFill>
              </a:rPr>
            </a:br>
            <a:r>
              <a:rPr lang="da-DK" dirty="0">
                <a:solidFill>
                  <a:srgbClr val="1F2D29"/>
                </a:solidFill>
              </a:rPr>
              <a:t>- Skriveugen</a:t>
            </a:r>
          </a:p>
          <a:p>
            <a:pPr marL="0" indent="0">
              <a:buNone/>
            </a:pPr>
            <a:r>
              <a:rPr lang="da-DK" dirty="0">
                <a:solidFill>
                  <a:srgbClr val="1F2D29"/>
                </a:solidFill>
              </a:rPr>
              <a:t> 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F467A230-3808-B740-BC6B-CB1070E8B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Stig Haslund - Københavns VUC</a:t>
            </a:r>
          </a:p>
        </p:txBody>
      </p:sp>
    </p:spTree>
    <p:extLst>
      <p:ext uri="{BB962C8B-B14F-4D97-AF65-F5344CB8AC3E}">
        <p14:creationId xmlns:p14="http://schemas.microsoft.com/office/powerpoint/2010/main" val="12063632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3" Type="http://schemas.microsoft.com/office/2011/relationships/webextension" Target="webextension3.xml"/><Relationship Id="rId2" Type="http://schemas.microsoft.com/office/2011/relationships/webextension" Target="webextension2.xml"/><Relationship Id="rId1" Type="http://schemas.microsoft.com/office/2011/relationships/webextension" Target="webextension1.xml"/><Relationship Id="rId4" Type="http://schemas.microsoft.com/office/2011/relationships/webextension" Target="webextension4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  <wetp:taskpane dockstate="right" visibility="0" width="350" row="0">
    <wetp:webextensionref xmlns:r="http://schemas.openxmlformats.org/officeDocument/2006/relationships" r:id="rId2"/>
  </wetp:taskpane>
  <wetp:taskpane dockstate="right" visibility="0" width="350" row="0">
    <wetp:webextensionref xmlns:r="http://schemas.openxmlformats.org/officeDocument/2006/relationships" r:id="rId3"/>
  </wetp:taskpane>
  <wetp:taskpane dockstate="right" visibility="0" width="350" row="0">
    <wetp:webextensionref xmlns:r="http://schemas.openxmlformats.org/officeDocument/2006/relationships" r:id="rId4"/>
  </wetp:taskpane>
</wetp:taskpanes>
</file>

<file path=ppt/webextensions/webextension1.xml><?xml version="1.0" encoding="utf-8"?>
<we:webextension xmlns:we="http://schemas.microsoft.com/office/webextensions/webextension/2010/11" id="{97FF69FF-B6DD-2446-8C05-3BE2F0B0ADB2}">
  <we:reference id="wa104380902" version="1.0.0.0" store="da-DK" storeType="OMEX"/>
  <we:alternateReferences>
    <we:reference id="wa104380902" version="1.0.0.0" store="WA104380902" storeType="OMEX"/>
  </we:alternateReferences>
  <we:properties/>
  <we:bindings/>
  <we:snapshot xmlns:r="http://schemas.openxmlformats.org/officeDocument/2006/relationships"/>
</we:webextension>
</file>

<file path=ppt/webextensions/webextension2.xml><?xml version="1.0" encoding="utf-8"?>
<we:webextension xmlns:we="http://schemas.microsoft.com/office/webextensions/webextension/2010/11" id="{B3419401-2F9F-974E-BE4E-D0150882EE13}">
  <we:reference id="wa104380649" version="4.1.0.1739" store="da-DK" storeType="OMEX"/>
  <we:alternateReferences>
    <we:reference id="wa104380649" version="4.1.0.1739" store="WA104380649" storeType="OMEX"/>
  </we:alternateReferences>
  <we:properties/>
  <we:bindings/>
  <we:snapshot xmlns:r="http://schemas.openxmlformats.org/officeDocument/2006/relationships"/>
</we:webextension>
</file>

<file path=ppt/webextensions/webextension3.xml><?xml version="1.0" encoding="utf-8"?>
<we:webextension xmlns:we="http://schemas.microsoft.com/office/webextensions/webextension/2010/11" id="{A589FD19-87FD-7D44-8EE4-77EC6FF80556}">
  <we:reference id="wa104380050" version="2.0.1.15" store="da-DK" storeType="OMEX"/>
  <we:alternateReferences>
    <we:reference id="wa104380050" version="2.0.1.15" store="WA104380050" storeType="OMEX"/>
  </we:alternateReferences>
  <we:properties/>
  <we:bindings/>
  <we:snapshot xmlns:r="http://schemas.openxmlformats.org/officeDocument/2006/relationships"/>
</we:webextension>
</file>

<file path=ppt/webextensions/webextension4.xml><?xml version="1.0" encoding="utf-8"?>
<we:webextension xmlns:we="http://schemas.microsoft.com/office/webextensions/webextension/2010/11" id="{0EB5D97C-92AB-044E-BC40-37A2EDCC7DAB}">
  <we:reference id="wa104380169" version="1.1.0.0" store="da-DK" storeType="OMEX"/>
  <we:alternateReferences>
    <we:reference id="wa104380169" version="1.1.0.0" store="WA104380169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930</Words>
  <Application>Microsoft Macintosh PowerPoint</Application>
  <PresentationFormat>Widescreen</PresentationFormat>
  <Paragraphs>101</Paragraphs>
  <Slides>20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20</vt:i4>
      </vt:variant>
    </vt:vector>
  </HeadingPairs>
  <TitlesOfParts>
    <vt:vector size="26" baseType="lpstr">
      <vt:lpstr>Arial</vt:lpstr>
      <vt:lpstr>Calibri</vt:lpstr>
      <vt:lpstr>MS Shell Dlg 2</vt:lpstr>
      <vt:lpstr>Wingdings</vt:lpstr>
      <vt:lpstr>Wingdings 3</vt:lpstr>
      <vt:lpstr>Madison</vt:lpstr>
      <vt:lpstr>Elektroniske objekter til understøttelse af SSO-processen</vt:lpstr>
      <vt:lpstr>Baggrund</vt:lpstr>
      <vt:lpstr>Baggrund</vt:lpstr>
      <vt:lpstr>Overvejelser i forbindelse med udarbejdning af materiale</vt:lpstr>
      <vt:lpstr>Overvejelser i forbindelse med udarbejdning af materiale</vt:lpstr>
      <vt:lpstr>Diskussionspunkt 1      kortlink.dk/vgdy</vt:lpstr>
      <vt:lpstr>Opbygning af siderne</vt:lpstr>
      <vt:lpstr>Oversigtsobjektet</vt:lpstr>
      <vt:lpstr>FAQ’erne</vt:lpstr>
      <vt:lpstr>Emnebanken</vt:lpstr>
      <vt:lpstr>Forberedelse til vejledermøderne</vt:lpstr>
      <vt:lpstr>Forberedelse til vejledermøderne</vt:lpstr>
      <vt:lpstr>Diskussionspunkt 2      kortlink.dk/vge3    </vt:lpstr>
      <vt:lpstr>Skriveugeobjektet</vt:lpstr>
      <vt:lpstr>Skriveugeobjektet</vt:lpstr>
      <vt:lpstr>Skriveugeobjektet</vt:lpstr>
      <vt:lpstr>Diskussionspunkt 3            kortlink.dk/vge5</vt:lpstr>
      <vt:lpstr>Opsamling </vt:lpstr>
      <vt:lpstr>Organisatorisk støtte</vt:lpstr>
      <vt:lpstr>Diskussionspunkt 4            kortlink.dk/vge6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Elektroniske objekter til understøttelse af SSO-processen</dc:title>
  <dc:creator>Stig Haslund</dc:creator>
  <cp:lastModifiedBy>Stig Haslund</cp:lastModifiedBy>
  <cp:revision>7</cp:revision>
  <dcterms:created xsi:type="dcterms:W3CDTF">2018-10-24T09:54:29Z</dcterms:created>
  <dcterms:modified xsi:type="dcterms:W3CDTF">2018-10-25T06:24:44Z</dcterms:modified>
</cp:coreProperties>
</file>