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39" r:id="rId4"/>
    <p:sldId id="346" r:id="rId5"/>
    <p:sldId id="332" r:id="rId6"/>
    <p:sldId id="333" r:id="rId7"/>
    <p:sldId id="343" r:id="rId8"/>
    <p:sldId id="264" r:id="rId9"/>
    <p:sldId id="345" r:id="rId10"/>
    <p:sldId id="335" r:id="rId11"/>
    <p:sldId id="348" r:id="rId12"/>
    <p:sldId id="347" r:id="rId13"/>
    <p:sldId id="271" r:id="rId14"/>
    <p:sldId id="261" r:id="rId15"/>
    <p:sldId id="340" r:id="rId16"/>
    <p:sldId id="273" r:id="rId17"/>
    <p:sldId id="257" r:id="rId18"/>
    <p:sldId id="258" r:id="rId19"/>
    <p:sldId id="259" r:id="rId20"/>
    <p:sldId id="262" r:id="rId21"/>
    <p:sldId id="263" r:id="rId22"/>
    <p:sldId id="341" r:id="rId23"/>
    <p:sldId id="265" r:id="rId24"/>
    <p:sldId id="342" r:id="rId2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llemlayout 1 - Marker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56C7DC-46CC-402F-9FB8-1294C0535DB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da-DK"/>
        </a:p>
      </dgm:t>
    </dgm:pt>
    <dgm:pt modelId="{28DB1EF3-AFC2-43E2-9AF6-19BCA6F47F20}">
      <dgm:prSet phldrT="[Tekst]"/>
      <dgm:spPr>
        <a:xfrm>
          <a:off x="2864564" y="0"/>
          <a:ext cx="1770994" cy="696214"/>
        </a:xfrm>
      </dgm:spPr>
      <dgm:t>
        <a:bodyPr/>
        <a:lstStyle/>
        <a:p>
          <a:pPr>
            <a:lnSpc>
              <a:spcPct val="100000"/>
            </a:lnSpc>
          </a:pPr>
          <a:r>
            <a:rPr lang="da-DK" dirty="0">
              <a:latin typeface="Calibri" panose="020F0502020204030204"/>
              <a:ea typeface="+mn-ea"/>
              <a:cs typeface="+mn-cs"/>
            </a:rPr>
            <a:t>2 klasser på hver årgang</a:t>
          </a:r>
        </a:p>
      </dgm:t>
    </dgm:pt>
    <dgm:pt modelId="{5E9F2A9F-E33A-4C5A-AB55-6BB61D4C8A5C}" type="parTrans" cxnId="{F8273EE2-34B8-4632-963E-4E52C0F84236}">
      <dgm:prSet/>
      <dgm:spPr/>
      <dgm:t>
        <a:bodyPr/>
        <a:lstStyle/>
        <a:p>
          <a:endParaRPr lang="da-DK"/>
        </a:p>
      </dgm:t>
    </dgm:pt>
    <dgm:pt modelId="{3152D67E-11E8-4E06-9F7B-36333C310D13}" type="sibTrans" cxnId="{F8273EE2-34B8-4632-963E-4E52C0F84236}">
      <dgm:prSet/>
      <dgm:spPr/>
      <dgm:t>
        <a:bodyPr/>
        <a:lstStyle/>
        <a:p>
          <a:endParaRPr lang="da-DK"/>
        </a:p>
      </dgm:t>
    </dgm:pt>
    <dgm:pt modelId="{24A1CD02-7907-4369-AB30-5D60B92B2142}">
      <dgm:prSet phldrT="[Tekst]"/>
      <dgm:spPr>
        <a:xfrm>
          <a:off x="5066341" y="907253"/>
          <a:ext cx="2584694" cy="696214"/>
        </a:xfrm>
      </dgm:spPr>
      <dgm:t>
        <a:bodyPr/>
        <a:lstStyle/>
        <a:p>
          <a:pPr>
            <a:lnSpc>
              <a:spcPct val="100000"/>
            </a:lnSpc>
          </a:pPr>
          <a:r>
            <a:rPr lang="da-DK" dirty="0">
              <a:latin typeface="Calibri" panose="020F0502020204030204"/>
              <a:ea typeface="+mn-ea"/>
              <a:cs typeface="+mn-cs"/>
            </a:rPr>
            <a:t>3 praktik-projektperioder - et placeret i hvert af de 3 første semestre</a:t>
          </a:r>
        </a:p>
      </dgm:t>
    </dgm:pt>
    <dgm:pt modelId="{36B74708-9FC1-4C32-81BF-839597C304C6}" type="parTrans" cxnId="{29FAADDF-9510-4583-80D5-52F4DBFDFBD3}">
      <dgm:prSet/>
      <dgm:spPr/>
      <dgm:t>
        <a:bodyPr/>
        <a:lstStyle/>
        <a:p>
          <a:endParaRPr lang="da-DK"/>
        </a:p>
      </dgm:t>
    </dgm:pt>
    <dgm:pt modelId="{1B155395-D646-45BA-BDE2-3E463B7E5F62}" type="sibTrans" cxnId="{29FAADDF-9510-4583-80D5-52F4DBFDFBD3}">
      <dgm:prSet/>
      <dgm:spPr>
        <a:xfrm>
          <a:off x="4523511" y="1207931"/>
          <a:ext cx="94859" cy="94859"/>
        </a:xfrm>
        <a:prstGeom prst="ellipse">
          <a:avLst/>
        </a:prstGeom>
      </dgm:spPr>
      <dgm:t>
        <a:bodyPr/>
        <a:lstStyle/>
        <a:p>
          <a:endParaRPr lang="da-DK"/>
        </a:p>
      </dgm:t>
    </dgm:pt>
    <dgm:pt modelId="{2B32BC0E-99EE-45B4-BE65-1128BC124F0D}">
      <dgm:prSet phldrT="[Tekst]"/>
      <dgm:spPr>
        <a:xfrm>
          <a:off x="2864564" y="1431155"/>
          <a:ext cx="2058182" cy="696214"/>
        </a:xfrm>
      </dgm:spPr>
      <dgm:t>
        <a:bodyPr/>
        <a:lstStyle/>
        <a:p>
          <a:pPr>
            <a:lnSpc>
              <a:spcPct val="100000"/>
            </a:lnSpc>
          </a:pPr>
          <a:r>
            <a:rPr lang="da-DK" dirty="0">
              <a:latin typeface="Calibri" panose="020F0502020204030204"/>
              <a:ea typeface="+mn-ea"/>
              <a:cs typeface="+mn-cs"/>
            </a:rPr>
            <a:t>Historieopgave placeret i begyndelsen af 2. år - dogmeopgave december første år</a:t>
          </a:r>
        </a:p>
      </dgm:t>
    </dgm:pt>
    <dgm:pt modelId="{0A3EC3B1-0B29-4F95-9AA6-657E9545796D}" type="parTrans" cxnId="{9E71F943-0036-4962-A75F-C0191A06B26F}">
      <dgm:prSet/>
      <dgm:spPr/>
      <dgm:t>
        <a:bodyPr/>
        <a:lstStyle/>
        <a:p>
          <a:endParaRPr lang="da-DK"/>
        </a:p>
      </dgm:t>
    </dgm:pt>
    <dgm:pt modelId="{DA7BCE9F-E1DB-4513-BD01-578332F8D855}" type="sibTrans" cxnId="{9E71F943-0036-4962-A75F-C0191A06B26F}">
      <dgm:prSet/>
      <dgm:spPr>
        <a:xfrm>
          <a:off x="5173035" y="1731832"/>
          <a:ext cx="94859" cy="94859"/>
        </a:xfrm>
        <a:prstGeom prst="ellipse">
          <a:avLst/>
        </a:prstGeom>
      </dgm:spPr>
      <dgm:t>
        <a:bodyPr/>
        <a:lstStyle/>
        <a:p>
          <a:endParaRPr lang="da-DK"/>
        </a:p>
      </dgm:t>
    </dgm:pt>
    <dgm:pt modelId="{EC47FB00-9D8A-497F-92A7-2E34C14CDA81}">
      <dgm:prSet phldrT="[Tekst]"/>
      <dgm:spPr>
        <a:xfrm>
          <a:off x="6071500" y="2043823"/>
          <a:ext cx="1579535" cy="696214"/>
        </a:xfrm>
      </dgm:spPr>
      <dgm:t>
        <a:bodyPr/>
        <a:lstStyle/>
        <a:p>
          <a:pPr>
            <a:lnSpc>
              <a:spcPct val="100000"/>
            </a:lnSpc>
          </a:pPr>
          <a:r>
            <a:rPr lang="da-DK" dirty="0">
              <a:latin typeface="Calibri" panose="020F0502020204030204"/>
              <a:ea typeface="+mn-ea"/>
              <a:cs typeface="+mn-cs"/>
            </a:rPr>
            <a:t>Fagpakker: Pædagogik og formidling (</a:t>
          </a:r>
          <a:r>
            <a:rPr lang="da-DK" dirty="0" err="1">
              <a:latin typeface="Calibri" panose="020F0502020204030204"/>
              <a:ea typeface="+mn-ea"/>
              <a:cs typeface="+mn-cs"/>
            </a:rPr>
            <a:t>samf</a:t>
          </a:r>
          <a:r>
            <a:rPr lang="da-DK" dirty="0">
              <a:latin typeface="Calibri" panose="020F0502020204030204"/>
              <a:ea typeface="+mn-ea"/>
              <a:cs typeface="+mn-cs"/>
            </a:rPr>
            <a:t>. B og </a:t>
          </a:r>
          <a:r>
            <a:rPr lang="da-DK" dirty="0" err="1">
              <a:latin typeface="Calibri" panose="020F0502020204030204"/>
              <a:ea typeface="+mn-ea"/>
              <a:cs typeface="+mn-cs"/>
            </a:rPr>
            <a:t>psyk</a:t>
          </a:r>
          <a:r>
            <a:rPr lang="da-DK" dirty="0">
              <a:latin typeface="Calibri" panose="020F0502020204030204"/>
              <a:ea typeface="+mn-ea"/>
              <a:cs typeface="+mn-cs"/>
            </a:rPr>
            <a:t>. C) samt krop og sundhed (biologi B og Idræt B)</a:t>
          </a:r>
        </a:p>
      </dgm:t>
    </dgm:pt>
    <dgm:pt modelId="{01935D7E-CEA1-4CC3-8C97-B5C16DA84AFF}" type="parTrans" cxnId="{732257D3-B7EB-41A4-BCE9-0692F02967B3}">
      <dgm:prSet/>
      <dgm:spPr/>
      <dgm:t>
        <a:bodyPr/>
        <a:lstStyle/>
        <a:p>
          <a:endParaRPr lang="da-DK"/>
        </a:p>
      </dgm:t>
    </dgm:pt>
    <dgm:pt modelId="{CF9FAFBC-ACD8-4B74-9D9C-421E8D14EC29}" type="sibTrans" cxnId="{732257D3-B7EB-41A4-BCE9-0692F02967B3}">
      <dgm:prSet/>
      <dgm:spPr>
        <a:xfrm>
          <a:off x="5659820" y="2344500"/>
          <a:ext cx="94859" cy="94859"/>
        </a:xfrm>
        <a:prstGeom prst="ellipse">
          <a:avLst/>
        </a:prstGeom>
      </dgm:spPr>
      <dgm:t>
        <a:bodyPr/>
        <a:lstStyle/>
        <a:p>
          <a:endParaRPr lang="da-DK"/>
        </a:p>
      </dgm:t>
    </dgm:pt>
    <dgm:pt modelId="{3473E9E1-86FA-403E-8D89-A662BDDA320A}">
      <dgm:prSet phldrT="[Tekst]"/>
      <dgm:spPr>
        <a:xfrm>
          <a:off x="5257800" y="3655123"/>
          <a:ext cx="2393235" cy="696214"/>
        </a:xfrm>
      </dgm:spPr>
      <dgm:t>
        <a:bodyPr/>
        <a:lstStyle/>
        <a:p>
          <a:pPr>
            <a:lnSpc>
              <a:spcPct val="100000"/>
            </a:lnSpc>
          </a:pPr>
          <a:r>
            <a:rPr lang="da-DK">
              <a:latin typeface="Calibri" panose="020F0502020204030204"/>
              <a:ea typeface="+mn-ea"/>
              <a:cs typeface="+mn-cs"/>
            </a:rPr>
            <a:t>SSO - marts / april på andet år</a:t>
          </a:r>
        </a:p>
      </dgm:t>
    </dgm:pt>
    <dgm:pt modelId="{2937F5BA-BBA4-4916-A1B0-E44E357E04EF}" type="parTrans" cxnId="{A1F782FB-C5F4-41BB-991B-74C044178F0C}">
      <dgm:prSet/>
      <dgm:spPr/>
      <dgm:t>
        <a:bodyPr/>
        <a:lstStyle/>
        <a:p>
          <a:endParaRPr lang="da-DK"/>
        </a:p>
      </dgm:t>
    </dgm:pt>
    <dgm:pt modelId="{B3DC558D-DE03-4A5F-9265-010395A01DE4}" type="sibTrans" cxnId="{A1F782FB-C5F4-41BB-991B-74C044178F0C}">
      <dgm:prSet/>
      <dgm:spPr/>
      <dgm:t>
        <a:bodyPr/>
        <a:lstStyle/>
        <a:p>
          <a:endParaRPr lang="da-DK"/>
        </a:p>
      </dgm:t>
    </dgm:pt>
    <dgm:pt modelId="{3573788D-1066-4D55-857C-58411D41954D}" type="pres">
      <dgm:prSet presAssocID="{CA56C7DC-46CC-402F-9FB8-1294C0535DB0}" presName="root" presStyleCnt="0">
        <dgm:presLayoutVars>
          <dgm:dir/>
          <dgm:resizeHandles val="exact"/>
        </dgm:presLayoutVars>
      </dgm:prSet>
      <dgm:spPr/>
    </dgm:pt>
    <dgm:pt modelId="{27141CAB-D0AB-4D9F-960A-B5B9B46DF172}" type="pres">
      <dgm:prSet presAssocID="{28DB1EF3-AFC2-43E2-9AF6-19BCA6F47F20}" presName="compNode" presStyleCnt="0"/>
      <dgm:spPr/>
    </dgm:pt>
    <dgm:pt modelId="{06FE4F80-5C0C-4B87-9F5D-47E167791D86}" type="pres">
      <dgm:prSet presAssocID="{28DB1EF3-AFC2-43E2-9AF6-19BCA6F47F20}" presName="bgRect" presStyleLbl="bgShp" presStyleIdx="0" presStyleCnt="5"/>
      <dgm:spPr/>
    </dgm:pt>
    <dgm:pt modelId="{128525BE-F67B-46F1-AAF0-D03BADE1D571}" type="pres">
      <dgm:prSet presAssocID="{28DB1EF3-AFC2-43E2-9AF6-19BCA6F47F2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ceCar"/>
        </a:ext>
      </dgm:extLst>
    </dgm:pt>
    <dgm:pt modelId="{104B272D-46DB-4C18-975C-3D877260EBE1}" type="pres">
      <dgm:prSet presAssocID="{28DB1EF3-AFC2-43E2-9AF6-19BCA6F47F20}" presName="spaceRect" presStyleCnt="0"/>
      <dgm:spPr/>
    </dgm:pt>
    <dgm:pt modelId="{763D8915-76F1-4C1A-A78D-8A60433CEA2E}" type="pres">
      <dgm:prSet presAssocID="{28DB1EF3-AFC2-43E2-9AF6-19BCA6F47F20}" presName="parTx" presStyleLbl="revTx" presStyleIdx="0" presStyleCnt="5">
        <dgm:presLayoutVars>
          <dgm:chMax val="0"/>
          <dgm:chPref val="0"/>
        </dgm:presLayoutVars>
      </dgm:prSet>
      <dgm:spPr>
        <a:prstGeom prst="rect">
          <a:avLst/>
        </a:prstGeom>
      </dgm:spPr>
    </dgm:pt>
    <dgm:pt modelId="{AAB05796-F417-4299-9129-ACF7998F630A}" type="pres">
      <dgm:prSet presAssocID="{3152D67E-11E8-4E06-9F7B-36333C310D13}" presName="sibTrans" presStyleCnt="0"/>
      <dgm:spPr/>
    </dgm:pt>
    <dgm:pt modelId="{6D723B75-1A9A-462C-A050-4B32A77ECFEF}" type="pres">
      <dgm:prSet presAssocID="{24A1CD02-7907-4369-AB30-5D60B92B2142}" presName="compNode" presStyleCnt="0"/>
      <dgm:spPr/>
    </dgm:pt>
    <dgm:pt modelId="{3F23AE9E-7432-4639-BE51-A0F33E6CECE4}" type="pres">
      <dgm:prSet presAssocID="{24A1CD02-7907-4369-AB30-5D60B92B2142}" presName="bgRect" presStyleLbl="bgShp" presStyleIdx="1" presStyleCnt="5"/>
      <dgm:spPr/>
    </dgm:pt>
    <dgm:pt modelId="{36F7CCF6-2C18-4AE7-9CFA-328DB62E6DBE}" type="pres">
      <dgm:prSet presAssocID="{24A1CD02-7907-4369-AB30-5D60B92B214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ialArts"/>
        </a:ext>
      </dgm:extLst>
    </dgm:pt>
    <dgm:pt modelId="{1C068EDE-9C4D-4C15-A5AB-B6CFABDCA9A6}" type="pres">
      <dgm:prSet presAssocID="{24A1CD02-7907-4369-AB30-5D60B92B2142}" presName="spaceRect" presStyleCnt="0"/>
      <dgm:spPr/>
    </dgm:pt>
    <dgm:pt modelId="{50154C25-303B-4D21-8F17-34D06AE4A83E}" type="pres">
      <dgm:prSet presAssocID="{24A1CD02-7907-4369-AB30-5D60B92B2142}" presName="parTx" presStyleLbl="revTx" presStyleIdx="1" presStyleCnt="5">
        <dgm:presLayoutVars>
          <dgm:chMax val="0"/>
          <dgm:chPref val="0"/>
        </dgm:presLayoutVars>
      </dgm:prSet>
      <dgm:spPr>
        <a:prstGeom prst="rect">
          <a:avLst/>
        </a:prstGeom>
      </dgm:spPr>
    </dgm:pt>
    <dgm:pt modelId="{3DEC54E5-B460-4468-91FF-2A64325BD340}" type="pres">
      <dgm:prSet presAssocID="{1B155395-D646-45BA-BDE2-3E463B7E5F62}" presName="sibTrans" presStyleCnt="0"/>
      <dgm:spPr/>
    </dgm:pt>
    <dgm:pt modelId="{5B1BA3F0-BF2A-4E5D-B9C9-2F1254015C94}" type="pres">
      <dgm:prSet presAssocID="{2B32BC0E-99EE-45B4-BE65-1128BC124F0D}" presName="compNode" presStyleCnt="0"/>
      <dgm:spPr/>
    </dgm:pt>
    <dgm:pt modelId="{540C8F3E-20CB-4677-BA76-CAB94C3CF11F}" type="pres">
      <dgm:prSet presAssocID="{2B32BC0E-99EE-45B4-BE65-1128BC124F0D}" presName="bgRect" presStyleLbl="bgShp" presStyleIdx="2" presStyleCnt="5"/>
      <dgm:spPr/>
    </dgm:pt>
    <dgm:pt modelId="{C4C5B4C2-565A-4E1D-88C5-C1123D0663DE}" type="pres">
      <dgm:prSet presAssocID="{2B32BC0E-99EE-45B4-BE65-1128BC124F0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cracker"/>
        </a:ext>
      </dgm:extLst>
    </dgm:pt>
    <dgm:pt modelId="{D4CF4608-6E42-4C78-A79E-2271D355BDA5}" type="pres">
      <dgm:prSet presAssocID="{2B32BC0E-99EE-45B4-BE65-1128BC124F0D}" presName="spaceRect" presStyleCnt="0"/>
      <dgm:spPr/>
    </dgm:pt>
    <dgm:pt modelId="{8AD3D592-72B6-41CB-9FF3-0B8B3578F65E}" type="pres">
      <dgm:prSet presAssocID="{2B32BC0E-99EE-45B4-BE65-1128BC124F0D}" presName="parTx" presStyleLbl="revTx" presStyleIdx="2" presStyleCnt="5">
        <dgm:presLayoutVars>
          <dgm:chMax val="0"/>
          <dgm:chPref val="0"/>
        </dgm:presLayoutVars>
      </dgm:prSet>
      <dgm:spPr>
        <a:prstGeom prst="rect">
          <a:avLst/>
        </a:prstGeom>
      </dgm:spPr>
    </dgm:pt>
    <dgm:pt modelId="{647F7CE6-8B2F-4823-84A2-B881A97223D3}" type="pres">
      <dgm:prSet presAssocID="{DA7BCE9F-E1DB-4513-BD01-578332F8D855}" presName="sibTrans" presStyleCnt="0"/>
      <dgm:spPr/>
    </dgm:pt>
    <dgm:pt modelId="{FCE7E341-48F2-4A8F-BDD9-CE517F7659E6}" type="pres">
      <dgm:prSet presAssocID="{EC47FB00-9D8A-497F-92A7-2E34C14CDA81}" presName="compNode" presStyleCnt="0"/>
      <dgm:spPr/>
    </dgm:pt>
    <dgm:pt modelId="{9944DE76-BF4F-4EBE-A902-6AFA0C76E262}" type="pres">
      <dgm:prSet presAssocID="{EC47FB00-9D8A-497F-92A7-2E34C14CDA81}" presName="bgRect" presStyleLbl="bgShp" presStyleIdx="3" presStyleCnt="5"/>
      <dgm:spPr/>
    </dgm:pt>
    <dgm:pt modelId="{C73B67B3-E985-4903-A0D1-F4264D07A1ED}" type="pres">
      <dgm:prSet presAssocID="{EC47FB00-9D8A-497F-92A7-2E34C14CDA8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ion"/>
        </a:ext>
      </dgm:extLst>
    </dgm:pt>
    <dgm:pt modelId="{CE1F5603-D82F-4976-82CB-95738CD6FE74}" type="pres">
      <dgm:prSet presAssocID="{EC47FB00-9D8A-497F-92A7-2E34C14CDA81}" presName="spaceRect" presStyleCnt="0"/>
      <dgm:spPr/>
    </dgm:pt>
    <dgm:pt modelId="{426B27EA-A0F1-4DCD-8A31-1B6681FCDCBA}" type="pres">
      <dgm:prSet presAssocID="{EC47FB00-9D8A-497F-92A7-2E34C14CDA81}" presName="parTx" presStyleLbl="revTx" presStyleIdx="3" presStyleCnt="5">
        <dgm:presLayoutVars>
          <dgm:chMax val="0"/>
          <dgm:chPref val="0"/>
        </dgm:presLayoutVars>
      </dgm:prSet>
      <dgm:spPr>
        <a:prstGeom prst="rect">
          <a:avLst/>
        </a:prstGeom>
      </dgm:spPr>
    </dgm:pt>
    <dgm:pt modelId="{95A36FA9-129A-46F7-BA1E-185379DFA4A4}" type="pres">
      <dgm:prSet presAssocID="{CF9FAFBC-ACD8-4B74-9D9C-421E8D14EC29}" presName="sibTrans" presStyleCnt="0"/>
      <dgm:spPr/>
    </dgm:pt>
    <dgm:pt modelId="{30A51923-5E61-4CDA-9C5E-19AFA454A53E}" type="pres">
      <dgm:prSet presAssocID="{3473E9E1-86FA-403E-8D89-A662BDDA320A}" presName="compNode" presStyleCnt="0"/>
      <dgm:spPr/>
    </dgm:pt>
    <dgm:pt modelId="{75253168-31D6-445C-8372-B838755FC2A4}" type="pres">
      <dgm:prSet presAssocID="{3473E9E1-86FA-403E-8D89-A662BDDA320A}" presName="bgRect" presStyleLbl="bgShp" presStyleIdx="4" presStyleCnt="5"/>
      <dgm:spPr/>
    </dgm:pt>
    <dgm:pt modelId="{512AB17B-BE25-41D5-B9E4-084033344F5F}" type="pres">
      <dgm:prSet presAssocID="{3473E9E1-86FA-403E-8D89-A662BDDA320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etition"/>
        </a:ext>
      </dgm:extLst>
    </dgm:pt>
    <dgm:pt modelId="{8D144C49-85A8-4EB5-8A78-653656CE2336}" type="pres">
      <dgm:prSet presAssocID="{3473E9E1-86FA-403E-8D89-A662BDDA320A}" presName="spaceRect" presStyleCnt="0"/>
      <dgm:spPr/>
    </dgm:pt>
    <dgm:pt modelId="{96D8BFC2-2279-4505-BE15-C6EFCC85080A}" type="pres">
      <dgm:prSet presAssocID="{3473E9E1-86FA-403E-8D89-A662BDDA320A}" presName="parTx" presStyleLbl="revTx" presStyleIdx="4" presStyleCnt="5">
        <dgm:presLayoutVars>
          <dgm:chMax val="0"/>
          <dgm:chPref val="0"/>
        </dgm:presLayoutVars>
      </dgm:prSet>
      <dgm:spPr>
        <a:prstGeom prst="rect">
          <a:avLst/>
        </a:prstGeom>
      </dgm:spPr>
    </dgm:pt>
  </dgm:ptLst>
  <dgm:cxnLst>
    <dgm:cxn modelId="{3C56DC40-6B6A-4C08-B83B-398F9219B673}" type="presOf" srcId="{24A1CD02-7907-4369-AB30-5D60B92B2142}" destId="{50154C25-303B-4D21-8F17-34D06AE4A83E}" srcOrd="0" destOrd="0" presId="urn:microsoft.com/office/officeart/2018/2/layout/IconVerticalSolidList"/>
    <dgm:cxn modelId="{9E71F943-0036-4962-A75F-C0191A06B26F}" srcId="{CA56C7DC-46CC-402F-9FB8-1294C0535DB0}" destId="{2B32BC0E-99EE-45B4-BE65-1128BC124F0D}" srcOrd="2" destOrd="0" parTransId="{0A3EC3B1-0B29-4F95-9AA6-657E9545796D}" sibTransId="{DA7BCE9F-E1DB-4513-BD01-578332F8D855}"/>
    <dgm:cxn modelId="{BC7D4651-7900-4A1C-8E23-27B3C6A2CDD5}" type="presOf" srcId="{EC47FB00-9D8A-497F-92A7-2E34C14CDA81}" destId="{426B27EA-A0F1-4DCD-8A31-1B6681FCDCBA}" srcOrd="0" destOrd="0" presId="urn:microsoft.com/office/officeart/2018/2/layout/IconVerticalSolidList"/>
    <dgm:cxn modelId="{072FB959-E3FF-4CBE-9AE9-2C2246683ECE}" type="presOf" srcId="{CA56C7DC-46CC-402F-9FB8-1294C0535DB0}" destId="{3573788D-1066-4D55-857C-58411D41954D}" srcOrd="0" destOrd="0" presId="urn:microsoft.com/office/officeart/2018/2/layout/IconVerticalSolidList"/>
    <dgm:cxn modelId="{6F2B1DA3-5FF3-43AD-8F4F-BAFE4EEDCC02}" type="presOf" srcId="{2B32BC0E-99EE-45B4-BE65-1128BC124F0D}" destId="{8AD3D592-72B6-41CB-9FF3-0B8B3578F65E}" srcOrd="0" destOrd="0" presId="urn:microsoft.com/office/officeart/2018/2/layout/IconVerticalSolidList"/>
    <dgm:cxn modelId="{30E435AF-853B-4273-9D14-3E4C553BE1DE}" type="presOf" srcId="{3473E9E1-86FA-403E-8D89-A662BDDA320A}" destId="{96D8BFC2-2279-4505-BE15-C6EFCC85080A}" srcOrd="0" destOrd="0" presId="urn:microsoft.com/office/officeart/2018/2/layout/IconVerticalSolidList"/>
    <dgm:cxn modelId="{732257D3-B7EB-41A4-BCE9-0692F02967B3}" srcId="{CA56C7DC-46CC-402F-9FB8-1294C0535DB0}" destId="{EC47FB00-9D8A-497F-92A7-2E34C14CDA81}" srcOrd="3" destOrd="0" parTransId="{01935D7E-CEA1-4CC3-8C97-B5C16DA84AFF}" sibTransId="{CF9FAFBC-ACD8-4B74-9D9C-421E8D14EC29}"/>
    <dgm:cxn modelId="{29FAADDF-9510-4583-80D5-52F4DBFDFBD3}" srcId="{CA56C7DC-46CC-402F-9FB8-1294C0535DB0}" destId="{24A1CD02-7907-4369-AB30-5D60B92B2142}" srcOrd="1" destOrd="0" parTransId="{36B74708-9FC1-4C32-81BF-839597C304C6}" sibTransId="{1B155395-D646-45BA-BDE2-3E463B7E5F62}"/>
    <dgm:cxn modelId="{F8273EE2-34B8-4632-963E-4E52C0F84236}" srcId="{CA56C7DC-46CC-402F-9FB8-1294C0535DB0}" destId="{28DB1EF3-AFC2-43E2-9AF6-19BCA6F47F20}" srcOrd="0" destOrd="0" parTransId="{5E9F2A9F-E33A-4C5A-AB55-6BB61D4C8A5C}" sibTransId="{3152D67E-11E8-4E06-9F7B-36333C310D13}"/>
    <dgm:cxn modelId="{D8EDC1F3-54AC-4F72-A06C-EDFC404E92A9}" type="presOf" srcId="{28DB1EF3-AFC2-43E2-9AF6-19BCA6F47F20}" destId="{763D8915-76F1-4C1A-A78D-8A60433CEA2E}" srcOrd="0" destOrd="0" presId="urn:microsoft.com/office/officeart/2018/2/layout/IconVerticalSolidList"/>
    <dgm:cxn modelId="{A1F782FB-C5F4-41BB-991B-74C044178F0C}" srcId="{CA56C7DC-46CC-402F-9FB8-1294C0535DB0}" destId="{3473E9E1-86FA-403E-8D89-A662BDDA320A}" srcOrd="4" destOrd="0" parTransId="{2937F5BA-BBA4-4916-A1B0-E44E357E04EF}" sibTransId="{B3DC558D-DE03-4A5F-9265-010395A01DE4}"/>
    <dgm:cxn modelId="{EECAE0F2-0302-4EED-AAD6-A553A4B7295A}" type="presParOf" srcId="{3573788D-1066-4D55-857C-58411D41954D}" destId="{27141CAB-D0AB-4D9F-960A-B5B9B46DF172}" srcOrd="0" destOrd="0" presId="urn:microsoft.com/office/officeart/2018/2/layout/IconVerticalSolidList"/>
    <dgm:cxn modelId="{5EA7F97E-1258-4DEC-AB3A-B89EB4346491}" type="presParOf" srcId="{27141CAB-D0AB-4D9F-960A-B5B9B46DF172}" destId="{06FE4F80-5C0C-4B87-9F5D-47E167791D86}" srcOrd="0" destOrd="0" presId="urn:microsoft.com/office/officeart/2018/2/layout/IconVerticalSolidList"/>
    <dgm:cxn modelId="{894B2D7E-70EA-4379-92B8-D7BDABA03C3F}" type="presParOf" srcId="{27141CAB-D0AB-4D9F-960A-B5B9B46DF172}" destId="{128525BE-F67B-46F1-AAF0-D03BADE1D571}" srcOrd="1" destOrd="0" presId="urn:microsoft.com/office/officeart/2018/2/layout/IconVerticalSolidList"/>
    <dgm:cxn modelId="{DE62714E-3B98-4DE9-9E71-B6C158A68083}" type="presParOf" srcId="{27141CAB-D0AB-4D9F-960A-B5B9B46DF172}" destId="{104B272D-46DB-4C18-975C-3D877260EBE1}" srcOrd="2" destOrd="0" presId="urn:microsoft.com/office/officeart/2018/2/layout/IconVerticalSolidList"/>
    <dgm:cxn modelId="{F66BF6A7-9043-4D16-B70A-F585CDC847EA}" type="presParOf" srcId="{27141CAB-D0AB-4D9F-960A-B5B9B46DF172}" destId="{763D8915-76F1-4C1A-A78D-8A60433CEA2E}" srcOrd="3" destOrd="0" presId="urn:microsoft.com/office/officeart/2018/2/layout/IconVerticalSolidList"/>
    <dgm:cxn modelId="{2163EA4E-3F0C-4028-ACE4-8427163E6EC3}" type="presParOf" srcId="{3573788D-1066-4D55-857C-58411D41954D}" destId="{AAB05796-F417-4299-9129-ACF7998F630A}" srcOrd="1" destOrd="0" presId="urn:microsoft.com/office/officeart/2018/2/layout/IconVerticalSolidList"/>
    <dgm:cxn modelId="{234B6195-D8ED-4263-9770-C9B4C66E8B51}" type="presParOf" srcId="{3573788D-1066-4D55-857C-58411D41954D}" destId="{6D723B75-1A9A-462C-A050-4B32A77ECFEF}" srcOrd="2" destOrd="0" presId="urn:microsoft.com/office/officeart/2018/2/layout/IconVerticalSolidList"/>
    <dgm:cxn modelId="{BCA67A5E-D5BF-4F53-8ECB-8A0DC2D3B3F7}" type="presParOf" srcId="{6D723B75-1A9A-462C-A050-4B32A77ECFEF}" destId="{3F23AE9E-7432-4639-BE51-A0F33E6CECE4}" srcOrd="0" destOrd="0" presId="urn:microsoft.com/office/officeart/2018/2/layout/IconVerticalSolidList"/>
    <dgm:cxn modelId="{9184F817-A55D-41DA-906D-92F4453614CD}" type="presParOf" srcId="{6D723B75-1A9A-462C-A050-4B32A77ECFEF}" destId="{36F7CCF6-2C18-4AE7-9CFA-328DB62E6DBE}" srcOrd="1" destOrd="0" presId="urn:microsoft.com/office/officeart/2018/2/layout/IconVerticalSolidList"/>
    <dgm:cxn modelId="{99E0EF1F-64AE-4FB6-981B-0E56625D8B68}" type="presParOf" srcId="{6D723B75-1A9A-462C-A050-4B32A77ECFEF}" destId="{1C068EDE-9C4D-4C15-A5AB-B6CFABDCA9A6}" srcOrd="2" destOrd="0" presId="urn:microsoft.com/office/officeart/2018/2/layout/IconVerticalSolidList"/>
    <dgm:cxn modelId="{5E768344-A63B-4028-A30B-2F961BD9EFC7}" type="presParOf" srcId="{6D723B75-1A9A-462C-A050-4B32A77ECFEF}" destId="{50154C25-303B-4D21-8F17-34D06AE4A83E}" srcOrd="3" destOrd="0" presId="urn:microsoft.com/office/officeart/2018/2/layout/IconVerticalSolidList"/>
    <dgm:cxn modelId="{6CD2D4D1-BBF8-432A-B5AC-9606540E4A89}" type="presParOf" srcId="{3573788D-1066-4D55-857C-58411D41954D}" destId="{3DEC54E5-B460-4468-91FF-2A64325BD340}" srcOrd="3" destOrd="0" presId="urn:microsoft.com/office/officeart/2018/2/layout/IconVerticalSolidList"/>
    <dgm:cxn modelId="{71F00D05-FB2A-49D4-A6EF-EC726B7BE087}" type="presParOf" srcId="{3573788D-1066-4D55-857C-58411D41954D}" destId="{5B1BA3F0-BF2A-4E5D-B9C9-2F1254015C94}" srcOrd="4" destOrd="0" presId="urn:microsoft.com/office/officeart/2018/2/layout/IconVerticalSolidList"/>
    <dgm:cxn modelId="{DA920ABE-A177-45D6-9F4D-945220F48B67}" type="presParOf" srcId="{5B1BA3F0-BF2A-4E5D-B9C9-2F1254015C94}" destId="{540C8F3E-20CB-4677-BA76-CAB94C3CF11F}" srcOrd="0" destOrd="0" presId="urn:microsoft.com/office/officeart/2018/2/layout/IconVerticalSolidList"/>
    <dgm:cxn modelId="{B8302FFA-985B-46E1-9377-7171E6F3BB92}" type="presParOf" srcId="{5B1BA3F0-BF2A-4E5D-B9C9-2F1254015C94}" destId="{C4C5B4C2-565A-4E1D-88C5-C1123D0663DE}" srcOrd="1" destOrd="0" presId="urn:microsoft.com/office/officeart/2018/2/layout/IconVerticalSolidList"/>
    <dgm:cxn modelId="{ED9BC3BA-BA41-4273-A7E9-153B9741B5F0}" type="presParOf" srcId="{5B1BA3F0-BF2A-4E5D-B9C9-2F1254015C94}" destId="{D4CF4608-6E42-4C78-A79E-2271D355BDA5}" srcOrd="2" destOrd="0" presId="urn:microsoft.com/office/officeart/2018/2/layout/IconVerticalSolidList"/>
    <dgm:cxn modelId="{D0E37BFF-D7F5-43BE-827C-843AD97B21D6}" type="presParOf" srcId="{5B1BA3F0-BF2A-4E5D-B9C9-2F1254015C94}" destId="{8AD3D592-72B6-41CB-9FF3-0B8B3578F65E}" srcOrd="3" destOrd="0" presId="urn:microsoft.com/office/officeart/2018/2/layout/IconVerticalSolidList"/>
    <dgm:cxn modelId="{4A1917DB-3D0E-4F51-8294-A122118F1E02}" type="presParOf" srcId="{3573788D-1066-4D55-857C-58411D41954D}" destId="{647F7CE6-8B2F-4823-84A2-B881A97223D3}" srcOrd="5" destOrd="0" presId="urn:microsoft.com/office/officeart/2018/2/layout/IconVerticalSolidList"/>
    <dgm:cxn modelId="{87AC58FE-5F5B-4122-A6D8-8ED341D2A9E7}" type="presParOf" srcId="{3573788D-1066-4D55-857C-58411D41954D}" destId="{FCE7E341-48F2-4A8F-BDD9-CE517F7659E6}" srcOrd="6" destOrd="0" presId="urn:microsoft.com/office/officeart/2018/2/layout/IconVerticalSolidList"/>
    <dgm:cxn modelId="{D28650D1-1D76-4E17-B328-632285AC7F3C}" type="presParOf" srcId="{FCE7E341-48F2-4A8F-BDD9-CE517F7659E6}" destId="{9944DE76-BF4F-4EBE-A902-6AFA0C76E262}" srcOrd="0" destOrd="0" presId="urn:microsoft.com/office/officeart/2018/2/layout/IconVerticalSolidList"/>
    <dgm:cxn modelId="{D6CC4EEC-8ED9-43BD-922D-0645B0104E94}" type="presParOf" srcId="{FCE7E341-48F2-4A8F-BDD9-CE517F7659E6}" destId="{C73B67B3-E985-4903-A0D1-F4264D07A1ED}" srcOrd="1" destOrd="0" presId="urn:microsoft.com/office/officeart/2018/2/layout/IconVerticalSolidList"/>
    <dgm:cxn modelId="{573B75B2-8219-4A75-8F9F-3E903AB6BDA5}" type="presParOf" srcId="{FCE7E341-48F2-4A8F-BDD9-CE517F7659E6}" destId="{CE1F5603-D82F-4976-82CB-95738CD6FE74}" srcOrd="2" destOrd="0" presId="urn:microsoft.com/office/officeart/2018/2/layout/IconVerticalSolidList"/>
    <dgm:cxn modelId="{461AF065-F18B-4E74-916A-25E83FB3D553}" type="presParOf" srcId="{FCE7E341-48F2-4A8F-BDD9-CE517F7659E6}" destId="{426B27EA-A0F1-4DCD-8A31-1B6681FCDCBA}" srcOrd="3" destOrd="0" presId="urn:microsoft.com/office/officeart/2018/2/layout/IconVerticalSolidList"/>
    <dgm:cxn modelId="{C3F7D53A-05CE-470F-801F-5ABB253407D1}" type="presParOf" srcId="{3573788D-1066-4D55-857C-58411D41954D}" destId="{95A36FA9-129A-46F7-BA1E-185379DFA4A4}" srcOrd="7" destOrd="0" presId="urn:microsoft.com/office/officeart/2018/2/layout/IconVerticalSolidList"/>
    <dgm:cxn modelId="{938027A7-AE99-4586-B1D2-CF83A880301C}" type="presParOf" srcId="{3573788D-1066-4D55-857C-58411D41954D}" destId="{30A51923-5E61-4CDA-9C5E-19AFA454A53E}" srcOrd="8" destOrd="0" presId="urn:microsoft.com/office/officeart/2018/2/layout/IconVerticalSolidList"/>
    <dgm:cxn modelId="{6DC8CF01-C9AC-439C-9A7D-67F5F34DA986}" type="presParOf" srcId="{30A51923-5E61-4CDA-9C5E-19AFA454A53E}" destId="{75253168-31D6-445C-8372-B838755FC2A4}" srcOrd="0" destOrd="0" presId="urn:microsoft.com/office/officeart/2018/2/layout/IconVerticalSolidList"/>
    <dgm:cxn modelId="{27D9CBE2-4868-4447-9C39-B41D8FBBFCA3}" type="presParOf" srcId="{30A51923-5E61-4CDA-9C5E-19AFA454A53E}" destId="{512AB17B-BE25-41D5-B9E4-084033344F5F}" srcOrd="1" destOrd="0" presId="urn:microsoft.com/office/officeart/2018/2/layout/IconVerticalSolidList"/>
    <dgm:cxn modelId="{A22EC772-19A9-46AD-9A27-6D767D8F61F0}" type="presParOf" srcId="{30A51923-5E61-4CDA-9C5E-19AFA454A53E}" destId="{8D144C49-85A8-4EB5-8A78-653656CE2336}" srcOrd="2" destOrd="0" presId="urn:microsoft.com/office/officeart/2018/2/layout/IconVerticalSolidList"/>
    <dgm:cxn modelId="{6DE07B17-3765-42F4-8569-94560663109A}" type="presParOf" srcId="{30A51923-5E61-4CDA-9C5E-19AFA454A53E}" destId="{96D8BFC2-2279-4505-BE15-C6EFCC85080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91A323-A6F1-4D50-AC75-D6285A0481C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0884A27-5135-4211-9611-4D8347633B47}">
      <dgm:prSet/>
      <dgm:spPr/>
      <dgm:t>
        <a:bodyPr/>
        <a:lstStyle/>
        <a:p>
          <a:r>
            <a:rPr lang="da-DK"/>
            <a:t>Beskriv dine forventninger til jobbet, vejen til disse job og om de er realistiske for dig – undersøg, hvad de forskellige job går ud på </a:t>
          </a:r>
          <a:endParaRPr lang="en-US"/>
        </a:p>
      </dgm:t>
    </dgm:pt>
    <dgm:pt modelId="{F2455657-DA52-46A7-AF1C-19046645EB3B}" type="parTrans" cxnId="{60D81D22-E191-4915-8907-C9C724E1E138}">
      <dgm:prSet/>
      <dgm:spPr/>
      <dgm:t>
        <a:bodyPr/>
        <a:lstStyle/>
        <a:p>
          <a:endParaRPr lang="en-US"/>
        </a:p>
      </dgm:t>
    </dgm:pt>
    <dgm:pt modelId="{7F3792A3-15F3-4738-979E-D13EE580BF39}" type="sibTrans" cxnId="{60D81D22-E191-4915-8907-C9C724E1E138}">
      <dgm:prSet/>
      <dgm:spPr/>
      <dgm:t>
        <a:bodyPr/>
        <a:lstStyle/>
        <a:p>
          <a:endParaRPr lang="en-US"/>
        </a:p>
      </dgm:t>
    </dgm:pt>
    <dgm:pt modelId="{B40AF7D5-DC9E-476D-A322-6CDDA4F78D94}">
      <dgm:prSet/>
      <dgm:spPr/>
      <dgm:t>
        <a:bodyPr/>
        <a:lstStyle/>
        <a:p>
          <a:r>
            <a:rPr lang="da-DK" dirty="0"/>
            <a:t>Opstil nogle spørgsmål til et tænkt interview med en, der har erfaringer med de to erhverv</a:t>
          </a:r>
          <a:endParaRPr lang="en-US" dirty="0"/>
        </a:p>
      </dgm:t>
    </dgm:pt>
    <dgm:pt modelId="{2FC07F3D-1BF9-4E03-94D3-A2778C3EE594}" type="parTrans" cxnId="{FCE5ACA1-AD33-46A8-8DA6-B72287E12B2A}">
      <dgm:prSet/>
      <dgm:spPr/>
      <dgm:t>
        <a:bodyPr/>
        <a:lstStyle/>
        <a:p>
          <a:endParaRPr lang="en-US"/>
        </a:p>
      </dgm:t>
    </dgm:pt>
    <dgm:pt modelId="{FAA53BA2-92D5-4887-9530-2D9CA4B66C40}" type="sibTrans" cxnId="{FCE5ACA1-AD33-46A8-8DA6-B72287E12B2A}">
      <dgm:prSet/>
      <dgm:spPr/>
      <dgm:t>
        <a:bodyPr/>
        <a:lstStyle/>
        <a:p>
          <a:endParaRPr lang="en-US"/>
        </a:p>
      </dgm:t>
    </dgm:pt>
    <dgm:pt modelId="{1669085F-2808-4E44-A7FE-3753DF0C1B3C}">
      <dgm:prSet/>
      <dgm:spPr/>
      <dgm:t>
        <a:bodyPr/>
        <a:lstStyle/>
        <a:p>
          <a:r>
            <a:rPr lang="da-DK"/>
            <a:t>Det kan f.eks. være typiske arbejdsopgaver, arbejdstider, mulighed for job/videreuddannelse, løn, fysiske udfordringer, psykiske udfordringer.</a:t>
          </a:r>
          <a:endParaRPr lang="en-US"/>
        </a:p>
      </dgm:t>
    </dgm:pt>
    <dgm:pt modelId="{9881E167-166F-40E9-A0B7-83C9C9670C2F}" type="parTrans" cxnId="{91FA466C-E4C4-434E-B4CC-CF27827373FA}">
      <dgm:prSet/>
      <dgm:spPr/>
      <dgm:t>
        <a:bodyPr/>
        <a:lstStyle/>
        <a:p>
          <a:endParaRPr lang="en-US"/>
        </a:p>
      </dgm:t>
    </dgm:pt>
    <dgm:pt modelId="{A70AE7F1-658F-410C-8F27-82F4CA22F7E9}" type="sibTrans" cxnId="{91FA466C-E4C4-434E-B4CC-CF27827373FA}">
      <dgm:prSet/>
      <dgm:spPr/>
      <dgm:t>
        <a:bodyPr/>
        <a:lstStyle/>
        <a:p>
          <a:endParaRPr lang="en-US"/>
        </a:p>
      </dgm:t>
    </dgm:pt>
    <dgm:pt modelId="{9253E81C-9DF1-4E40-8BA4-FDA92D6B8785}">
      <dgm:prSet/>
      <dgm:spPr/>
      <dgm:t>
        <a:bodyPr/>
        <a:lstStyle/>
        <a:p>
          <a:r>
            <a:rPr lang="da-DK"/>
            <a:t>Sammenlign dine forventninger med det, du har fundet frem til (opstil en liste for og imod)</a:t>
          </a:r>
          <a:endParaRPr lang="en-US"/>
        </a:p>
      </dgm:t>
    </dgm:pt>
    <dgm:pt modelId="{0072F19B-2FC5-47B6-B3C4-4D04BE7B496A}" type="parTrans" cxnId="{8702B8EF-1B82-401A-82F3-D74EB6833263}">
      <dgm:prSet/>
      <dgm:spPr/>
      <dgm:t>
        <a:bodyPr/>
        <a:lstStyle/>
        <a:p>
          <a:endParaRPr lang="en-US"/>
        </a:p>
      </dgm:t>
    </dgm:pt>
    <dgm:pt modelId="{874CC1C3-7294-4682-B0CF-30DF05211C40}" type="sibTrans" cxnId="{8702B8EF-1B82-401A-82F3-D74EB6833263}">
      <dgm:prSet/>
      <dgm:spPr/>
      <dgm:t>
        <a:bodyPr/>
        <a:lstStyle/>
        <a:p>
          <a:endParaRPr lang="en-US"/>
        </a:p>
      </dgm:t>
    </dgm:pt>
    <dgm:pt modelId="{ED5BC336-F732-42FF-8ADB-1BFF76B8C04C}" type="pres">
      <dgm:prSet presAssocID="{5A91A323-A6F1-4D50-AC75-D6285A0481CB}" presName="root" presStyleCnt="0">
        <dgm:presLayoutVars>
          <dgm:dir/>
          <dgm:resizeHandles val="exact"/>
        </dgm:presLayoutVars>
      </dgm:prSet>
      <dgm:spPr/>
    </dgm:pt>
    <dgm:pt modelId="{37FB190A-FBD4-4800-BE1A-414405275205}" type="pres">
      <dgm:prSet presAssocID="{20884A27-5135-4211-9611-4D8347633B47}" presName="compNode" presStyleCnt="0"/>
      <dgm:spPr/>
    </dgm:pt>
    <dgm:pt modelId="{747116E6-FFB5-4070-9C25-28C7F6C53189}" type="pres">
      <dgm:prSet presAssocID="{20884A27-5135-4211-9611-4D8347633B47}" presName="bgRect" presStyleLbl="bgShp" presStyleIdx="0" presStyleCnt="4"/>
      <dgm:spPr/>
    </dgm:pt>
    <dgm:pt modelId="{A0DFC51A-EEC7-4B79-86D9-425E751E5745}" type="pres">
      <dgm:prSet presAssocID="{20884A27-5135-4211-9611-4D8347633B4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BF65E7C1-815D-48ED-B2E0-9576E5851FB5}" type="pres">
      <dgm:prSet presAssocID="{20884A27-5135-4211-9611-4D8347633B47}" presName="spaceRect" presStyleCnt="0"/>
      <dgm:spPr/>
    </dgm:pt>
    <dgm:pt modelId="{13FA7088-EDF5-4DDB-8A61-3FB43A0EEA03}" type="pres">
      <dgm:prSet presAssocID="{20884A27-5135-4211-9611-4D8347633B47}" presName="parTx" presStyleLbl="revTx" presStyleIdx="0" presStyleCnt="4">
        <dgm:presLayoutVars>
          <dgm:chMax val="0"/>
          <dgm:chPref val="0"/>
        </dgm:presLayoutVars>
      </dgm:prSet>
      <dgm:spPr/>
    </dgm:pt>
    <dgm:pt modelId="{EC82C041-4ACF-448A-9DBB-7036A9FCDFBE}" type="pres">
      <dgm:prSet presAssocID="{7F3792A3-15F3-4738-979E-D13EE580BF39}" presName="sibTrans" presStyleCnt="0"/>
      <dgm:spPr/>
    </dgm:pt>
    <dgm:pt modelId="{46A6253F-FD4F-4A64-9693-3C57B4541004}" type="pres">
      <dgm:prSet presAssocID="{B40AF7D5-DC9E-476D-A322-6CDDA4F78D94}" presName="compNode" presStyleCnt="0"/>
      <dgm:spPr/>
    </dgm:pt>
    <dgm:pt modelId="{9CC77F2B-B56D-4DA4-9F80-D87CF364666B}" type="pres">
      <dgm:prSet presAssocID="{B40AF7D5-DC9E-476D-A322-6CDDA4F78D94}" presName="bgRect" presStyleLbl="bgShp" presStyleIdx="1" presStyleCnt="4"/>
      <dgm:spPr/>
    </dgm:pt>
    <dgm:pt modelId="{7EA19D04-903A-4548-ADF8-E63A505F808D}" type="pres">
      <dgm:prSet presAssocID="{B40AF7D5-DC9E-476D-A322-6CDDA4F78D9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C76F8C07-4CF3-4142-A1EC-2DE9F6D32D5A}" type="pres">
      <dgm:prSet presAssocID="{B40AF7D5-DC9E-476D-A322-6CDDA4F78D94}" presName="spaceRect" presStyleCnt="0"/>
      <dgm:spPr/>
    </dgm:pt>
    <dgm:pt modelId="{AA684DA0-F5CA-448D-B612-7CCBFA4E17B0}" type="pres">
      <dgm:prSet presAssocID="{B40AF7D5-DC9E-476D-A322-6CDDA4F78D94}" presName="parTx" presStyleLbl="revTx" presStyleIdx="1" presStyleCnt="4">
        <dgm:presLayoutVars>
          <dgm:chMax val="0"/>
          <dgm:chPref val="0"/>
        </dgm:presLayoutVars>
      </dgm:prSet>
      <dgm:spPr/>
    </dgm:pt>
    <dgm:pt modelId="{8CDAB871-828C-43EA-9285-032B72313CF9}" type="pres">
      <dgm:prSet presAssocID="{FAA53BA2-92D5-4887-9530-2D9CA4B66C40}" presName="sibTrans" presStyleCnt="0"/>
      <dgm:spPr/>
    </dgm:pt>
    <dgm:pt modelId="{8B4E1668-F3CC-41D6-91DA-B7D7C387553D}" type="pres">
      <dgm:prSet presAssocID="{1669085F-2808-4E44-A7FE-3753DF0C1B3C}" presName="compNode" presStyleCnt="0"/>
      <dgm:spPr/>
    </dgm:pt>
    <dgm:pt modelId="{29349B72-503C-404D-8886-782221A8BB02}" type="pres">
      <dgm:prSet presAssocID="{1669085F-2808-4E44-A7FE-3753DF0C1B3C}" presName="bgRect" presStyleLbl="bgShp" presStyleIdx="2" presStyleCnt="4"/>
      <dgm:spPr/>
    </dgm:pt>
    <dgm:pt modelId="{63575C99-109F-491C-B8B1-25810705B720}" type="pres">
      <dgm:prSet presAssocID="{1669085F-2808-4E44-A7FE-3753DF0C1B3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51BFED80-6FF6-4AB9-A427-C7C417A5EF95}" type="pres">
      <dgm:prSet presAssocID="{1669085F-2808-4E44-A7FE-3753DF0C1B3C}" presName="spaceRect" presStyleCnt="0"/>
      <dgm:spPr/>
    </dgm:pt>
    <dgm:pt modelId="{2E718146-33DD-482B-944E-184E7FF541A4}" type="pres">
      <dgm:prSet presAssocID="{1669085F-2808-4E44-A7FE-3753DF0C1B3C}" presName="parTx" presStyleLbl="revTx" presStyleIdx="2" presStyleCnt="4">
        <dgm:presLayoutVars>
          <dgm:chMax val="0"/>
          <dgm:chPref val="0"/>
        </dgm:presLayoutVars>
      </dgm:prSet>
      <dgm:spPr/>
    </dgm:pt>
    <dgm:pt modelId="{1CEB6B7D-960D-44E4-A7A6-7917A3A0D38E}" type="pres">
      <dgm:prSet presAssocID="{A70AE7F1-658F-410C-8F27-82F4CA22F7E9}" presName="sibTrans" presStyleCnt="0"/>
      <dgm:spPr/>
    </dgm:pt>
    <dgm:pt modelId="{3F08B2B2-99C1-4ECB-A767-40C47201D1B9}" type="pres">
      <dgm:prSet presAssocID="{9253E81C-9DF1-4E40-8BA4-FDA92D6B8785}" presName="compNode" presStyleCnt="0"/>
      <dgm:spPr/>
    </dgm:pt>
    <dgm:pt modelId="{3EF797DE-5AF8-48A1-AD5F-0E3C11F9058C}" type="pres">
      <dgm:prSet presAssocID="{9253E81C-9DF1-4E40-8BA4-FDA92D6B8785}" presName="bgRect" presStyleLbl="bgShp" presStyleIdx="3" presStyleCnt="4"/>
      <dgm:spPr/>
    </dgm:pt>
    <dgm:pt modelId="{EF284AFA-6D2E-4197-ABEE-A9530FFD99E9}" type="pres">
      <dgm:prSet presAssocID="{9253E81C-9DF1-4E40-8BA4-FDA92D6B878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29F71F56-3BB7-445D-929A-3F44D4F2E31E}" type="pres">
      <dgm:prSet presAssocID="{9253E81C-9DF1-4E40-8BA4-FDA92D6B8785}" presName="spaceRect" presStyleCnt="0"/>
      <dgm:spPr/>
    </dgm:pt>
    <dgm:pt modelId="{207AAC46-CA4E-4B76-9D90-FFB88009EF8E}" type="pres">
      <dgm:prSet presAssocID="{9253E81C-9DF1-4E40-8BA4-FDA92D6B878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539980C-7586-4078-ABD5-0202AA4FBD41}" type="presOf" srcId="{B40AF7D5-DC9E-476D-A322-6CDDA4F78D94}" destId="{AA684DA0-F5CA-448D-B612-7CCBFA4E17B0}" srcOrd="0" destOrd="0" presId="urn:microsoft.com/office/officeart/2018/2/layout/IconVerticalSolidList"/>
    <dgm:cxn modelId="{8BB2A91D-84B8-4C02-B303-57777DD40727}" type="presOf" srcId="{20884A27-5135-4211-9611-4D8347633B47}" destId="{13FA7088-EDF5-4DDB-8A61-3FB43A0EEA03}" srcOrd="0" destOrd="0" presId="urn:microsoft.com/office/officeart/2018/2/layout/IconVerticalSolidList"/>
    <dgm:cxn modelId="{60D81D22-E191-4915-8907-C9C724E1E138}" srcId="{5A91A323-A6F1-4D50-AC75-D6285A0481CB}" destId="{20884A27-5135-4211-9611-4D8347633B47}" srcOrd="0" destOrd="0" parTransId="{F2455657-DA52-46A7-AF1C-19046645EB3B}" sibTransId="{7F3792A3-15F3-4738-979E-D13EE580BF39}"/>
    <dgm:cxn modelId="{2C124428-F78A-4F32-95F3-D8C2E080E46E}" type="presOf" srcId="{5A91A323-A6F1-4D50-AC75-D6285A0481CB}" destId="{ED5BC336-F732-42FF-8ADB-1BFF76B8C04C}" srcOrd="0" destOrd="0" presId="urn:microsoft.com/office/officeart/2018/2/layout/IconVerticalSolidList"/>
    <dgm:cxn modelId="{2E99B73E-3A38-4B7C-A81A-C46CBE0076AF}" type="presOf" srcId="{1669085F-2808-4E44-A7FE-3753DF0C1B3C}" destId="{2E718146-33DD-482B-944E-184E7FF541A4}" srcOrd="0" destOrd="0" presId="urn:microsoft.com/office/officeart/2018/2/layout/IconVerticalSolidList"/>
    <dgm:cxn modelId="{91FA466C-E4C4-434E-B4CC-CF27827373FA}" srcId="{5A91A323-A6F1-4D50-AC75-D6285A0481CB}" destId="{1669085F-2808-4E44-A7FE-3753DF0C1B3C}" srcOrd="2" destOrd="0" parTransId="{9881E167-166F-40E9-A0B7-83C9C9670C2F}" sibTransId="{A70AE7F1-658F-410C-8F27-82F4CA22F7E9}"/>
    <dgm:cxn modelId="{FCE5ACA1-AD33-46A8-8DA6-B72287E12B2A}" srcId="{5A91A323-A6F1-4D50-AC75-D6285A0481CB}" destId="{B40AF7D5-DC9E-476D-A322-6CDDA4F78D94}" srcOrd="1" destOrd="0" parTransId="{2FC07F3D-1BF9-4E03-94D3-A2778C3EE594}" sibTransId="{FAA53BA2-92D5-4887-9530-2D9CA4B66C40}"/>
    <dgm:cxn modelId="{837A1AA9-5E80-42C6-BFF2-7A6F7D302C80}" type="presOf" srcId="{9253E81C-9DF1-4E40-8BA4-FDA92D6B8785}" destId="{207AAC46-CA4E-4B76-9D90-FFB88009EF8E}" srcOrd="0" destOrd="0" presId="urn:microsoft.com/office/officeart/2018/2/layout/IconVerticalSolidList"/>
    <dgm:cxn modelId="{8702B8EF-1B82-401A-82F3-D74EB6833263}" srcId="{5A91A323-A6F1-4D50-AC75-D6285A0481CB}" destId="{9253E81C-9DF1-4E40-8BA4-FDA92D6B8785}" srcOrd="3" destOrd="0" parTransId="{0072F19B-2FC5-47B6-B3C4-4D04BE7B496A}" sibTransId="{874CC1C3-7294-4682-B0CF-30DF05211C40}"/>
    <dgm:cxn modelId="{7302DEBA-2883-4C35-8AFC-4D07550BBA12}" type="presParOf" srcId="{ED5BC336-F732-42FF-8ADB-1BFF76B8C04C}" destId="{37FB190A-FBD4-4800-BE1A-414405275205}" srcOrd="0" destOrd="0" presId="urn:microsoft.com/office/officeart/2018/2/layout/IconVerticalSolidList"/>
    <dgm:cxn modelId="{8E4A1D92-2EBA-4D73-8900-2663AC3EBFA2}" type="presParOf" srcId="{37FB190A-FBD4-4800-BE1A-414405275205}" destId="{747116E6-FFB5-4070-9C25-28C7F6C53189}" srcOrd="0" destOrd="0" presId="urn:microsoft.com/office/officeart/2018/2/layout/IconVerticalSolidList"/>
    <dgm:cxn modelId="{2015ACC9-D5EB-4109-AAB4-8B7ADE4EE1C3}" type="presParOf" srcId="{37FB190A-FBD4-4800-BE1A-414405275205}" destId="{A0DFC51A-EEC7-4B79-86D9-425E751E5745}" srcOrd="1" destOrd="0" presId="urn:microsoft.com/office/officeart/2018/2/layout/IconVerticalSolidList"/>
    <dgm:cxn modelId="{16AF1F9C-FE88-45AE-9D88-F7B1BBD9F836}" type="presParOf" srcId="{37FB190A-FBD4-4800-BE1A-414405275205}" destId="{BF65E7C1-815D-48ED-B2E0-9576E5851FB5}" srcOrd="2" destOrd="0" presId="urn:microsoft.com/office/officeart/2018/2/layout/IconVerticalSolidList"/>
    <dgm:cxn modelId="{8876AAAE-270D-4262-8F83-AD79BDB01F81}" type="presParOf" srcId="{37FB190A-FBD4-4800-BE1A-414405275205}" destId="{13FA7088-EDF5-4DDB-8A61-3FB43A0EEA03}" srcOrd="3" destOrd="0" presId="urn:microsoft.com/office/officeart/2018/2/layout/IconVerticalSolidList"/>
    <dgm:cxn modelId="{F61E9CB6-7EB1-48EF-B103-E9784529CBB4}" type="presParOf" srcId="{ED5BC336-F732-42FF-8ADB-1BFF76B8C04C}" destId="{EC82C041-4ACF-448A-9DBB-7036A9FCDFBE}" srcOrd="1" destOrd="0" presId="urn:microsoft.com/office/officeart/2018/2/layout/IconVerticalSolidList"/>
    <dgm:cxn modelId="{CA569EB6-5906-4536-A384-56682AD359E2}" type="presParOf" srcId="{ED5BC336-F732-42FF-8ADB-1BFF76B8C04C}" destId="{46A6253F-FD4F-4A64-9693-3C57B4541004}" srcOrd="2" destOrd="0" presId="urn:microsoft.com/office/officeart/2018/2/layout/IconVerticalSolidList"/>
    <dgm:cxn modelId="{29DD3DD2-3551-426C-9B74-6CCCF7BBFF10}" type="presParOf" srcId="{46A6253F-FD4F-4A64-9693-3C57B4541004}" destId="{9CC77F2B-B56D-4DA4-9F80-D87CF364666B}" srcOrd="0" destOrd="0" presId="urn:microsoft.com/office/officeart/2018/2/layout/IconVerticalSolidList"/>
    <dgm:cxn modelId="{9DED8A6B-EF2E-4205-9D7B-C07DD5ADE102}" type="presParOf" srcId="{46A6253F-FD4F-4A64-9693-3C57B4541004}" destId="{7EA19D04-903A-4548-ADF8-E63A505F808D}" srcOrd="1" destOrd="0" presId="urn:microsoft.com/office/officeart/2018/2/layout/IconVerticalSolidList"/>
    <dgm:cxn modelId="{FBCCB0C1-F6BC-4243-A126-B28D5F9456E7}" type="presParOf" srcId="{46A6253F-FD4F-4A64-9693-3C57B4541004}" destId="{C76F8C07-4CF3-4142-A1EC-2DE9F6D32D5A}" srcOrd="2" destOrd="0" presId="urn:microsoft.com/office/officeart/2018/2/layout/IconVerticalSolidList"/>
    <dgm:cxn modelId="{26C09793-4191-49B9-8F27-F5A26E396112}" type="presParOf" srcId="{46A6253F-FD4F-4A64-9693-3C57B4541004}" destId="{AA684DA0-F5CA-448D-B612-7CCBFA4E17B0}" srcOrd="3" destOrd="0" presId="urn:microsoft.com/office/officeart/2018/2/layout/IconVerticalSolidList"/>
    <dgm:cxn modelId="{05774566-0379-4271-8EC4-9F0F8C7DD3F2}" type="presParOf" srcId="{ED5BC336-F732-42FF-8ADB-1BFF76B8C04C}" destId="{8CDAB871-828C-43EA-9285-032B72313CF9}" srcOrd="3" destOrd="0" presId="urn:microsoft.com/office/officeart/2018/2/layout/IconVerticalSolidList"/>
    <dgm:cxn modelId="{8D4D2EE6-3388-4053-9151-9B5D0CFDED26}" type="presParOf" srcId="{ED5BC336-F732-42FF-8ADB-1BFF76B8C04C}" destId="{8B4E1668-F3CC-41D6-91DA-B7D7C387553D}" srcOrd="4" destOrd="0" presId="urn:microsoft.com/office/officeart/2018/2/layout/IconVerticalSolidList"/>
    <dgm:cxn modelId="{E7D3603A-B33C-4A00-B256-D96F9B040A30}" type="presParOf" srcId="{8B4E1668-F3CC-41D6-91DA-B7D7C387553D}" destId="{29349B72-503C-404D-8886-782221A8BB02}" srcOrd="0" destOrd="0" presId="urn:microsoft.com/office/officeart/2018/2/layout/IconVerticalSolidList"/>
    <dgm:cxn modelId="{571BE952-7C10-4CA3-9BA7-37F4D566DA98}" type="presParOf" srcId="{8B4E1668-F3CC-41D6-91DA-B7D7C387553D}" destId="{63575C99-109F-491C-B8B1-25810705B720}" srcOrd="1" destOrd="0" presId="urn:microsoft.com/office/officeart/2018/2/layout/IconVerticalSolidList"/>
    <dgm:cxn modelId="{00D6DD60-EA6B-4BBC-BCC6-E87764F036A4}" type="presParOf" srcId="{8B4E1668-F3CC-41D6-91DA-B7D7C387553D}" destId="{51BFED80-6FF6-4AB9-A427-C7C417A5EF95}" srcOrd="2" destOrd="0" presId="urn:microsoft.com/office/officeart/2018/2/layout/IconVerticalSolidList"/>
    <dgm:cxn modelId="{30D73D66-2067-4D36-8BEE-1BE62C609EA8}" type="presParOf" srcId="{8B4E1668-F3CC-41D6-91DA-B7D7C387553D}" destId="{2E718146-33DD-482B-944E-184E7FF541A4}" srcOrd="3" destOrd="0" presId="urn:microsoft.com/office/officeart/2018/2/layout/IconVerticalSolidList"/>
    <dgm:cxn modelId="{608372E4-A797-4BE8-9F58-D88905F93489}" type="presParOf" srcId="{ED5BC336-F732-42FF-8ADB-1BFF76B8C04C}" destId="{1CEB6B7D-960D-44E4-A7A6-7917A3A0D38E}" srcOrd="5" destOrd="0" presId="urn:microsoft.com/office/officeart/2018/2/layout/IconVerticalSolidList"/>
    <dgm:cxn modelId="{F20B926D-DAD7-4511-B90D-54274C848FF1}" type="presParOf" srcId="{ED5BC336-F732-42FF-8ADB-1BFF76B8C04C}" destId="{3F08B2B2-99C1-4ECB-A767-40C47201D1B9}" srcOrd="6" destOrd="0" presId="urn:microsoft.com/office/officeart/2018/2/layout/IconVerticalSolidList"/>
    <dgm:cxn modelId="{67CCE4E8-339E-4F4B-A09F-BB0E9C6FE93C}" type="presParOf" srcId="{3F08B2B2-99C1-4ECB-A767-40C47201D1B9}" destId="{3EF797DE-5AF8-48A1-AD5F-0E3C11F9058C}" srcOrd="0" destOrd="0" presId="urn:microsoft.com/office/officeart/2018/2/layout/IconVerticalSolidList"/>
    <dgm:cxn modelId="{227A79E8-8ECE-42E2-9353-B0309AEFF3AE}" type="presParOf" srcId="{3F08B2B2-99C1-4ECB-A767-40C47201D1B9}" destId="{EF284AFA-6D2E-4197-ABEE-A9530FFD99E9}" srcOrd="1" destOrd="0" presId="urn:microsoft.com/office/officeart/2018/2/layout/IconVerticalSolidList"/>
    <dgm:cxn modelId="{F76DE4A5-FE03-4FC4-A87A-E35BA51E945E}" type="presParOf" srcId="{3F08B2B2-99C1-4ECB-A767-40C47201D1B9}" destId="{29F71F56-3BB7-445D-929A-3F44D4F2E31E}" srcOrd="2" destOrd="0" presId="urn:microsoft.com/office/officeart/2018/2/layout/IconVerticalSolidList"/>
    <dgm:cxn modelId="{DD3207F6-7579-4A3A-9184-69D8D8D22AA5}" type="presParOf" srcId="{3F08B2B2-99C1-4ECB-A767-40C47201D1B9}" destId="{207AAC46-CA4E-4B76-9D90-FFB88009EF8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E4F80-5C0C-4B87-9F5D-47E167791D86}">
      <dsp:nvSpPr>
        <dsp:cNvPr id="0" name=""/>
        <dsp:cNvSpPr/>
      </dsp:nvSpPr>
      <dsp:spPr>
        <a:xfrm>
          <a:off x="0" y="3448"/>
          <a:ext cx="4885203" cy="734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8525BE-F67B-46F1-AAF0-D03BADE1D571}">
      <dsp:nvSpPr>
        <dsp:cNvPr id="0" name=""/>
        <dsp:cNvSpPr/>
      </dsp:nvSpPr>
      <dsp:spPr>
        <a:xfrm>
          <a:off x="222194" y="168717"/>
          <a:ext cx="403990" cy="4039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3D8915-76F1-4C1A-A78D-8A60433CEA2E}">
      <dsp:nvSpPr>
        <dsp:cNvPr id="0" name=""/>
        <dsp:cNvSpPr/>
      </dsp:nvSpPr>
      <dsp:spPr>
        <a:xfrm>
          <a:off x="848380" y="3448"/>
          <a:ext cx="4036822" cy="734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38" tIns="77738" rIns="77738" bIns="7773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Calibri" panose="020F0502020204030204"/>
              <a:ea typeface="+mn-ea"/>
              <a:cs typeface="+mn-cs"/>
            </a:rPr>
            <a:t>2 klasser på hver årgang</a:t>
          </a:r>
        </a:p>
      </dsp:txBody>
      <dsp:txXfrm>
        <a:off x="848380" y="3448"/>
        <a:ext cx="4036822" cy="734528"/>
      </dsp:txXfrm>
    </dsp:sp>
    <dsp:sp modelId="{3F23AE9E-7432-4639-BE51-A0F33E6CECE4}">
      <dsp:nvSpPr>
        <dsp:cNvPr id="0" name=""/>
        <dsp:cNvSpPr/>
      </dsp:nvSpPr>
      <dsp:spPr>
        <a:xfrm>
          <a:off x="0" y="921609"/>
          <a:ext cx="4885203" cy="734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F7CCF6-2C18-4AE7-9CFA-328DB62E6DBE}">
      <dsp:nvSpPr>
        <dsp:cNvPr id="0" name=""/>
        <dsp:cNvSpPr/>
      </dsp:nvSpPr>
      <dsp:spPr>
        <a:xfrm>
          <a:off x="222194" y="1086878"/>
          <a:ext cx="403990" cy="4039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54C25-303B-4D21-8F17-34D06AE4A83E}">
      <dsp:nvSpPr>
        <dsp:cNvPr id="0" name=""/>
        <dsp:cNvSpPr/>
      </dsp:nvSpPr>
      <dsp:spPr>
        <a:xfrm>
          <a:off x="848380" y="921609"/>
          <a:ext cx="4036822" cy="734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38" tIns="77738" rIns="77738" bIns="7773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Calibri" panose="020F0502020204030204"/>
              <a:ea typeface="+mn-ea"/>
              <a:cs typeface="+mn-cs"/>
            </a:rPr>
            <a:t>3 praktik-projektperioder - et placeret i hvert af de 3 første semestre</a:t>
          </a:r>
        </a:p>
      </dsp:txBody>
      <dsp:txXfrm>
        <a:off x="848380" y="921609"/>
        <a:ext cx="4036822" cy="734528"/>
      </dsp:txXfrm>
    </dsp:sp>
    <dsp:sp modelId="{540C8F3E-20CB-4677-BA76-CAB94C3CF11F}">
      <dsp:nvSpPr>
        <dsp:cNvPr id="0" name=""/>
        <dsp:cNvSpPr/>
      </dsp:nvSpPr>
      <dsp:spPr>
        <a:xfrm>
          <a:off x="0" y="1839770"/>
          <a:ext cx="4885203" cy="734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C5B4C2-565A-4E1D-88C5-C1123D0663DE}">
      <dsp:nvSpPr>
        <dsp:cNvPr id="0" name=""/>
        <dsp:cNvSpPr/>
      </dsp:nvSpPr>
      <dsp:spPr>
        <a:xfrm>
          <a:off x="222194" y="2005039"/>
          <a:ext cx="403990" cy="4039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D3D592-72B6-41CB-9FF3-0B8B3578F65E}">
      <dsp:nvSpPr>
        <dsp:cNvPr id="0" name=""/>
        <dsp:cNvSpPr/>
      </dsp:nvSpPr>
      <dsp:spPr>
        <a:xfrm>
          <a:off x="848380" y="1839770"/>
          <a:ext cx="4036822" cy="734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38" tIns="77738" rIns="77738" bIns="7773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Calibri" panose="020F0502020204030204"/>
              <a:ea typeface="+mn-ea"/>
              <a:cs typeface="+mn-cs"/>
            </a:rPr>
            <a:t>Historieopgave placeret i begyndelsen af 2. år - dogmeopgave december første år</a:t>
          </a:r>
        </a:p>
      </dsp:txBody>
      <dsp:txXfrm>
        <a:off x="848380" y="1839770"/>
        <a:ext cx="4036822" cy="734528"/>
      </dsp:txXfrm>
    </dsp:sp>
    <dsp:sp modelId="{9944DE76-BF4F-4EBE-A902-6AFA0C76E262}">
      <dsp:nvSpPr>
        <dsp:cNvPr id="0" name=""/>
        <dsp:cNvSpPr/>
      </dsp:nvSpPr>
      <dsp:spPr>
        <a:xfrm>
          <a:off x="0" y="2757931"/>
          <a:ext cx="4885203" cy="734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B67B3-E985-4903-A0D1-F4264D07A1ED}">
      <dsp:nvSpPr>
        <dsp:cNvPr id="0" name=""/>
        <dsp:cNvSpPr/>
      </dsp:nvSpPr>
      <dsp:spPr>
        <a:xfrm>
          <a:off x="222194" y="2923200"/>
          <a:ext cx="403990" cy="4039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B27EA-A0F1-4DCD-8A31-1B6681FCDCBA}">
      <dsp:nvSpPr>
        <dsp:cNvPr id="0" name=""/>
        <dsp:cNvSpPr/>
      </dsp:nvSpPr>
      <dsp:spPr>
        <a:xfrm>
          <a:off x="848380" y="2757931"/>
          <a:ext cx="4036822" cy="734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38" tIns="77738" rIns="77738" bIns="7773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Calibri" panose="020F0502020204030204"/>
              <a:ea typeface="+mn-ea"/>
              <a:cs typeface="+mn-cs"/>
            </a:rPr>
            <a:t>Fagpakker: Pædagogik og formidling (</a:t>
          </a:r>
          <a:r>
            <a:rPr lang="da-DK" sz="1400" kern="1200" dirty="0" err="1">
              <a:latin typeface="Calibri" panose="020F0502020204030204"/>
              <a:ea typeface="+mn-ea"/>
              <a:cs typeface="+mn-cs"/>
            </a:rPr>
            <a:t>samf</a:t>
          </a:r>
          <a:r>
            <a:rPr lang="da-DK" sz="1400" kern="1200" dirty="0">
              <a:latin typeface="Calibri" panose="020F0502020204030204"/>
              <a:ea typeface="+mn-ea"/>
              <a:cs typeface="+mn-cs"/>
            </a:rPr>
            <a:t>. B og </a:t>
          </a:r>
          <a:r>
            <a:rPr lang="da-DK" sz="1400" kern="1200" dirty="0" err="1">
              <a:latin typeface="Calibri" panose="020F0502020204030204"/>
              <a:ea typeface="+mn-ea"/>
              <a:cs typeface="+mn-cs"/>
            </a:rPr>
            <a:t>psyk</a:t>
          </a:r>
          <a:r>
            <a:rPr lang="da-DK" sz="1400" kern="1200" dirty="0">
              <a:latin typeface="Calibri" panose="020F0502020204030204"/>
              <a:ea typeface="+mn-ea"/>
              <a:cs typeface="+mn-cs"/>
            </a:rPr>
            <a:t>. C) samt krop og sundhed (biologi B og Idræt B)</a:t>
          </a:r>
        </a:p>
      </dsp:txBody>
      <dsp:txXfrm>
        <a:off x="848380" y="2757931"/>
        <a:ext cx="4036822" cy="734528"/>
      </dsp:txXfrm>
    </dsp:sp>
    <dsp:sp modelId="{75253168-31D6-445C-8372-B838755FC2A4}">
      <dsp:nvSpPr>
        <dsp:cNvPr id="0" name=""/>
        <dsp:cNvSpPr/>
      </dsp:nvSpPr>
      <dsp:spPr>
        <a:xfrm>
          <a:off x="0" y="3676092"/>
          <a:ext cx="4885203" cy="734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2AB17B-BE25-41D5-B9E4-084033344F5F}">
      <dsp:nvSpPr>
        <dsp:cNvPr id="0" name=""/>
        <dsp:cNvSpPr/>
      </dsp:nvSpPr>
      <dsp:spPr>
        <a:xfrm>
          <a:off x="222194" y="3841361"/>
          <a:ext cx="403990" cy="40399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8BFC2-2279-4505-BE15-C6EFCC85080A}">
      <dsp:nvSpPr>
        <dsp:cNvPr id="0" name=""/>
        <dsp:cNvSpPr/>
      </dsp:nvSpPr>
      <dsp:spPr>
        <a:xfrm>
          <a:off x="848380" y="3676092"/>
          <a:ext cx="4036822" cy="734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38" tIns="77738" rIns="77738" bIns="7773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>
              <a:latin typeface="Calibri" panose="020F0502020204030204"/>
              <a:ea typeface="+mn-ea"/>
              <a:cs typeface="+mn-cs"/>
            </a:rPr>
            <a:t>SSO - marts / april på andet år</a:t>
          </a:r>
        </a:p>
      </dsp:txBody>
      <dsp:txXfrm>
        <a:off x="848380" y="3676092"/>
        <a:ext cx="4036822" cy="7345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116E6-FFB5-4070-9C25-28C7F6C53189}">
      <dsp:nvSpPr>
        <dsp:cNvPr id="0" name=""/>
        <dsp:cNvSpPr/>
      </dsp:nvSpPr>
      <dsp:spPr>
        <a:xfrm>
          <a:off x="0" y="1354"/>
          <a:ext cx="7886700" cy="6864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FC51A-EEC7-4B79-86D9-425E751E5745}">
      <dsp:nvSpPr>
        <dsp:cNvPr id="0" name=""/>
        <dsp:cNvSpPr/>
      </dsp:nvSpPr>
      <dsp:spPr>
        <a:xfrm>
          <a:off x="207661" y="155813"/>
          <a:ext cx="377565" cy="3775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A7088-EDF5-4DDB-8A61-3FB43A0EEA03}">
      <dsp:nvSpPr>
        <dsp:cNvPr id="0" name=""/>
        <dsp:cNvSpPr/>
      </dsp:nvSpPr>
      <dsp:spPr>
        <a:xfrm>
          <a:off x="792888" y="1354"/>
          <a:ext cx="7093811" cy="686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53" tIns="72653" rIns="72653" bIns="7265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/>
            <a:t>Beskriv dine forventninger til jobbet, vejen til disse job og om de er realistiske for dig – undersøg, hvad de forskellige job går ud på </a:t>
          </a:r>
          <a:endParaRPr lang="en-US" sz="1800" kern="1200"/>
        </a:p>
      </dsp:txBody>
      <dsp:txXfrm>
        <a:off x="792888" y="1354"/>
        <a:ext cx="7093811" cy="686483"/>
      </dsp:txXfrm>
    </dsp:sp>
    <dsp:sp modelId="{9CC77F2B-B56D-4DA4-9F80-D87CF364666B}">
      <dsp:nvSpPr>
        <dsp:cNvPr id="0" name=""/>
        <dsp:cNvSpPr/>
      </dsp:nvSpPr>
      <dsp:spPr>
        <a:xfrm>
          <a:off x="0" y="859458"/>
          <a:ext cx="7886700" cy="6864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A19D04-903A-4548-ADF8-E63A505F808D}">
      <dsp:nvSpPr>
        <dsp:cNvPr id="0" name=""/>
        <dsp:cNvSpPr/>
      </dsp:nvSpPr>
      <dsp:spPr>
        <a:xfrm>
          <a:off x="207661" y="1013917"/>
          <a:ext cx="377565" cy="3775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84DA0-F5CA-448D-B612-7CCBFA4E17B0}">
      <dsp:nvSpPr>
        <dsp:cNvPr id="0" name=""/>
        <dsp:cNvSpPr/>
      </dsp:nvSpPr>
      <dsp:spPr>
        <a:xfrm>
          <a:off x="792888" y="859458"/>
          <a:ext cx="7093811" cy="686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53" tIns="72653" rIns="72653" bIns="7265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Opstil nogle spørgsmål til et tænkt interview med en, der har erfaringer med de to erhverv</a:t>
          </a:r>
          <a:endParaRPr lang="en-US" sz="1800" kern="1200" dirty="0"/>
        </a:p>
      </dsp:txBody>
      <dsp:txXfrm>
        <a:off x="792888" y="859458"/>
        <a:ext cx="7093811" cy="686483"/>
      </dsp:txXfrm>
    </dsp:sp>
    <dsp:sp modelId="{29349B72-503C-404D-8886-782221A8BB02}">
      <dsp:nvSpPr>
        <dsp:cNvPr id="0" name=""/>
        <dsp:cNvSpPr/>
      </dsp:nvSpPr>
      <dsp:spPr>
        <a:xfrm>
          <a:off x="0" y="1717562"/>
          <a:ext cx="7886700" cy="6864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75C99-109F-491C-B8B1-25810705B720}">
      <dsp:nvSpPr>
        <dsp:cNvPr id="0" name=""/>
        <dsp:cNvSpPr/>
      </dsp:nvSpPr>
      <dsp:spPr>
        <a:xfrm>
          <a:off x="207661" y="1872021"/>
          <a:ext cx="377565" cy="3775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718146-33DD-482B-944E-184E7FF541A4}">
      <dsp:nvSpPr>
        <dsp:cNvPr id="0" name=""/>
        <dsp:cNvSpPr/>
      </dsp:nvSpPr>
      <dsp:spPr>
        <a:xfrm>
          <a:off x="792888" y="1717562"/>
          <a:ext cx="7093811" cy="686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53" tIns="72653" rIns="72653" bIns="7265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/>
            <a:t>Det kan f.eks. være typiske arbejdsopgaver, arbejdstider, mulighed for job/videreuddannelse, løn, fysiske udfordringer, psykiske udfordringer.</a:t>
          </a:r>
          <a:endParaRPr lang="en-US" sz="1800" kern="1200"/>
        </a:p>
      </dsp:txBody>
      <dsp:txXfrm>
        <a:off x="792888" y="1717562"/>
        <a:ext cx="7093811" cy="686483"/>
      </dsp:txXfrm>
    </dsp:sp>
    <dsp:sp modelId="{3EF797DE-5AF8-48A1-AD5F-0E3C11F9058C}">
      <dsp:nvSpPr>
        <dsp:cNvPr id="0" name=""/>
        <dsp:cNvSpPr/>
      </dsp:nvSpPr>
      <dsp:spPr>
        <a:xfrm>
          <a:off x="0" y="2575666"/>
          <a:ext cx="7886700" cy="6864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284AFA-6D2E-4197-ABEE-A9530FFD99E9}">
      <dsp:nvSpPr>
        <dsp:cNvPr id="0" name=""/>
        <dsp:cNvSpPr/>
      </dsp:nvSpPr>
      <dsp:spPr>
        <a:xfrm>
          <a:off x="207661" y="2730125"/>
          <a:ext cx="377565" cy="3775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AAC46-CA4E-4B76-9D90-FFB88009EF8E}">
      <dsp:nvSpPr>
        <dsp:cNvPr id="0" name=""/>
        <dsp:cNvSpPr/>
      </dsp:nvSpPr>
      <dsp:spPr>
        <a:xfrm>
          <a:off x="792888" y="2575666"/>
          <a:ext cx="7093811" cy="686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53" tIns="72653" rIns="72653" bIns="7265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/>
            <a:t>Sammenlign dine forventninger med det, du har fundet frem til (opstil en liste for og imod)</a:t>
          </a:r>
          <a:endParaRPr lang="en-US" sz="1800" kern="1200"/>
        </a:p>
      </dsp:txBody>
      <dsp:txXfrm>
        <a:off x="792888" y="2575666"/>
        <a:ext cx="7093811" cy="686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A776-4CE6-469D-A044-CF8CC9EA4ED2}" type="datetimeFigureOut">
              <a:rPr lang="da-DK" smtClean="0"/>
              <a:pPr/>
              <a:t>23-10-2019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F7E0-BBB6-4070-88BE-CF24265656D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A776-4CE6-469D-A044-CF8CC9EA4ED2}" type="datetimeFigureOut">
              <a:rPr lang="da-DK" smtClean="0"/>
              <a:pPr/>
              <a:t>23-10-2019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F7E0-BBB6-4070-88BE-CF24265656D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A776-4CE6-469D-A044-CF8CC9EA4ED2}" type="datetimeFigureOut">
              <a:rPr lang="da-DK" smtClean="0"/>
              <a:pPr/>
              <a:t>23-10-2019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F7E0-BBB6-4070-88BE-CF24265656D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54B4C9-0BAA-4C45-AF0B-E019E5BB6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706BAD9-A66C-4FD6-A573-2FD32B60A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283DBC2-6855-4C42-B77E-AF249AF19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A14D-D616-4B62-BC94-8DFD054E0611}" type="datetimeFigureOut">
              <a:rPr lang="da-DK" smtClean="0"/>
              <a:t>23-10-2019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DF6C512-3EE5-403E-BBA0-08AAEF941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2440E2E-0683-4740-BCB8-308A89CBB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76BC-9BCA-4711-82FB-431D70ADF2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9833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9E3B9D-B27A-43CA-A4AE-54EC9A1CA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A000ACA-98B7-4C0E-BFA2-FA8008523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278C224-0FBC-4935-82E2-88115C53B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A14D-D616-4B62-BC94-8DFD054E0611}" type="datetimeFigureOut">
              <a:rPr lang="da-DK" smtClean="0"/>
              <a:t>23-10-2019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057177E-951A-442B-8E8D-96048B245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C50E7FB-7BEC-4F7B-A3CB-5D087E5C6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76BC-9BCA-4711-82FB-431D70ADF2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5665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C2437C-31DA-4BD4-A0A8-6DEFF350E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211EEB9-4E62-4019-9721-0851DC1F0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E9F859B-BBDD-4E45-89A2-F4095360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A14D-D616-4B62-BC94-8DFD054E0611}" type="datetimeFigureOut">
              <a:rPr lang="da-DK" smtClean="0"/>
              <a:t>23-10-2019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E8ED137-2AD8-4D7A-B247-1167FF46C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93AC51C-795F-4B24-8C3F-262FEC1DB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76BC-9BCA-4711-82FB-431D70ADF2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1357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E26C20-46BE-4EFB-B8D8-359E5299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7797428-BC5C-486F-B074-B64E125CC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7E4F9F8-60F8-4CCF-ACF0-AA887CF2E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C71F1D8-0430-4982-9420-4A4D998CC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A14D-D616-4B62-BC94-8DFD054E0611}" type="datetimeFigureOut">
              <a:rPr lang="da-DK" smtClean="0"/>
              <a:t>23-10-2019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218B473-7B82-4FBE-A1A5-34C7E31E4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0FA1D6B-ECDF-4FBA-B9FC-7B82B49DE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76BC-9BCA-4711-82FB-431D70ADF2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1579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E8C212-6C1E-4ADA-B2DE-3DAB1BCDE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B825467-B2A8-4555-89C9-AEF8A4DE5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A7E2C56-13F0-45D2-A7BA-D7D8B08FC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13129DA-6D30-4644-8FCF-89EE35185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1E6CE64-AFDA-46D8-859C-174C8CB71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831633A-79BF-4E57-B8A3-5E86E72FC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A14D-D616-4B62-BC94-8DFD054E0611}" type="datetimeFigureOut">
              <a:rPr lang="da-DK" smtClean="0"/>
              <a:t>23-10-2019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B0BE0E8-5ECB-4914-9A94-C5C7768C9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1BDCE5B-AB30-4F85-8E96-0A289FBA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76BC-9BCA-4711-82FB-431D70ADF2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9553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0889A3-3758-4C6E-AA08-633BFE8E4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1A4B50B-7351-44DE-8012-FCFDF358A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A14D-D616-4B62-BC94-8DFD054E0611}" type="datetimeFigureOut">
              <a:rPr lang="da-DK" smtClean="0"/>
              <a:t>23-10-2019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D9ABA92-4E59-424D-85DF-8878182AA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05FB2EC-8FAB-4B27-8F7B-3E371C6D1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76BC-9BCA-4711-82FB-431D70ADF2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5763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37A5D07-DB23-47CB-82D8-7B309ED9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A14D-D616-4B62-BC94-8DFD054E0611}" type="datetimeFigureOut">
              <a:rPr lang="da-DK" smtClean="0"/>
              <a:t>23-10-2019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FEE9E79-5C85-4B50-9331-CD7FCCC45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2AAD8AF-E08B-4478-AAEF-430BFFE01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76BC-9BCA-4711-82FB-431D70ADF2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097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80F9CE-AF1C-41C7-8114-6EDDF7821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E26D962-E76E-4631-99E6-3708FA344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EFDE62C-DF25-4386-9814-214BA69D4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0EB84B0-1450-482B-8404-6015B6270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A14D-D616-4B62-BC94-8DFD054E0611}" type="datetimeFigureOut">
              <a:rPr lang="da-DK" smtClean="0"/>
              <a:t>23-10-2019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DE168BB-88EA-462F-ADA9-9813320E5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AB4921A-2A42-4DB1-B65A-6656BBA5A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76BC-9BCA-4711-82FB-431D70ADF2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6274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A776-4CE6-469D-A044-CF8CC9EA4ED2}" type="datetimeFigureOut">
              <a:rPr lang="da-DK" smtClean="0"/>
              <a:pPr/>
              <a:t>23-10-2019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F7E0-BBB6-4070-88BE-CF24265656D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B2FD9D-AE36-4836-AEFB-60C815BC2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1649D0A-A218-40E0-9878-6BD39D83E5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4F233CF-E4F6-48B7-B67B-455627F69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7EFC0AE-AF7D-4FC8-AED3-76B0F685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A14D-D616-4B62-BC94-8DFD054E0611}" type="datetimeFigureOut">
              <a:rPr lang="da-DK" smtClean="0"/>
              <a:t>23-10-2019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A0BD977-9FD3-4173-B119-E583D57DA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F89A76F-ED1A-4FFF-A137-61FE4CE1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76BC-9BCA-4711-82FB-431D70ADF2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0304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ECB133-4D08-45DD-9794-97D0D9935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2C95C58-B265-467A-9718-9FB236816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E598530-6A60-4CDF-BD08-BAE9860A4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A14D-D616-4B62-BC94-8DFD054E0611}" type="datetimeFigureOut">
              <a:rPr lang="da-DK" smtClean="0"/>
              <a:t>23-10-2019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717A83C-6868-4554-9A68-D6A558E04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0083C3A-1C3D-435E-A9F5-C8B04C592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76BC-9BCA-4711-82FB-431D70ADF2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0589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FACC0BFD-6BDE-4135-9574-9AB1B026F2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3533F4E-AD49-4917-BA4F-DCA108DD0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FF93A19-08C4-4FDE-BD42-B0CFF9948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A14D-D616-4B62-BC94-8DFD054E0611}" type="datetimeFigureOut">
              <a:rPr lang="da-DK" smtClean="0"/>
              <a:t>23-10-2019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55631A5-49D9-486E-916F-DE089175B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5C91638-AFC7-4169-B105-17295D1F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76BC-9BCA-4711-82FB-431D70ADF2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7169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A776-4CE6-469D-A044-CF8CC9EA4ED2}" type="datetimeFigureOut">
              <a:rPr lang="da-DK" smtClean="0"/>
              <a:pPr/>
              <a:t>23-10-2019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F7E0-BBB6-4070-88BE-CF24265656D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A776-4CE6-469D-A044-CF8CC9EA4ED2}" type="datetimeFigureOut">
              <a:rPr lang="da-DK" smtClean="0"/>
              <a:pPr/>
              <a:t>23-10-2019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F7E0-BBB6-4070-88BE-CF24265656D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A776-4CE6-469D-A044-CF8CC9EA4ED2}" type="datetimeFigureOut">
              <a:rPr lang="da-DK" smtClean="0"/>
              <a:pPr/>
              <a:t>23-10-2019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F7E0-BBB6-4070-88BE-CF24265656D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A776-4CE6-469D-A044-CF8CC9EA4ED2}" type="datetimeFigureOut">
              <a:rPr lang="da-DK" smtClean="0"/>
              <a:pPr/>
              <a:t>23-10-2019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F7E0-BBB6-4070-88BE-CF24265656D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A776-4CE6-469D-A044-CF8CC9EA4ED2}" type="datetimeFigureOut">
              <a:rPr lang="da-DK" smtClean="0"/>
              <a:pPr/>
              <a:t>23-10-2019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F7E0-BBB6-4070-88BE-CF24265656D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A776-4CE6-469D-A044-CF8CC9EA4ED2}" type="datetimeFigureOut">
              <a:rPr lang="da-DK" smtClean="0"/>
              <a:pPr/>
              <a:t>23-10-2019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F7E0-BBB6-4070-88BE-CF24265656D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A776-4CE6-469D-A044-CF8CC9EA4ED2}" type="datetimeFigureOut">
              <a:rPr lang="da-DK" smtClean="0"/>
              <a:pPr/>
              <a:t>23-10-2019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F7E0-BBB6-4070-88BE-CF24265656D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BC44A776-4CE6-469D-A044-CF8CC9EA4ED2}" type="datetimeFigureOut">
              <a:rPr lang="da-DK" smtClean="0"/>
              <a:pPr/>
              <a:t>23-10-2019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2363F7E0-BBB6-4070-88BE-CF24265656D1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A70AA9A-FB4F-42CE-A73F-A0CC23ED2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9489792-BB56-4590-9C31-385B9D795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17F100-C9A9-4F6D-A652-FF71C21092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EA14D-D616-4B62-BC94-8DFD054E0611}" type="datetimeFigureOut">
              <a:rPr lang="da-DK" smtClean="0"/>
              <a:t>23-10-2019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CA2F176-1406-4977-958C-B55AE6BAA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58F76A3-6F3F-4869-84CD-7FE173CCE5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876BC-9BCA-4711-82FB-431D70ADF2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480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anskfolkeparti.dk/politik/maerkesager/udlaendingepolitik/" TargetMode="External"/><Relationship Id="rId2" Type="http://schemas.openxmlformats.org/officeDocument/2006/relationships/hyperlink" Target="https://www.radikale.dk/content/flere-flygtninge-og-indvandrere-skal-i-arbejde" TargetMode="Externa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dikale.dk/content/flere-flygtninge-og-indvandrere-skal-i-arbejde" TargetMode="External"/><Relationship Id="rId2" Type="http://schemas.openxmlformats.org/officeDocument/2006/relationships/hyperlink" Target="https://danskfolkeparti.dk/politik/maerkesager/udlaendingepolitik/" TargetMode="Externa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388091"/>
            <a:ext cx="9144000" cy="1470025"/>
          </a:xfrm>
        </p:spPr>
        <p:txBody>
          <a:bodyPr>
            <a:normAutofit/>
          </a:bodyPr>
          <a:lstStyle/>
          <a:p>
            <a:r>
              <a:rPr lang="da-DK" sz="3200" b="1" dirty="0"/>
              <a:t>Den formative proces i forbindelse med SSO</a:t>
            </a:r>
          </a:p>
        </p:txBody>
      </p:sp>
      <p:sp>
        <p:nvSpPr>
          <p:cNvPr id="7" name="Rektangel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>
                <a:solidFill>
                  <a:schemeClr val="bg1"/>
                </a:solidFill>
                <a:latin typeface="Candara" panose="020E0502030303020204" pitchFamily="34" charset="0"/>
              </a:rPr>
              <a:t>SSO FIP: onsdag den 23. oktober 2019 </a:t>
            </a:r>
          </a:p>
        </p:txBody>
      </p:sp>
      <p:pic>
        <p:nvPicPr>
          <p:cNvPr id="1026" name="Picture 2" descr="Billedresultat for vesthimmerlands gymnasium">
            <a:extLst>
              <a:ext uri="{FF2B5EF4-FFF2-40B4-BE49-F238E27FC236}">
                <a16:creationId xmlns:a16="http://schemas.microsoft.com/office/drawing/2014/main" id="{B217243C-D12B-4B75-B848-C6EA6FF93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596" y="0"/>
            <a:ext cx="1983404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629D61C9-C76D-429E-8371-0E8A1FB4180C}"/>
              </a:ext>
            </a:extLst>
          </p:cNvPr>
          <p:cNvSpPr/>
          <p:nvPr/>
        </p:nvSpPr>
        <p:spPr>
          <a:xfrm>
            <a:off x="467544" y="2232743"/>
            <a:ext cx="792088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600" b="1" dirty="0">
                <a:latin typeface="Candara" panose="020E0502030303020204" pitchFamily="34" charset="0"/>
              </a:rPr>
              <a:t>Program</a:t>
            </a:r>
          </a:p>
          <a:p>
            <a:r>
              <a:rPr lang="da-DK" sz="2200" dirty="0">
                <a:latin typeface="Candara" panose="020E0502030303020204" pitchFamily="34" charset="0"/>
              </a:rPr>
              <a:t>Kort om HF på Vesthimmerlands Gymnasium &amp; Hf ved Morten Severin</a:t>
            </a:r>
          </a:p>
          <a:p>
            <a:endParaRPr lang="da-DK" sz="2200" dirty="0">
              <a:latin typeface="Candara" panose="020E0502030303020204" pitchFamily="34" charset="0"/>
            </a:endParaRPr>
          </a:p>
          <a:p>
            <a:r>
              <a:rPr lang="da-DK" sz="2200" dirty="0">
                <a:latin typeface="Candara" panose="020E0502030303020204" pitchFamily="34" charset="0"/>
              </a:rPr>
              <a:t>Arbejdet med en SSO-progressionsplan med fokus på det formative element ved Jens Dahl Christensen</a:t>
            </a:r>
          </a:p>
          <a:p>
            <a:endParaRPr lang="da-DK" sz="2200" dirty="0">
              <a:latin typeface="Candara" panose="020E0502030303020204" pitchFamily="34" charset="0"/>
            </a:endParaRPr>
          </a:p>
          <a:p>
            <a:r>
              <a:rPr lang="da-DK" sz="2200" dirty="0">
                <a:latin typeface="Candara" panose="020E0502030303020204" pitchFamily="34" charset="0"/>
              </a:rPr>
              <a:t>Det konkrete formative arbejde – PP1, PP2,PP3 og historieopgaven i hf samt SSO</a:t>
            </a:r>
          </a:p>
          <a:p>
            <a:endParaRPr lang="da-DK" sz="2200" dirty="0">
              <a:latin typeface="Candara" panose="020E0502030303020204" pitchFamily="34" charset="0"/>
            </a:endParaRPr>
          </a:p>
          <a:p>
            <a:endParaRPr lang="da-DK" sz="2200" dirty="0">
              <a:latin typeface="Candara" panose="020E0502030303020204" pitchFamily="34" charset="0"/>
            </a:endParaRPr>
          </a:p>
          <a:p>
            <a:endParaRPr lang="da-DK" sz="2200" dirty="0">
              <a:latin typeface="Candara" panose="020E0502030303020204" pitchFamily="34" charset="0"/>
            </a:endParaRPr>
          </a:p>
          <a:p>
            <a:endParaRPr lang="da-DK" sz="2600" b="1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FBE6DD-B1FC-47B3-9E72-D3E205CA4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>
                <a:solidFill>
                  <a:srgbClr val="C00000"/>
                </a:solidFill>
              </a:rPr>
              <a:t>Det praktiske:</a:t>
            </a:r>
            <a:r>
              <a:rPr lang="da-DK" sz="3200" b="1" dirty="0"/>
              <a:t> Fagpakkeopgaven på VHG</a:t>
            </a:r>
            <a:endParaRPr lang="da-DK" sz="32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D5BF314-2F31-45C6-B507-2F239263B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a-DK" sz="2400" b="1" dirty="0"/>
              <a:t>Fokus i opgaven er:</a:t>
            </a:r>
            <a:r>
              <a:rPr lang="da-DK" sz="2400" dirty="0"/>
              <a:t> </a:t>
            </a:r>
          </a:p>
          <a:p>
            <a:r>
              <a:rPr lang="da-DK" sz="2400" dirty="0"/>
              <a:t>Udarbejdelse af disposition </a:t>
            </a:r>
          </a:p>
          <a:p>
            <a:r>
              <a:rPr lang="da-DK" sz="2400" dirty="0"/>
              <a:t>Opfyldelse af formalia i en opgave</a:t>
            </a:r>
          </a:p>
          <a:p>
            <a:r>
              <a:rPr lang="da-DK" sz="2400" dirty="0"/>
              <a:t>Fokus på det praksisnære/professionsrettede – case fra UCN (lærerseminariet) </a:t>
            </a:r>
          </a:p>
          <a:p>
            <a:r>
              <a:rPr lang="da-DK" sz="2400" dirty="0"/>
              <a:t>Resumétræning</a:t>
            </a:r>
          </a:p>
          <a:p>
            <a:pPr>
              <a:buNone/>
            </a:pPr>
            <a:endParaRPr lang="da-DK" sz="2400" dirty="0"/>
          </a:p>
          <a:p>
            <a:pPr>
              <a:buNone/>
            </a:pPr>
            <a:r>
              <a:rPr lang="da-DK" sz="2400" dirty="0"/>
              <a:t>	</a:t>
            </a:r>
            <a:r>
              <a:rPr lang="da-DK" sz="2400" b="1" dirty="0"/>
              <a:t>Praktiske oplysninger om opgaven: </a:t>
            </a:r>
            <a:r>
              <a:rPr lang="da-DK" sz="2400" dirty="0"/>
              <a:t>Fagpakkefagene anvender tilsammen 8 undervisningstimer + 4 ekstra tildelte timer + 5 timers fordybelsestid. </a:t>
            </a:r>
          </a:p>
          <a:p>
            <a:endParaRPr lang="da-DK" sz="24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0776DFC-A8F3-489C-B70C-95A39198A25C}"/>
              </a:ext>
            </a:extLst>
          </p:cNvPr>
          <p:cNvSpPr/>
          <p:nvPr/>
        </p:nvSpPr>
        <p:spPr>
          <a:xfrm>
            <a:off x="0" y="6583362"/>
            <a:ext cx="9144000" cy="3326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>
                <a:solidFill>
                  <a:schemeClr val="bg1"/>
                </a:solidFill>
                <a:latin typeface="Candara" panose="020E0502030303020204" pitchFamily="34" charset="0"/>
              </a:rPr>
              <a:t>SSO FIP: SSO og formativ evaluering</a:t>
            </a:r>
          </a:p>
        </p:txBody>
      </p:sp>
    </p:spTree>
    <p:extLst>
      <p:ext uri="{BB962C8B-B14F-4D97-AF65-F5344CB8AC3E}">
        <p14:creationId xmlns:p14="http://schemas.microsoft.com/office/powerpoint/2010/main" val="3110399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07F46-029F-42E2-800D-AA3E37DBB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>
                <a:solidFill>
                  <a:srgbClr val="C00000"/>
                </a:solidFill>
              </a:rPr>
              <a:t>Spørgsmål:</a:t>
            </a:r>
            <a:r>
              <a:rPr lang="da-DK" sz="3200" b="1" dirty="0"/>
              <a:t> Hvad gør I på jeres skoler?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AF52D8D-09EF-4CF1-ABE0-62EFC77A9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2400" dirty="0"/>
              <a:t>Hvordan griber I det fremadskridende skriftlige arbejde an hos jer?</a:t>
            </a:r>
          </a:p>
          <a:p>
            <a:pPr marL="0" indent="0">
              <a:buNone/>
            </a:pPr>
            <a:r>
              <a:rPr lang="da-DK" sz="2400" dirty="0"/>
              <a:t>Har I en progressionsplan for arbejdet – træner I resumé – har I gjort noget helt andet?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b="1" dirty="0"/>
              <a:t>Tal kort sammen med et par sidemænd/kvinder i 5 minutter – med fokus på:</a:t>
            </a:r>
          </a:p>
          <a:p>
            <a:r>
              <a:rPr lang="da-DK" sz="2400" dirty="0"/>
              <a:t>Hvad gør I? Har I ændret noget?</a:t>
            </a:r>
          </a:p>
          <a:p>
            <a:r>
              <a:rPr lang="da-DK" sz="2400" dirty="0"/>
              <a:t>Har I ideer til hvad man kunne gøre anderledes?</a:t>
            </a:r>
          </a:p>
          <a:p>
            <a:r>
              <a:rPr lang="da-DK" sz="2400" dirty="0"/>
              <a:t>Kommentarer til det vi har gjort?</a:t>
            </a:r>
          </a:p>
          <a:p>
            <a:r>
              <a:rPr lang="da-DK" sz="2400" dirty="0"/>
              <a:t>Andet?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9C9FAE6-0BCF-49B1-A703-3EF45D48E84B}"/>
              </a:ext>
            </a:extLst>
          </p:cNvPr>
          <p:cNvSpPr/>
          <p:nvPr/>
        </p:nvSpPr>
        <p:spPr>
          <a:xfrm>
            <a:off x="0" y="6583362"/>
            <a:ext cx="9144000" cy="3326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>
                <a:solidFill>
                  <a:schemeClr val="bg1"/>
                </a:solidFill>
                <a:latin typeface="Candara" panose="020E0502030303020204" pitchFamily="34" charset="0"/>
              </a:rPr>
              <a:t>SSO FIP: SSO og formativ evaluering</a:t>
            </a:r>
          </a:p>
        </p:txBody>
      </p:sp>
    </p:spTree>
    <p:extLst>
      <p:ext uri="{BB962C8B-B14F-4D97-AF65-F5344CB8AC3E}">
        <p14:creationId xmlns:p14="http://schemas.microsoft.com/office/powerpoint/2010/main" val="1865839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CF45D2-AF16-42B7-8A91-8B8F67EBD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>
            <a:normAutofit/>
          </a:bodyPr>
          <a:lstStyle/>
          <a:p>
            <a:r>
              <a:rPr lang="da-DK"/>
              <a:t>1. </a:t>
            </a:r>
            <a:r>
              <a:rPr lang="da-DK" err="1"/>
              <a:t>pp</a:t>
            </a:r>
            <a:r>
              <a:rPr lang="da-DK"/>
              <a:t>-periode: Undersøge to erhverv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7B363760-CA1C-49B6-9E32-E96C0BADB6E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6132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4567929" cy="5143500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6" name="Picture 4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B83B361-43B1-4F3E-A517-79DB42F9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397481"/>
            <a:ext cx="2751871" cy="2070074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Første projekt-praktik-periode – nov. 1.år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DEBC59C-91B7-4326-9B03-265395829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931" y="1289603"/>
            <a:ext cx="3979563" cy="432352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a-DK" sz="975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Opgaven skal indeholde:</a:t>
            </a:r>
            <a:endParaRPr lang="da-DK" sz="975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da-DK" sz="97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forside									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da-DK" sz="97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indledning				½ - 1  s.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da-DK" sz="97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Undersøgelse af uddannelser og job: (Skal indeholde de formelle krav        til uddannelserne og om de er realistiske for dig?)                                                 					2-3 s. 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da-DK" sz="97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Jobbeskrivelser på baggrunde af spørgsmål til interview 	3-4 s.</a:t>
            </a:r>
          </a:p>
          <a:p>
            <a:pPr marL="0" indent="0">
              <a:buNone/>
            </a:pPr>
            <a:r>
              <a:rPr lang="da-DK" sz="97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da-DK" sz="97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Evaluering: sammenligning af forventninger og fakta               ½ - 1 s.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da-DK" sz="97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Litteraturliste og bilag.</a:t>
            </a:r>
          </a:p>
          <a:p>
            <a:pPr marL="257175" indent="-257175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a-DK" sz="97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Samlet forventes opgaven at have et omfang på 7 til 9 sider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a-DK" sz="97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E006BD3-AD9A-4CE6-BB45-74C39D436EF2}"/>
              </a:ext>
            </a:extLst>
          </p:cNvPr>
          <p:cNvSpPr/>
          <p:nvPr/>
        </p:nvSpPr>
        <p:spPr>
          <a:xfrm>
            <a:off x="0" y="6583362"/>
            <a:ext cx="9144000" cy="3326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>
                <a:solidFill>
                  <a:schemeClr val="bg1"/>
                </a:solidFill>
                <a:latin typeface="Candara" panose="020E0502030303020204" pitchFamily="34" charset="0"/>
              </a:rPr>
              <a:t>SSO FIP: SSO og formativ evaluering</a:t>
            </a:r>
          </a:p>
        </p:txBody>
      </p:sp>
    </p:spTree>
    <p:extLst>
      <p:ext uri="{BB962C8B-B14F-4D97-AF65-F5344CB8AC3E}">
        <p14:creationId xmlns:p14="http://schemas.microsoft.com/office/powerpoint/2010/main" val="2088819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46065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C273E3-4E77-480D-BAF4-BF0B05B42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1339850"/>
            <a:ext cx="8408194" cy="558627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Formativt rette ark ifm. pp. 1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AA4DBF3-6602-4C17-86CC-CF90FC7F2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02106" y="890201"/>
            <a:ext cx="1184610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da-DK" sz="135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532D578E-3264-49C1-BACD-F92D8613833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33587" y="2113670"/>
          <a:ext cx="7276828" cy="3295653"/>
        </p:xfrm>
        <a:graphic>
          <a:graphicData uri="http://schemas.openxmlformats.org/drawingml/2006/table">
            <a:tbl>
              <a:tblPr firstRow="1" firstCol="1" bandRow="1"/>
              <a:tblGrid>
                <a:gridCol w="3623975">
                  <a:extLst>
                    <a:ext uri="{9D8B030D-6E8A-4147-A177-3AD203B41FA5}">
                      <a16:colId xmlns:a16="http://schemas.microsoft.com/office/drawing/2014/main" val="3500515185"/>
                    </a:ext>
                  </a:extLst>
                </a:gridCol>
                <a:gridCol w="3652853">
                  <a:extLst>
                    <a:ext uri="{9D8B030D-6E8A-4147-A177-3AD203B41FA5}">
                      <a16:colId xmlns:a16="http://schemas.microsoft.com/office/drawing/2014/main" val="4279603446"/>
                    </a:ext>
                  </a:extLst>
                </a:gridCol>
              </a:tblGrid>
              <a:tr h="2905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 af opgaven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289" marR="118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Kommentar og fremtidige fokuspunkter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289" marR="118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898464"/>
                  </a:ext>
                </a:extLst>
              </a:tr>
              <a:tr h="4881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400" b="1" kern="1400" spc="-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Indholdsfortegnelse</a:t>
                      </a:r>
                      <a:endParaRPr lang="da-DK" sz="3700" kern="1400" spc="-5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18289" marR="118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18289" marR="118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642442"/>
                  </a:ext>
                </a:extLst>
              </a:tr>
              <a:tr h="503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Indledning</a:t>
                      </a:r>
                      <a:r>
                        <a:rPr lang="da-DK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(1/2 – 1 side)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18289" marR="118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18289" marR="118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10511"/>
                  </a:ext>
                </a:extLst>
              </a:tr>
              <a:tr h="503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Beskrivelse af uddannelsen</a:t>
                      </a:r>
                      <a:r>
                        <a:rPr lang="da-DK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(2-3 sider)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18289" marR="118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18289" marR="118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888206"/>
                  </a:ext>
                </a:extLst>
              </a:tr>
              <a:tr h="503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Beskrivelse af selve jobbet</a:t>
                      </a:r>
                      <a:r>
                        <a:rPr lang="da-DK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(3-4 sider)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18289" marR="118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18289" marR="118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524486"/>
                  </a:ext>
                </a:extLst>
              </a:tr>
              <a:tr h="503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Evaluering af projektperiode 1</a:t>
                      </a:r>
                      <a:r>
                        <a:rPr lang="da-DK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(1/2 - 1 side)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18289" marR="118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18289" marR="118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1936824"/>
                  </a:ext>
                </a:extLst>
              </a:tr>
              <a:tr h="503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Litteraturliste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18289" marR="118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18289" marR="118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363989"/>
                  </a:ext>
                </a:extLst>
              </a:tr>
            </a:tbl>
          </a:graphicData>
        </a:graphic>
      </p:graphicFrame>
      <p:sp>
        <p:nvSpPr>
          <p:cNvPr id="6" name="Rektangel 5">
            <a:extLst>
              <a:ext uri="{FF2B5EF4-FFF2-40B4-BE49-F238E27FC236}">
                <a16:creationId xmlns:a16="http://schemas.microsoft.com/office/drawing/2014/main" id="{247565B5-4A99-496B-958C-849B1CEE0FBA}"/>
              </a:ext>
            </a:extLst>
          </p:cNvPr>
          <p:cNvSpPr/>
          <p:nvPr/>
        </p:nvSpPr>
        <p:spPr>
          <a:xfrm>
            <a:off x="0" y="6583362"/>
            <a:ext cx="9144000" cy="3326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>
                <a:solidFill>
                  <a:schemeClr val="bg1"/>
                </a:solidFill>
                <a:latin typeface="Candara" panose="020E0502030303020204" pitchFamily="34" charset="0"/>
              </a:rPr>
              <a:t>SSO FIP: SSO og formativ evaluering</a:t>
            </a:r>
          </a:p>
        </p:txBody>
      </p:sp>
    </p:spTree>
    <p:extLst>
      <p:ext uri="{BB962C8B-B14F-4D97-AF65-F5344CB8AC3E}">
        <p14:creationId xmlns:p14="http://schemas.microsoft.com/office/powerpoint/2010/main" val="2814675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5" y="857250"/>
            <a:ext cx="9438086" cy="5139929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2131942"/>
            <a:ext cx="2755857" cy="2602816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6AE6C12-4DC5-4E72-BC36-8E54D65BC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658" y="2668742"/>
            <a:ext cx="2588798" cy="1799902"/>
          </a:xfrm>
        </p:spPr>
        <p:txBody>
          <a:bodyPr>
            <a:normAutofit/>
          </a:bodyPr>
          <a:lstStyle/>
          <a:p>
            <a:pPr algn="ctr"/>
            <a:r>
              <a:rPr lang="da-DK" sz="3000">
                <a:solidFill>
                  <a:srgbClr val="FFFFFF"/>
                </a:solidFill>
              </a:rPr>
              <a:t>Praktikperiode 2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FD0D7B9-C9B4-4C78-A88B-52539E41F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0" y="1460754"/>
            <a:ext cx="4711446" cy="393649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a-DK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Indledning: hvorfor har du valgt denne praktik og hvad håber du, at du kan få ud af praktikken		½-1 </a:t>
            </a:r>
          </a:p>
          <a:p>
            <a:pPr>
              <a:spcAft>
                <a:spcPts val="600"/>
              </a:spcAft>
            </a:pPr>
            <a:r>
              <a:rPr lang="da-DK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Dag 1: kort om dagens forløb. Udvælg en eller flere ”episoder”, som du vil beskæftige dig med		1</a:t>
            </a:r>
          </a:p>
          <a:p>
            <a:pPr>
              <a:spcAft>
                <a:spcPts val="600"/>
              </a:spcAft>
            </a:pPr>
            <a:r>
              <a:rPr lang="da-DK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Dag 2: som ovenfor			   	1 	</a:t>
            </a:r>
          </a:p>
          <a:p>
            <a:pPr>
              <a:spcAft>
                <a:spcPts val="600"/>
              </a:spcAft>
            </a:pPr>
            <a:r>
              <a:rPr lang="da-DK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Dag 3: som ovenfor			   	1 </a:t>
            </a:r>
          </a:p>
          <a:p>
            <a:pPr>
              <a:spcAft>
                <a:spcPts val="600"/>
              </a:spcAft>
            </a:pPr>
            <a:r>
              <a:rPr lang="da-DK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Evaluering: hvad har du fået ud af dagene? Positivt / negativt og fremtidsplaner?			½-1										</a:t>
            </a:r>
            <a:endParaRPr lang="da-DK" sz="1500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CB2AC9DF-D48F-4F24-84C9-CBD504FE74AE}"/>
              </a:ext>
            </a:extLst>
          </p:cNvPr>
          <p:cNvSpPr/>
          <p:nvPr/>
        </p:nvSpPr>
        <p:spPr>
          <a:xfrm>
            <a:off x="0" y="6583362"/>
            <a:ext cx="9144000" cy="3326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>
                <a:solidFill>
                  <a:schemeClr val="bg1"/>
                </a:solidFill>
                <a:latin typeface="Candara" panose="020E0502030303020204" pitchFamily="34" charset="0"/>
              </a:rPr>
              <a:t>SSO FIP: SSO og formativ evaluering</a:t>
            </a:r>
          </a:p>
        </p:txBody>
      </p:sp>
    </p:spTree>
    <p:extLst>
      <p:ext uri="{BB962C8B-B14F-4D97-AF65-F5344CB8AC3E}">
        <p14:creationId xmlns:p14="http://schemas.microsoft.com/office/powerpoint/2010/main" val="2293831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6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52" name="Rectangle 7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1510168" cy="5143500"/>
          </a:xfrm>
          <a:prstGeom prst="rect">
            <a:avLst/>
          </a:prstGeom>
          <a:solidFill>
            <a:srgbClr val="708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4F5B43-4F8B-4A6E-B213-5249D466F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" y="2413023"/>
            <a:ext cx="2064266" cy="2031956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685800" fontAlgn="base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altLang="da-DK" sz="1350" b="1">
                <a:solidFill>
                  <a:srgbClr val="FFFFFF"/>
                </a:solidFill>
                <a:latin typeface="Calibri Light" panose="020F0302020204030204"/>
              </a:rPr>
              <a:t>Retteark: Historieopgaven</a:t>
            </a:r>
            <a:r>
              <a:rPr lang="en-US" altLang="da-DK" sz="1350">
                <a:solidFill>
                  <a:srgbClr val="FFFFFF"/>
                </a:solidFill>
                <a:latin typeface="Calibri Light" panose="020F0302020204030204"/>
              </a:rPr>
              <a:t> </a:t>
            </a:r>
          </a:p>
          <a:p>
            <a:pPr algn="ctr" defTabSz="685800" fontAlgn="base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altLang="da-DK" sz="1350" b="1">
                <a:solidFill>
                  <a:srgbClr val="FFFFFF"/>
                </a:solidFill>
                <a:latin typeface="Calibri Light" panose="020F0302020204030204"/>
              </a:rPr>
              <a:t>Emne: Indvandring til Danmark efter 1945</a:t>
            </a:r>
            <a:endParaRPr lang="en-US" altLang="da-DK" sz="1350">
              <a:solidFill>
                <a:srgbClr val="FFFFFF"/>
              </a:solidFill>
              <a:latin typeface="Calibri Light" panose="020F0302020204030204"/>
            </a:endParaRPr>
          </a:p>
          <a:p>
            <a:pPr algn="ctr" defTabSz="685800" fontAlgn="base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altLang="da-DK" sz="1350" b="1">
                <a:solidFill>
                  <a:srgbClr val="FFFFFF"/>
                </a:solidFill>
                <a:latin typeface="Calibri Light" panose="020F0302020204030204"/>
              </a:rPr>
              <a:t>Navn:</a:t>
            </a:r>
            <a:endParaRPr lang="en-US" altLang="da-DK" sz="1350">
              <a:solidFill>
                <a:srgbClr val="FFFFFF"/>
              </a:solidFill>
              <a:latin typeface="Calibri Light" panose="020F0302020204030204"/>
            </a:endParaRPr>
          </a:p>
          <a:p>
            <a:pPr algn="ctr" defTabSz="685800" fontAlgn="base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altLang="da-DK" sz="1350">
              <a:solidFill>
                <a:srgbClr val="FFFFFF"/>
              </a:solidFill>
              <a:latin typeface="Calibri Light" panose="020F0302020204030204"/>
            </a:endParaRPr>
          </a:p>
        </p:txBody>
      </p:sp>
      <p:pic>
        <p:nvPicPr>
          <p:cNvPr id="2049" name="Billede 1">
            <a:hlinkClick r:id="" invalidUrl="http://www.google.dk/url?sa=i&amp;rct=j&amp;q=&amp;esrc=s&amp;frm=1&amp;source=images&amp;cd=&amp;cad=rja&amp;docid=4435j8Ho1-ENCM&amp;tbnid=fPvzSj7z1oJmwM:&amp;ved=0CAUQjRw&amp;url=http://www.clairegriffintalent.com/questions-to-ask-in-an-interview/&amp;ei=z_ueUpDxKcLX0QWZsYAw&amp;bvm=bv.57155469,d.d2k&amp;psig=AFQjCNGkaiSue2IODqZ2dStwHm-tcwHN7A&amp;ust=1386237165403164" action="ppaction://noaction"/>
            <a:extLst>
              <a:ext uri="{FF2B5EF4-FFF2-40B4-BE49-F238E27FC236}">
                <a16:creationId xmlns:a16="http://schemas.microsoft.com/office/drawing/2014/main" id="{531907DB-FF31-45C0-ADFB-01CF814E8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9031" y="1578610"/>
            <a:ext cx="4930986" cy="369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D63792-CAC7-415D-8AE9-085A9265B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4457" y="2155836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da-DK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A1F19F7-CDE9-41AF-AC7A-97EE14C11CF4}"/>
              </a:ext>
            </a:extLst>
          </p:cNvPr>
          <p:cNvSpPr/>
          <p:nvPr/>
        </p:nvSpPr>
        <p:spPr>
          <a:xfrm>
            <a:off x="0" y="6583362"/>
            <a:ext cx="9144000" cy="3326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>
                <a:solidFill>
                  <a:schemeClr val="bg1"/>
                </a:solidFill>
                <a:latin typeface="Candara" panose="020E0502030303020204" pitchFamily="34" charset="0"/>
              </a:rPr>
              <a:t>SSO FIP: SSO og formativ evaluering</a:t>
            </a:r>
          </a:p>
        </p:txBody>
      </p:sp>
    </p:spTree>
    <p:extLst>
      <p:ext uri="{BB962C8B-B14F-4D97-AF65-F5344CB8AC3E}">
        <p14:creationId xmlns:p14="http://schemas.microsoft.com/office/powerpoint/2010/main" val="2075496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121729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DB021E8A-B430-4E47-8BAE-3ED61CED2210}"/>
              </a:ext>
            </a:extLst>
          </p:cNvPr>
          <p:cNvGraphicFramePr>
            <a:graphicFrameLocks noGrp="1"/>
          </p:cNvGraphicFramePr>
          <p:nvPr/>
        </p:nvGraphicFramePr>
        <p:xfrm>
          <a:off x="482600" y="1476449"/>
          <a:ext cx="8178800" cy="3905104"/>
        </p:xfrm>
        <a:graphic>
          <a:graphicData uri="http://schemas.openxmlformats.org/drawingml/2006/table">
            <a:tbl>
              <a:tblPr firstRow="1" firstCol="1" bandRow="1"/>
              <a:tblGrid>
                <a:gridCol w="5287065">
                  <a:extLst>
                    <a:ext uri="{9D8B030D-6E8A-4147-A177-3AD203B41FA5}">
                      <a16:colId xmlns:a16="http://schemas.microsoft.com/office/drawing/2014/main" val="3676042197"/>
                    </a:ext>
                  </a:extLst>
                </a:gridCol>
                <a:gridCol w="2891735">
                  <a:extLst>
                    <a:ext uri="{9D8B030D-6E8A-4147-A177-3AD203B41FA5}">
                      <a16:colId xmlns:a16="http://schemas.microsoft.com/office/drawing/2014/main" val="1415980537"/>
                    </a:ext>
                  </a:extLst>
                </a:gridCol>
              </a:tblGrid>
              <a:tr h="276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500" b="1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Opgavedel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6" marR="6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500" b="1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Mine kommentarer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6" marR="6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245829"/>
                  </a:ext>
                </a:extLst>
              </a:tr>
              <a:tr h="230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Indholdsfortegnelse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6" marR="6194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6" marR="6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3873864"/>
                  </a:ext>
                </a:extLst>
              </a:tr>
              <a:tr h="230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Indledning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6" marR="6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6" marR="6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104583"/>
                  </a:ext>
                </a:extLst>
              </a:tr>
              <a:tr h="385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Redegør for indvandringens historie i Danmark efter 1945 (du må gerne vælge at koncentrere dig om en periode – f.eks. 1960er og 70erne)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6" marR="6194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6" marR="6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187612"/>
                  </a:ext>
                </a:extLst>
              </a:tr>
              <a:tr h="1396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Analyser, hvordan det går med indvandringen til Danmark i dag og diskuter forskellige holdninger til indvandring og integration (inddrag vedlagte to holdningsindlæg fra Radikale Venstre og Dansk Folkeparti)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b="0" u="sng">
                          <a:solidFill>
                            <a:srgbClr val="0000FF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https://www.radikale.dk/content/flere-flygtninge-og-indvandrere-skal-i-arbejde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b="0" u="sng">
                          <a:solidFill>
                            <a:srgbClr val="0000FF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https://danskfolkeparti.dk/politik/maerkesager/udlaendingepolitik/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6" marR="6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6" marR="6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485381"/>
                  </a:ext>
                </a:extLst>
              </a:tr>
              <a:tr h="230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Konklusion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6" marR="6194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6" marR="6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475937"/>
                  </a:ext>
                </a:extLst>
              </a:tr>
              <a:tr h="230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Kildekritiske overvejelser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6" marR="6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6" marR="6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95059"/>
                  </a:ext>
                </a:extLst>
              </a:tr>
              <a:tr h="230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Fodnoter/henvisninger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6" marR="6194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6" marR="6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534719"/>
                  </a:ext>
                </a:extLst>
              </a:tr>
              <a:tr h="230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Citater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6" marR="6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6" marR="6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736222"/>
                  </a:ext>
                </a:extLst>
              </a:tr>
              <a:tr h="230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Litteraturliste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6" marR="6194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6" marR="6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6277701"/>
                  </a:ext>
                </a:extLst>
              </a:tr>
              <a:tr h="230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Forbedringsforslag til SSO’en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6" marR="6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0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6" marR="6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202544"/>
                  </a:ext>
                </a:extLst>
              </a:tr>
            </a:tbl>
          </a:graphicData>
        </a:graphic>
      </p:graphicFrame>
      <p:sp>
        <p:nvSpPr>
          <p:cNvPr id="6" name="Rektangel 5">
            <a:extLst>
              <a:ext uri="{FF2B5EF4-FFF2-40B4-BE49-F238E27FC236}">
                <a16:creationId xmlns:a16="http://schemas.microsoft.com/office/drawing/2014/main" id="{5F278BD7-20F4-4465-A361-5B59E61E1EED}"/>
              </a:ext>
            </a:extLst>
          </p:cNvPr>
          <p:cNvSpPr/>
          <p:nvPr/>
        </p:nvSpPr>
        <p:spPr>
          <a:xfrm>
            <a:off x="0" y="6583362"/>
            <a:ext cx="9144000" cy="3326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>
                <a:solidFill>
                  <a:schemeClr val="bg1"/>
                </a:solidFill>
                <a:latin typeface="Candara" panose="020E0502030303020204" pitchFamily="34" charset="0"/>
              </a:rPr>
              <a:t>SSO FIP: SSO og formativ evaluering</a:t>
            </a:r>
          </a:p>
        </p:txBody>
      </p:sp>
    </p:spTree>
    <p:extLst>
      <p:ext uri="{BB962C8B-B14F-4D97-AF65-F5344CB8AC3E}">
        <p14:creationId xmlns:p14="http://schemas.microsoft.com/office/powerpoint/2010/main" val="3708846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1217295"/>
            <a:ext cx="8428482" cy="44234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1339851"/>
            <a:ext cx="8178800" cy="417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2">
            <a:hlinkClick r:id="rId2"/>
            <a:extLst>
              <a:ext uri="{FF2B5EF4-FFF2-40B4-BE49-F238E27FC236}">
                <a16:creationId xmlns:a16="http://schemas.microsoft.com/office/drawing/2014/main" id="{E20C515D-E858-4E42-A58F-386385842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144" y="2559608"/>
            <a:ext cx="100962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da-DK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BE976347-3380-4939-A12C-80460D34C84D}"/>
              </a:ext>
            </a:extLst>
          </p:cNvPr>
          <p:cNvGraphicFramePr>
            <a:graphicFrameLocks noGrp="1"/>
          </p:cNvGraphicFramePr>
          <p:nvPr/>
        </p:nvGraphicFramePr>
        <p:xfrm>
          <a:off x="840358" y="1935231"/>
          <a:ext cx="7463282" cy="3001497"/>
        </p:xfrm>
        <a:graphic>
          <a:graphicData uri="http://schemas.openxmlformats.org/drawingml/2006/table">
            <a:tbl>
              <a:tblPr firstRow="1" firstCol="1" bandRow="1"/>
              <a:tblGrid>
                <a:gridCol w="3971358">
                  <a:extLst>
                    <a:ext uri="{9D8B030D-6E8A-4147-A177-3AD203B41FA5}">
                      <a16:colId xmlns:a16="http://schemas.microsoft.com/office/drawing/2014/main" val="3910251097"/>
                    </a:ext>
                  </a:extLst>
                </a:gridCol>
                <a:gridCol w="3491924">
                  <a:extLst>
                    <a:ext uri="{9D8B030D-6E8A-4147-A177-3AD203B41FA5}">
                      <a16:colId xmlns:a16="http://schemas.microsoft.com/office/drawing/2014/main" val="1575781795"/>
                    </a:ext>
                  </a:extLst>
                </a:gridCol>
              </a:tblGrid>
              <a:tr h="250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1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Opgavedel</a:t>
                      </a:r>
                      <a:endParaRPr lang="da-DK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1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Mine kommentarer</a:t>
                      </a:r>
                      <a:endParaRPr lang="da-DK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477831"/>
                  </a:ext>
                </a:extLst>
              </a:tr>
              <a:tr h="546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Indholdsfortegnelse</a:t>
                      </a:r>
                      <a:endParaRPr lang="da-DK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Flot; - sådan skal en indholdsfortegnelse laves, men de underafsnit, som er nævnt i indholdsfortegnelsen, skal også optræde i indholdsafsnittet</a:t>
                      </a:r>
                      <a:endParaRPr lang="da-DK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605083"/>
                  </a:ext>
                </a:extLst>
              </a:tr>
              <a:tr h="209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Indledning</a:t>
                      </a:r>
                      <a:endParaRPr lang="da-DK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Rigtig god – der er en fin struktur i indledningen</a:t>
                      </a:r>
                      <a:endParaRPr lang="da-DK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1999100"/>
                  </a:ext>
                </a:extLst>
              </a:tr>
              <a:tr h="546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0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Redegør for indvandringens historie efter 1945 (du må gerne vælge at koncentrere dig om en periode – f.eks. 1960er og 70erne)</a:t>
                      </a:r>
                      <a:endParaRPr lang="da-DK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 udmærket afsnit, men du har dog en tendens til gentagelser. Så husk lige at redigere det skrevne ved at læse din opgave igennem og luge ud i gentagelser</a:t>
                      </a:r>
                      <a:endParaRPr lang="da-DK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145325"/>
                  </a:ext>
                </a:extLst>
              </a:tr>
              <a:tr h="1429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0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Analyser, hvordan det går med indvandringen til Danmark i dag og diskuter forskellige holdninger til indvandring og integration (inddrag vedlagte to holdningsindlæg fra Radikale Venstre og Dansk Folkeparti)</a:t>
                      </a:r>
                      <a:endParaRPr lang="da-DK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000" b="0" u="sng" dirty="0">
                          <a:solidFill>
                            <a:srgbClr val="0000FF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https://www.radikale.dk/content/flere-flygtninge-og-indvandrere-skal-i-arbejde</a:t>
                      </a:r>
                      <a:endParaRPr lang="da-DK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000" b="0" u="sng" dirty="0">
                          <a:solidFill>
                            <a:srgbClr val="0000FF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https://danskfolkeparti.dk/politik/maerkesager/udlaendingepolitik/</a:t>
                      </a:r>
                      <a:endParaRPr lang="da-DK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Dit analyse-afsnit er ganske fint. Du bruger statistikker til at udlede nogle væsentlige udviklingstendenser, men det kunne være fint, hvis du har de brugte statistikker med (som bilag eller i opgaven)</a:t>
                      </a:r>
                      <a:endParaRPr lang="da-DK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Diskussionsdelen får fremdraget DF’s og De radikale venstres indvandrerpolitik og -syn, men der kan i den stilles spørgsmålstegn ved, om de har mange ligheder i deres politik over flygtninge og indvandrere.</a:t>
                      </a:r>
                      <a:endParaRPr lang="da-DK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8072125"/>
                  </a:ext>
                </a:extLst>
              </a:tr>
            </a:tbl>
          </a:graphicData>
        </a:graphic>
      </p:graphicFrame>
      <p:sp>
        <p:nvSpPr>
          <p:cNvPr id="7" name="Rektangel 6">
            <a:extLst>
              <a:ext uri="{FF2B5EF4-FFF2-40B4-BE49-F238E27FC236}">
                <a16:creationId xmlns:a16="http://schemas.microsoft.com/office/drawing/2014/main" id="{340092B7-A6CD-432D-A712-AB07C0F95F7B}"/>
              </a:ext>
            </a:extLst>
          </p:cNvPr>
          <p:cNvSpPr/>
          <p:nvPr/>
        </p:nvSpPr>
        <p:spPr>
          <a:xfrm>
            <a:off x="0" y="6583362"/>
            <a:ext cx="9144000" cy="3326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>
                <a:solidFill>
                  <a:schemeClr val="bg1"/>
                </a:solidFill>
                <a:latin typeface="Candara" panose="020E0502030303020204" pitchFamily="34" charset="0"/>
              </a:rPr>
              <a:t>SSO FIP: SSO og formativ evaluering</a:t>
            </a:r>
          </a:p>
        </p:txBody>
      </p:sp>
    </p:spTree>
    <p:extLst>
      <p:ext uri="{BB962C8B-B14F-4D97-AF65-F5344CB8AC3E}">
        <p14:creationId xmlns:p14="http://schemas.microsoft.com/office/powerpoint/2010/main" val="1224183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1217295"/>
            <a:ext cx="8428482" cy="442341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A878E84-EC22-40D4-9486-63446E40D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976" y="2251086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da-DK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B81C3273-0940-4178-A91C-3E8E32BCAB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342975"/>
              </p:ext>
            </p:extLst>
          </p:nvPr>
        </p:nvGraphicFramePr>
        <p:xfrm>
          <a:off x="906712" y="1339851"/>
          <a:ext cx="7330577" cy="4209687"/>
        </p:xfrm>
        <a:graphic>
          <a:graphicData uri="http://schemas.openxmlformats.org/drawingml/2006/table">
            <a:tbl>
              <a:tblPr firstRow="1" firstCol="1" bandRow="1"/>
              <a:tblGrid>
                <a:gridCol w="3342943">
                  <a:extLst>
                    <a:ext uri="{9D8B030D-6E8A-4147-A177-3AD203B41FA5}">
                      <a16:colId xmlns:a16="http://schemas.microsoft.com/office/drawing/2014/main" val="4019933027"/>
                    </a:ext>
                  </a:extLst>
                </a:gridCol>
                <a:gridCol w="3987634">
                  <a:extLst>
                    <a:ext uri="{9D8B030D-6E8A-4147-A177-3AD203B41FA5}">
                      <a16:colId xmlns:a16="http://schemas.microsoft.com/office/drawing/2014/main" val="2195675658"/>
                    </a:ext>
                  </a:extLst>
                </a:gridCol>
              </a:tblGrid>
              <a:tr h="404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Konklusion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9" marR="62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 b="1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 er for kort, og du får ikke trukket hovedtendenser op mht., hvad du har fundet ud af i de to hovedafsnit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9" marR="62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332638"/>
                  </a:ext>
                </a:extLst>
              </a:tr>
              <a:tr h="787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Kilde-analytiske overvejelser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9" marR="62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savnes. Ikke at de skal fylde meget, men nogle enkelte overvejelser omkring de politiske partiers indvandrersyn kunne være på sin plads, ligesom det kan diskuteres, hvilken </a:t>
                      </a:r>
                      <a:r>
                        <a:rPr lang="da-DK" sz="1100" i="1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sandhedsværdi</a:t>
                      </a:r>
                      <a:r>
                        <a:rPr lang="da-DK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sådanne politiske udmeldinger har.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9" marR="62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543584"/>
                  </a:ext>
                </a:extLst>
              </a:tr>
              <a:tr h="228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Fodnoter/henvisninger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9" marR="62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Fint – det har du styr på – se dog næste punkt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9" marR="62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5288"/>
                  </a:ext>
                </a:extLst>
              </a:tr>
              <a:tr h="404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Citater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9" marR="62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 har citater med, og de er tydeligt markerede. Husk dog, at ethvert citat skal efterfølges af en fodnote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9" marR="62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202593"/>
                  </a:ext>
                </a:extLst>
              </a:tr>
              <a:tr h="228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Litteraturliste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9" marR="62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 har du fornemt styr på - sådan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9" marR="62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4819"/>
                  </a:ext>
                </a:extLst>
              </a:tr>
              <a:tr h="2156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Forbedringsforslag til </a:t>
                      </a:r>
                      <a:r>
                        <a:rPr lang="da-DK" sz="1200" dirty="0" err="1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SSO’en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9" marR="62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 har et fint fundament mht. din kommende SSO, men husk …</a:t>
                      </a:r>
                      <a:endParaRPr lang="da-DK" sz="1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da-DK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Brug af et bredere litteraturgrundlag (især i dit første indholdsafsnit). Gør brug af mere end en fremstilling</a:t>
                      </a:r>
                      <a:endParaRPr lang="da-DK" sz="1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da-DK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Sørg for, at de afsnit, du angiver i indholdsfortegnelsen også kan findes i opgaven</a:t>
                      </a:r>
                      <a:endParaRPr lang="da-DK" sz="1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da-DK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Husk at gennemlæse det skrevne, så der luges ud i gentagelser</a:t>
                      </a:r>
                      <a:endParaRPr lang="da-DK" sz="1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da-DK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mere udbygget konklusion</a:t>
                      </a:r>
                      <a:endParaRPr lang="da-DK" sz="1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da-DK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Noter efter alle citater</a:t>
                      </a:r>
                      <a:endParaRPr lang="da-DK" sz="1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da-DK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Nogle kildeanalytiske overvejelser</a:t>
                      </a:r>
                      <a:endParaRPr lang="da-DK" sz="1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9" marR="62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999844"/>
                  </a:ext>
                </a:extLst>
              </a:tr>
            </a:tbl>
          </a:graphicData>
        </a:graphic>
      </p:graphicFrame>
      <p:sp>
        <p:nvSpPr>
          <p:cNvPr id="6" name="Rektangel 5">
            <a:extLst>
              <a:ext uri="{FF2B5EF4-FFF2-40B4-BE49-F238E27FC236}">
                <a16:creationId xmlns:a16="http://schemas.microsoft.com/office/drawing/2014/main" id="{D667264C-C8D5-4A82-89AF-B98130095CC3}"/>
              </a:ext>
            </a:extLst>
          </p:cNvPr>
          <p:cNvSpPr/>
          <p:nvPr/>
        </p:nvSpPr>
        <p:spPr>
          <a:xfrm>
            <a:off x="0" y="6583362"/>
            <a:ext cx="9144000" cy="3326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>
                <a:solidFill>
                  <a:schemeClr val="bg1"/>
                </a:solidFill>
                <a:latin typeface="Candara" panose="020E0502030303020204" pitchFamily="34" charset="0"/>
              </a:rPr>
              <a:t>SSO FIP: SSO og formativ evaluering</a:t>
            </a:r>
          </a:p>
        </p:txBody>
      </p:sp>
    </p:spTree>
    <p:extLst>
      <p:ext uri="{BB962C8B-B14F-4D97-AF65-F5344CB8AC3E}">
        <p14:creationId xmlns:p14="http://schemas.microsoft.com/office/powerpoint/2010/main" val="1597119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1210444"/>
            <a:ext cx="3285757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52F4B72-94E3-4BC6-995C-0CA743F9B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2" y="1616253"/>
            <a:ext cx="2562119" cy="3596556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Hf på vores skole</a:t>
            </a:r>
          </a:p>
        </p:txBody>
      </p:sp>
      <p:graphicFrame>
        <p:nvGraphicFramePr>
          <p:cNvPr id="8" name="Pladsholder til indhold 7">
            <a:extLst>
              <a:ext uri="{FF2B5EF4-FFF2-40B4-BE49-F238E27FC236}">
                <a16:creationId xmlns:a16="http://schemas.microsoft.com/office/drawing/2014/main" id="{303377A5-40BA-4D15-AFDB-5E05210425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95725" y="1210443"/>
          <a:ext cx="4885203" cy="4414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ktangel 4">
            <a:extLst>
              <a:ext uri="{FF2B5EF4-FFF2-40B4-BE49-F238E27FC236}">
                <a16:creationId xmlns:a16="http://schemas.microsoft.com/office/drawing/2014/main" id="{0334A35E-C3AE-47FA-B186-D8BF160AF907}"/>
              </a:ext>
            </a:extLst>
          </p:cNvPr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>
                <a:solidFill>
                  <a:schemeClr val="bg1"/>
                </a:solidFill>
                <a:latin typeface="Candara" panose="020E0502030303020204" pitchFamily="34" charset="0"/>
              </a:rPr>
              <a:t>SSO FIP: onsdag den 23. oktober 2019 </a:t>
            </a:r>
          </a:p>
        </p:txBody>
      </p:sp>
    </p:spTree>
    <p:extLst>
      <p:ext uri="{BB962C8B-B14F-4D97-AF65-F5344CB8AC3E}">
        <p14:creationId xmlns:p14="http://schemas.microsoft.com/office/powerpoint/2010/main" val="4234118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ED9029-64A6-4BAE-BA25-DC2A13D43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76" y="85725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FABACF-DDBE-415C-8EE1-F7DD68C63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1078992" cy="51435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ED7D31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E17A99-1553-4633-ADFB-5CCDCF801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8992" y="857250"/>
            <a:ext cx="2411730" cy="51435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B823DD-B71D-4F7F-B10F-0F3D2FFA9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130" y="2063751"/>
            <a:ext cx="1917293" cy="3368261"/>
          </a:xfrm>
        </p:spPr>
        <p:txBody>
          <a:bodyPr anchor="t">
            <a:normAutofit/>
          </a:bodyPr>
          <a:lstStyle/>
          <a:p>
            <a:pPr algn="r"/>
            <a:r>
              <a:rPr lang="da-DK" sz="2400">
                <a:solidFill>
                  <a:srgbClr val="FFFFFF"/>
                </a:solidFill>
              </a:rPr>
              <a:t>PP 3: Case omkring KOL i samarbejde med fysiologi-uddannelsen (Aalborg)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20B5120-F1B0-434F-B70B-7F7B7467B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888" y="1268760"/>
            <a:ext cx="5400600" cy="468051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a-DK" sz="16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Biologi B &amp; idræt B (fagpakkefagene): KOL (praksisrelateret og professionsorienteret)</a:t>
            </a:r>
            <a:endParaRPr lang="da-DK" sz="16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da-DK" sz="16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Formål:</a:t>
            </a:r>
            <a:endParaRPr lang="da-DK" sz="16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da-DK" sz="16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Forløbet er et samarbejde mellem fagpakkefagene: Biologi B og idræt B samt de sundhedsfaglige videreuddannelser på UCN (Nordjylland) – fysioterapeutuddannelsen. Forløbet er gennemført som praktik-projektperiode 3 i efteråret på andet år af hf-uddannelsen.</a:t>
            </a:r>
            <a:endParaRPr lang="da-DK" sz="16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da-DK" sz="16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Formålet med forløbet og samarbejdet er, at eleverne:</a:t>
            </a:r>
            <a:endParaRPr lang="da-DK" sz="16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da-DK" sz="16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Opnår afklaring omkring en fremtidig inden for de mellemlange videreuddannelser inden for det sundhedsfaglige – her specifikt fysioterapeutuddannelsen</a:t>
            </a:r>
            <a:endParaRPr lang="da-DK" sz="16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a-DK" sz="16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Opnår fagligt indblik i KOL og mulige behandlingsmetoder, så eleverne kan præstere ved eksamen i henholdsvis biologi B og idræt B.</a:t>
            </a:r>
            <a:endParaRPr lang="da-DK" sz="16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09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60" y="4286250"/>
            <a:ext cx="5293730" cy="1473200"/>
          </a:xfrm>
          <a:prstGeom prst="rect">
            <a:avLst/>
          </a:prstGeom>
          <a:solidFill>
            <a:srgbClr val="573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37DF86-BDF8-4E3E-AA1C-027200CEC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432554"/>
            <a:ext cx="4945642" cy="1218908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Eleverne skulle arbejde med …</a:t>
            </a:r>
          </a:p>
        </p:txBody>
      </p:sp>
      <p:pic>
        <p:nvPicPr>
          <p:cNvPr id="6" name="Pladsholder til indhold 5" descr="Et billede, der indeholder indendørs, person, kvinde, stående&#10;&#10;Automatisk genereret beskrivelse">
            <a:extLst>
              <a:ext uri="{FF2B5EF4-FFF2-40B4-BE49-F238E27FC236}">
                <a16:creationId xmlns:a16="http://schemas.microsoft.com/office/drawing/2014/main" id="{E1D779FE-8658-4914-A7F3-6F549FD49E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1" b="1"/>
          <a:stretch/>
        </p:blipFill>
        <p:spPr>
          <a:xfrm>
            <a:off x="245660" y="1098550"/>
            <a:ext cx="5293730" cy="308054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2" y="1098549"/>
            <a:ext cx="3251710" cy="466090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A27C8B4-84FF-4A21-8077-2F7361DA7E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21990" y="1545544"/>
            <a:ext cx="2568554" cy="3639272"/>
          </a:xfrm>
        </p:spPr>
        <p:txBody>
          <a:bodyPr vert="horz" lIns="68580" tIns="34290" rIns="68580" bIns="3429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75" b="1" dirty="0" err="1">
                <a:solidFill>
                  <a:srgbClr val="FFFFFF"/>
                </a:solidFill>
              </a:rPr>
              <a:t>Besvarelse</a:t>
            </a:r>
            <a:r>
              <a:rPr lang="en-US" sz="1275" b="1" dirty="0">
                <a:solidFill>
                  <a:srgbClr val="FFFFFF"/>
                </a:solidFill>
              </a:rPr>
              <a:t> </a:t>
            </a:r>
            <a:r>
              <a:rPr lang="en-US" sz="1275" b="1" dirty="0" err="1">
                <a:solidFill>
                  <a:srgbClr val="FFFFFF"/>
                </a:solidFill>
              </a:rPr>
              <a:t>af</a:t>
            </a:r>
            <a:r>
              <a:rPr lang="en-US" sz="1275" b="1" dirty="0">
                <a:solidFill>
                  <a:srgbClr val="FFFFFF"/>
                </a:solidFill>
              </a:rPr>
              <a:t> case</a:t>
            </a:r>
            <a:endParaRPr lang="en-US" sz="1275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275" dirty="0" err="1">
                <a:solidFill>
                  <a:srgbClr val="FFFFFF"/>
                </a:solidFill>
              </a:rPr>
              <a:t>Omfang</a:t>
            </a:r>
            <a:r>
              <a:rPr lang="en-US" sz="1275" dirty="0">
                <a:solidFill>
                  <a:srgbClr val="FFFFFF"/>
                </a:solidFill>
              </a:rPr>
              <a:t> – </a:t>
            </a:r>
            <a:r>
              <a:rPr lang="en-US" sz="1275" dirty="0" err="1">
                <a:solidFill>
                  <a:srgbClr val="FFFFFF"/>
                </a:solidFill>
              </a:rPr>
              <a:t>maks</a:t>
            </a:r>
            <a:r>
              <a:rPr lang="en-US" sz="1275" dirty="0">
                <a:solidFill>
                  <a:srgbClr val="FFFFFF"/>
                </a:solidFill>
              </a:rPr>
              <a:t>. 4-5 sider – Casen </a:t>
            </a:r>
            <a:r>
              <a:rPr lang="en-US" sz="1275" dirty="0" err="1">
                <a:solidFill>
                  <a:srgbClr val="FFFFFF"/>
                </a:solidFill>
              </a:rPr>
              <a:t>kan</a:t>
            </a:r>
            <a:r>
              <a:rPr lang="en-US" sz="1275" dirty="0">
                <a:solidFill>
                  <a:srgbClr val="FFFFFF"/>
                </a:solidFill>
              </a:rPr>
              <a:t> </a:t>
            </a:r>
            <a:r>
              <a:rPr lang="en-US" sz="1275" dirty="0" err="1">
                <a:solidFill>
                  <a:srgbClr val="FFFFFF"/>
                </a:solidFill>
              </a:rPr>
              <a:t>omfatte</a:t>
            </a:r>
            <a:r>
              <a:rPr lang="en-US" sz="1275" dirty="0">
                <a:solidFill>
                  <a:srgbClr val="FFFFFF"/>
                </a:solidFill>
              </a:rPr>
              <a:t> </a:t>
            </a:r>
            <a:r>
              <a:rPr lang="en-US" sz="1275" dirty="0" err="1">
                <a:solidFill>
                  <a:srgbClr val="FFFFFF"/>
                </a:solidFill>
              </a:rPr>
              <a:t>samme</a:t>
            </a:r>
            <a:r>
              <a:rPr lang="en-US" sz="1275" dirty="0">
                <a:solidFill>
                  <a:srgbClr val="FFFFFF"/>
                </a:solidFill>
              </a:rPr>
              <a:t> person, Kurt, </a:t>
            </a:r>
            <a:r>
              <a:rPr lang="en-US" sz="1275" dirty="0" err="1">
                <a:solidFill>
                  <a:srgbClr val="FFFFFF"/>
                </a:solidFill>
              </a:rPr>
              <a:t>som</a:t>
            </a:r>
            <a:r>
              <a:rPr lang="en-US" sz="1275" dirty="0">
                <a:solidFill>
                  <a:srgbClr val="FFFFFF"/>
                </a:solidFill>
              </a:rPr>
              <a:t> vi har </a:t>
            </a:r>
            <a:r>
              <a:rPr lang="en-US" sz="1275" dirty="0" err="1">
                <a:solidFill>
                  <a:srgbClr val="FFFFFF"/>
                </a:solidFill>
              </a:rPr>
              <a:t>fået</a:t>
            </a:r>
            <a:r>
              <a:rPr lang="en-US" sz="1275" dirty="0">
                <a:solidFill>
                  <a:srgbClr val="FFFFFF"/>
                </a:solidFill>
              </a:rPr>
              <a:t> </a:t>
            </a:r>
            <a:r>
              <a:rPr lang="en-US" sz="1275" dirty="0" err="1">
                <a:solidFill>
                  <a:srgbClr val="FFFFFF"/>
                </a:solidFill>
              </a:rPr>
              <a:t>tilsendt</a:t>
            </a:r>
            <a:r>
              <a:rPr lang="en-US" sz="1275" dirty="0">
                <a:solidFill>
                  <a:srgbClr val="FFFFFF"/>
                </a:solidFill>
              </a:rPr>
              <a:t> </a:t>
            </a:r>
            <a:r>
              <a:rPr lang="en-US" sz="1275" dirty="0" err="1">
                <a:solidFill>
                  <a:srgbClr val="FFFFFF"/>
                </a:solidFill>
              </a:rPr>
              <a:t>fra</a:t>
            </a:r>
            <a:r>
              <a:rPr lang="en-US" sz="1275" dirty="0">
                <a:solidFill>
                  <a:srgbClr val="FFFFFF"/>
                </a:solidFill>
              </a:rPr>
              <a:t> UCN</a:t>
            </a:r>
          </a:p>
          <a:p>
            <a:pPr>
              <a:spcAft>
                <a:spcPts val="600"/>
              </a:spcAft>
            </a:pPr>
            <a:r>
              <a:rPr lang="en-US" sz="1275" b="1" dirty="0">
                <a:solidFill>
                  <a:srgbClr val="FFFFFF"/>
                </a:solidFill>
              </a:rPr>
              <a:t>Casen </a:t>
            </a:r>
            <a:r>
              <a:rPr lang="en-US" sz="1275" b="1" dirty="0" err="1">
                <a:solidFill>
                  <a:srgbClr val="FFFFFF"/>
                </a:solidFill>
              </a:rPr>
              <a:t>skal</a:t>
            </a:r>
            <a:r>
              <a:rPr lang="en-US" sz="1275" b="1" dirty="0">
                <a:solidFill>
                  <a:srgbClr val="FFFFFF"/>
                </a:solidFill>
              </a:rPr>
              <a:t> </a:t>
            </a:r>
            <a:r>
              <a:rPr lang="en-US" sz="1275" b="1" dirty="0" err="1">
                <a:solidFill>
                  <a:srgbClr val="FFFFFF"/>
                </a:solidFill>
              </a:rPr>
              <a:t>indeholde</a:t>
            </a:r>
            <a:r>
              <a:rPr lang="en-US" sz="1275" b="1" dirty="0">
                <a:solidFill>
                  <a:srgbClr val="FFFFFF"/>
                </a:solidFill>
              </a:rPr>
              <a:t> </a:t>
            </a:r>
            <a:r>
              <a:rPr lang="en-US" sz="1275" b="1" dirty="0" err="1">
                <a:solidFill>
                  <a:srgbClr val="FFFFFF"/>
                </a:solidFill>
              </a:rPr>
              <a:t>besvarelse</a:t>
            </a:r>
            <a:r>
              <a:rPr lang="en-US" sz="1275" b="1" dirty="0">
                <a:solidFill>
                  <a:srgbClr val="FFFFFF"/>
                </a:solidFill>
              </a:rPr>
              <a:t> </a:t>
            </a:r>
            <a:r>
              <a:rPr lang="en-US" sz="1275" b="1" dirty="0" err="1">
                <a:solidFill>
                  <a:srgbClr val="FFFFFF"/>
                </a:solidFill>
              </a:rPr>
              <a:t>af</a:t>
            </a:r>
            <a:r>
              <a:rPr lang="en-US" sz="1275" b="1" dirty="0">
                <a:solidFill>
                  <a:srgbClr val="FFFFFF"/>
                </a:solidFill>
              </a:rPr>
              <a:t> </a:t>
            </a:r>
            <a:r>
              <a:rPr lang="en-US" sz="1275" b="1" dirty="0" err="1">
                <a:solidFill>
                  <a:srgbClr val="FFFFFF"/>
                </a:solidFill>
              </a:rPr>
              <a:t>følgende</a:t>
            </a:r>
            <a:r>
              <a:rPr lang="en-US" sz="1275" b="1" dirty="0">
                <a:solidFill>
                  <a:srgbClr val="FFFFFF"/>
                </a:solidFill>
              </a:rPr>
              <a:t> </a:t>
            </a:r>
            <a:r>
              <a:rPr lang="en-US" sz="1275" b="1" dirty="0" err="1">
                <a:solidFill>
                  <a:srgbClr val="FFFFFF"/>
                </a:solidFill>
              </a:rPr>
              <a:t>tre</a:t>
            </a:r>
            <a:r>
              <a:rPr lang="en-US" sz="1275" b="1" dirty="0">
                <a:solidFill>
                  <a:srgbClr val="FFFFFF"/>
                </a:solidFill>
              </a:rPr>
              <a:t> </a:t>
            </a:r>
            <a:r>
              <a:rPr lang="en-US" sz="1275" b="1" dirty="0" err="1">
                <a:solidFill>
                  <a:srgbClr val="FFFFFF"/>
                </a:solidFill>
              </a:rPr>
              <a:t>spørgsmål</a:t>
            </a:r>
            <a:r>
              <a:rPr lang="en-US" sz="1275" b="1" dirty="0">
                <a:solidFill>
                  <a:srgbClr val="FFFFFF"/>
                </a:solidFill>
              </a:rPr>
              <a:t>:</a:t>
            </a:r>
            <a:endParaRPr lang="en-US" sz="1275" dirty="0">
              <a:solidFill>
                <a:srgbClr val="FFFFFF"/>
              </a:solidFill>
            </a:endParaRPr>
          </a:p>
          <a:p>
            <a:pPr marL="257175"/>
            <a:r>
              <a:rPr lang="en-US" sz="1275" dirty="0" err="1">
                <a:solidFill>
                  <a:srgbClr val="FFFFFF"/>
                </a:solidFill>
              </a:rPr>
              <a:t>Hvad</a:t>
            </a:r>
            <a:r>
              <a:rPr lang="en-US" sz="1275" dirty="0">
                <a:solidFill>
                  <a:srgbClr val="FFFFFF"/>
                </a:solidFill>
              </a:rPr>
              <a:t> </a:t>
            </a:r>
            <a:r>
              <a:rPr lang="en-US" sz="1275" dirty="0" err="1">
                <a:solidFill>
                  <a:srgbClr val="FFFFFF"/>
                </a:solidFill>
              </a:rPr>
              <a:t>er</a:t>
            </a:r>
            <a:r>
              <a:rPr lang="en-US" sz="1275" dirty="0">
                <a:solidFill>
                  <a:srgbClr val="FFFFFF"/>
                </a:solidFill>
              </a:rPr>
              <a:t> KOL, </a:t>
            </a:r>
            <a:r>
              <a:rPr lang="en-US" sz="1275" dirty="0" err="1">
                <a:solidFill>
                  <a:srgbClr val="FFFFFF"/>
                </a:solidFill>
              </a:rPr>
              <a:t>og</a:t>
            </a:r>
            <a:r>
              <a:rPr lang="en-US" sz="1275" dirty="0">
                <a:solidFill>
                  <a:srgbClr val="FFFFFF"/>
                </a:solidFill>
              </a:rPr>
              <a:t> </a:t>
            </a:r>
            <a:r>
              <a:rPr lang="en-US" sz="1275" dirty="0" err="1">
                <a:solidFill>
                  <a:srgbClr val="FFFFFF"/>
                </a:solidFill>
              </a:rPr>
              <a:t>hvilke</a:t>
            </a:r>
            <a:r>
              <a:rPr lang="en-US" sz="1275" dirty="0">
                <a:solidFill>
                  <a:srgbClr val="FFFFFF"/>
                </a:solidFill>
              </a:rPr>
              <a:t> </a:t>
            </a:r>
            <a:r>
              <a:rPr lang="en-US" sz="1275" dirty="0" err="1">
                <a:solidFill>
                  <a:srgbClr val="FFFFFF"/>
                </a:solidFill>
              </a:rPr>
              <a:t>konsekvenser</a:t>
            </a:r>
            <a:r>
              <a:rPr lang="en-US" sz="1275" dirty="0">
                <a:solidFill>
                  <a:srgbClr val="FFFFFF"/>
                </a:solidFill>
              </a:rPr>
              <a:t> </a:t>
            </a:r>
            <a:r>
              <a:rPr lang="en-US" sz="1275" dirty="0" err="1">
                <a:solidFill>
                  <a:srgbClr val="FFFFFF"/>
                </a:solidFill>
              </a:rPr>
              <a:t>medfører</a:t>
            </a:r>
            <a:r>
              <a:rPr lang="en-US" sz="1275" dirty="0">
                <a:solidFill>
                  <a:srgbClr val="FFFFFF"/>
                </a:solidFill>
              </a:rPr>
              <a:t> </a:t>
            </a:r>
            <a:r>
              <a:rPr lang="en-US" sz="1275" dirty="0" err="1">
                <a:solidFill>
                  <a:srgbClr val="FFFFFF"/>
                </a:solidFill>
              </a:rPr>
              <a:t>sygdommen</a:t>
            </a:r>
            <a:r>
              <a:rPr lang="en-US" sz="1275" dirty="0">
                <a:solidFill>
                  <a:srgbClr val="FFFFFF"/>
                </a:solidFill>
              </a:rPr>
              <a:t>?</a:t>
            </a:r>
          </a:p>
          <a:p>
            <a:pPr marL="257175"/>
            <a:r>
              <a:rPr lang="en-US" sz="1275" dirty="0" err="1">
                <a:solidFill>
                  <a:srgbClr val="FFFFFF"/>
                </a:solidFill>
              </a:rPr>
              <a:t>Hvordan</a:t>
            </a:r>
            <a:r>
              <a:rPr lang="en-US" sz="1275" dirty="0">
                <a:solidFill>
                  <a:srgbClr val="FFFFFF"/>
                </a:solidFill>
              </a:rPr>
              <a:t> </a:t>
            </a:r>
            <a:r>
              <a:rPr lang="en-US" sz="1275" dirty="0" err="1">
                <a:solidFill>
                  <a:srgbClr val="FFFFFF"/>
                </a:solidFill>
              </a:rPr>
              <a:t>kan</a:t>
            </a:r>
            <a:r>
              <a:rPr lang="en-US" sz="1275" dirty="0">
                <a:solidFill>
                  <a:srgbClr val="FFFFFF"/>
                </a:solidFill>
              </a:rPr>
              <a:t> man </a:t>
            </a:r>
            <a:r>
              <a:rPr lang="en-US" sz="1275" dirty="0" err="1">
                <a:solidFill>
                  <a:srgbClr val="FFFFFF"/>
                </a:solidFill>
              </a:rPr>
              <a:t>undersøge</a:t>
            </a:r>
            <a:r>
              <a:rPr lang="en-US" sz="1275" dirty="0">
                <a:solidFill>
                  <a:srgbClr val="FFFFFF"/>
                </a:solidFill>
              </a:rPr>
              <a:t> </a:t>
            </a:r>
            <a:r>
              <a:rPr lang="en-US" sz="1275" dirty="0" err="1">
                <a:solidFill>
                  <a:srgbClr val="FFFFFF"/>
                </a:solidFill>
              </a:rPr>
              <a:t>og</a:t>
            </a:r>
            <a:r>
              <a:rPr lang="en-US" sz="1275" dirty="0">
                <a:solidFill>
                  <a:srgbClr val="FFFFFF"/>
                </a:solidFill>
              </a:rPr>
              <a:t> </a:t>
            </a:r>
            <a:r>
              <a:rPr lang="en-US" sz="1275" dirty="0" err="1">
                <a:solidFill>
                  <a:srgbClr val="FFFFFF"/>
                </a:solidFill>
              </a:rPr>
              <a:t>finde</a:t>
            </a:r>
            <a:r>
              <a:rPr lang="en-US" sz="1275" dirty="0">
                <a:solidFill>
                  <a:srgbClr val="FFFFFF"/>
                </a:solidFill>
              </a:rPr>
              <a:t> </a:t>
            </a:r>
            <a:r>
              <a:rPr lang="en-US" sz="1275" dirty="0" err="1">
                <a:solidFill>
                  <a:srgbClr val="FFFFFF"/>
                </a:solidFill>
              </a:rPr>
              <a:t>ud</a:t>
            </a:r>
            <a:r>
              <a:rPr lang="en-US" sz="1275" dirty="0">
                <a:solidFill>
                  <a:srgbClr val="FFFFFF"/>
                </a:solidFill>
              </a:rPr>
              <a:t> </a:t>
            </a:r>
            <a:r>
              <a:rPr lang="en-US" sz="1275" dirty="0" err="1">
                <a:solidFill>
                  <a:srgbClr val="FFFFFF"/>
                </a:solidFill>
              </a:rPr>
              <a:t>af</a:t>
            </a:r>
            <a:r>
              <a:rPr lang="en-US" sz="1275" dirty="0">
                <a:solidFill>
                  <a:srgbClr val="FFFFFF"/>
                </a:solidFill>
              </a:rPr>
              <a:t>, om </a:t>
            </a:r>
            <a:r>
              <a:rPr lang="en-US" sz="1275" dirty="0" err="1">
                <a:solidFill>
                  <a:srgbClr val="FFFFFF"/>
                </a:solidFill>
              </a:rPr>
              <a:t>en</a:t>
            </a:r>
            <a:r>
              <a:rPr lang="en-US" sz="1275" dirty="0">
                <a:solidFill>
                  <a:srgbClr val="FFFFFF"/>
                </a:solidFill>
              </a:rPr>
              <a:t> person </a:t>
            </a:r>
            <a:r>
              <a:rPr lang="en-US" sz="1275" dirty="0" err="1">
                <a:solidFill>
                  <a:srgbClr val="FFFFFF"/>
                </a:solidFill>
              </a:rPr>
              <a:t>er</a:t>
            </a:r>
            <a:r>
              <a:rPr lang="en-US" sz="1275" dirty="0">
                <a:solidFill>
                  <a:srgbClr val="FFFFFF"/>
                </a:solidFill>
              </a:rPr>
              <a:t> </a:t>
            </a:r>
            <a:r>
              <a:rPr lang="en-US" sz="1275" dirty="0" err="1">
                <a:solidFill>
                  <a:srgbClr val="FFFFFF"/>
                </a:solidFill>
              </a:rPr>
              <a:t>ramt</a:t>
            </a:r>
            <a:r>
              <a:rPr lang="en-US" sz="1275" dirty="0">
                <a:solidFill>
                  <a:srgbClr val="FFFFFF"/>
                </a:solidFill>
              </a:rPr>
              <a:t> </a:t>
            </a:r>
            <a:r>
              <a:rPr lang="en-US" sz="1275" dirty="0" err="1">
                <a:solidFill>
                  <a:srgbClr val="FFFFFF"/>
                </a:solidFill>
              </a:rPr>
              <a:t>af</a:t>
            </a:r>
            <a:r>
              <a:rPr lang="en-US" sz="1275" dirty="0">
                <a:solidFill>
                  <a:srgbClr val="FFFFFF"/>
                </a:solidFill>
              </a:rPr>
              <a:t> KOL?</a:t>
            </a:r>
          </a:p>
          <a:p>
            <a:pPr marL="257175">
              <a:spcAft>
                <a:spcPts val="600"/>
              </a:spcAft>
            </a:pPr>
            <a:r>
              <a:rPr lang="en-US" sz="1275" dirty="0" err="1">
                <a:solidFill>
                  <a:srgbClr val="FFFFFF"/>
                </a:solidFill>
              </a:rPr>
              <a:t>Vurder</a:t>
            </a:r>
            <a:r>
              <a:rPr lang="en-US" sz="1275" dirty="0">
                <a:solidFill>
                  <a:srgbClr val="FFFFFF"/>
                </a:solidFill>
              </a:rPr>
              <a:t>, </a:t>
            </a:r>
            <a:r>
              <a:rPr lang="en-US" sz="1275" dirty="0" err="1">
                <a:solidFill>
                  <a:srgbClr val="FFFFFF"/>
                </a:solidFill>
              </a:rPr>
              <a:t>hvordan</a:t>
            </a:r>
            <a:r>
              <a:rPr lang="en-US" sz="1275" dirty="0">
                <a:solidFill>
                  <a:srgbClr val="FFFFFF"/>
                </a:solidFill>
              </a:rPr>
              <a:t> </a:t>
            </a:r>
            <a:r>
              <a:rPr lang="en-US" sz="1275" dirty="0" err="1">
                <a:solidFill>
                  <a:srgbClr val="FFFFFF"/>
                </a:solidFill>
              </a:rPr>
              <a:t>kan</a:t>
            </a:r>
            <a:r>
              <a:rPr lang="en-US" sz="1275" dirty="0">
                <a:solidFill>
                  <a:srgbClr val="FFFFFF"/>
                </a:solidFill>
              </a:rPr>
              <a:t> man </a:t>
            </a:r>
            <a:r>
              <a:rPr lang="en-US" sz="1275" dirty="0" err="1">
                <a:solidFill>
                  <a:srgbClr val="FFFFFF"/>
                </a:solidFill>
              </a:rPr>
              <a:t>behandle</a:t>
            </a:r>
            <a:r>
              <a:rPr lang="en-US" sz="1275" dirty="0">
                <a:solidFill>
                  <a:srgbClr val="FFFFFF"/>
                </a:solidFill>
              </a:rPr>
              <a:t> KOL (</a:t>
            </a:r>
            <a:r>
              <a:rPr lang="en-US" sz="1275" dirty="0" err="1">
                <a:solidFill>
                  <a:srgbClr val="FFFFFF"/>
                </a:solidFill>
              </a:rPr>
              <a:t>idræt</a:t>
            </a:r>
            <a:r>
              <a:rPr lang="en-US" sz="1275" dirty="0">
                <a:solidFill>
                  <a:srgbClr val="FFFFFF"/>
                </a:solidFill>
              </a:rPr>
              <a:t>, </a:t>
            </a:r>
            <a:r>
              <a:rPr lang="en-US" sz="1275" dirty="0" err="1">
                <a:solidFill>
                  <a:srgbClr val="FFFFFF"/>
                </a:solidFill>
              </a:rPr>
              <a:t>kost</a:t>
            </a:r>
            <a:r>
              <a:rPr lang="en-US" sz="1275" dirty="0">
                <a:solidFill>
                  <a:srgbClr val="FFFFFF"/>
                </a:solidFill>
              </a:rPr>
              <a:t> </a:t>
            </a:r>
            <a:r>
              <a:rPr lang="en-US" sz="1275" dirty="0" err="1">
                <a:solidFill>
                  <a:srgbClr val="FFFFFF"/>
                </a:solidFill>
              </a:rPr>
              <a:t>og</a:t>
            </a:r>
            <a:r>
              <a:rPr lang="en-US" sz="1275" dirty="0">
                <a:solidFill>
                  <a:srgbClr val="FFFFFF"/>
                </a:solidFill>
              </a:rPr>
              <a:t> </a:t>
            </a:r>
            <a:r>
              <a:rPr lang="en-US" sz="1275" dirty="0" err="1">
                <a:solidFill>
                  <a:srgbClr val="FFFFFF"/>
                </a:solidFill>
              </a:rPr>
              <a:t>andet</a:t>
            </a:r>
            <a:r>
              <a:rPr lang="en-US" sz="1275" dirty="0">
                <a:solidFill>
                  <a:srgbClr val="FFFFFF"/>
                </a:solidFill>
              </a:rPr>
              <a:t>)</a:t>
            </a:r>
          </a:p>
          <a:p>
            <a:endParaRPr lang="en-US" sz="1275" dirty="0">
              <a:solidFill>
                <a:srgbClr val="FFFFFF"/>
              </a:solidFill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152564B-04C7-4054-B377-256C14021A2D}"/>
              </a:ext>
            </a:extLst>
          </p:cNvPr>
          <p:cNvSpPr/>
          <p:nvPr/>
        </p:nvSpPr>
        <p:spPr>
          <a:xfrm>
            <a:off x="0" y="6597352"/>
            <a:ext cx="9144000" cy="3326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>
                <a:solidFill>
                  <a:schemeClr val="bg1"/>
                </a:solidFill>
                <a:latin typeface="Candara" panose="020E0502030303020204" pitchFamily="34" charset="0"/>
              </a:rPr>
              <a:t>SSO FIP: SSO og formativ evaluering</a:t>
            </a:r>
          </a:p>
        </p:txBody>
      </p:sp>
    </p:spTree>
    <p:extLst>
      <p:ext uri="{BB962C8B-B14F-4D97-AF65-F5344CB8AC3E}">
        <p14:creationId xmlns:p14="http://schemas.microsoft.com/office/powerpoint/2010/main" val="301819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indhold 8" descr="Et billede, der indeholder bygning, udendørs, sne, mand&#10;&#10;Automatisk genereret beskrivelse">
            <a:extLst>
              <a:ext uri="{FF2B5EF4-FFF2-40B4-BE49-F238E27FC236}">
                <a16:creationId xmlns:a16="http://schemas.microsoft.com/office/drawing/2014/main" id="{EA8B473E-0DC4-46BA-8E99-C69AF328E3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9" y="655349"/>
            <a:ext cx="9141511" cy="6094341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1BA3549-779E-46F7-B20B-EF1F56758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89" y="1"/>
            <a:ext cx="9144000" cy="980728"/>
          </a:xfrm>
        </p:spPr>
        <p:txBody>
          <a:bodyPr/>
          <a:lstStyle/>
          <a:p>
            <a:pPr algn="ctr"/>
            <a:r>
              <a:rPr lang="da-DK" b="1" dirty="0"/>
              <a:t>Feedback: Mundtligt og pegende fremad mod SSO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A5FFA40-5151-4347-B35C-D90256EFE42F}"/>
              </a:ext>
            </a:extLst>
          </p:cNvPr>
          <p:cNvSpPr/>
          <p:nvPr/>
        </p:nvSpPr>
        <p:spPr>
          <a:xfrm>
            <a:off x="0" y="6583362"/>
            <a:ext cx="9144000" cy="3326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>
                <a:solidFill>
                  <a:schemeClr val="bg1"/>
                </a:solidFill>
                <a:latin typeface="Candara" panose="020E0502030303020204" pitchFamily="34" charset="0"/>
              </a:rPr>
              <a:t>SSO FIP: SSO og formativ evaluering</a:t>
            </a:r>
          </a:p>
        </p:txBody>
      </p:sp>
    </p:spTree>
    <p:extLst>
      <p:ext uri="{BB962C8B-B14F-4D97-AF65-F5344CB8AC3E}">
        <p14:creationId xmlns:p14="http://schemas.microsoft.com/office/powerpoint/2010/main" val="940582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65326" y="857250"/>
            <a:ext cx="6213348" cy="51435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8770" y="857250"/>
            <a:ext cx="5966460" cy="51435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5A1DCAF-581C-40FC-93B7-C8756C0A8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723" y="1938704"/>
            <a:ext cx="5310554" cy="2980593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4050">
                <a:solidFill>
                  <a:schemeClr val="bg1">
                    <a:lumMod val="95000"/>
                    <a:lumOff val="5000"/>
                  </a:schemeClr>
                </a:solidFill>
              </a:rPr>
              <a:t>SSO – hvordan gøres det?</a:t>
            </a:r>
          </a:p>
        </p:txBody>
      </p:sp>
    </p:spTree>
    <p:extLst>
      <p:ext uri="{BB962C8B-B14F-4D97-AF65-F5344CB8AC3E}">
        <p14:creationId xmlns:p14="http://schemas.microsoft.com/office/powerpoint/2010/main" val="4264995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ret billede">
            <a:extLst>
              <a:ext uri="{FF2B5EF4-FFF2-40B4-BE49-F238E27FC236}">
                <a16:creationId xmlns:a16="http://schemas.microsoft.com/office/drawing/2014/main" id="{F8EC506A-690C-4074-85F8-A8048AA0B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754" y="4353530"/>
            <a:ext cx="5404246" cy="222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>
                <a:solidFill>
                  <a:srgbClr val="C00000"/>
                </a:solidFill>
              </a:rPr>
              <a:t>Fra forrige SSO-FIP:</a:t>
            </a:r>
            <a:r>
              <a:rPr lang="da-DK" sz="3200" b="1" dirty="0"/>
              <a:t> Spørgsmål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a-DK" sz="2400" b="1" dirty="0"/>
              <a:t>	Hvordan arbejder man målrettet med formativ feedback i SSO?</a:t>
            </a:r>
          </a:p>
          <a:p>
            <a:pPr>
              <a:buNone/>
            </a:pPr>
            <a:r>
              <a:rPr lang="da-DK" sz="2400" dirty="0"/>
              <a:t>	Hvordan sikrer man sig, at der kommer kontinuitet i den formative evaluering, så det bliver en proces fra start til slut af hf-uddannelsen?</a:t>
            </a:r>
          </a:p>
          <a:p>
            <a:pPr>
              <a:buNone/>
            </a:pPr>
            <a:r>
              <a:rPr lang="da-DK" sz="2400" dirty="0"/>
              <a:t>	</a:t>
            </a:r>
          </a:p>
        </p:txBody>
      </p:sp>
      <p:pic>
        <p:nvPicPr>
          <p:cNvPr id="7" name="Picture 2" descr="Billedresultat for vesthimmerlands gymnasium">
            <a:extLst>
              <a:ext uri="{FF2B5EF4-FFF2-40B4-BE49-F238E27FC236}">
                <a16:creationId xmlns:a16="http://schemas.microsoft.com/office/drawing/2014/main" id="{91CFABAC-BE06-4467-8E03-7F4ACBACB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596" y="0"/>
            <a:ext cx="1983404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F6D301F-771C-4D89-A097-4172A297B05C}"/>
              </a:ext>
            </a:extLst>
          </p:cNvPr>
          <p:cNvSpPr/>
          <p:nvPr/>
        </p:nvSpPr>
        <p:spPr>
          <a:xfrm>
            <a:off x="0" y="6583362"/>
            <a:ext cx="9144000" cy="3326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>
                <a:solidFill>
                  <a:schemeClr val="bg1"/>
                </a:solidFill>
                <a:latin typeface="Candara" panose="020E0502030303020204" pitchFamily="34" charset="0"/>
              </a:rPr>
              <a:t>SSO FIP: SSO og formativ evaluering</a:t>
            </a:r>
          </a:p>
        </p:txBody>
      </p:sp>
    </p:spTree>
    <p:extLst>
      <p:ext uri="{BB962C8B-B14F-4D97-AF65-F5344CB8AC3E}">
        <p14:creationId xmlns:p14="http://schemas.microsoft.com/office/powerpoint/2010/main" val="3808230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lateret billede">
            <a:extLst>
              <a:ext uri="{FF2B5EF4-FFF2-40B4-BE49-F238E27FC236}">
                <a16:creationId xmlns:a16="http://schemas.microsoft.com/office/drawing/2014/main" id="{08F29A6C-EC0A-4529-9700-2F14D4B81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1511528" cy="151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BBA76D3B-FEF9-402A-A24F-6C693A80EAD1}"/>
              </a:ext>
            </a:extLst>
          </p:cNvPr>
          <p:cNvSpPr/>
          <p:nvPr/>
        </p:nvSpPr>
        <p:spPr>
          <a:xfrm>
            <a:off x="0" y="6583362"/>
            <a:ext cx="9144000" cy="3326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>
                <a:solidFill>
                  <a:schemeClr val="bg1"/>
                </a:solidFill>
                <a:latin typeface="Candara" panose="020E0502030303020204" pitchFamily="34" charset="0"/>
              </a:rPr>
              <a:t>SSO FIP: SSO og formativ evaluering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129FBE3A-E12B-4FE3-8371-984770C65C73}"/>
              </a:ext>
            </a:extLst>
          </p:cNvPr>
          <p:cNvSpPr txBox="1"/>
          <p:nvPr/>
        </p:nvSpPr>
        <p:spPr>
          <a:xfrm>
            <a:off x="539552" y="1272734"/>
            <a:ext cx="80648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a-DK" sz="2200" dirty="0">
                <a:latin typeface="Candara" panose="020E0502030303020204" pitchFamily="34" charset="0"/>
              </a:rPr>
              <a:t>demonstrere evne til at planlægge og undersøge en faglig problemstilling gennem at anvende relevante faglige tilgange og metoder samt vurdere fagets/fagenes bidrag til resultatet af undersøgelsen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200" dirty="0">
                <a:latin typeface="Candara" panose="020E0502030303020204" pitchFamily="34" charset="0"/>
              </a:rPr>
              <a:t>demonstrere faglig indsigt og fordybelse gennem at opfylde relevante faglige mål i de(t) indgående fag og ved at sætte sig ind i nye faglige områder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200" dirty="0">
                <a:latin typeface="Candara" panose="020E0502030303020204" pitchFamily="34" charset="0"/>
              </a:rPr>
              <a:t>udvælge, bearbejde og strukturere relevant materiale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200" dirty="0">
                <a:latin typeface="Candara" panose="020E0502030303020204" pitchFamily="34" charset="0"/>
              </a:rPr>
              <a:t>demonstrere evne til faglig formidling, herunder faglig argumentation og anvendelse af faglige begreber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200" dirty="0">
                <a:latin typeface="Candara" panose="020E0502030303020204" pitchFamily="34" charset="0"/>
              </a:rPr>
              <a:t>besvare en stillet opgave, således at der er overensstemmelse mellem opgaveformuleringen og opgavebesvarelsen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200" dirty="0">
                <a:latin typeface="Candara" panose="020E0502030303020204" pitchFamily="34" charset="0"/>
              </a:rPr>
              <a:t>beherske fremstillingsformen i en faglig opgavebesvarelse, herunder resumé, citatteknik, noter, kildehenvisninger og litteraturliste.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386173A-92E6-4A49-803B-856272AFD99E}"/>
              </a:ext>
            </a:extLst>
          </p:cNvPr>
          <p:cNvSpPr txBox="1"/>
          <p:nvPr/>
        </p:nvSpPr>
        <p:spPr>
          <a:xfrm>
            <a:off x="-36136" y="52091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>
                <a:solidFill>
                  <a:srgbClr val="C00000"/>
                </a:solidFill>
                <a:latin typeface="Candara" panose="020E0502030303020204" pitchFamily="34" charset="0"/>
              </a:rPr>
              <a:t>Oversigt:</a:t>
            </a:r>
            <a:r>
              <a:rPr lang="da-DK" sz="3200" b="1" dirty="0">
                <a:latin typeface="Candara" panose="020E0502030303020204" pitchFamily="34" charset="0"/>
              </a:rPr>
              <a:t> De seks SSO-faglige mål</a:t>
            </a:r>
          </a:p>
        </p:txBody>
      </p:sp>
    </p:spTree>
    <p:extLst>
      <p:ext uri="{BB962C8B-B14F-4D97-AF65-F5344CB8AC3E}">
        <p14:creationId xmlns:p14="http://schemas.microsoft.com/office/powerpoint/2010/main" val="76351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/>
              <a:t>Hvad gjorde vi så?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79512" y="1556792"/>
            <a:ext cx="8507288" cy="4525963"/>
          </a:xfrm>
        </p:spPr>
        <p:txBody>
          <a:bodyPr/>
          <a:lstStyle/>
          <a:p>
            <a:pPr>
              <a:buNone/>
            </a:pPr>
            <a:r>
              <a:rPr lang="da-DK" sz="2400" dirty="0"/>
              <a:t>	Udarbejdede en oversigt over det skriftlige arbejde som ledte frem mod </a:t>
            </a:r>
            <a:r>
              <a:rPr lang="da-DK" sz="2400" dirty="0" err="1"/>
              <a:t>SSO’en</a:t>
            </a:r>
            <a:r>
              <a:rPr lang="da-DK" sz="2400" dirty="0"/>
              <a:t>.</a:t>
            </a:r>
          </a:p>
          <a:p>
            <a:pPr>
              <a:buNone/>
            </a:pPr>
            <a:endParaRPr lang="da-DK" sz="2400" dirty="0"/>
          </a:p>
          <a:p>
            <a:pPr>
              <a:buNone/>
            </a:pPr>
            <a:r>
              <a:rPr lang="da-DK" sz="2400" dirty="0"/>
              <a:t>	Jeg satte mig sammen med de lærere som året før (2017-18) og i det aktuelle skoleår (2018-19) arbejdede med det skriftlige arbejde.</a:t>
            </a:r>
          </a:p>
          <a:p>
            <a:pPr>
              <a:buNone/>
            </a:pPr>
            <a:endParaRPr lang="da-DK" sz="2400" dirty="0"/>
          </a:p>
          <a:p>
            <a:pPr>
              <a:buNone/>
            </a:pPr>
            <a:r>
              <a:rPr lang="da-DK" sz="2400" dirty="0"/>
              <a:t>	Det førte til følgende oversigt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AA6B185-FE7F-452E-891C-B0C5712A6C77}"/>
              </a:ext>
            </a:extLst>
          </p:cNvPr>
          <p:cNvSpPr/>
          <p:nvPr/>
        </p:nvSpPr>
        <p:spPr>
          <a:xfrm>
            <a:off x="0" y="6583362"/>
            <a:ext cx="9144000" cy="3326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>
                <a:solidFill>
                  <a:schemeClr val="bg1"/>
                </a:solidFill>
                <a:latin typeface="Candara" panose="020E0502030303020204" pitchFamily="34" charset="0"/>
              </a:rPr>
              <a:t>SSO FIP: SSO og formativ evaluering</a:t>
            </a:r>
          </a:p>
        </p:txBody>
      </p:sp>
      <p:sp>
        <p:nvSpPr>
          <p:cNvPr id="4" name="Pil: højre 3">
            <a:extLst>
              <a:ext uri="{FF2B5EF4-FFF2-40B4-BE49-F238E27FC236}">
                <a16:creationId xmlns:a16="http://schemas.microsoft.com/office/drawing/2014/main" id="{8F81D481-2D25-4E35-8A44-8AE84F582789}"/>
              </a:ext>
            </a:extLst>
          </p:cNvPr>
          <p:cNvSpPr/>
          <p:nvPr/>
        </p:nvSpPr>
        <p:spPr>
          <a:xfrm>
            <a:off x="5004048" y="4321528"/>
            <a:ext cx="1296144" cy="72008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C5C33AD-F8C2-4DCF-99C8-810253539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433387"/>
            <a:ext cx="8334375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2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>
                <a:solidFill>
                  <a:srgbClr val="C00000"/>
                </a:solidFill>
              </a:rPr>
              <a:t>Overblik:</a:t>
            </a:r>
            <a:r>
              <a:rPr lang="da-DK" sz="3200" b="1" dirty="0"/>
              <a:t> Hvad gjorde vi så?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AC7AF1D3-808C-42DE-8481-12444B173C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584268"/>
              </p:ext>
            </p:extLst>
          </p:nvPr>
        </p:nvGraphicFramePr>
        <p:xfrm>
          <a:off x="179512" y="1592991"/>
          <a:ext cx="8712968" cy="458649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3352257385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63302505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89955229"/>
                    </a:ext>
                  </a:extLst>
                </a:gridCol>
                <a:gridCol w="1900487">
                  <a:extLst>
                    <a:ext uri="{9D8B030D-6E8A-4147-A177-3AD203B41FA5}">
                      <a16:colId xmlns:a16="http://schemas.microsoft.com/office/drawing/2014/main" val="395917290"/>
                    </a:ext>
                  </a:extLst>
                </a:gridCol>
                <a:gridCol w="475777">
                  <a:extLst>
                    <a:ext uri="{9D8B030D-6E8A-4147-A177-3AD203B41FA5}">
                      <a16:colId xmlns:a16="http://schemas.microsoft.com/office/drawing/2014/main" val="4137071152"/>
                    </a:ext>
                  </a:extLst>
                </a:gridCol>
              </a:tblGrid>
              <a:tr h="3500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  <a:latin typeface="Candara" panose="020E0502030303020204" pitchFamily="34" charset="0"/>
                        </a:rPr>
                        <a:t>Nr.</a:t>
                      </a:r>
                      <a:endParaRPr lang="da-DK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  <a:latin typeface="Candara" panose="020E0502030303020204" pitchFamily="34" charset="0"/>
                        </a:rPr>
                        <a:t>Målet</a:t>
                      </a:r>
                      <a:endParaRPr lang="da-DK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  <a:latin typeface="Candara" panose="020E0502030303020204" pitchFamily="34" charset="0"/>
                        </a:rPr>
                        <a:t>Elementerne der måles</a:t>
                      </a:r>
                      <a:endParaRPr lang="da-DK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Candara" panose="020E0502030303020204" pitchFamily="34" charset="0"/>
                        </a:rPr>
                        <a:t>Trænes eleverne i dette?</a:t>
                      </a:r>
                      <a:endParaRPr lang="da-DK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20942"/>
                  </a:ext>
                </a:extLst>
              </a:tr>
              <a:tr h="171097">
                <a:tc row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Candara" panose="020E0502030303020204" pitchFamily="34" charset="0"/>
                        </a:rPr>
                        <a:t>1</a:t>
                      </a:r>
                      <a:endParaRPr lang="da-DK" sz="1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ndara" panose="020E0502030303020204" pitchFamily="34" charset="0"/>
                        </a:rPr>
                        <a:t>Demonstrere evne til at </a:t>
                      </a:r>
                      <a:r>
                        <a:rPr lang="da-DK" sz="1400">
                          <a:effectLst/>
                          <a:highlight>
                            <a:srgbClr val="FFFF00"/>
                          </a:highlight>
                          <a:latin typeface="Candara" panose="020E0502030303020204" pitchFamily="34" charset="0"/>
                        </a:rPr>
                        <a:t>planlægge og undersøge en faglig problemstilling</a:t>
                      </a:r>
                      <a:r>
                        <a:rPr lang="da-DK" sz="1400">
                          <a:effectLst/>
                          <a:latin typeface="Candara" panose="020E0502030303020204" pitchFamily="34" charset="0"/>
                        </a:rPr>
                        <a:t> gennem at anvende relevante </a:t>
                      </a:r>
                      <a:r>
                        <a:rPr lang="da-DK" sz="1400">
                          <a:effectLst/>
                          <a:highlight>
                            <a:srgbClr val="FFFF00"/>
                          </a:highlight>
                          <a:latin typeface="Candara" panose="020E0502030303020204" pitchFamily="34" charset="0"/>
                        </a:rPr>
                        <a:t>faglige tilgange og metoder</a:t>
                      </a:r>
                      <a:r>
                        <a:rPr lang="da-DK" sz="1400">
                          <a:effectLst/>
                          <a:latin typeface="Candara" panose="020E0502030303020204" pitchFamily="34" charset="0"/>
                        </a:rPr>
                        <a:t> samt vurdere fagets/fagenes bidrag til resultatet af undersøgelsen</a:t>
                      </a:r>
                      <a:endParaRPr lang="da-DK" sz="1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400" dirty="0">
                          <a:effectLst/>
                          <a:latin typeface="Candara" panose="020E0502030303020204" pitchFamily="34" charset="0"/>
                        </a:rPr>
                        <a:t>Planlægge og undersøge en faglig problemstilling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400" dirty="0">
                          <a:effectLst/>
                          <a:latin typeface="Candara" panose="020E0502030303020204" pitchFamily="34" charset="0"/>
                        </a:rPr>
                        <a:t>Faglige tilgange og metoder (eleven skal vurdere hvordan faget/fagene har bidraget til at besvare spørgsmålet)</a:t>
                      </a:r>
                      <a:endParaRPr lang="da-DK" sz="1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ndara" panose="020E0502030303020204" pitchFamily="34" charset="0"/>
                        </a:rPr>
                        <a:t>NF-miniprojekt </a:t>
                      </a:r>
                      <a:endParaRPr lang="da-DK" sz="1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endParaRPr lang="da-DK" sz="1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612668"/>
                  </a:ext>
                </a:extLst>
              </a:tr>
              <a:tr h="35009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ndara" panose="020E0502030303020204" pitchFamily="34" charset="0"/>
                        </a:rPr>
                        <a:t>Dansk skrivedag	</a:t>
                      </a:r>
                      <a:endParaRPr lang="da-DK" sz="1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da-DK" sz="1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595432"/>
                  </a:ext>
                </a:extLst>
              </a:tr>
              <a:tr h="35009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ndara" panose="020E0502030303020204" pitchFamily="34" charset="0"/>
                        </a:rPr>
                        <a:t>PP1		</a:t>
                      </a:r>
                      <a:endParaRPr lang="da-DK" sz="1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da-DK" sz="1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81473"/>
                  </a:ext>
                </a:extLst>
              </a:tr>
              <a:tr h="35009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ndara" panose="020E0502030303020204" pitchFamily="34" charset="0"/>
                        </a:rPr>
                        <a:t>Dogmeopgaven	</a:t>
                      </a:r>
                      <a:endParaRPr lang="da-DK" sz="1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da-DK" sz="1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197943"/>
                  </a:ext>
                </a:extLst>
              </a:tr>
              <a:tr h="35009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ndara" panose="020E0502030303020204" pitchFamily="34" charset="0"/>
                        </a:rPr>
                        <a:t>PP2		</a:t>
                      </a:r>
                      <a:endParaRPr lang="da-DK" sz="1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da-DK" sz="1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479963"/>
                  </a:ext>
                </a:extLst>
              </a:tr>
              <a:tr h="35009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ndara" panose="020E0502030303020204" pitchFamily="34" charset="0"/>
                        </a:rPr>
                        <a:t>KS-årsprøve synopsis	</a:t>
                      </a:r>
                      <a:endParaRPr lang="da-DK" sz="1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ndara" panose="020E0502030303020204" pitchFamily="34" charset="0"/>
                        </a:rPr>
                        <a:t>(x)</a:t>
                      </a:r>
                      <a:endParaRPr lang="da-DK" sz="1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347772"/>
                  </a:ext>
                </a:extLst>
              </a:tr>
              <a:tr h="35009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ndara" panose="020E0502030303020204" pitchFamily="34" charset="0"/>
                        </a:rPr>
                        <a:t>NF-eksamen synopsis	</a:t>
                      </a:r>
                      <a:endParaRPr lang="da-DK" sz="1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ndara" panose="020E0502030303020204" pitchFamily="34" charset="0"/>
                        </a:rPr>
                        <a:t>(x)</a:t>
                      </a:r>
                      <a:endParaRPr lang="da-DK" sz="1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785955"/>
                  </a:ext>
                </a:extLst>
              </a:tr>
              <a:tr h="35009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ndara" panose="020E0502030303020204" pitchFamily="34" charset="0"/>
                        </a:rPr>
                        <a:t>Historieopgaven (dansk)	</a:t>
                      </a:r>
                      <a:endParaRPr lang="da-DK" sz="1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ndara" panose="020E0502030303020204" pitchFamily="34" charset="0"/>
                        </a:rPr>
                        <a:t>X</a:t>
                      </a:r>
                      <a:endParaRPr lang="da-DK" sz="1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6327574"/>
                  </a:ext>
                </a:extLst>
              </a:tr>
              <a:tr h="35009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ndara" panose="020E0502030303020204" pitchFamily="34" charset="0"/>
                        </a:rPr>
                        <a:t>PP3		</a:t>
                      </a:r>
                      <a:endParaRPr lang="da-DK" sz="1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ndara" panose="020E0502030303020204" pitchFamily="34" charset="0"/>
                        </a:rPr>
                        <a:t>(x)</a:t>
                      </a:r>
                      <a:endParaRPr lang="da-DK" sz="1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689311"/>
                  </a:ext>
                </a:extLst>
              </a:tr>
              <a:tr h="35009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ndara" panose="020E0502030303020204" pitchFamily="34" charset="0"/>
                        </a:rPr>
                        <a:t>KS-eksamen		</a:t>
                      </a:r>
                      <a:endParaRPr lang="da-DK" sz="1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Candara" panose="020E0502030303020204" pitchFamily="34" charset="0"/>
                        </a:rPr>
                        <a:t>(x)</a:t>
                      </a:r>
                      <a:endParaRPr lang="da-DK" sz="1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810794"/>
                  </a:ext>
                </a:extLst>
              </a:tr>
            </a:tbl>
          </a:graphicData>
        </a:graphic>
      </p:graphicFrame>
      <p:sp>
        <p:nvSpPr>
          <p:cNvPr id="5" name="Rektangel 4">
            <a:extLst>
              <a:ext uri="{FF2B5EF4-FFF2-40B4-BE49-F238E27FC236}">
                <a16:creationId xmlns:a16="http://schemas.microsoft.com/office/drawing/2014/main" id="{AAA6B185-FE7F-452E-891C-B0C5712A6C77}"/>
              </a:ext>
            </a:extLst>
          </p:cNvPr>
          <p:cNvSpPr/>
          <p:nvPr/>
        </p:nvSpPr>
        <p:spPr>
          <a:xfrm>
            <a:off x="0" y="6583362"/>
            <a:ext cx="9144000" cy="3326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>
                <a:solidFill>
                  <a:schemeClr val="bg1"/>
                </a:solidFill>
                <a:latin typeface="Candara" panose="020E0502030303020204" pitchFamily="34" charset="0"/>
              </a:rPr>
              <a:t>SSO FIP: SSO og formativ evaluering</a:t>
            </a:r>
          </a:p>
        </p:txBody>
      </p:sp>
    </p:spTree>
    <p:extLst>
      <p:ext uri="{BB962C8B-B14F-4D97-AF65-F5344CB8AC3E}">
        <p14:creationId xmlns:p14="http://schemas.microsoft.com/office/powerpoint/2010/main" val="268751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/>
              <a:t>Hvad har arbejdet så ført til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arenR"/>
            </a:pPr>
            <a:r>
              <a:rPr lang="da-DK" sz="2400" dirty="0"/>
              <a:t>Tilføre resuméopgavetræning til historieopgaven i 2hf.</a:t>
            </a:r>
          </a:p>
          <a:p>
            <a:pPr marL="400050" lvl="1" indent="0">
              <a:buNone/>
            </a:pPr>
            <a:r>
              <a:rPr lang="da-DK" sz="2200" b="1" i="1" dirty="0">
                <a:solidFill>
                  <a:srgbClr val="C00000"/>
                </a:solidFill>
              </a:rPr>
              <a:t>Problem:</a:t>
            </a:r>
            <a:r>
              <a:rPr lang="da-DK" sz="2200" i="1" dirty="0"/>
              <a:t> Vi arbejdede ikke i tilstrækkelig grad med resumé</a:t>
            </a:r>
          </a:p>
          <a:p>
            <a:pPr marL="457200" lvl="0" indent="-457200">
              <a:buFont typeface="+mj-lt"/>
              <a:buAutoNum type="arabicParenR"/>
            </a:pPr>
            <a:endParaRPr lang="da-DK" sz="2400" dirty="0"/>
          </a:p>
          <a:p>
            <a:pPr marL="457200" lvl="0" indent="-457200">
              <a:buFont typeface="+mj-lt"/>
              <a:buAutoNum type="arabicParenR"/>
            </a:pPr>
            <a:r>
              <a:rPr lang="da-DK" sz="2400" dirty="0"/>
              <a:t>En ny ”</a:t>
            </a:r>
            <a:r>
              <a:rPr lang="da-DK" sz="2400" u="sng" dirty="0"/>
              <a:t>Fagpakkeopgave</a:t>
            </a:r>
            <a:r>
              <a:rPr lang="da-DK" sz="2400" dirty="0"/>
              <a:t>” som ligger i slutningen af januar – mellem PP3 og SSO-skrivningen i april. </a:t>
            </a:r>
          </a:p>
          <a:p>
            <a:pPr marL="400050" lvl="1" indent="0">
              <a:buNone/>
            </a:pPr>
            <a:r>
              <a:rPr lang="da-DK" sz="2200" b="1" i="1" dirty="0">
                <a:solidFill>
                  <a:srgbClr val="C00000"/>
                </a:solidFill>
              </a:rPr>
              <a:t>Problem: </a:t>
            </a:r>
            <a:r>
              <a:rPr lang="da-DK" sz="2200" i="1" dirty="0"/>
              <a:t>Der var for lang tid mellem PP3 og elevernes SSO-opgaveskrivning</a:t>
            </a:r>
          </a:p>
          <a:p>
            <a:pPr marL="457200" lvl="0" indent="-457200">
              <a:buFont typeface="+mj-lt"/>
              <a:buAutoNum type="arabicParenR"/>
            </a:pPr>
            <a:endParaRPr lang="da-DK" sz="240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AA6B185-FE7F-452E-891C-B0C5712A6C77}"/>
              </a:ext>
            </a:extLst>
          </p:cNvPr>
          <p:cNvSpPr/>
          <p:nvPr/>
        </p:nvSpPr>
        <p:spPr>
          <a:xfrm>
            <a:off x="0" y="6583362"/>
            <a:ext cx="9144000" cy="3326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>
                <a:solidFill>
                  <a:schemeClr val="bg1"/>
                </a:solidFill>
                <a:latin typeface="Candara" panose="020E0502030303020204" pitchFamily="34" charset="0"/>
              </a:rPr>
              <a:t>SSO FIP: SSO og formativ evaluering</a:t>
            </a:r>
          </a:p>
        </p:txBody>
      </p:sp>
      <p:pic>
        <p:nvPicPr>
          <p:cNvPr id="7" name="Picture 4" descr="Relateret billede">
            <a:extLst>
              <a:ext uri="{FF2B5EF4-FFF2-40B4-BE49-F238E27FC236}">
                <a16:creationId xmlns:a16="http://schemas.microsoft.com/office/drawing/2014/main" id="{538033FE-8FEE-4D19-97C8-FCC4EE3BA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259632" cy="17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18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A755D7-C7F9-4BA4-BF37-913203D1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99527"/>
            <a:ext cx="8229600" cy="1143000"/>
          </a:xfrm>
        </p:spPr>
        <p:txBody>
          <a:bodyPr>
            <a:normAutofit/>
          </a:bodyPr>
          <a:lstStyle/>
          <a:p>
            <a:r>
              <a:rPr lang="da-DK" b="1" dirty="0"/>
              <a:t>SSO-progressionsplanen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1EA688-CBCC-40E6-B38A-E74668B9AEC9}"/>
              </a:ext>
            </a:extLst>
          </p:cNvPr>
          <p:cNvSpPr/>
          <p:nvPr/>
        </p:nvSpPr>
        <p:spPr>
          <a:xfrm>
            <a:off x="0" y="6583362"/>
            <a:ext cx="9144000" cy="3326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>
                <a:solidFill>
                  <a:schemeClr val="bg1"/>
                </a:solidFill>
                <a:latin typeface="Candara" panose="020E0502030303020204" pitchFamily="34" charset="0"/>
              </a:rPr>
              <a:t>SSO FIP: SSO og formativ evaluering</a:t>
            </a:r>
          </a:p>
        </p:txBody>
      </p:sp>
      <p:pic>
        <p:nvPicPr>
          <p:cNvPr id="3074" name="Picture 2" descr="Relateret billede">
            <a:extLst>
              <a:ext uri="{FF2B5EF4-FFF2-40B4-BE49-F238E27FC236}">
                <a16:creationId xmlns:a16="http://schemas.microsoft.com/office/drawing/2014/main" id="{65DF9A84-902C-47B5-BC71-A20D73355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10624"/>
            <a:ext cx="50958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901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>
                <a:solidFill>
                  <a:srgbClr val="C00000"/>
                </a:solidFill>
              </a:rPr>
              <a:t>Info:</a:t>
            </a:r>
            <a:r>
              <a:rPr lang="da-DK" sz="3200" b="1" dirty="0"/>
              <a:t> Fagpakkeopgaven på VHG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1417638"/>
            <a:ext cx="8892480" cy="516572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da-DK" sz="2400" dirty="0"/>
              <a:t>	Flerfaglig (dvs. Samfundsfag B/psykologi c eller Biologi B/Idræt B)</a:t>
            </a:r>
          </a:p>
          <a:p>
            <a:pPr>
              <a:buNone/>
            </a:pPr>
            <a:endParaRPr lang="da-DK" sz="2400" dirty="0"/>
          </a:p>
          <a:p>
            <a:pPr>
              <a:buNone/>
            </a:pPr>
            <a:r>
              <a:rPr lang="da-DK" sz="2400" dirty="0"/>
              <a:t>	</a:t>
            </a:r>
            <a:r>
              <a:rPr lang="da-DK" sz="2400" b="1" dirty="0"/>
              <a:t>Hvorfor en fagpakkeopgave?</a:t>
            </a:r>
          </a:p>
          <a:p>
            <a:pPr>
              <a:buNone/>
            </a:pPr>
            <a:r>
              <a:rPr lang="da-DK" sz="2400" dirty="0"/>
              <a:t>	Eleverne vælger tilsyneladende i højere grad fagpakkefagene (hos os samfundsfag B, Idræt B, Biologi B) når de skriver SSO – frem for f.eks. historie.</a:t>
            </a:r>
          </a:p>
          <a:p>
            <a:pPr>
              <a:buNone/>
            </a:pPr>
            <a:r>
              <a:rPr lang="da-DK" sz="2400" dirty="0"/>
              <a:t>	Give eleverne en erfaring med en praksisnær problemstilling.</a:t>
            </a:r>
          </a:p>
          <a:p>
            <a:pPr>
              <a:buNone/>
            </a:pPr>
            <a:r>
              <a:rPr lang="da-DK" sz="2400" dirty="0"/>
              <a:t>	</a:t>
            </a:r>
          </a:p>
          <a:p>
            <a:pPr>
              <a:buNone/>
            </a:pPr>
            <a:r>
              <a:rPr lang="da-DK" sz="2400" dirty="0"/>
              <a:t>	Der arbejdes videre med PP3 temaet (formativt), som I år handler om integrationsudfordringer i folkeskolen.</a:t>
            </a:r>
          </a:p>
          <a:p>
            <a:r>
              <a:rPr lang="da-DK" sz="2400" dirty="0"/>
              <a:t>Dagsbesøg på UCN – lærere og lærerstuderende</a:t>
            </a:r>
          </a:p>
          <a:p>
            <a:r>
              <a:rPr lang="da-DK" sz="2400" dirty="0"/>
              <a:t>Dagsbesøg af elever fra modtagerklasse</a:t>
            </a:r>
          </a:p>
          <a:p>
            <a:r>
              <a:rPr lang="da-DK" sz="2400" dirty="0"/>
              <a:t>Fremlæggelse og arbejde med temaet</a:t>
            </a:r>
          </a:p>
          <a:p>
            <a:pPr>
              <a:buNone/>
            </a:pPr>
            <a:endParaRPr lang="da-DK" sz="240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AA6B185-FE7F-452E-891C-B0C5712A6C77}"/>
              </a:ext>
            </a:extLst>
          </p:cNvPr>
          <p:cNvSpPr/>
          <p:nvPr/>
        </p:nvSpPr>
        <p:spPr>
          <a:xfrm>
            <a:off x="0" y="6583362"/>
            <a:ext cx="9144000" cy="3326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>
                <a:solidFill>
                  <a:schemeClr val="bg1"/>
                </a:solidFill>
                <a:latin typeface="Candara" panose="020E0502030303020204" pitchFamily="34" charset="0"/>
              </a:rPr>
              <a:t>SSO FIP: SSO og formativ evaluering</a:t>
            </a:r>
          </a:p>
        </p:txBody>
      </p:sp>
    </p:spTree>
    <p:extLst>
      <p:ext uri="{BB962C8B-B14F-4D97-AF65-F5344CB8AC3E}">
        <p14:creationId xmlns:p14="http://schemas.microsoft.com/office/powerpoint/2010/main" val="2271096383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ugerdefineret 2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1574</Words>
  <Application>Microsoft Office PowerPoint</Application>
  <PresentationFormat>Skærmshow (4:3)</PresentationFormat>
  <Paragraphs>235</Paragraphs>
  <Slides>23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Candara</vt:lpstr>
      <vt:lpstr>Comic Sans MS</vt:lpstr>
      <vt:lpstr>Symbol</vt:lpstr>
      <vt:lpstr>Kontortema</vt:lpstr>
      <vt:lpstr>Office-tema</vt:lpstr>
      <vt:lpstr>Den formative proces i forbindelse med SSO</vt:lpstr>
      <vt:lpstr>Hf på vores skole</vt:lpstr>
      <vt:lpstr>Fra forrige SSO-FIP: Spørgsmål</vt:lpstr>
      <vt:lpstr>PowerPoint-præsentation</vt:lpstr>
      <vt:lpstr>Hvad gjorde vi så?</vt:lpstr>
      <vt:lpstr>Overblik: Hvad gjorde vi så?</vt:lpstr>
      <vt:lpstr>Hvad har arbejdet så ført til</vt:lpstr>
      <vt:lpstr>SSO-progressionsplanen</vt:lpstr>
      <vt:lpstr>Info: Fagpakkeopgaven på VHG</vt:lpstr>
      <vt:lpstr>Det praktiske: Fagpakkeopgaven på VHG</vt:lpstr>
      <vt:lpstr>Spørgsmål: Hvad gør I på jeres skoler?</vt:lpstr>
      <vt:lpstr>1. pp-periode: Undersøge to erhverv</vt:lpstr>
      <vt:lpstr>Første projekt-praktik-periode – nov. 1.år</vt:lpstr>
      <vt:lpstr>Formativt rette ark ifm. pp. 1</vt:lpstr>
      <vt:lpstr>Praktikperiode 2</vt:lpstr>
      <vt:lpstr>PowerPoint-præsentation</vt:lpstr>
      <vt:lpstr>PowerPoint-præsentation</vt:lpstr>
      <vt:lpstr>PowerPoint-præsentation</vt:lpstr>
      <vt:lpstr>PowerPoint-præsentation</vt:lpstr>
      <vt:lpstr>PP 3: Case omkring KOL i samarbejde med fysiologi-uddannelsen (Aalborg)</vt:lpstr>
      <vt:lpstr>Eleverne skulle arbejde med …</vt:lpstr>
      <vt:lpstr>Feedback: Mundtligt og pegende fremad mod SSO</vt:lpstr>
      <vt:lpstr>SSO – hvordan gøres det?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Jens DC</dc:creator>
  <cp:lastModifiedBy>Jens Dahl Christensen (JC | VHG)</cp:lastModifiedBy>
  <cp:revision>143</cp:revision>
  <dcterms:created xsi:type="dcterms:W3CDTF">2012-02-02T10:42:34Z</dcterms:created>
  <dcterms:modified xsi:type="dcterms:W3CDTF">2019-10-23T09:09:07Z</dcterms:modified>
</cp:coreProperties>
</file>