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sldIdLst>
    <p:sldId id="256" r:id="rId2"/>
    <p:sldId id="257" r:id="rId3"/>
    <p:sldId id="258" r:id="rId4"/>
    <p:sldId id="281" r:id="rId5"/>
    <p:sldId id="269" r:id="rId6"/>
    <p:sldId id="270" r:id="rId7"/>
    <p:sldId id="271" r:id="rId8"/>
    <p:sldId id="280" r:id="rId9"/>
    <p:sldId id="272" r:id="rId10"/>
    <p:sldId id="262" r:id="rId11"/>
    <p:sldId id="263" r:id="rId12"/>
    <p:sldId id="267" r:id="rId13"/>
    <p:sldId id="264" r:id="rId14"/>
    <p:sldId id="260" r:id="rId15"/>
    <p:sldId id="273" r:id="rId16"/>
    <p:sldId id="274" r:id="rId17"/>
    <p:sldId id="277" r:id="rId18"/>
    <p:sldId id="276" r:id="rId19"/>
    <p:sldId id="266" r:id="rId20"/>
    <p:sldId id="268"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p:restoredTop sz="94681"/>
  </p:normalViewPr>
  <p:slideViewPr>
    <p:cSldViewPr snapToGrid="0" snapToObjects="1">
      <p:cViewPr varScale="1">
        <p:scale>
          <a:sx n="100" d="100"/>
          <a:sy n="100" d="100"/>
        </p:scale>
        <p:origin x="8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961C422-9B87-5741-BAB7-938A43C71B33}" type="datetimeFigureOut">
              <a:rPr lang="da-DK" smtClean="0"/>
              <a:t>24/10/2018</a:t>
            </a:fld>
            <a:endParaRPr lang="da-DK"/>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da-DK"/>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B29E1CB-0CFA-C945-B616-D6BE48458BAE}" type="slidenum">
              <a:rPr lang="da-DK" smtClean="0"/>
              <a:t>‹nr.›</a:t>
            </a:fld>
            <a:endParaRPr lang="da-DK"/>
          </a:p>
        </p:txBody>
      </p:sp>
    </p:spTree>
    <p:extLst>
      <p:ext uri="{BB962C8B-B14F-4D97-AF65-F5344CB8AC3E}">
        <p14:creationId xmlns:p14="http://schemas.microsoft.com/office/powerpoint/2010/main" val="56537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1961C422-9B87-5741-BAB7-938A43C71B33}" type="datetimeFigureOut">
              <a:rPr lang="da-DK" smtClean="0"/>
              <a:t>24/10/2018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29E1CB-0CFA-C945-B616-D6BE48458BAE}" type="slidenum">
              <a:rPr lang="da-DK" smtClean="0"/>
              <a:t>‹nr.›</a:t>
            </a:fld>
            <a:endParaRPr lang="da-DK"/>
          </a:p>
        </p:txBody>
      </p:sp>
    </p:spTree>
    <p:extLst>
      <p:ext uri="{BB962C8B-B14F-4D97-AF65-F5344CB8AC3E}">
        <p14:creationId xmlns:p14="http://schemas.microsoft.com/office/powerpoint/2010/main" val="100817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961C422-9B87-5741-BAB7-938A43C71B33}" type="datetimeFigureOut">
              <a:rPr lang="da-DK" smtClean="0"/>
              <a:t>24/10/2018</a:t>
            </a:fld>
            <a:endParaRPr lang="da-DK"/>
          </a:p>
        </p:txBody>
      </p:sp>
      <p:sp>
        <p:nvSpPr>
          <p:cNvPr id="5" name="Footer Placeholder 4"/>
          <p:cNvSpPr>
            <a:spLocks noGrp="1"/>
          </p:cNvSpPr>
          <p:nvPr>
            <p:ph type="ftr" sz="quarter" idx="11"/>
          </p:nvPr>
        </p:nvSpPr>
        <p:spPr>
          <a:xfrm>
            <a:off x="774923" y="5951811"/>
            <a:ext cx="7896279" cy="365125"/>
          </a:xfrm>
        </p:spPr>
        <p:txBody>
          <a:bodyPr/>
          <a:lstStyle/>
          <a:p>
            <a:endParaRPr lang="da-DK"/>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B29E1CB-0CFA-C945-B616-D6BE48458BAE}" type="slidenum">
              <a:rPr lang="da-DK" smtClean="0"/>
              <a:t>‹nr.›</a:t>
            </a:fld>
            <a:endParaRPr lang="da-DK"/>
          </a:p>
        </p:txBody>
      </p:sp>
    </p:spTree>
    <p:extLst>
      <p:ext uri="{BB962C8B-B14F-4D97-AF65-F5344CB8AC3E}">
        <p14:creationId xmlns:p14="http://schemas.microsoft.com/office/powerpoint/2010/main" val="2362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1961C422-9B87-5741-BAB7-938A43C71B33}" type="datetimeFigureOut">
              <a:rPr lang="da-DK" smtClean="0"/>
              <a:t>24/10/2018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10558300" y="5956137"/>
            <a:ext cx="1052508" cy="365125"/>
          </a:xfrm>
        </p:spPr>
        <p:txBody>
          <a:bodyPr/>
          <a:lstStyle/>
          <a:p>
            <a:fld id="{1B29E1CB-0CFA-C945-B616-D6BE48458BAE}" type="slidenum">
              <a:rPr lang="da-DK" smtClean="0"/>
              <a:t>‹nr.›</a:t>
            </a:fld>
            <a:endParaRPr lang="da-DK"/>
          </a:p>
        </p:txBody>
      </p:sp>
    </p:spTree>
    <p:extLst>
      <p:ext uri="{BB962C8B-B14F-4D97-AF65-F5344CB8AC3E}">
        <p14:creationId xmlns:p14="http://schemas.microsoft.com/office/powerpoint/2010/main" val="21130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61C422-9B87-5741-BAB7-938A43C71B33}" type="datetimeFigureOut">
              <a:rPr lang="da-DK" smtClean="0"/>
              <a:t>24/10/2018</a:t>
            </a:fld>
            <a:endParaRPr lang="da-DK"/>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B29E1CB-0CFA-C945-B616-D6BE48458BAE}" type="slidenum">
              <a:rPr lang="da-DK" smtClean="0"/>
              <a:t>‹nr.›</a:t>
            </a:fld>
            <a:endParaRPr lang="da-DK"/>
          </a:p>
        </p:txBody>
      </p:sp>
    </p:spTree>
    <p:extLst>
      <p:ext uri="{BB962C8B-B14F-4D97-AF65-F5344CB8AC3E}">
        <p14:creationId xmlns:p14="http://schemas.microsoft.com/office/powerpoint/2010/main" val="254980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a-DK"/>
              <a:t>Rediger teksttypografien i masteren
Andet niveau
Tredje niveau
Fjerde niveau
Femte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1961C422-9B87-5741-BAB7-938A43C71B33}" type="datetimeFigureOut">
              <a:rPr lang="da-DK" smtClean="0"/>
              <a:t>24/10/2018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29E1CB-0CFA-C945-B616-D6BE48458BAE}" type="slidenum">
              <a:rPr lang="da-DK" smtClean="0"/>
              <a:t>‹nr.›</a:t>
            </a:fld>
            <a:endParaRPr lang="da-DK"/>
          </a:p>
        </p:txBody>
      </p:sp>
    </p:spTree>
    <p:extLst>
      <p:ext uri="{BB962C8B-B14F-4D97-AF65-F5344CB8AC3E}">
        <p14:creationId xmlns:p14="http://schemas.microsoft.com/office/powerpoint/2010/main" val="411585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
Andet niveau
Tredje niveau
Fjerde niveau
Femte niveau</a:t>
            </a:r>
            <a:endParaRPr lang="en-US" dirty="0"/>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a-DK"/>
              <a:t>Rediger teksttypografien i masteren
Andet niveau
Tredje niveau
Fjerde niveau
Femte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
Andet niveau
Tredje niveau
Fjerde niveau
Femte niveau</a:t>
            </a:r>
            <a:endParaRPr lang="en-US" dirty="0"/>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a-DK"/>
              <a:t>Rediger teksttypografien i masteren
Andet niveau
Tredje niveau
Fjerde niveau
Femte niveau</a:t>
            </a:r>
            <a:endParaRPr lang="en-US" dirty="0"/>
          </a:p>
        </p:txBody>
      </p:sp>
      <p:sp>
        <p:nvSpPr>
          <p:cNvPr id="7" name="Date Placeholder 6"/>
          <p:cNvSpPr>
            <a:spLocks noGrp="1"/>
          </p:cNvSpPr>
          <p:nvPr>
            <p:ph type="dt" sz="half" idx="10"/>
          </p:nvPr>
        </p:nvSpPr>
        <p:spPr/>
        <p:txBody>
          <a:bodyPr/>
          <a:lstStyle/>
          <a:p>
            <a:fld id="{1961C422-9B87-5741-BAB7-938A43C71B33}" type="datetimeFigureOut">
              <a:rPr lang="da-DK" smtClean="0"/>
              <a:t>24/10/2018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B29E1CB-0CFA-C945-B616-D6BE48458BAE}" type="slidenum">
              <a:rPr lang="da-DK" smtClean="0"/>
              <a:t>‹nr.›</a:t>
            </a:fld>
            <a:endParaRPr lang="da-DK"/>
          </a:p>
        </p:txBody>
      </p:sp>
    </p:spTree>
    <p:extLst>
      <p:ext uri="{BB962C8B-B14F-4D97-AF65-F5344CB8AC3E}">
        <p14:creationId xmlns:p14="http://schemas.microsoft.com/office/powerpoint/2010/main" val="334767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61C422-9B87-5741-BAB7-938A43C71B33}" type="datetimeFigureOut">
              <a:rPr lang="da-DK" smtClean="0"/>
              <a:t>24/10/2018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B29E1CB-0CFA-C945-B616-D6BE48458BAE}" type="slidenum">
              <a:rPr lang="da-DK" smtClean="0"/>
              <a:t>‹nr.›</a:t>
            </a:fld>
            <a:endParaRPr lang="da-DK"/>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a-DK"/>
              <a:t>Klik for at redigere titeltypografien i masteren</a:t>
            </a:r>
            <a:endParaRPr lang="en-US" dirty="0"/>
          </a:p>
        </p:txBody>
      </p:sp>
    </p:spTree>
    <p:extLst>
      <p:ext uri="{BB962C8B-B14F-4D97-AF65-F5344CB8AC3E}">
        <p14:creationId xmlns:p14="http://schemas.microsoft.com/office/powerpoint/2010/main" val="299548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1C422-9B87-5741-BAB7-938A43C71B33}" type="datetimeFigureOut">
              <a:rPr lang="da-DK" smtClean="0"/>
              <a:t>24/10/2018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B29E1CB-0CFA-C945-B616-D6BE48458BAE}" type="slidenum">
              <a:rPr lang="da-DK" smtClean="0"/>
              <a:t>‹nr.›</a:t>
            </a:fld>
            <a:endParaRPr lang="da-DK"/>
          </a:p>
        </p:txBody>
      </p:sp>
    </p:spTree>
    <p:extLst>
      <p:ext uri="{BB962C8B-B14F-4D97-AF65-F5344CB8AC3E}">
        <p14:creationId xmlns:p14="http://schemas.microsoft.com/office/powerpoint/2010/main" val="316552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a-DK"/>
              <a:t>Rediger teksttypografien i masteren
Andet niveau
Tredje niveau
Fjerde niveau
Femte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61C422-9B87-5741-BAB7-938A43C71B33}" type="datetimeFigureOut">
              <a:rPr lang="da-DK" smtClean="0"/>
              <a:t>24/10/2018</a:t>
            </a:fld>
            <a:endParaRPr lang="da-DK"/>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B29E1CB-0CFA-C945-B616-D6BE48458BAE}" type="slidenum">
              <a:rPr lang="da-DK" smtClean="0"/>
              <a:t>‹nr.›</a:t>
            </a:fld>
            <a:endParaRPr lang="da-DK"/>
          </a:p>
        </p:txBody>
      </p:sp>
    </p:spTree>
    <p:extLst>
      <p:ext uri="{BB962C8B-B14F-4D97-AF65-F5344CB8AC3E}">
        <p14:creationId xmlns:p14="http://schemas.microsoft.com/office/powerpoint/2010/main" val="32909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1961C422-9B87-5741-BAB7-938A43C71B33}" type="datetimeFigureOut">
              <a:rPr lang="da-DK" smtClean="0"/>
              <a:t>24/10/2018</a:t>
            </a:fld>
            <a:endParaRPr lang="da-DK"/>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29E1CB-0CFA-C945-B616-D6BE48458BAE}" type="slidenum">
              <a:rPr lang="da-DK" smtClean="0"/>
              <a:t>‹nr.›</a:t>
            </a:fld>
            <a:endParaRPr lang="da-DK"/>
          </a:p>
        </p:txBody>
      </p:sp>
    </p:spTree>
    <p:extLst>
      <p:ext uri="{BB962C8B-B14F-4D97-AF65-F5344CB8AC3E}">
        <p14:creationId xmlns:p14="http://schemas.microsoft.com/office/powerpoint/2010/main" val="224984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961C422-9B87-5741-BAB7-938A43C71B33}" type="datetimeFigureOut">
              <a:rPr lang="da-DK" smtClean="0"/>
              <a:t>24/10/2018</a:t>
            </a:fld>
            <a:endParaRPr lang="da-DK"/>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da-DK"/>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B29E1CB-0CFA-C945-B616-D6BE48458BAE}" type="slidenum">
              <a:rPr lang="da-DK" smtClean="0"/>
              <a:t>‹nr.›</a:t>
            </a:fld>
            <a:endParaRPr lang="da-DK"/>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248212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agscEF_AqIAQocHlMIMq7awLUHhCR7wq9UZL4L-cJs/edit" TargetMode="External"/><Relationship Id="rId7" Type="http://schemas.openxmlformats.org/officeDocument/2006/relationships/hyperlink" Target="https://docs.google.com/document/d/1zmL0x83wCKrYrUNr4OHixWPnONwOv9Mfu9tu_QtKNMg/edit" TargetMode="External"/><Relationship Id="rId2" Type="http://schemas.openxmlformats.org/officeDocument/2006/relationships/hyperlink" Target="https://docs.google.com/document/d/1RwW6TL0ezVMijumk-eoPp3CsZ61bd24q50-tRkQAIOg/edit" TargetMode="External"/><Relationship Id="rId1" Type="http://schemas.openxmlformats.org/officeDocument/2006/relationships/slideLayout" Target="../slideLayouts/slideLayout2.xml"/><Relationship Id="rId6" Type="http://schemas.openxmlformats.org/officeDocument/2006/relationships/hyperlink" Target="https://docs.google.com/document/d/1_5Qo9nILr4Lo8IK_UJ3XTv9pJdmSn_DPRWtVKnSSH18/edit" TargetMode="External"/><Relationship Id="rId5" Type="http://schemas.openxmlformats.org/officeDocument/2006/relationships/hyperlink" Target="https://docs.google.com/document/d/1D1QwuwjIcJYevUuVYEe1CLzpOvUGqbGL7TVp2b0MiKQ/edit" TargetMode="External"/><Relationship Id="rId4" Type="http://schemas.openxmlformats.org/officeDocument/2006/relationships/hyperlink" Target="https://docs.google.com/document/d/1Nx_w1aObVWo7oMOqBHUzrY4ujzSLuQBOoHjKzslz2ec/edi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etro.hf.fr-gym.d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9E6A4-7019-904B-89D9-E3E13E94F3F3}"/>
              </a:ext>
            </a:extLst>
          </p:cNvPr>
          <p:cNvSpPr>
            <a:spLocks noGrp="1"/>
          </p:cNvSpPr>
          <p:nvPr>
            <p:ph type="ctrTitle"/>
          </p:nvPr>
        </p:nvSpPr>
        <p:spPr>
          <a:xfrm>
            <a:off x="581191" y="1020432"/>
            <a:ext cx="10993549" cy="1015198"/>
          </a:xfrm>
        </p:spPr>
        <p:txBody>
          <a:bodyPr/>
          <a:lstStyle/>
          <a:p>
            <a:r>
              <a:rPr lang="da-DK" dirty="0">
                <a:latin typeface="Abadi" panose="020B0604020104020204" pitchFamily="34" charset="0"/>
              </a:rPr>
              <a:t>Sso på Fredericia gymnasium 2018/19</a:t>
            </a:r>
          </a:p>
        </p:txBody>
      </p:sp>
      <p:sp>
        <p:nvSpPr>
          <p:cNvPr id="3" name="Undertitel 2">
            <a:extLst>
              <a:ext uri="{FF2B5EF4-FFF2-40B4-BE49-F238E27FC236}">
                <a16:creationId xmlns:a16="http://schemas.microsoft.com/office/drawing/2014/main" id="{C40EEFCE-895E-B640-AB0B-35411338D926}"/>
              </a:ext>
            </a:extLst>
          </p:cNvPr>
          <p:cNvSpPr>
            <a:spLocks noGrp="1"/>
          </p:cNvSpPr>
          <p:nvPr>
            <p:ph type="subTitle" idx="1"/>
          </p:nvPr>
        </p:nvSpPr>
        <p:spPr>
          <a:xfrm>
            <a:off x="581194" y="5410200"/>
            <a:ext cx="10993546" cy="718456"/>
          </a:xfrm>
        </p:spPr>
        <p:txBody>
          <a:bodyPr/>
          <a:lstStyle/>
          <a:p>
            <a:pPr algn="r"/>
            <a:r>
              <a:rPr lang="da-DK" dirty="0">
                <a:solidFill>
                  <a:schemeClr val="bg1"/>
                </a:solidFill>
                <a:latin typeface="Abadi" panose="020B0604020104020204" pitchFamily="34" charset="0"/>
              </a:rPr>
              <a:t>FIP – sso, Fredericia gymnasium den 25. oktober 2018</a:t>
            </a:r>
          </a:p>
          <a:p>
            <a:pPr algn="r"/>
            <a:r>
              <a:rPr lang="da-DK" dirty="0">
                <a:solidFill>
                  <a:schemeClr val="bg1"/>
                </a:solidFill>
                <a:latin typeface="Abadi" panose="020B0604020104020204" pitchFamily="34" charset="0"/>
              </a:rPr>
              <a:t>Maja Mailund</a:t>
            </a:r>
          </a:p>
        </p:txBody>
      </p:sp>
    </p:spTree>
    <p:extLst>
      <p:ext uri="{BB962C8B-B14F-4D97-AF65-F5344CB8AC3E}">
        <p14:creationId xmlns:p14="http://schemas.microsoft.com/office/powerpoint/2010/main" val="6317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AF8AB-2BB8-A948-9651-070793046B0F}"/>
              </a:ext>
            </a:extLst>
          </p:cNvPr>
          <p:cNvSpPr>
            <a:spLocks noGrp="1"/>
          </p:cNvSpPr>
          <p:nvPr>
            <p:ph type="title"/>
          </p:nvPr>
        </p:nvSpPr>
        <p:spPr/>
        <p:txBody>
          <a:bodyPr/>
          <a:lstStyle/>
          <a:p>
            <a:r>
              <a:rPr lang="da-DK" dirty="0">
                <a:latin typeface="Abadi" panose="020B0604020104020204" pitchFamily="34" charset="0"/>
              </a:rPr>
              <a:t>Hvad er det nye?</a:t>
            </a:r>
          </a:p>
        </p:txBody>
      </p:sp>
      <p:sp>
        <p:nvSpPr>
          <p:cNvPr id="3" name="Pladsholder til indhold 2">
            <a:extLst>
              <a:ext uri="{FF2B5EF4-FFF2-40B4-BE49-F238E27FC236}">
                <a16:creationId xmlns:a16="http://schemas.microsoft.com/office/drawing/2014/main" id="{4BF5E3BF-43CB-354F-AC7D-329A3180A467}"/>
              </a:ext>
            </a:extLst>
          </p:cNvPr>
          <p:cNvSpPr>
            <a:spLocks noGrp="1"/>
          </p:cNvSpPr>
          <p:nvPr>
            <p:ph idx="1"/>
          </p:nvPr>
        </p:nvSpPr>
        <p:spPr>
          <a:xfrm>
            <a:off x="581192" y="2180496"/>
            <a:ext cx="11029615" cy="4331816"/>
          </a:xfrm>
        </p:spPr>
        <p:txBody>
          <a:bodyPr>
            <a:normAutofit/>
          </a:bodyPr>
          <a:lstStyle/>
          <a:p>
            <a:r>
              <a:rPr lang="da-DK" dirty="0">
                <a:latin typeface="Abadi" panose="020B0604020104020204" pitchFamily="34" charset="0"/>
              </a:rPr>
              <a:t>Fra 1-3 fag til 1-2 fag (mindst ét fag på B-niveau)</a:t>
            </a:r>
          </a:p>
          <a:p>
            <a:r>
              <a:rPr lang="da-DK" dirty="0">
                <a:latin typeface="Abadi" panose="020B0604020104020204" pitchFamily="34" charset="0"/>
              </a:rPr>
              <a:t>Ved vejledning forstås </a:t>
            </a:r>
            <a:r>
              <a:rPr lang="da-DK" dirty="0">
                <a:highlight>
                  <a:srgbClr val="FFFF00"/>
                </a:highlight>
                <a:latin typeface="Abadi" panose="020B0604020104020204" pitchFamily="34" charset="0"/>
              </a:rPr>
              <a:t>fremadrettet formativ evaluering, som giver eleven klare anvisninger til det videre arbejde med opgaven</a:t>
            </a:r>
            <a:r>
              <a:rPr lang="da-DK" dirty="0">
                <a:latin typeface="Abadi" panose="020B0604020104020204" pitchFamily="34" charset="0"/>
              </a:rPr>
              <a:t>. Som led i vejledningen </a:t>
            </a:r>
            <a:r>
              <a:rPr lang="da-DK" dirty="0">
                <a:highlight>
                  <a:srgbClr val="FFFF00"/>
                </a:highlight>
                <a:latin typeface="Abadi" panose="020B0604020104020204" pitchFamily="34" charset="0"/>
              </a:rPr>
              <a:t>skal vejlederen løbende stille produktkrav til eleven i form af aflevering af mindre tekstuddrag eller udfoldede opgavedispositioner</a:t>
            </a:r>
            <a:r>
              <a:rPr lang="da-DK" dirty="0">
                <a:latin typeface="Abadi" panose="020B0604020104020204" pitchFamily="34" charset="0"/>
              </a:rPr>
              <a:t>. Institutionens leder tilrettelægger vejledningen på en sådan måde, at der </a:t>
            </a:r>
            <a:r>
              <a:rPr lang="da-DK" dirty="0">
                <a:highlight>
                  <a:srgbClr val="FFFF00"/>
                </a:highlight>
                <a:latin typeface="Abadi" panose="020B0604020104020204" pitchFamily="34" charset="0"/>
              </a:rPr>
              <a:t>sikres en klar adskillelse mellem lærerens rolle som vejleder og som bedømmer</a:t>
            </a:r>
            <a:r>
              <a:rPr lang="da-DK" dirty="0">
                <a:latin typeface="Abadi" panose="020B0604020104020204" pitchFamily="34" charset="0"/>
              </a:rPr>
              <a:t>, og vejledningen må således ikke omfatte en bedømmelse af væsentlige dele af elevens besvarelse. Samtidig skal institutionens leder ved tilrettelæggelsen af vejledningen sikre, at </a:t>
            </a:r>
            <a:r>
              <a:rPr lang="da-DK" dirty="0">
                <a:highlight>
                  <a:srgbClr val="FFFF00"/>
                </a:highlight>
                <a:latin typeface="Abadi" panose="020B0604020104020204" pitchFamily="34" charset="0"/>
              </a:rPr>
              <a:t>eleven modtager vejledning frem til afleveringen af opgavebesvarelsen </a:t>
            </a:r>
          </a:p>
          <a:p>
            <a:r>
              <a:rPr lang="da-DK" dirty="0">
                <a:latin typeface="Abadi" panose="020B0604020104020204" pitchFamily="34" charset="0"/>
              </a:rPr>
              <a:t>Opgaven skrives i 4. semester</a:t>
            </a:r>
          </a:p>
          <a:p>
            <a:r>
              <a:rPr lang="da-DK" dirty="0">
                <a:latin typeface="Abadi" panose="020B0604020104020204" pitchFamily="34" charset="0"/>
              </a:rPr>
              <a:t>Eksplicitte krav til omfang: </a:t>
            </a:r>
            <a:r>
              <a:rPr lang="da-DK" dirty="0">
                <a:highlight>
                  <a:srgbClr val="FFFF00"/>
                </a:highlight>
                <a:latin typeface="Abadi" panose="020B0604020104020204" pitchFamily="34" charset="0"/>
              </a:rPr>
              <a:t>10-15 normalsider a 2400 enheder </a:t>
            </a:r>
            <a:r>
              <a:rPr lang="da-DK" dirty="0">
                <a:latin typeface="Abadi" panose="020B0604020104020204" pitchFamily="34" charset="0"/>
              </a:rPr>
              <a:t>(antal anslag inklusiv mellemrum). </a:t>
            </a:r>
          </a:p>
          <a:p>
            <a:r>
              <a:rPr lang="da-DK" dirty="0">
                <a:latin typeface="Abadi" panose="020B0604020104020204" pitchFamily="34" charset="0"/>
              </a:rPr>
              <a:t>Opgavebesvarelsen skal indeholde et </a:t>
            </a:r>
            <a:r>
              <a:rPr lang="da-DK" dirty="0">
                <a:highlight>
                  <a:srgbClr val="FFFF00"/>
                </a:highlight>
                <a:latin typeface="Abadi" panose="020B0604020104020204" pitchFamily="34" charset="0"/>
              </a:rPr>
              <a:t>kort resumé på dansk på omkring 150 ord</a:t>
            </a:r>
            <a:r>
              <a:rPr lang="da-DK" dirty="0">
                <a:latin typeface="Abadi" panose="020B0604020104020204" pitchFamily="34" charset="0"/>
              </a:rPr>
              <a:t>. </a:t>
            </a:r>
          </a:p>
          <a:p>
            <a:endParaRPr lang="da-DK" dirty="0">
              <a:latin typeface="Abadi" panose="020B0604020104020204" pitchFamily="34" charset="0"/>
            </a:endParaRPr>
          </a:p>
        </p:txBody>
      </p:sp>
    </p:spTree>
    <p:extLst>
      <p:ext uri="{BB962C8B-B14F-4D97-AF65-F5344CB8AC3E}">
        <p14:creationId xmlns:p14="http://schemas.microsoft.com/office/powerpoint/2010/main" val="291666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9606C-4AC1-F04A-B9FD-2062EC67E32C}"/>
              </a:ext>
            </a:extLst>
          </p:cNvPr>
          <p:cNvSpPr>
            <a:spLocks noGrp="1"/>
          </p:cNvSpPr>
          <p:nvPr>
            <p:ph type="title"/>
          </p:nvPr>
        </p:nvSpPr>
        <p:spPr/>
        <p:txBody>
          <a:bodyPr/>
          <a:lstStyle/>
          <a:p>
            <a:r>
              <a:rPr lang="da-DK" dirty="0">
                <a:latin typeface="Abadi" panose="020B0604020104020204" pitchFamily="34" charset="0"/>
              </a:rPr>
              <a:t>Skærpet fokus på vejledningen</a:t>
            </a:r>
          </a:p>
        </p:txBody>
      </p:sp>
      <p:sp>
        <p:nvSpPr>
          <p:cNvPr id="3" name="Pladsholder til indhold 2">
            <a:extLst>
              <a:ext uri="{FF2B5EF4-FFF2-40B4-BE49-F238E27FC236}">
                <a16:creationId xmlns:a16="http://schemas.microsoft.com/office/drawing/2014/main" id="{788D64BB-4EC7-B84E-A994-5FAEF1622212}"/>
              </a:ext>
            </a:extLst>
          </p:cNvPr>
          <p:cNvSpPr>
            <a:spLocks noGrp="1"/>
          </p:cNvSpPr>
          <p:nvPr>
            <p:ph idx="1"/>
          </p:nvPr>
        </p:nvSpPr>
        <p:spPr>
          <a:xfrm>
            <a:off x="581192" y="2180496"/>
            <a:ext cx="11029615" cy="4487933"/>
          </a:xfrm>
        </p:spPr>
        <p:txBody>
          <a:bodyPr>
            <a:normAutofit fontScale="92500" lnSpcReduction="10000"/>
          </a:bodyPr>
          <a:lstStyle/>
          <a:p>
            <a:r>
              <a:rPr lang="da-DK" dirty="0">
                <a:latin typeface="Abadi" panose="020B0604020104020204" pitchFamily="34" charset="0"/>
              </a:rPr>
              <a:t>(…) </a:t>
            </a:r>
            <a:r>
              <a:rPr lang="da-DK" dirty="0">
                <a:highlight>
                  <a:srgbClr val="FFFF00"/>
                </a:highlight>
                <a:latin typeface="Abadi" panose="020B0604020104020204" pitchFamily="34" charset="0"/>
              </a:rPr>
              <a:t>hele fasen fra de første overvejelser om valg af fag og område over elevens identifikation af mulige problemstillinger frem til den endelige opgaveformulering og aflevering af den endelige besvarelse gennemføres i et tæt samarbejde mellem vejleder(e) og eleven. </a:t>
            </a:r>
            <a:r>
              <a:rPr lang="da-DK" dirty="0">
                <a:latin typeface="Abadi" panose="020B0604020104020204" pitchFamily="34" charset="0"/>
              </a:rPr>
              <a:t>Når fag er valgt, er det institutionens leder, der udpeger vejleder(e). </a:t>
            </a:r>
          </a:p>
          <a:p>
            <a:r>
              <a:rPr lang="da-DK" dirty="0">
                <a:highlight>
                  <a:srgbClr val="FFFF00"/>
                </a:highlight>
                <a:latin typeface="Abadi" panose="020B0604020104020204" pitchFamily="34" charset="0"/>
              </a:rPr>
              <a:t>Vejleder(e) medvirker i samtlige faser af opgaveforløbet</a:t>
            </a:r>
            <a:r>
              <a:rPr lang="da-DK" dirty="0">
                <a:latin typeface="Abadi" panose="020B0604020104020204" pitchFamily="34" charset="0"/>
              </a:rPr>
              <a:t>. Vejledning skal i hvert enkelt tilfælde være formativ, dvs. vejleder(e) giver efter læsning af mindre tekstuddrag eller i forbindelse med diskussion af disposition i forbindelse med de enkelte vejledningsmoduler </a:t>
            </a:r>
            <a:r>
              <a:rPr lang="da-DK" dirty="0">
                <a:highlight>
                  <a:srgbClr val="FFFF00"/>
                </a:highlight>
                <a:latin typeface="Abadi" panose="020B0604020104020204" pitchFamily="34" charset="0"/>
              </a:rPr>
              <a:t>klare anvisninger på muligheder for det videre arbejde med besvarelsen</a:t>
            </a:r>
            <a:r>
              <a:rPr lang="da-DK" dirty="0">
                <a:latin typeface="Abadi" panose="020B0604020104020204" pitchFamily="34" charset="0"/>
              </a:rPr>
              <a:t>, f.eks. omkring eksempler på faglig argumentation, sproglig korrekthed eller mulighed for at inddrage yderlige stof til besvarelsen. Det er vigtigt, at der </a:t>
            </a:r>
            <a:r>
              <a:rPr lang="da-DK" dirty="0">
                <a:highlight>
                  <a:srgbClr val="FFFF00"/>
                </a:highlight>
                <a:latin typeface="Abadi" panose="020B0604020104020204" pitchFamily="34" charset="0"/>
              </a:rPr>
              <a:t>løbende stilles produktkrav til eleven for at sikre, at vejledning foregår ud fra noget konkret, som eleven har produceret</a:t>
            </a:r>
            <a:r>
              <a:rPr lang="da-DK" dirty="0">
                <a:latin typeface="Abadi" panose="020B0604020104020204" pitchFamily="34" charset="0"/>
              </a:rPr>
              <a:t>. Det kan bl.a. foregå gennem at diskutere en tidsplan med delelementer af opgavebesvarelsen med den enkelte elev, eller der kan være tale om egentlige moduler med en større gruppe af elever, hvor f.eks. formalia omkring større skriftlig opgave gennemgås (f.eks. litteraturliste og indhold af resumé) for at </a:t>
            </a:r>
            <a:r>
              <a:rPr lang="da-DK" dirty="0">
                <a:highlight>
                  <a:srgbClr val="FFFF00"/>
                </a:highlight>
                <a:latin typeface="Abadi" panose="020B0604020104020204" pitchFamily="34" charset="0"/>
              </a:rPr>
              <a:t>sikre, at eleverne har forstået og behersker disse dele af genren</a:t>
            </a:r>
            <a:r>
              <a:rPr lang="da-DK" dirty="0">
                <a:latin typeface="Abadi" panose="020B0604020104020204" pitchFamily="34" charset="0"/>
              </a:rPr>
              <a:t>. Institutionens leder er ansvarlig for tilrettelæggelse af vejledning, men det er vigtigt at fastslå, at </a:t>
            </a:r>
            <a:r>
              <a:rPr lang="da-DK" dirty="0">
                <a:highlight>
                  <a:srgbClr val="FFFF00"/>
                </a:highlight>
                <a:latin typeface="Abadi" panose="020B0604020104020204" pitchFamily="34" charset="0"/>
              </a:rPr>
              <a:t>vejledning foregår kontinuerligt og lige indtil opgaven er afleveret</a:t>
            </a:r>
            <a:r>
              <a:rPr lang="da-DK" dirty="0">
                <a:latin typeface="Abadi" panose="020B0604020104020204" pitchFamily="34" charset="0"/>
              </a:rPr>
              <a:t>. Institutionens leder kan evt. bestemme, at der i forbindelse med vejledning og skriveperiode oprettes egentlige skriveværksteder, hvor eleverne kan modtage hjælp til opståede problemer i forbindelse med besvarelsen af deres opgave. </a:t>
            </a:r>
          </a:p>
          <a:p>
            <a:endParaRPr lang="da-DK" dirty="0">
              <a:latin typeface="Abadi" panose="020B0604020104020204" pitchFamily="34" charset="0"/>
            </a:endParaRPr>
          </a:p>
        </p:txBody>
      </p:sp>
    </p:spTree>
    <p:extLst>
      <p:ext uri="{BB962C8B-B14F-4D97-AF65-F5344CB8AC3E}">
        <p14:creationId xmlns:p14="http://schemas.microsoft.com/office/powerpoint/2010/main" val="15813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B4DC7-D65B-DE42-9666-5443461A48AE}"/>
              </a:ext>
            </a:extLst>
          </p:cNvPr>
          <p:cNvSpPr>
            <a:spLocks noGrp="1"/>
          </p:cNvSpPr>
          <p:nvPr>
            <p:ph type="title"/>
          </p:nvPr>
        </p:nvSpPr>
        <p:spPr/>
        <p:txBody>
          <a:bodyPr/>
          <a:lstStyle/>
          <a:p>
            <a:r>
              <a:rPr lang="da-DK" dirty="0">
                <a:latin typeface="Abadi" panose="020B0604020104020204" pitchFamily="34" charset="0"/>
              </a:rPr>
              <a:t>Hvordan løfter vi vejledningsopgaven på Fredericia Gymnasium?</a:t>
            </a:r>
          </a:p>
        </p:txBody>
      </p:sp>
      <p:sp>
        <p:nvSpPr>
          <p:cNvPr id="3" name="Pladsholder til indhold 2">
            <a:extLst>
              <a:ext uri="{FF2B5EF4-FFF2-40B4-BE49-F238E27FC236}">
                <a16:creationId xmlns:a16="http://schemas.microsoft.com/office/drawing/2014/main" id="{0F26425D-CF32-1641-B062-2E6B23E01EB8}"/>
              </a:ext>
            </a:extLst>
          </p:cNvPr>
          <p:cNvSpPr>
            <a:spLocks noGrp="1"/>
          </p:cNvSpPr>
          <p:nvPr>
            <p:ph idx="1"/>
          </p:nvPr>
        </p:nvSpPr>
        <p:spPr>
          <a:xfrm>
            <a:off x="581192" y="2819399"/>
            <a:ext cx="11029615" cy="3886201"/>
          </a:xfrm>
        </p:spPr>
        <p:txBody>
          <a:bodyPr>
            <a:normAutofit/>
          </a:bodyPr>
          <a:lstStyle/>
          <a:p>
            <a:r>
              <a:rPr lang="da-DK" sz="2800" dirty="0">
                <a:latin typeface="Abadi" panose="020B0604020104020204" pitchFamily="34" charset="0"/>
              </a:rPr>
              <a:t>Stram, central styring over 9 uger (tidsplan) – eleverne følges tæt og afkræves refleksioner og stillingtagen.</a:t>
            </a:r>
          </a:p>
          <a:p>
            <a:r>
              <a:rPr lang="da-DK" sz="2800" dirty="0">
                <a:latin typeface="Abadi" panose="020B0604020104020204" pitchFamily="34" charset="0"/>
              </a:rPr>
              <a:t>Fag- og teamlærere (evt. i samarbejde med læsevejleder).</a:t>
            </a:r>
          </a:p>
          <a:p>
            <a:r>
              <a:rPr lang="da-DK" sz="2800" dirty="0">
                <a:latin typeface="Abadi" panose="020B0604020104020204" pitchFamily="34" charset="0"/>
              </a:rPr>
              <a:t>Individuel vejledning og gruppevejledning.</a:t>
            </a:r>
          </a:p>
          <a:p>
            <a:endParaRPr lang="da-DK" sz="2800" dirty="0">
              <a:latin typeface="Abadi" panose="020B0604020104020204" pitchFamily="34" charset="0"/>
            </a:endParaRPr>
          </a:p>
        </p:txBody>
      </p:sp>
    </p:spTree>
    <p:extLst>
      <p:ext uri="{BB962C8B-B14F-4D97-AF65-F5344CB8AC3E}">
        <p14:creationId xmlns:p14="http://schemas.microsoft.com/office/powerpoint/2010/main" val="98054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437E1-2250-9F48-A875-5E34A7DDF8C3}"/>
              </a:ext>
            </a:extLst>
          </p:cNvPr>
          <p:cNvSpPr>
            <a:spLocks noGrp="1"/>
          </p:cNvSpPr>
          <p:nvPr>
            <p:ph type="title"/>
          </p:nvPr>
        </p:nvSpPr>
        <p:spPr/>
        <p:txBody>
          <a:bodyPr/>
          <a:lstStyle/>
          <a:p>
            <a:r>
              <a:rPr lang="da-DK" dirty="0">
                <a:latin typeface="Abadi" panose="020B0604020104020204" pitchFamily="34" charset="0"/>
              </a:rPr>
              <a:t>Det professionsrettede aspekt i sso</a:t>
            </a:r>
          </a:p>
        </p:txBody>
      </p:sp>
      <p:sp>
        <p:nvSpPr>
          <p:cNvPr id="3" name="Pladsholder til indhold 2">
            <a:extLst>
              <a:ext uri="{FF2B5EF4-FFF2-40B4-BE49-F238E27FC236}">
                <a16:creationId xmlns:a16="http://schemas.microsoft.com/office/drawing/2014/main" id="{466AD9DB-3961-0042-99F4-00C82122D787}"/>
              </a:ext>
            </a:extLst>
          </p:cNvPr>
          <p:cNvSpPr>
            <a:spLocks noGrp="1"/>
          </p:cNvSpPr>
          <p:nvPr>
            <p:ph idx="1"/>
          </p:nvPr>
        </p:nvSpPr>
        <p:spPr>
          <a:xfrm>
            <a:off x="581192" y="2453268"/>
            <a:ext cx="11029615" cy="4061832"/>
          </a:xfrm>
        </p:spPr>
        <p:txBody>
          <a:bodyPr>
            <a:normAutofit/>
          </a:bodyPr>
          <a:lstStyle/>
          <a:p>
            <a:r>
              <a:rPr lang="da-DK" sz="2400" dirty="0">
                <a:latin typeface="Abadi" panose="020B0604020104020204" pitchFamily="34" charset="0"/>
                <a:cs typeface="Al Tarikh" pitchFamily="2" charset="-78"/>
              </a:rPr>
              <a:t>Det kan i visse tilfælde være relevant for eleven at overveje, om valg af område kan ligge i forlængelse af f.eks. praktik og dermed have relation til virkelighedsnære problemstillinger inden for et professionsområde. </a:t>
            </a:r>
          </a:p>
          <a:p>
            <a:r>
              <a:rPr lang="da-DK" sz="2400" dirty="0">
                <a:latin typeface="Abadi" panose="020B0604020104020204" pitchFamily="34" charset="0"/>
                <a:cs typeface="Al Tarikh" pitchFamily="2" charset="-78"/>
              </a:rPr>
              <a:t>Virkeligheden på Fredericia Gymnasium: Eleverne skriver SSO i ugen inden påske. PP4 (dvs. erhvervspraktikken) er placeret efter SSO.</a:t>
            </a:r>
          </a:p>
          <a:p>
            <a:r>
              <a:rPr lang="da-DK" sz="2400" dirty="0">
                <a:latin typeface="Abadi" panose="020B0604020104020204" pitchFamily="34" charset="0"/>
                <a:cs typeface="Al Tarikh" pitchFamily="2" charset="-78"/>
              </a:rPr>
              <a:t>Løsning: mulighed for at tage afsæt i studiepraktikken (PP3) og de dertil knyttede cases.</a:t>
            </a:r>
          </a:p>
          <a:p>
            <a:r>
              <a:rPr lang="da-DK" sz="2400" dirty="0">
                <a:latin typeface="Abadi" panose="020B0604020104020204" pitchFamily="34" charset="0"/>
                <a:cs typeface="Al Tarikh" pitchFamily="2" charset="-78"/>
              </a:rPr>
              <a:t>PP3 i uge 44 med udarbejdelse af en faglig problemstilling. Det kan styrke elevernes refleksion over mulige emner til SSO. </a:t>
            </a:r>
          </a:p>
          <a:p>
            <a:endParaRPr lang="da-DK" sz="2400" dirty="0">
              <a:latin typeface="Abadi" panose="020B0604020104020204" pitchFamily="34" charset="0"/>
              <a:cs typeface="Al Tarikh" pitchFamily="2" charset="-78"/>
            </a:endParaRPr>
          </a:p>
        </p:txBody>
      </p:sp>
    </p:spTree>
    <p:extLst>
      <p:ext uri="{BB962C8B-B14F-4D97-AF65-F5344CB8AC3E}">
        <p14:creationId xmlns:p14="http://schemas.microsoft.com/office/powerpoint/2010/main" val="295718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39A02-B6A5-B24E-B637-C0114BB522DE}"/>
              </a:ext>
            </a:extLst>
          </p:cNvPr>
          <p:cNvSpPr>
            <a:spLocks noGrp="1"/>
          </p:cNvSpPr>
          <p:nvPr>
            <p:ph type="title"/>
          </p:nvPr>
        </p:nvSpPr>
        <p:spPr/>
        <p:txBody>
          <a:bodyPr/>
          <a:lstStyle/>
          <a:p>
            <a:r>
              <a:rPr lang="da-DK" dirty="0">
                <a:latin typeface="Abadi" panose="020B0604020104020204" pitchFamily="34" charset="0"/>
              </a:rPr>
              <a:t>Tidsplan</a:t>
            </a:r>
          </a:p>
        </p:txBody>
      </p:sp>
      <p:sp>
        <p:nvSpPr>
          <p:cNvPr id="3" name="Pladsholder til indhold 2">
            <a:extLst>
              <a:ext uri="{FF2B5EF4-FFF2-40B4-BE49-F238E27FC236}">
                <a16:creationId xmlns:a16="http://schemas.microsoft.com/office/drawing/2014/main" id="{53AB7724-5E04-F743-ADB7-CAA75DFF33CC}"/>
              </a:ext>
            </a:extLst>
          </p:cNvPr>
          <p:cNvSpPr>
            <a:spLocks noGrp="1"/>
          </p:cNvSpPr>
          <p:nvPr>
            <p:ph idx="1"/>
          </p:nvPr>
        </p:nvSpPr>
        <p:spPr>
          <a:xfrm>
            <a:off x="581192" y="3060700"/>
            <a:ext cx="11029615" cy="3581399"/>
          </a:xfrm>
        </p:spPr>
        <p:txBody>
          <a:bodyPr>
            <a:normAutofit/>
          </a:bodyPr>
          <a:lstStyle/>
          <a:p>
            <a:r>
              <a:rPr lang="da-DK" sz="2800" dirty="0">
                <a:latin typeface="Abadi" panose="020B0604020104020204" pitchFamily="34" charset="0"/>
              </a:rPr>
              <a:t>Iflg. bekendtgørelsens bilag 1 afsættes der 25 timers undervisningstid og 15 timers fordybelsestid til SSO.</a:t>
            </a:r>
          </a:p>
          <a:p>
            <a:r>
              <a:rPr lang="da-DK" sz="2800" dirty="0">
                <a:latin typeface="Abadi" panose="020B0604020104020204" pitchFamily="34" charset="0"/>
              </a:rPr>
              <a:t>Eleven skal senest seks uger inden opgaveugens start skriftligt oplyse de(t) valgte fag og område. </a:t>
            </a:r>
          </a:p>
          <a:p>
            <a:r>
              <a:rPr lang="da-DK" sz="2800" dirty="0">
                <a:latin typeface="Abadi" panose="020B0604020104020204" pitchFamily="34" charset="0"/>
                <a:ea typeface="Calibri" panose="020F0502020204030204" pitchFamily="34" charset="0"/>
                <a:cs typeface="Times New Roman" panose="02020603050405020304" pitchFamily="18" charset="0"/>
              </a:rPr>
              <a:t>Endeligt fagvalg + emnevalg (uge 5).</a:t>
            </a:r>
            <a:endParaRPr lang="da-DK" sz="2800" dirty="0">
              <a:latin typeface="Abadi" panose="020B0604020104020204" pitchFamily="34" charset="0"/>
            </a:endParaRPr>
          </a:p>
          <a:p>
            <a:endParaRPr lang="da-DK" sz="2400" dirty="0">
              <a:latin typeface="Abadi" panose="020B0604020104020204" pitchFamily="34" charset="0"/>
            </a:endParaRPr>
          </a:p>
        </p:txBody>
      </p:sp>
    </p:spTree>
    <p:extLst>
      <p:ext uri="{BB962C8B-B14F-4D97-AF65-F5344CB8AC3E}">
        <p14:creationId xmlns:p14="http://schemas.microsoft.com/office/powerpoint/2010/main" val="205618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C3B6B-422B-FF48-B806-4862859A447D}"/>
              </a:ext>
            </a:extLst>
          </p:cNvPr>
          <p:cNvSpPr>
            <a:spLocks noGrp="1"/>
          </p:cNvSpPr>
          <p:nvPr>
            <p:ph type="title"/>
          </p:nvPr>
        </p:nvSpPr>
        <p:spPr/>
        <p:txBody>
          <a:bodyPr>
            <a:normAutofit/>
          </a:bodyPr>
          <a:lstStyle/>
          <a:p>
            <a:r>
              <a:rPr lang="da-DK" sz="3600" dirty="0"/>
              <a:t>Tidsplan</a:t>
            </a:r>
          </a:p>
        </p:txBody>
      </p:sp>
      <p:graphicFrame>
        <p:nvGraphicFramePr>
          <p:cNvPr id="4" name="Pladsholder til indhold 3">
            <a:extLst>
              <a:ext uri="{FF2B5EF4-FFF2-40B4-BE49-F238E27FC236}">
                <a16:creationId xmlns:a16="http://schemas.microsoft.com/office/drawing/2014/main" id="{E2776B6D-EEE6-E249-A60D-C299668690AD}"/>
              </a:ext>
            </a:extLst>
          </p:cNvPr>
          <p:cNvGraphicFramePr>
            <a:graphicFrameLocks noGrp="1"/>
          </p:cNvGraphicFramePr>
          <p:nvPr>
            <p:ph idx="1"/>
            <p:extLst>
              <p:ext uri="{D42A27DB-BD31-4B8C-83A1-F6EECF244321}">
                <p14:modId xmlns:p14="http://schemas.microsoft.com/office/powerpoint/2010/main" val="2596343435"/>
              </p:ext>
            </p:extLst>
          </p:nvPr>
        </p:nvGraphicFramePr>
        <p:xfrm>
          <a:off x="98474" y="196948"/>
          <a:ext cx="11915335" cy="6306101"/>
        </p:xfrm>
        <a:graphic>
          <a:graphicData uri="http://schemas.openxmlformats.org/drawingml/2006/table">
            <a:tbl>
              <a:tblPr firstRow="1" bandRow="1">
                <a:effectLst/>
                <a:tableStyleId>{00A15C55-8517-42AA-B614-E9B94910E393}</a:tableStyleId>
              </a:tblPr>
              <a:tblGrid>
                <a:gridCol w="900332">
                  <a:extLst>
                    <a:ext uri="{9D8B030D-6E8A-4147-A177-3AD203B41FA5}">
                      <a16:colId xmlns:a16="http://schemas.microsoft.com/office/drawing/2014/main" val="1861266843"/>
                    </a:ext>
                  </a:extLst>
                </a:gridCol>
                <a:gridCol w="11015003">
                  <a:extLst>
                    <a:ext uri="{9D8B030D-6E8A-4147-A177-3AD203B41FA5}">
                      <a16:colId xmlns:a16="http://schemas.microsoft.com/office/drawing/2014/main" val="2662413012"/>
                    </a:ext>
                  </a:extLst>
                </a:gridCol>
              </a:tblGrid>
              <a:tr h="1336430">
                <a:tc>
                  <a:txBody>
                    <a:bodyPr/>
                    <a:lstStyle/>
                    <a:p>
                      <a:pPr>
                        <a:lnSpc>
                          <a:spcPct val="100000"/>
                        </a:lnSpc>
                        <a:spcAft>
                          <a:spcPts val="0"/>
                        </a:spcAft>
                      </a:pPr>
                      <a:r>
                        <a:rPr lang="da-DK" sz="2000" b="0" dirty="0">
                          <a:solidFill>
                            <a:schemeClr val="tx1"/>
                          </a:solidFill>
                          <a:effectLst/>
                        </a:rPr>
                        <a:t>Uge 4</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SSO-introduktion</a:t>
                      </a:r>
                    </a:p>
                    <a:p>
                      <a:pPr marL="342900" lvl="0" indent="-342900">
                        <a:lnSpc>
                          <a:spcPct val="100000"/>
                        </a:lnSpc>
                        <a:spcAft>
                          <a:spcPts val="0"/>
                        </a:spcAft>
                        <a:buFont typeface="Symbol" pitchFamily="2" charset="2"/>
                        <a:buChar char=""/>
                      </a:pPr>
                      <a:r>
                        <a:rPr lang="da-DK" sz="2000" b="0" dirty="0">
                          <a:solidFill>
                            <a:schemeClr val="tx1"/>
                          </a:solidFill>
                          <a:effectLst/>
                        </a:rPr>
                        <a:t>Overordnet præsentation v. UL efterfulgt af faglig præsentation i fagene (faglærerne giver eksempler på opgaver, litteratur, fagets muligheder og begrænsninger). Informationssøgning. </a:t>
                      </a:r>
                    </a:p>
                    <a:p>
                      <a:pPr marL="342900" lvl="0" indent="-342900">
                        <a:lnSpc>
                          <a:spcPct val="100000"/>
                        </a:lnSpc>
                        <a:spcAft>
                          <a:spcPts val="0"/>
                        </a:spcAft>
                        <a:buFont typeface="Symbol" pitchFamily="2" charset="2"/>
                        <a:buChar char=""/>
                      </a:pPr>
                      <a:r>
                        <a:rPr lang="da-DK" sz="2000" b="0" dirty="0">
                          <a:solidFill>
                            <a:schemeClr val="tx1"/>
                          </a:solidFill>
                          <a:effectLst/>
                        </a:rPr>
                        <a:t>Øvelser til at hjælpe eleverne med at vælge fag:  udforskende skrivning mm.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43238163"/>
                  </a:ext>
                </a:extLst>
              </a:tr>
              <a:tr h="1312071">
                <a:tc>
                  <a:txBody>
                    <a:bodyPr/>
                    <a:lstStyle/>
                    <a:p>
                      <a:pPr>
                        <a:lnSpc>
                          <a:spcPct val="100000"/>
                        </a:lnSpc>
                        <a:spcAft>
                          <a:spcPts val="0"/>
                        </a:spcAft>
                      </a:pPr>
                      <a:r>
                        <a:rPr lang="da-DK" sz="2000" b="0" dirty="0">
                          <a:solidFill>
                            <a:schemeClr val="tx1"/>
                          </a:solidFill>
                          <a:effectLst/>
                        </a:rPr>
                        <a:t>Uge 5</a:t>
                      </a:r>
                    </a:p>
                    <a:p>
                      <a:pPr>
                        <a:lnSpc>
                          <a:spcPct val="100000"/>
                        </a:lnSpc>
                        <a:spcAft>
                          <a:spcPts val="0"/>
                        </a:spcAft>
                      </a:pPr>
                      <a:r>
                        <a:rPr lang="da-DK" sz="2000" b="0" dirty="0">
                          <a:solidFill>
                            <a:schemeClr val="tx1"/>
                          </a:solidFill>
                          <a:effectLst/>
                        </a:rPr>
                        <a:t>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Noter og forberedelse til 1. vejledning (en uge efter litteratursøgning)</a:t>
                      </a:r>
                    </a:p>
                    <a:p>
                      <a:pPr marL="342900" lvl="0" indent="-342900">
                        <a:lnSpc>
                          <a:spcPct val="100000"/>
                        </a:lnSpc>
                        <a:spcAft>
                          <a:spcPts val="0"/>
                        </a:spcAft>
                        <a:buFont typeface="Symbol" pitchFamily="2" charset="2"/>
                        <a:buChar char=""/>
                      </a:pPr>
                      <a:r>
                        <a:rPr lang="da-DK" sz="2000" b="0" dirty="0">
                          <a:solidFill>
                            <a:schemeClr val="tx1"/>
                          </a:solidFill>
                          <a:effectLst/>
                        </a:rPr>
                        <a:t>Notathjælp. Elever medbringer deres litteratur og laver øvelser med lærer + læsevejleder. Læsevejleders rolle: om at læse og disponere en længere tekst. Skriveøvelser/udforskende skrivning. Krav om </a:t>
                      </a:r>
                      <a:r>
                        <a:rPr lang="da-DK" sz="2000" b="0" dirty="0">
                          <a:solidFill>
                            <a:schemeClr val="tx1"/>
                          </a:solidFill>
                          <a:effectLst/>
                          <a:highlight>
                            <a:srgbClr val="FFFF00"/>
                          </a:highlight>
                        </a:rPr>
                        <a:t>aflevering af noter</a:t>
                      </a:r>
                      <a:r>
                        <a:rPr lang="da-DK" sz="2000" b="0" dirty="0">
                          <a:solidFill>
                            <a:schemeClr val="tx1"/>
                          </a:solidFill>
                          <a:effectLst/>
                        </a:rPr>
                        <a:t> som sendes til </a:t>
                      </a:r>
                      <a:r>
                        <a:rPr lang="da-DK" sz="2000" b="0" dirty="0" err="1">
                          <a:solidFill>
                            <a:schemeClr val="tx1"/>
                          </a:solidFill>
                          <a:effectLst/>
                        </a:rPr>
                        <a:t>vejl</a:t>
                      </a:r>
                      <a:r>
                        <a:rPr lang="da-DK" sz="2000" b="0" dirty="0">
                          <a:solidFill>
                            <a:schemeClr val="tx1"/>
                          </a:solidFill>
                          <a:effectLst/>
                        </a:rPr>
                        <a:t>. inden første vejledning. UL laver vejlederfordeling.</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937571"/>
                  </a:ext>
                </a:extLst>
              </a:tr>
              <a:tr h="1698532">
                <a:tc>
                  <a:txBody>
                    <a:bodyPr/>
                    <a:lstStyle/>
                    <a:p>
                      <a:pPr>
                        <a:lnSpc>
                          <a:spcPct val="100000"/>
                        </a:lnSpc>
                        <a:spcAft>
                          <a:spcPts val="0"/>
                        </a:spcAft>
                      </a:pPr>
                      <a:r>
                        <a:rPr lang="da-DK" sz="2000" b="0" dirty="0">
                          <a:solidFill>
                            <a:schemeClr val="tx1"/>
                          </a:solidFill>
                          <a:effectLst/>
                        </a:rPr>
                        <a:t>Uge 6</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Første vejledning: disposition/litteratur.</a:t>
                      </a:r>
                    </a:p>
                    <a:p>
                      <a:pPr marL="342900" lvl="0" indent="-342900">
                        <a:lnSpc>
                          <a:spcPct val="100000"/>
                        </a:lnSpc>
                        <a:spcAft>
                          <a:spcPts val="0"/>
                        </a:spcAft>
                        <a:buFont typeface="Symbol" pitchFamily="2" charset="2"/>
                        <a:buChar char=""/>
                      </a:pPr>
                      <a:r>
                        <a:rPr lang="da-DK" sz="2000" b="0" dirty="0">
                          <a:solidFill>
                            <a:schemeClr val="tx1"/>
                          </a:solidFill>
                          <a:effectLst/>
                        </a:rPr>
                        <a:t>Her fastlægges en overordnet disposition, som eleverne herefter kan arbejde efter. Fokus på vurdering af litteraturen.</a:t>
                      </a:r>
                    </a:p>
                    <a:p>
                      <a:pPr marL="342900" lvl="0" indent="-342900">
                        <a:lnSpc>
                          <a:spcPct val="100000"/>
                        </a:lnSpc>
                        <a:spcAft>
                          <a:spcPts val="0"/>
                        </a:spcAft>
                        <a:buFont typeface="Symbol" pitchFamily="2" charset="2"/>
                        <a:buChar char=""/>
                      </a:pPr>
                      <a:r>
                        <a:rPr lang="da-DK" sz="2000" b="0" dirty="0">
                          <a:solidFill>
                            <a:schemeClr val="tx1"/>
                          </a:solidFill>
                          <a:effectLst/>
                        </a:rPr>
                        <a:t>Efter vejledningen </a:t>
                      </a:r>
                      <a:r>
                        <a:rPr lang="da-DK" sz="2000" b="0" dirty="0">
                          <a:solidFill>
                            <a:schemeClr val="tx1"/>
                          </a:solidFill>
                          <a:effectLst/>
                          <a:highlight>
                            <a:srgbClr val="FFFF00"/>
                          </a:highlight>
                        </a:rPr>
                        <a:t>udarbejder eleven sit overordnede bud på foreløbige problemstillinger/problemformulering </a:t>
                      </a:r>
                      <a:r>
                        <a:rPr lang="da-DK" sz="2000" b="0" dirty="0">
                          <a:solidFill>
                            <a:schemeClr val="tx1"/>
                          </a:solidFill>
                          <a:effectLst/>
                        </a:rPr>
                        <a:t>(med afsæt i en faglig undren) og sender det til vejleder to dage inden næste vejledning.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64765876"/>
                  </a:ext>
                </a:extLst>
              </a:tr>
              <a:tr h="1779904">
                <a:tc>
                  <a:txBody>
                    <a:bodyPr/>
                    <a:lstStyle/>
                    <a:p>
                      <a:pPr>
                        <a:lnSpc>
                          <a:spcPct val="100000"/>
                        </a:lnSpc>
                        <a:spcAft>
                          <a:spcPts val="0"/>
                        </a:spcAft>
                      </a:pPr>
                      <a:r>
                        <a:rPr lang="da-DK" sz="2000" b="0" dirty="0">
                          <a:solidFill>
                            <a:schemeClr val="tx1"/>
                          </a:solidFill>
                          <a:effectLst/>
                        </a:rPr>
                        <a:t>Uge 8</a:t>
                      </a:r>
                    </a:p>
                    <a:p>
                      <a:pPr>
                        <a:lnSpc>
                          <a:spcPct val="100000"/>
                        </a:lnSpc>
                        <a:spcAft>
                          <a:spcPts val="0"/>
                        </a:spcAft>
                      </a:pPr>
                      <a:r>
                        <a:rPr lang="da-DK" sz="2000" b="0" dirty="0">
                          <a:solidFill>
                            <a:schemeClr val="tx1"/>
                          </a:solidFill>
                          <a:effectLst/>
                        </a:rPr>
                        <a:t>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Anden vejledning: problemformulering/problemstillinger I</a:t>
                      </a:r>
                    </a:p>
                    <a:p>
                      <a:pPr marL="342900" lvl="0" indent="-342900">
                        <a:lnSpc>
                          <a:spcPct val="100000"/>
                        </a:lnSpc>
                        <a:spcAft>
                          <a:spcPts val="0"/>
                        </a:spcAft>
                        <a:buFont typeface="Symbol" pitchFamily="2" charset="2"/>
                        <a:buChar char=""/>
                      </a:pPr>
                      <a:r>
                        <a:rPr lang="da-DK" sz="2000" b="0" dirty="0">
                          <a:solidFill>
                            <a:schemeClr val="tx1"/>
                          </a:solidFill>
                          <a:effectLst/>
                          <a:highlight>
                            <a:srgbClr val="FFFF00"/>
                          </a:highlight>
                        </a:rPr>
                        <a:t>Eleven får respons</a:t>
                      </a:r>
                      <a:r>
                        <a:rPr lang="da-DK" sz="2000" b="0" dirty="0">
                          <a:solidFill>
                            <a:schemeClr val="tx1"/>
                          </a:solidFill>
                          <a:effectLst/>
                        </a:rPr>
                        <a:t> . Vejledningen har fokus på udarbejdelse af og refleksion over problemformulering. I forlængelse af vejledningen </a:t>
                      </a:r>
                      <a:r>
                        <a:rPr lang="da-DK" sz="2000" b="0" dirty="0">
                          <a:solidFill>
                            <a:schemeClr val="tx1"/>
                          </a:solidFill>
                          <a:effectLst/>
                          <a:highlight>
                            <a:srgbClr val="FFFF00"/>
                          </a:highlight>
                        </a:rPr>
                        <a:t>afleverer eleven sit reviderede/udvidede bud på foreløbige problemstillinger/problemformulering</a:t>
                      </a:r>
                      <a:r>
                        <a:rPr lang="da-DK" sz="2000" b="0" dirty="0">
                          <a:solidFill>
                            <a:schemeClr val="tx1"/>
                          </a:solidFill>
                          <a:effectLst/>
                        </a:rPr>
                        <a:t>.</a:t>
                      </a:r>
                    </a:p>
                    <a:p>
                      <a:pPr marL="342900" lvl="0" indent="-342900">
                        <a:lnSpc>
                          <a:spcPct val="100000"/>
                        </a:lnSpc>
                        <a:spcAft>
                          <a:spcPts val="0"/>
                        </a:spcAft>
                        <a:buFont typeface="Symbol" pitchFamily="2" charset="2"/>
                        <a:buChar char=""/>
                      </a:pPr>
                      <a:r>
                        <a:rPr lang="da-DK" sz="2000" b="0" dirty="0">
                          <a:solidFill>
                            <a:schemeClr val="tx1"/>
                          </a:solidFill>
                          <a:effectLst/>
                        </a:rPr>
                        <a:t>Vejledningen har fokus på faglig sammenhæng og elevens evne til kritisk at vurdere det anvendte materiale på et fagligt grundlag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28287431"/>
                  </a:ext>
                </a:extLst>
              </a:tr>
            </a:tbl>
          </a:graphicData>
        </a:graphic>
      </p:graphicFrame>
    </p:spTree>
    <p:extLst>
      <p:ext uri="{BB962C8B-B14F-4D97-AF65-F5344CB8AC3E}">
        <p14:creationId xmlns:p14="http://schemas.microsoft.com/office/powerpoint/2010/main" val="37252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976B5-5EC0-174F-A664-6BA69A4C11A0}"/>
              </a:ext>
            </a:extLst>
          </p:cNvPr>
          <p:cNvSpPr>
            <a:spLocks noGrp="1"/>
          </p:cNvSpPr>
          <p:nvPr>
            <p:ph type="title"/>
          </p:nvPr>
        </p:nvSpPr>
        <p:spPr/>
        <p:txBody>
          <a:bodyPr/>
          <a:lstStyle/>
          <a:p>
            <a:r>
              <a:rPr lang="da-DK" dirty="0"/>
              <a:t>Tidsplan</a:t>
            </a:r>
          </a:p>
        </p:txBody>
      </p:sp>
      <p:graphicFrame>
        <p:nvGraphicFramePr>
          <p:cNvPr id="7" name="Pladsholder til indhold 6">
            <a:extLst>
              <a:ext uri="{FF2B5EF4-FFF2-40B4-BE49-F238E27FC236}">
                <a16:creationId xmlns:a16="http://schemas.microsoft.com/office/drawing/2014/main" id="{8B267978-7B81-B540-AFED-3DBF29F01C31}"/>
              </a:ext>
            </a:extLst>
          </p:cNvPr>
          <p:cNvGraphicFramePr>
            <a:graphicFrameLocks noGrp="1"/>
          </p:cNvGraphicFramePr>
          <p:nvPr>
            <p:ph idx="1"/>
            <p:extLst>
              <p:ext uri="{D42A27DB-BD31-4B8C-83A1-F6EECF244321}">
                <p14:modId xmlns:p14="http://schemas.microsoft.com/office/powerpoint/2010/main" val="65321838"/>
              </p:ext>
            </p:extLst>
          </p:nvPr>
        </p:nvGraphicFramePr>
        <p:xfrm>
          <a:off x="126609" y="168813"/>
          <a:ext cx="11901268" cy="6485206"/>
        </p:xfrm>
        <a:graphic>
          <a:graphicData uri="http://schemas.openxmlformats.org/drawingml/2006/table">
            <a:tbl>
              <a:tblPr firstRow="1" bandRow="1">
                <a:tableStyleId>{00A15C55-8517-42AA-B614-E9B94910E393}</a:tableStyleId>
              </a:tblPr>
              <a:tblGrid>
                <a:gridCol w="1055077">
                  <a:extLst>
                    <a:ext uri="{9D8B030D-6E8A-4147-A177-3AD203B41FA5}">
                      <a16:colId xmlns:a16="http://schemas.microsoft.com/office/drawing/2014/main" val="221587386"/>
                    </a:ext>
                  </a:extLst>
                </a:gridCol>
                <a:gridCol w="10846191">
                  <a:extLst>
                    <a:ext uri="{9D8B030D-6E8A-4147-A177-3AD203B41FA5}">
                      <a16:colId xmlns:a16="http://schemas.microsoft.com/office/drawing/2014/main" val="3303072554"/>
                    </a:ext>
                  </a:extLst>
                </a:gridCol>
              </a:tblGrid>
              <a:tr h="785006">
                <a:tc>
                  <a:txBody>
                    <a:bodyPr/>
                    <a:lstStyle/>
                    <a:p>
                      <a:pPr>
                        <a:lnSpc>
                          <a:spcPct val="100000"/>
                        </a:lnSpc>
                        <a:spcAft>
                          <a:spcPts val="0"/>
                        </a:spcAft>
                      </a:pPr>
                      <a:r>
                        <a:rPr lang="da-DK" sz="2000" b="0" dirty="0">
                          <a:solidFill>
                            <a:schemeClr val="tx1"/>
                          </a:solidFill>
                          <a:effectLst/>
                        </a:rPr>
                        <a:t>Uge 9</a:t>
                      </a:r>
                    </a:p>
                    <a:p>
                      <a:pPr>
                        <a:lnSpc>
                          <a:spcPct val="100000"/>
                        </a:lnSpc>
                        <a:spcAft>
                          <a:spcPts val="0"/>
                        </a:spcAft>
                      </a:pPr>
                      <a:r>
                        <a:rPr lang="da-DK" sz="2000" b="0" dirty="0">
                          <a:solidFill>
                            <a:schemeClr val="tx1"/>
                          </a:solidFill>
                          <a:effectLst/>
                        </a:rPr>
                        <a:t>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Emne: Litteratursøgningsworkshop. Eleverne opdeles efter fag. Fokus på litteratursøgning (primærlitteratur, kilder, mv. eller diskuterende/vurderende materiale) (faglærere/vejledere, Ulla).</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22845835"/>
                  </a:ext>
                </a:extLst>
              </a:tr>
              <a:tr h="1020508">
                <a:tc>
                  <a:txBody>
                    <a:bodyPr/>
                    <a:lstStyle/>
                    <a:p>
                      <a:pPr>
                        <a:lnSpc>
                          <a:spcPct val="100000"/>
                        </a:lnSpc>
                        <a:spcAft>
                          <a:spcPts val="0"/>
                        </a:spcAft>
                      </a:pPr>
                      <a:r>
                        <a:rPr lang="da-DK" sz="2000" b="0" dirty="0">
                          <a:solidFill>
                            <a:schemeClr val="tx1"/>
                          </a:solidFill>
                          <a:effectLst/>
                        </a:rPr>
                        <a:t>Uge 10</a:t>
                      </a:r>
                    </a:p>
                    <a:p>
                      <a:pPr>
                        <a:lnSpc>
                          <a:spcPct val="100000"/>
                        </a:lnSpc>
                        <a:spcAft>
                          <a:spcPts val="0"/>
                        </a:spcAft>
                      </a:pPr>
                      <a:r>
                        <a:rPr lang="da-DK" sz="2000" b="0" dirty="0">
                          <a:solidFill>
                            <a:schemeClr val="tx1"/>
                          </a:solidFill>
                          <a:effectLst/>
                        </a:rPr>
                        <a:t>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2000" b="0" dirty="0">
                          <a:solidFill>
                            <a:schemeClr val="tx1"/>
                          </a:solidFill>
                          <a:effectLst/>
                        </a:rPr>
                        <a:t>Tredje vejledning: Emne: Problemformulering/problemstillinger II </a:t>
                      </a:r>
                    </a:p>
                    <a:p>
                      <a:pPr>
                        <a:lnSpc>
                          <a:spcPct val="100000"/>
                        </a:lnSpc>
                        <a:spcAft>
                          <a:spcPts val="0"/>
                        </a:spcAft>
                      </a:pPr>
                      <a:r>
                        <a:rPr lang="da-DK" sz="2000" b="0" dirty="0">
                          <a:solidFill>
                            <a:schemeClr val="tx1"/>
                          </a:solidFill>
                          <a:effectLst/>
                        </a:rPr>
                        <a:t>Refleksion over materialets anvendelighed i forhold til rammen for opgaven. </a:t>
                      </a:r>
                      <a:r>
                        <a:rPr lang="da-DK" sz="2000" b="0" dirty="0">
                          <a:solidFill>
                            <a:schemeClr val="tx1"/>
                          </a:solidFill>
                          <a:effectLst/>
                          <a:highlight>
                            <a:srgbClr val="FFFF00"/>
                          </a:highlight>
                        </a:rPr>
                        <a:t>Disposition over opgaven medbringes til vejledningen.</a:t>
                      </a:r>
                      <a:endParaRPr lang="da-DK" sz="2000" b="0" dirty="0">
                        <a:solidFill>
                          <a:schemeClr val="tx1"/>
                        </a:solidFill>
                        <a:effectLst/>
                        <a:highlight>
                          <a:srgbClr val="FFFF00"/>
                        </a:highligh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74788636"/>
                  </a:ext>
                </a:extLst>
              </a:tr>
              <a:tr h="741395">
                <a:tc>
                  <a:txBody>
                    <a:bodyPr/>
                    <a:lstStyle/>
                    <a:p>
                      <a:pPr>
                        <a:lnSpc>
                          <a:spcPct val="100000"/>
                        </a:lnSpc>
                        <a:spcAft>
                          <a:spcPts val="0"/>
                        </a:spcAft>
                      </a:pPr>
                      <a:r>
                        <a:rPr lang="da-DK" sz="2000" b="0" dirty="0">
                          <a:solidFill>
                            <a:schemeClr val="tx1"/>
                          </a:solidFill>
                          <a:effectLst/>
                        </a:rPr>
                        <a:t>Uge 11</a:t>
                      </a:r>
                    </a:p>
                    <a:p>
                      <a:pPr>
                        <a:lnSpc>
                          <a:spcPct val="100000"/>
                        </a:lnSpc>
                        <a:spcAft>
                          <a:spcPts val="0"/>
                        </a:spcAft>
                      </a:pPr>
                      <a:r>
                        <a:rPr lang="da-DK" sz="2000" b="0" dirty="0">
                          <a:solidFill>
                            <a:schemeClr val="tx1"/>
                          </a:solidFill>
                          <a:effectLst/>
                        </a:rPr>
                        <a:t>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Fjerde vejledning: Der opnås enighed om opgaven generelle indhold og struktur (så vejleder kan udforme opgaveformulering).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65427250"/>
                  </a:ext>
                </a:extLst>
              </a:tr>
              <a:tr h="1465345">
                <a:tc>
                  <a:txBody>
                    <a:bodyPr/>
                    <a:lstStyle/>
                    <a:p>
                      <a:pPr>
                        <a:lnSpc>
                          <a:spcPct val="100000"/>
                        </a:lnSpc>
                        <a:spcAft>
                          <a:spcPts val="0"/>
                        </a:spcAft>
                      </a:pPr>
                      <a:r>
                        <a:rPr lang="da-DK" sz="2000" b="0">
                          <a:solidFill>
                            <a:schemeClr val="tx1"/>
                          </a:solidFill>
                          <a:effectLst/>
                        </a:rPr>
                        <a:t>Uge 12 </a:t>
                      </a:r>
                    </a:p>
                    <a:p>
                      <a:pPr>
                        <a:lnSpc>
                          <a:spcPct val="100000"/>
                        </a:lnSpc>
                        <a:spcAft>
                          <a:spcPts val="0"/>
                        </a:spcAft>
                      </a:pPr>
                      <a:r>
                        <a:rPr lang="da-DK" sz="2000" b="0">
                          <a:solidFill>
                            <a:schemeClr val="tx1"/>
                          </a:solidFill>
                          <a:effectLst/>
                        </a:rPr>
                        <a:t> </a:t>
                      </a:r>
                      <a:endParaRPr lang="da-DK" sz="2000" b="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Emne: Skriveworkshop:  Halv skrivedag med fokus på at </a:t>
                      </a:r>
                      <a:r>
                        <a:rPr lang="da-DK" sz="2000" b="0" dirty="0">
                          <a:solidFill>
                            <a:schemeClr val="tx1"/>
                          </a:solidFill>
                          <a:effectLst/>
                          <a:highlight>
                            <a:srgbClr val="FFFF00"/>
                          </a:highlight>
                        </a:rPr>
                        <a:t>udarbejde en udvidet disposition </a:t>
                      </a:r>
                      <a:r>
                        <a:rPr lang="da-DK" sz="2000" b="0" dirty="0">
                          <a:solidFill>
                            <a:schemeClr val="tx1"/>
                          </a:solidFill>
                          <a:effectLst/>
                        </a:rPr>
                        <a:t>samt enkelte korte afsnit (fx motivation for emnets relevans, dele af undersøgelsen, behandling af data (naturvidenskabelige fag eller samfundsfag), kildekritik, fx dele af en litterær analyse. </a:t>
                      </a:r>
                      <a:r>
                        <a:rPr lang="da-DK" sz="2000" b="0" dirty="0">
                          <a:solidFill>
                            <a:schemeClr val="tx1"/>
                          </a:solidFill>
                          <a:effectLst/>
                          <a:highlight>
                            <a:srgbClr val="FFFF00"/>
                          </a:highlight>
                        </a:rPr>
                        <a:t>Produktet sendes til vejleder</a:t>
                      </a:r>
                      <a:r>
                        <a:rPr lang="da-DK" sz="2000" b="0" dirty="0">
                          <a:solidFill>
                            <a:schemeClr val="tx1"/>
                          </a:solidFill>
                          <a:effectLst/>
                        </a:rPr>
                        <a:t>. (Som skal have tid nok til at rette og give skriftlig feedback inden slut uge 13)</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79316601"/>
                  </a:ext>
                </a:extLst>
              </a:tr>
              <a:tr h="1064121">
                <a:tc>
                  <a:txBody>
                    <a:bodyPr/>
                    <a:lstStyle/>
                    <a:p>
                      <a:pPr>
                        <a:lnSpc>
                          <a:spcPct val="100000"/>
                        </a:lnSpc>
                        <a:spcAft>
                          <a:spcPts val="0"/>
                        </a:spcAft>
                      </a:pPr>
                      <a:r>
                        <a:rPr lang="da-DK" sz="2000" b="0">
                          <a:solidFill>
                            <a:schemeClr val="tx1"/>
                          </a:solidFill>
                          <a:effectLst/>
                        </a:rPr>
                        <a:t>Uge 13</a:t>
                      </a:r>
                    </a:p>
                    <a:p>
                      <a:pPr>
                        <a:lnSpc>
                          <a:spcPct val="100000"/>
                        </a:lnSpc>
                        <a:spcAft>
                          <a:spcPts val="0"/>
                        </a:spcAft>
                      </a:pPr>
                      <a:r>
                        <a:rPr lang="da-DK" sz="2000" b="0">
                          <a:solidFill>
                            <a:schemeClr val="tx1"/>
                          </a:solidFill>
                          <a:effectLst/>
                        </a:rPr>
                        <a:t> </a:t>
                      </a:r>
                      <a:endParaRPr lang="da-DK" sz="2000" b="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Femte vejledning: Feedback på delaflevering fra uge 12 – opsamling</a:t>
                      </a:r>
                    </a:p>
                    <a:p>
                      <a:pPr>
                        <a:lnSpc>
                          <a:spcPct val="100000"/>
                        </a:lnSpc>
                        <a:spcAft>
                          <a:spcPts val="0"/>
                        </a:spcAft>
                      </a:pPr>
                      <a:r>
                        <a:rPr lang="da-DK" sz="2000" b="0" dirty="0">
                          <a:solidFill>
                            <a:schemeClr val="tx1"/>
                          </a:solidFill>
                          <a:effectLst/>
                        </a:rPr>
                        <a:t>Elever/lærer slutter af med af vælge deres SSO-workshop (uge 14).</a:t>
                      </a:r>
                    </a:p>
                    <a:p>
                      <a:pPr>
                        <a:lnSpc>
                          <a:spcPct val="100000"/>
                        </a:lnSpc>
                        <a:spcAft>
                          <a:spcPts val="0"/>
                        </a:spcAft>
                      </a:pPr>
                      <a:r>
                        <a:rPr lang="da-DK" sz="2000" b="0" dirty="0">
                          <a:solidFill>
                            <a:schemeClr val="tx1"/>
                          </a:solidFill>
                          <a:effectLst/>
                        </a:rPr>
                        <a:t>Deadline for aflevering af opgaveformulering for lærer/vejledning.</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47566812"/>
                  </a:ext>
                </a:extLst>
              </a:tr>
              <a:tr h="523337">
                <a:tc>
                  <a:txBody>
                    <a:bodyPr/>
                    <a:lstStyle/>
                    <a:p>
                      <a:pPr>
                        <a:lnSpc>
                          <a:spcPct val="100000"/>
                        </a:lnSpc>
                        <a:spcAft>
                          <a:spcPts val="0"/>
                        </a:spcAft>
                      </a:pPr>
                      <a:r>
                        <a:rPr lang="da-DK" sz="2000" b="0" dirty="0">
                          <a:solidFill>
                            <a:schemeClr val="tx1"/>
                          </a:solidFill>
                          <a:effectLst/>
                        </a:rPr>
                        <a:t>Uge 14</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2000" b="0" dirty="0">
                          <a:solidFill>
                            <a:schemeClr val="tx1"/>
                          </a:solidFill>
                          <a:effectLst/>
                        </a:rPr>
                        <a:t>Sidste SSO workshop. Eleverne kan vælge mellem: skrivehjælp, faglig hjælp, litteratursøgning, mm. </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17972466"/>
                  </a:ext>
                </a:extLst>
              </a:tr>
              <a:tr h="885494">
                <a:tc>
                  <a:txBody>
                    <a:bodyPr/>
                    <a:lstStyle/>
                    <a:p>
                      <a:pPr>
                        <a:lnSpc>
                          <a:spcPct val="100000"/>
                        </a:lnSpc>
                        <a:spcAft>
                          <a:spcPts val="0"/>
                        </a:spcAft>
                      </a:pPr>
                      <a:r>
                        <a:rPr lang="da-DK" sz="2000" b="0" dirty="0">
                          <a:solidFill>
                            <a:schemeClr val="tx1"/>
                          </a:solidFill>
                          <a:effectLst/>
                        </a:rPr>
                        <a:t>Uge 15</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0"/>
                        </a:spcAft>
                      </a:pPr>
                      <a:r>
                        <a:rPr lang="da-DK" sz="2000" b="0" dirty="0">
                          <a:solidFill>
                            <a:schemeClr val="tx1"/>
                          </a:solidFill>
                          <a:effectLst/>
                        </a:rPr>
                        <a:t>SSO skriveuge (udleveres fredag i uge 14)</a:t>
                      </a:r>
                    </a:p>
                    <a:p>
                      <a:pPr marL="342900" lvl="0" indent="-342900">
                        <a:lnSpc>
                          <a:spcPct val="100000"/>
                        </a:lnSpc>
                        <a:spcAft>
                          <a:spcPts val="0"/>
                        </a:spcAft>
                        <a:buFont typeface="Symbol" pitchFamily="2" charset="2"/>
                        <a:buChar char=""/>
                      </a:pPr>
                      <a:r>
                        <a:rPr lang="da-DK" sz="2000" b="0" dirty="0">
                          <a:solidFill>
                            <a:schemeClr val="tx1"/>
                          </a:solidFill>
                          <a:effectLst/>
                        </a:rPr>
                        <a:t>Skrivedag 1 på skolen sammen med en vejleder (gruppevis) + Skrivedag 3: vejledercafé.</a:t>
                      </a:r>
                      <a:endParaRPr lang="da-DK" sz="2000" b="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52653761"/>
                  </a:ext>
                </a:extLst>
              </a:tr>
            </a:tbl>
          </a:graphicData>
        </a:graphic>
      </p:graphicFrame>
    </p:spTree>
    <p:extLst>
      <p:ext uri="{BB962C8B-B14F-4D97-AF65-F5344CB8AC3E}">
        <p14:creationId xmlns:p14="http://schemas.microsoft.com/office/powerpoint/2010/main" val="82324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0314D-F42C-DC49-8DA2-044F5E4A181E}"/>
              </a:ext>
            </a:extLst>
          </p:cNvPr>
          <p:cNvSpPr>
            <a:spLocks noGrp="1"/>
          </p:cNvSpPr>
          <p:nvPr>
            <p:ph type="title"/>
          </p:nvPr>
        </p:nvSpPr>
        <p:spPr>
          <a:xfrm>
            <a:off x="581192" y="702156"/>
            <a:ext cx="11029616" cy="803087"/>
          </a:xfrm>
        </p:spPr>
        <p:txBody>
          <a:bodyPr>
            <a:normAutofit/>
          </a:bodyPr>
          <a:lstStyle/>
          <a:p>
            <a:r>
              <a:rPr lang="da-DK" sz="2400" dirty="0"/>
              <a:t>Udforskende skrivning – skrivning som redskab for tænkning</a:t>
            </a:r>
          </a:p>
        </p:txBody>
      </p:sp>
      <p:sp>
        <p:nvSpPr>
          <p:cNvPr id="3" name="Pladsholder til indhold 2">
            <a:extLst>
              <a:ext uri="{FF2B5EF4-FFF2-40B4-BE49-F238E27FC236}">
                <a16:creationId xmlns:a16="http://schemas.microsoft.com/office/drawing/2014/main" id="{AA85FBE3-B8C6-5C41-8E37-692856051317}"/>
              </a:ext>
            </a:extLst>
          </p:cNvPr>
          <p:cNvSpPr>
            <a:spLocks noGrp="1"/>
          </p:cNvSpPr>
          <p:nvPr>
            <p:ph idx="1"/>
          </p:nvPr>
        </p:nvSpPr>
        <p:spPr>
          <a:xfrm>
            <a:off x="581192" y="2025748"/>
            <a:ext cx="11179399" cy="4628270"/>
          </a:xfrm>
        </p:spPr>
        <p:txBody>
          <a:bodyPr numCol="2">
            <a:normAutofit fontScale="85000" lnSpcReduction="20000"/>
          </a:bodyPr>
          <a:lstStyle/>
          <a:p>
            <a:pPr marL="0" indent="0">
              <a:buNone/>
            </a:pPr>
            <a:endParaRPr lang="da-DK" sz="2300" dirty="0"/>
          </a:p>
          <a:p>
            <a:pPr marL="0" indent="0">
              <a:buNone/>
            </a:pPr>
            <a:r>
              <a:rPr lang="da-DK" sz="2300" dirty="0"/>
              <a:t>Udforskende skrivning er altid kendetegnet ved</a:t>
            </a:r>
          </a:p>
          <a:p>
            <a:pPr marL="0" indent="0">
              <a:buNone/>
            </a:pPr>
            <a:r>
              <a:rPr lang="da-DK" sz="2300" dirty="0"/>
              <a:t> (dele af) følgende:</a:t>
            </a:r>
          </a:p>
          <a:p>
            <a:r>
              <a:rPr lang="da-DK" sz="2300" dirty="0"/>
              <a:t>   - Du skriver for at </a:t>
            </a:r>
            <a:r>
              <a:rPr lang="da-DK" sz="2300" b="1" dirty="0"/>
              <a:t>lære</a:t>
            </a:r>
            <a:r>
              <a:rPr lang="da-DK" sz="2300" dirty="0"/>
              <a:t> noget</a:t>
            </a:r>
          </a:p>
          <a:p>
            <a:r>
              <a:rPr lang="da-DK" sz="2300" dirty="0"/>
              <a:t>   - Du skriver </a:t>
            </a:r>
            <a:r>
              <a:rPr lang="da-DK" sz="2300" b="1" dirty="0"/>
              <a:t>for</a:t>
            </a:r>
            <a:r>
              <a:rPr lang="da-DK" sz="2300" dirty="0"/>
              <a:t> dig selv og </a:t>
            </a:r>
            <a:r>
              <a:rPr lang="da-DK" sz="2300" b="1" dirty="0"/>
              <a:t>til</a:t>
            </a:r>
            <a:r>
              <a:rPr lang="da-DK" sz="2300" dirty="0"/>
              <a:t> dig selv</a:t>
            </a:r>
          </a:p>
          <a:p>
            <a:r>
              <a:rPr lang="da-DK" sz="2300" dirty="0"/>
              <a:t>   - Du skriver for at </a:t>
            </a:r>
            <a:r>
              <a:rPr lang="da-DK" sz="2300" b="1" dirty="0"/>
              <a:t>skabe </a:t>
            </a:r>
            <a:r>
              <a:rPr lang="da-DK" sz="2300" dirty="0"/>
              <a:t>og/eller </a:t>
            </a:r>
            <a:r>
              <a:rPr lang="da-DK" sz="2300" b="1" dirty="0"/>
              <a:t>strukturere</a:t>
            </a:r>
            <a:r>
              <a:rPr lang="da-DK" sz="2300" dirty="0"/>
              <a:t> tanker og ideer</a:t>
            </a:r>
          </a:p>
          <a:p>
            <a:r>
              <a:rPr lang="da-DK" sz="2300" dirty="0"/>
              <a:t>Gennem hele HF vil det være naturligt at arbejde med udforskende skrivning - fx i arbejdet med forskellige større skriftlige arbejder. Men først skal du præsenteres for nogle teknikker.</a:t>
            </a:r>
            <a:br>
              <a:rPr lang="da-DK" sz="2300" dirty="0"/>
            </a:br>
            <a:endParaRPr lang="da-DK" sz="2300" dirty="0"/>
          </a:p>
          <a:p>
            <a:endParaRPr lang="da-DK" sz="2300" b="1" dirty="0"/>
          </a:p>
          <a:p>
            <a:endParaRPr lang="da-DK" sz="2300" b="1" dirty="0"/>
          </a:p>
          <a:p>
            <a:endParaRPr lang="da-DK" sz="2300" b="1" dirty="0"/>
          </a:p>
          <a:p>
            <a:pPr marL="0" indent="0">
              <a:buNone/>
            </a:pPr>
            <a:r>
              <a:rPr lang="da-DK" sz="2300" b="1" dirty="0"/>
              <a:t>Teknikker</a:t>
            </a:r>
          </a:p>
          <a:p>
            <a:pPr marL="0" indent="0">
              <a:buNone/>
            </a:pPr>
            <a:r>
              <a:rPr lang="da-DK" sz="2300" dirty="0"/>
              <a:t>Du skal i løbet af grundforløbet stifte bekendtskab med et udvalg af følgende teknikker:</a:t>
            </a:r>
            <a:br>
              <a:rPr lang="da-DK" sz="2300" dirty="0"/>
            </a:br>
            <a:endParaRPr lang="da-DK" sz="2300" dirty="0"/>
          </a:p>
          <a:p>
            <a:pPr marL="0" indent="0">
              <a:buNone/>
            </a:pPr>
            <a:r>
              <a:rPr lang="da-DK" sz="2300" dirty="0"/>
              <a:t>  - </a:t>
            </a:r>
            <a:r>
              <a:rPr lang="da-DK" sz="2300" b="1" dirty="0">
                <a:hlinkClick r:id="rId2"/>
              </a:rPr>
              <a:t>Hurtigskrivning</a:t>
            </a:r>
            <a:endParaRPr lang="da-DK" sz="2300" dirty="0"/>
          </a:p>
          <a:p>
            <a:pPr marL="0" indent="0">
              <a:buNone/>
            </a:pPr>
            <a:r>
              <a:rPr lang="da-DK" sz="2300" dirty="0"/>
              <a:t>   - </a:t>
            </a:r>
            <a:r>
              <a:rPr lang="da-DK" sz="2300" b="1" dirty="0">
                <a:hlinkClick r:id="rId3"/>
              </a:rPr>
              <a:t>Refleksionsskrivning</a:t>
            </a:r>
            <a:endParaRPr lang="da-DK" sz="2300" dirty="0"/>
          </a:p>
          <a:p>
            <a:pPr marL="0" indent="0">
              <a:buNone/>
            </a:pPr>
            <a:r>
              <a:rPr lang="da-DK" sz="2300" dirty="0"/>
              <a:t>   - </a:t>
            </a:r>
            <a:r>
              <a:rPr lang="da-DK" sz="2300" b="1" dirty="0">
                <a:hlinkClick r:id="rId4"/>
              </a:rPr>
              <a:t>Brainstorming</a:t>
            </a:r>
            <a:endParaRPr lang="da-DK" sz="2300" dirty="0"/>
          </a:p>
          <a:p>
            <a:pPr marL="0" indent="0">
              <a:buNone/>
            </a:pPr>
            <a:r>
              <a:rPr lang="da-DK" sz="2300" dirty="0"/>
              <a:t>   - </a:t>
            </a:r>
            <a:r>
              <a:rPr lang="da-DK" sz="2300" b="1" dirty="0">
                <a:hlinkClick r:id="rId5"/>
              </a:rPr>
              <a:t>Mindmapping</a:t>
            </a:r>
            <a:endParaRPr lang="da-DK" sz="2300" dirty="0"/>
          </a:p>
          <a:p>
            <a:pPr marL="0" indent="0">
              <a:buNone/>
            </a:pPr>
            <a:r>
              <a:rPr lang="da-DK" sz="2300" dirty="0"/>
              <a:t>   - </a:t>
            </a:r>
            <a:r>
              <a:rPr lang="da-DK" sz="2300" b="1" dirty="0">
                <a:hlinkClick r:id="rId6"/>
              </a:rPr>
              <a:t>Del og stjæl</a:t>
            </a:r>
            <a:endParaRPr lang="da-DK" sz="2300" dirty="0"/>
          </a:p>
          <a:p>
            <a:pPr marL="0" indent="0">
              <a:buNone/>
            </a:pPr>
            <a:r>
              <a:rPr lang="da-DK" sz="2300" dirty="0"/>
              <a:t>   - </a:t>
            </a:r>
            <a:r>
              <a:rPr lang="da-DK" sz="2300" b="1" dirty="0">
                <a:hlinkClick r:id="rId7"/>
              </a:rPr>
              <a:t>Displays</a:t>
            </a:r>
            <a:endParaRPr lang="da-DK" sz="2300" dirty="0"/>
          </a:p>
          <a:p>
            <a:endParaRPr lang="da-DK" sz="700" dirty="0"/>
          </a:p>
        </p:txBody>
      </p:sp>
    </p:spTree>
    <p:extLst>
      <p:ext uri="{BB962C8B-B14F-4D97-AF65-F5344CB8AC3E}">
        <p14:creationId xmlns:p14="http://schemas.microsoft.com/office/powerpoint/2010/main" val="188636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29697-E092-0B44-998B-5DC5ED7063EE}"/>
              </a:ext>
            </a:extLst>
          </p:cNvPr>
          <p:cNvSpPr>
            <a:spLocks noGrp="1"/>
          </p:cNvSpPr>
          <p:nvPr>
            <p:ph type="title"/>
          </p:nvPr>
        </p:nvSpPr>
        <p:spPr>
          <a:xfrm>
            <a:off x="601255" y="702156"/>
            <a:ext cx="8838167" cy="901561"/>
          </a:xfrm>
        </p:spPr>
        <p:txBody>
          <a:bodyPr>
            <a:normAutofit/>
          </a:bodyPr>
          <a:lstStyle/>
          <a:p>
            <a:r>
              <a:rPr lang="da-DK" sz="3200" dirty="0"/>
              <a:t>faser i arbejdsprocessen</a:t>
            </a:r>
          </a:p>
        </p:txBody>
      </p:sp>
      <p:sp>
        <p:nvSpPr>
          <p:cNvPr id="9" name="Content Placeholder 8">
            <a:extLst>
              <a:ext uri="{FF2B5EF4-FFF2-40B4-BE49-F238E27FC236}">
                <a16:creationId xmlns:a16="http://schemas.microsoft.com/office/drawing/2014/main" id="{37E3BD64-204E-4CF9-836E-346EEB8E58E8}"/>
              </a:ext>
            </a:extLst>
          </p:cNvPr>
          <p:cNvSpPr>
            <a:spLocks noGrp="1"/>
          </p:cNvSpPr>
          <p:nvPr>
            <p:ph idx="1"/>
          </p:nvPr>
        </p:nvSpPr>
        <p:spPr>
          <a:xfrm>
            <a:off x="601254" y="1964167"/>
            <a:ext cx="5250906" cy="4464767"/>
          </a:xfrm>
        </p:spPr>
        <p:txBody>
          <a:bodyPr>
            <a:normAutofit fontScale="92500" lnSpcReduction="10000"/>
          </a:bodyPr>
          <a:lstStyle/>
          <a:p>
            <a:r>
              <a:rPr lang="da-DK" sz="2400" dirty="0">
                <a:solidFill>
                  <a:schemeClr val="tx1"/>
                </a:solidFill>
              </a:rPr>
              <a:t>Eleverne bliver præsenteret for denne oversigt over de forskellige faser, der indgår i en arbejdsproces, der leder frem til en præsentation eller en akademisk opgave.</a:t>
            </a:r>
          </a:p>
          <a:p>
            <a:r>
              <a:rPr lang="da-DK" sz="2400" dirty="0">
                <a:solidFill>
                  <a:schemeClr val="tx1"/>
                </a:solidFill>
              </a:rPr>
              <a:t>Eleverne skal forstå, at alle faserne i arbejdsprocessen er vigtige og ikke skal opfattes som aktiviteter, der bare skal 'overstås' for at komme videre til næste fase. Det vil tværtimod ofte være nødvendigt at gå tilbage til tidligere faser undervejs i arbejdsprocessen, for - på et højere niveau - at tænke nyt eller indhente mere viden.</a:t>
            </a:r>
          </a:p>
        </p:txBody>
      </p:sp>
      <p:pic>
        <p:nvPicPr>
          <p:cNvPr id="7" name="Pladsholder til indhold 3">
            <a:extLst>
              <a:ext uri="{FF2B5EF4-FFF2-40B4-BE49-F238E27FC236}">
                <a16:creationId xmlns:a16="http://schemas.microsoft.com/office/drawing/2014/main" id="{824DEAA4-CFFC-BD4A-995E-31000E94A1A0}"/>
              </a:ext>
            </a:extLst>
          </p:cNvPr>
          <p:cNvPicPr>
            <a:picLocks noChangeAspect="1"/>
          </p:cNvPicPr>
          <p:nvPr/>
        </p:nvPicPr>
        <p:blipFill rotWithShape="1">
          <a:blip r:embed="rId2"/>
          <a:srcRect t="11850" b="10941"/>
          <a:stretch/>
        </p:blipFill>
        <p:spPr>
          <a:xfrm>
            <a:off x="5964700" y="2024521"/>
            <a:ext cx="5444197" cy="3915876"/>
          </a:xfrm>
          <a:prstGeom prst="rect">
            <a:avLst/>
          </a:prstGeom>
        </p:spPr>
      </p:pic>
    </p:spTree>
    <p:extLst>
      <p:ext uri="{BB962C8B-B14F-4D97-AF65-F5344CB8AC3E}">
        <p14:creationId xmlns:p14="http://schemas.microsoft.com/office/powerpoint/2010/main" val="285694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28D3-CB39-6543-97AF-B7DED6CCD4C4}"/>
              </a:ext>
            </a:extLst>
          </p:cNvPr>
          <p:cNvSpPr>
            <a:spLocks noGrp="1"/>
          </p:cNvSpPr>
          <p:nvPr>
            <p:ph type="title"/>
          </p:nvPr>
        </p:nvSpPr>
        <p:spPr/>
        <p:txBody>
          <a:bodyPr/>
          <a:lstStyle/>
          <a:p>
            <a:r>
              <a:rPr lang="da-DK" dirty="0">
                <a:latin typeface="Abadi" panose="020B0604020104020204" pitchFamily="34" charset="0"/>
              </a:rPr>
              <a:t>Udfordringer</a:t>
            </a:r>
          </a:p>
        </p:txBody>
      </p:sp>
      <p:sp>
        <p:nvSpPr>
          <p:cNvPr id="3" name="Pladsholder til indhold 2">
            <a:extLst>
              <a:ext uri="{FF2B5EF4-FFF2-40B4-BE49-F238E27FC236}">
                <a16:creationId xmlns:a16="http://schemas.microsoft.com/office/drawing/2014/main" id="{E2EE3FD1-D941-EA48-9AA3-C4EB9CF6AB4A}"/>
              </a:ext>
            </a:extLst>
          </p:cNvPr>
          <p:cNvSpPr>
            <a:spLocks noGrp="1"/>
          </p:cNvSpPr>
          <p:nvPr>
            <p:ph idx="1"/>
          </p:nvPr>
        </p:nvSpPr>
        <p:spPr>
          <a:xfrm>
            <a:off x="581192" y="2174488"/>
            <a:ext cx="11029615" cy="4337824"/>
          </a:xfrm>
        </p:spPr>
        <p:txBody>
          <a:bodyPr>
            <a:normAutofit fontScale="92500" lnSpcReduction="10000"/>
          </a:bodyPr>
          <a:lstStyle/>
          <a:p>
            <a:r>
              <a:rPr lang="da-DK" sz="2400" dirty="0">
                <a:latin typeface="Abadi" panose="020B0604020104020204" pitchFamily="34" charset="0"/>
              </a:rPr>
              <a:t>Hvordan sikrer vi en tydelig progression i elevernes skriftlighed frem mod SSO?</a:t>
            </a:r>
          </a:p>
          <a:p>
            <a:pPr lvl="1"/>
            <a:r>
              <a:rPr lang="da-DK" sz="2000" dirty="0">
                <a:latin typeface="Abadi" panose="020B0604020104020204" pitchFamily="34" charset="0"/>
              </a:rPr>
              <a:t>FG-metro, </a:t>
            </a:r>
            <a:r>
              <a:rPr lang="da-DK" sz="2000" dirty="0" err="1">
                <a:latin typeface="Abadi" panose="020B0604020104020204" pitchFamily="34" charset="0"/>
              </a:rPr>
              <a:t>elevportfolio</a:t>
            </a:r>
            <a:r>
              <a:rPr lang="da-DK" sz="2000" dirty="0">
                <a:latin typeface="Abadi" panose="020B0604020104020204" pitchFamily="34" charset="0"/>
              </a:rPr>
              <a:t>.</a:t>
            </a:r>
          </a:p>
          <a:p>
            <a:r>
              <a:rPr lang="da-DK" sz="2400" dirty="0">
                <a:latin typeface="Abadi" panose="020B0604020104020204" pitchFamily="34" charset="0"/>
              </a:rPr>
              <a:t>Hvordan sikrer vi den faglige fordybelse og selvstændighed hos eleverne frem mod og i SSO-skriveugen?</a:t>
            </a:r>
          </a:p>
          <a:p>
            <a:pPr lvl="1"/>
            <a:r>
              <a:rPr lang="da-DK" sz="2000" dirty="0">
                <a:latin typeface="Abadi" panose="020B0604020104020204" pitchFamily="34" charset="0"/>
              </a:rPr>
              <a:t>Tydelige krav til vejledningen – fokus på elevens rolle.</a:t>
            </a:r>
          </a:p>
          <a:p>
            <a:r>
              <a:rPr lang="da-DK" sz="2400" dirty="0">
                <a:latin typeface="Abadi" panose="020B0604020104020204" pitchFamily="34" charset="0"/>
              </a:rPr>
              <a:t>Hvordan skaber vi rammerne for vejledningen?</a:t>
            </a:r>
          </a:p>
          <a:p>
            <a:pPr lvl="1"/>
            <a:r>
              <a:rPr lang="da-DK" sz="2000" dirty="0">
                <a:latin typeface="Abadi" panose="020B0604020104020204" pitchFamily="34" charset="0"/>
              </a:rPr>
              <a:t>Fra udpræget lærerstyret (med mulighed for differentiering) til centralt fastlagt plan med delmål, respons og let pres.</a:t>
            </a:r>
          </a:p>
          <a:p>
            <a:pPr lvl="1"/>
            <a:r>
              <a:rPr lang="da-DK" sz="2000" dirty="0">
                <a:latin typeface="Abadi" panose="020B0604020104020204" pitchFamily="34" charset="0"/>
              </a:rPr>
              <a:t>Tidsfaktor og skæv arbejdsbelastning</a:t>
            </a:r>
          </a:p>
          <a:p>
            <a:r>
              <a:rPr lang="da-DK" sz="2400" dirty="0">
                <a:latin typeface="Abadi" panose="020B0604020104020204" pitchFamily="34" charset="0"/>
              </a:rPr>
              <a:t>Har vi fået nye og andre hf’ere?</a:t>
            </a:r>
          </a:p>
          <a:p>
            <a:pPr lvl="1"/>
            <a:r>
              <a:rPr lang="da-DK" sz="2000" dirty="0">
                <a:latin typeface="Abadi" panose="020B0604020104020204" pitchFamily="34" charset="0"/>
              </a:rPr>
              <a:t>…</a:t>
            </a:r>
          </a:p>
        </p:txBody>
      </p:sp>
    </p:spTree>
    <p:extLst>
      <p:ext uri="{BB962C8B-B14F-4D97-AF65-F5344CB8AC3E}">
        <p14:creationId xmlns:p14="http://schemas.microsoft.com/office/powerpoint/2010/main" val="254926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F1C9D-6445-9E4B-9A6A-9C3AEA38C68A}"/>
              </a:ext>
            </a:extLst>
          </p:cNvPr>
          <p:cNvSpPr>
            <a:spLocks noGrp="1"/>
          </p:cNvSpPr>
          <p:nvPr>
            <p:ph type="title"/>
          </p:nvPr>
        </p:nvSpPr>
        <p:spPr/>
        <p:txBody>
          <a:bodyPr/>
          <a:lstStyle/>
          <a:p>
            <a:r>
              <a:rPr lang="da-DK" dirty="0">
                <a:latin typeface="Abadi" panose="020B0604020104020204" pitchFamily="34" charset="0"/>
              </a:rPr>
              <a:t>Overvejelser frem mod sso</a:t>
            </a:r>
          </a:p>
        </p:txBody>
      </p:sp>
      <p:sp>
        <p:nvSpPr>
          <p:cNvPr id="3" name="Pladsholder til indhold 2">
            <a:extLst>
              <a:ext uri="{FF2B5EF4-FFF2-40B4-BE49-F238E27FC236}">
                <a16:creationId xmlns:a16="http://schemas.microsoft.com/office/drawing/2014/main" id="{267608C8-1994-E040-89B3-E20C700FB9CA}"/>
              </a:ext>
            </a:extLst>
          </p:cNvPr>
          <p:cNvSpPr>
            <a:spLocks noGrp="1"/>
          </p:cNvSpPr>
          <p:nvPr>
            <p:ph idx="1"/>
          </p:nvPr>
        </p:nvSpPr>
        <p:spPr/>
        <p:txBody>
          <a:bodyPr>
            <a:normAutofit/>
          </a:bodyPr>
          <a:lstStyle/>
          <a:p>
            <a:r>
              <a:rPr lang="da-DK" sz="2400" dirty="0">
                <a:latin typeface="Abadi" panose="020B0604020104020204" pitchFamily="34" charset="0"/>
              </a:rPr>
              <a:t>Hvordan sikrer vi en tydelig progression i elevernes skriftlighed frem mod SSO?</a:t>
            </a:r>
          </a:p>
          <a:p>
            <a:r>
              <a:rPr lang="da-DK" sz="2400" dirty="0">
                <a:latin typeface="Abadi" panose="020B0604020104020204" pitchFamily="34" charset="0"/>
              </a:rPr>
              <a:t>Hvordan inddrager vi det professionsrettede perspektiv.</a:t>
            </a:r>
          </a:p>
          <a:p>
            <a:r>
              <a:rPr lang="da-DK" sz="2400" dirty="0">
                <a:latin typeface="Abadi" panose="020B0604020104020204" pitchFamily="34" charset="0"/>
              </a:rPr>
              <a:t>Hvordan sikrer vi den faglige fordybelse og selvstændighed hos eleverne frem mod og i SSO-skriveugen?</a:t>
            </a:r>
          </a:p>
          <a:p>
            <a:r>
              <a:rPr lang="da-DK" sz="2400" dirty="0">
                <a:latin typeface="Abadi" panose="020B0604020104020204" pitchFamily="34" charset="0"/>
              </a:rPr>
              <a:t>Hvordan skaber vi rammerne for vejledningen?</a:t>
            </a:r>
          </a:p>
        </p:txBody>
      </p:sp>
    </p:spTree>
    <p:extLst>
      <p:ext uri="{BB962C8B-B14F-4D97-AF65-F5344CB8AC3E}">
        <p14:creationId xmlns:p14="http://schemas.microsoft.com/office/powerpoint/2010/main" val="380396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DD086-C5ED-BD40-AD8A-E55A6C69559A}"/>
              </a:ext>
            </a:extLst>
          </p:cNvPr>
          <p:cNvSpPr>
            <a:spLocks noGrp="1"/>
          </p:cNvSpPr>
          <p:nvPr>
            <p:ph type="title"/>
          </p:nvPr>
        </p:nvSpPr>
        <p:spPr>
          <a:xfrm>
            <a:off x="581192" y="702156"/>
            <a:ext cx="11029616" cy="764791"/>
          </a:xfrm>
        </p:spPr>
        <p:txBody>
          <a:bodyPr>
            <a:normAutofit/>
          </a:bodyPr>
          <a:lstStyle/>
          <a:p>
            <a:r>
              <a:rPr lang="da-DK" dirty="0">
                <a:latin typeface="Abadi" panose="020B0604020104020204" pitchFamily="34" charset="0"/>
              </a:rPr>
              <a:t>Erfaringsudveksling</a:t>
            </a:r>
          </a:p>
        </p:txBody>
      </p:sp>
      <p:sp>
        <p:nvSpPr>
          <p:cNvPr id="3" name="Pladsholder til indhold 2">
            <a:extLst>
              <a:ext uri="{FF2B5EF4-FFF2-40B4-BE49-F238E27FC236}">
                <a16:creationId xmlns:a16="http://schemas.microsoft.com/office/drawing/2014/main" id="{9903A2EA-371E-1545-863A-9FBFA365D9CF}"/>
              </a:ext>
            </a:extLst>
          </p:cNvPr>
          <p:cNvSpPr>
            <a:spLocks noGrp="1"/>
          </p:cNvSpPr>
          <p:nvPr>
            <p:ph idx="1"/>
          </p:nvPr>
        </p:nvSpPr>
        <p:spPr>
          <a:xfrm>
            <a:off x="581192" y="2180496"/>
            <a:ext cx="4314365" cy="4391852"/>
          </a:xfrm>
        </p:spPr>
        <p:txBody>
          <a:bodyPr>
            <a:normAutofit/>
          </a:bodyPr>
          <a:lstStyle/>
          <a:p>
            <a:r>
              <a:rPr lang="da-DK" sz="2800" dirty="0">
                <a:latin typeface="Abadi" panose="020B0604020104020204" pitchFamily="34" charset="0"/>
              </a:rPr>
              <a:t>Skolernes  erfaring med at skabe progression og inddrage det professionsrettede perspektiv </a:t>
            </a:r>
          </a:p>
          <a:p>
            <a:r>
              <a:rPr lang="da-DK" sz="2800" dirty="0">
                <a:latin typeface="Abadi" panose="020B0604020104020204" pitchFamily="34" charset="0"/>
              </a:rPr>
              <a:t>Opsamling</a:t>
            </a:r>
          </a:p>
          <a:p>
            <a:endParaRPr lang="da-DK" dirty="0"/>
          </a:p>
        </p:txBody>
      </p:sp>
      <p:pic>
        <p:nvPicPr>
          <p:cNvPr id="4" name="Billede 3">
            <a:extLst>
              <a:ext uri="{FF2B5EF4-FFF2-40B4-BE49-F238E27FC236}">
                <a16:creationId xmlns:a16="http://schemas.microsoft.com/office/drawing/2014/main" id="{BEF5DCCF-864E-4C45-827E-BFFBA6BBFF61}"/>
              </a:ext>
            </a:extLst>
          </p:cNvPr>
          <p:cNvPicPr>
            <a:picLocks noChangeAspect="1"/>
          </p:cNvPicPr>
          <p:nvPr/>
        </p:nvPicPr>
        <p:blipFill rotWithShape="1">
          <a:blip r:embed="rId2"/>
          <a:srcRect t="4607" r="-4" b="-4"/>
          <a:stretch/>
        </p:blipFill>
        <p:spPr>
          <a:xfrm>
            <a:off x="7559430" y="2068081"/>
            <a:ext cx="3683001" cy="4504267"/>
          </a:xfrm>
          <a:prstGeom prst="rect">
            <a:avLst/>
          </a:prstGeom>
        </p:spPr>
      </p:pic>
      <p:pic>
        <p:nvPicPr>
          <p:cNvPr id="5" name="Billede 4">
            <a:extLst>
              <a:ext uri="{FF2B5EF4-FFF2-40B4-BE49-F238E27FC236}">
                <a16:creationId xmlns:a16="http://schemas.microsoft.com/office/drawing/2014/main" id="{2EF5E33B-5FC8-8B44-9AAD-0A7AD5129414}"/>
              </a:ext>
            </a:extLst>
          </p:cNvPr>
          <p:cNvPicPr>
            <a:picLocks noChangeAspect="1"/>
          </p:cNvPicPr>
          <p:nvPr/>
        </p:nvPicPr>
        <p:blipFill>
          <a:blip r:embed="rId3"/>
          <a:stretch>
            <a:fillRect/>
          </a:stretch>
        </p:blipFill>
        <p:spPr>
          <a:xfrm>
            <a:off x="4535756" y="4118023"/>
            <a:ext cx="2023017" cy="1523121"/>
          </a:xfrm>
          <a:prstGeom prst="rect">
            <a:avLst/>
          </a:prstGeom>
        </p:spPr>
      </p:pic>
    </p:spTree>
    <p:extLst>
      <p:ext uri="{BB962C8B-B14F-4D97-AF65-F5344CB8AC3E}">
        <p14:creationId xmlns:p14="http://schemas.microsoft.com/office/powerpoint/2010/main" val="413493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33025-763E-9E42-940F-C71E3F5FFB5C}"/>
              </a:ext>
            </a:extLst>
          </p:cNvPr>
          <p:cNvSpPr>
            <a:spLocks noGrp="1"/>
          </p:cNvSpPr>
          <p:nvPr>
            <p:ph type="title"/>
          </p:nvPr>
        </p:nvSpPr>
        <p:spPr/>
        <p:txBody>
          <a:bodyPr/>
          <a:lstStyle/>
          <a:p>
            <a:r>
              <a:rPr lang="da-DK" dirty="0">
                <a:latin typeface="Abadi" panose="020B0604020104020204" pitchFamily="34" charset="0"/>
              </a:rPr>
              <a:t>Hvad går forud SSO?</a:t>
            </a:r>
          </a:p>
        </p:txBody>
      </p:sp>
      <p:sp>
        <p:nvSpPr>
          <p:cNvPr id="3" name="Pladsholder til indhold 2">
            <a:extLst>
              <a:ext uri="{FF2B5EF4-FFF2-40B4-BE49-F238E27FC236}">
                <a16:creationId xmlns:a16="http://schemas.microsoft.com/office/drawing/2014/main" id="{02B2A080-1B45-D24D-AE0C-C81D162E3933}"/>
              </a:ext>
            </a:extLst>
          </p:cNvPr>
          <p:cNvSpPr>
            <a:spLocks noGrp="1"/>
          </p:cNvSpPr>
          <p:nvPr>
            <p:ph idx="1"/>
          </p:nvPr>
        </p:nvSpPr>
        <p:spPr>
          <a:xfrm>
            <a:off x="581192" y="3052690"/>
            <a:ext cx="11029615" cy="3362178"/>
          </a:xfrm>
        </p:spPr>
        <p:txBody>
          <a:bodyPr>
            <a:normAutofit/>
          </a:bodyPr>
          <a:lstStyle/>
          <a:p>
            <a:r>
              <a:rPr lang="da-DK" sz="2800" dirty="0">
                <a:latin typeface="Abadi" panose="020B0604020104020204" pitchFamily="34" charset="0"/>
              </a:rPr>
              <a:t>Projekter og opgaveskrivning.</a:t>
            </a:r>
          </a:p>
          <a:p>
            <a:r>
              <a:rPr lang="da-DK" sz="2800" dirty="0">
                <a:latin typeface="Abadi" panose="020B0604020104020204" pitchFamily="34" charset="0"/>
              </a:rPr>
              <a:t>NF, PP, historieopgaven, danskopgaven og KS. </a:t>
            </a:r>
          </a:p>
          <a:p>
            <a:r>
              <a:rPr lang="da-DK" sz="2800" dirty="0">
                <a:latin typeface="Abadi" panose="020B0604020104020204" pitchFamily="34" charset="0"/>
              </a:rPr>
              <a:t>Elevportfolio efter hvert projekt/større opgave.</a:t>
            </a:r>
          </a:p>
          <a:p>
            <a:r>
              <a:rPr lang="da-DK" sz="2800" dirty="0" err="1">
                <a:latin typeface="Abadi" panose="020B0604020104020204" pitchFamily="34" charset="0"/>
              </a:rPr>
              <a:t>FG’s</a:t>
            </a:r>
            <a:r>
              <a:rPr lang="da-DK" sz="2800" dirty="0">
                <a:latin typeface="Abadi" panose="020B0604020104020204" pitchFamily="34" charset="0"/>
              </a:rPr>
              <a:t> hf-metro: </a:t>
            </a:r>
            <a:r>
              <a:rPr lang="da-DK" sz="2800" dirty="0">
                <a:latin typeface="Abadi" panose="020B0604020104020204" pitchFamily="34" charset="0"/>
                <a:hlinkClick r:id="rId2"/>
              </a:rPr>
              <a:t>http://metro.hf.fr-gym.dk</a:t>
            </a:r>
            <a:r>
              <a:rPr lang="da-DK" sz="2800" dirty="0">
                <a:latin typeface="Abadi" panose="020B0604020104020204" pitchFamily="34" charset="0"/>
              </a:rPr>
              <a:t>.</a:t>
            </a:r>
          </a:p>
          <a:p>
            <a:endParaRPr lang="da-DK" sz="2800" dirty="0">
              <a:latin typeface="Abadi" panose="020B0604020104020204" pitchFamily="34" charset="0"/>
            </a:endParaRPr>
          </a:p>
          <a:p>
            <a:endParaRPr lang="da-DK" sz="2800" dirty="0">
              <a:latin typeface="Abadi" panose="020B0604020104020204" pitchFamily="34" charset="0"/>
            </a:endParaRPr>
          </a:p>
        </p:txBody>
      </p:sp>
    </p:spTree>
    <p:extLst>
      <p:ext uri="{BB962C8B-B14F-4D97-AF65-F5344CB8AC3E}">
        <p14:creationId xmlns:p14="http://schemas.microsoft.com/office/powerpoint/2010/main" val="251356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8D813-CD26-D94C-8525-F7998A4B1E6E}"/>
              </a:ext>
            </a:extLst>
          </p:cNvPr>
          <p:cNvSpPr>
            <a:spLocks noGrp="1"/>
          </p:cNvSpPr>
          <p:nvPr>
            <p:ph type="title"/>
          </p:nvPr>
        </p:nvSpPr>
        <p:spPr>
          <a:xfrm>
            <a:off x="581192" y="702156"/>
            <a:ext cx="11029616" cy="758344"/>
          </a:xfrm>
        </p:spPr>
        <p:txBody>
          <a:bodyPr/>
          <a:lstStyle/>
          <a:p>
            <a:r>
              <a:rPr lang="da-DK" dirty="0"/>
              <a:t>Hf-metro</a:t>
            </a:r>
          </a:p>
        </p:txBody>
      </p:sp>
      <p:pic>
        <p:nvPicPr>
          <p:cNvPr id="4" name="Pladsholder til indhold 3">
            <a:extLst>
              <a:ext uri="{FF2B5EF4-FFF2-40B4-BE49-F238E27FC236}">
                <a16:creationId xmlns:a16="http://schemas.microsoft.com/office/drawing/2014/main" id="{CA16641A-500F-F644-8504-50B3186D3E30}"/>
              </a:ext>
            </a:extLst>
          </p:cNvPr>
          <p:cNvPicPr>
            <a:picLocks noGrp="1" noChangeAspect="1"/>
          </p:cNvPicPr>
          <p:nvPr>
            <p:ph idx="1"/>
          </p:nvPr>
        </p:nvPicPr>
        <p:blipFill>
          <a:blip r:embed="rId2"/>
          <a:stretch>
            <a:fillRect/>
          </a:stretch>
        </p:blipFill>
        <p:spPr>
          <a:xfrm>
            <a:off x="581192" y="1856440"/>
            <a:ext cx="11191708" cy="4772959"/>
          </a:xfrm>
          <a:prstGeom prst="rect">
            <a:avLst/>
          </a:prstGeom>
        </p:spPr>
      </p:pic>
    </p:spTree>
    <p:extLst>
      <p:ext uri="{BB962C8B-B14F-4D97-AF65-F5344CB8AC3E}">
        <p14:creationId xmlns:p14="http://schemas.microsoft.com/office/powerpoint/2010/main" val="212175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399DE-A551-BE4E-8129-B158AA845249}"/>
              </a:ext>
            </a:extLst>
          </p:cNvPr>
          <p:cNvSpPr>
            <a:spLocks noGrp="1"/>
          </p:cNvSpPr>
          <p:nvPr>
            <p:ph type="title"/>
          </p:nvPr>
        </p:nvSpPr>
        <p:spPr/>
        <p:txBody>
          <a:bodyPr>
            <a:normAutofit/>
          </a:bodyPr>
          <a:lstStyle/>
          <a:p>
            <a:r>
              <a:rPr lang="da-DK" sz="3600" dirty="0">
                <a:latin typeface="Abadi" panose="020F0502020204030204" pitchFamily="34" charset="0"/>
                <a:cs typeface="Abadi" panose="020F0502020204030204" pitchFamily="34" charset="0"/>
              </a:rPr>
              <a:t>Progressionen i 1.hf</a:t>
            </a:r>
          </a:p>
        </p:txBody>
      </p:sp>
      <p:sp>
        <p:nvSpPr>
          <p:cNvPr id="3" name="Pladsholder til indhold 2">
            <a:extLst>
              <a:ext uri="{FF2B5EF4-FFF2-40B4-BE49-F238E27FC236}">
                <a16:creationId xmlns:a16="http://schemas.microsoft.com/office/drawing/2014/main" id="{D44371DA-D714-3741-88A4-3E973D2C8E00}"/>
              </a:ext>
            </a:extLst>
          </p:cNvPr>
          <p:cNvSpPr>
            <a:spLocks noGrp="1"/>
          </p:cNvSpPr>
          <p:nvPr>
            <p:ph idx="1"/>
          </p:nvPr>
        </p:nvSpPr>
        <p:spPr>
          <a:xfrm>
            <a:off x="267286" y="2138289"/>
            <a:ext cx="11760591" cy="4586068"/>
          </a:xfrm>
        </p:spPr>
        <p:txBody>
          <a:bodyPr>
            <a:normAutofit lnSpcReduction="10000"/>
          </a:bodyPr>
          <a:lstStyle/>
          <a:p>
            <a:r>
              <a:rPr lang="da-DK" sz="2000" dirty="0">
                <a:latin typeface="Abadi" panose="020B0604020104020204" pitchFamily="34" charset="0"/>
              </a:rPr>
              <a:t>NF1: fagligt samspil, argumentere fagligt, fremlæggelse, anvendelsen af en skærmpræsentation.</a:t>
            </a:r>
          </a:p>
          <a:p>
            <a:r>
              <a:rPr lang="da-DK" sz="2000" dirty="0">
                <a:latin typeface="Abadi" panose="020B0604020104020204" pitchFamily="34" charset="0"/>
              </a:rPr>
              <a:t>PP1: formidle resultaterne af en undersøgelse mundtligt, inddrage faglig viden og metoder,  kildekritik/dokumentation, karrierelæring. </a:t>
            </a:r>
          </a:p>
          <a:p>
            <a:r>
              <a:rPr lang="da-DK" sz="2000" dirty="0">
                <a:latin typeface="Abadi" panose="020B0604020104020204" pitchFamily="34" charset="0"/>
              </a:rPr>
              <a:t>Historieopgaven: besvare en opgaveformulering, formidle fagligt stof, disponere stoffet, faglig argumentation, dokumentere.</a:t>
            </a:r>
          </a:p>
          <a:p>
            <a:r>
              <a:rPr lang="da-DK" sz="2000" dirty="0">
                <a:latin typeface="Abadi" panose="020B0604020104020204" pitchFamily="34" charset="0"/>
              </a:rPr>
              <a:t>NF2: fagligt samspil, faglig argumentation, en faglig samtale. </a:t>
            </a:r>
          </a:p>
          <a:p>
            <a:r>
              <a:rPr lang="da-DK" sz="2000" dirty="0">
                <a:latin typeface="Abadi" panose="020B0604020104020204" pitchFamily="34" charset="0"/>
              </a:rPr>
              <a:t>PP2: besvare en opgaveformulering, anvende viden fra fagene, vejledning, videooptagelse/formidle fagligt stof. </a:t>
            </a:r>
          </a:p>
          <a:p>
            <a:r>
              <a:rPr lang="da-DK" sz="2000" dirty="0">
                <a:latin typeface="Abadi" panose="020B0604020104020204" pitchFamily="34" charset="0"/>
              </a:rPr>
              <a:t>NF3: fagligt samspil, besvare en opgaveformulering, disposition, konklusion, faglig argumentation, faglig samtale, disposition.</a:t>
            </a:r>
          </a:p>
          <a:p>
            <a:r>
              <a:rPr lang="da-DK" sz="2000" dirty="0">
                <a:latin typeface="Abadi" panose="020B0604020104020204" pitchFamily="34" charset="0"/>
              </a:rPr>
              <a:t>KS1: fagligt samspil/flerfaglig problemformulering, mundtlig formidling af fagligt stof, bearbejde materiale, udarbejde disposition, delkonklusioner, hovedkonklusion, faglig argumentation, dokumentation.</a:t>
            </a:r>
          </a:p>
        </p:txBody>
      </p:sp>
    </p:spTree>
    <p:extLst>
      <p:ext uri="{BB962C8B-B14F-4D97-AF65-F5344CB8AC3E}">
        <p14:creationId xmlns:p14="http://schemas.microsoft.com/office/powerpoint/2010/main" val="354460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5C677-A5FC-F944-B76A-C3DC1CFD4776}"/>
              </a:ext>
            </a:extLst>
          </p:cNvPr>
          <p:cNvSpPr>
            <a:spLocks noGrp="1"/>
          </p:cNvSpPr>
          <p:nvPr>
            <p:ph type="title"/>
          </p:nvPr>
        </p:nvSpPr>
        <p:spPr/>
        <p:txBody>
          <a:bodyPr/>
          <a:lstStyle/>
          <a:p>
            <a:r>
              <a:rPr lang="da-DK" dirty="0">
                <a:latin typeface="Abadi" panose="020B0604020104020204" pitchFamily="34" charset="0"/>
              </a:rPr>
              <a:t>Hvad har </a:t>
            </a:r>
            <a:r>
              <a:rPr lang="da-DK" dirty="0" err="1">
                <a:latin typeface="Abadi" panose="020B0604020104020204" pitchFamily="34" charset="0"/>
              </a:rPr>
              <a:t>nf</a:t>
            </a:r>
            <a:r>
              <a:rPr lang="da-DK" dirty="0">
                <a:latin typeface="Abadi" panose="020B0604020104020204" pitchFamily="34" charset="0"/>
              </a:rPr>
              <a:t>-eksamen med sso at gøre?</a:t>
            </a:r>
          </a:p>
        </p:txBody>
      </p:sp>
      <p:sp>
        <p:nvSpPr>
          <p:cNvPr id="3" name="Pladsholder til indhold 2">
            <a:extLst>
              <a:ext uri="{FF2B5EF4-FFF2-40B4-BE49-F238E27FC236}">
                <a16:creationId xmlns:a16="http://schemas.microsoft.com/office/drawing/2014/main" id="{0F3EA507-FED5-2045-B6D5-CEBF8EB37B6A}"/>
              </a:ext>
            </a:extLst>
          </p:cNvPr>
          <p:cNvSpPr>
            <a:spLocks noGrp="1"/>
          </p:cNvSpPr>
          <p:nvPr>
            <p:ph idx="1"/>
          </p:nvPr>
        </p:nvSpPr>
        <p:spPr>
          <a:xfrm>
            <a:off x="581192" y="2658794"/>
            <a:ext cx="11029615" cy="3882683"/>
          </a:xfrm>
        </p:spPr>
        <p:txBody>
          <a:bodyPr>
            <a:normAutofit lnSpcReduction="10000"/>
          </a:bodyPr>
          <a:lstStyle/>
          <a:p>
            <a:r>
              <a:rPr lang="da-DK" sz="2400" dirty="0">
                <a:latin typeface="Abadi" panose="020B0604020104020204" pitchFamily="34" charset="0"/>
              </a:rPr>
              <a:t>NF-eksamen minder i sin form om NF-3. Tre elementer:</a:t>
            </a:r>
          </a:p>
          <a:p>
            <a:pPr lvl="1" fontAlgn="base"/>
            <a:r>
              <a:rPr lang="da-DK" sz="2000" dirty="0">
                <a:latin typeface="Abadi" panose="020B0604020104020204" pitchFamily="34" charset="0"/>
              </a:rPr>
              <a:t>Det skriftlige produkt</a:t>
            </a:r>
          </a:p>
          <a:p>
            <a:pPr lvl="1" fontAlgn="base"/>
            <a:r>
              <a:rPr lang="da-DK" sz="2000" dirty="0">
                <a:latin typeface="Abadi" panose="020B0604020104020204" pitchFamily="34" charset="0"/>
              </a:rPr>
              <a:t>Den individuelle fremlæggelse</a:t>
            </a:r>
          </a:p>
          <a:p>
            <a:pPr lvl="1" fontAlgn="base"/>
            <a:r>
              <a:rPr lang="da-DK" sz="2000" dirty="0">
                <a:latin typeface="Abadi" panose="020B0604020104020204" pitchFamily="34" charset="0"/>
              </a:rPr>
              <a:t>Den individuelle faglige samtale</a:t>
            </a:r>
            <a:br>
              <a:rPr lang="da-DK" sz="2000" dirty="0">
                <a:latin typeface="Abadi" panose="020B0604020104020204" pitchFamily="34" charset="0"/>
              </a:rPr>
            </a:br>
            <a:r>
              <a:rPr lang="da-DK" sz="2000" dirty="0">
                <a:latin typeface="Abadi" panose="020B0604020104020204" pitchFamily="34" charset="0"/>
              </a:rPr>
              <a:t> </a:t>
            </a:r>
          </a:p>
          <a:p>
            <a:pPr fontAlgn="base"/>
            <a:r>
              <a:rPr lang="da-DK" sz="2400" dirty="0">
                <a:latin typeface="Abadi" panose="020B0604020104020204" pitchFamily="34" charset="0"/>
              </a:rPr>
              <a:t>Vejledning, formidle en faglig problemstilling, dokumentation, faglig argumentation, formalia.</a:t>
            </a:r>
          </a:p>
          <a:p>
            <a:pPr fontAlgn="base"/>
            <a:r>
              <a:rPr lang="da-DK" sz="2400" i="1" dirty="0">
                <a:latin typeface="Abadi" panose="020B0604020104020204" pitchFamily="34" charset="0"/>
              </a:rPr>
              <a:t>Det er alvor!</a:t>
            </a:r>
            <a:br>
              <a:rPr lang="da-DK" sz="2400" dirty="0">
                <a:latin typeface="Abadi" panose="020B0604020104020204" pitchFamily="34" charset="0"/>
              </a:rPr>
            </a:br>
            <a:br>
              <a:rPr lang="da-DK" sz="2400" dirty="0">
                <a:latin typeface="Abadi" panose="020B0604020104020204" pitchFamily="34" charset="0"/>
              </a:rPr>
            </a:br>
            <a:endParaRPr lang="da-DK" sz="2400" dirty="0">
              <a:latin typeface="Abadi" panose="020B0604020104020204" pitchFamily="34" charset="0"/>
            </a:endParaRPr>
          </a:p>
        </p:txBody>
      </p:sp>
    </p:spTree>
    <p:extLst>
      <p:ext uri="{BB962C8B-B14F-4D97-AF65-F5344CB8AC3E}">
        <p14:creationId xmlns:p14="http://schemas.microsoft.com/office/powerpoint/2010/main" val="47679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7777C-AC68-F543-83B7-11EEC3E8C8A7}"/>
              </a:ext>
            </a:extLst>
          </p:cNvPr>
          <p:cNvSpPr>
            <a:spLocks noGrp="1"/>
          </p:cNvSpPr>
          <p:nvPr>
            <p:ph type="title"/>
          </p:nvPr>
        </p:nvSpPr>
        <p:spPr/>
        <p:txBody>
          <a:bodyPr>
            <a:normAutofit/>
          </a:bodyPr>
          <a:lstStyle/>
          <a:p>
            <a:r>
              <a:rPr lang="da-DK" sz="3600" dirty="0">
                <a:latin typeface="Abadi" panose="020F0502020204030204" pitchFamily="34" charset="0"/>
                <a:cs typeface="Abadi" panose="020F0502020204030204" pitchFamily="34" charset="0"/>
              </a:rPr>
              <a:t>Progressionen i 2.hf</a:t>
            </a:r>
            <a:endParaRPr lang="da-DK" sz="3600" dirty="0"/>
          </a:p>
        </p:txBody>
      </p:sp>
      <p:sp>
        <p:nvSpPr>
          <p:cNvPr id="3" name="Pladsholder til indhold 2">
            <a:extLst>
              <a:ext uri="{FF2B5EF4-FFF2-40B4-BE49-F238E27FC236}">
                <a16:creationId xmlns:a16="http://schemas.microsoft.com/office/drawing/2014/main" id="{ED794B38-6F69-C04B-A9D5-25CE18EA5F86}"/>
              </a:ext>
            </a:extLst>
          </p:cNvPr>
          <p:cNvSpPr>
            <a:spLocks noGrp="1"/>
          </p:cNvSpPr>
          <p:nvPr>
            <p:ph idx="1"/>
          </p:nvPr>
        </p:nvSpPr>
        <p:spPr>
          <a:xfrm>
            <a:off x="323558" y="2883876"/>
            <a:ext cx="11287250" cy="3601329"/>
          </a:xfrm>
        </p:spPr>
        <p:txBody>
          <a:bodyPr>
            <a:normAutofit/>
          </a:bodyPr>
          <a:lstStyle/>
          <a:p>
            <a:r>
              <a:rPr lang="da-DK" sz="2400" dirty="0">
                <a:latin typeface="Abadi" panose="020B0604020104020204" pitchFamily="34" charset="0"/>
              </a:rPr>
              <a:t>PP3: udarbejde en faglig problemstilling knyttet til en case, vejledning, karrierelæring, evaluering, tutorsamtale. </a:t>
            </a:r>
          </a:p>
          <a:p>
            <a:r>
              <a:rPr lang="da-DK" sz="2400" dirty="0">
                <a:latin typeface="Abadi" panose="020B0604020104020204" pitchFamily="34" charset="0"/>
              </a:rPr>
              <a:t>Danskopgaven: besvare en faglig opgaveformulering, struktur/rød tråd, anvende faglig viden, faglig argumentation, dokumentation, formalia, </a:t>
            </a:r>
          </a:p>
          <a:p>
            <a:r>
              <a:rPr lang="da-DK" sz="2400" dirty="0">
                <a:latin typeface="Abadi" panose="020B0604020104020204" pitchFamily="34" charset="0"/>
              </a:rPr>
              <a:t>KS-eksamen: fagligt samspil, anvende faglig viden, dokumentere, disposition, faglig argumentation, konklusion.</a:t>
            </a:r>
            <a:br>
              <a:rPr lang="da-DK" sz="2400" dirty="0">
                <a:latin typeface="Abadi" panose="020B0604020104020204" pitchFamily="34" charset="0"/>
              </a:rPr>
            </a:br>
            <a:br>
              <a:rPr lang="da-DK" sz="2400" dirty="0">
                <a:latin typeface="Abadi" panose="020B0604020104020204" pitchFamily="34" charset="0"/>
              </a:rPr>
            </a:br>
            <a:endParaRPr lang="da-DK" sz="2400" dirty="0">
              <a:latin typeface="Abadi" panose="020B0604020104020204" pitchFamily="34" charset="0"/>
            </a:endParaRPr>
          </a:p>
        </p:txBody>
      </p:sp>
    </p:spTree>
    <p:extLst>
      <p:ext uri="{BB962C8B-B14F-4D97-AF65-F5344CB8AC3E}">
        <p14:creationId xmlns:p14="http://schemas.microsoft.com/office/powerpoint/2010/main" val="419740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DC63D-C6D0-FB4E-BBF5-F94B1B844AB9}"/>
              </a:ext>
            </a:extLst>
          </p:cNvPr>
          <p:cNvSpPr>
            <a:spLocks noGrp="1"/>
          </p:cNvSpPr>
          <p:nvPr>
            <p:ph type="title"/>
          </p:nvPr>
        </p:nvSpPr>
        <p:spPr/>
        <p:txBody>
          <a:bodyPr/>
          <a:lstStyle/>
          <a:p>
            <a:r>
              <a:rPr lang="da-DK" dirty="0"/>
              <a:t>eksempler på elevporteføljen</a:t>
            </a:r>
          </a:p>
        </p:txBody>
      </p:sp>
      <p:pic>
        <p:nvPicPr>
          <p:cNvPr id="4" name="Pladsholder til indhold 3">
            <a:extLst>
              <a:ext uri="{FF2B5EF4-FFF2-40B4-BE49-F238E27FC236}">
                <a16:creationId xmlns:a16="http://schemas.microsoft.com/office/drawing/2014/main" id="{A530FF18-02C9-1248-917C-63FECAC3FF80}"/>
              </a:ext>
            </a:extLst>
          </p:cNvPr>
          <p:cNvPicPr>
            <a:picLocks noGrp="1" noChangeAspect="1"/>
          </p:cNvPicPr>
          <p:nvPr>
            <p:ph idx="1"/>
          </p:nvPr>
        </p:nvPicPr>
        <p:blipFill>
          <a:blip r:embed="rId2"/>
          <a:stretch>
            <a:fillRect/>
          </a:stretch>
        </p:blipFill>
        <p:spPr>
          <a:xfrm>
            <a:off x="422640" y="1928448"/>
            <a:ext cx="6416335" cy="4387946"/>
          </a:xfrm>
          <a:prstGeom prst="rect">
            <a:avLst/>
          </a:prstGeom>
        </p:spPr>
      </p:pic>
      <p:pic>
        <p:nvPicPr>
          <p:cNvPr id="5" name="Billede 4">
            <a:extLst>
              <a:ext uri="{FF2B5EF4-FFF2-40B4-BE49-F238E27FC236}">
                <a16:creationId xmlns:a16="http://schemas.microsoft.com/office/drawing/2014/main" id="{3883C97E-B083-D64D-8F99-356CA76E5531}"/>
              </a:ext>
            </a:extLst>
          </p:cNvPr>
          <p:cNvPicPr>
            <a:picLocks noChangeAspect="1"/>
          </p:cNvPicPr>
          <p:nvPr/>
        </p:nvPicPr>
        <p:blipFill>
          <a:blip r:embed="rId3"/>
          <a:stretch>
            <a:fillRect/>
          </a:stretch>
        </p:blipFill>
        <p:spPr>
          <a:xfrm>
            <a:off x="7301132" y="1928448"/>
            <a:ext cx="3943642" cy="4929552"/>
          </a:xfrm>
          <a:prstGeom prst="rect">
            <a:avLst/>
          </a:prstGeom>
        </p:spPr>
      </p:pic>
    </p:spTree>
    <p:extLst>
      <p:ext uri="{BB962C8B-B14F-4D97-AF65-F5344CB8AC3E}">
        <p14:creationId xmlns:p14="http://schemas.microsoft.com/office/powerpoint/2010/main" val="380027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97DBB-5185-C845-9AF4-E3AB9E2FE3C7}"/>
              </a:ext>
            </a:extLst>
          </p:cNvPr>
          <p:cNvSpPr>
            <a:spLocks noGrp="1"/>
          </p:cNvSpPr>
          <p:nvPr>
            <p:ph type="title"/>
          </p:nvPr>
        </p:nvSpPr>
        <p:spPr/>
        <p:txBody>
          <a:bodyPr/>
          <a:lstStyle/>
          <a:p>
            <a:r>
              <a:rPr lang="da-DK" dirty="0"/>
              <a:t>Opsummering</a:t>
            </a:r>
          </a:p>
        </p:txBody>
      </p:sp>
      <p:sp>
        <p:nvSpPr>
          <p:cNvPr id="3" name="Pladsholder til indhold 2">
            <a:extLst>
              <a:ext uri="{FF2B5EF4-FFF2-40B4-BE49-F238E27FC236}">
                <a16:creationId xmlns:a16="http://schemas.microsoft.com/office/drawing/2014/main" id="{8F9D811D-7408-6744-93BE-7DAF57AFEC63}"/>
              </a:ext>
            </a:extLst>
          </p:cNvPr>
          <p:cNvSpPr>
            <a:spLocks noGrp="1"/>
          </p:cNvSpPr>
          <p:nvPr>
            <p:ph idx="1"/>
          </p:nvPr>
        </p:nvSpPr>
        <p:spPr>
          <a:xfrm>
            <a:off x="581192" y="2654300"/>
            <a:ext cx="11029615" cy="3816838"/>
          </a:xfrm>
        </p:spPr>
        <p:txBody>
          <a:bodyPr>
            <a:normAutofit/>
          </a:bodyPr>
          <a:lstStyle/>
          <a:p>
            <a:r>
              <a:rPr lang="da-DK" sz="2800" dirty="0"/>
              <a:t>Træning i at argumentere fagligt og formidle.</a:t>
            </a:r>
          </a:p>
          <a:p>
            <a:r>
              <a:rPr lang="da-DK" sz="2800" dirty="0"/>
              <a:t>Træning i at kunne dokumentere.</a:t>
            </a:r>
          </a:p>
          <a:p>
            <a:r>
              <a:rPr lang="da-DK" sz="2800" dirty="0"/>
              <a:t>Træning i at disponere og sikre en rød tråd.</a:t>
            </a:r>
          </a:p>
          <a:p>
            <a:r>
              <a:rPr lang="da-DK" sz="2800" dirty="0"/>
              <a:t>Træning i at bruge vejledning, herunder egen rolle og forpligtelse i vejledningen.</a:t>
            </a:r>
          </a:p>
          <a:p>
            <a:r>
              <a:rPr lang="da-DK" sz="2800" dirty="0"/>
              <a:t>Respons og (selv)evaluering efter hvert projekt/hver opgave.</a:t>
            </a:r>
          </a:p>
        </p:txBody>
      </p:sp>
    </p:spTree>
    <p:extLst>
      <p:ext uri="{BB962C8B-B14F-4D97-AF65-F5344CB8AC3E}">
        <p14:creationId xmlns:p14="http://schemas.microsoft.com/office/powerpoint/2010/main" val="1946943241"/>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{E54096BE-E56C-3C41-B6F1-C576D8648C86}tf10001123</Template>
  <TotalTime>22076</TotalTime>
  <Words>1733</Words>
  <Application>Microsoft Macintosh PowerPoint</Application>
  <PresentationFormat>Widescreen</PresentationFormat>
  <Paragraphs>139</Paragraphs>
  <Slides>20</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20</vt:i4>
      </vt:variant>
    </vt:vector>
  </HeadingPairs>
  <TitlesOfParts>
    <vt:vector size="28" baseType="lpstr">
      <vt:lpstr>Abadi</vt:lpstr>
      <vt:lpstr>Al Tarikh</vt:lpstr>
      <vt:lpstr>Calibri</vt:lpstr>
      <vt:lpstr>Gill Sans MT</vt:lpstr>
      <vt:lpstr>Symbol</vt:lpstr>
      <vt:lpstr>Times New Roman</vt:lpstr>
      <vt:lpstr>Wingdings 2</vt:lpstr>
      <vt:lpstr>Dividende</vt:lpstr>
      <vt:lpstr>Sso på Fredericia gymnasium 2018/19</vt:lpstr>
      <vt:lpstr>Overvejelser frem mod sso</vt:lpstr>
      <vt:lpstr>Hvad går forud SSO?</vt:lpstr>
      <vt:lpstr>Hf-metro</vt:lpstr>
      <vt:lpstr>Progressionen i 1.hf</vt:lpstr>
      <vt:lpstr>Hvad har nf-eksamen med sso at gøre?</vt:lpstr>
      <vt:lpstr>Progressionen i 2.hf</vt:lpstr>
      <vt:lpstr>eksempler på elevporteføljen</vt:lpstr>
      <vt:lpstr>Opsummering</vt:lpstr>
      <vt:lpstr>Hvad er det nye?</vt:lpstr>
      <vt:lpstr>Skærpet fokus på vejledningen</vt:lpstr>
      <vt:lpstr>Hvordan løfter vi vejledningsopgaven på Fredericia Gymnasium?</vt:lpstr>
      <vt:lpstr>Det professionsrettede aspekt i sso</vt:lpstr>
      <vt:lpstr>Tidsplan</vt:lpstr>
      <vt:lpstr>Tidsplan</vt:lpstr>
      <vt:lpstr>Tidsplan</vt:lpstr>
      <vt:lpstr>Udforskende skrivning – skrivning som redskab for tænkning</vt:lpstr>
      <vt:lpstr>faser i arbejdsprocessen</vt:lpstr>
      <vt:lpstr>Udfordringer</vt:lpstr>
      <vt:lpstr>Erfaringsudveksling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 på Fredericia gymnasium 2018/19</dc:title>
  <dc:creator>Microsoft Office-bruger</dc:creator>
  <cp:lastModifiedBy>Maja Mailund</cp:lastModifiedBy>
  <cp:revision>47</cp:revision>
  <cp:lastPrinted>2018-10-23T09:14:18Z</cp:lastPrinted>
  <dcterms:created xsi:type="dcterms:W3CDTF">2018-08-21T19:17:37Z</dcterms:created>
  <dcterms:modified xsi:type="dcterms:W3CDTF">2018-10-24T20:11:02Z</dcterms:modified>
</cp:coreProperties>
</file>