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80" r:id="rId11"/>
    <p:sldId id="284" r:id="rId12"/>
    <p:sldId id="268" r:id="rId13"/>
    <p:sldId id="270" r:id="rId14"/>
    <p:sldId id="288" r:id="rId15"/>
    <p:sldId id="289" r:id="rId16"/>
    <p:sldId id="292" r:id="rId17"/>
    <p:sldId id="275" r:id="rId18"/>
    <p:sldId id="290" r:id="rId19"/>
    <p:sldId id="278" r:id="rId20"/>
    <p:sldId id="29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5"/>
    <p:restoredTop sz="94599"/>
  </p:normalViewPr>
  <p:slideViewPr>
    <p:cSldViewPr snapToGrid="0" snapToObjects="1">
      <p:cViewPr varScale="1">
        <p:scale>
          <a:sx n="93" d="100"/>
          <a:sy n="93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732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527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37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143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4112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860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2547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975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228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895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815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56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74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555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57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573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D7AE-F400-984C-8C90-D693003E02F4}" type="datetimeFigureOut">
              <a:rPr lang="da-DK" smtClean="0"/>
              <a:t>23/10/2019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8BD6A0-23DA-E442-AC6B-F528C340C5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216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F5F25-7422-3844-B146-D132A5E9D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/>
              <a:t>Elektroniske objekter til understøttelse af eksamensprojekt 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4049CC9-C842-484F-A90A-7B6734D015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Hf-enkeltfag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488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755C2-04C3-A647-A698-AB622C47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Censor til EP-eksamen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0D4845-27F1-294B-8D63-D9F64423D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Her er </a:t>
            </a:r>
            <a:r>
              <a:rPr lang="da-DK" i="1" dirty="0"/>
              <a:t>ikke</a:t>
            </a:r>
            <a:r>
              <a:rPr lang="da-DK" dirty="0"/>
              <a:t> tale om en AT-eksamen:</a:t>
            </a:r>
            <a:br>
              <a:rPr lang="da-DK" dirty="0"/>
            </a:br>
            <a:r>
              <a:rPr lang="da-DK" dirty="0"/>
              <a:t>- eksamensprojektet udarbejdes på baggrund af 25 timers uddannelsestid</a:t>
            </a:r>
            <a:br>
              <a:rPr lang="da-DK" dirty="0"/>
            </a:br>
            <a:r>
              <a:rPr lang="da-DK" dirty="0"/>
              <a:t>- Ift. metode og teori: der kræves ingen videnskabsteoretiske overvejelser og metode forstås som fremgangsmåder</a:t>
            </a:r>
            <a:br>
              <a:rPr lang="da-DK" dirty="0"/>
            </a:br>
            <a:r>
              <a:rPr lang="da-DK" dirty="0"/>
              <a:t>- Kursisterne modtager ingen undervisning forud for deres eksamensprojekt, kun vejledning, der skal dække hele processen</a:t>
            </a:r>
            <a:br>
              <a:rPr lang="da-DK" dirty="0"/>
            </a:br>
            <a:r>
              <a:rPr lang="da-DK" dirty="0"/>
              <a:t>- 10-12 minutters oplæg =&gt; faglig dialog</a:t>
            </a:r>
            <a:br>
              <a:rPr lang="da-DK" dirty="0"/>
            </a:br>
            <a:endParaRPr lang="da-DK" dirty="0"/>
          </a:p>
          <a:p>
            <a:r>
              <a:rPr lang="da-DK" dirty="0"/>
              <a:t>Man deltager som censor i eksamen, da man typisk repræsenterer det ene fag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466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D3CDEC-8229-6C43-B44C-81734BD5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da-DK" sz="3200">
                <a:solidFill>
                  <a:srgbClr val="FEFFFF"/>
                </a:solidFill>
              </a:rPr>
              <a:t>Diskussion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1B7D92-6B44-9F45-9868-23B86A90C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387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>
                <a:solidFill>
                  <a:srgbClr val="FEFFFF"/>
                </a:solidFill>
              </a:rPr>
              <a:t>Hvor har kursister/elever typisk de største udfordringer i denne type af opgave – hvordan kan vi sætte ind for at hjælpe dem?</a:t>
            </a:r>
          </a:p>
          <a:p>
            <a:endParaRPr lang="da-DK" sz="1800">
              <a:solidFill>
                <a:srgbClr val="FEFFFF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43B8A-0890-4B79-91B2-A3FCEF817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3057" y="2462282"/>
            <a:ext cx="3001931" cy="300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02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5083D-C15C-7F4E-AF0C-9FDD30570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dirty="0"/>
              <a:t>Overvejelser i forbindelse med udarbejdelse af materialet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CA850B-1498-0A46-BD81-F495A6A04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da-DK" dirty="0">
                <a:solidFill>
                  <a:srgbClr val="1F2D29"/>
                </a:solidFill>
              </a:rPr>
              <a:t>Plukbart og fleksibelt materiale: skal kunne anvendes i kursistens eget arbejde med eksamensprojektet, men også kunne anvendes i forbindelse med vejledermøder </a:t>
            </a:r>
          </a:p>
          <a:p>
            <a:pPr>
              <a:lnSpc>
                <a:spcPct val="110000"/>
              </a:lnSpc>
            </a:pPr>
            <a:r>
              <a:rPr lang="da-DK" dirty="0">
                <a:solidFill>
                  <a:srgbClr val="1F2D29"/>
                </a:solidFill>
              </a:rPr>
              <a:t>Dække processen fra start til slut, med fokus på de steder der erfaringsmæssigt er udfordringer: </a:t>
            </a:r>
            <a:r>
              <a:rPr lang="da-DK" dirty="0"/>
              <a:t>valg af fagkombination og emne, udarbejdelse af problemformulering og synopsis mv.</a:t>
            </a:r>
            <a:endParaRPr lang="da-DK" dirty="0">
              <a:solidFill>
                <a:srgbClr val="1F2D29"/>
              </a:solidFill>
            </a:endParaRPr>
          </a:p>
          <a:p>
            <a:pPr>
              <a:lnSpc>
                <a:spcPct val="110000"/>
              </a:lnSpc>
            </a:pPr>
            <a:r>
              <a:rPr lang="da-DK" dirty="0">
                <a:solidFill>
                  <a:srgbClr val="1F2D29"/>
                </a:solidFill>
              </a:rPr>
              <a:t>Skal ikke erstatte vejledning, skal understøtte den</a:t>
            </a:r>
          </a:p>
          <a:p>
            <a:pPr>
              <a:lnSpc>
                <a:spcPct val="110000"/>
              </a:lnSpc>
            </a:pPr>
            <a:r>
              <a:rPr lang="da-DK" dirty="0">
                <a:solidFill>
                  <a:srgbClr val="1F2D29"/>
                </a:solidFill>
              </a:rPr>
              <a:t>Ingen ekstra arbejdsopgaver – fokus på at optimere og </a:t>
            </a:r>
            <a:r>
              <a:rPr lang="da-DK" dirty="0" err="1">
                <a:solidFill>
                  <a:srgbClr val="1F2D29"/>
                </a:solidFill>
              </a:rPr>
              <a:t>stilladsere</a:t>
            </a:r>
            <a:r>
              <a:rPr lang="da-DK" dirty="0">
                <a:solidFill>
                  <a:srgbClr val="1F2D29"/>
                </a:solidFill>
              </a:rPr>
              <a:t> hele arbejdsprocessen frem mod den mundtlige eksamen</a:t>
            </a:r>
          </a:p>
          <a:p>
            <a:pPr>
              <a:lnSpc>
                <a:spcPct val="110000"/>
              </a:lnSpc>
            </a:pPr>
            <a:r>
              <a:rPr lang="da-DK" dirty="0">
                <a:solidFill>
                  <a:srgbClr val="1F2D29"/>
                </a:solidFill>
              </a:rPr>
              <a:t>Fokus på overskuelighed og progression: skal v</a:t>
            </a:r>
            <a:r>
              <a:rPr lang="da-DK" dirty="0"/>
              <a:t>isualisere processen med at skrive et eksamensprojekt og gå til eksamen med udgangspunkt i det afleverede projekt</a:t>
            </a:r>
          </a:p>
          <a:p>
            <a:pPr>
              <a:lnSpc>
                <a:spcPct val="110000"/>
              </a:lnSpc>
            </a:pPr>
            <a:endParaRPr lang="da-DK" dirty="0">
              <a:solidFill>
                <a:srgbClr val="1F2D29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4503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33613-B8A5-6540-87CC-C977EC6A9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Opbygning af siderne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99CF58-FE34-E740-A514-D1D628716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Materialet ligger frit tilgængeligt på nettet under </a:t>
            </a:r>
            <a:r>
              <a:rPr lang="da-DK" dirty="0" err="1"/>
              <a:t>vucdigital.dk</a:t>
            </a:r>
            <a:r>
              <a:rPr lang="da-DK" dirty="0"/>
              <a:t> </a:t>
            </a:r>
          </a:p>
          <a:p>
            <a:r>
              <a:rPr lang="da-DK" dirty="0">
                <a:solidFill>
                  <a:srgbClr val="1F2D29"/>
                </a:solidFill>
              </a:rPr>
              <a:t>Hovedsiden: adgang til alle syv objekter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Introduktion til eksamensprojekt og eksamen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FAQ (ofte stillede spørgsmål)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Eksempler på synopser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Emne og materialesøgning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Gode problemformuleringer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Forbered dig til vejledermøderne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</a:t>
            </a:r>
            <a:r>
              <a:rPr lang="da-DK" dirty="0" err="1">
                <a:solidFill>
                  <a:srgbClr val="1F2D29"/>
                </a:solidFill>
              </a:rPr>
              <a:t>Synopsisguide</a:t>
            </a:r>
            <a:endParaRPr lang="da-DK" dirty="0">
              <a:solidFill>
                <a:srgbClr val="1F2D29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0061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1386BD-A657-CC42-B052-40CB6CE40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157787" cy="703263"/>
          </a:xfrm>
        </p:spPr>
        <p:txBody>
          <a:bodyPr>
            <a:noAutofit/>
          </a:bodyPr>
          <a:lstStyle/>
          <a:p>
            <a:r>
              <a:rPr lang="da-DK" sz="2800" b="0" dirty="0">
                <a:latin typeface="+mj-lt"/>
              </a:rPr>
              <a:t>Introduktion til eksamensprojekt og eksamen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7C17B6E-BB4D-1140-9F52-DB183EB6F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85900"/>
            <a:ext cx="5157787" cy="4703763"/>
          </a:xfrm>
        </p:spPr>
        <p:txBody>
          <a:bodyPr>
            <a:normAutofit/>
          </a:bodyPr>
          <a:lstStyle/>
          <a:p>
            <a:r>
              <a:rPr lang="da-DK" dirty="0"/>
              <a:t>To korte videoer:</a:t>
            </a:r>
            <a:br>
              <a:rPr lang="da-DK" dirty="0"/>
            </a:br>
            <a:r>
              <a:rPr lang="da-DK" dirty="0"/>
              <a:t>- en der introducerer eksamensprojektet fra start til slut</a:t>
            </a:r>
            <a:br>
              <a:rPr lang="da-DK" dirty="0"/>
            </a:br>
            <a:r>
              <a:rPr lang="da-DK" dirty="0"/>
              <a:t>- en eksamensvideo, der gennemgår det mundtlige eksamensforløb fra start til slut</a:t>
            </a:r>
          </a:p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C80525D-0638-F346-AF79-FE713E9E9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703263"/>
          </a:xfrm>
        </p:spPr>
        <p:txBody>
          <a:bodyPr>
            <a:normAutofit/>
          </a:bodyPr>
          <a:lstStyle/>
          <a:p>
            <a:r>
              <a:rPr lang="da-DK" sz="2800" b="0" dirty="0">
                <a:latin typeface="+mj-lt"/>
              </a:rPr>
              <a:t>FAQ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D855E54-3603-5D4D-BD64-CB34EFE26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85900"/>
            <a:ext cx="5183188" cy="4703763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1F2D29"/>
                </a:solidFill>
              </a:rPr>
              <a:t>70 spørgsmål, baseret på kursistspørgsmål – sikre relevans for kursisterne</a:t>
            </a:r>
          </a:p>
          <a:p>
            <a:r>
              <a:rPr lang="da-DK" dirty="0">
                <a:solidFill>
                  <a:srgbClr val="1F2D29"/>
                </a:solidFill>
              </a:rPr>
              <a:t>Inddelt i undergrupper: 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Introducerende spørgsmål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Deadlines og datoer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Fag, emne og materialevalg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Metode og teori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Vejledning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Problemformulering og synopsis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Eksamen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4930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2F7643-02ED-1346-B6DF-3CC763DAB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14350"/>
            <a:ext cx="5157787" cy="657225"/>
          </a:xfrm>
        </p:spPr>
        <p:txBody>
          <a:bodyPr>
            <a:normAutofit/>
          </a:bodyPr>
          <a:lstStyle/>
          <a:p>
            <a:r>
              <a:rPr lang="da-DK" sz="2800" b="0" dirty="0">
                <a:solidFill>
                  <a:srgbClr val="1F2D29"/>
                </a:solidFill>
                <a:latin typeface="+mj-lt"/>
              </a:rPr>
              <a:t>Eksempler på synopser</a:t>
            </a:r>
            <a:endParaRPr lang="da-DK" sz="2800" b="0" dirty="0">
              <a:latin typeface="+mj-lt"/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31B4342-7E93-4C4B-AA26-E32EC93D5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328738"/>
            <a:ext cx="5157787" cy="4860925"/>
          </a:xfrm>
        </p:spPr>
        <p:txBody>
          <a:bodyPr/>
          <a:lstStyle/>
          <a:p>
            <a:r>
              <a:rPr lang="da-DK" dirty="0"/>
              <a:t>Rummer konkrete eksempler på anonymiserede kursistsynopser</a:t>
            </a:r>
          </a:p>
          <a:p>
            <a:r>
              <a:rPr lang="da-DK" dirty="0"/>
              <a:t>Skal give kursisterne en tydelig forestilling om hvad det er for et produktkrav de skal leve op til</a:t>
            </a:r>
          </a:p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3A4E83B-2A6D-B747-A39A-2502DCA16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514350"/>
            <a:ext cx="5183188" cy="657225"/>
          </a:xfrm>
        </p:spPr>
        <p:txBody>
          <a:bodyPr>
            <a:normAutofit/>
          </a:bodyPr>
          <a:lstStyle/>
          <a:p>
            <a:r>
              <a:rPr lang="da-DK" sz="2800" b="0" dirty="0">
                <a:solidFill>
                  <a:srgbClr val="1F2D29"/>
                </a:solidFill>
                <a:latin typeface="+mj-lt"/>
              </a:rPr>
              <a:t>Emne og materialesøgning</a:t>
            </a:r>
            <a:endParaRPr lang="da-DK" sz="2800" b="0" dirty="0">
              <a:latin typeface="+mj-lt"/>
            </a:endParaRP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32119FF-D448-C54A-BA53-993A921A4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328738"/>
            <a:ext cx="5183188" cy="4860925"/>
          </a:xfrm>
        </p:spPr>
        <p:txBody>
          <a:bodyPr/>
          <a:lstStyle/>
          <a:p>
            <a:r>
              <a:rPr lang="da-DK" dirty="0"/>
              <a:t>Tager udgangspunkt i de syv mest almindelige fagkombinationer på KVUC</a:t>
            </a:r>
          </a:p>
          <a:p>
            <a:r>
              <a:rPr lang="da-DK" dirty="0">
                <a:solidFill>
                  <a:srgbClr val="1F2D29"/>
                </a:solidFill>
              </a:rPr>
              <a:t>Skal hjælpe med at træffe et kvalificeret emnevalg</a:t>
            </a:r>
          </a:p>
          <a:p>
            <a:r>
              <a:rPr lang="da-DK" dirty="0">
                <a:solidFill>
                  <a:srgbClr val="1F2D29"/>
                </a:solidFill>
              </a:rPr>
              <a:t>Rummer fagligt kvalificerede bud på emner, enten til inspiration eller til at tage direkte ind i opgaven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790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D3CDEC-8229-6C43-B44C-81734BD5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da-DK" sz="3200">
                <a:solidFill>
                  <a:srgbClr val="FEFFFF"/>
                </a:solidFill>
              </a:rPr>
              <a:t>Diskussion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1B7D92-6B44-9F45-9868-23B86A90C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387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Hvilke fagkombinationer fungerer bedst: fordele og ulemper ved at krydse/ikke krydse fakulteter?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Er det for styrende med et objekt af denne type, hvor vi har sammensat fag og beskrevet emner for kursisterne?</a:t>
            </a:r>
          </a:p>
          <a:p>
            <a:endParaRPr lang="da-DK" sz="1800" dirty="0">
              <a:solidFill>
                <a:srgbClr val="FEFFFF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43B8A-0890-4B79-91B2-A3FCEF817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3057" y="2462282"/>
            <a:ext cx="3001931" cy="300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97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FD696-814B-A64B-9D74-E32189DB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1F2D29"/>
                </a:solidFill>
              </a:rPr>
              <a:t>Gode problemformuleringer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E3A759B-F536-4044-A1BA-F2DF4BF26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Lærere på skolen har indenfor udvalgte emner opstillet eksemplariske problemformuleringer med underspørgsmål, som gennemgås og begrundes fagligt (2-3 min)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8998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72EAD24-2DF9-CB4E-BFD2-0EF7A6B8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14351"/>
            <a:ext cx="5157787" cy="642938"/>
          </a:xfrm>
        </p:spPr>
        <p:txBody>
          <a:bodyPr>
            <a:noAutofit/>
          </a:bodyPr>
          <a:lstStyle/>
          <a:p>
            <a:r>
              <a:rPr lang="da-DK" sz="2800" b="0" dirty="0">
                <a:solidFill>
                  <a:srgbClr val="1F2D29"/>
                </a:solidFill>
                <a:latin typeface="+mj-lt"/>
              </a:rPr>
              <a:t>Forbered dig til vejledermøderne</a:t>
            </a:r>
            <a:endParaRPr lang="da-DK" sz="2800" b="0" dirty="0">
              <a:latin typeface="+mj-lt"/>
            </a:endParaRP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D715CEA-3157-C043-A0AD-5B1870675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271589"/>
            <a:ext cx="5157787" cy="4918074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1F2D29"/>
                </a:solidFill>
              </a:rPr>
              <a:t>En skabelon, der forbereder kursisterne til to vejledermøder: let og overskueligt, lægger op til at kursisten får faglig refleksion ind i møderne </a:t>
            </a:r>
          </a:p>
          <a:p>
            <a:r>
              <a:rPr lang="da-DK" dirty="0">
                <a:solidFill>
                  <a:srgbClr val="1F2D29"/>
                </a:solidFill>
              </a:rPr>
              <a:t>Vores udgangspunkt: det kursisterne producerer i denne fase, skal være direkte brugbart/anvendeligt for den opgave de skal skrive – ingen ekstraopgaver, ingen træningsøvelser</a:t>
            </a:r>
          </a:p>
          <a:p>
            <a:r>
              <a:rPr lang="da-DK" dirty="0"/>
              <a:t>1. møde: Overblik og afklaring</a:t>
            </a:r>
          </a:p>
          <a:p>
            <a:r>
              <a:rPr lang="da-DK" dirty="0"/>
              <a:t>2. møde: Gør din synopsis faglig</a:t>
            </a:r>
          </a:p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915C089-7F67-2A47-8A41-8E08160E9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514351"/>
            <a:ext cx="5183188" cy="642938"/>
          </a:xfrm>
        </p:spPr>
        <p:txBody>
          <a:bodyPr>
            <a:normAutofit/>
          </a:bodyPr>
          <a:lstStyle/>
          <a:p>
            <a:r>
              <a:rPr lang="da-DK" sz="2800" b="0" dirty="0" err="1">
                <a:solidFill>
                  <a:srgbClr val="1F2D29"/>
                </a:solidFill>
                <a:latin typeface="+mj-lt"/>
              </a:rPr>
              <a:t>Synopsisguide</a:t>
            </a:r>
            <a:endParaRPr lang="da-DK" sz="2800" b="0" dirty="0">
              <a:latin typeface="+mj-lt"/>
            </a:endParaRP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A57651D1-334E-F84B-BA03-D71909964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271589"/>
            <a:ext cx="5183188" cy="4918074"/>
          </a:xfrm>
        </p:spPr>
        <p:txBody>
          <a:bodyPr>
            <a:normAutofit/>
          </a:bodyPr>
          <a:lstStyle/>
          <a:p>
            <a:r>
              <a:rPr lang="da-DK" dirty="0"/>
              <a:t>En skabelon der skal understøtte arbejdsprocessen og sikre at alle elementer der skal indgå i synopsen, kommer med</a:t>
            </a:r>
          </a:p>
          <a:p>
            <a:r>
              <a:rPr lang="da-DK" dirty="0"/>
              <a:t>Korte infobokse der præciserer hvad de enkelte afsnit skal rumme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1829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947E3-E240-AF4F-97C5-B9F1A7DA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Opsamling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8550D7-4FFB-5C4F-AAA8-2D0B5362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solidFill>
                  <a:srgbClr val="1F2D29"/>
                </a:solidFill>
              </a:rPr>
              <a:t>Formålet med materialet</a:t>
            </a:r>
          </a:p>
          <a:p>
            <a:pPr lvl="0"/>
            <a:r>
              <a:rPr lang="da-DK" dirty="0"/>
              <a:t>At støtte hvor der er størst behov for supplerende materialer i processen med at udarbejde et eksamensprojekt.</a:t>
            </a:r>
            <a:endParaRPr lang="da-DK" dirty="0">
              <a:solidFill>
                <a:srgbClr val="1F2D29"/>
              </a:solidFill>
            </a:endParaRPr>
          </a:p>
          <a:p>
            <a:pPr lvl="0"/>
            <a:r>
              <a:rPr lang="da-DK" dirty="0">
                <a:solidFill>
                  <a:srgbClr val="1F2D29"/>
                </a:solidFill>
              </a:rPr>
              <a:t>Støtte og organisere kursistens studieproces helt frem til den afsluttende mundtlige eksamen, altså til anvendelse i hele vejledningsperioden.</a:t>
            </a:r>
          </a:p>
          <a:p>
            <a:pPr lvl="0"/>
            <a:r>
              <a:rPr lang="da-DK" dirty="0">
                <a:solidFill>
                  <a:srgbClr val="1F2D29"/>
                </a:solidFill>
              </a:rPr>
              <a:t>Visualisere processen med at udarbejde et eksamensprojekt, samt at linke videre til andre objekter som har en direkte plukbar relevans for kursistens studieproces.</a:t>
            </a:r>
          </a:p>
          <a:p>
            <a:pPr lvl="0"/>
            <a:r>
              <a:rPr lang="da-DK" dirty="0">
                <a:solidFill>
                  <a:srgbClr val="1F2D29"/>
                </a:solidFill>
              </a:rPr>
              <a:t>Fokusere og operationalisere kravene i forhold til 2017- læreplanen.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302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93022-C69E-2148-94CC-A4D83FC1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Baggrund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9FDAD9D-CD9C-E943-969C-B462844C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solidFill>
                  <a:srgbClr val="1F2D29"/>
                </a:solidFill>
              </a:rPr>
              <a:t>Materialet skal hjælpe alle de af vores enkeltfagskursister, der skal lave et eksamensprojekt for at få en samlet </a:t>
            </a:r>
            <a:r>
              <a:rPr lang="da-DK" dirty="0" err="1">
                <a:solidFill>
                  <a:srgbClr val="1F2D29"/>
                </a:solidFill>
              </a:rPr>
              <a:t>HF-eksamen</a:t>
            </a:r>
            <a:endParaRPr lang="da-DK" dirty="0">
              <a:solidFill>
                <a:srgbClr val="1F2D29"/>
              </a:solidFill>
            </a:endParaRPr>
          </a:p>
          <a:p>
            <a:r>
              <a:rPr lang="da-DK" dirty="0">
                <a:solidFill>
                  <a:srgbClr val="1F2D29"/>
                </a:solidFill>
              </a:rPr>
              <a:t>To tilrettelæggelser: holdundervisning og onlineundervisning, skal understøtte begge tilrettelæggelser</a:t>
            </a:r>
          </a:p>
          <a:p>
            <a:r>
              <a:rPr lang="da-DK" dirty="0">
                <a:solidFill>
                  <a:srgbClr val="1F2D29"/>
                </a:solidFill>
              </a:rPr>
              <a:t>Enkeltfagskursister: Mange uddannelsesfremmede, manglende erfaring med denne type opgave, svært ved at opsøge hjælp</a:t>
            </a:r>
          </a:p>
          <a:p>
            <a:r>
              <a:rPr lang="da-DK" dirty="0">
                <a:solidFill>
                  <a:srgbClr val="1F2D29"/>
                </a:solidFill>
              </a:rPr>
              <a:t>Materialet er rettet mod den meget store gruppe der kan have udfordringer med at overskue processen eller dele af den. Skal kunne hjælpe alle: fra enkelte spørgsmål til grundig guidning gennem hele processen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972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D3CDEC-8229-6C43-B44C-81734BD5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da-DK" sz="3200">
                <a:solidFill>
                  <a:srgbClr val="FEFFFF"/>
                </a:solidFill>
              </a:rPr>
              <a:t>Diskussion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1B7D92-6B44-9F45-9868-23B86A90C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387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- af materialet: mangler, prioriteringer, gode råd og tips ift. videreudvikling?</a:t>
            </a:r>
            <a:br>
              <a:rPr lang="da-DK" dirty="0"/>
            </a:br>
            <a:endParaRPr lang="da-DK" dirty="0"/>
          </a:p>
          <a:p>
            <a:endParaRPr lang="da-DK" sz="1800" dirty="0">
              <a:solidFill>
                <a:srgbClr val="FEFFFF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43B8A-0890-4B79-91B2-A3FCEF817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3057" y="2462282"/>
            <a:ext cx="3001931" cy="300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29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FD4C8-95B2-B24A-9750-680E1097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siger læreplanen: eksamensprojektet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0ECCA3-E6BD-C34A-9D17-5DE3DEED6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1.1 Eksamensprojektet omfatter to fag og afsluttes med en individuel mundtlig prøve på baggrund af en synopsis. </a:t>
            </a:r>
          </a:p>
          <a:p>
            <a:r>
              <a:rPr lang="da-DK" i="1" dirty="0"/>
              <a:t>Vejledningen</a:t>
            </a:r>
            <a:r>
              <a:rPr lang="da-DK" dirty="0"/>
              <a:t>: Eksamensprojektet indgår med en uddannelsestid på 25 timer</a:t>
            </a:r>
            <a:br>
              <a:rPr lang="da-DK" dirty="0"/>
            </a:br>
            <a:endParaRPr lang="da-DK" dirty="0"/>
          </a:p>
          <a:p>
            <a:r>
              <a:rPr lang="da-DK" dirty="0"/>
              <a:t>2.1 Den enkelte kursist vælger de fag, som eksamensprojektet udarbejdes i.</a:t>
            </a:r>
          </a:p>
          <a:p>
            <a:r>
              <a:rPr lang="da-DK" i="1" dirty="0"/>
              <a:t>Vejledningen</a:t>
            </a:r>
            <a:r>
              <a:rPr lang="da-DK" dirty="0"/>
              <a:t>: I orienteringen vil det være naturligt, at lærerne gør opmærksom på de vanskeligheder, der kan opstå, hvis fagkombinationen er uhensigtsmæssig.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2.2 […] Vejlederen/vejlederne medvirker i alle projektforløbets faser frem til aflevering.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497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8EE9B5-4634-5841-BBDE-E85E0498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siger lærerplanen: området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D942AF-1A35-1F47-89CB-08C3BF9E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2.3 Kursisten vælger i samråd med vejlederen/vejlederne relevante materialer og et emne, som de valgte fag hver især og sammen kan bidrage til belysningen af. </a:t>
            </a:r>
          </a:p>
          <a:p>
            <a:r>
              <a:rPr lang="da-DK" i="1" dirty="0"/>
              <a:t>Vejledningen</a:t>
            </a:r>
            <a:r>
              <a:rPr lang="da-DK" dirty="0"/>
              <a:t>: Det er kursisten/kursisterne, der i princippet finder det emne, som han/hun vil arbejde med i forbindelse med eksamensprojektet. I nogle tilfælde fastlægges emnet efter konsultation hos en eller flere lærere, men som udgangspunkt er det kursistens ansvar at nå frem til emnet.</a:t>
            </a:r>
          </a:p>
        </p:txBody>
      </p:sp>
    </p:spTree>
    <p:extLst>
      <p:ext uri="{BB962C8B-B14F-4D97-AF65-F5344CB8AC3E}">
        <p14:creationId xmlns:p14="http://schemas.microsoft.com/office/powerpoint/2010/main" val="157347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4B36B-9964-D042-8A3C-5E84B0F38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siger lærerplanen: problemformulering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31A542-FB0A-EB49-AC78-A90EF3E7B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3.1 Kursisten formulerer en problemformulering, der godkendes af vejlederen/vejlederne. Den skal rumme flerfaglige krav i de fag, der indgår, og den kan ikke direkte bygge på den del af fagenes stof, der allerede er indgået i kursistens undervisning. </a:t>
            </a:r>
          </a:p>
          <a:p>
            <a:r>
              <a:rPr lang="da-DK" i="1" dirty="0"/>
              <a:t>Vejledningen</a:t>
            </a:r>
            <a:r>
              <a:rPr lang="da-DK" dirty="0"/>
              <a:t>: </a:t>
            </a:r>
            <a:br>
              <a:rPr lang="da-DK" dirty="0"/>
            </a:br>
            <a:r>
              <a:rPr lang="da-DK" dirty="0"/>
              <a:t>- Problemformuleringen skal indeholde en angivelse af hvilke fænomener eller aspekter af fænomener, der skal undersøges, og den skal præcisere, hvordan det skal udmøntes i en konkret analyse.</a:t>
            </a:r>
            <a:br>
              <a:rPr lang="da-DK" dirty="0"/>
            </a:br>
            <a:r>
              <a:rPr lang="da-DK" dirty="0"/>
              <a:t>- Det er ifølge læreplanen klart, at der skal være mere tværgående faglige krav indeholdt i problemformuleringen, og at disse kan omfatte såvel fagligt stof som metoder.</a:t>
            </a:r>
            <a:br>
              <a:rPr lang="da-DK" dirty="0"/>
            </a:br>
            <a:r>
              <a:rPr lang="da-DK" dirty="0"/>
              <a:t>- Kursisten udarbejder selv problemformuleringen. Det vil typisk ske efter konsultationer med en vejleder.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107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5FF21-F5DA-2D44-919E-3A409774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siger lærerplanen: synopsis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A5AAC1-5403-E944-9893-194A87B21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3.2 Kursisten udarbejder en synopsis med følgende krav til indhold:</a:t>
            </a:r>
            <a:br>
              <a:rPr lang="da-DK" dirty="0"/>
            </a:br>
            <a:r>
              <a:rPr lang="da-DK" dirty="0"/>
              <a:t> ̶  titel på emne og angivelse af de to fag, der indgår i eksamensprojektet</a:t>
            </a:r>
            <a:br>
              <a:rPr lang="da-DK" dirty="0"/>
            </a:br>
            <a:r>
              <a:rPr lang="da-DK" dirty="0"/>
              <a:t> ̶  problemformulering</a:t>
            </a:r>
            <a:br>
              <a:rPr lang="da-DK" dirty="0"/>
            </a:br>
            <a:r>
              <a:rPr lang="da-DK" dirty="0"/>
              <a:t> ̶  oversigt over de problemstillinger, der er arbejdet med</a:t>
            </a:r>
            <a:br>
              <a:rPr lang="da-DK" dirty="0"/>
            </a:br>
            <a:r>
              <a:rPr lang="da-DK" dirty="0"/>
              <a:t> ̶  præcisering af projektets delkonklusioner</a:t>
            </a:r>
            <a:br>
              <a:rPr lang="da-DK" dirty="0"/>
            </a:br>
            <a:r>
              <a:rPr lang="da-DK" dirty="0"/>
              <a:t> ̶  oversigt over, hvilke metoder der er anvendt i arbejdet</a:t>
            </a:r>
            <a:br>
              <a:rPr lang="da-DK" dirty="0"/>
            </a:br>
            <a:r>
              <a:rPr lang="da-DK" dirty="0"/>
              <a:t> ̶  sammenfattende konklusion, herunder eventuelt formulering af spørgsmål til videre arbejde</a:t>
            </a:r>
            <a:br>
              <a:rPr lang="da-DK" dirty="0"/>
            </a:br>
            <a:r>
              <a:rPr lang="da-DK" dirty="0"/>
              <a:t> ̶  oversigt over anvendte kilder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010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8AD07-FD14-184E-AE41-23D0C404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siger lærerplanen: synopsis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336D8C-9510-3546-B3D9-12E0EFA37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i="1" dirty="0"/>
              <a:t>Vejledningen</a:t>
            </a:r>
            <a:r>
              <a:rPr lang="da-DK" dirty="0"/>
              <a:t>: </a:t>
            </a:r>
            <a:br>
              <a:rPr lang="da-DK" dirty="0"/>
            </a:br>
            <a:r>
              <a:rPr lang="da-DK" dirty="0"/>
              <a:t>- En synopsis kan karakteriseres som en tekst, der ikke kan stå alene, men forudsætter en senere uddybning i en mundtlig præsentation og efterfølgende dialog. </a:t>
            </a:r>
            <a:br>
              <a:rPr lang="da-DK" dirty="0"/>
            </a:br>
            <a:r>
              <a:rPr lang="da-DK" dirty="0"/>
              <a:t>- De metoder, der er anvendt til at undersøge og belyse problemformuleringen, anføres. Det kan være litteraturstudier og/eller indsamling af data (eksperimenter, observationer, interview, spørgeskema). Metodedelen bør også indeholde overvejelser over valg/fravalg af materiale. Med metode menes primært, hvilke fremgangsmåder der er anvendt. </a:t>
            </a:r>
            <a:br>
              <a:rPr lang="da-DK" dirty="0"/>
            </a:br>
            <a:r>
              <a:rPr lang="da-DK" dirty="0"/>
              <a:t>- Synopsen har typisk et omfang på to til tre sider.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841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5FAA9-1D7C-CA45-BD0F-C15E1FCE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siger lærerplanen: prøve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589762-AB16-8A46-8526-E137768EA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5.1 Der afholdes en individuel mundtlig prøve på baggrund af synopsen. Eksaminanden medbringer synopsen og eventuelle supplerende noter til prøven. Eksaminationstiden er 30 minutter per eksaminand.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i="1" dirty="0"/>
              <a:t>Vejledningen</a:t>
            </a:r>
            <a:r>
              <a:rPr lang="da-DK" dirty="0"/>
              <a:t>: Fokuspunkterne omfatter ikke blot problemformulering og konklusion, men også vigtige indholdsmæssige pointer i form af centrale begreber og teorier samt fakta og dokumentation. Det er muligt for eksaminanden at inddrage nye aspekter i diskussionen ud over dem, der er nævnt i synopsen, hvis de er relevante for eksaminationen. Præsentationen bør ikke vare mere end 10-12 minutter og afsluttes med et oplæg til dialog, hvorefter eksaminanden indgår i en faglig dialog med eksaminator og censor.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521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BDB45-D359-5B4E-ABDA-08CA28515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siger lærerplanen: bedømmelse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66D183-1150-944C-9175-2D2153758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6.1 Bedømmelsen af eksamensprojektet er en vurdering af, i hvilken grad eksaminandens mundtlige præstation opfylder de faglige mål i de fag, som indgår i projektet. Ved bedømmelsen lægges herudover vægt på:</a:t>
            </a:r>
            <a:br>
              <a:rPr lang="da-DK" dirty="0"/>
            </a:br>
            <a:r>
              <a:rPr lang="da-DK" dirty="0"/>
              <a:t> ̶ behandling af emnet ud fra problemformuleringen</a:t>
            </a:r>
            <a:br>
              <a:rPr lang="da-DK" dirty="0"/>
            </a:br>
            <a:r>
              <a:rPr lang="da-DK" dirty="0"/>
              <a:t> ̶ strukturering og formidling af det faglige stof</a:t>
            </a:r>
            <a:br>
              <a:rPr lang="da-DK" dirty="0"/>
            </a:br>
            <a:r>
              <a:rPr lang="da-DK" dirty="0"/>
              <a:t> ̶ inddragelse af relevant baggrundsstof</a:t>
            </a:r>
            <a:br>
              <a:rPr lang="da-DK" dirty="0"/>
            </a:br>
            <a:r>
              <a:rPr lang="da-DK" dirty="0"/>
              <a:t> ̶ kursistens forståelse af hvordan fagene hver især og sammen bidrager til belysning af emnet</a:t>
            </a:r>
          </a:p>
          <a:p>
            <a:r>
              <a:rPr lang="da-DK" dirty="0"/>
              <a:t>6.2 Der gives én karakter ud fra en helhedsvurdering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7787248"/>
      </p:ext>
    </p:extLst>
  </p:cSld>
  <p:clrMapOvr>
    <a:masterClrMapping/>
  </p:clrMapOvr>
</p:sld>
</file>

<file path=ppt/theme/theme1.xml><?xml version="1.0" encoding="utf-8"?>
<a:theme xmlns:a="http://schemas.openxmlformats.org/drawingml/2006/main" name="Visk">
  <a:themeElements>
    <a:clrScheme name="Vis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Vis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s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953</Words>
  <Application>Microsoft Macintosh PowerPoint</Application>
  <PresentationFormat>Widescreen</PresentationFormat>
  <Paragraphs>79</Paragraphs>
  <Slides>20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Visk</vt:lpstr>
      <vt:lpstr>Elektroniske objekter til understøttelse af eksamensprojekt </vt:lpstr>
      <vt:lpstr>Baggrund</vt:lpstr>
      <vt:lpstr>Hvad siger læreplanen: eksamensprojektet</vt:lpstr>
      <vt:lpstr>Hvad siger lærerplanen: området</vt:lpstr>
      <vt:lpstr>Hvad siger lærerplanen: problemformulering</vt:lpstr>
      <vt:lpstr>Hvad siger lærerplanen: synopsis</vt:lpstr>
      <vt:lpstr>Hvad siger lærerplanen: synopsis</vt:lpstr>
      <vt:lpstr>Hvad siger lærerplanen: prøve</vt:lpstr>
      <vt:lpstr>Hvad siger lærerplanen: bedømmelse</vt:lpstr>
      <vt:lpstr>Censor til EP-eksamen</vt:lpstr>
      <vt:lpstr>Diskussion</vt:lpstr>
      <vt:lpstr> Overvejelser i forbindelse med udarbejdelse af materialet </vt:lpstr>
      <vt:lpstr>Opbygning af siderne</vt:lpstr>
      <vt:lpstr>PowerPoint-præsentation</vt:lpstr>
      <vt:lpstr>PowerPoint-præsentation</vt:lpstr>
      <vt:lpstr>Diskussion</vt:lpstr>
      <vt:lpstr>Gode problemformuleringer</vt:lpstr>
      <vt:lpstr>PowerPoint-præsentation</vt:lpstr>
      <vt:lpstr>Opsamling</vt:lpstr>
      <vt:lpstr>Diskussion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Elektroniske objekter til understøttelse af eksamensprojekt </dc:title>
  <dc:creator>Stig Haslund</dc:creator>
  <cp:lastModifiedBy>Christian Vollmond</cp:lastModifiedBy>
  <cp:revision>6</cp:revision>
  <dcterms:created xsi:type="dcterms:W3CDTF">2019-10-22T14:55:54Z</dcterms:created>
  <dcterms:modified xsi:type="dcterms:W3CDTF">2019-10-23T14:35:35Z</dcterms:modified>
</cp:coreProperties>
</file>