
<file path=[Content_Types].xml><?xml version="1.0" encoding="utf-8"?>
<Types xmlns="http://schemas.openxmlformats.org/package/2006/content-types">
  <Default Extension="png" ContentType="image/png"/>
  <Default Extension="bin"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media/image10.bin" ContentType="image/x-emf"/>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notesSlides/notesSlide33.xml" ContentType="application/vnd.openxmlformats-officedocument.presentationml.notesSlide+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36.xml" ContentType="application/vnd.openxmlformats-officedocument.presentationml.notesSlide+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3"/>
  </p:notesMasterIdLst>
  <p:handoutMasterIdLst>
    <p:handoutMasterId r:id="rId54"/>
  </p:handoutMasterIdLst>
  <p:sldIdLst>
    <p:sldId id="261" r:id="rId2"/>
    <p:sldId id="323" r:id="rId3"/>
    <p:sldId id="264" r:id="rId4"/>
    <p:sldId id="265" r:id="rId5"/>
    <p:sldId id="266" r:id="rId6"/>
    <p:sldId id="267" r:id="rId7"/>
    <p:sldId id="275" r:id="rId8"/>
    <p:sldId id="276" r:id="rId9"/>
    <p:sldId id="272" r:id="rId10"/>
    <p:sldId id="273" r:id="rId11"/>
    <p:sldId id="274" r:id="rId12"/>
    <p:sldId id="269" r:id="rId13"/>
    <p:sldId id="270" r:id="rId14"/>
    <p:sldId id="279" r:id="rId15"/>
    <p:sldId id="280" r:id="rId16"/>
    <p:sldId id="281" r:id="rId17"/>
    <p:sldId id="282" r:id="rId18"/>
    <p:sldId id="283" r:id="rId19"/>
    <p:sldId id="284" r:id="rId20"/>
    <p:sldId id="285" r:id="rId21"/>
    <p:sldId id="286" r:id="rId22"/>
    <p:sldId id="287" r:id="rId23"/>
    <p:sldId id="288" r:id="rId24"/>
    <p:sldId id="289" r:id="rId25"/>
    <p:sldId id="291" r:id="rId26"/>
    <p:sldId id="292" r:id="rId27"/>
    <p:sldId id="293" r:id="rId28"/>
    <p:sldId id="294" r:id="rId29"/>
    <p:sldId id="295" r:id="rId30"/>
    <p:sldId id="297" r:id="rId31"/>
    <p:sldId id="298" r:id="rId32"/>
    <p:sldId id="299" r:id="rId33"/>
    <p:sldId id="300" r:id="rId34"/>
    <p:sldId id="301" r:id="rId35"/>
    <p:sldId id="302" r:id="rId36"/>
    <p:sldId id="304" r:id="rId37"/>
    <p:sldId id="305" r:id="rId38"/>
    <p:sldId id="306" r:id="rId39"/>
    <p:sldId id="307" r:id="rId40"/>
    <p:sldId id="308" r:id="rId41"/>
    <p:sldId id="309" r:id="rId42"/>
    <p:sldId id="310" r:id="rId43"/>
    <p:sldId id="312" r:id="rId44"/>
    <p:sldId id="311" r:id="rId45"/>
    <p:sldId id="313" r:id="rId46"/>
    <p:sldId id="314" r:id="rId47"/>
    <p:sldId id="315" r:id="rId48"/>
    <p:sldId id="316" r:id="rId49"/>
    <p:sldId id="317" r:id="rId50"/>
    <p:sldId id="318" r:id="rId51"/>
    <p:sldId id="319" r:id="rId52"/>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3797" autoAdjust="0"/>
  </p:normalViewPr>
  <p:slideViewPr>
    <p:cSldViewPr snapToGrid="0" showGuides="1">
      <p:cViewPr varScale="1">
        <p:scale>
          <a:sx n="88" d="100"/>
          <a:sy n="88" d="100"/>
        </p:scale>
        <p:origin x="494" y="6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13F6AEEE-E778-402E-8B8F-9A98AED26EB8}" type="datetimeFigureOut">
              <a:rPr lang="en-GB" smtClean="0"/>
              <a:t>20/11/2020</a:t>
            </a:fld>
            <a:endParaRPr lang="en-GB"/>
          </a:p>
        </p:txBody>
      </p:sp>
      <p:sp>
        <p:nvSpPr>
          <p:cNvPr id="9" name="Header Placeholder 8"/>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000"/>
            </a:lvl1pPr>
          </a:lstStyle>
          <a:p>
            <a:fld id="{1386E511-D742-4EFE-90B5-C9FC42762E0F}" type="datetimeFigureOut">
              <a:rPr lang="en-GB" smtClean="0"/>
              <a:pPr/>
              <a:t>20/11/2020</a:t>
            </a:fld>
            <a:endParaRPr lang="en-GB"/>
          </a:p>
        </p:txBody>
      </p:sp>
      <p:sp>
        <p:nvSpPr>
          <p:cNvPr id="10" name="Slide Number Placeholder 9"/>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682625"/>
            <a:ext cx="5965825" cy="3355975"/>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181473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a:p>
        </p:txBody>
      </p:sp>
    </p:spTree>
    <p:extLst>
      <p:ext uri="{BB962C8B-B14F-4D97-AF65-F5344CB8AC3E}">
        <p14:creationId xmlns:p14="http://schemas.microsoft.com/office/powerpoint/2010/main" val="293280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2131273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682625"/>
            <a:ext cx="5965825" cy="3355975"/>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7487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r>
              <a:rPr lang="da-DK" dirty="0" smtClean="0"/>
              <a:t>De skal bestræbe</a:t>
            </a:r>
            <a:r>
              <a:rPr lang="da-DK" baseline="0" dirty="0" smtClean="0"/>
              <a:t> sig på at lave en plan for hele elevens periode. </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26</a:t>
            </a:fld>
            <a:endParaRPr lang="en-GB"/>
          </a:p>
        </p:txBody>
      </p:sp>
    </p:spTree>
    <p:extLst>
      <p:ext uri="{BB962C8B-B14F-4D97-AF65-F5344CB8AC3E}">
        <p14:creationId xmlns:p14="http://schemas.microsoft.com/office/powerpoint/2010/main" val="271549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27</a:t>
            </a:fld>
            <a:endParaRPr lang="en-GB"/>
          </a:p>
        </p:txBody>
      </p:sp>
    </p:spTree>
    <p:extLst>
      <p:ext uri="{BB962C8B-B14F-4D97-AF65-F5344CB8AC3E}">
        <p14:creationId xmlns:p14="http://schemas.microsoft.com/office/powerpoint/2010/main" val="52142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28</a:t>
            </a:fld>
            <a:endParaRPr lang="en-GB"/>
          </a:p>
        </p:txBody>
      </p:sp>
    </p:spTree>
    <p:extLst>
      <p:ext uri="{BB962C8B-B14F-4D97-AF65-F5344CB8AC3E}">
        <p14:creationId xmlns:p14="http://schemas.microsoft.com/office/powerpoint/2010/main" val="14561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29</a:t>
            </a:fld>
            <a:endParaRPr lang="en-GB"/>
          </a:p>
        </p:txBody>
      </p:sp>
    </p:spTree>
    <p:extLst>
      <p:ext uri="{BB962C8B-B14F-4D97-AF65-F5344CB8AC3E}">
        <p14:creationId xmlns:p14="http://schemas.microsoft.com/office/powerpoint/2010/main" val="379270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682625"/>
            <a:ext cx="5965825" cy="3355975"/>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9869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31</a:t>
            </a:fld>
            <a:endParaRPr lang="en-GB"/>
          </a:p>
        </p:txBody>
      </p:sp>
    </p:spTree>
    <p:extLst>
      <p:ext uri="{BB962C8B-B14F-4D97-AF65-F5344CB8AC3E}">
        <p14:creationId xmlns:p14="http://schemas.microsoft.com/office/powerpoint/2010/main" val="1365047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32</a:t>
            </a:fld>
            <a:endParaRPr lang="en-GB"/>
          </a:p>
        </p:txBody>
      </p:sp>
    </p:spTree>
    <p:extLst>
      <p:ext uri="{BB962C8B-B14F-4D97-AF65-F5344CB8AC3E}">
        <p14:creationId xmlns:p14="http://schemas.microsoft.com/office/powerpoint/2010/main" val="214368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298213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33</a:t>
            </a:fld>
            <a:endParaRPr lang="en-GB"/>
          </a:p>
        </p:txBody>
      </p:sp>
    </p:spTree>
    <p:extLst>
      <p:ext uri="{BB962C8B-B14F-4D97-AF65-F5344CB8AC3E}">
        <p14:creationId xmlns:p14="http://schemas.microsoft.com/office/powerpoint/2010/main" val="218061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r>
              <a:rPr lang="da-DK" dirty="0" smtClean="0"/>
              <a:t>Emma</a:t>
            </a:r>
            <a:r>
              <a:rPr lang="da-DK" baseline="0" dirty="0" smtClean="0"/>
              <a:t> har l</a:t>
            </a:r>
            <a:r>
              <a:rPr lang="da-DK" dirty="0" smtClean="0"/>
              <a:t>øbende sparring</a:t>
            </a:r>
            <a:r>
              <a:rPr lang="da-DK" baseline="0" dirty="0" smtClean="0"/>
              <a:t> med ordblindelærer/koordinator om brugen af LST-funktioner</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34</a:t>
            </a:fld>
            <a:endParaRPr lang="en-GB"/>
          </a:p>
        </p:txBody>
      </p:sp>
    </p:spTree>
    <p:extLst>
      <p:ext uri="{BB962C8B-B14F-4D97-AF65-F5344CB8AC3E}">
        <p14:creationId xmlns:p14="http://schemas.microsoft.com/office/powerpoint/2010/main" val="150454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35</a:t>
            </a:fld>
            <a:endParaRPr lang="en-GB"/>
          </a:p>
        </p:txBody>
      </p:sp>
    </p:spTree>
    <p:extLst>
      <p:ext uri="{BB962C8B-B14F-4D97-AF65-F5344CB8AC3E}">
        <p14:creationId xmlns:p14="http://schemas.microsoft.com/office/powerpoint/2010/main" val="292261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682625"/>
            <a:ext cx="5965825" cy="3355975"/>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87294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en-GB" smtClean="0"/>
              <a:pPr/>
              <a:t>37</a:t>
            </a:fld>
            <a:endParaRPr lang="en-GB"/>
          </a:p>
        </p:txBody>
      </p:sp>
    </p:spTree>
    <p:extLst>
      <p:ext uri="{BB962C8B-B14F-4D97-AF65-F5344CB8AC3E}">
        <p14:creationId xmlns:p14="http://schemas.microsoft.com/office/powerpoint/2010/main" val="2807359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38</a:t>
            </a:fld>
            <a:endParaRPr lang="en-GB"/>
          </a:p>
        </p:txBody>
      </p:sp>
    </p:spTree>
    <p:extLst>
      <p:ext uri="{BB962C8B-B14F-4D97-AF65-F5344CB8AC3E}">
        <p14:creationId xmlns:p14="http://schemas.microsoft.com/office/powerpoint/2010/main" val="370588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39</a:t>
            </a:fld>
            <a:endParaRPr lang="en-GB"/>
          </a:p>
        </p:txBody>
      </p:sp>
    </p:spTree>
    <p:extLst>
      <p:ext uri="{BB962C8B-B14F-4D97-AF65-F5344CB8AC3E}">
        <p14:creationId xmlns:p14="http://schemas.microsoft.com/office/powerpoint/2010/main" val="1832052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40</a:t>
            </a:fld>
            <a:endParaRPr lang="en-GB"/>
          </a:p>
        </p:txBody>
      </p:sp>
    </p:spTree>
    <p:extLst>
      <p:ext uri="{BB962C8B-B14F-4D97-AF65-F5344CB8AC3E}">
        <p14:creationId xmlns:p14="http://schemas.microsoft.com/office/powerpoint/2010/main" val="2687138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41</a:t>
            </a:fld>
            <a:endParaRPr lang="en-GB"/>
          </a:p>
        </p:txBody>
      </p:sp>
    </p:spTree>
    <p:extLst>
      <p:ext uri="{BB962C8B-B14F-4D97-AF65-F5344CB8AC3E}">
        <p14:creationId xmlns:p14="http://schemas.microsoft.com/office/powerpoint/2010/main" val="77273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42</a:t>
            </a:fld>
            <a:endParaRPr lang="en-GB"/>
          </a:p>
        </p:txBody>
      </p:sp>
    </p:spTree>
    <p:extLst>
      <p:ext uri="{BB962C8B-B14F-4D97-AF65-F5344CB8AC3E}">
        <p14:creationId xmlns:p14="http://schemas.microsoft.com/office/powerpoint/2010/main" val="3552932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2275" y="682625"/>
            <a:ext cx="5965825" cy="3355975"/>
          </a:xfrm>
        </p:spPr>
      </p:sp>
      <p:sp>
        <p:nvSpPr>
          <p:cNvPr id="3" name="Pladsholder til noter 2"/>
          <p:cNvSpPr>
            <a:spLocks noGrp="1"/>
          </p:cNvSpPr>
          <p:nvPr>
            <p:ph type="body" idx="1"/>
          </p:nvPr>
        </p:nvSpPr>
        <p:spPr/>
        <p:txBody>
          <a:bodyPr/>
          <a:lstStyle/>
          <a:p>
            <a:endParaRPr lang="da-DK" baseline="0" dirty="0" smtClean="0"/>
          </a:p>
        </p:txBody>
      </p:sp>
      <p:sp>
        <p:nvSpPr>
          <p:cNvPr id="4" name="Pladsholder til diasnummer 3"/>
          <p:cNvSpPr>
            <a:spLocks noGrp="1"/>
          </p:cNvSpPr>
          <p:nvPr>
            <p:ph type="sldNum" sz="quarter" idx="10"/>
          </p:nvPr>
        </p:nvSpPr>
        <p:spPr/>
        <p:txBody>
          <a:bodyPr/>
          <a:lstStyle/>
          <a:p>
            <a:fld id="{3477FD34-E586-4161-AD40-242107BE3476}" type="slidenum">
              <a:rPr lang="da-DK" smtClean="0">
                <a:solidFill>
                  <a:prstClr val="black"/>
                </a:solidFill>
              </a:rPr>
              <a:pPr/>
              <a:t>16</a:t>
            </a:fld>
            <a:endParaRPr lang="da-DK">
              <a:solidFill>
                <a:prstClr val="black"/>
              </a:solidFill>
            </a:endParaRPr>
          </a:p>
        </p:txBody>
      </p:sp>
    </p:spTree>
    <p:extLst>
      <p:ext uri="{BB962C8B-B14F-4D97-AF65-F5344CB8AC3E}">
        <p14:creationId xmlns:p14="http://schemas.microsoft.com/office/powerpoint/2010/main" val="3161851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43</a:t>
            </a:fld>
            <a:endParaRPr lang="en-GB"/>
          </a:p>
        </p:txBody>
      </p:sp>
    </p:spTree>
    <p:extLst>
      <p:ext uri="{BB962C8B-B14F-4D97-AF65-F5344CB8AC3E}">
        <p14:creationId xmlns:p14="http://schemas.microsoft.com/office/powerpoint/2010/main" val="1406080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dirty="0" smtClean="0"/>
              <a:t>En del af vores målgruppe har ikke afkodet</a:t>
            </a:r>
            <a:r>
              <a:rPr lang="da-DK" baseline="0" dirty="0" smtClean="0"/>
              <a:t> skolens sprog.</a:t>
            </a:r>
          </a:p>
          <a:p>
            <a:pPr marL="171450" indent="-171450">
              <a:buFont typeface="Arial" panose="020B0604020202020204" pitchFamily="34" charset="0"/>
              <a:buChar char="•"/>
            </a:pPr>
            <a:r>
              <a:rPr lang="da-DK" baseline="0" dirty="0" smtClean="0"/>
              <a:t>Det er ikke tydeligt for dem, hvordan man lykkes i skolen og ved en eksamen.</a:t>
            </a:r>
          </a:p>
          <a:p>
            <a:pPr marL="171450" indent="-171450">
              <a:buFont typeface="Arial" panose="020B0604020202020204" pitchFamily="34" charset="0"/>
              <a:buChar char="•"/>
            </a:pPr>
            <a:r>
              <a:rPr lang="da-DK" dirty="0" smtClean="0"/>
              <a:t>Derfor skal</a:t>
            </a:r>
            <a:r>
              <a:rPr lang="da-DK" baseline="0" dirty="0" smtClean="0"/>
              <a:t> vi øve os i at gøre det tydeligt, hvad vi forventer af dem;  både i hverdagen og til prøven.</a:t>
            </a:r>
          </a:p>
          <a:p>
            <a:pPr marL="171450" indent="-171450">
              <a:buFont typeface="Arial" panose="020B0604020202020204" pitchFamily="34" charset="0"/>
              <a:buChar char="•"/>
            </a:pPr>
            <a:r>
              <a:rPr lang="da-DK" baseline="0" dirty="0" smtClean="0"/>
              <a:t>I forbindelse med prøven er der tre begreber, som I skal kende, og som kan hjælpe med at gøre det tydeligt for eleverne, hvad vi forventer af dem.</a:t>
            </a:r>
          </a:p>
          <a:p>
            <a:pPr marL="171450" indent="-171450">
              <a:buFont typeface="Arial" panose="020B0604020202020204" pitchFamily="34" charset="0"/>
              <a:buChar char="•"/>
            </a:pPr>
            <a:r>
              <a:rPr lang="da-DK" baseline="0" dirty="0" smtClean="0"/>
              <a:t>De tre begreber er eksaminationsgrundlag, bedømmelsesgrundlag og bedømmelseskriterier.</a:t>
            </a:r>
          </a:p>
          <a:p>
            <a:endParaRPr lang="da-DK" baseline="0" dirty="0" smtClean="0"/>
          </a:p>
          <a:p>
            <a:r>
              <a:rPr lang="da-DK" baseline="0" dirty="0" smtClean="0"/>
              <a:t>Her er eksaminationen skildret som et hækkeløb.</a:t>
            </a:r>
          </a:p>
          <a:p>
            <a:pPr marL="171450" indent="-171450">
              <a:buFont typeface="Arial" panose="020B0604020202020204" pitchFamily="34" charset="0"/>
              <a:buChar char="•"/>
            </a:pPr>
            <a:r>
              <a:rPr lang="da-DK" baseline="0" dirty="0" smtClean="0"/>
              <a:t>Eksaminationsgrundlaget er her den praktiske opgave at gennemføre hækkeløbet.</a:t>
            </a:r>
          </a:p>
          <a:p>
            <a:pPr marL="171450" indent="-171450">
              <a:buFont typeface="Arial" panose="020B0604020202020204" pitchFamily="34" charset="0"/>
              <a:buChar char="•"/>
            </a:pPr>
            <a:r>
              <a:rPr lang="da-DK" baseline="0" dirty="0" smtClean="0"/>
              <a:t>Bedømmelsesgrundlaget er løb og spring over hækkene.</a:t>
            </a:r>
          </a:p>
          <a:p>
            <a:pPr marL="171450" indent="-171450">
              <a:buFont typeface="Arial" panose="020B0604020202020204" pitchFamily="34" charset="0"/>
              <a:buChar char="•"/>
            </a:pPr>
            <a:r>
              <a:rPr lang="da-DK" baseline="0" dirty="0" smtClean="0"/>
              <a:t>Bedømmelseskriterierne er gennemførselstiden og antal væltede hække.</a:t>
            </a:r>
          </a:p>
          <a:p>
            <a:pPr marL="171450" indent="-171450">
              <a:buFont typeface="Arial" panose="020B0604020202020204" pitchFamily="34" charset="0"/>
              <a:buChar char="•"/>
            </a:pPr>
            <a:r>
              <a:rPr lang="da-DK" baseline="0" dirty="0" smtClean="0"/>
              <a:t>Når vi sender eleven ind til prøven her, så handler prøven altså om at gennemføre hækkeløbet, og det, vi vurdere eleven på, er evnen til at løbe og til at springe. Vi vurderer, i hvor høj grad eleven er i stand til at springe over de hække, der er på banen. Vi kan ændre niveauet ved at ændre højden på hækkene eller forventningen til gennemførelsestiden. </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44</a:t>
            </a:fld>
            <a:endParaRPr lang="en-GB"/>
          </a:p>
        </p:txBody>
      </p:sp>
    </p:spTree>
    <p:extLst>
      <p:ext uri="{BB962C8B-B14F-4D97-AF65-F5344CB8AC3E}">
        <p14:creationId xmlns:p14="http://schemas.microsoft.com/office/powerpoint/2010/main" val="4133267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pPr lvl="0"/>
            <a:r>
              <a:rPr lang="da-DK" dirty="0" smtClean="0"/>
              <a:t>Prøven foregår på FGU-skolen</a:t>
            </a:r>
          </a:p>
          <a:p>
            <a:pPr lvl="0"/>
            <a:r>
              <a:rPr lang="da-DK" dirty="0" smtClean="0"/>
              <a:t>Faglæreren fra skolen er eksaminator  og censor kommer fra en anden FGU-institution og er også faglærer. </a:t>
            </a:r>
          </a:p>
          <a:p>
            <a:pPr lvl="0"/>
            <a:r>
              <a:rPr lang="da-DK" dirty="0" smtClean="0"/>
              <a:t>Prøven varer ca. 30 minutter i alt. </a:t>
            </a:r>
          </a:p>
          <a:p>
            <a:pPr lvl="1"/>
            <a:r>
              <a:rPr lang="da-DK" dirty="0" smtClean="0"/>
              <a:t>10 minutters oplæg fra Emma. </a:t>
            </a:r>
          </a:p>
          <a:p>
            <a:pPr lvl="1"/>
            <a:r>
              <a:rPr lang="da-DK" dirty="0" smtClean="0"/>
              <a:t>10-15 minutters spørgsmål og faglig samtale.</a:t>
            </a:r>
          </a:p>
          <a:p>
            <a:pPr lvl="1"/>
            <a:r>
              <a:rPr lang="da-DK" dirty="0" smtClean="0"/>
              <a:t>5-10 minutters votering.</a:t>
            </a:r>
          </a:p>
          <a:p>
            <a:pPr lvl="0"/>
            <a:r>
              <a:rPr lang="da-DK" dirty="0" smtClean="0"/>
              <a:t>Bedømmelsen vurderes bestået/ikke bestået – Emma består og afslutter sit FGU-forløb på fineste vis.</a:t>
            </a:r>
          </a:p>
          <a:p>
            <a:pPr lvl="0"/>
            <a:r>
              <a:rPr lang="da-DK" dirty="0" smtClean="0"/>
              <a:t>Vejlederen tager i mod Emma, da hun har modtaget vurderingen.</a:t>
            </a:r>
          </a:p>
          <a:p>
            <a:endParaRPr lang="da-DK"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45</a:t>
            </a:fld>
            <a:endParaRPr lang="en-GB"/>
          </a:p>
        </p:txBody>
      </p:sp>
    </p:spTree>
    <p:extLst>
      <p:ext uri="{BB962C8B-B14F-4D97-AF65-F5344CB8AC3E}">
        <p14:creationId xmlns:p14="http://schemas.microsoft.com/office/powerpoint/2010/main" val="2427802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en-GB" smtClean="0"/>
              <a:pPr/>
              <a:t>46</a:t>
            </a:fld>
            <a:endParaRPr lang="en-GB"/>
          </a:p>
        </p:txBody>
      </p:sp>
    </p:spTree>
    <p:extLst>
      <p:ext uri="{BB962C8B-B14F-4D97-AF65-F5344CB8AC3E}">
        <p14:creationId xmlns:p14="http://schemas.microsoft.com/office/powerpoint/2010/main" val="49268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47</a:t>
            </a:fld>
            <a:endParaRPr lang="en-GB"/>
          </a:p>
        </p:txBody>
      </p:sp>
    </p:spTree>
    <p:extLst>
      <p:ext uri="{BB962C8B-B14F-4D97-AF65-F5344CB8AC3E}">
        <p14:creationId xmlns:p14="http://schemas.microsoft.com/office/powerpoint/2010/main" val="1769285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48</a:t>
            </a:fld>
            <a:endParaRPr lang="en-GB"/>
          </a:p>
        </p:txBody>
      </p:sp>
    </p:spTree>
    <p:extLst>
      <p:ext uri="{BB962C8B-B14F-4D97-AF65-F5344CB8AC3E}">
        <p14:creationId xmlns:p14="http://schemas.microsoft.com/office/powerpoint/2010/main" val="377821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49</a:t>
            </a:fld>
            <a:endParaRPr lang="en-GB"/>
          </a:p>
        </p:txBody>
      </p:sp>
    </p:spTree>
    <p:extLst>
      <p:ext uri="{BB962C8B-B14F-4D97-AF65-F5344CB8AC3E}">
        <p14:creationId xmlns:p14="http://schemas.microsoft.com/office/powerpoint/2010/main" val="1045120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50</a:t>
            </a:fld>
            <a:endParaRPr lang="en-GB"/>
          </a:p>
        </p:txBody>
      </p:sp>
    </p:spTree>
    <p:extLst>
      <p:ext uri="{BB962C8B-B14F-4D97-AF65-F5344CB8AC3E}">
        <p14:creationId xmlns:p14="http://schemas.microsoft.com/office/powerpoint/2010/main" val="817984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51</a:t>
            </a:fld>
            <a:endParaRPr lang="en-GB"/>
          </a:p>
        </p:txBody>
      </p:sp>
    </p:spTree>
    <p:extLst>
      <p:ext uri="{BB962C8B-B14F-4D97-AF65-F5344CB8AC3E}">
        <p14:creationId xmlns:p14="http://schemas.microsoft.com/office/powerpoint/2010/main" val="3047916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227190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73968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1324074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152314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2603607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82625"/>
            <a:ext cx="5965825" cy="3355975"/>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229736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dirty="0"/>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dirty="0"/>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dirty="0"/>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20. november 2020</a:t>
            </a:fld>
            <a:endParaRPr lang="da-DK" dirty="0"/>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8517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dirty="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dirty="0"/>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20. november 2020</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dirty="0"/>
          </a:p>
        </p:txBody>
      </p:sp>
    </p:spTree>
    <p:extLst>
      <p:ext uri="{BB962C8B-B14F-4D97-AF65-F5344CB8AC3E}">
        <p14:creationId xmlns:p14="http://schemas.microsoft.com/office/powerpoint/2010/main" val="4013846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dirty="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dirty="0"/>
              <a:t>Klik for at tilføje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20. november 2020</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dirty="0"/>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dirty="0"/>
              <a:t>Klik for at tilføje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dirty="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dirty="0"/>
              <a:t>Tilføj anmærkningstekst</a:t>
            </a:r>
          </a:p>
        </p:txBody>
      </p:sp>
    </p:spTree>
    <p:extLst>
      <p:ext uri="{BB962C8B-B14F-4D97-AF65-F5344CB8AC3E}">
        <p14:creationId xmlns:p14="http://schemas.microsoft.com/office/powerpoint/2010/main" val="1154529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GeneralDate"/>
          <p:cNvSpPr>
            <a:spLocks noGrp="1"/>
          </p:cNvSpPr>
          <p:nvPr>
            <p:ph type="dt" sz="half" idx="10"/>
          </p:nvPr>
        </p:nvSpPr>
        <p:spPr/>
        <p:txBody>
          <a:bodyPr/>
          <a:lstStyle/>
          <a:p>
            <a:fld id="{051F5DCE-0413-490C-B6BA-2924273B1BC2}"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dirty="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dirty="0"/>
              <a:t>Tilføj anmærkningstekst</a:t>
            </a:r>
          </a:p>
        </p:txBody>
      </p:sp>
    </p:spTree>
    <p:extLst>
      <p:ext uri="{BB962C8B-B14F-4D97-AF65-F5344CB8AC3E}">
        <p14:creationId xmlns:p14="http://schemas.microsoft.com/office/powerpoint/2010/main" val="3333517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GeneralDate"/>
          <p:cNvSpPr>
            <a:spLocks noGrp="1"/>
          </p:cNvSpPr>
          <p:nvPr>
            <p:ph type="dt" sz="half" idx="10"/>
          </p:nvPr>
        </p:nvSpPr>
        <p:spPr/>
        <p:txBody>
          <a:bodyPr/>
          <a:lstStyle/>
          <a:p>
            <a:fld id="{0DFB7E0C-6304-41C9-8D5F-9F9F317C11E4}"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dirty="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dirty="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22884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dirty="0"/>
              <a:t>Klik for at indsætte billede</a:t>
            </a:r>
          </a:p>
        </p:txBody>
      </p:sp>
      <p:sp>
        <p:nvSpPr>
          <p:cNvPr id="5" name="Date"/>
          <p:cNvSpPr>
            <a:spLocks noGrp="1"/>
          </p:cNvSpPr>
          <p:nvPr>
            <p:ph type="dt" sz="half" idx="10"/>
          </p:nvPr>
        </p:nvSpPr>
        <p:spPr/>
        <p:txBody>
          <a:bodyPr/>
          <a:lstStyle/>
          <a:p>
            <a:fld id="{146C17E5-3C79-4894-AB6D-9E2345EDA1D0}"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dirty="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425504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dirty="0"/>
              <a:t>Klik for at indsætte billede</a:t>
            </a:r>
          </a:p>
        </p:txBody>
      </p:sp>
      <p:sp>
        <p:nvSpPr>
          <p:cNvPr id="5" name="Date"/>
          <p:cNvSpPr>
            <a:spLocks noGrp="1"/>
          </p:cNvSpPr>
          <p:nvPr>
            <p:ph type="dt" sz="half" idx="10"/>
          </p:nvPr>
        </p:nvSpPr>
        <p:spPr/>
        <p:txBody>
          <a:bodyPr/>
          <a:lstStyle/>
          <a:p>
            <a:fld id="{B95D6D80-BD06-4D9D-AC51-893A11D339D2}"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dirty="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58397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dirty="0"/>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
          <p:cNvSpPr>
            <a:spLocks noGrp="1"/>
          </p:cNvSpPr>
          <p:nvPr>
            <p:ph type="dt" sz="half" idx="10"/>
          </p:nvPr>
        </p:nvSpPr>
        <p:spPr/>
        <p:txBody>
          <a:bodyPr/>
          <a:lstStyle/>
          <a:p>
            <a:fld id="{A22599B1-1D12-4101-8FD5-9AC0825BFB01}"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dirty="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dirty="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dirty="0"/>
              <a:t>Tilføj anmærkningstekst</a:t>
            </a:r>
          </a:p>
        </p:txBody>
      </p:sp>
    </p:spTree>
    <p:extLst>
      <p:ext uri="{BB962C8B-B14F-4D97-AF65-F5344CB8AC3E}">
        <p14:creationId xmlns:p14="http://schemas.microsoft.com/office/powerpoint/2010/main" val="440035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dirty="0"/>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
          <p:cNvSpPr>
            <a:spLocks noGrp="1"/>
          </p:cNvSpPr>
          <p:nvPr>
            <p:ph type="dt" sz="half" idx="10"/>
          </p:nvPr>
        </p:nvSpPr>
        <p:spPr/>
        <p:txBody>
          <a:bodyPr/>
          <a:lstStyle/>
          <a:p>
            <a:fld id="{CEEB0C9D-C594-4A2C-A1BE-61C0D14FF095}"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58255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dirty="0"/>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Date_GeneralDate"/>
          <p:cNvSpPr>
            <a:spLocks noGrp="1"/>
          </p:cNvSpPr>
          <p:nvPr>
            <p:ph type="dt" sz="half" idx="10"/>
          </p:nvPr>
        </p:nvSpPr>
        <p:spPr/>
        <p:txBody>
          <a:bodyPr/>
          <a:lstStyle/>
          <a:p>
            <a:fld id="{888FC00D-5354-483C-9AB6-CFF2E20F2479}"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71005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20. november 2020</a:t>
            </a:fld>
            <a:endParaRPr lang="da-DK" dirty="0"/>
          </a:p>
        </p:txBody>
      </p:sp>
      <p:sp>
        <p:nvSpPr>
          <p:cNvPr id="4" name="FLD_PresentationTitle"/>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2491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20. november 2020</a:t>
            </a:fld>
            <a:endParaRPr lang="da-DK" dirty="0"/>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dirty="0"/>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dirty="0"/>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dirty="0"/>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3240090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20. november 2020</a:t>
            </a:fld>
            <a:endParaRPr lang="da-DK" dirty="0"/>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015761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554819"/>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r>
              <a:rPr lang="da-DK" altLang="da-DK" sz="1000" b="1" noProof="1">
                <a:cs typeface="Arial" panose="020B0604020202020204" pitchFamily="34" charset="0"/>
              </a:rPr>
              <a:t/>
            </a:r>
            <a:br>
              <a:rPr lang="da-DK" altLang="da-DK" sz="1000" b="1" noProof="1">
                <a:cs typeface="Arial" panose="020B0604020202020204" pitchFamily="34" charset="0"/>
              </a:rPr>
            </a:br>
            <a:r>
              <a:rPr lang="da-DK" altLang="da-DK" sz="1000" b="1" noProof="1">
                <a:cs typeface="Arial" panose="020B0604020202020204" pitchFamily="34" charset="0"/>
              </a:rPr>
              <a:t/>
            </a: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r>
              <a:rPr lang="da-DK" altLang="da-DK" sz="1000" noProof="1">
                <a:cs typeface="Arial" panose="020B0604020202020204" pitchFamily="34" charset="0"/>
              </a:rPr>
              <a:t/>
            </a: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dirty="0"/>
          </a:p>
          <a:p>
            <a:pPr marL="0" indent="0">
              <a:lnSpc>
                <a:spcPct val="100000"/>
              </a:lnSpc>
              <a:spcBef>
                <a:spcPts val="600"/>
              </a:spcBef>
              <a:spcAft>
                <a:spcPts val="600"/>
              </a:spcAft>
              <a:buNone/>
              <a:defRPr/>
            </a:pPr>
            <a:r>
              <a:rPr lang="da-DK" sz="1050" b="1" noProof="1">
                <a:cs typeface="Arial" panose="020B0604020202020204" pitchFamily="34" charset="0"/>
              </a:rPr>
              <a:t>Ændre layouts</a:t>
            </a:r>
            <a:r>
              <a:rPr lang="da-DK" sz="1000" b="1" noProof="1">
                <a:cs typeface="Arial" panose="020B0604020202020204" pitchFamily="34" charset="0"/>
              </a:rPr>
              <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r>
              <a:rPr lang="da-DK" altLang="da-DK" sz="1000" noProof="1">
                <a:cs typeface="Arial" panose="020B0604020202020204" pitchFamily="34" charset="0"/>
              </a:rPr>
              <a:t/>
            </a: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r>
              <a:rPr lang="da-DK" altLang="da-DK" sz="1000" noProof="1">
                <a:cs typeface="Arial" panose="020B0604020202020204" pitchFamily="34" charset="0"/>
              </a:rPr>
              <a:t/>
            </a:r>
            <a:br>
              <a:rPr lang="da-DK" altLang="da-DK" sz="1000" noProof="1">
                <a:cs typeface="Arial" panose="020B0604020202020204" pitchFamily="34" charset="0"/>
              </a:rPr>
            </a:br>
            <a:r>
              <a:rPr lang="da-DK" sz="1000" dirty="0"/>
              <a:t>Du kan hente færdige slides, der er tilpasset ministeriets design. Klik på </a:t>
            </a:r>
            <a:r>
              <a:rPr lang="da-DK" sz="1000" b="1" dirty="0"/>
              <a:t>Slidebibliotektet</a:t>
            </a:r>
            <a:r>
              <a:rPr lang="da-DK" sz="1000" dirty="0"/>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r>
              <a:rPr lang="da-DK" altLang="da-DK" sz="1000" b="1" noProof="1">
                <a:cs typeface="Arial" panose="020B0604020202020204" pitchFamily="34" charset="0"/>
              </a:rPr>
              <a:t/>
            </a: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r>
              <a:rPr lang="da-DK" altLang="da-DK" sz="1000" b="1" noProof="1">
                <a:cs typeface="Arial" panose="020B0604020202020204" pitchFamily="34" charset="0"/>
              </a:rPr>
              <a:t/>
            </a:r>
            <a:br>
              <a:rPr lang="da-DK" altLang="da-DK" sz="1000" b="1" noProof="1">
                <a:cs typeface="Arial" panose="020B0604020202020204" pitchFamily="34" charset="0"/>
              </a:rPr>
            </a:br>
            <a:r>
              <a:rPr lang="da-DK" altLang="da-DK" sz="1000" b="1" noProof="1">
                <a:cs typeface="Arial" panose="020B0604020202020204" pitchFamily="34" charset="0"/>
              </a:rPr>
              <a:t/>
            </a: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r>
              <a:rPr lang="da-DK" sz="1000" noProof="1">
                <a:cs typeface="Arial" panose="020B0604020202020204" pitchFamily="34" charset="0"/>
              </a:rPr>
              <a:t/>
            </a: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r>
              <a:rPr lang="da-DK" sz="1000" noProof="1">
                <a:cs typeface="Arial" panose="020B0604020202020204" pitchFamily="34" charset="0"/>
              </a:rPr>
              <a:t/>
            </a: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r>
              <a:rPr lang="da-DK" altLang="da-DK" sz="1000" b="1" noProof="1">
                <a:cs typeface="Arial" panose="020B0604020202020204" pitchFamily="34" charset="0"/>
              </a:rPr>
              <a:t/>
            </a: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r>
              <a:rPr lang="da-DK" altLang="da-DK" sz="1000" noProof="1">
                <a:cs typeface="Arial" panose="020B0604020202020204" pitchFamily="34" charset="0"/>
              </a:rPr>
              <a:t/>
            </a: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dirty="0"/>
          </a:p>
          <a:p>
            <a:pPr marL="0" indent="0">
              <a:lnSpc>
                <a:spcPct val="100000"/>
              </a:lnSpc>
              <a:spcBef>
                <a:spcPts val="600"/>
              </a:spcBef>
              <a:spcAft>
                <a:spcPts val="600"/>
              </a:spcAft>
              <a:buNone/>
              <a:defRPr/>
            </a:pPr>
            <a:r>
              <a:rPr lang="da-DK" sz="1050" b="1" noProof="1">
                <a:cs typeface="Arial" panose="020B0604020202020204" pitchFamily="34" charset="0"/>
              </a:rPr>
              <a:t>Hjælpelinjer</a:t>
            </a:r>
            <a:r>
              <a:rPr lang="da-DK" sz="1000" b="1" noProof="1">
                <a:cs typeface="Arial" panose="020B0604020202020204" pitchFamily="34" charset="0"/>
              </a:rPr>
              <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dirty="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3551882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E99083C6-A688-493F-8404-B7691D6B9763}" type="datetime1">
              <a:rPr lang="da-DK"/>
              <a:pPr/>
              <a:t>20-11-2020</a:t>
            </a:fld>
            <a:endParaRPr lang="da-DK"/>
          </a:p>
        </p:txBody>
      </p:sp>
      <p:sp>
        <p:nvSpPr>
          <p:cNvPr id="5" name="Pladsholder til sidefod 4"/>
          <p:cNvSpPr>
            <a:spLocks noGrp="1"/>
          </p:cNvSpPr>
          <p:nvPr>
            <p:ph type="ftr" sz="quarter" idx="11"/>
          </p:nvPr>
        </p:nvSpPr>
        <p:spPr/>
        <p:txBody>
          <a:bodyPr/>
          <a:lstStyle>
            <a:lvl1pPr>
              <a:defRPr/>
            </a:lvl1pPr>
          </a:lstStyle>
          <a:p>
            <a:r>
              <a:rPr lang="da-DK" dirty="0" smtClean="0"/>
              <a:t>Indsæt note og kildehenvisning via Sidehoved og sidefod</a:t>
            </a:r>
            <a:endParaRPr lang="da-DK" dirty="0"/>
          </a:p>
        </p:txBody>
      </p:sp>
      <p:sp>
        <p:nvSpPr>
          <p:cNvPr id="6" name="Pladsholder til diasnummer 5"/>
          <p:cNvSpPr>
            <a:spLocks noGrp="1"/>
          </p:cNvSpPr>
          <p:nvPr>
            <p:ph type="sldNum" sz="quarter" idx="12"/>
          </p:nvPr>
        </p:nvSpPr>
        <p:spPr/>
        <p:txBody>
          <a:bodyPr/>
          <a:lstStyle>
            <a:lvl1pPr>
              <a:defRPr/>
            </a:lvl1pPr>
          </a:lstStyle>
          <a:p>
            <a:r>
              <a:rPr lang="da-DK"/>
              <a:t>Side </a:t>
            </a:r>
            <a:fld id="{2422BA6A-2CEF-46ED-93BA-979740AEA7F0}" type="slidenum">
              <a:rPr lang="da-DK"/>
              <a:pPr/>
              <a:t>‹nr.›</a:t>
            </a:fld>
            <a:endParaRPr lang="da-DK"/>
          </a:p>
        </p:txBody>
      </p:sp>
    </p:spTree>
    <p:extLst>
      <p:ext uri="{BB962C8B-B14F-4D97-AF65-F5344CB8AC3E}">
        <p14:creationId xmlns:p14="http://schemas.microsoft.com/office/powerpoint/2010/main" val="1215190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Indhold og billede A">
    <p:bg>
      <p:bgPr>
        <a:solidFill>
          <a:schemeClr val="bg2"/>
        </a:solidFill>
        <a:effectLst/>
      </p:bgPr>
    </p:bg>
    <p:spTree>
      <p:nvGrpSpPr>
        <p:cNvPr id="1" name=""/>
        <p:cNvGrpSpPr/>
        <p:nvPr/>
      </p:nvGrpSpPr>
      <p:grpSpPr>
        <a:xfrm>
          <a:off x="0" y="0"/>
          <a:ext cx="0" cy="0"/>
          <a:chOff x="0" y="0"/>
          <a:chExt cx="0" cy="0"/>
        </a:xfrm>
      </p:grpSpPr>
      <p:sp>
        <p:nvSpPr>
          <p:cNvPr id="4" name="Rektangel 3"/>
          <p:cNvSpPr/>
          <p:nvPr userDrawn="1"/>
        </p:nvSpPr>
        <p:spPr>
          <a:xfrm>
            <a:off x="6104467" y="0"/>
            <a:ext cx="608753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
          <p:cNvSpPr>
            <a:spLocks noGrp="1"/>
          </p:cNvSpPr>
          <p:nvPr>
            <p:ph type="dt" sz="half" idx="10"/>
          </p:nvPr>
        </p:nvSpPr>
        <p:spPr/>
        <p:txBody>
          <a:bodyPr/>
          <a:lstStyle/>
          <a:p>
            <a:fld id="{146C17E5-3C79-4894-AB6D-9E2345EDA1D0}"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pic>
        <p:nvPicPr>
          <p:cNvPr id="12"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26156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dirty="0"/>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20. november 2020</a:t>
            </a:fld>
            <a:endParaRPr lang="da-DK" dirty="0"/>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46810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dirty="0"/>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20. november 2020</a:t>
            </a:fld>
            <a:endParaRPr lang="da-DK" dirty="0"/>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424401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dirty="0"/>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dirty="0"/>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20. november 2020</a:t>
            </a:fld>
            <a:endParaRPr lang="da-DK" dirty="0"/>
          </a:p>
        </p:txBody>
      </p:sp>
    </p:spTree>
    <p:extLst>
      <p:ext uri="{BB962C8B-B14F-4D97-AF65-F5344CB8AC3E}">
        <p14:creationId xmlns:p14="http://schemas.microsoft.com/office/powerpoint/2010/main" val="342242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dirty="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269008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dirty="0"/>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20. november 2020</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3184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20. november 2020</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03727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dirty="0"/>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20. november 2020</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488403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33" Type="http://schemas.openxmlformats.org/officeDocument/2006/relationships/tags" Target="../tags/tag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tags" Target="../tags/tag8.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36"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 Id="rId35"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dirty="0"/>
              <a:t>Click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a:t>6</a:t>
            </a:r>
          </a:p>
          <a:p>
            <a:pPr lvl="6"/>
            <a:r>
              <a:rPr lang="da-DK" noProof="0" dirty="0"/>
              <a:t>7</a:t>
            </a:r>
          </a:p>
          <a:p>
            <a:pPr lvl="7"/>
            <a:r>
              <a:rPr lang="da-DK" noProof="0" dirty="0"/>
              <a:t>8</a:t>
            </a:r>
          </a:p>
          <a:p>
            <a:pPr lvl="8"/>
            <a:r>
              <a:rPr lang="da-DK" noProof="0" dirty="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B6072E60-7747-4DE1-BA7C-7DB988E35CEF}" type="datetime2">
              <a:rPr lang="da-DK" smtClean="0"/>
              <a:t>20. november 2020</a:t>
            </a:fld>
            <a:endParaRPr lang="da-DK" dirty="0"/>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dirty="0"/>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dirty="0"/>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5"/>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6"/>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7"/>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8"/>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9"/>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30"/>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31"/>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2"/>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3"/>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4"/>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5"/>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6"/>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31" r:id="rId1"/>
    <p:sldLayoutId id="2147483745" r:id="rId2"/>
    <p:sldLayoutId id="2147483730" r:id="rId3"/>
    <p:sldLayoutId id="2147483743" r:id="rId4"/>
    <p:sldLayoutId id="2147483649" r:id="rId5"/>
    <p:sldLayoutId id="2147483735" r:id="rId6"/>
    <p:sldLayoutId id="2147483732" r:id="rId7"/>
    <p:sldLayoutId id="2147483658" r:id="rId8"/>
    <p:sldLayoutId id="2147483744" r:id="rId9"/>
    <p:sldLayoutId id="2147483740" r:id="rId10"/>
    <p:sldLayoutId id="2147483721" r:id="rId11"/>
    <p:sldLayoutId id="2147483652" r:id="rId12"/>
    <p:sldLayoutId id="2147483734" r:id="rId13"/>
    <p:sldLayoutId id="2147483733" r:id="rId14"/>
    <p:sldLayoutId id="2147483742" r:id="rId15"/>
    <p:sldLayoutId id="2147483737" r:id="rId16"/>
    <p:sldLayoutId id="2147483736" r:id="rId17"/>
    <p:sldLayoutId id="2147483738" r:id="rId18"/>
    <p:sldLayoutId id="2147483654" r:id="rId19"/>
    <p:sldLayoutId id="2147483655" r:id="rId20"/>
    <p:sldLayoutId id="2147483746" r:id="rId21"/>
    <p:sldLayoutId id="2147483747" r:id="rId22"/>
    <p:sldLayoutId id="2147483748" r:id="rId23"/>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7339" userDrawn="1">
          <p15:clr>
            <a:srgbClr val="F26B43"/>
          </p15:clr>
        </p15:guide>
        <p15:guide id="3" orient="horz" pos="340" userDrawn="1">
          <p15:clr>
            <a:srgbClr val="F26B43"/>
          </p15:clr>
        </p15:guide>
        <p15:guide id="4" orient="horz" pos="3979" userDrawn="1">
          <p15:clr>
            <a:srgbClr val="F26B43"/>
          </p15:clr>
        </p15:guide>
        <p15:guide id="5" pos="923" userDrawn="1">
          <p15:clr>
            <a:srgbClr val="F26B43"/>
          </p15:clr>
        </p15:guide>
        <p15:guide id="6" pos="6756" userDrawn="1">
          <p15:clr>
            <a:srgbClr val="F26B43"/>
          </p15:clr>
        </p15:guide>
        <p15:guide id="7" pos="1506" userDrawn="1">
          <p15:clr>
            <a:srgbClr val="F26B43"/>
          </p15:clr>
        </p15:guide>
        <p15:guide id="8" pos="2090" userDrawn="1">
          <p15:clr>
            <a:srgbClr val="F26B43"/>
          </p15:clr>
        </p15:guide>
        <p15:guide id="9" pos="2673" userDrawn="1">
          <p15:clr>
            <a:srgbClr val="F26B43"/>
          </p15:clr>
        </p15:guide>
        <p15:guide id="10" pos="3256" userDrawn="1">
          <p15:clr>
            <a:srgbClr val="F26B43"/>
          </p15:clr>
        </p15:guide>
        <p15:guide id="11" pos="3840" userDrawn="1">
          <p15:clr>
            <a:srgbClr val="F26B43"/>
          </p15:clr>
        </p15:guide>
        <p15:guide id="12" pos="4423" userDrawn="1">
          <p15:clr>
            <a:srgbClr val="F26B43"/>
          </p15:clr>
        </p15:guide>
        <p15:guide id="13" pos="5006" userDrawn="1">
          <p15:clr>
            <a:srgbClr val="F26B43"/>
          </p15:clr>
        </p15:guide>
        <p15:guide id="14" pos="5589" userDrawn="1">
          <p15:clr>
            <a:srgbClr val="F26B43"/>
          </p15:clr>
        </p15:guide>
        <p15:guide id="15" pos="617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uvm.dk/aktuelt/nyheder/uvm/orienteringer/fgu/190809-nyt-om-fgu-12" TargetMode="External"/><Relationship Id="rId2" Type="http://schemas.openxmlformats.org/officeDocument/2006/relationships/hyperlink" Target="https://www.uvm.dk/aktuelt/nyheder/uvm/orienteringer/fgu/190923-nyt-om-fgu-14" TargetMode="External"/><Relationship Id="rId1" Type="http://schemas.openxmlformats.org/officeDocument/2006/relationships/slideLayout" Target="../slideLayouts/slideLayout22.xml"/><Relationship Id="rId5" Type="http://schemas.openxmlformats.org/officeDocument/2006/relationships/hyperlink" Target="https://www.uvm.dk/institutioner-og-drift/oekonomi-og-drift/regulerede-institutioner/tilskud-til-institutioner/tilskud-til-fgu" TargetMode="External"/><Relationship Id="rId4" Type="http://schemas.openxmlformats.org/officeDocument/2006/relationships/hyperlink" Target="https://www.uvm.dk/institutioner-og-drift/oekonomi-og-drift/regulerede-institutioner/takstkatalog-og-finanslov/takstkatalo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uvm.dk/forberedende-grunduddannelse/love-og-regler" TargetMode="External"/><Relationship Id="rId2" Type="http://schemas.openxmlformats.org/officeDocument/2006/relationships/hyperlink" Target="https://www.retsinformation.dk/Forms/R0710.aspx?id=210355" TargetMode="Externa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9.xml"/><Relationship Id="rId5" Type="http://schemas.openxmlformats.org/officeDocument/2006/relationships/image" Target="../media/image21.emf"/><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2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22.xml"/><Relationship Id="rId5" Type="http://schemas.openxmlformats.org/officeDocument/2006/relationships/image" Target="../media/image23.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microsoft.com/office/2007/relationships/hdphoto" Target="../media/hdphoto3.wdp"/><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image" Target="../media/image24.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microsoft.com/office/2007/relationships/hdphoto" Target="../media/hdphoto5.wdp"/><Relationship Id="rId2" Type="http://schemas.openxmlformats.org/officeDocument/2006/relationships/slideLayout" Target="../slideLayouts/slideLayout11.xml"/><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image" Target="../media/image16.png"/><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4.xml"/><Relationship Id="rId7" Type="http://schemas.openxmlformats.org/officeDocument/2006/relationships/image" Target="../media/image34.png"/><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33.png"/><Relationship Id="rId11"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0.emf"/><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6.xml"/><Relationship Id="rId7" Type="http://schemas.openxmlformats.org/officeDocument/2006/relationships/image" Target="../media/image42.png"/><Relationship Id="rId2" Type="http://schemas.openxmlformats.org/officeDocument/2006/relationships/slideLayout" Target="../slideLayouts/slideLayout11.xml"/><Relationship Id="rId1" Type="http://schemas.openxmlformats.org/officeDocument/2006/relationships/tags" Target="../tags/tag28.xml"/><Relationship Id="rId6" Type="http://schemas.openxmlformats.org/officeDocument/2006/relationships/image" Target="../media/image16.png"/><Relationship Id="rId5" Type="http://schemas.openxmlformats.org/officeDocument/2006/relationships/image" Target="../media/image41.png"/><Relationship Id="rId4" Type="http://schemas.openxmlformats.org/officeDocument/2006/relationships/image" Target="../media/image17.png"/><Relationship Id="rId9"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hyperlink" Target="https://www.retsinformation.dk/eli/lta/2019/478" TargetMode="External"/><Relationship Id="rId3" Type="http://schemas.openxmlformats.org/officeDocument/2006/relationships/hyperlink" Target="https://www.retsinformation.dk/eli/lta/2019/825" TargetMode="External"/><Relationship Id="rId7" Type="http://schemas.openxmlformats.org/officeDocument/2006/relationships/hyperlink" Target="https://www.retsinformation.dk/eli/lta/2019/604" TargetMode="External"/><Relationship Id="rId2" Type="http://schemas.openxmlformats.org/officeDocument/2006/relationships/hyperlink" Target="https://www.uvm.dk/forberedende-grunduddannelse/om-forberedende-grunduddannelse/uddannelsens-opbygning-og-indhold" TargetMode="External"/><Relationship Id="rId1" Type="http://schemas.openxmlformats.org/officeDocument/2006/relationships/slideLayout" Target="../slideLayouts/slideLayout6.xml"/><Relationship Id="rId6" Type="http://schemas.openxmlformats.org/officeDocument/2006/relationships/hyperlink" Target="https://www.retsinformation.dk/eli/lta/2019/479" TargetMode="External"/><Relationship Id="rId5" Type="http://schemas.openxmlformats.org/officeDocument/2006/relationships/hyperlink" Target="https://www.retsinformation.dk/eli/lta/2019/606" TargetMode="External"/><Relationship Id="rId4" Type="http://schemas.openxmlformats.org/officeDocument/2006/relationships/hyperlink" Target="https://www.retsinformation.dk/eli/lta/2020/1152"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8.xml"/><Relationship Id="rId7" Type="http://schemas.microsoft.com/office/2007/relationships/hdphoto" Target="../media/hdphoto9.wdp"/><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44.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3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3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33.xml"/><Relationship Id="rId5" Type="http://schemas.openxmlformats.org/officeDocument/2006/relationships/image" Target="../media/image47.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3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notesSlide" Target="../notesSlides/notesSlide24.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3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37.xml"/><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notesSlide" Target="../notesSlides/notesSlide26.xml"/><Relationship Id="rId7" Type="http://schemas.openxmlformats.org/officeDocument/2006/relationships/image" Target="../media/image36.png"/><Relationship Id="rId12" Type="http://schemas.openxmlformats.org/officeDocument/2006/relationships/image" Target="../media/image62.png"/><Relationship Id="rId2" Type="http://schemas.openxmlformats.org/officeDocument/2006/relationships/slideLayout" Target="../slideLayouts/slideLayout11.xml"/><Relationship Id="rId16" Type="http://schemas.openxmlformats.org/officeDocument/2006/relationships/image" Target="../media/image16.png"/><Relationship Id="rId1" Type="http://schemas.openxmlformats.org/officeDocument/2006/relationships/tags" Target="../tags/tag38.xml"/><Relationship Id="rId6" Type="http://schemas.openxmlformats.org/officeDocument/2006/relationships/image" Target="../media/image35.png"/><Relationship Id="rId11" Type="http://schemas.openxmlformats.org/officeDocument/2006/relationships/image" Target="../media/image61.png"/><Relationship Id="rId5" Type="http://schemas.openxmlformats.org/officeDocument/2006/relationships/image" Target="../media/image34.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9.pn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hyperlink" Target="https://www.retsinformation.dk/eli/lta/2019/479"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7.png"/><Relationship Id="rId3" Type="http://schemas.openxmlformats.org/officeDocument/2006/relationships/notesSlide" Target="../notesSlides/notesSlide27.xml"/><Relationship Id="rId7" Type="http://schemas.openxmlformats.org/officeDocument/2006/relationships/image" Target="../media/image48.png"/><Relationship Id="rId12" Type="http://schemas.openxmlformats.org/officeDocument/2006/relationships/image" Target="../media/image62.png"/><Relationship Id="rId2" Type="http://schemas.openxmlformats.org/officeDocument/2006/relationships/slideLayout" Target="../slideLayouts/slideLayout11.xml"/><Relationship Id="rId16" Type="http://schemas.openxmlformats.org/officeDocument/2006/relationships/image" Target="../media/image26.png"/><Relationship Id="rId1" Type="http://schemas.openxmlformats.org/officeDocument/2006/relationships/tags" Target="../tags/tag39.xml"/><Relationship Id="rId6" Type="http://schemas.microsoft.com/office/2007/relationships/hdphoto" Target="../media/hdphoto11.wdp"/><Relationship Id="rId11" Type="http://schemas.openxmlformats.org/officeDocument/2006/relationships/image" Target="../media/image61.png"/><Relationship Id="rId5" Type="http://schemas.openxmlformats.org/officeDocument/2006/relationships/image" Target="../media/image66.png"/><Relationship Id="rId15" Type="http://schemas.microsoft.com/office/2007/relationships/hdphoto" Target="../media/hdphoto12.wdp"/><Relationship Id="rId10" Type="http://schemas.openxmlformats.org/officeDocument/2006/relationships/image" Target="../media/image60.png"/><Relationship Id="rId4" Type="http://schemas.openxmlformats.org/officeDocument/2006/relationships/image" Target="../media/image16.png"/><Relationship Id="rId9" Type="http://schemas.openxmlformats.org/officeDocument/2006/relationships/image" Target="../media/image58.png"/><Relationship Id="rId14"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emf"/><Relationship Id="rId3" Type="http://schemas.openxmlformats.org/officeDocument/2006/relationships/notesSlide" Target="../notesSlides/notesSlide28.xml"/><Relationship Id="rId7" Type="http://schemas.openxmlformats.org/officeDocument/2006/relationships/image" Target="../media/image71.jpeg"/><Relationship Id="rId12" Type="http://schemas.openxmlformats.org/officeDocument/2006/relationships/image" Target="../media/image76.emf"/><Relationship Id="rId2" Type="http://schemas.openxmlformats.org/officeDocument/2006/relationships/slideLayout" Target="../slideLayouts/slideLayout11.xml"/><Relationship Id="rId1" Type="http://schemas.openxmlformats.org/officeDocument/2006/relationships/tags" Target="../tags/tag40.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48.png"/><Relationship Id="rId15" Type="http://schemas.openxmlformats.org/officeDocument/2006/relationships/image" Target="../media/image79.emf"/><Relationship Id="rId10" Type="http://schemas.openxmlformats.org/officeDocument/2006/relationships/image" Target="../media/image74.jpeg"/><Relationship Id="rId4" Type="http://schemas.openxmlformats.org/officeDocument/2006/relationships/image" Target="../media/image69.jpeg"/><Relationship Id="rId9" Type="http://schemas.openxmlformats.org/officeDocument/2006/relationships/image" Target="../media/image73.jpeg"/><Relationship Id="rId14" Type="http://schemas.openxmlformats.org/officeDocument/2006/relationships/image" Target="../media/image78.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1.png"/><Relationship Id="rId2" Type="http://schemas.openxmlformats.org/officeDocument/2006/relationships/slideLayout" Target="../slideLayouts/slideLayout11.xml"/><Relationship Id="rId1" Type="http://schemas.openxmlformats.org/officeDocument/2006/relationships/tags" Target="../tags/tag41.xml"/><Relationship Id="rId6" Type="http://schemas.openxmlformats.org/officeDocument/2006/relationships/image" Target="../media/image48.png"/><Relationship Id="rId5" Type="http://schemas.microsoft.com/office/2007/relationships/hdphoto" Target="../media/hdphoto13.wdp"/><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4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31.xml"/><Relationship Id="rId7" Type="http://schemas.openxmlformats.org/officeDocument/2006/relationships/image" Target="../media/image83.png"/><Relationship Id="rId2" Type="http://schemas.openxmlformats.org/officeDocument/2006/relationships/slideLayout" Target="../slideLayouts/slideLayout11.xml"/><Relationship Id="rId1" Type="http://schemas.openxmlformats.org/officeDocument/2006/relationships/tags" Target="../tags/tag43.xml"/><Relationship Id="rId6" Type="http://schemas.microsoft.com/office/2007/relationships/hdphoto" Target="../media/hdphoto14.wdp"/><Relationship Id="rId11" Type="http://schemas.openxmlformats.org/officeDocument/2006/relationships/image" Target="../media/image85.png"/><Relationship Id="rId5" Type="http://schemas.openxmlformats.org/officeDocument/2006/relationships/image" Target="../media/image82.png"/><Relationship Id="rId10"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notesSlide" Target="../notesSlides/notesSlide32.xml"/><Relationship Id="rId21" Type="http://schemas.openxmlformats.org/officeDocument/2006/relationships/image" Target="../media/image97.png"/><Relationship Id="rId7" Type="http://schemas.openxmlformats.org/officeDocument/2006/relationships/image" Target="../media/image87.png"/><Relationship Id="rId12" Type="http://schemas.openxmlformats.org/officeDocument/2006/relationships/image" Target="../media/image90.png"/><Relationship Id="rId17" Type="http://schemas.openxmlformats.org/officeDocument/2006/relationships/image" Target="../media/image94.png"/><Relationship Id="rId25" Type="http://schemas.openxmlformats.org/officeDocument/2006/relationships/image" Target="../media/image100.png"/><Relationship Id="rId2" Type="http://schemas.openxmlformats.org/officeDocument/2006/relationships/slideLayout" Target="../slideLayouts/slideLayout11.xml"/><Relationship Id="rId16" Type="http://schemas.microsoft.com/office/2007/relationships/hdphoto" Target="../media/hdphoto19.wdp"/><Relationship Id="rId20" Type="http://schemas.openxmlformats.org/officeDocument/2006/relationships/image" Target="../media/image96.png"/><Relationship Id="rId1" Type="http://schemas.openxmlformats.org/officeDocument/2006/relationships/tags" Target="../tags/tag44.xml"/><Relationship Id="rId6" Type="http://schemas.openxmlformats.org/officeDocument/2006/relationships/image" Target="../media/image86.png"/><Relationship Id="rId11" Type="http://schemas.openxmlformats.org/officeDocument/2006/relationships/image" Target="../media/image89.png"/><Relationship Id="rId24" Type="http://schemas.openxmlformats.org/officeDocument/2006/relationships/image" Target="../media/image99.png"/><Relationship Id="rId5" Type="http://schemas.openxmlformats.org/officeDocument/2006/relationships/image" Target="../media/image48.png"/><Relationship Id="rId15" Type="http://schemas.openxmlformats.org/officeDocument/2006/relationships/image" Target="../media/image93.png"/><Relationship Id="rId23" Type="http://schemas.openxmlformats.org/officeDocument/2006/relationships/image" Target="../media/image98.png"/><Relationship Id="rId10" Type="http://schemas.microsoft.com/office/2007/relationships/hdphoto" Target="../media/hdphoto18.wdp"/><Relationship Id="rId19" Type="http://schemas.microsoft.com/office/2007/relationships/hdphoto" Target="../media/hdphoto20.wdp"/><Relationship Id="rId4" Type="http://schemas.openxmlformats.org/officeDocument/2006/relationships/image" Target="../media/image16.png"/><Relationship Id="rId9" Type="http://schemas.openxmlformats.org/officeDocument/2006/relationships/image" Target="../media/image88.png"/><Relationship Id="rId14" Type="http://schemas.openxmlformats.org/officeDocument/2006/relationships/image" Target="../media/image92.png"/><Relationship Id="rId22" Type="http://schemas.microsoft.com/office/2007/relationships/hdphoto" Target="../media/hdphoto21.wdp"/></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notesSlide" Target="../notesSlides/notesSlide33.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4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34.xml"/><Relationship Id="rId7" Type="http://schemas.microsoft.com/office/2007/relationships/hdphoto" Target="../media/hdphoto22.wdp"/><Relationship Id="rId2" Type="http://schemas.openxmlformats.org/officeDocument/2006/relationships/slideLayout" Target="../slideLayouts/slideLayout11.xml"/><Relationship Id="rId1" Type="http://schemas.openxmlformats.org/officeDocument/2006/relationships/tags" Target="../tags/tag46.xml"/><Relationship Id="rId6" Type="http://schemas.openxmlformats.org/officeDocument/2006/relationships/image" Target="../media/image101.png"/><Relationship Id="rId5" Type="http://schemas.openxmlformats.org/officeDocument/2006/relationships/image" Target="../media/image48.png"/><Relationship Id="rId4" Type="http://schemas.openxmlformats.org/officeDocument/2006/relationships/image" Target="../media/image16.png"/><Relationship Id="rId9" Type="http://schemas.microsoft.com/office/2007/relationships/hdphoto" Target="../media/hdphoto23.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47.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48.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hyperlink" Target="https://www.uvm.dk/institutioner-og-drift/oekonomi-og-drift/regulerede-institutioner/takstkatalog-og-finanslov/takstkatalog"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notesSlide" Target="../notesSlides/notesSlide37.xml"/><Relationship Id="rId7" Type="http://schemas.openxmlformats.org/officeDocument/2006/relationships/image" Target="../media/image77.emf"/><Relationship Id="rId2" Type="http://schemas.openxmlformats.org/officeDocument/2006/relationships/slideLayout" Target="../slideLayouts/slideLayout11.xml"/><Relationship Id="rId1" Type="http://schemas.openxmlformats.org/officeDocument/2006/relationships/tags" Target="../tags/tag49.xml"/><Relationship Id="rId6" Type="http://schemas.openxmlformats.org/officeDocument/2006/relationships/image" Target="../media/image76.emf"/><Relationship Id="rId11" Type="http://schemas.microsoft.com/office/2007/relationships/hdphoto" Target="../media/hdphoto24.wdp"/><Relationship Id="rId5" Type="http://schemas.openxmlformats.org/officeDocument/2006/relationships/image" Target="../media/image103.png"/><Relationship Id="rId10" Type="http://schemas.openxmlformats.org/officeDocument/2006/relationships/image" Target="../media/image104.png"/><Relationship Id="rId4" Type="http://schemas.openxmlformats.org/officeDocument/2006/relationships/image" Target="../media/image48.png"/><Relationship Id="rId9" Type="http://schemas.openxmlformats.org/officeDocument/2006/relationships/image" Target="../media/image79.emf"/></Relationships>
</file>

<file path=ppt/slides/_rels/slide51.xml.rels><?xml version="1.0" encoding="UTF-8" standalone="yes"?>
<Relationships xmlns="http://schemas.openxmlformats.org/package/2006/relationships"><Relationship Id="rId8" Type="http://schemas.microsoft.com/office/2007/relationships/hdphoto" Target="../media/hdphoto26.wdp"/><Relationship Id="rId13" Type="http://schemas.microsoft.com/office/2007/relationships/hdphoto" Target="../media/hdphoto28.wdp"/><Relationship Id="rId18" Type="http://schemas.microsoft.com/office/2007/relationships/hdphoto" Target="../media/hdphoto30.wdp"/><Relationship Id="rId3" Type="http://schemas.openxmlformats.org/officeDocument/2006/relationships/notesSlide" Target="../notesSlides/notesSlide38.xml"/><Relationship Id="rId7" Type="http://schemas.openxmlformats.org/officeDocument/2006/relationships/image" Target="../media/image106.png"/><Relationship Id="rId12" Type="http://schemas.openxmlformats.org/officeDocument/2006/relationships/image" Target="../media/image109.png"/><Relationship Id="rId17" Type="http://schemas.openxmlformats.org/officeDocument/2006/relationships/image" Target="../media/image111.png"/><Relationship Id="rId2" Type="http://schemas.openxmlformats.org/officeDocument/2006/relationships/slideLayout" Target="../slideLayouts/slideLayout11.xml"/><Relationship Id="rId16" Type="http://schemas.microsoft.com/office/2007/relationships/hdphoto" Target="../media/hdphoto29.wdp"/><Relationship Id="rId1" Type="http://schemas.openxmlformats.org/officeDocument/2006/relationships/tags" Target="../tags/tag50.xml"/><Relationship Id="rId6" Type="http://schemas.microsoft.com/office/2007/relationships/hdphoto" Target="../media/hdphoto25.wdp"/><Relationship Id="rId11" Type="http://schemas.microsoft.com/office/2007/relationships/hdphoto" Target="../media/hdphoto27.wdp"/><Relationship Id="rId5" Type="http://schemas.openxmlformats.org/officeDocument/2006/relationships/image" Target="../media/image105.png"/><Relationship Id="rId15" Type="http://schemas.openxmlformats.org/officeDocument/2006/relationships/image" Target="../media/image110.png"/><Relationship Id="rId10" Type="http://schemas.openxmlformats.org/officeDocument/2006/relationships/image" Target="../media/image108.png"/><Relationship Id="rId4" Type="http://schemas.openxmlformats.org/officeDocument/2006/relationships/image" Target="../media/image48.png"/><Relationship Id="rId9" Type="http://schemas.openxmlformats.org/officeDocument/2006/relationships/image" Target="../media/image107.png"/><Relationship Id="rId14"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7CB8B4-833E-4919-91B6-3F3CEE60FF9F}"/>
              </a:ext>
            </a:extLst>
          </p:cNvPr>
          <p:cNvSpPr>
            <a:spLocks noGrp="1"/>
          </p:cNvSpPr>
          <p:nvPr>
            <p:ph type="dt" sz="half" idx="10"/>
          </p:nvPr>
        </p:nvSpPr>
        <p:spPr/>
        <p:txBody>
          <a:bodyPr/>
          <a:lstStyle/>
          <a:p>
            <a:fld id="{54F7CAC9-5EC0-4FCD-8270-C0667CD1F959}" type="datetime2">
              <a:rPr lang="da-DK"/>
              <a:t>20. november 2020</a:t>
            </a:fld>
            <a:endParaRPr lang="da-DK" dirty="0"/>
          </a:p>
        </p:txBody>
      </p:sp>
      <p:sp>
        <p:nvSpPr>
          <p:cNvPr id="4" name="Slide Number Placeholder 3">
            <a:extLst>
              <a:ext uri="{FF2B5EF4-FFF2-40B4-BE49-F238E27FC236}">
                <a16:creationId xmlns:a16="http://schemas.microsoft.com/office/drawing/2014/main" id="{6C06139B-191C-4BD2-AE53-CE5DA4897C54}"/>
              </a:ext>
            </a:extLst>
          </p:cNvPr>
          <p:cNvSpPr>
            <a:spLocks noGrp="1"/>
          </p:cNvSpPr>
          <p:nvPr>
            <p:ph type="sldNum" sz="quarter" idx="12"/>
          </p:nvPr>
        </p:nvSpPr>
        <p:spPr/>
        <p:txBody>
          <a:bodyPr/>
          <a:lstStyle/>
          <a:p>
            <a:fld id="{24C8C45C-947F-4981-8B3F-4F32E973C901}" type="slidenum">
              <a:rPr lang="da-DK"/>
              <a:pPr/>
              <a:t>1</a:t>
            </a:fld>
            <a:endParaRPr lang="da-DK" dirty="0"/>
          </a:p>
        </p:txBody>
      </p:sp>
      <p:sp>
        <p:nvSpPr>
          <p:cNvPr id="5" name="Title 4">
            <a:extLst>
              <a:ext uri="{FF2B5EF4-FFF2-40B4-BE49-F238E27FC236}">
                <a16:creationId xmlns:a16="http://schemas.microsoft.com/office/drawing/2014/main" id="{CC60205F-9C2F-4829-9359-9183E5B51AF6}"/>
              </a:ext>
            </a:extLst>
          </p:cNvPr>
          <p:cNvSpPr>
            <a:spLocks noGrp="1"/>
          </p:cNvSpPr>
          <p:nvPr>
            <p:ph type="ctrTitle"/>
          </p:nvPr>
        </p:nvSpPr>
        <p:spPr>
          <a:xfrm>
            <a:off x="2429999" y="3513221"/>
            <a:ext cx="8766321" cy="2348563"/>
          </a:xfrm>
        </p:spPr>
        <p:txBody>
          <a:bodyPr/>
          <a:lstStyle/>
          <a:p>
            <a:r>
              <a:rPr lang="da-DK" sz="4400" dirty="0" smtClean="0"/>
              <a:t>Egu-sporet </a:t>
            </a:r>
            <a:r>
              <a:rPr lang="da-DK" sz="4400" dirty="0" smtClean="0"/>
              <a:t>i </a:t>
            </a:r>
            <a:r>
              <a:rPr lang="da-DK" sz="4400" dirty="0"/>
              <a:t>f</a:t>
            </a:r>
            <a:r>
              <a:rPr lang="da-DK" sz="4400" dirty="0" smtClean="0"/>
              <a:t>orberedende grunduddannelse </a:t>
            </a:r>
            <a:br>
              <a:rPr lang="da-DK" sz="4400" dirty="0" smtClean="0"/>
            </a:br>
            <a:r>
              <a:rPr lang="da-DK" sz="1600" dirty="0" smtClean="0"/>
              <a:t/>
            </a:r>
            <a:br>
              <a:rPr lang="da-DK" sz="1600" dirty="0" smtClean="0"/>
            </a:br>
            <a:r>
              <a:rPr lang="da-DK" sz="1600" dirty="0"/>
              <a:t/>
            </a:r>
            <a:br>
              <a:rPr lang="da-DK" sz="1600" dirty="0"/>
            </a:br>
            <a:r>
              <a:rPr lang="da-DK" sz="1600" dirty="0" smtClean="0"/>
              <a:t/>
            </a:r>
            <a:br>
              <a:rPr lang="da-DK" sz="1600" dirty="0" smtClean="0"/>
            </a:br>
            <a:r>
              <a:rPr lang="da-DK" sz="1600" dirty="0" smtClean="0"/>
              <a:t/>
            </a:r>
            <a:br>
              <a:rPr lang="da-DK" sz="1600" dirty="0" smtClean="0"/>
            </a:br>
            <a:r>
              <a:rPr lang="da-DK" sz="1600" dirty="0" smtClean="0"/>
              <a:t/>
            </a:r>
            <a:br>
              <a:rPr lang="da-DK" sz="1600" dirty="0" smtClean="0"/>
            </a:br>
            <a:r>
              <a:rPr lang="da-DK" sz="1600" dirty="0" smtClean="0"/>
              <a:t>					</a:t>
            </a:r>
            <a:endParaRPr lang="da-DK" sz="1600" dirty="0"/>
          </a:p>
        </p:txBody>
      </p:sp>
      <p:sp>
        <p:nvSpPr>
          <p:cNvPr id="7" name="Text Placeholder 6">
            <a:extLst>
              <a:ext uri="{FF2B5EF4-FFF2-40B4-BE49-F238E27FC236}">
                <a16:creationId xmlns:a16="http://schemas.microsoft.com/office/drawing/2014/main" id="{3DF283EB-0CDB-4C34-9857-A059C3D005E9}"/>
              </a:ext>
            </a:extLst>
          </p:cNvPr>
          <p:cNvSpPr>
            <a:spLocks noGrp="1"/>
          </p:cNvSpPr>
          <p:nvPr>
            <p:ph type="body" sz="quarter" idx="17"/>
          </p:nvPr>
        </p:nvSpPr>
        <p:spPr/>
        <p:txBody>
          <a:bodyPr/>
          <a:lstStyle/>
          <a:p>
            <a:endParaRPr lang="da-DK" dirty="0"/>
          </a:p>
        </p:txBody>
      </p:sp>
      <p:pic>
        <p:nvPicPr>
          <p:cNvPr id="10" name="Picture Placeholder 9">
            <a:extLst>
              <a:ext uri="{FF2B5EF4-FFF2-40B4-BE49-F238E27FC236}">
                <a16:creationId xmlns:a16="http://schemas.microsoft.com/office/drawing/2014/main" id="{41478FAC-09BD-4215-A81C-AC023B2BCD11}"/>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t="28894" b="28894"/>
          <a:stretch/>
        </p:blipFill>
        <p:spPr>
          <a:xfrm>
            <a:off x="0" y="0"/>
            <a:ext cx="12193200" cy="3430800"/>
          </a:xfrm>
        </p:spPr>
      </p:pic>
      <p:sp>
        <p:nvSpPr>
          <p:cNvPr id="8" name="Text Placeholder 7">
            <a:extLst>
              <a:ext uri="{FF2B5EF4-FFF2-40B4-BE49-F238E27FC236}">
                <a16:creationId xmlns:a16="http://schemas.microsoft.com/office/drawing/2014/main" id="{8BE99BFA-3FFB-4D73-96D6-0A251EF5B110}"/>
              </a:ext>
            </a:extLst>
          </p:cNvPr>
          <p:cNvSpPr>
            <a:spLocks noGrp="1"/>
          </p:cNvSpPr>
          <p:nvPr>
            <p:ph type="body" sz="quarter" idx="18"/>
          </p:nvPr>
        </p:nvSpPr>
        <p:spPr/>
        <p:txBody>
          <a:bodyPr/>
          <a:lstStyle/>
          <a:p>
            <a:endParaRPr lang="da-DK" dirty="0"/>
          </a:p>
        </p:txBody>
      </p:sp>
    </p:spTree>
    <p:extLst>
      <p:ext uri="{BB962C8B-B14F-4D97-AF65-F5344CB8AC3E}">
        <p14:creationId xmlns:p14="http://schemas.microsoft.com/office/powerpoint/2010/main" val="3659122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539750"/>
            <a:ext cx="9259888" cy="662033"/>
          </a:xfrm>
        </p:spPr>
        <p:txBody>
          <a:bodyPr/>
          <a:lstStyle/>
          <a:p>
            <a:r>
              <a:rPr lang="da-DK" sz="2000" dirty="0"/>
              <a:t>F</a:t>
            </a:r>
            <a:r>
              <a:rPr lang="da-DK" sz="2000" dirty="0" smtClean="0"/>
              <a:t>orskellen </a:t>
            </a:r>
            <a:r>
              <a:rPr lang="da-DK" sz="2000" dirty="0"/>
              <a:t>mellem egu-forløb efter gammel ordning (påbegyndt før 1. august 2019) og egu-sporet i FGU (fra og med 1. august 2019). </a:t>
            </a:r>
          </a:p>
        </p:txBody>
      </p:sp>
      <p:graphicFrame>
        <p:nvGraphicFramePr>
          <p:cNvPr id="6" name="Pladsholder til indhold 5"/>
          <p:cNvGraphicFramePr>
            <a:graphicFrameLocks noGrp="1"/>
          </p:cNvGraphicFramePr>
          <p:nvPr>
            <p:ph idx="1"/>
            <p:extLst>
              <p:ext uri="{D42A27DB-BD31-4B8C-83A1-F6EECF244321}">
                <p14:modId xmlns:p14="http://schemas.microsoft.com/office/powerpoint/2010/main" val="2397075804"/>
              </p:ext>
            </p:extLst>
          </p:nvPr>
        </p:nvGraphicFramePr>
        <p:xfrm>
          <a:off x="2100663" y="1474640"/>
          <a:ext cx="62090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2233338068"/>
                    </a:ext>
                  </a:extLst>
                </a:gridCol>
                <a:gridCol w="2069465">
                  <a:extLst>
                    <a:ext uri="{9D8B030D-6E8A-4147-A177-3AD203B41FA5}">
                      <a16:colId xmlns:a16="http://schemas.microsoft.com/office/drawing/2014/main" val="1158734452"/>
                    </a:ext>
                  </a:extLst>
                </a:gridCol>
                <a:gridCol w="2070100">
                  <a:extLst>
                    <a:ext uri="{9D8B030D-6E8A-4147-A177-3AD203B41FA5}">
                      <a16:colId xmlns:a16="http://schemas.microsoft.com/office/drawing/2014/main" val="2863402126"/>
                    </a:ext>
                  </a:extLst>
                </a:gridCol>
              </a:tblGrid>
              <a:tr h="0">
                <a:tc>
                  <a:txBody>
                    <a:bodyPr/>
                    <a:lstStyle/>
                    <a:p>
                      <a:pPr>
                        <a:lnSpc>
                          <a:spcPct val="115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Egu – gammel ordning (før 1. august 2019)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Egu-sporet i FGU</a:t>
                      </a:r>
                    </a:p>
                    <a:p>
                      <a:pPr>
                        <a:lnSpc>
                          <a:spcPct val="115000"/>
                        </a:lnSpc>
                        <a:spcAft>
                          <a:spcPts val="0"/>
                        </a:spcAft>
                      </a:pPr>
                      <a:r>
                        <a:rPr lang="da-DK" sz="1100" dirty="0">
                          <a:effectLst/>
                        </a:rPr>
                        <a:t>(fra og med 1. august 2019)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8612679"/>
                  </a:ext>
                </a:extLst>
              </a:tr>
            </a:tbl>
          </a:graphicData>
        </a:graphic>
      </p:graphicFrame>
      <p:sp>
        <p:nvSpPr>
          <p:cNvPr id="4" name="Pladsholder til dato 3"/>
          <p:cNvSpPr>
            <a:spLocks noGrp="1"/>
          </p:cNvSpPr>
          <p:nvPr>
            <p:ph type="dt" sz="half" idx="10"/>
          </p:nvPr>
        </p:nvSpPr>
        <p:spPr/>
        <p:txBody>
          <a:bodyPr/>
          <a:lstStyle/>
          <a:p>
            <a:fld id="{E99083C6-A688-493F-8404-B7691D6B9763}" type="datetime1">
              <a:rPr lang="da-DK" smtClean="0"/>
              <a:pPr/>
              <a:t>20-11-2020</a:t>
            </a:fld>
            <a:endParaRPr lang="da-DK"/>
          </a:p>
        </p:txBody>
      </p:sp>
      <p:sp>
        <p:nvSpPr>
          <p:cNvPr id="5" name="Pladsholder til slidenummer 4"/>
          <p:cNvSpPr>
            <a:spLocks noGrp="1"/>
          </p:cNvSpPr>
          <p:nvPr>
            <p:ph type="sldNum" sz="quarter" idx="12"/>
          </p:nvPr>
        </p:nvSpPr>
        <p:spPr/>
        <p:txBody>
          <a:bodyPr/>
          <a:lstStyle/>
          <a:p>
            <a:r>
              <a:rPr lang="da-DK" smtClean="0"/>
              <a:t>Side </a:t>
            </a:r>
            <a:fld id="{2422BA6A-2CEF-46ED-93BA-979740AEA7F0}" type="slidenum">
              <a:rPr lang="da-DK" smtClean="0"/>
              <a:pPr/>
              <a:t>10</a:t>
            </a:fld>
            <a:endParaRPr lang="da-DK"/>
          </a:p>
        </p:txBody>
      </p:sp>
      <p:graphicFrame>
        <p:nvGraphicFramePr>
          <p:cNvPr id="18" name="Tabel 17"/>
          <p:cNvGraphicFramePr>
            <a:graphicFrameLocks noGrp="1"/>
          </p:cNvGraphicFramePr>
          <p:nvPr>
            <p:extLst>
              <p:ext uri="{D42A27DB-BD31-4B8C-83A1-F6EECF244321}">
                <p14:modId xmlns:p14="http://schemas.microsoft.com/office/powerpoint/2010/main" val="3075319178"/>
              </p:ext>
            </p:extLst>
          </p:nvPr>
        </p:nvGraphicFramePr>
        <p:xfrm>
          <a:off x="2100663" y="2147698"/>
          <a:ext cx="6209030" cy="2699004"/>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3349372483"/>
                    </a:ext>
                  </a:extLst>
                </a:gridCol>
                <a:gridCol w="2069465">
                  <a:extLst>
                    <a:ext uri="{9D8B030D-6E8A-4147-A177-3AD203B41FA5}">
                      <a16:colId xmlns:a16="http://schemas.microsoft.com/office/drawing/2014/main" val="1076906922"/>
                    </a:ext>
                  </a:extLst>
                </a:gridCol>
                <a:gridCol w="2070100">
                  <a:extLst>
                    <a:ext uri="{9D8B030D-6E8A-4147-A177-3AD203B41FA5}">
                      <a16:colId xmlns:a16="http://schemas.microsoft.com/office/drawing/2014/main" val="1837093022"/>
                    </a:ext>
                  </a:extLst>
                </a:gridCol>
              </a:tblGrid>
              <a:tr h="0">
                <a:tc>
                  <a:txBody>
                    <a:bodyPr/>
                    <a:lstStyle/>
                    <a:p>
                      <a:pPr>
                        <a:lnSpc>
                          <a:spcPct val="115000"/>
                        </a:lnSpc>
                        <a:spcAft>
                          <a:spcPts val="0"/>
                        </a:spcAft>
                      </a:pPr>
                      <a:r>
                        <a:rPr lang="da-DK" sz="1100" dirty="0">
                          <a:effectLst/>
                        </a:rPr>
                        <a:t>Finansiering af kombinationsforløb</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15000"/>
                        </a:lnSpc>
                        <a:spcAft>
                          <a:spcPts val="0"/>
                        </a:spcAft>
                        <a:buFont typeface="Symbol" panose="05050102010706020507" pitchFamily="18" charset="2"/>
                        <a:buChar char=""/>
                        <a:tabLst>
                          <a:tab pos="228600" algn="l"/>
                        </a:tabLst>
                      </a:pPr>
                      <a:r>
                        <a:rPr lang="da-DK" sz="1100">
                          <a:effectLst/>
                        </a:rPr>
                        <a:t>Skoledelen finansieres som fastsat i den for den pågældende uddannelse gældende lovgivning.</a:t>
                      </a:r>
                    </a:p>
                    <a:p>
                      <a:pPr marL="342900" lvl="0" indent="-342900">
                        <a:lnSpc>
                          <a:spcPct val="115000"/>
                        </a:lnSpc>
                        <a:spcAft>
                          <a:spcPts val="0"/>
                        </a:spcAft>
                        <a:buFont typeface="Symbol" panose="05050102010706020507" pitchFamily="18" charset="2"/>
                        <a:buChar char=""/>
                        <a:tabLst>
                          <a:tab pos="228600" algn="l"/>
                        </a:tabLst>
                      </a:pPr>
                      <a:r>
                        <a:rPr lang="da-DK" sz="1100">
                          <a:effectLst/>
                        </a:rPr>
                        <a:t>Kommunen kan finansiere udgifter til særlige undervisningsforløb mv. og eventuel deltagerbetaling</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15000"/>
                        </a:lnSpc>
                        <a:spcAft>
                          <a:spcPts val="0"/>
                        </a:spcAft>
                        <a:buFont typeface="Symbol" panose="05050102010706020507" pitchFamily="18" charset="2"/>
                        <a:buChar char=""/>
                        <a:tabLst>
                          <a:tab pos="228600" algn="l"/>
                        </a:tabLst>
                      </a:pPr>
                      <a:r>
                        <a:rPr lang="da-DK" sz="1100" dirty="0">
                          <a:effectLst/>
                        </a:rPr>
                        <a:t>Skoledelen finansieres som fastsat i den for den pågældende uddannelse gældende lovgivning.</a:t>
                      </a:r>
                    </a:p>
                    <a:p>
                      <a:pPr marL="342900" lvl="0" indent="-342900">
                        <a:lnSpc>
                          <a:spcPct val="115000"/>
                        </a:lnSpc>
                        <a:spcAft>
                          <a:spcPts val="0"/>
                        </a:spcAft>
                        <a:buFont typeface="Symbol" panose="05050102010706020507" pitchFamily="18" charset="2"/>
                        <a:buChar char=""/>
                        <a:tabLst>
                          <a:tab pos="228600" algn="l"/>
                        </a:tabLst>
                      </a:pPr>
                      <a:r>
                        <a:rPr lang="da-DK" sz="1100" dirty="0">
                          <a:effectLst/>
                        </a:rPr>
                        <a:t>FGU-institutionen finansierer som hovedregel eventuel deltagerbetaling til undervisning (ikke kost og logi)</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4985208"/>
                  </a:ext>
                </a:extLst>
              </a:tr>
            </a:tbl>
          </a:graphicData>
        </a:graphic>
      </p:graphicFrame>
      <p:graphicFrame>
        <p:nvGraphicFramePr>
          <p:cNvPr id="3" name="Tabel 2"/>
          <p:cNvGraphicFramePr>
            <a:graphicFrameLocks noGrp="1"/>
          </p:cNvGraphicFramePr>
          <p:nvPr>
            <p:extLst>
              <p:ext uri="{D42A27DB-BD31-4B8C-83A1-F6EECF244321}">
                <p14:modId xmlns:p14="http://schemas.microsoft.com/office/powerpoint/2010/main" val="2632695646"/>
              </p:ext>
            </p:extLst>
          </p:nvPr>
        </p:nvGraphicFramePr>
        <p:xfrm>
          <a:off x="2100663" y="4941402"/>
          <a:ext cx="6209030" cy="385572"/>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2400191520"/>
                    </a:ext>
                  </a:extLst>
                </a:gridCol>
                <a:gridCol w="2069465">
                  <a:extLst>
                    <a:ext uri="{9D8B030D-6E8A-4147-A177-3AD203B41FA5}">
                      <a16:colId xmlns:a16="http://schemas.microsoft.com/office/drawing/2014/main" val="1777179700"/>
                    </a:ext>
                  </a:extLst>
                </a:gridCol>
                <a:gridCol w="2070100">
                  <a:extLst>
                    <a:ext uri="{9D8B030D-6E8A-4147-A177-3AD203B41FA5}">
                      <a16:colId xmlns:a16="http://schemas.microsoft.com/office/drawing/2014/main" val="1810504205"/>
                    </a:ext>
                  </a:extLst>
                </a:gridCol>
              </a:tblGrid>
              <a:tr h="0">
                <a:tc>
                  <a:txBody>
                    <a:bodyPr/>
                    <a:lstStyle/>
                    <a:p>
                      <a:pPr>
                        <a:lnSpc>
                          <a:spcPct val="115000"/>
                        </a:lnSpc>
                        <a:spcAft>
                          <a:spcPts val="0"/>
                        </a:spcAft>
                      </a:pPr>
                      <a:r>
                        <a:rPr lang="da-DK" sz="1100">
                          <a:effectLst/>
                        </a:rPr>
                        <a:t>Udbetaling af skoleydelse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FGU-institution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3335691"/>
                  </a:ext>
                </a:extLst>
              </a:tr>
            </a:tbl>
          </a:graphicData>
        </a:graphic>
      </p:graphicFrame>
      <p:graphicFrame>
        <p:nvGraphicFramePr>
          <p:cNvPr id="7" name="Tabel 6"/>
          <p:cNvGraphicFramePr>
            <a:graphicFrameLocks noGrp="1"/>
          </p:cNvGraphicFramePr>
          <p:nvPr>
            <p:extLst>
              <p:ext uri="{D42A27DB-BD31-4B8C-83A1-F6EECF244321}">
                <p14:modId xmlns:p14="http://schemas.microsoft.com/office/powerpoint/2010/main" val="4254648763"/>
              </p:ext>
            </p:extLst>
          </p:nvPr>
        </p:nvGraphicFramePr>
        <p:xfrm>
          <a:off x="2100663" y="5406972"/>
          <a:ext cx="62090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2396185745"/>
                    </a:ext>
                  </a:extLst>
                </a:gridCol>
                <a:gridCol w="2069465">
                  <a:extLst>
                    <a:ext uri="{9D8B030D-6E8A-4147-A177-3AD203B41FA5}">
                      <a16:colId xmlns:a16="http://schemas.microsoft.com/office/drawing/2014/main" val="2695703545"/>
                    </a:ext>
                  </a:extLst>
                </a:gridCol>
                <a:gridCol w="2070100">
                  <a:extLst>
                    <a:ext uri="{9D8B030D-6E8A-4147-A177-3AD203B41FA5}">
                      <a16:colId xmlns:a16="http://schemas.microsoft.com/office/drawing/2014/main" val="1930007412"/>
                    </a:ext>
                  </a:extLst>
                </a:gridCol>
              </a:tblGrid>
              <a:tr h="0">
                <a:tc>
                  <a:txBody>
                    <a:bodyPr/>
                    <a:lstStyle/>
                    <a:p>
                      <a:pPr>
                        <a:lnSpc>
                          <a:spcPct val="115000"/>
                        </a:lnSpc>
                        <a:spcAft>
                          <a:spcPts val="0"/>
                        </a:spcAft>
                      </a:pPr>
                      <a:r>
                        <a:rPr lang="da-DK" sz="1100">
                          <a:effectLst/>
                        </a:rPr>
                        <a:t>Administrativt system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 </a:t>
                      </a:r>
                    </a:p>
                    <a:p>
                      <a:pPr>
                        <a:lnSpc>
                          <a:spcPct val="115000"/>
                        </a:lnSpc>
                        <a:spcAft>
                          <a:spcPts val="0"/>
                        </a:spcAft>
                      </a:pPr>
                      <a:r>
                        <a:rPr lang="da-DK" sz="1100">
                          <a:effectLst/>
                        </a:rPr>
                        <a:t>Egu-portalen</a:t>
                      </a:r>
                    </a:p>
                    <a:p>
                      <a:pPr>
                        <a:lnSpc>
                          <a:spcPct val="115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FGU-institutionens administrative system</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3074301"/>
                  </a:ext>
                </a:extLst>
              </a:tr>
            </a:tbl>
          </a:graphicData>
        </a:graphic>
      </p:graphicFrame>
    </p:spTree>
    <p:extLst>
      <p:ext uri="{BB962C8B-B14F-4D97-AF65-F5344CB8AC3E}">
        <p14:creationId xmlns:p14="http://schemas.microsoft.com/office/powerpoint/2010/main" val="2711603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1" y="539750"/>
            <a:ext cx="9259888" cy="679450"/>
          </a:xfrm>
        </p:spPr>
        <p:txBody>
          <a:bodyPr/>
          <a:lstStyle/>
          <a:p>
            <a:r>
              <a:rPr lang="da-DK" dirty="0"/>
              <a:t>S</a:t>
            </a:r>
            <a:r>
              <a:rPr lang="da-DK" dirty="0" smtClean="0"/>
              <a:t>ærlige </a:t>
            </a:r>
            <a:r>
              <a:rPr lang="da-DK" dirty="0"/>
              <a:t>regler for egu-sporet i FGU.</a:t>
            </a:r>
            <a:br>
              <a:rPr lang="da-DK" dirty="0"/>
            </a:br>
            <a:endParaRPr lang="da-DK" dirty="0"/>
          </a:p>
        </p:txBody>
      </p:sp>
      <p:sp>
        <p:nvSpPr>
          <p:cNvPr id="3" name="Pladsholder til billede 2"/>
          <p:cNvSpPr>
            <a:spLocks noGrp="1"/>
          </p:cNvSpPr>
          <p:nvPr>
            <p:ph type="pic" sz="quarter" idx="13"/>
          </p:nvPr>
        </p:nvSpPr>
        <p:spPr>
          <a:xfrm>
            <a:off x="539751" y="1739040"/>
            <a:ext cx="11110913" cy="4516663"/>
          </a:xfrm>
        </p:spPr>
      </p:sp>
      <p:sp>
        <p:nvSpPr>
          <p:cNvPr id="4" name="Pladsholder til dato 3"/>
          <p:cNvSpPr>
            <a:spLocks noGrp="1"/>
          </p:cNvSpPr>
          <p:nvPr>
            <p:ph type="dt" sz="half" idx="10"/>
          </p:nvPr>
        </p:nvSpPr>
        <p:spPr/>
        <p:txBody>
          <a:bodyPr/>
          <a:lstStyle/>
          <a:p>
            <a:fld id="{C0B30007-D416-4F36-BE74-F08BF34530F5}" type="datetime2">
              <a:rPr lang="da-DK" noProof="0" smtClean="0"/>
              <a:t>20. november 2020</a:t>
            </a:fld>
            <a:endParaRPr lang="da-DK" noProof="0" dirty="0"/>
          </a:p>
        </p:txBody>
      </p:sp>
      <p:sp>
        <p:nvSpPr>
          <p:cNvPr id="5" name="Pladsholder til slidenummer 4"/>
          <p:cNvSpPr>
            <a:spLocks noGrp="1"/>
          </p:cNvSpPr>
          <p:nvPr>
            <p:ph type="sldNum" sz="quarter" idx="12"/>
          </p:nvPr>
        </p:nvSpPr>
        <p:spPr/>
        <p:txBody>
          <a:bodyPr/>
          <a:lstStyle/>
          <a:p>
            <a:fld id="{859873C9-BF5D-4A9A-BB31-45BBB7BABAF7}" type="slidenum">
              <a:rPr lang="da-DK" smtClean="0"/>
              <a:pPr/>
              <a:t>11</a:t>
            </a:fld>
            <a:endParaRPr lang="da-DK" dirty="0"/>
          </a:p>
        </p:txBody>
      </p:sp>
      <p:graphicFrame>
        <p:nvGraphicFramePr>
          <p:cNvPr id="6" name="Tabel 5"/>
          <p:cNvGraphicFramePr>
            <a:graphicFrameLocks noGrp="1"/>
          </p:cNvGraphicFramePr>
          <p:nvPr>
            <p:extLst>
              <p:ext uri="{D42A27DB-BD31-4B8C-83A1-F6EECF244321}">
                <p14:modId xmlns:p14="http://schemas.microsoft.com/office/powerpoint/2010/main" val="694625582"/>
              </p:ext>
            </p:extLst>
          </p:nvPr>
        </p:nvGraphicFramePr>
        <p:xfrm>
          <a:off x="2390594" y="1800000"/>
          <a:ext cx="6209030" cy="385572"/>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138107964"/>
                    </a:ext>
                  </a:extLst>
                </a:gridCol>
                <a:gridCol w="2069465">
                  <a:extLst>
                    <a:ext uri="{9D8B030D-6E8A-4147-A177-3AD203B41FA5}">
                      <a16:colId xmlns:a16="http://schemas.microsoft.com/office/drawing/2014/main" val="2494236594"/>
                    </a:ext>
                  </a:extLst>
                </a:gridCol>
                <a:gridCol w="2070100">
                  <a:extLst>
                    <a:ext uri="{9D8B030D-6E8A-4147-A177-3AD203B41FA5}">
                      <a16:colId xmlns:a16="http://schemas.microsoft.com/office/drawing/2014/main" val="3825988872"/>
                    </a:ext>
                  </a:extLst>
                </a:gridCol>
              </a:tblGrid>
              <a:tr h="0">
                <a:tc>
                  <a:txBody>
                    <a:bodyPr/>
                    <a:lstStyle/>
                    <a:p>
                      <a:pPr algn="ctr">
                        <a:lnSpc>
                          <a:spcPct val="115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a-DK" sz="1100">
                          <a:effectLst/>
                        </a:rPr>
                        <a:t>FGU-elever i agu- og pgu-sporet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a-DK" sz="1100" dirty="0">
                          <a:effectLst/>
                        </a:rPr>
                        <a:t>FGU-elever i egu-sporet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8248073"/>
                  </a:ext>
                </a:extLst>
              </a:tr>
            </a:tbl>
          </a:graphicData>
        </a:graphic>
      </p:graphicFrame>
      <p:graphicFrame>
        <p:nvGraphicFramePr>
          <p:cNvPr id="7" name="Tabel 6"/>
          <p:cNvGraphicFramePr>
            <a:graphicFrameLocks noGrp="1"/>
          </p:cNvGraphicFramePr>
          <p:nvPr>
            <p:extLst>
              <p:ext uri="{D42A27DB-BD31-4B8C-83A1-F6EECF244321}">
                <p14:modId xmlns:p14="http://schemas.microsoft.com/office/powerpoint/2010/main" val="1390282741"/>
              </p:ext>
            </p:extLst>
          </p:nvPr>
        </p:nvGraphicFramePr>
        <p:xfrm>
          <a:off x="2390594" y="2277593"/>
          <a:ext cx="62090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3996245155"/>
                    </a:ext>
                  </a:extLst>
                </a:gridCol>
                <a:gridCol w="2069465">
                  <a:extLst>
                    <a:ext uri="{9D8B030D-6E8A-4147-A177-3AD203B41FA5}">
                      <a16:colId xmlns:a16="http://schemas.microsoft.com/office/drawing/2014/main" val="3730268523"/>
                    </a:ext>
                  </a:extLst>
                </a:gridCol>
                <a:gridCol w="2070100">
                  <a:extLst>
                    <a:ext uri="{9D8B030D-6E8A-4147-A177-3AD203B41FA5}">
                      <a16:colId xmlns:a16="http://schemas.microsoft.com/office/drawing/2014/main" val="2882407028"/>
                    </a:ext>
                  </a:extLst>
                </a:gridCol>
              </a:tblGrid>
              <a:tr h="0">
                <a:tc>
                  <a:txBody>
                    <a:bodyPr/>
                    <a:lstStyle/>
                    <a:p>
                      <a:pPr algn="ctr">
                        <a:lnSpc>
                          <a:spcPct val="115000"/>
                        </a:lnSpc>
                        <a:spcAft>
                          <a:spcPts val="0"/>
                        </a:spcAft>
                      </a:pPr>
                      <a:r>
                        <a:rPr lang="da-DK" sz="1100">
                          <a:effectLst/>
                        </a:rPr>
                        <a:t>Særligt tilskud til FGU-institutionen når eleven er i kombinationsforløb</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a-DK" sz="1100" dirty="0">
                          <a:effectLst/>
                        </a:rPr>
                        <a:t>Ja</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a-DK" sz="1100" dirty="0">
                          <a:effectLst/>
                        </a:rPr>
                        <a:t>Nej</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2855785"/>
                  </a:ext>
                </a:extLst>
              </a:tr>
            </a:tbl>
          </a:graphicData>
        </a:graphic>
      </p:graphicFrame>
      <p:graphicFrame>
        <p:nvGraphicFramePr>
          <p:cNvPr id="8" name="Tabel 7"/>
          <p:cNvGraphicFramePr>
            <a:graphicFrameLocks noGrp="1"/>
          </p:cNvGraphicFramePr>
          <p:nvPr>
            <p:extLst>
              <p:ext uri="{D42A27DB-BD31-4B8C-83A1-F6EECF244321}">
                <p14:modId xmlns:p14="http://schemas.microsoft.com/office/powerpoint/2010/main" val="123752829"/>
              </p:ext>
            </p:extLst>
          </p:nvPr>
        </p:nvGraphicFramePr>
        <p:xfrm>
          <a:off x="2390594" y="2944843"/>
          <a:ext cx="6209030" cy="385572"/>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3721139152"/>
                    </a:ext>
                  </a:extLst>
                </a:gridCol>
                <a:gridCol w="2069465">
                  <a:extLst>
                    <a:ext uri="{9D8B030D-6E8A-4147-A177-3AD203B41FA5}">
                      <a16:colId xmlns:a16="http://schemas.microsoft.com/office/drawing/2014/main" val="118597612"/>
                    </a:ext>
                  </a:extLst>
                </a:gridCol>
                <a:gridCol w="2070100">
                  <a:extLst>
                    <a:ext uri="{9D8B030D-6E8A-4147-A177-3AD203B41FA5}">
                      <a16:colId xmlns:a16="http://schemas.microsoft.com/office/drawing/2014/main" val="687535394"/>
                    </a:ext>
                  </a:extLst>
                </a:gridCol>
              </a:tblGrid>
              <a:tr h="0">
                <a:tc>
                  <a:txBody>
                    <a:bodyPr/>
                    <a:lstStyle/>
                    <a:p>
                      <a:pPr algn="ctr">
                        <a:lnSpc>
                          <a:spcPct val="115000"/>
                        </a:lnSpc>
                        <a:spcAft>
                          <a:spcPts val="0"/>
                        </a:spcAft>
                      </a:pPr>
                      <a:r>
                        <a:rPr lang="da-DK" sz="1100">
                          <a:effectLst/>
                        </a:rPr>
                        <a:t>Særligt vejledningstilskud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a-DK" sz="1100">
                          <a:effectLst/>
                        </a:rPr>
                        <a:t>Nej</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a-DK" sz="1100" dirty="0">
                          <a:effectLst/>
                        </a:rPr>
                        <a:t>Ja</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2653573"/>
                  </a:ext>
                </a:extLst>
              </a:tr>
            </a:tbl>
          </a:graphicData>
        </a:graphic>
      </p:graphicFrame>
      <p:graphicFrame>
        <p:nvGraphicFramePr>
          <p:cNvPr id="9" name="Tabel 8"/>
          <p:cNvGraphicFramePr>
            <a:graphicFrameLocks noGrp="1"/>
          </p:cNvGraphicFramePr>
          <p:nvPr>
            <p:extLst>
              <p:ext uri="{D42A27DB-BD31-4B8C-83A1-F6EECF244321}">
                <p14:modId xmlns:p14="http://schemas.microsoft.com/office/powerpoint/2010/main" val="3827800636"/>
              </p:ext>
            </p:extLst>
          </p:nvPr>
        </p:nvGraphicFramePr>
        <p:xfrm>
          <a:off x="2390594" y="3396488"/>
          <a:ext cx="6209030" cy="771144"/>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465038852"/>
                    </a:ext>
                  </a:extLst>
                </a:gridCol>
                <a:gridCol w="2069465">
                  <a:extLst>
                    <a:ext uri="{9D8B030D-6E8A-4147-A177-3AD203B41FA5}">
                      <a16:colId xmlns:a16="http://schemas.microsoft.com/office/drawing/2014/main" val="1688067038"/>
                    </a:ext>
                  </a:extLst>
                </a:gridCol>
                <a:gridCol w="2070100">
                  <a:extLst>
                    <a:ext uri="{9D8B030D-6E8A-4147-A177-3AD203B41FA5}">
                      <a16:colId xmlns:a16="http://schemas.microsoft.com/office/drawing/2014/main" val="1532740241"/>
                    </a:ext>
                  </a:extLst>
                </a:gridCol>
              </a:tblGrid>
              <a:tr h="0">
                <a:tc>
                  <a:txBody>
                    <a:bodyPr/>
                    <a:lstStyle/>
                    <a:p>
                      <a:pPr algn="ctr">
                        <a:lnSpc>
                          <a:spcPct val="115000"/>
                        </a:lnSpc>
                        <a:spcAft>
                          <a:spcPts val="0"/>
                        </a:spcAft>
                      </a:pPr>
                      <a:r>
                        <a:rPr lang="da-DK" sz="1100">
                          <a:effectLst/>
                        </a:rPr>
                        <a:t>Kombinationsforløb</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Som hovedregel max 5 uger af det samlede undervisningsforløb</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Kun begrænset af fordelingen mellem 1/3 skoleundervisning og 2/3 virksomhedspraktik</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2515393"/>
                  </a:ext>
                </a:extLst>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911516642"/>
              </p:ext>
            </p:extLst>
          </p:nvPr>
        </p:nvGraphicFramePr>
        <p:xfrm>
          <a:off x="2390594" y="4233705"/>
          <a:ext cx="6209030" cy="1735074"/>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3943732442"/>
                    </a:ext>
                  </a:extLst>
                </a:gridCol>
                <a:gridCol w="2069465">
                  <a:extLst>
                    <a:ext uri="{9D8B030D-6E8A-4147-A177-3AD203B41FA5}">
                      <a16:colId xmlns:a16="http://schemas.microsoft.com/office/drawing/2014/main" val="1421871875"/>
                    </a:ext>
                  </a:extLst>
                </a:gridCol>
                <a:gridCol w="2070100">
                  <a:extLst>
                    <a:ext uri="{9D8B030D-6E8A-4147-A177-3AD203B41FA5}">
                      <a16:colId xmlns:a16="http://schemas.microsoft.com/office/drawing/2014/main" val="1609057987"/>
                    </a:ext>
                  </a:extLst>
                </a:gridCol>
              </a:tblGrid>
              <a:tr h="0">
                <a:tc>
                  <a:txBody>
                    <a:bodyPr/>
                    <a:lstStyle/>
                    <a:p>
                      <a:pPr algn="ctr">
                        <a:lnSpc>
                          <a:spcPct val="115000"/>
                        </a:lnSpc>
                        <a:spcAft>
                          <a:spcPts val="0"/>
                        </a:spcAft>
                      </a:pPr>
                      <a:r>
                        <a:rPr lang="da-DK" sz="1100">
                          <a:effectLst/>
                        </a:rPr>
                        <a:t>Prøveform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Institutionen afholder prøver i overensstemmelse med de regler herom, der er fastsat i læreplaner og fagbilag for uddannelsen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Institutionen kan beslutte, at elever på erhvervsgrunduddannelsen skal aflægge prøver i faglige temaer som en praktisk prøve over flere dage, selvom prøveformen ikke fremgår af fagbilaget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9912191"/>
                  </a:ext>
                </a:extLst>
              </a:tr>
            </a:tbl>
          </a:graphicData>
        </a:graphic>
      </p:graphicFrame>
    </p:spTree>
    <p:extLst>
      <p:ext uri="{BB962C8B-B14F-4D97-AF65-F5344CB8AC3E}">
        <p14:creationId xmlns:p14="http://schemas.microsoft.com/office/powerpoint/2010/main" val="3430732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5801" y="511584"/>
            <a:ext cx="6478588" cy="710902"/>
          </a:xfrm>
        </p:spPr>
        <p:txBody>
          <a:bodyPr/>
          <a:lstStyle/>
          <a:p>
            <a:r>
              <a:rPr lang="da-DK" dirty="0" smtClean="0"/>
              <a:t>Links</a:t>
            </a:r>
            <a:endParaRPr lang="da-DK" dirty="0"/>
          </a:p>
        </p:txBody>
      </p:sp>
      <p:sp>
        <p:nvSpPr>
          <p:cNvPr id="3" name="Pladsholder til indhold 2"/>
          <p:cNvSpPr>
            <a:spLocks noGrp="1"/>
          </p:cNvSpPr>
          <p:nvPr>
            <p:ph idx="1"/>
          </p:nvPr>
        </p:nvSpPr>
        <p:spPr>
          <a:xfrm>
            <a:off x="1955801" y="1085488"/>
            <a:ext cx="8277225" cy="3768452"/>
          </a:xfrm>
        </p:spPr>
        <p:txBody>
          <a:bodyPr/>
          <a:lstStyle/>
          <a:p>
            <a:r>
              <a:rPr lang="da-DK" b="1" dirty="0" smtClean="0"/>
              <a:t>Nyhedsbrev og gammel og ny ordning - </a:t>
            </a:r>
            <a:r>
              <a:rPr lang="da-DK" dirty="0">
                <a:hlinkClick r:id="rId2"/>
              </a:rPr>
              <a:t>https://</a:t>
            </a:r>
            <a:r>
              <a:rPr lang="da-DK" dirty="0" smtClean="0">
                <a:hlinkClick r:id="rId2"/>
              </a:rPr>
              <a:t>www.uvm.dk/aktuelt/nyheder/uvm/orienteringer/fgu/190923-nyt-om-fgu-14</a:t>
            </a:r>
            <a:endParaRPr lang="da-DK" dirty="0" smtClean="0"/>
          </a:p>
          <a:p>
            <a:endParaRPr lang="da-DK" dirty="0" smtClean="0"/>
          </a:p>
          <a:p>
            <a:r>
              <a:rPr lang="da-DK" b="1" dirty="0" smtClean="0"/>
              <a:t>Virksomhedspraktik i forberedende grunduddannelse - </a:t>
            </a:r>
            <a:r>
              <a:rPr lang="da-DK" dirty="0">
                <a:hlinkClick r:id="rId3"/>
              </a:rPr>
              <a:t>https://</a:t>
            </a:r>
            <a:r>
              <a:rPr lang="da-DK" dirty="0" smtClean="0">
                <a:hlinkClick r:id="rId3"/>
              </a:rPr>
              <a:t>www.uvm.dk/aktuelt/nyheder/uvm/orienteringer/fgu/190809-nyt-om-fgu-12</a:t>
            </a:r>
            <a:endParaRPr lang="da-DK" dirty="0" smtClean="0"/>
          </a:p>
          <a:p>
            <a:endParaRPr lang="da-DK" dirty="0" smtClean="0"/>
          </a:p>
          <a:p>
            <a:r>
              <a:rPr lang="da-DK" b="1" dirty="0" smtClean="0"/>
              <a:t>Takstkatalog -</a:t>
            </a:r>
            <a:r>
              <a:rPr lang="da-DK" dirty="0" smtClean="0"/>
              <a:t> </a:t>
            </a:r>
            <a:r>
              <a:rPr lang="da-DK" dirty="0" smtClean="0">
                <a:hlinkClick r:id="rId4"/>
              </a:rPr>
              <a:t>https://www.uvm.dk/institutioner-og-drift/oekonomi-og-drift/regulerede-institutioner/takstkatalog-og-finanslov/takstkatalog</a:t>
            </a:r>
            <a:endParaRPr lang="da-DK" dirty="0" smtClean="0"/>
          </a:p>
          <a:p>
            <a:endParaRPr lang="da-DK" dirty="0" smtClean="0"/>
          </a:p>
          <a:p>
            <a:r>
              <a:rPr lang="da-DK" b="1" dirty="0" smtClean="0"/>
              <a:t>Tilskud til FGU - </a:t>
            </a:r>
            <a:r>
              <a:rPr lang="da-DK" dirty="0" smtClean="0">
                <a:hlinkClick r:id="rId5"/>
              </a:rPr>
              <a:t>https://www.uvm.dk/institutioner-og-drift/oekonomi-og-drift/regulerede-institutioner/tilskud-til-institutioner/tilskud-til-fgu</a:t>
            </a:r>
            <a:endParaRPr lang="da-DK" dirty="0" smtClean="0"/>
          </a:p>
          <a:p>
            <a:endParaRPr lang="da-DK" b="1" dirty="0" smtClean="0"/>
          </a:p>
          <a:p>
            <a:endParaRPr lang="da-DK" dirty="0"/>
          </a:p>
        </p:txBody>
      </p:sp>
      <p:sp>
        <p:nvSpPr>
          <p:cNvPr id="6" name="Pladsholder til diasnummer 5"/>
          <p:cNvSpPr>
            <a:spLocks noGrp="1"/>
          </p:cNvSpPr>
          <p:nvPr>
            <p:ph type="sldNum" sz="quarter" idx="12"/>
          </p:nvPr>
        </p:nvSpPr>
        <p:spPr/>
        <p:txBody>
          <a:bodyPr/>
          <a:lstStyle/>
          <a:p>
            <a:r>
              <a:rPr lang="da-DK" smtClean="0"/>
              <a:t>Side </a:t>
            </a:r>
            <a:fld id="{2422BA6A-2CEF-46ED-93BA-979740AEA7F0}" type="slidenum">
              <a:rPr lang="da-DK" smtClean="0"/>
              <a:pPr/>
              <a:t>12</a:t>
            </a:fld>
            <a:endParaRPr lang="da-DK"/>
          </a:p>
        </p:txBody>
      </p:sp>
    </p:spTree>
    <p:extLst>
      <p:ext uri="{BB962C8B-B14F-4D97-AF65-F5344CB8AC3E}">
        <p14:creationId xmlns:p14="http://schemas.microsoft.com/office/powerpoint/2010/main" val="22983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5800" y="1277938"/>
            <a:ext cx="6478588" cy="710902"/>
          </a:xfrm>
        </p:spPr>
        <p:txBody>
          <a:bodyPr/>
          <a:lstStyle/>
          <a:p>
            <a:r>
              <a:rPr lang="da-DK" dirty="0" smtClean="0"/>
              <a:t>Links</a:t>
            </a:r>
            <a:endParaRPr lang="da-DK" dirty="0"/>
          </a:p>
        </p:txBody>
      </p:sp>
      <p:sp>
        <p:nvSpPr>
          <p:cNvPr id="3" name="Pladsholder til indhold 2"/>
          <p:cNvSpPr>
            <a:spLocks noGrp="1"/>
          </p:cNvSpPr>
          <p:nvPr>
            <p:ph idx="1"/>
          </p:nvPr>
        </p:nvSpPr>
        <p:spPr>
          <a:xfrm>
            <a:off x="539748" y="2114550"/>
            <a:ext cx="11113200" cy="4203450"/>
          </a:xfrm>
        </p:spPr>
        <p:txBody>
          <a:bodyPr/>
          <a:lstStyle/>
          <a:p>
            <a:pPr marL="1436688" indent="0"/>
            <a:r>
              <a:rPr lang="da-DK" b="1" dirty="0" smtClean="0"/>
              <a:t>Bekendtgørelse om statens erstatningsordning for deltagere i praktisk erhvervsorientering m.v. - </a:t>
            </a:r>
            <a:r>
              <a:rPr lang="da-DK" dirty="0" smtClean="0">
                <a:hlinkClick r:id="rId2"/>
              </a:rPr>
              <a:t>https://www.retsinformation.dk/Forms/R0710.aspx?id=210355</a:t>
            </a:r>
            <a:endParaRPr lang="da-DK" dirty="0" smtClean="0"/>
          </a:p>
          <a:p>
            <a:endParaRPr lang="da-DK" dirty="0" smtClean="0"/>
          </a:p>
          <a:p>
            <a:pPr marL="1436688" indent="0"/>
            <a:r>
              <a:rPr lang="da-DK" b="1" dirty="0" smtClean="0"/>
              <a:t>Love, bekendtgørelser og vejledninger vedrørende FGU -</a:t>
            </a:r>
            <a:r>
              <a:rPr lang="da-DK" dirty="0" smtClean="0"/>
              <a:t> </a:t>
            </a:r>
            <a:r>
              <a:rPr lang="da-DK" dirty="0" smtClean="0">
                <a:hlinkClick r:id="rId3"/>
              </a:rPr>
              <a:t>https://www.uvm.dk/forberedende-grunduddannelse/love-og-regler</a:t>
            </a:r>
            <a:endParaRPr lang="da-DK" dirty="0" smtClean="0"/>
          </a:p>
          <a:p>
            <a:endParaRPr lang="da-DK" b="1" dirty="0" smtClean="0"/>
          </a:p>
          <a:p>
            <a:endParaRPr lang="da-DK" b="1" dirty="0" smtClean="0"/>
          </a:p>
          <a:p>
            <a:endParaRPr lang="da-DK" dirty="0"/>
          </a:p>
        </p:txBody>
      </p:sp>
      <p:sp>
        <p:nvSpPr>
          <p:cNvPr id="6" name="Pladsholder til diasnummer 5"/>
          <p:cNvSpPr>
            <a:spLocks noGrp="1"/>
          </p:cNvSpPr>
          <p:nvPr>
            <p:ph type="sldNum" sz="quarter" idx="12"/>
          </p:nvPr>
        </p:nvSpPr>
        <p:spPr/>
        <p:txBody>
          <a:bodyPr/>
          <a:lstStyle/>
          <a:p>
            <a:r>
              <a:rPr lang="da-DK" smtClean="0"/>
              <a:t>Side </a:t>
            </a:r>
            <a:fld id="{2422BA6A-2CEF-46ED-93BA-979740AEA7F0}" type="slidenum">
              <a:rPr lang="da-DK" smtClean="0"/>
              <a:pPr/>
              <a:t>13</a:t>
            </a:fld>
            <a:endParaRPr lang="da-DK"/>
          </a:p>
        </p:txBody>
      </p:sp>
    </p:spTree>
    <p:extLst>
      <p:ext uri="{BB962C8B-B14F-4D97-AF65-F5344CB8AC3E}">
        <p14:creationId xmlns:p14="http://schemas.microsoft.com/office/powerpoint/2010/main" val="173324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ctrTitle"/>
          </p:nvPr>
        </p:nvSpPr>
        <p:spPr>
          <a:xfrm>
            <a:off x="2419241" y="4163344"/>
            <a:ext cx="7369639" cy="1378800"/>
          </a:xfrm>
        </p:spPr>
        <p:txBody>
          <a:bodyPr/>
          <a:lstStyle/>
          <a:p>
            <a:r>
              <a:rPr lang="da-DK" dirty="0" smtClean="0"/>
              <a:t>egu</a:t>
            </a:r>
            <a:br>
              <a:rPr lang="da-DK" dirty="0" smtClean="0"/>
            </a:br>
            <a:r>
              <a:rPr lang="da-DK" sz="4000" dirty="0" smtClean="0"/>
              <a:t>▪ Case om Emma</a:t>
            </a:r>
            <a:endParaRPr lang="da-DK" sz="3600" dirty="0"/>
          </a:p>
        </p:txBody>
      </p:sp>
      <p:pic>
        <p:nvPicPr>
          <p:cNvPr id="9" name="Pladsholder til billede 8"/>
          <p:cNvPicPr>
            <a:picLocks noGrp="1" noChangeAspect="1"/>
          </p:cNvPicPr>
          <p:nvPr>
            <p:ph type="pic" sz="quarter" idx="14"/>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12192000" cy="3687097"/>
          </a:xfrm>
        </p:spPr>
      </p:pic>
      <p:sp>
        <p:nvSpPr>
          <p:cNvPr id="14" name="Pladsholder til tekst 13"/>
          <p:cNvSpPr>
            <a:spLocks noGrp="1"/>
          </p:cNvSpPr>
          <p:nvPr>
            <p:ph type="body" sz="quarter" idx="17"/>
          </p:nvPr>
        </p:nvSpPr>
        <p:spPr/>
        <p:txBody>
          <a:bodyPr/>
          <a:lstStyle/>
          <a:p>
            <a:endParaRPr lang="da-DK"/>
          </a:p>
        </p:txBody>
      </p:sp>
      <p:sp>
        <p:nvSpPr>
          <p:cNvPr id="6" name="Pladsholder til dato 5"/>
          <p:cNvSpPr>
            <a:spLocks noGrp="1"/>
          </p:cNvSpPr>
          <p:nvPr>
            <p:ph type="dt" sz="half" idx="10"/>
          </p:nvPr>
        </p:nvSpPr>
        <p:spPr/>
        <p:txBody>
          <a:bodyPr/>
          <a:lstStyle/>
          <a:p>
            <a:fld id="{54F7CAC9-5EC0-4FCD-8270-C0667CD1F959}" type="datetime2">
              <a:rPr lang="da-DK"/>
              <a:t>20. november 2020</a:t>
            </a:fld>
            <a:endParaRPr lang="da-DK" dirty="0"/>
          </a:p>
        </p:txBody>
      </p:sp>
      <p:sp>
        <p:nvSpPr>
          <p:cNvPr id="8" name="Pladsholder til diasnummer 7"/>
          <p:cNvSpPr>
            <a:spLocks noGrp="1"/>
          </p:cNvSpPr>
          <p:nvPr>
            <p:ph type="sldNum" sz="quarter" idx="12"/>
          </p:nvPr>
        </p:nvSpPr>
        <p:spPr/>
        <p:txBody>
          <a:bodyPr/>
          <a:lstStyle/>
          <a:p>
            <a:fld id="{24C8C45C-947F-4981-8B3F-4F32E973C901}" type="slidenum">
              <a:rPr lang="da-DK"/>
              <a:pPr/>
              <a:t>14</a:t>
            </a:fld>
            <a:endParaRPr lang="da-DK" dirty="0"/>
          </a:p>
        </p:txBody>
      </p:sp>
      <p:pic>
        <p:nvPicPr>
          <p:cNvPr id="11" name="STUK logo">
            <a:extLst>
              <a:ext uri="{FF2B5EF4-FFF2-40B4-BE49-F238E27FC236}">
                <a16:creationId xmlns:a16="http://schemas.microsoft.com/office/drawing/2014/main" id="{17888E79-4E09-4DA0-A549-329DBE1988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639" y="543048"/>
            <a:ext cx="1854230" cy="729235"/>
          </a:xfrm>
          <a:prstGeom prst="rect">
            <a:avLst/>
          </a:prstGeom>
        </p:spPr>
      </p:pic>
    </p:spTree>
    <p:custDataLst>
      <p:tags r:id="rId1"/>
    </p:custDataLst>
    <p:extLst>
      <p:ext uri="{BB962C8B-B14F-4D97-AF65-F5344CB8AC3E}">
        <p14:creationId xmlns:p14="http://schemas.microsoft.com/office/powerpoint/2010/main" val="1485346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Emma</a:t>
            </a:r>
            <a:endParaRPr lang="da-DK" sz="3200" b="1" dirty="0"/>
          </a:p>
        </p:txBody>
      </p:sp>
      <p:sp>
        <p:nvSpPr>
          <p:cNvPr id="12"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539747" y="1800000"/>
            <a:ext cx="4405232" cy="2964505"/>
          </a:xfrm>
        </p:spPr>
        <p:txBody>
          <a:bodyPr/>
          <a:lstStyle/>
          <a:p>
            <a:pPr marL="0" indent="0">
              <a:buNone/>
            </a:pPr>
            <a:r>
              <a:rPr lang="da-DK" dirty="0" smtClean="0"/>
              <a:t>Vores eksempel</a:t>
            </a:r>
          </a:p>
          <a:p>
            <a:r>
              <a:rPr lang="da-DK" sz="1600" dirty="0"/>
              <a:t>Emma 20 år </a:t>
            </a:r>
            <a:endParaRPr lang="da-DK" sz="1600" dirty="0" smtClean="0"/>
          </a:p>
          <a:p>
            <a:r>
              <a:rPr lang="da-DK" sz="1600" dirty="0" smtClean="0"/>
              <a:t>Får </a:t>
            </a:r>
            <a:r>
              <a:rPr lang="da-DK" sz="1600" dirty="0"/>
              <a:t>praktikplads i køkkenet </a:t>
            </a:r>
            <a:r>
              <a:rPr lang="da-DK" sz="1600" dirty="0" smtClean="0"/>
              <a:t>på et </a:t>
            </a:r>
            <a:r>
              <a:rPr lang="da-DK" sz="1600" dirty="0"/>
              <a:t>lokalt plejehjem</a:t>
            </a:r>
          </a:p>
          <a:p>
            <a:r>
              <a:rPr lang="da-DK" sz="1600" dirty="0" smtClean="0"/>
              <a:t>Er </a:t>
            </a:r>
            <a:r>
              <a:rPr lang="da-DK" sz="1600" dirty="0"/>
              <a:t>stærkt ordblind </a:t>
            </a:r>
            <a:endParaRPr lang="da-DK" sz="1600" dirty="0" smtClean="0"/>
          </a:p>
          <a:p>
            <a:r>
              <a:rPr lang="da-DK" sz="1600" dirty="0"/>
              <a:t>H</a:t>
            </a:r>
            <a:r>
              <a:rPr lang="da-DK" sz="1600" dirty="0" smtClean="0"/>
              <a:t>ar </a:t>
            </a:r>
            <a:r>
              <a:rPr lang="da-DK" sz="1600" dirty="0"/>
              <a:t>generelt lave faglige forudsætninger og er ikke motiveret for at gå i </a:t>
            </a:r>
            <a:r>
              <a:rPr lang="da-DK" sz="1600" dirty="0" smtClean="0"/>
              <a:t>skole</a:t>
            </a:r>
            <a:endParaRPr lang="da-DK" sz="1600" dirty="0"/>
          </a:p>
        </p:txBody>
      </p:sp>
      <p:sp>
        <p:nvSpPr>
          <p:cNvPr id="4" name="Date Placeholder 3">
            <a:extLst>
              <a:ext uri="{FF2B5EF4-FFF2-40B4-BE49-F238E27FC236}">
                <a16:creationId xmlns:a16="http://schemas.microsoft.com/office/drawing/2014/main" id="{92F38EBB-DDC7-48BA-8239-A2992E3D7F15}"/>
              </a:ext>
            </a:extLst>
          </p:cNvPr>
          <p:cNvSpPr>
            <a:spLocks noGrp="1"/>
          </p:cNvSpPr>
          <p:nvPr>
            <p:ph type="dt" sz="half" idx="10"/>
          </p:nvPr>
        </p:nvSpPr>
        <p:spPr/>
        <p:txBody>
          <a:bodyPr/>
          <a:lstStyle/>
          <a:p>
            <a:fld id="{EBA8D303-A5AB-48B8-8080-F5460797266C}" type="datetime2">
              <a:rPr lang="da-DK" noProof="0" smtClean="0"/>
              <a:t>20. november 2020</a:t>
            </a:fld>
            <a:endParaRPr lang="da-DK" noProof="0"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15</a:t>
            </a:fld>
            <a:endParaRPr lang="da-DK" dirty="0"/>
          </a:p>
        </p:txBody>
      </p:sp>
      <p:grpSp>
        <p:nvGrpSpPr>
          <p:cNvPr id="2" name="Gruppe 1"/>
          <p:cNvGrpSpPr/>
          <p:nvPr/>
        </p:nvGrpSpPr>
        <p:grpSpPr>
          <a:xfrm>
            <a:off x="539750" y="363734"/>
            <a:ext cx="720000" cy="720000"/>
            <a:chOff x="539750" y="363734"/>
            <a:chExt cx="720000" cy="720000"/>
          </a:xfrm>
        </p:grpSpPr>
        <p:sp>
          <p:nvSpPr>
            <p:cNvPr id="10" name="Ellipse 9"/>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5" name="Picture 2">
              <a:extLst>
                <a:ext uri="{FF2B5EF4-FFF2-40B4-BE49-F238E27FC236}">
                  <a16:creationId xmlns:a16="http://schemas.microsoft.com/office/drawing/2014/main" id="{5303FED5-0FD3-42DB-B74E-8F33B53744EF}"/>
                </a:ext>
              </a:extLst>
            </p:cNvPr>
            <p:cNvPicPr>
              <a:picLocks noChangeAspect="1"/>
            </p:cNvPicPr>
            <p:nvPr/>
          </p:nvPicPr>
          <p:blipFill>
            <a:blip r:embed="rId4" cstate="print">
              <a:duotone>
                <a:schemeClr val="bg2">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755194" y="422455"/>
              <a:ext cx="289111" cy="602558"/>
            </a:xfrm>
            <a:prstGeom prst="rect">
              <a:avLst/>
            </a:prstGeom>
          </p:spPr>
        </p:pic>
      </p:grpSp>
      <p:pic>
        <p:nvPicPr>
          <p:cNvPr id="5" name="Billed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6201" y="618213"/>
            <a:ext cx="3330943" cy="5832987"/>
          </a:xfrm>
          <a:prstGeom prst="rect">
            <a:avLst/>
          </a:prstGeom>
        </p:spPr>
      </p:pic>
    </p:spTree>
    <p:custDataLst>
      <p:tags r:id="rId1"/>
    </p:custDataLst>
    <p:extLst>
      <p:ext uri="{BB962C8B-B14F-4D97-AF65-F5344CB8AC3E}">
        <p14:creationId xmlns:p14="http://schemas.microsoft.com/office/powerpoint/2010/main" val="2663733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diasnummer 5"/>
          <p:cNvSpPr>
            <a:spLocks noGrp="1"/>
          </p:cNvSpPr>
          <p:nvPr>
            <p:ph type="sldNum" sz="quarter" idx="12"/>
          </p:nvPr>
        </p:nvSpPr>
        <p:spPr/>
        <p:txBody>
          <a:bodyPr/>
          <a:lstStyle/>
          <a:p>
            <a:pPr algn="l"/>
            <a:fld id="{135AF10D-5340-4097-B210-F2DF6053A0CE}" type="slidenum">
              <a:rPr lang="da-DK" smtClean="0">
                <a:solidFill>
                  <a:srgbClr val="000000"/>
                </a:solidFill>
              </a:rPr>
              <a:pPr algn="l"/>
              <a:t>16</a:t>
            </a:fld>
            <a:endParaRPr lang="da-DK" dirty="0">
              <a:solidFill>
                <a:srgbClr val="000000"/>
              </a:solidFill>
            </a:endParaRPr>
          </a:p>
        </p:txBody>
      </p:sp>
      <p:sp>
        <p:nvSpPr>
          <p:cNvPr id="9" name="Title 1">
            <a:extLst>
              <a:ext uri="{FF2B5EF4-FFF2-40B4-BE49-F238E27FC236}">
                <a16:creationId xmlns:a16="http://schemas.microsoft.com/office/drawing/2014/main" id="{DFF04300-42C3-4C48-A49A-8FAE824E8749}"/>
              </a:ext>
            </a:extLst>
          </p:cNvPr>
          <p:cNvSpPr txBox="1">
            <a:spLocks/>
          </p:cNvSpPr>
          <p:nvPr/>
        </p:nvSpPr>
        <p:spPr>
          <a:xfrm>
            <a:off x="539750" y="539750"/>
            <a:ext cx="9259888" cy="535517"/>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kern="1200">
                <a:solidFill>
                  <a:schemeClr val="tx1"/>
                </a:solidFill>
                <a:latin typeface="+mj-lt"/>
                <a:ea typeface="+mj-ea"/>
                <a:cs typeface="+mj-cs"/>
              </a:defRPr>
            </a:lvl1pPr>
          </a:lstStyle>
          <a:p>
            <a:r>
              <a:rPr lang="da-DK" sz="3200" b="1" dirty="0" smtClean="0"/>
              <a:t>	Opstart</a:t>
            </a:r>
            <a:endParaRPr lang="da-DK" sz="3200" dirty="0"/>
          </a:p>
        </p:txBody>
      </p:sp>
      <p:pic>
        <p:nvPicPr>
          <p:cNvPr id="10" name="Billede 9"/>
          <p:cNvPicPr/>
          <p:nvPr/>
        </p:nvPicPr>
        <p:blipFill rotWithShape="1">
          <a:blip r:embed="rId3" cstate="print">
            <a:extLst>
              <a:ext uri="{28A0092B-C50C-407E-A947-70E740481C1C}">
                <a14:useLocalDpi xmlns:a14="http://schemas.microsoft.com/office/drawing/2010/main"/>
              </a:ext>
            </a:extLst>
          </a:blip>
          <a:srcRect/>
          <a:stretch/>
        </p:blipFill>
        <p:spPr bwMode="auto">
          <a:xfrm>
            <a:off x="6087976" y="1564105"/>
            <a:ext cx="4565901" cy="3573379"/>
          </a:xfrm>
          <a:prstGeom prst="rect">
            <a:avLst/>
          </a:prstGeom>
          <a:noFill/>
          <a:ln>
            <a:noFill/>
          </a:ln>
          <a:extLst>
            <a:ext uri="{53640926-AAD7-44D8-BBD7-CCE9431645EC}">
              <a14:shadowObscured xmlns:a14="http://schemas.microsoft.com/office/drawing/2010/main"/>
            </a:ext>
          </a:extLst>
        </p:spPr>
      </p:pic>
      <p:pic>
        <p:nvPicPr>
          <p:cNvPr id="14" name="Billed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7474297" y="4807568"/>
            <a:ext cx="501185" cy="87379"/>
          </a:xfrm>
          <a:prstGeom prst="rect">
            <a:avLst/>
          </a:prstGeom>
          <a:ln w="28575">
            <a:solidFill>
              <a:schemeClr val="tx1">
                <a:lumMod val="75000"/>
                <a:lumOff val="25000"/>
              </a:schemeClr>
            </a:solidFill>
          </a:ln>
        </p:spPr>
      </p:pic>
      <p:pic>
        <p:nvPicPr>
          <p:cNvPr id="15" name="Billed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5937628" y="4802520"/>
            <a:ext cx="488956" cy="85247"/>
          </a:xfrm>
          <a:prstGeom prst="rect">
            <a:avLst/>
          </a:prstGeom>
          <a:ln w="28575">
            <a:solidFill>
              <a:schemeClr val="tx1">
                <a:lumMod val="75000"/>
                <a:lumOff val="25000"/>
              </a:schemeClr>
            </a:solidFill>
          </a:ln>
        </p:spPr>
      </p:pic>
      <p:pic>
        <p:nvPicPr>
          <p:cNvPr id="16" name="Billed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0324153" y="4814552"/>
            <a:ext cx="488956" cy="85247"/>
          </a:xfrm>
          <a:prstGeom prst="rect">
            <a:avLst/>
          </a:prstGeom>
          <a:ln w="28575">
            <a:solidFill>
              <a:schemeClr val="tx1">
                <a:lumMod val="75000"/>
                <a:lumOff val="25000"/>
              </a:schemeClr>
            </a:solidFill>
          </a:ln>
        </p:spPr>
      </p:pic>
      <p:graphicFrame>
        <p:nvGraphicFramePr>
          <p:cNvPr id="18" name="Tabel 17"/>
          <p:cNvGraphicFramePr>
            <a:graphicFrameLocks noGrp="1"/>
          </p:cNvGraphicFramePr>
          <p:nvPr>
            <p:extLst/>
          </p:nvPr>
        </p:nvGraphicFramePr>
        <p:xfrm>
          <a:off x="6501801" y="4684488"/>
          <a:ext cx="1004041" cy="350520"/>
        </p:xfrm>
        <a:graphic>
          <a:graphicData uri="http://schemas.openxmlformats.org/drawingml/2006/table">
            <a:tbl>
              <a:tblPr firstRow="1" firstCol="1" bandRow="1"/>
              <a:tblGrid>
                <a:gridCol w="1004041">
                  <a:extLst>
                    <a:ext uri="{9D8B030D-6E8A-4147-A177-3AD203B41FA5}">
                      <a16:colId xmlns:a16="http://schemas.microsoft.com/office/drawing/2014/main" val="3703997216"/>
                    </a:ext>
                  </a:extLst>
                </a:gridCol>
              </a:tblGrid>
              <a:tr h="163296">
                <a:tc>
                  <a:txBody>
                    <a:bodyPr/>
                    <a:lstStyle/>
                    <a:p>
                      <a:pPr marL="85725" lvl="0" indent="0">
                        <a:lnSpc>
                          <a:spcPct val="115000"/>
                        </a:lnSpc>
                        <a:spcAft>
                          <a:spcPts val="0"/>
                        </a:spcAft>
                        <a:buFont typeface="Symbol" panose="05050102010706020507" pitchFamily="18" charset="2"/>
                        <a:buNone/>
                        <a:tabLst>
                          <a:tab pos="228600" algn="l"/>
                        </a:tabLst>
                      </a:pPr>
                      <a:r>
                        <a:rPr lang="da-DK" sz="2000" i="0" dirty="0" smtClean="0">
                          <a:solidFill>
                            <a:schemeClr val="tx1"/>
                          </a:solidFill>
                          <a:effectLst/>
                          <a:latin typeface="Franklin Gothic Medium Cond" panose="020B0606030402020204" pitchFamily="34" charset="0"/>
                          <a:ea typeface="Calibri" panose="020F0502020204030204" pitchFamily="34" charset="0"/>
                          <a:cs typeface="Times New Roman" panose="02020603050405020304" pitchFamily="18" charset="0"/>
                        </a:rPr>
                        <a:t>Basis</a:t>
                      </a:r>
                      <a:endParaRPr lang="da-DK" sz="2000" i="0" dirty="0">
                        <a:solidFill>
                          <a:schemeClr val="tx1"/>
                        </a:solidFill>
                        <a:effectLst/>
                        <a:latin typeface="Franklin Gothic Medium Cond" panose="020B06060304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79449351"/>
                  </a:ext>
                </a:extLst>
              </a:tr>
            </a:tbl>
          </a:graphicData>
        </a:graphic>
      </p:graphicFrame>
      <p:grpSp>
        <p:nvGrpSpPr>
          <p:cNvPr id="24" name="Gruppe 23"/>
          <p:cNvGrpSpPr/>
          <p:nvPr/>
        </p:nvGrpSpPr>
        <p:grpSpPr>
          <a:xfrm>
            <a:off x="539750" y="355267"/>
            <a:ext cx="720000" cy="720000"/>
            <a:chOff x="4044803" y="1785770"/>
            <a:chExt cx="720000" cy="720000"/>
          </a:xfrm>
        </p:grpSpPr>
        <p:sp>
          <p:nvSpPr>
            <p:cNvPr id="25" name="Ellipse 24"/>
            <p:cNvSpPr/>
            <p:nvPr/>
          </p:nvSpPr>
          <p:spPr>
            <a:xfrm>
              <a:off x="4044803" y="1785770"/>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600" b="1" noProof="0" dirty="0" smtClean="0"/>
            </a:p>
          </p:txBody>
        </p:sp>
        <p:sp>
          <p:nvSpPr>
            <p:cNvPr id="26" name="Kombinationstegning 25"/>
            <p:cNvSpPr/>
            <p:nvPr/>
          </p:nvSpPr>
          <p:spPr>
            <a:xfrm>
              <a:off x="4174549" y="1963374"/>
              <a:ext cx="475210" cy="297908"/>
            </a:xfrm>
            <a:custGeom>
              <a:avLst/>
              <a:gdLst>
                <a:gd name="connsiteX0" fmla="*/ 0 w 2046767"/>
                <a:gd name="connsiteY0" fmla="*/ 1174898 h 1174898"/>
                <a:gd name="connsiteX1" fmla="*/ 2041451 w 2046767"/>
                <a:gd name="connsiteY1" fmla="*/ 1174898 h 1174898"/>
                <a:gd name="connsiteX2" fmla="*/ 2046767 w 2046767"/>
                <a:gd name="connsiteY2" fmla="*/ 388088 h 1174898"/>
                <a:gd name="connsiteX3" fmla="*/ 1759688 w 2046767"/>
                <a:gd name="connsiteY3" fmla="*/ 0 h 1174898"/>
                <a:gd name="connsiteX4" fmla="*/ 1488558 w 2046767"/>
                <a:gd name="connsiteY4" fmla="*/ 366823 h 1174898"/>
                <a:gd name="connsiteX5" fmla="*/ 1254641 w 2046767"/>
                <a:gd name="connsiteY5" fmla="*/ 53163 h 1174898"/>
                <a:gd name="connsiteX6" fmla="*/ 1004776 w 2046767"/>
                <a:gd name="connsiteY6" fmla="*/ 361507 h 1174898"/>
                <a:gd name="connsiteX7" fmla="*/ 685800 w 2046767"/>
                <a:gd name="connsiteY7" fmla="*/ 26581 h 1174898"/>
                <a:gd name="connsiteX8" fmla="*/ 419986 w 2046767"/>
                <a:gd name="connsiteY8" fmla="*/ 350874 h 1174898"/>
                <a:gd name="connsiteX9" fmla="*/ 0 w 2046767"/>
                <a:gd name="connsiteY9" fmla="*/ 1174898 h 1174898"/>
                <a:gd name="connsiteX0" fmla="*/ 0 w 1626781"/>
                <a:gd name="connsiteY0" fmla="*/ 1169582 h 1174898"/>
                <a:gd name="connsiteX1" fmla="*/ 1621465 w 1626781"/>
                <a:gd name="connsiteY1" fmla="*/ 1174898 h 1174898"/>
                <a:gd name="connsiteX2" fmla="*/ 1626781 w 1626781"/>
                <a:gd name="connsiteY2" fmla="*/ 388088 h 1174898"/>
                <a:gd name="connsiteX3" fmla="*/ 1339702 w 1626781"/>
                <a:gd name="connsiteY3" fmla="*/ 0 h 1174898"/>
                <a:gd name="connsiteX4" fmla="*/ 1068572 w 1626781"/>
                <a:gd name="connsiteY4" fmla="*/ 366823 h 1174898"/>
                <a:gd name="connsiteX5" fmla="*/ 834655 w 1626781"/>
                <a:gd name="connsiteY5" fmla="*/ 53163 h 1174898"/>
                <a:gd name="connsiteX6" fmla="*/ 584790 w 1626781"/>
                <a:gd name="connsiteY6" fmla="*/ 361507 h 1174898"/>
                <a:gd name="connsiteX7" fmla="*/ 265814 w 1626781"/>
                <a:gd name="connsiteY7" fmla="*/ 26581 h 1174898"/>
                <a:gd name="connsiteX8" fmla="*/ 0 w 1626781"/>
                <a:gd name="connsiteY8" fmla="*/ 350874 h 1174898"/>
                <a:gd name="connsiteX9" fmla="*/ 0 w 1626781"/>
                <a:gd name="connsiteY9" fmla="*/ 1169582 h 1174898"/>
                <a:gd name="connsiteX0" fmla="*/ 0 w 1626781"/>
                <a:gd name="connsiteY0" fmla="*/ 1206796 h 1212112"/>
                <a:gd name="connsiteX1" fmla="*/ 1621465 w 1626781"/>
                <a:gd name="connsiteY1" fmla="*/ 1212112 h 1212112"/>
                <a:gd name="connsiteX2" fmla="*/ 1626781 w 1626781"/>
                <a:gd name="connsiteY2" fmla="*/ 425302 h 1212112"/>
                <a:gd name="connsiteX3" fmla="*/ 1339702 w 1626781"/>
                <a:gd name="connsiteY3" fmla="*/ 37214 h 1212112"/>
                <a:gd name="connsiteX4" fmla="*/ 1068572 w 1626781"/>
                <a:gd name="connsiteY4" fmla="*/ 404037 h 1212112"/>
                <a:gd name="connsiteX5" fmla="*/ 834655 w 1626781"/>
                <a:gd name="connsiteY5" fmla="*/ 0 h 1212112"/>
                <a:gd name="connsiteX6" fmla="*/ 584790 w 1626781"/>
                <a:gd name="connsiteY6" fmla="*/ 398721 h 1212112"/>
                <a:gd name="connsiteX7" fmla="*/ 265814 w 1626781"/>
                <a:gd name="connsiteY7" fmla="*/ 63795 h 1212112"/>
                <a:gd name="connsiteX8" fmla="*/ 0 w 1626781"/>
                <a:gd name="connsiteY8" fmla="*/ 388088 h 1212112"/>
                <a:gd name="connsiteX9" fmla="*/ 0 w 1626781"/>
                <a:gd name="connsiteY9" fmla="*/ 1206796 h 1212112"/>
                <a:gd name="connsiteX0" fmla="*/ 0 w 1626781"/>
                <a:gd name="connsiteY0" fmla="*/ 1206796 h 1212112"/>
                <a:gd name="connsiteX1" fmla="*/ 1621465 w 1626781"/>
                <a:gd name="connsiteY1" fmla="*/ 1212112 h 1212112"/>
                <a:gd name="connsiteX2" fmla="*/ 1626781 w 1626781"/>
                <a:gd name="connsiteY2" fmla="*/ 425302 h 1212112"/>
                <a:gd name="connsiteX3" fmla="*/ 1339702 w 1626781"/>
                <a:gd name="connsiteY3" fmla="*/ 37214 h 1212112"/>
                <a:gd name="connsiteX4" fmla="*/ 1068572 w 1626781"/>
                <a:gd name="connsiteY4" fmla="*/ 404037 h 1212112"/>
                <a:gd name="connsiteX5" fmla="*/ 834655 w 1626781"/>
                <a:gd name="connsiteY5" fmla="*/ 0 h 1212112"/>
                <a:gd name="connsiteX6" fmla="*/ 584790 w 1626781"/>
                <a:gd name="connsiteY6" fmla="*/ 398721 h 1212112"/>
                <a:gd name="connsiteX7" fmla="*/ 308344 w 1626781"/>
                <a:gd name="connsiteY7" fmla="*/ 21265 h 1212112"/>
                <a:gd name="connsiteX8" fmla="*/ 0 w 1626781"/>
                <a:gd name="connsiteY8" fmla="*/ 388088 h 1212112"/>
                <a:gd name="connsiteX9" fmla="*/ 0 w 1626781"/>
                <a:gd name="connsiteY9" fmla="*/ 1206796 h 1212112"/>
                <a:gd name="connsiteX0" fmla="*/ 0 w 1626781"/>
                <a:gd name="connsiteY0" fmla="*/ 1206796 h 1212112"/>
                <a:gd name="connsiteX1" fmla="*/ 1621465 w 1626781"/>
                <a:gd name="connsiteY1" fmla="*/ 1212112 h 1212112"/>
                <a:gd name="connsiteX2" fmla="*/ 1626781 w 1626781"/>
                <a:gd name="connsiteY2" fmla="*/ 425302 h 1212112"/>
                <a:gd name="connsiteX3" fmla="*/ 1339702 w 1626781"/>
                <a:gd name="connsiteY3" fmla="*/ 37214 h 1212112"/>
                <a:gd name="connsiteX4" fmla="*/ 1068572 w 1626781"/>
                <a:gd name="connsiteY4" fmla="*/ 404037 h 1212112"/>
                <a:gd name="connsiteX5" fmla="*/ 834655 w 1626781"/>
                <a:gd name="connsiteY5" fmla="*/ 0 h 1212112"/>
                <a:gd name="connsiteX6" fmla="*/ 584790 w 1626781"/>
                <a:gd name="connsiteY6" fmla="*/ 398721 h 1212112"/>
                <a:gd name="connsiteX7" fmla="*/ 303028 w 1626781"/>
                <a:gd name="connsiteY7" fmla="*/ 5316 h 1212112"/>
                <a:gd name="connsiteX8" fmla="*/ 0 w 1626781"/>
                <a:gd name="connsiteY8" fmla="*/ 388088 h 1212112"/>
                <a:gd name="connsiteX9" fmla="*/ 0 w 1626781"/>
                <a:gd name="connsiteY9" fmla="*/ 1206796 h 1212112"/>
                <a:gd name="connsiteX0" fmla="*/ 0 w 1626781"/>
                <a:gd name="connsiteY0" fmla="*/ 1206796 h 1212112"/>
                <a:gd name="connsiteX1" fmla="*/ 1621465 w 1626781"/>
                <a:gd name="connsiteY1" fmla="*/ 1212112 h 1212112"/>
                <a:gd name="connsiteX2" fmla="*/ 1626781 w 1626781"/>
                <a:gd name="connsiteY2" fmla="*/ 425302 h 1212112"/>
                <a:gd name="connsiteX3" fmla="*/ 1339702 w 1626781"/>
                <a:gd name="connsiteY3" fmla="*/ 37214 h 1212112"/>
                <a:gd name="connsiteX4" fmla="*/ 1068572 w 1626781"/>
                <a:gd name="connsiteY4" fmla="*/ 404037 h 1212112"/>
                <a:gd name="connsiteX5" fmla="*/ 834655 w 1626781"/>
                <a:gd name="connsiteY5" fmla="*/ 0 h 1212112"/>
                <a:gd name="connsiteX6" fmla="*/ 552892 w 1626781"/>
                <a:gd name="connsiteY6" fmla="*/ 398721 h 1212112"/>
                <a:gd name="connsiteX7" fmla="*/ 303028 w 1626781"/>
                <a:gd name="connsiteY7" fmla="*/ 5316 h 1212112"/>
                <a:gd name="connsiteX8" fmla="*/ 0 w 1626781"/>
                <a:gd name="connsiteY8" fmla="*/ 388088 h 1212112"/>
                <a:gd name="connsiteX9" fmla="*/ 0 w 1626781"/>
                <a:gd name="connsiteY9" fmla="*/ 1206796 h 1212112"/>
                <a:gd name="connsiteX0" fmla="*/ 0 w 1626781"/>
                <a:gd name="connsiteY0" fmla="*/ 1206796 h 1212112"/>
                <a:gd name="connsiteX1" fmla="*/ 1621465 w 1626781"/>
                <a:gd name="connsiteY1" fmla="*/ 1212112 h 1212112"/>
                <a:gd name="connsiteX2" fmla="*/ 1626781 w 1626781"/>
                <a:gd name="connsiteY2" fmla="*/ 425302 h 1212112"/>
                <a:gd name="connsiteX3" fmla="*/ 1339702 w 1626781"/>
                <a:gd name="connsiteY3" fmla="*/ 37214 h 1212112"/>
                <a:gd name="connsiteX4" fmla="*/ 1111103 w 1626781"/>
                <a:gd name="connsiteY4" fmla="*/ 404037 h 1212112"/>
                <a:gd name="connsiteX5" fmla="*/ 834655 w 1626781"/>
                <a:gd name="connsiteY5" fmla="*/ 0 h 1212112"/>
                <a:gd name="connsiteX6" fmla="*/ 552892 w 1626781"/>
                <a:gd name="connsiteY6" fmla="*/ 398721 h 1212112"/>
                <a:gd name="connsiteX7" fmla="*/ 303028 w 1626781"/>
                <a:gd name="connsiteY7" fmla="*/ 5316 h 1212112"/>
                <a:gd name="connsiteX8" fmla="*/ 0 w 1626781"/>
                <a:gd name="connsiteY8" fmla="*/ 388088 h 1212112"/>
                <a:gd name="connsiteX9" fmla="*/ 0 w 1626781"/>
                <a:gd name="connsiteY9" fmla="*/ 1206796 h 1212112"/>
                <a:gd name="connsiteX0" fmla="*/ 0 w 1626781"/>
                <a:gd name="connsiteY0" fmla="*/ 1206796 h 1212112"/>
                <a:gd name="connsiteX1" fmla="*/ 1621465 w 1626781"/>
                <a:gd name="connsiteY1" fmla="*/ 1212112 h 1212112"/>
                <a:gd name="connsiteX2" fmla="*/ 1626781 w 1626781"/>
                <a:gd name="connsiteY2" fmla="*/ 425302 h 1212112"/>
                <a:gd name="connsiteX3" fmla="*/ 1392864 w 1626781"/>
                <a:gd name="connsiteY3" fmla="*/ 26581 h 1212112"/>
                <a:gd name="connsiteX4" fmla="*/ 1111103 w 1626781"/>
                <a:gd name="connsiteY4" fmla="*/ 404037 h 1212112"/>
                <a:gd name="connsiteX5" fmla="*/ 834655 w 1626781"/>
                <a:gd name="connsiteY5" fmla="*/ 0 h 1212112"/>
                <a:gd name="connsiteX6" fmla="*/ 552892 w 1626781"/>
                <a:gd name="connsiteY6" fmla="*/ 398721 h 1212112"/>
                <a:gd name="connsiteX7" fmla="*/ 303028 w 1626781"/>
                <a:gd name="connsiteY7" fmla="*/ 5316 h 1212112"/>
                <a:gd name="connsiteX8" fmla="*/ 0 w 1626781"/>
                <a:gd name="connsiteY8" fmla="*/ 388088 h 1212112"/>
                <a:gd name="connsiteX9" fmla="*/ 0 w 1626781"/>
                <a:gd name="connsiteY9" fmla="*/ 1206796 h 1212112"/>
                <a:gd name="connsiteX0" fmla="*/ 0 w 1626781"/>
                <a:gd name="connsiteY0" fmla="*/ 1206796 h 1212112"/>
                <a:gd name="connsiteX1" fmla="*/ 1621465 w 1626781"/>
                <a:gd name="connsiteY1" fmla="*/ 1212112 h 1212112"/>
                <a:gd name="connsiteX2" fmla="*/ 1626781 w 1626781"/>
                <a:gd name="connsiteY2" fmla="*/ 425302 h 1212112"/>
                <a:gd name="connsiteX3" fmla="*/ 1371599 w 1626781"/>
                <a:gd name="connsiteY3" fmla="*/ 26581 h 1212112"/>
                <a:gd name="connsiteX4" fmla="*/ 1111103 w 1626781"/>
                <a:gd name="connsiteY4" fmla="*/ 404037 h 1212112"/>
                <a:gd name="connsiteX5" fmla="*/ 834655 w 1626781"/>
                <a:gd name="connsiteY5" fmla="*/ 0 h 1212112"/>
                <a:gd name="connsiteX6" fmla="*/ 552892 w 1626781"/>
                <a:gd name="connsiteY6" fmla="*/ 398721 h 1212112"/>
                <a:gd name="connsiteX7" fmla="*/ 303028 w 1626781"/>
                <a:gd name="connsiteY7" fmla="*/ 5316 h 1212112"/>
                <a:gd name="connsiteX8" fmla="*/ 0 w 1626781"/>
                <a:gd name="connsiteY8" fmla="*/ 388088 h 1212112"/>
                <a:gd name="connsiteX9" fmla="*/ 0 w 1626781"/>
                <a:gd name="connsiteY9" fmla="*/ 1206796 h 1212112"/>
                <a:gd name="connsiteX0" fmla="*/ 0 w 1629639"/>
                <a:gd name="connsiteY0" fmla="*/ 1206796 h 1212112"/>
                <a:gd name="connsiteX1" fmla="*/ 1621465 w 1629639"/>
                <a:gd name="connsiteY1" fmla="*/ 1212112 h 1212112"/>
                <a:gd name="connsiteX2" fmla="*/ 1629639 w 1629639"/>
                <a:gd name="connsiteY2" fmla="*/ 468164 h 1212112"/>
                <a:gd name="connsiteX3" fmla="*/ 1371599 w 1629639"/>
                <a:gd name="connsiteY3" fmla="*/ 26581 h 1212112"/>
                <a:gd name="connsiteX4" fmla="*/ 1111103 w 1629639"/>
                <a:gd name="connsiteY4" fmla="*/ 404037 h 1212112"/>
                <a:gd name="connsiteX5" fmla="*/ 834655 w 1629639"/>
                <a:gd name="connsiteY5" fmla="*/ 0 h 1212112"/>
                <a:gd name="connsiteX6" fmla="*/ 552892 w 1629639"/>
                <a:gd name="connsiteY6" fmla="*/ 398721 h 1212112"/>
                <a:gd name="connsiteX7" fmla="*/ 303028 w 1629639"/>
                <a:gd name="connsiteY7" fmla="*/ 5316 h 1212112"/>
                <a:gd name="connsiteX8" fmla="*/ 0 w 1629639"/>
                <a:gd name="connsiteY8" fmla="*/ 388088 h 1212112"/>
                <a:gd name="connsiteX9" fmla="*/ 0 w 1629639"/>
                <a:gd name="connsiteY9" fmla="*/ 1206796 h 1212112"/>
                <a:gd name="connsiteX0" fmla="*/ 2858 w 1632497"/>
                <a:gd name="connsiteY0" fmla="*/ 1206796 h 1212112"/>
                <a:gd name="connsiteX1" fmla="*/ 1624323 w 1632497"/>
                <a:gd name="connsiteY1" fmla="*/ 1212112 h 1212112"/>
                <a:gd name="connsiteX2" fmla="*/ 1632497 w 1632497"/>
                <a:gd name="connsiteY2" fmla="*/ 468164 h 1212112"/>
                <a:gd name="connsiteX3" fmla="*/ 1374457 w 1632497"/>
                <a:gd name="connsiteY3" fmla="*/ 26581 h 1212112"/>
                <a:gd name="connsiteX4" fmla="*/ 1113961 w 1632497"/>
                <a:gd name="connsiteY4" fmla="*/ 404037 h 1212112"/>
                <a:gd name="connsiteX5" fmla="*/ 837513 w 1632497"/>
                <a:gd name="connsiteY5" fmla="*/ 0 h 1212112"/>
                <a:gd name="connsiteX6" fmla="*/ 555750 w 1632497"/>
                <a:gd name="connsiteY6" fmla="*/ 398721 h 1212112"/>
                <a:gd name="connsiteX7" fmla="*/ 305886 w 1632497"/>
                <a:gd name="connsiteY7" fmla="*/ 5316 h 1212112"/>
                <a:gd name="connsiteX8" fmla="*/ 0 w 1632497"/>
                <a:gd name="connsiteY8" fmla="*/ 468098 h 1212112"/>
                <a:gd name="connsiteX9" fmla="*/ 2858 w 1632497"/>
                <a:gd name="connsiteY9" fmla="*/ 1206796 h 1212112"/>
                <a:gd name="connsiteX0" fmla="*/ 2858 w 1632497"/>
                <a:gd name="connsiteY0" fmla="*/ 1206796 h 1212112"/>
                <a:gd name="connsiteX1" fmla="*/ 1624323 w 1632497"/>
                <a:gd name="connsiteY1" fmla="*/ 1212112 h 1212112"/>
                <a:gd name="connsiteX2" fmla="*/ 1632497 w 1632497"/>
                <a:gd name="connsiteY2" fmla="*/ 468164 h 1212112"/>
                <a:gd name="connsiteX3" fmla="*/ 1374457 w 1632497"/>
                <a:gd name="connsiteY3" fmla="*/ 26581 h 1212112"/>
                <a:gd name="connsiteX4" fmla="*/ 1105389 w 1632497"/>
                <a:gd name="connsiteY4" fmla="*/ 469760 h 1212112"/>
                <a:gd name="connsiteX5" fmla="*/ 837513 w 1632497"/>
                <a:gd name="connsiteY5" fmla="*/ 0 h 1212112"/>
                <a:gd name="connsiteX6" fmla="*/ 555750 w 1632497"/>
                <a:gd name="connsiteY6" fmla="*/ 398721 h 1212112"/>
                <a:gd name="connsiteX7" fmla="*/ 305886 w 1632497"/>
                <a:gd name="connsiteY7" fmla="*/ 5316 h 1212112"/>
                <a:gd name="connsiteX8" fmla="*/ 0 w 1632497"/>
                <a:gd name="connsiteY8" fmla="*/ 468098 h 1212112"/>
                <a:gd name="connsiteX9" fmla="*/ 2858 w 1632497"/>
                <a:gd name="connsiteY9" fmla="*/ 1206796 h 1212112"/>
                <a:gd name="connsiteX0" fmla="*/ 2858 w 1632497"/>
                <a:gd name="connsiteY0" fmla="*/ 1206796 h 1212112"/>
                <a:gd name="connsiteX1" fmla="*/ 1624323 w 1632497"/>
                <a:gd name="connsiteY1" fmla="*/ 1212112 h 1212112"/>
                <a:gd name="connsiteX2" fmla="*/ 1632497 w 1632497"/>
                <a:gd name="connsiteY2" fmla="*/ 468164 h 1212112"/>
                <a:gd name="connsiteX3" fmla="*/ 1374457 w 1632497"/>
                <a:gd name="connsiteY3" fmla="*/ 26581 h 1212112"/>
                <a:gd name="connsiteX4" fmla="*/ 1105389 w 1632497"/>
                <a:gd name="connsiteY4" fmla="*/ 469760 h 1212112"/>
                <a:gd name="connsiteX5" fmla="*/ 837513 w 1632497"/>
                <a:gd name="connsiteY5" fmla="*/ 0 h 1212112"/>
                <a:gd name="connsiteX6" fmla="*/ 558608 w 1632497"/>
                <a:gd name="connsiteY6" fmla="*/ 470159 h 1212112"/>
                <a:gd name="connsiteX7" fmla="*/ 305886 w 1632497"/>
                <a:gd name="connsiteY7" fmla="*/ 5316 h 1212112"/>
                <a:gd name="connsiteX8" fmla="*/ 0 w 1632497"/>
                <a:gd name="connsiteY8" fmla="*/ 468098 h 1212112"/>
                <a:gd name="connsiteX9" fmla="*/ 2858 w 1632497"/>
                <a:gd name="connsiteY9" fmla="*/ 1206796 h 1212112"/>
                <a:gd name="connsiteX0" fmla="*/ 2858 w 1632497"/>
                <a:gd name="connsiteY0" fmla="*/ 1221483 h 1226799"/>
                <a:gd name="connsiteX1" fmla="*/ 1624323 w 1632497"/>
                <a:gd name="connsiteY1" fmla="*/ 1226799 h 1226799"/>
                <a:gd name="connsiteX2" fmla="*/ 1632497 w 1632497"/>
                <a:gd name="connsiteY2" fmla="*/ 482851 h 1226799"/>
                <a:gd name="connsiteX3" fmla="*/ 1374457 w 1632497"/>
                <a:gd name="connsiteY3" fmla="*/ 41268 h 1226799"/>
                <a:gd name="connsiteX4" fmla="*/ 1105389 w 1632497"/>
                <a:gd name="connsiteY4" fmla="*/ 484447 h 1226799"/>
                <a:gd name="connsiteX5" fmla="*/ 837513 w 1632497"/>
                <a:gd name="connsiteY5" fmla="*/ 14687 h 1226799"/>
                <a:gd name="connsiteX6" fmla="*/ 558608 w 1632497"/>
                <a:gd name="connsiteY6" fmla="*/ 484846 h 1226799"/>
                <a:gd name="connsiteX7" fmla="*/ 283026 w 1632497"/>
                <a:gd name="connsiteY7" fmla="*/ 0 h 1226799"/>
                <a:gd name="connsiteX8" fmla="*/ 0 w 1632497"/>
                <a:gd name="connsiteY8" fmla="*/ 482785 h 1226799"/>
                <a:gd name="connsiteX9" fmla="*/ 2858 w 1632497"/>
                <a:gd name="connsiteY9" fmla="*/ 1221483 h 1226799"/>
                <a:gd name="connsiteX0" fmla="*/ 2858 w 1632497"/>
                <a:gd name="connsiteY0" fmla="*/ 1221483 h 1226799"/>
                <a:gd name="connsiteX1" fmla="*/ 1624323 w 1632497"/>
                <a:gd name="connsiteY1" fmla="*/ 1226799 h 1226799"/>
                <a:gd name="connsiteX2" fmla="*/ 1632497 w 1632497"/>
                <a:gd name="connsiteY2" fmla="*/ 482851 h 1226799"/>
                <a:gd name="connsiteX3" fmla="*/ 1374457 w 1632497"/>
                <a:gd name="connsiteY3" fmla="*/ 1263 h 1226799"/>
                <a:gd name="connsiteX4" fmla="*/ 1105389 w 1632497"/>
                <a:gd name="connsiteY4" fmla="*/ 484447 h 1226799"/>
                <a:gd name="connsiteX5" fmla="*/ 837513 w 1632497"/>
                <a:gd name="connsiteY5" fmla="*/ 14687 h 1226799"/>
                <a:gd name="connsiteX6" fmla="*/ 558608 w 1632497"/>
                <a:gd name="connsiteY6" fmla="*/ 484846 h 1226799"/>
                <a:gd name="connsiteX7" fmla="*/ 283026 w 1632497"/>
                <a:gd name="connsiteY7" fmla="*/ 0 h 1226799"/>
                <a:gd name="connsiteX8" fmla="*/ 0 w 1632497"/>
                <a:gd name="connsiteY8" fmla="*/ 482785 h 1226799"/>
                <a:gd name="connsiteX9" fmla="*/ 2858 w 1632497"/>
                <a:gd name="connsiteY9" fmla="*/ 1221483 h 1226799"/>
                <a:gd name="connsiteX0" fmla="*/ 2858 w 1632497"/>
                <a:gd name="connsiteY0" fmla="*/ 1221483 h 1226799"/>
                <a:gd name="connsiteX1" fmla="*/ 1624323 w 1632497"/>
                <a:gd name="connsiteY1" fmla="*/ 1226799 h 1226799"/>
                <a:gd name="connsiteX2" fmla="*/ 1632497 w 1632497"/>
                <a:gd name="connsiteY2" fmla="*/ 482851 h 1226799"/>
                <a:gd name="connsiteX3" fmla="*/ 1374457 w 1632497"/>
                <a:gd name="connsiteY3" fmla="*/ 1263 h 1226799"/>
                <a:gd name="connsiteX4" fmla="*/ 1091101 w 1632497"/>
                <a:gd name="connsiteY4" fmla="*/ 484447 h 1226799"/>
                <a:gd name="connsiteX5" fmla="*/ 837513 w 1632497"/>
                <a:gd name="connsiteY5" fmla="*/ 14687 h 1226799"/>
                <a:gd name="connsiteX6" fmla="*/ 558608 w 1632497"/>
                <a:gd name="connsiteY6" fmla="*/ 484846 h 1226799"/>
                <a:gd name="connsiteX7" fmla="*/ 283026 w 1632497"/>
                <a:gd name="connsiteY7" fmla="*/ 0 h 1226799"/>
                <a:gd name="connsiteX8" fmla="*/ 0 w 1632497"/>
                <a:gd name="connsiteY8" fmla="*/ 482785 h 1226799"/>
                <a:gd name="connsiteX9" fmla="*/ 2858 w 1632497"/>
                <a:gd name="connsiteY9" fmla="*/ 1221483 h 1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2497" h="1226799">
                  <a:moveTo>
                    <a:pt x="2858" y="1221483"/>
                  </a:moveTo>
                  <a:lnTo>
                    <a:pt x="1624323" y="1226799"/>
                  </a:lnTo>
                  <a:cubicBezTo>
                    <a:pt x="1627048" y="978816"/>
                    <a:pt x="1629772" y="730834"/>
                    <a:pt x="1632497" y="482851"/>
                  </a:cubicBezTo>
                  <a:lnTo>
                    <a:pt x="1374457" y="1263"/>
                  </a:lnTo>
                  <a:lnTo>
                    <a:pt x="1091101" y="484447"/>
                  </a:lnTo>
                  <a:lnTo>
                    <a:pt x="837513" y="14687"/>
                  </a:lnTo>
                  <a:lnTo>
                    <a:pt x="558608" y="484846"/>
                  </a:lnTo>
                  <a:lnTo>
                    <a:pt x="283026" y="0"/>
                  </a:lnTo>
                  <a:lnTo>
                    <a:pt x="0" y="482785"/>
                  </a:lnTo>
                  <a:cubicBezTo>
                    <a:pt x="953" y="729018"/>
                    <a:pt x="1905" y="975250"/>
                    <a:pt x="2858" y="1221483"/>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aphicFrame>
        <p:nvGraphicFramePr>
          <p:cNvPr id="27" name="Tabel 26"/>
          <p:cNvGraphicFramePr>
            <a:graphicFrameLocks noGrp="1"/>
          </p:cNvGraphicFramePr>
          <p:nvPr>
            <p:extLst/>
          </p:nvPr>
        </p:nvGraphicFramePr>
        <p:xfrm>
          <a:off x="8610033" y="4681915"/>
          <a:ext cx="1004041" cy="350520"/>
        </p:xfrm>
        <a:graphic>
          <a:graphicData uri="http://schemas.openxmlformats.org/drawingml/2006/table">
            <a:tbl>
              <a:tblPr firstRow="1" firstCol="1" bandRow="1"/>
              <a:tblGrid>
                <a:gridCol w="1004041">
                  <a:extLst>
                    <a:ext uri="{9D8B030D-6E8A-4147-A177-3AD203B41FA5}">
                      <a16:colId xmlns:a16="http://schemas.microsoft.com/office/drawing/2014/main" val="3703997216"/>
                    </a:ext>
                  </a:extLst>
                </a:gridCol>
              </a:tblGrid>
              <a:tr h="313568">
                <a:tc>
                  <a:txBody>
                    <a:bodyPr/>
                    <a:lstStyle/>
                    <a:p>
                      <a:pPr marL="85725" lvl="0" indent="0">
                        <a:lnSpc>
                          <a:spcPct val="115000"/>
                        </a:lnSpc>
                        <a:spcAft>
                          <a:spcPts val="0"/>
                        </a:spcAft>
                        <a:buFont typeface="Symbol" panose="05050102010706020507" pitchFamily="18" charset="2"/>
                        <a:buNone/>
                        <a:tabLst>
                          <a:tab pos="228600" algn="l"/>
                        </a:tabLst>
                      </a:pPr>
                      <a:r>
                        <a:rPr lang="da-DK" sz="2000" i="0" dirty="0" smtClean="0">
                          <a:solidFill>
                            <a:schemeClr val="tx1"/>
                          </a:solidFill>
                          <a:effectLst/>
                          <a:latin typeface="Franklin Gothic Medium Cond" panose="020B0606030402020204" pitchFamily="34" charset="0"/>
                          <a:ea typeface="Calibri" panose="020F0502020204030204" pitchFamily="34" charset="0"/>
                          <a:cs typeface="Times New Roman" panose="02020603050405020304" pitchFamily="18" charset="0"/>
                        </a:rPr>
                        <a:t>Basis</a:t>
                      </a:r>
                      <a:endParaRPr lang="da-DK" sz="2000" i="0" dirty="0">
                        <a:solidFill>
                          <a:schemeClr val="tx1"/>
                        </a:solidFill>
                        <a:effectLst/>
                        <a:latin typeface="Franklin Gothic Medium Cond" panose="020B06060304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79449351"/>
                  </a:ext>
                </a:extLst>
              </a:tr>
            </a:tbl>
          </a:graphicData>
        </a:graphic>
      </p:graphicFrame>
      <p:sp>
        <p:nvSpPr>
          <p:cNvPr id="28" name="Pladsholder til indhold 2"/>
          <p:cNvSpPr>
            <a:spLocks noGrp="1"/>
          </p:cNvSpPr>
          <p:nvPr>
            <p:ph sz="half" idx="1"/>
          </p:nvPr>
        </p:nvSpPr>
        <p:spPr>
          <a:xfrm>
            <a:off x="539748" y="1800000"/>
            <a:ext cx="5249703" cy="4518000"/>
          </a:xfrm>
        </p:spPr>
        <p:txBody>
          <a:bodyPr/>
          <a:lstStyle/>
          <a:p>
            <a:pPr marL="0" indent="0">
              <a:buNone/>
            </a:pPr>
            <a:r>
              <a:rPr lang="da-DK" dirty="0"/>
              <a:t>Emma </a:t>
            </a:r>
            <a:endParaRPr lang="da-DK" dirty="0" smtClean="0"/>
          </a:p>
          <a:p>
            <a:r>
              <a:rPr lang="da-DK" dirty="0" smtClean="0"/>
              <a:t>begynder </a:t>
            </a:r>
            <a:r>
              <a:rPr lang="da-DK" dirty="0"/>
              <a:t>i </a:t>
            </a:r>
            <a:r>
              <a:rPr lang="da-DK" dirty="0" smtClean="0"/>
              <a:t>basis</a:t>
            </a:r>
          </a:p>
          <a:p>
            <a:r>
              <a:rPr lang="da-DK" dirty="0" smtClean="0"/>
              <a:t>er tilknyttet køkkenværkstedet </a:t>
            </a:r>
          </a:p>
          <a:p>
            <a:r>
              <a:rPr lang="da-DK" dirty="0" smtClean="0"/>
              <a:t>har dansk, matematik og PASE</a:t>
            </a:r>
          </a:p>
          <a:p>
            <a:pPr marL="0" indent="0">
              <a:buNone/>
            </a:pPr>
            <a:endParaRPr lang="da-DK" dirty="0" smtClean="0"/>
          </a:p>
          <a:p>
            <a:pPr marL="0" indent="0">
              <a:buNone/>
            </a:pPr>
            <a:r>
              <a:rPr lang="da-DK" dirty="0" smtClean="0"/>
              <a:t>Efter </a:t>
            </a:r>
            <a:r>
              <a:rPr lang="da-DK" dirty="0"/>
              <a:t>to måneder har KUI fundet en praktikplads i køkkenet på et lokalt </a:t>
            </a:r>
            <a:r>
              <a:rPr lang="da-DK" dirty="0" smtClean="0"/>
              <a:t>plejehjem. </a:t>
            </a:r>
          </a:p>
          <a:p>
            <a:pPr marL="0" indent="0">
              <a:buNone/>
            </a:pPr>
            <a:r>
              <a:rPr lang="da-DK" dirty="0" smtClean="0"/>
              <a:t>Vejleder forventningsafstemmer med praktikpladsen om bl.a. praktikmål og prøve.</a:t>
            </a:r>
          </a:p>
        </p:txBody>
      </p:sp>
      <p:pic>
        <p:nvPicPr>
          <p:cNvPr id="3" name="Billed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285328" y="3513220"/>
            <a:ext cx="2975851" cy="3329389"/>
          </a:xfrm>
          <a:prstGeom prst="rect">
            <a:avLst/>
          </a:prstGeom>
        </p:spPr>
      </p:pic>
    </p:spTree>
    <p:extLst>
      <p:ext uri="{BB962C8B-B14F-4D97-AF65-F5344CB8AC3E}">
        <p14:creationId xmlns:p14="http://schemas.microsoft.com/office/powerpoint/2010/main" val="1719611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5696" y="252878"/>
            <a:ext cx="4071649" cy="6198322"/>
          </a:xfrm>
          <a:prstGeom prst="rect">
            <a:avLst/>
          </a:prstGeom>
          <a:ln w="57150">
            <a:solidFill>
              <a:schemeClr val="accent1"/>
            </a:solidFill>
          </a:ln>
          <a:scene3d>
            <a:camera prst="perspectiveContrastingLeftFacing"/>
            <a:lightRig rig="threePt" dir="t"/>
          </a:scene3d>
        </p:spPr>
      </p:pic>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Praktikmål</a:t>
            </a:r>
            <a:endParaRPr lang="da-DK" sz="3200" b="1" dirty="0"/>
          </a:p>
        </p:txBody>
      </p:sp>
      <p:sp>
        <p:nvSpPr>
          <p:cNvPr id="12"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539747" y="1370606"/>
            <a:ext cx="4405232" cy="4947394"/>
          </a:xfrm>
        </p:spPr>
        <p:txBody>
          <a:bodyPr/>
          <a:lstStyle/>
          <a:p>
            <a:pPr marL="0" indent="0">
              <a:buNone/>
            </a:pPr>
            <a:r>
              <a:rPr lang="da-DK" dirty="0" smtClean="0"/>
              <a:t>Når praktikpladsen er fundet, skal FGU udarbejde praktikmål.</a:t>
            </a:r>
          </a:p>
          <a:p>
            <a:pPr marL="0" indent="0">
              <a:buNone/>
            </a:pPr>
            <a:endParaRPr lang="da-DK" dirty="0" smtClean="0"/>
          </a:p>
          <a:p>
            <a:pPr marL="0" indent="0">
              <a:buNone/>
            </a:pPr>
            <a:r>
              <a:rPr lang="da-DK" dirty="0" smtClean="0"/>
              <a:t>Formål</a:t>
            </a:r>
            <a:r>
              <a:rPr lang="da-DK" dirty="0"/>
              <a:t>:</a:t>
            </a:r>
          </a:p>
          <a:p>
            <a:r>
              <a:rPr lang="da-DK" dirty="0"/>
              <a:t>Praktikmålene skal gøre det tydeligt for elev, praktiksted og vejleder, hvad eleven skal </a:t>
            </a:r>
            <a:r>
              <a:rPr lang="da-DK" dirty="0" smtClean="0"/>
              <a:t>lære, </a:t>
            </a:r>
            <a:r>
              <a:rPr lang="da-DK" dirty="0"/>
              <a:t>og hvilket niveau eleven er på.</a:t>
            </a:r>
          </a:p>
          <a:p>
            <a:endParaRPr lang="da-DK" dirty="0"/>
          </a:p>
          <a:p>
            <a:pPr marL="0" indent="0">
              <a:buNone/>
            </a:pPr>
            <a:r>
              <a:rPr lang="da-DK" dirty="0"/>
              <a:t>Målene skal være:</a:t>
            </a:r>
          </a:p>
          <a:p>
            <a:r>
              <a:rPr lang="da-DK" dirty="0" smtClean="0"/>
              <a:t>Overskuelige, </a:t>
            </a:r>
            <a:r>
              <a:rPr lang="da-DK" dirty="0"/>
              <a:t>enkle og relevante</a:t>
            </a: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17</a:t>
            </a:fld>
            <a:endParaRPr lang="da-DK" dirty="0"/>
          </a:p>
        </p:txBody>
      </p:sp>
      <p:pic>
        <p:nvPicPr>
          <p:cNvPr id="2" name="Billed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49383" y="1053806"/>
            <a:ext cx="3022626" cy="5264194"/>
          </a:xfrm>
          <a:prstGeom prst="rect">
            <a:avLst/>
          </a:prstGeom>
        </p:spPr>
      </p:pic>
      <p:sp>
        <p:nvSpPr>
          <p:cNvPr id="3" name="Rektangel 2"/>
          <p:cNvSpPr/>
          <p:nvPr/>
        </p:nvSpPr>
        <p:spPr>
          <a:xfrm>
            <a:off x="896052" y="6139576"/>
            <a:ext cx="6096000" cy="623248"/>
          </a:xfrm>
          <a:prstGeom prst="rect">
            <a:avLst/>
          </a:prstGeom>
        </p:spPr>
        <p:txBody>
          <a:bodyPr>
            <a:spAutoFit/>
          </a:bodyPr>
          <a:lstStyle/>
          <a:p>
            <a:pPr>
              <a:spcBef>
                <a:spcPts val="1500"/>
              </a:spcBef>
            </a:pPr>
            <a:r>
              <a:rPr lang="da-DK" sz="1150" dirty="0">
                <a:solidFill>
                  <a:srgbClr val="212529"/>
                </a:solidFill>
                <a:latin typeface="Questa-Regular"/>
                <a:ea typeface="Times New Roman" panose="02020603050405020304" pitchFamily="18" charset="0"/>
              </a:rPr>
              <a:t>FGU loven § 18 Stk. 3. </a:t>
            </a:r>
            <a:br>
              <a:rPr lang="da-DK" sz="1150" dirty="0">
                <a:solidFill>
                  <a:srgbClr val="212529"/>
                </a:solidFill>
                <a:latin typeface="Questa-Regular"/>
                <a:ea typeface="Times New Roman" panose="02020603050405020304" pitchFamily="18" charset="0"/>
              </a:rPr>
            </a:br>
            <a:r>
              <a:rPr lang="da-DK" sz="1150" i="1" dirty="0">
                <a:solidFill>
                  <a:srgbClr val="212529"/>
                </a:solidFill>
                <a:latin typeface="Questa-Regular"/>
                <a:ea typeface="Times New Roman" panose="02020603050405020304" pitchFamily="18" charset="0"/>
              </a:rPr>
              <a:t>Institutionen skal synliggøre målene med virksomhedspraktikken for eleven og for virksomheden og følge op på indfrielse af disse</a:t>
            </a:r>
            <a:r>
              <a:rPr lang="da-DK" sz="1150" dirty="0">
                <a:solidFill>
                  <a:srgbClr val="212529"/>
                </a:solidFill>
                <a:latin typeface="Questa-Regular"/>
                <a:ea typeface="Times New Roman" panose="02020603050405020304" pitchFamily="18" charset="0"/>
              </a:rPr>
              <a:t>.</a:t>
            </a:r>
            <a:endParaRPr lang="da-DK" sz="1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855630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rotWithShape="1">
          <a:blip r:embed="rId4" cstate="print">
            <a:extLst>
              <a:ext uri="{28A0092B-C50C-407E-A947-70E740481C1C}">
                <a14:useLocalDpi xmlns:a14="http://schemas.microsoft.com/office/drawing/2010/main"/>
              </a:ext>
            </a:extLst>
          </a:blip>
          <a:srcRect t="27035" b="14337"/>
          <a:stretch/>
        </p:blipFill>
        <p:spPr>
          <a:xfrm>
            <a:off x="1014248" y="964087"/>
            <a:ext cx="7110285" cy="5893913"/>
          </a:xfrm>
          <a:prstGeom prst="rect">
            <a:avLst/>
          </a:prstGeom>
          <a:ln w="57150">
            <a:noFill/>
          </a:ln>
        </p:spPr>
      </p:pic>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Praktikmål</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18</a:t>
            </a:fld>
            <a:endParaRPr lang="da-DK" dirty="0"/>
          </a:p>
        </p:txBody>
      </p:sp>
      <p:graphicFrame>
        <p:nvGraphicFramePr>
          <p:cNvPr id="3" name="Tabel 2"/>
          <p:cNvGraphicFramePr>
            <a:graphicFrameLocks noGrp="1"/>
          </p:cNvGraphicFramePr>
          <p:nvPr>
            <p:extLst/>
          </p:nvPr>
        </p:nvGraphicFramePr>
        <p:xfrm>
          <a:off x="7997890" y="3161113"/>
          <a:ext cx="3973530" cy="1426020"/>
        </p:xfrm>
        <a:graphic>
          <a:graphicData uri="http://schemas.openxmlformats.org/drawingml/2006/table">
            <a:tbl>
              <a:tblPr firstRow="1" firstCol="1" bandRow="1">
                <a:tableStyleId>{69012ECD-51FC-41F1-AA8D-1B2483CD663E}</a:tableStyleId>
              </a:tblPr>
              <a:tblGrid>
                <a:gridCol w="3973530">
                  <a:extLst>
                    <a:ext uri="{9D8B030D-6E8A-4147-A177-3AD203B41FA5}">
                      <a16:colId xmlns:a16="http://schemas.microsoft.com/office/drawing/2014/main" val="404711247"/>
                    </a:ext>
                  </a:extLst>
                </a:gridCol>
              </a:tblGrid>
              <a:tr h="0">
                <a:tc>
                  <a:txBody>
                    <a:bodyPr/>
                    <a:lstStyle/>
                    <a:p>
                      <a:pPr marL="228600" indent="-228600">
                        <a:lnSpc>
                          <a:spcPct val="107000"/>
                        </a:lnSpc>
                        <a:spcAft>
                          <a:spcPts val="0"/>
                        </a:spcAft>
                        <a:tabLst>
                          <a:tab pos="228600" algn="l"/>
                          <a:tab pos="828040" algn="l"/>
                        </a:tabLst>
                      </a:pPr>
                      <a:r>
                        <a:rPr lang="da-DK" sz="1100" dirty="0">
                          <a:effectLst/>
                        </a:rPr>
                        <a:t>FGU niveau 2</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a:t>
                      </a:r>
                      <a:r>
                        <a:rPr lang="da-DK" sz="1200" b="1" dirty="0">
                          <a:effectLst/>
                        </a:rPr>
                        <a:t>gennemfører</a:t>
                      </a:r>
                      <a:r>
                        <a:rPr lang="da-DK" sz="1200" b="0" dirty="0">
                          <a:effectLst/>
                        </a:rPr>
                        <a:t> produktion med begyndende selvstændighed og ansvarlighed i kendte situationer</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a:t>
                      </a:r>
                      <a:r>
                        <a:rPr lang="da-DK" sz="1200" b="1" dirty="0">
                          <a:effectLst/>
                        </a:rPr>
                        <a:t>sætter sig ind i </a:t>
                      </a:r>
                      <a:r>
                        <a:rPr lang="da-DK" sz="1200" b="0" dirty="0">
                          <a:effectLst/>
                        </a:rPr>
                        <a:t>forhold med betydning for produktionen med begyndende selvstændighed</a:t>
                      </a:r>
                      <a:endParaRPr lang="da-DK"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349426458"/>
                  </a:ext>
                </a:extLst>
              </a:tr>
            </a:tbl>
          </a:graphicData>
        </a:graphic>
      </p:graphicFrame>
      <p:graphicFrame>
        <p:nvGraphicFramePr>
          <p:cNvPr id="10" name="Tabel 9"/>
          <p:cNvGraphicFramePr>
            <a:graphicFrameLocks noGrp="1"/>
          </p:cNvGraphicFramePr>
          <p:nvPr>
            <p:extLst/>
          </p:nvPr>
        </p:nvGraphicFramePr>
        <p:xfrm>
          <a:off x="8009818" y="4703701"/>
          <a:ext cx="3961602" cy="1817434"/>
        </p:xfrm>
        <a:graphic>
          <a:graphicData uri="http://schemas.openxmlformats.org/drawingml/2006/table">
            <a:tbl>
              <a:tblPr firstRow="1" firstCol="1" bandRow="1">
                <a:tableStyleId>{69012ECD-51FC-41F1-AA8D-1B2483CD663E}</a:tableStyleId>
              </a:tblPr>
              <a:tblGrid>
                <a:gridCol w="3961602">
                  <a:extLst>
                    <a:ext uri="{9D8B030D-6E8A-4147-A177-3AD203B41FA5}">
                      <a16:colId xmlns:a16="http://schemas.microsoft.com/office/drawing/2014/main" val="4014923785"/>
                    </a:ext>
                  </a:extLst>
                </a:gridCol>
              </a:tblGrid>
              <a:tr h="0">
                <a:tc>
                  <a:txBody>
                    <a:bodyPr/>
                    <a:lstStyle/>
                    <a:p>
                      <a:pPr marL="228600" indent="-228600">
                        <a:lnSpc>
                          <a:spcPct val="107000"/>
                        </a:lnSpc>
                        <a:spcAft>
                          <a:spcPts val="0"/>
                        </a:spcAft>
                        <a:tabLst>
                          <a:tab pos="228600" algn="l"/>
                          <a:tab pos="828040" algn="l"/>
                        </a:tabLst>
                      </a:pPr>
                      <a:r>
                        <a:rPr lang="da-DK" sz="1100" dirty="0">
                          <a:effectLst/>
                        </a:rPr>
                        <a:t>FGU niveau 3</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a:t>
                      </a:r>
                      <a:r>
                        <a:rPr lang="da-DK" sz="1200" b="1" dirty="0">
                          <a:effectLst/>
                        </a:rPr>
                        <a:t>planlægger og gennemfører </a:t>
                      </a:r>
                      <a:r>
                        <a:rPr lang="da-DK" sz="1200" b="0" dirty="0">
                          <a:effectLst/>
                        </a:rPr>
                        <a:t>produktion i en rutinemæssig eller kendt situation alene og i samarbejde med andre</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a:t>
                      </a:r>
                      <a:r>
                        <a:rPr lang="da-DK" sz="1200" b="1" dirty="0">
                          <a:effectLst/>
                        </a:rPr>
                        <a:t>sætter sig selvstændigt ind i </a:t>
                      </a:r>
                      <a:r>
                        <a:rPr lang="da-DK" sz="1200" b="0" dirty="0">
                          <a:effectLst/>
                        </a:rPr>
                        <a:t>forhold, der er nødvendige for produktionen og kommunikerer med andre derom</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udviser </a:t>
                      </a:r>
                      <a:r>
                        <a:rPr lang="da-DK" sz="1200" b="1" dirty="0">
                          <a:effectLst/>
                        </a:rPr>
                        <a:t>fleksibilitet og omstillingsevne</a:t>
                      </a:r>
                      <a:endParaRPr lang="da-DK"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349426458"/>
                  </a:ext>
                </a:extLst>
              </a:tr>
            </a:tbl>
          </a:graphicData>
        </a:graphic>
      </p:graphicFrame>
      <p:graphicFrame>
        <p:nvGraphicFramePr>
          <p:cNvPr id="12" name="Tabel 11"/>
          <p:cNvGraphicFramePr>
            <a:graphicFrameLocks noGrp="1"/>
          </p:cNvGraphicFramePr>
          <p:nvPr>
            <p:extLst/>
          </p:nvPr>
        </p:nvGraphicFramePr>
        <p:xfrm>
          <a:off x="7997890" y="1797913"/>
          <a:ext cx="3973530" cy="1230313"/>
        </p:xfrm>
        <a:graphic>
          <a:graphicData uri="http://schemas.openxmlformats.org/drawingml/2006/table">
            <a:tbl>
              <a:tblPr firstRow="1" firstCol="1" bandRow="1">
                <a:tableStyleId>{69012ECD-51FC-41F1-AA8D-1B2483CD663E}</a:tableStyleId>
              </a:tblPr>
              <a:tblGrid>
                <a:gridCol w="3973530">
                  <a:extLst>
                    <a:ext uri="{9D8B030D-6E8A-4147-A177-3AD203B41FA5}">
                      <a16:colId xmlns:a16="http://schemas.microsoft.com/office/drawing/2014/main" val="868661013"/>
                    </a:ext>
                  </a:extLst>
                </a:gridCol>
              </a:tblGrid>
              <a:tr h="0">
                <a:tc>
                  <a:txBody>
                    <a:bodyPr/>
                    <a:lstStyle/>
                    <a:p>
                      <a:pPr marL="228600" indent="-228600">
                        <a:lnSpc>
                          <a:spcPct val="107000"/>
                        </a:lnSpc>
                        <a:spcAft>
                          <a:spcPts val="0"/>
                        </a:spcAft>
                        <a:tabLst>
                          <a:tab pos="228600" algn="l"/>
                          <a:tab pos="828040" algn="l"/>
                        </a:tabLst>
                      </a:pPr>
                      <a:r>
                        <a:rPr lang="da-DK" sz="1100" dirty="0">
                          <a:effectLst/>
                        </a:rPr>
                        <a:t>FGU niveau 1</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a:t>
                      </a:r>
                      <a:r>
                        <a:rPr lang="da-DK" sz="1200" b="1" dirty="0">
                          <a:effectLst/>
                        </a:rPr>
                        <a:t>deltager</a:t>
                      </a:r>
                      <a:r>
                        <a:rPr lang="da-DK" sz="1200" b="0" dirty="0">
                          <a:effectLst/>
                        </a:rPr>
                        <a:t> i produktionen i kendte situationer og under vejledning</a:t>
                      </a:r>
                    </a:p>
                    <a:p>
                      <a:pPr marL="342900" lvl="0" indent="-342900">
                        <a:lnSpc>
                          <a:spcPct val="107000"/>
                        </a:lnSpc>
                        <a:spcAft>
                          <a:spcPts val="0"/>
                        </a:spcAft>
                        <a:buFont typeface="Symbol" panose="05050102010706020507" pitchFamily="18" charset="2"/>
                        <a:buChar char=""/>
                        <a:tabLst>
                          <a:tab pos="228600" algn="l"/>
                        </a:tabLst>
                      </a:pPr>
                      <a:r>
                        <a:rPr lang="da-DK" sz="1200" b="0" dirty="0">
                          <a:effectLst/>
                        </a:rPr>
                        <a:t>Eleven </a:t>
                      </a:r>
                      <a:r>
                        <a:rPr lang="da-DK" sz="1200" b="1" dirty="0">
                          <a:effectLst/>
                        </a:rPr>
                        <a:t>udviser interesse for og vilje </a:t>
                      </a:r>
                      <a:r>
                        <a:rPr lang="da-DK" sz="1200" b="0" dirty="0">
                          <a:effectLst/>
                        </a:rPr>
                        <a:t>til at udvikle kompetencer med relevans for arbejdet</a:t>
                      </a:r>
                      <a:endParaRPr lang="da-DK"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349426458"/>
                  </a:ext>
                </a:extLst>
              </a:tr>
            </a:tbl>
          </a:graphicData>
        </a:graphic>
      </p:graphicFrame>
    </p:spTree>
    <p:custDataLst>
      <p:tags r:id="rId1"/>
    </p:custDataLst>
    <p:extLst>
      <p:ext uri="{BB962C8B-B14F-4D97-AF65-F5344CB8AC3E}">
        <p14:creationId xmlns:p14="http://schemas.microsoft.com/office/powerpoint/2010/main" val="2725261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5696" y="252878"/>
            <a:ext cx="4071649" cy="6198322"/>
          </a:xfrm>
          <a:prstGeom prst="rect">
            <a:avLst/>
          </a:prstGeom>
          <a:ln w="57150">
            <a:solidFill>
              <a:schemeClr val="accent1"/>
            </a:solidFill>
          </a:ln>
          <a:scene3d>
            <a:camera prst="perspectiveContrastingLeftFacing"/>
            <a:lightRig rig="threePt" dir="t"/>
          </a:scene3d>
        </p:spPr>
      </p:pic>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Internt møde om praktikmål</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19</a:t>
            </a:fld>
            <a:endParaRPr lang="da-DK" dirty="0"/>
          </a:p>
        </p:txBody>
      </p:sp>
      <p:sp>
        <p:nvSpPr>
          <p:cNvPr id="15" name="Pladsholder til indhold 2"/>
          <p:cNvSpPr>
            <a:spLocks noGrp="1"/>
          </p:cNvSpPr>
          <p:nvPr>
            <p:ph sz="half" idx="1"/>
          </p:nvPr>
        </p:nvSpPr>
        <p:spPr>
          <a:xfrm>
            <a:off x="539748" y="1370606"/>
            <a:ext cx="4590258" cy="4947394"/>
          </a:xfrm>
        </p:spPr>
        <p:txBody>
          <a:bodyPr/>
          <a:lstStyle/>
          <a:p>
            <a:pPr marL="0" indent="0">
              <a:buNone/>
            </a:pPr>
            <a:r>
              <a:rPr lang="da-DK" dirty="0" smtClean="0"/>
              <a:t>Vejlederen og faglæreren:  </a:t>
            </a:r>
          </a:p>
          <a:p>
            <a:pPr lvl="1"/>
            <a:r>
              <a:rPr lang="da-DK" dirty="0" smtClean="0"/>
              <a:t>Drøfter indhold og forventninger</a:t>
            </a:r>
          </a:p>
          <a:p>
            <a:pPr lvl="1"/>
            <a:r>
              <a:rPr lang="da-DK" dirty="0" smtClean="0"/>
              <a:t>Drøfter prøveform</a:t>
            </a:r>
          </a:p>
          <a:p>
            <a:pPr lvl="1"/>
            <a:r>
              <a:rPr lang="da-DK" dirty="0" smtClean="0"/>
              <a:t>Drøfter hele </a:t>
            </a:r>
            <a:r>
              <a:rPr lang="da-DK" dirty="0"/>
              <a:t>egu-forløbet, veksel mellem praktik og skole, herunder at praktikpladsen kan komme med forslag/ønsker til fx </a:t>
            </a:r>
            <a:r>
              <a:rPr lang="da-DK" dirty="0" smtClean="0"/>
              <a:t>amu-kurser</a:t>
            </a:r>
          </a:p>
          <a:p>
            <a:pPr lvl="1"/>
            <a:r>
              <a:rPr lang="da-DK" dirty="0" smtClean="0"/>
              <a:t>Udarbejder </a:t>
            </a:r>
            <a:r>
              <a:rPr lang="da-DK" dirty="0"/>
              <a:t>tydelige og konkrete praktikmål for eleven </a:t>
            </a:r>
          </a:p>
          <a:p>
            <a:pPr lvl="1"/>
            <a:endParaRPr lang="da-DK" dirty="0"/>
          </a:p>
          <a:p>
            <a:pPr lvl="1"/>
            <a:endParaRPr lang="da-DK" dirty="0" smtClean="0"/>
          </a:p>
          <a:p>
            <a:pPr marL="0" indent="0">
              <a:buNone/>
            </a:pPr>
            <a:r>
              <a:rPr lang="da-DK" i="1" dirty="0" smtClean="0"/>
              <a:t>Faglæreren er den fagligt ansvarlige for forløbet</a:t>
            </a:r>
          </a:p>
        </p:txBody>
      </p:sp>
      <p:pic>
        <p:nvPicPr>
          <p:cNvPr id="5" name="Billed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63732" y="1056286"/>
            <a:ext cx="1903525" cy="4253553"/>
          </a:xfrm>
          <a:prstGeom prst="rect">
            <a:avLst/>
          </a:prstGeom>
        </p:spPr>
      </p:pic>
      <p:pic>
        <p:nvPicPr>
          <p:cNvPr id="10" name="Billede 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l="19447" r="23410" b="3228"/>
          <a:stretch/>
        </p:blipFill>
        <p:spPr>
          <a:xfrm>
            <a:off x="5782718" y="1827802"/>
            <a:ext cx="1876927" cy="4623398"/>
          </a:xfrm>
          <a:prstGeom prst="rect">
            <a:avLst/>
          </a:prstGeom>
        </p:spPr>
      </p:pic>
    </p:spTree>
    <p:custDataLst>
      <p:tags r:id="rId1"/>
    </p:custDataLst>
    <p:extLst>
      <p:ext uri="{BB962C8B-B14F-4D97-AF65-F5344CB8AC3E}">
        <p14:creationId xmlns:p14="http://schemas.microsoft.com/office/powerpoint/2010/main" val="1341477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Rammer og regler for egu-sporet i FGU</a:t>
            </a:r>
          </a:p>
        </p:txBody>
      </p:sp>
      <p:sp>
        <p:nvSpPr>
          <p:cNvPr id="3" name="Pladsholder til slidenummer 2"/>
          <p:cNvSpPr>
            <a:spLocks noGrp="1"/>
          </p:cNvSpPr>
          <p:nvPr>
            <p:ph type="sldNum" sz="quarter" idx="12"/>
          </p:nvPr>
        </p:nvSpPr>
        <p:spPr/>
        <p:txBody>
          <a:bodyPr/>
          <a:lstStyle/>
          <a:p>
            <a:fld id="{24C8C45C-947F-4981-8B3F-4F32E973C901}" type="slidenum">
              <a:rPr lang="da-DK" smtClean="0"/>
              <a:pPr/>
              <a:t>2</a:t>
            </a:fld>
            <a:endParaRPr lang="da-DK" dirty="0"/>
          </a:p>
        </p:txBody>
      </p:sp>
      <p:sp>
        <p:nvSpPr>
          <p:cNvPr id="4" name="Pladsholder til dato 3"/>
          <p:cNvSpPr>
            <a:spLocks noGrp="1"/>
          </p:cNvSpPr>
          <p:nvPr>
            <p:ph type="dt" sz="half" idx="10"/>
          </p:nvPr>
        </p:nvSpPr>
        <p:spPr/>
        <p:txBody>
          <a:bodyPr/>
          <a:lstStyle/>
          <a:p>
            <a:fld id="{0404BF66-0C6A-4FE0-989D-E85701C8F143}" type="datetime2">
              <a:rPr lang="da-DK" smtClean="0"/>
              <a:t>20. november 2020</a:t>
            </a:fld>
            <a:endParaRPr lang="da-DK" dirty="0"/>
          </a:p>
        </p:txBody>
      </p:sp>
    </p:spTree>
    <p:extLst>
      <p:ext uri="{BB962C8B-B14F-4D97-AF65-F5344CB8AC3E}">
        <p14:creationId xmlns:p14="http://schemas.microsoft.com/office/powerpoint/2010/main" val="1994690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a:t>
            </a:r>
            <a:r>
              <a:rPr lang="da-DK" sz="3200" b="1" dirty="0"/>
              <a:t>Praktikmål på baggrund af fagbilag</a:t>
            </a: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20</a:t>
            </a:fld>
            <a:endParaRPr lang="da-DK" dirty="0"/>
          </a:p>
        </p:txBody>
      </p:sp>
      <p:sp>
        <p:nvSpPr>
          <p:cNvPr id="15" name="Pladsholder til indhold 2"/>
          <p:cNvSpPr>
            <a:spLocks noGrp="1"/>
          </p:cNvSpPr>
          <p:nvPr>
            <p:ph sz="half" idx="1"/>
          </p:nvPr>
        </p:nvSpPr>
        <p:spPr>
          <a:xfrm>
            <a:off x="539749" y="1496404"/>
            <a:ext cx="5444192" cy="4821596"/>
          </a:xfrm>
        </p:spPr>
        <p:txBody>
          <a:bodyPr/>
          <a:lstStyle/>
          <a:p>
            <a:r>
              <a:rPr lang="da-DK" dirty="0" smtClean="0"/>
              <a:t>Anvend </a:t>
            </a:r>
            <a:r>
              <a:rPr lang="da-DK" dirty="0"/>
              <a:t>færdighedsmål i fagbilag</a:t>
            </a:r>
          </a:p>
          <a:p>
            <a:r>
              <a:rPr lang="da-DK" dirty="0" smtClean="0"/>
              <a:t>Spørg arbejdsgiveren og faglæreren, </a:t>
            </a:r>
            <a:r>
              <a:rPr lang="da-DK" dirty="0"/>
              <a:t>hvordan </a:t>
            </a:r>
            <a:r>
              <a:rPr lang="da-DK" dirty="0" smtClean="0"/>
              <a:t>eleven kan </a:t>
            </a:r>
            <a:r>
              <a:rPr lang="da-DK" dirty="0"/>
              <a:t>arbejde med disse i praktikken</a:t>
            </a:r>
          </a:p>
        </p:txBody>
      </p:sp>
      <p:pic>
        <p:nvPicPr>
          <p:cNvPr id="3" name="Billede 2"/>
          <p:cNvPicPr>
            <a:picLocks noChangeAspect="1"/>
          </p:cNvPicPr>
          <p:nvPr/>
        </p:nvPicPr>
        <p:blipFill>
          <a:blip r:embed="rId5"/>
          <a:stretch>
            <a:fillRect/>
          </a:stretch>
        </p:blipFill>
        <p:spPr>
          <a:xfrm>
            <a:off x="6833864" y="1434562"/>
            <a:ext cx="4915599" cy="5692379"/>
          </a:xfrm>
          <a:prstGeom prst="rect">
            <a:avLst/>
          </a:prstGeom>
          <a:ln>
            <a:solidFill>
              <a:schemeClr val="accent1">
                <a:lumMod val="75000"/>
              </a:schemeClr>
            </a:solidFill>
          </a:ln>
          <a:scene3d>
            <a:camera prst="perspectiveContrastingLeftFacing"/>
            <a:lightRig rig="threePt" dir="t"/>
          </a:scene3d>
        </p:spPr>
      </p:pic>
      <p:sp>
        <p:nvSpPr>
          <p:cNvPr id="9" name="Rektangel 8"/>
          <p:cNvSpPr/>
          <p:nvPr/>
        </p:nvSpPr>
        <p:spPr>
          <a:xfrm>
            <a:off x="656117" y="5089590"/>
            <a:ext cx="4884071" cy="1200329"/>
          </a:xfrm>
          <a:prstGeom prst="rect">
            <a:avLst/>
          </a:prstGeom>
        </p:spPr>
        <p:txBody>
          <a:bodyPr wrap="square">
            <a:spAutoFit/>
          </a:bodyPr>
          <a:lstStyle/>
          <a:p>
            <a:r>
              <a:rPr lang="da-DK" b="1" dirty="0"/>
              <a:t>Læreplaner og fagbilag</a:t>
            </a:r>
          </a:p>
          <a:p>
            <a:r>
              <a:rPr lang="da-DK" dirty="0" smtClean="0"/>
              <a:t>https</a:t>
            </a:r>
            <a:r>
              <a:rPr lang="da-DK" dirty="0"/>
              <a:t>://www.uvm.dk/forberedende-grunduddannelse/undervisning-og-laeringsmiljoe/laererplaner-og-fagbilag</a:t>
            </a:r>
          </a:p>
        </p:txBody>
      </p:sp>
    </p:spTree>
    <p:custDataLst>
      <p:tags r:id="rId1"/>
    </p:custDataLst>
    <p:extLst>
      <p:ext uri="{BB962C8B-B14F-4D97-AF65-F5344CB8AC3E}">
        <p14:creationId xmlns:p14="http://schemas.microsoft.com/office/powerpoint/2010/main" val="3252457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a:t>
            </a:r>
            <a:r>
              <a:rPr lang="da-DK" sz="3200" b="1" dirty="0"/>
              <a:t>Praktikmål på baggrund af fagbilag</a:t>
            </a: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21</a:t>
            </a:fld>
            <a:endParaRPr lang="da-DK" dirty="0"/>
          </a:p>
        </p:txBody>
      </p:sp>
      <p:sp>
        <p:nvSpPr>
          <p:cNvPr id="17" name="Pladsholder til indhold 8"/>
          <p:cNvSpPr>
            <a:spLocks noGrp="1"/>
          </p:cNvSpPr>
          <p:nvPr>
            <p:ph sz="half" idx="1"/>
          </p:nvPr>
        </p:nvSpPr>
        <p:spPr>
          <a:xfrm>
            <a:off x="580090" y="1271170"/>
            <a:ext cx="5464800" cy="5081383"/>
          </a:xfrm>
        </p:spPr>
        <p:txBody>
          <a:bodyPr/>
          <a:lstStyle/>
          <a:p>
            <a:pPr marL="0" indent="0">
              <a:buNone/>
            </a:pPr>
            <a:r>
              <a:rPr lang="da-DK" sz="1600" i="1" dirty="0" smtClean="0"/>
              <a:t>Fagbilag for mad </a:t>
            </a:r>
            <a:r>
              <a:rPr lang="da-DK" sz="1600" i="1" dirty="0"/>
              <a:t>og </a:t>
            </a:r>
            <a:r>
              <a:rPr lang="da-DK" sz="1600" i="1" dirty="0" smtClean="0"/>
              <a:t>ernæring (</a:t>
            </a:r>
            <a:r>
              <a:rPr lang="da-DK" sz="1600" i="1" dirty="0"/>
              <a:t>afsnit 2.1)</a:t>
            </a:r>
            <a:r>
              <a:rPr lang="da-DK" dirty="0" smtClean="0"/>
              <a:t/>
            </a:r>
            <a:br>
              <a:rPr lang="da-DK" dirty="0" smtClean="0"/>
            </a:br>
            <a:r>
              <a:rPr lang="da-DK" dirty="0" smtClean="0"/>
              <a:t>Eleven </a:t>
            </a:r>
            <a:r>
              <a:rPr lang="da-DK" dirty="0"/>
              <a:t>har færdigheder i </a:t>
            </a:r>
            <a:r>
              <a:rPr lang="da-DK" dirty="0" smtClean="0"/>
              <a:t>at :</a:t>
            </a:r>
            <a:endParaRPr lang="da-DK" dirty="0"/>
          </a:p>
          <a:p>
            <a:pPr marL="457200" indent="-457200">
              <a:buFont typeface="+mj-lt"/>
              <a:buAutoNum type="arabicPeriod"/>
            </a:pPr>
            <a:r>
              <a:rPr lang="da-DK" sz="1600" dirty="0" smtClean="0"/>
              <a:t>anvende </a:t>
            </a:r>
            <a:r>
              <a:rPr lang="da-DK" sz="1600" dirty="0"/>
              <a:t>og bruge forskellige typer råvarer og materialer til fødevareproduktion</a:t>
            </a:r>
          </a:p>
          <a:p>
            <a:pPr marL="457200" indent="-457200">
              <a:buFont typeface="+mj-lt"/>
              <a:buAutoNum type="arabicPeriod"/>
            </a:pPr>
            <a:r>
              <a:rPr lang="da-DK" sz="1600" dirty="0" smtClean="0"/>
              <a:t>arbejde ergonomisk</a:t>
            </a:r>
            <a:br>
              <a:rPr lang="da-DK" sz="1600" dirty="0" smtClean="0"/>
            </a:br>
            <a:endParaRPr lang="da-DK" sz="1600" dirty="0" smtClean="0"/>
          </a:p>
          <a:p>
            <a:pPr marL="457200" indent="-457200">
              <a:buFont typeface="+mj-lt"/>
              <a:buAutoNum type="arabicPeriod"/>
            </a:pPr>
            <a:r>
              <a:rPr lang="da-DK" sz="1600" dirty="0" smtClean="0"/>
              <a:t>arbejde </a:t>
            </a:r>
            <a:r>
              <a:rPr lang="da-DK" sz="1600" dirty="0"/>
              <a:t>efter </a:t>
            </a:r>
            <a:r>
              <a:rPr lang="da-DK" sz="1600" dirty="0" smtClean="0"/>
              <a:t>hygiejnestandarderne</a:t>
            </a:r>
            <a:br>
              <a:rPr lang="da-DK" sz="1600" dirty="0" smtClean="0"/>
            </a:br>
            <a:endParaRPr lang="da-DK" sz="1600" dirty="0"/>
          </a:p>
          <a:p>
            <a:pPr marL="457200" indent="-457200">
              <a:buFont typeface="+mj-lt"/>
              <a:buAutoNum type="arabicPeriod"/>
            </a:pPr>
            <a:r>
              <a:rPr lang="da-DK" sz="1600" dirty="0" smtClean="0"/>
              <a:t>anvende </a:t>
            </a:r>
            <a:r>
              <a:rPr lang="da-DK" sz="1600" dirty="0"/>
              <a:t>køkkenredskaber og –</a:t>
            </a:r>
            <a:r>
              <a:rPr lang="da-DK" sz="1600" dirty="0" smtClean="0"/>
              <a:t>maskiner</a:t>
            </a:r>
            <a:br>
              <a:rPr lang="da-DK" sz="1600" dirty="0" smtClean="0"/>
            </a:br>
            <a:endParaRPr lang="da-DK" sz="1600" dirty="0"/>
          </a:p>
          <a:p>
            <a:pPr marL="457200" indent="-457200">
              <a:buFont typeface="+mj-lt"/>
              <a:buAutoNum type="arabicPeriod"/>
            </a:pPr>
            <a:r>
              <a:rPr lang="da-DK" sz="1600" dirty="0" smtClean="0"/>
              <a:t>producere </a:t>
            </a:r>
            <a:r>
              <a:rPr lang="da-DK" sz="1600" dirty="0"/>
              <a:t>forskellige typer </a:t>
            </a:r>
            <a:r>
              <a:rPr lang="da-DK" sz="1600" dirty="0" smtClean="0"/>
              <a:t>fødevarer</a:t>
            </a:r>
            <a:br>
              <a:rPr lang="da-DK" sz="1600" dirty="0" smtClean="0"/>
            </a:br>
            <a:endParaRPr lang="da-DK" sz="1600" dirty="0"/>
          </a:p>
          <a:p>
            <a:pPr marL="457200" indent="-457200">
              <a:buFont typeface="+mj-lt"/>
              <a:buAutoNum type="arabicPeriod"/>
            </a:pPr>
            <a:r>
              <a:rPr lang="da-DK" sz="1600" dirty="0" smtClean="0"/>
              <a:t>overholde sikkerhedskrav</a:t>
            </a:r>
            <a:br>
              <a:rPr lang="da-DK" sz="1600" dirty="0" smtClean="0"/>
            </a:br>
            <a:endParaRPr lang="da-DK" sz="1600" dirty="0"/>
          </a:p>
          <a:p>
            <a:pPr marL="457200" indent="-457200">
              <a:buFont typeface="+mj-lt"/>
              <a:buAutoNum type="arabicPeriod"/>
            </a:pPr>
            <a:r>
              <a:rPr lang="da-DK" sz="1600" dirty="0" smtClean="0"/>
              <a:t>anvende </a:t>
            </a:r>
            <a:r>
              <a:rPr lang="da-DK" sz="1600" dirty="0"/>
              <a:t>relevant fagsprog i den faglige </a:t>
            </a:r>
            <a:r>
              <a:rPr lang="da-DK" sz="1600" dirty="0" smtClean="0"/>
              <a:t>kommunikation</a:t>
            </a:r>
            <a:endParaRPr lang="da-DK" dirty="0"/>
          </a:p>
        </p:txBody>
      </p:sp>
      <p:sp>
        <p:nvSpPr>
          <p:cNvPr id="18" name="Pladsholder til indhold 9"/>
          <p:cNvSpPr>
            <a:spLocks noGrp="1"/>
          </p:cNvSpPr>
          <p:nvPr>
            <p:ph sz="half" idx="4294967295"/>
          </p:nvPr>
        </p:nvSpPr>
        <p:spPr>
          <a:xfrm>
            <a:off x="6185865" y="1212555"/>
            <a:ext cx="5464800" cy="5081383"/>
          </a:xfrm>
          <a:prstGeom prst="rect">
            <a:avLst/>
          </a:prstGeom>
        </p:spPr>
        <p:txBody>
          <a:bodyPr/>
          <a:lstStyle/>
          <a:p>
            <a:pPr marL="0" indent="0">
              <a:buNone/>
            </a:pPr>
            <a:r>
              <a:rPr lang="da-DK" dirty="0" smtClean="0"/>
              <a:t/>
            </a:r>
            <a:br>
              <a:rPr lang="da-DK" dirty="0" smtClean="0"/>
            </a:br>
            <a:r>
              <a:rPr lang="da-DK" dirty="0" smtClean="0"/>
              <a:t>Vejleders spørgsmål til køkkenleder</a:t>
            </a:r>
          </a:p>
          <a:p>
            <a:pPr marL="457200" indent="-457200">
              <a:buFont typeface="+mj-lt"/>
              <a:buAutoNum type="arabicPeriod"/>
            </a:pPr>
            <a:r>
              <a:rPr lang="da-DK" sz="1600" dirty="0" smtClean="0"/>
              <a:t>Hvilken </a:t>
            </a:r>
            <a:r>
              <a:rPr lang="da-DK" sz="1600" dirty="0"/>
              <a:t>type råvarer og materialer, kommer eleven til at skulle arbejde med?</a:t>
            </a:r>
          </a:p>
          <a:p>
            <a:pPr marL="457200" indent="-457200">
              <a:buFont typeface="+mj-lt"/>
              <a:buAutoNum type="arabicPeriod"/>
            </a:pPr>
            <a:r>
              <a:rPr lang="da-DK" sz="1600" dirty="0" smtClean="0"/>
              <a:t>Hvordan </a:t>
            </a:r>
            <a:r>
              <a:rPr lang="da-DK" sz="1600" dirty="0"/>
              <a:t>skal eleven lære at arbejde ergonomisk i køkkenet? Fx i hvilke processer?</a:t>
            </a:r>
          </a:p>
          <a:p>
            <a:pPr marL="457200" indent="-457200">
              <a:buFont typeface="+mj-lt"/>
              <a:buAutoNum type="arabicPeriod"/>
            </a:pPr>
            <a:r>
              <a:rPr lang="da-DK" sz="1600" dirty="0" smtClean="0"/>
              <a:t>Hvilke </a:t>
            </a:r>
            <a:r>
              <a:rPr lang="da-DK" sz="1600" dirty="0"/>
              <a:t>hygiejnestandarder skal eleven arbejde med?</a:t>
            </a:r>
          </a:p>
          <a:p>
            <a:pPr marL="457200" indent="-457200">
              <a:buFont typeface="+mj-lt"/>
              <a:buAutoNum type="arabicPeriod"/>
            </a:pPr>
            <a:r>
              <a:rPr lang="da-DK" sz="1600" dirty="0" smtClean="0"/>
              <a:t>Hvilke </a:t>
            </a:r>
            <a:r>
              <a:rPr lang="da-DK" sz="1600" dirty="0"/>
              <a:t>køkkenredskaber og maskiner kommer eleven til at bruge?</a:t>
            </a:r>
          </a:p>
          <a:p>
            <a:pPr marL="457200" indent="-457200">
              <a:buFont typeface="+mj-lt"/>
              <a:buAutoNum type="arabicPeriod"/>
            </a:pPr>
            <a:r>
              <a:rPr lang="da-DK" sz="1600" dirty="0" smtClean="0"/>
              <a:t>Hvilke </a:t>
            </a:r>
            <a:r>
              <a:rPr lang="da-DK" sz="1600" dirty="0"/>
              <a:t>typer fødevarer kommer eleven til at producere?</a:t>
            </a:r>
          </a:p>
          <a:p>
            <a:pPr marL="457200" indent="-457200">
              <a:buFont typeface="+mj-lt"/>
              <a:buAutoNum type="arabicPeriod"/>
            </a:pPr>
            <a:r>
              <a:rPr lang="da-DK" sz="1600" dirty="0" smtClean="0"/>
              <a:t>Hvilke </a:t>
            </a:r>
            <a:r>
              <a:rPr lang="da-DK" sz="1600" dirty="0"/>
              <a:t>sikkerhedskrav skal eleven lære at overholde?</a:t>
            </a:r>
          </a:p>
          <a:p>
            <a:pPr marL="457200" indent="-457200">
              <a:buFont typeface="+mj-lt"/>
              <a:buAutoNum type="arabicPeriod"/>
            </a:pPr>
            <a:r>
              <a:rPr lang="da-DK" sz="1600" dirty="0" smtClean="0"/>
              <a:t>Hvilket </a:t>
            </a:r>
            <a:r>
              <a:rPr lang="da-DK" sz="1600" dirty="0"/>
              <a:t>fagsprog bruger I her i køkkenet, som eleven også skal lære at bruge</a:t>
            </a:r>
            <a:r>
              <a:rPr lang="da-DK" sz="1600" dirty="0" smtClean="0"/>
              <a:t>?</a:t>
            </a:r>
            <a:endParaRPr lang="da-DK" dirty="0"/>
          </a:p>
        </p:txBody>
      </p:sp>
    </p:spTree>
    <p:custDataLst>
      <p:tags r:id="rId1"/>
    </p:custDataLst>
    <p:extLst>
      <p:ext uri="{BB962C8B-B14F-4D97-AF65-F5344CB8AC3E}">
        <p14:creationId xmlns:p14="http://schemas.microsoft.com/office/powerpoint/2010/main" val="1377974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5696" y="252878"/>
            <a:ext cx="4071649" cy="6198322"/>
          </a:xfrm>
          <a:prstGeom prst="rect">
            <a:avLst/>
          </a:prstGeom>
          <a:ln w="57150">
            <a:solidFill>
              <a:schemeClr val="accent1"/>
            </a:solidFill>
          </a:ln>
          <a:scene3d>
            <a:camera prst="perspectiveContrastingLeftFacing"/>
            <a:lightRig rig="threePt" dir="t"/>
          </a:scene3d>
        </p:spPr>
      </p:pic>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Udarbejd praktikmål</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22</a:t>
            </a:fld>
            <a:endParaRPr lang="da-DK" dirty="0"/>
          </a:p>
        </p:txBody>
      </p:sp>
      <p:sp>
        <p:nvSpPr>
          <p:cNvPr id="15" name="Pladsholder til indhold 2"/>
          <p:cNvSpPr>
            <a:spLocks noGrp="1"/>
          </p:cNvSpPr>
          <p:nvPr>
            <p:ph sz="half" idx="1"/>
          </p:nvPr>
        </p:nvSpPr>
        <p:spPr>
          <a:xfrm>
            <a:off x="539748" y="1721224"/>
            <a:ext cx="5592111" cy="2783541"/>
          </a:xfrm>
        </p:spPr>
        <p:txBody>
          <a:bodyPr/>
          <a:lstStyle/>
          <a:p>
            <a:r>
              <a:rPr lang="da-DK" dirty="0" smtClean="0"/>
              <a:t>Vejlederen </a:t>
            </a:r>
            <a:r>
              <a:rPr lang="da-DK" dirty="0"/>
              <a:t>udarbejder praktikmålene på baggrund af </a:t>
            </a:r>
            <a:r>
              <a:rPr lang="da-DK" dirty="0" smtClean="0"/>
              <a:t>drøftelsen med faglæreren og arbejdsgiveren.</a:t>
            </a:r>
            <a:endParaRPr lang="da-DK" dirty="0"/>
          </a:p>
          <a:p>
            <a:r>
              <a:rPr lang="da-DK" dirty="0"/>
              <a:t>Praktikmålene </a:t>
            </a:r>
            <a:r>
              <a:rPr lang="da-DK" dirty="0" smtClean="0"/>
              <a:t>sendes som udkast </a:t>
            </a:r>
            <a:r>
              <a:rPr lang="da-DK" dirty="0"/>
              <a:t>til arbejdsgiveren </a:t>
            </a:r>
            <a:r>
              <a:rPr lang="da-DK" dirty="0" smtClean="0"/>
              <a:t>og </a:t>
            </a:r>
            <a:r>
              <a:rPr lang="da-DK" dirty="0"/>
              <a:t>justeres </a:t>
            </a:r>
            <a:r>
              <a:rPr lang="da-DK" dirty="0" smtClean="0"/>
              <a:t>evt., hvis arbejdsgiveren har </a:t>
            </a:r>
            <a:r>
              <a:rPr lang="da-DK" dirty="0"/>
              <a:t>kommentarer</a:t>
            </a:r>
            <a:r>
              <a:rPr lang="da-DK" dirty="0" smtClean="0"/>
              <a:t>.</a:t>
            </a:r>
            <a:endParaRPr lang="da-DK" dirty="0"/>
          </a:p>
          <a:p>
            <a:r>
              <a:rPr lang="da-DK" dirty="0"/>
              <a:t>Praktikmålene kan printes ud i A3 og hænges op ved arbejdsgiver.</a:t>
            </a:r>
          </a:p>
        </p:txBody>
      </p:sp>
      <p:pic>
        <p:nvPicPr>
          <p:cNvPr id="5" name="Billede 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18423" y="869145"/>
            <a:ext cx="1949823" cy="5606299"/>
          </a:xfrm>
          <a:prstGeom prst="rect">
            <a:avLst/>
          </a:prstGeom>
        </p:spPr>
      </p:pic>
      <p:sp>
        <p:nvSpPr>
          <p:cNvPr id="2" name="Rektangel 1"/>
          <p:cNvSpPr/>
          <p:nvPr/>
        </p:nvSpPr>
        <p:spPr>
          <a:xfrm>
            <a:off x="685802" y="5752473"/>
            <a:ext cx="6050759" cy="646331"/>
          </a:xfrm>
          <a:prstGeom prst="rect">
            <a:avLst/>
          </a:prstGeom>
        </p:spPr>
        <p:txBody>
          <a:bodyPr wrap="none">
            <a:spAutoFit/>
          </a:bodyPr>
          <a:lstStyle/>
          <a:p>
            <a:r>
              <a:rPr lang="da-DK" dirty="0" smtClean="0"/>
              <a:t>Find evt. inspiration til praktikmål i praktik for eud</a:t>
            </a:r>
          </a:p>
          <a:p>
            <a:r>
              <a:rPr lang="da-DK" dirty="0" smtClean="0"/>
              <a:t>https</a:t>
            </a:r>
            <a:r>
              <a:rPr lang="da-DK" dirty="0"/>
              <a:t>://uddannelsesadministration.dk/</a:t>
            </a:r>
          </a:p>
        </p:txBody>
      </p:sp>
    </p:spTree>
    <p:custDataLst>
      <p:tags r:id="rId1"/>
    </p:custDataLst>
    <p:extLst>
      <p:ext uri="{BB962C8B-B14F-4D97-AF65-F5344CB8AC3E}">
        <p14:creationId xmlns:p14="http://schemas.microsoft.com/office/powerpoint/2010/main" val="163112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Vejlederens opgaver</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23</a:t>
            </a:fld>
            <a:endParaRPr lang="da-DK" dirty="0"/>
          </a:p>
        </p:txBody>
      </p:sp>
      <p:sp>
        <p:nvSpPr>
          <p:cNvPr id="15" name="Pladsholder til indhold 2"/>
          <p:cNvSpPr>
            <a:spLocks noGrp="1"/>
          </p:cNvSpPr>
          <p:nvPr>
            <p:ph sz="half" idx="1"/>
          </p:nvPr>
        </p:nvSpPr>
        <p:spPr>
          <a:xfrm>
            <a:off x="539749" y="1496404"/>
            <a:ext cx="5915642" cy="4821596"/>
          </a:xfrm>
        </p:spPr>
        <p:txBody>
          <a:bodyPr/>
          <a:lstStyle/>
          <a:p>
            <a:r>
              <a:rPr lang="da-DK" dirty="0"/>
              <a:t>Samarbejde med </a:t>
            </a:r>
            <a:r>
              <a:rPr lang="da-DK" dirty="0" smtClean="0"/>
              <a:t>KUI</a:t>
            </a:r>
          </a:p>
          <a:p>
            <a:r>
              <a:rPr lang="da-DK" dirty="0"/>
              <a:t>Samarbejde med </a:t>
            </a:r>
            <a:r>
              <a:rPr lang="da-DK" dirty="0" smtClean="0"/>
              <a:t>arbejdsgiver</a:t>
            </a:r>
          </a:p>
          <a:p>
            <a:r>
              <a:rPr lang="da-DK" dirty="0" smtClean="0"/>
              <a:t>Samarbejde med faglærer</a:t>
            </a:r>
          </a:p>
          <a:p>
            <a:r>
              <a:rPr lang="da-DK" dirty="0"/>
              <a:t>Udarbejde </a:t>
            </a:r>
            <a:r>
              <a:rPr lang="da-DK" dirty="0" smtClean="0"/>
              <a:t>forløbsplan med skole- og praktikperioder</a:t>
            </a:r>
            <a:endParaRPr lang="da-DK" dirty="0"/>
          </a:p>
          <a:p>
            <a:r>
              <a:rPr lang="da-DK" dirty="0" smtClean="0"/>
              <a:t>Udarbejde praktikmål</a:t>
            </a:r>
          </a:p>
          <a:p>
            <a:r>
              <a:rPr lang="da-DK" dirty="0" smtClean="0"/>
              <a:t>Følge op på forløbsplan og praktikmål</a:t>
            </a:r>
          </a:p>
          <a:p>
            <a:r>
              <a:rPr lang="da-DK" dirty="0" smtClean="0"/>
              <a:t>SPS (fx ordblindhed)</a:t>
            </a:r>
          </a:p>
          <a:p>
            <a:endParaRPr lang="da-DK" dirty="0" smtClean="0"/>
          </a:p>
        </p:txBody>
      </p:sp>
      <p:pic>
        <p:nvPicPr>
          <p:cNvPr id="2" name="Billede 1"/>
          <p:cNvPicPr>
            <a:picLocks noChangeAspect="1"/>
          </p:cNvPicPr>
          <p:nvPr/>
        </p:nvPicPr>
        <p:blipFill rotWithShape="1">
          <a:blip r:embed="rId5" cstate="hqprint">
            <a:extLst>
              <a:ext uri="{28A0092B-C50C-407E-A947-70E740481C1C}">
                <a14:useLocalDpi xmlns:a14="http://schemas.microsoft.com/office/drawing/2010/main" val="0"/>
              </a:ext>
            </a:extLst>
          </a:blip>
          <a:srcRect r="81530"/>
          <a:stretch/>
        </p:blipFill>
        <p:spPr>
          <a:xfrm>
            <a:off x="6338783" y="1312492"/>
            <a:ext cx="2102833" cy="5189419"/>
          </a:xfrm>
          <a:prstGeom prst="rect">
            <a:avLst/>
          </a:prstGeom>
        </p:spPr>
      </p:pic>
    </p:spTree>
    <p:custDataLst>
      <p:tags r:id="rId1"/>
    </p:custDataLst>
    <p:extLst>
      <p:ext uri="{BB962C8B-B14F-4D97-AF65-F5344CB8AC3E}">
        <p14:creationId xmlns:p14="http://schemas.microsoft.com/office/powerpoint/2010/main" val="4228546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e 18"/>
          <p:cNvGrpSpPr/>
          <p:nvPr/>
        </p:nvGrpSpPr>
        <p:grpSpPr>
          <a:xfrm>
            <a:off x="536052" y="363734"/>
            <a:ext cx="720000" cy="720000"/>
            <a:chOff x="539750" y="363734"/>
            <a:chExt cx="720000" cy="720000"/>
          </a:xfrm>
        </p:grpSpPr>
        <p:sp>
          <p:nvSpPr>
            <p:cNvPr id="20" name="Ellipse 19"/>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21" name="Billed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467" y="514669"/>
              <a:ext cx="567854" cy="460736"/>
            </a:xfrm>
            <a:prstGeom prst="rect">
              <a:avLst/>
            </a:prstGeom>
          </p:spPr>
        </p:pic>
      </p:grpSp>
      <p:pic>
        <p:nvPicPr>
          <p:cNvPr id="12" name="Billed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1792" y="1751015"/>
            <a:ext cx="1576549" cy="2400001"/>
          </a:xfrm>
          <a:prstGeom prst="rect">
            <a:avLst/>
          </a:prstGeom>
          <a:ln w="3175">
            <a:solidFill>
              <a:schemeClr val="accent1"/>
            </a:solidFill>
          </a:ln>
        </p:spPr>
      </p:pic>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Emma møder arbejdsgiveren</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24</a:t>
            </a:fld>
            <a:endParaRPr lang="da-DK" dirty="0"/>
          </a:p>
        </p:txBody>
      </p:sp>
      <p:sp>
        <p:nvSpPr>
          <p:cNvPr id="10"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539748" y="1489236"/>
            <a:ext cx="3430674" cy="2541344"/>
          </a:xfrm>
        </p:spPr>
        <p:txBody>
          <a:bodyPr/>
          <a:lstStyle/>
          <a:p>
            <a:pPr lvl="0">
              <a:buClr>
                <a:srgbClr val="007A98"/>
              </a:buClr>
            </a:pPr>
            <a:r>
              <a:rPr lang="da-DK" dirty="0">
                <a:solidFill>
                  <a:srgbClr val="161616"/>
                </a:solidFill>
              </a:rPr>
              <a:t>Emma har mødt </a:t>
            </a:r>
            <a:r>
              <a:rPr lang="da-DK" dirty="0" smtClean="0">
                <a:solidFill>
                  <a:srgbClr val="161616"/>
                </a:solidFill>
              </a:rPr>
              <a:t>arbejdsgiveren, </a:t>
            </a:r>
            <a:r>
              <a:rPr lang="da-DK" dirty="0">
                <a:solidFill>
                  <a:srgbClr val="161616"/>
                </a:solidFill>
              </a:rPr>
              <a:t>inden Emma blev ansat</a:t>
            </a:r>
          </a:p>
          <a:p>
            <a:pPr lvl="0">
              <a:buClr>
                <a:srgbClr val="007A98"/>
              </a:buClr>
            </a:pPr>
            <a:r>
              <a:rPr lang="da-DK" dirty="0">
                <a:solidFill>
                  <a:srgbClr val="161616"/>
                </a:solidFill>
              </a:rPr>
              <a:t>Nu mødes </a:t>
            </a:r>
            <a:r>
              <a:rPr lang="da-DK" dirty="0" smtClean="0">
                <a:solidFill>
                  <a:srgbClr val="161616"/>
                </a:solidFill>
              </a:rPr>
              <a:t>Emma, vejlederen og arbejdsgiveren. De </a:t>
            </a:r>
            <a:r>
              <a:rPr lang="da-DK" dirty="0">
                <a:solidFill>
                  <a:srgbClr val="161616"/>
                </a:solidFill>
              </a:rPr>
              <a:t>drøfter </a:t>
            </a:r>
            <a:r>
              <a:rPr lang="da-DK" dirty="0" smtClean="0">
                <a:solidFill>
                  <a:srgbClr val="161616"/>
                </a:solidFill>
              </a:rPr>
              <a:t>praktikmål </a:t>
            </a:r>
            <a:r>
              <a:rPr lang="da-DK" dirty="0">
                <a:solidFill>
                  <a:srgbClr val="161616"/>
                </a:solidFill>
              </a:rPr>
              <a:t>og forventninger til praktikken</a:t>
            </a:r>
          </a:p>
        </p:txBody>
      </p:sp>
      <p:pic>
        <p:nvPicPr>
          <p:cNvPr id="17" name="Billede 1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69501" y="1370510"/>
            <a:ext cx="1671527" cy="5579954"/>
          </a:xfrm>
          <a:prstGeom prst="rect">
            <a:avLst/>
          </a:prstGeom>
        </p:spPr>
      </p:pic>
      <p:pic>
        <p:nvPicPr>
          <p:cNvPr id="2" name="Billede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556734" y="1788917"/>
            <a:ext cx="2947515" cy="5161547"/>
          </a:xfrm>
          <a:prstGeom prst="rect">
            <a:avLst/>
          </a:prstGeom>
        </p:spPr>
      </p:pic>
      <p:pic>
        <p:nvPicPr>
          <p:cNvPr id="3" name="Billede 2"/>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6586748" y="1788917"/>
            <a:ext cx="5278226" cy="5260103"/>
          </a:xfrm>
          <a:prstGeom prst="rect">
            <a:avLst/>
          </a:prstGeom>
        </p:spPr>
      </p:pic>
    </p:spTree>
    <p:custDataLst>
      <p:tags r:id="rId1"/>
    </p:custDataLst>
    <p:extLst>
      <p:ext uri="{BB962C8B-B14F-4D97-AF65-F5344CB8AC3E}">
        <p14:creationId xmlns:p14="http://schemas.microsoft.com/office/powerpoint/2010/main" val="3576942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ctrTitle"/>
          </p:nvPr>
        </p:nvSpPr>
        <p:spPr>
          <a:xfrm>
            <a:off x="0" y="2470245"/>
            <a:ext cx="12192000" cy="2034670"/>
          </a:xfrm>
        </p:spPr>
        <p:txBody>
          <a:bodyPr/>
          <a:lstStyle/>
          <a:p>
            <a:pPr algn="ctr"/>
            <a:r>
              <a:rPr lang="da-DK" dirty="0" err="1"/>
              <a:t>Arbejdsportfolio</a:t>
            </a:r>
            <a:r>
              <a:rPr lang="da-DK" dirty="0"/>
              <a:t> </a:t>
            </a:r>
            <a:r>
              <a:rPr lang="da-DK" dirty="0" smtClean="0"/>
              <a:t/>
            </a:r>
            <a:br>
              <a:rPr lang="da-DK" dirty="0" smtClean="0"/>
            </a:br>
            <a:r>
              <a:rPr lang="da-DK" dirty="0" smtClean="0"/>
              <a:t>og </a:t>
            </a:r>
            <a:r>
              <a:rPr lang="da-DK" dirty="0"/>
              <a:t>synliggørelse af </a:t>
            </a:r>
            <a:r>
              <a:rPr lang="da-DK" dirty="0" smtClean="0"/>
              <a:t/>
            </a:r>
            <a:br>
              <a:rPr lang="da-DK" dirty="0" smtClean="0"/>
            </a:br>
            <a:r>
              <a:rPr lang="da-DK" dirty="0" smtClean="0"/>
              <a:t>faglig </a:t>
            </a:r>
            <a:r>
              <a:rPr lang="da-DK" dirty="0"/>
              <a:t>udvikling </a:t>
            </a:r>
            <a:endParaRPr lang="da-DK" sz="3600" dirty="0"/>
          </a:p>
        </p:txBody>
      </p:sp>
      <p:sp>
        <p:nvSpPr>
          <p:cNvPr id="14" name="Pladsholder til tekst 13"/>
          <p:cNvSpPr>
            <a:spLocks noGrp="1"/>
          </p:cNvSpPr>
          <p:nvPr>
            <p:ph type="body" sz="quarter" idx="17"/>
          </p:nvPr>
        </p:nvSpPr>
        <p:spPr/>
        <p:txBody>
          <a:bodyPr/>
          <a:lstStyle/>
          <a:p>
            <a:endParaRPr lang="da-DK"/>
          </a:p>
        </p:txBody>
      </p:sp>
      <p:sp>
        <p:nvSpPr>
          <p:cNvPr id="6" name="Pladsholder til dato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F7CAC9-5EC0-4FCD-8270-C0667CD1F959}" type="datetime2">
              <a:rPr kumimoji="0" lang="da-DK" sz="100" b="0" i="0" u="none" strike="noStrike" kern="1200" cap="none" spc="0" normalizeH="0" baseline="0" noProof="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 november 2020</a:t>
            </a:fld>
            <a:endParaRPr kumimoji="0" lang="da-DK" sz="100" b="0" i="0" u="none" strike="noStrike" kern="1200" cap="none" spc="0" normalizeH="0" baseline="0" noProof="0" dirty="0">
              <a:ln>
                <a:noFill/>
              </a:ln>
              <a:noFill/>
              <a:effectLst/>
              <a:uLnTx/>
              <a:uFillTx/>
              <a:latin typeface="Verdana"/>
              <a:ea typeface="+mn-ea"/>
              <a:cs typeface="+mn-cs"/>
            </a:endParaRPr>
          </a:p>
        </p:txBody>
      </p:sp>
      <p:sp>
        <p:nvSpPr>
          <p:cNvPr id="8" name="Pladsholder til diasnumm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 b="0" i="0" u="none" strike="noStrike" kern="1200" cap="none" spc="0" normalizeH="0" baseline="0" noProof="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00" b="0" i="0" u="none" strike="noStrike" kern="1200" cap="none" spc="0" normalizeH="0" baseline="0" noProof="0" dirty="0">
              <a:ln>
                <a:noFill/>
              </a:ln>
              <a:noFill/>
              <a:effectLst/>
              <a:uLnTx/>
              <a:uFillTx/>
              <a:latin typeface="Verdana"/>
              <a:ea typeface="+mn-ea"/>
              <a:cs typeface="+mn-cs"/>
            </a:endParaRPr>
          </a:p>
        </p:txBody>
      </p:sp>
      <p:pic>
        <p:nvPicPr>
          <p:cNvPr id="11" name="STUK logo">
            <a:extLst>
              <a:ext uri="{FF2B5EF4-FFF2-40B4-BE49-F238E27FC236}">
                <a16:creationId xmlns:a16="http://schemas.microsoft.com/office/drawing/2014/main" id="{17888E79-4E09-4DA0-A549-329DBE198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99639" y="543048"/>
            <a:ext cx="1854230" cy="729235"/>
          </a:xfrm>
          <a:prstGeom prst="rect">
            <a:avLst/>
          </a:prstGeom>
        </p:spPr>
      </p:pic>
    </p:spTree>
    <p:custDataLst>
      <p:tags r:id="rId1"/>
    </p:custDataLst>
    <p:extLst>
      <p:ext uri="{BB962C8B-B14F-4D97-AF65-F5344CB8AC3E}">
        <p14:creationId xmlns:p14="http://schemas.microsoft.com/office/powerpoint/2010/main" val="2922748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e 17"/>
          <p:cNvGrpSpPr/>
          <p:nvPr/>
        </p:nvGrpSpPr>
        <p:grpSpPr>
          <a:xfrm>
            <a:off x="536052" y="363734"/>
            <a:ext cx="720000" cy="720000"/>
            <a:chOff x="539750" y="363734"/>
            <a:chExt cx="720000" cy="720000"/>
          </a:xfrm>
        </p:grpSpPr>
        <p:sp>
          <p:nvSpPr>
            <p:cNvPr id="22" name="Ellipse 2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23" name="Billed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883" y="449636"/>
              <a:ext cx="331304" cy="500809"/>
            </a:xfrm>
            <a:prstGeom prst="rect">
              <a:avLst/>
            </a:prstGeom>
          </p:spPr>
        </p:pic>
      </p:grpSp>
      <p:pic>
        <p:nvPicPr>
          <p:cNvPr id="12" name="Billed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1792" y="1751015"/>
            <a:ext cx="1576549" cy="2400001"/>
          </a:xfrm>
          <a:prstGeom prst="rect">
            <a:avLst/>
          </a:prstGeom>
          <a:ln w="3175">
            <a:solidFill>
              <a:schemeClr val="accent1"/>
            </a:solidFill>
          </a:ln>
        </p:spPr>
      </p:pic>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Forløbsplan og opfølgning</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26</a:t>
            </a:fld>
            <a:endParaRPr lang="da-DK" dirty="0"/>
          </a:p>
        </p:txBody>
      </p:sp>
      <p:sp>
        <p:nvSpPr>
          <p:cNvPr id="10"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539747" y="1212505"/>
            <a:ext cx="3984128" cy="2541344"/>
          </a:xfrm>
        </p:spPr>
        <p:txBody>
          <a:bodyPr/>
          <a:lstStyle/>
          <a:p>
            <a:pPr marL="0" indent="0">
              <a:buNone/>
            </a:pPr>
            <a:r>
              <a:rPr lang="da-DK" dirty="0"/>
              <a:t>Mindst én gang om måneden afholdes forløbssamtale mellem elev og vejleder (telefon, virtuelt, fysisk</a:t>
            </a:r>
            <a:r>
              <a:rPr lang="da-DK" dirty="0" smtClean="0"/>
              <a:t>)</a:t>
            </a:r>
            <a:endParaRPr lang="da-DK" dirty="0"/>
          </a:p>
        </p:txBody>
      </p:sp>
      <p:pic>
        <p:nvPicPr>
          <p:cNvPr id="7" name="Billed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88084" y="2264915"/>
            <a:ext cx="1624263" cy="4917263"/>
          </a:xfrm>
          <a:prstGeom prst="rect">
            <a:avLst/>
          </a:prstGeom>
        </p:spPr>
      </p:pic>
      <p:pic>
        <p:nvPicPr>
          <p:cNvPr id="5" name="Billed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81218" y="1625724"/>
            <a:ext cx="6195643" cy="6195643"/>
          </a:xfrm>
          <a:prstGeom prst="rect">
            <a:avLst/>
          </a:prstGeom>
        </p:spPr>
      </p:pic>
      <p:pic>
        <p:nvPicPr>
          <p:cNvPr id="4" name="Billede 3"/>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04486" y="1751015"/>
            <a:ext cx="3611875" cy="5200558"/>
          </a:xfrm>
          <a:prstGeom prst="rect">
            <a:avLst/>
          </a:prstGeom>
        </p:spPr>
      </p:pic>
    </p:spTree>
    <p:custDataLst>
      <p:tags r:id="rId1"/>
    </p:custDataLst>
    <p:extLst>
      <p:ext uri="{BB962C8B-B14F-4D97-AF65-F5344CB8AC3E}">
        <p14:creationId xmlns:p14="http://schemas.microsoft.com/office/powerpoint/2010/main" val="3574373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e 23"/>
          <p:cNvGrpSpPr/>
          <p:nvPr/>
        </p:nvGrpSpPr>
        <p:grpSpPr>
          <a:xfrm>
            <a:off x="536052" y="363734"/>
            <a:ext cx="720000" cy="720000"/>
            <a:chOff x="539750" y="363734"/>
            <a:chExt cx="720000" cy="720000"/>
          </a:xfrm>
        </p:grpSpPr>
        <p:sp>
          <p:nvSpPr>
            <p:cNvPr id="25" name="Ellipse 24"/>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26" name="Billede 2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8259" y="524645"/>
              <a:ext cx="552986" cy="364355"/>
            </a:xfrm>
            <a:prstGeom prst="rect">
              <a:avLst/>
            </a:prstGeom>
          </p:spPr>
        </p:pic>
      </p:grpSp>
      <p:pic>
        <p:nvPicPr>
          <p:cNvPr id="12" name="Billed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1792" y="1751015"/>
            <a:ext cx="1576549" cy="2400001"/>
          </a:xfrm>
          <a:prstGeom prst="rect">
            <a:avLst/>
          </a:prstGeom>
          <a:ln w="3175">
            <a:solidFill>
              <a:schemeClr val="accent1"/>
            </a:solidFill>
          </a:ln>
        </p:spPr>
      </p:pic>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Faglig dokumentation</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27</a:t>
            </a:fld>
            <a:endParaRPr lang="da-DK" dirty="0"/>
          </a:p>
        </p:txBody>
      </p:sp>
      <p:sp>
        <p:nvSpPr>
          <p:cNvPr id="10"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539747" y="1320793"/>
            <a:ext cx="4382896" cy="2541344"/>
          </a:xfrm>
        </p:spPr>
        <p:txBody>
          <a:bodyPr/>
          <a:lstStyle/>
          <a:p>
            <a:pPr marL="0" indent="0">
              <a:buNone/>
            </a:pPr>
            <a:r>
              <a:rPr lang="da-DK" sz="1800" dirty="0" smtClean="0"/>
              <a:t>Eleven støttes </a:t>
            </a:r>
            <a:r>
              <a:rPr lang="da-DK" sz="1800" dirty="0"/>
              <a:t>i at </a:t>
            </a:r>
            <a:r>
              <a:rPr lang="da-DK" sz="1800" dirty="0" smtClean="0"/>
              <a:t/>
            </a:r>
            <a:br>
              <a:rPr lang="da-DK" sz="1800" dirty="0" smtClean="0"/>
            </a:br>
            <a:r>
              <a:rPr lang="da-DK" sz="1800" dirty="0" smtClean="0"/>
              <a:t>dokumentere </a:t>
            </a:r>
            <a:r>
              <a:rPr lang="da-DK" sz="1800" dirty="0"/>
              <a:t>sit daglige </a:t>
            </a:r>
            <a:r>
              <a:rPr lang="da-DK" sz="1800" dirty="0" smtClean="0"/>
              <a:t>arbejde/læring.</a:t>
            </a:r>
            <a:br>
              <a:rPr lang="da-DK" sz="1800" dirty="0" smtClean="0"/>
            </a:br>
            <a:endParaRPr lang="da-DK" sz="1400" dirty="0" smtClean="0"/>
          </a:p>
          <a:p>
            <a:pPr marL="0" indent="0">
              <a:buNone/>
            </a:pPr>
            <a:r>
              <a:rPr lang="da-DK" sz="1800" dirty="0" smtClean="0"/>
              <a:t>Vejlederen giver løbende</a:t>
            </a:r>
            <a:br>
              <a:rPr lang="da-DK" sz="1800" dirty="0" smtClean="0"/>
            </a:br>
            <a:r>
              <a:rPr lang="da-DK" sz="1800" dirty="0" smtClean="0"/>
              <a:t>eleven til opgave </a:t>
            </a:r>
            <a:r>
              <a:rPr lang="da-DK" sz="1800" dirty="0"/>
              <a:t>at tage billeder </a:t>
            </a:r>
            <a:r>
              <a:rPr lang="da-DK" sz="1800" dirty="0" smtClean="0"/>
              <a:t/>
            </a:r>
            <a:br>
              <a:rPr lang="da-DK" sz="1800" dirty="0" smtClean="0"/>
            </a:br>
            <a:r>
              <a:rPr lang="da-DK" sz="1800" dirty="0" smtClean="0"/>
              <a:t>med </a:t>
            </a:r>
            <a:r>
              <a:rPr lang="da-DK" sz="1800" dirty="0"/>
              <a:t>sin telefon af </a:t>
            </a:r>
            <a:r>
              <a:rPr lang="da-DK" sz="1800" dirty="0" smtClean="0"/>
              <a:t>forskellige arbejdsopgaver, </a:t>
            </a:r>
            <a:br>
              <a:rPr lang="da-DK" sz="1800" dirty="0" smtClean="0"/>
            </a:br>
            <a:r>
              <a:rPr lang="da-DK" sz="1800" dirty="0" smtClean="0"/>
              <a:t>fx: </a:t>
            </a:r>
            <a:endParaRPr lang="da-DK" sz="1800" dirty="0"/>
          </a:p>
          <a:p>
            <a:pPr lvl="2"/>
            <a:r>
              <a:rPr lang="da-DK" dirty="0"/>
              <a:t>Opvasken</a:t>
            </a:r>
          </a:p>
          <a:p>
            <a:pPr lvl="2"/>
            <a:r>
              <a:rPr lang="da-DK" dirty="0"/>
              <a:t>Forberedelse af smørrebrød, </a:t>
            </a:r>
          </a:p>
          <a:p>
            <a:pPr lvl="2"/>
            <a:r>
              <a:rPr lang="da-DK" dirty="0" smtClean="0"/>
              <a:t>Servering </a:t>
            </a:r>
            <a:r>
              <a:rPr lang="da-DK" dirty="0"/>
              <a:t>af varm mad for beboerne, </a:t>
            </a:r>
          </a:p>
          <a:p>
            <a:pPr lvl="2"/>
            <a:r>
              <a:rPr lang="da-DK" dirty="0" smtClean="0"/>
              <a:t>Forarbejdning </a:t>
            </a:r>
            <a:r>
              <a:rPr lang="da-DK" dirty="0"/>
              <a:t>af grøntsager</a:t>
            </a:r>
          </a:p>
          <a:p>
            <a:pPr lvl="2"/>
            <a:r>
              <a:rPr lang="da-DK" dirty="0"/>
              <a:t>Anvendte opskrifter</a:t>
            </a:r>
          </a:p>
          <a:p>
            <a:pPr lvl="2"/>
            <a:r>
              <a:rPr lang="da-DK" dirty="0" smtClean="0"/>
              <a:t>Rengøringen</a:t>
            </a:r>
            <a:endParaRPr lang="da-DK" dirty="0"/>
          </a:p>
        </p:txBody>
      </p:sp>
      <p:pic>
        <p:nvPicPr>
          <p:cNvPr id="9" name="Billed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69256" y="1508711"/>
            <a:ext cx="3084929" cy="5402179"/>
          </a:xfrm>
          <a:prstGeom prst="rect">
            <a:avLst/>
          </a:prstGeom>
        </p:spPr>
      </p:pic>
      <p:pic>
        <p:nvPicPr>
          <p:cNvPr id="13" name="Billed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29907" y="968110"/>
            <a:ext cx="1373671" cy="1362127"/>
          </a:xfrm>
          <a:prstGeom prst="rect">
            <a:avLst/>
          </a:prstGeom>
          <a:solidFill>
            <a:schemeClr val="bg1">
              <a:lumMod val="85000"/>
            </a:schemeClr>
          </a:solidFill>
          <a:ln w="28575">
            <a:solidFill>
              <a:schemeClr val="accent2">
                <a:lumMod val="50000"/>
              </a:schemeClr>
            </a:solidFill>
          </a:ln>
        </p:spPr>
      </p:pic>
      <p:pic>
        <p:nvPicPr>
          <p:cNvPr id="14" name="Billede 1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0917019">
            <a:off x="4331678" y="1108178"/>
            <a:ext cx="1395553" cy="1362127"/>
          </a:xfrm>
          <a:prstGeom prst="rect">
            <a:avLst/>
          </a:prstGeom>
          <a:solidFill>
            <a:schemeClr val="bg1">
              <a:lumMod val="85000"/>
            </a:schemeClr>
          </a:solidFill>
          <a:ln w="28575">
            <a:solidFill>
              <a:schemeClr val="accent2">
                <a:lumMod val="50000"/>
              </a:schemeClr>
            </a:solidFill>
          </a:ln>
        </p:spPr>
      </p:pic>
      <p:pic>
        <p:nvPicPr>
          <p:cNvPr id="15" name="Billede 1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962838">
            <a:off x="7010613" y="1134318"/>
            <a:ext cx="1341754" cy="1362127"/>
          </a:xfrm>
          <a:prstGeom prst="rect">
            <a:avLst/>
          </a:prstGeom>
          <a:solidFill>
            <a:schemeClr val="bg1">
              <a:lumMod val="85000"/>
            </a:schemeClr>
          </a:solidFill>
          <a:ln w="28575">
            <a:solidFill>
              <a:schemeClr val="accent2">
                <a:lumMod val="50000"/>
              </a:schemeClr>
            </a:solidFill>
          </a:ln>
        </p:spPr>
      </p:pic>
      <p:pic>
        <p:nvPicPr>
          <p:cNvPr id="2" name="Billede 1"/>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3767290" y="2105524"/>
            <a:ext cx="4788592" cy="4805364"/>
          </a:xfrm>
          <a:prstGeom prst="rect">
            <a:avLst/>
          </a:prstGeom>
        </p:spPr>
      </p:pic>
    </p:spTree>
    <p:custDataLst>
      <p:tags r:id="rId1"/>
    </p:custDataLst>
    <p:extLst>
      <p:ext uri="{BB962C8B-B14F-4D97-AF65-F5344CB8AC3E}">
        <p14:creationId xmlns:p14="http://schemas.microsoft.com/office/powerpoint/2010/main" val="3147345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e 23"/>
          <p:cNvGrpSpPr/>
          <p:nvPr/>
        </p:nvGrpSpPr>
        <p:grpSpPr>
          <a:xfrm>
            <a:off x="536052" y="363734"/>
            <a:ext cx="720000" cy="720000"/>
            <a:chOff x="539750" y="363734"/>
            <a:chExt cx="720000" cy="720000"/>
          </a:xfrm>
        </p:grpSpPr>
        <p:sp>
          <p:nvSpPr>
            <p:cNvPr id="25" name="Ellipse 24"/>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26" name="Billede 2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8259" y="524645"/>
              <a:ext cx="552986" cy="364355"/>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Faglig dokumentation</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28</a:t>
            </a:fld>
            <a:endParaRPr lang="da-DK" dirty="0"/>
          </a:p>
        </p:txBody>
      </p:sp>
      <p:sp>
        <p:nvSpPr>
          <p:cNvPr id="10"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539747" y="1320792"/>
            <a:ext cx="6247916" cy="5537207"/>
          </a:xfrm>
        </p:spPr>
        <p:txBody>
          <a:bodyPr/>
          <a:lstStyle/>
          <a:p>
            <a:pPr marL="0" indent="0">
              <a:buNone/>
            </a:pPr>
            <a:r>
              <a:rPr lang="da-DK" dirty="0" smtClean="0"/>
              <a:t>Tilføj </a:t>
            </a:r>
            <a:r>
              <a:rPr lang="da-DK" dirty="0"/>
              <a:t>fagbegreber og processer </a:t>
            </a:r>
            <a:r>
              <a:rPr lang="da-DK" dirty="0" smtClean="0"/>
              <a:t>til </a:t>
            </a:r>
            <a:r>
              <a:rPr lang="da-DK" dirty="0"/>
              <a:t>billederne</a:t>
            </a:r>
            <a:r>
              <a:rPr lang="da-DK" dirty="0" smtClean="0"/>
              <a:t>, fx:</a:t>
            </a:r>
            <a:endParaRPr lang="da-DK" dirty="0"/>
          </a:p>
          <a:p>
            <a:pPr marL="180975" lvl="1" indent="-179388"/>
            <a:r>
              <a:rPr lang="da-DK" dirty="0" smtClean="0"/>
              <a:t>På arbejdspladsen eller hjemme</a:t>
            </a:r>
            <a:br>
              <a:rPr lang="da-DK" dirty="0" smtClean="0"/>
            </a:br>
            <a:r>
              <a:rPr lang="da-DK" sz="1600" dirty="0" smtClean="0"/>
              <a:t>- en gang om ugen</a:t>
            </a:r>
          </a:p>
          <a:p>
            <a:pPr marL="180975" lvl="1" indent="-179388"/>
            <a:r>
              <a:rPr lang="da-DK" dirty="0" smtClean="0"/>
              <a:t>I forbindelse med vejledningssamtalen</a:t>
            </a:r>
            <a:br>
              <a:rPr lang="da-DK" dirty="0" smtClean="0"/>
            </a:br>
            <a:r>
              <a:rPr lang="da-DK" sz="1600" dirty="0" smtClean="0"/>
              <a:t>- enten </a:t>
            </a:r>
            <a:r>
              <a:rPr lang="da-DK" sz="1600" dirty="0"/>
              <a:t>analogt eller </a:t>
            </a:r>
            <a:r>
              <a:rPr lang="da-DK" sz="1600" dirty="0" smtClean="0"/>
              <a:t>digitalt</a:t>
            </a:r>
            <a:br>
              <a:rPr lang="da-DK" sz="1600" dirty="0" smtClean="0"/>
            </a:br>
            <a:r>
              <a:rPr lang="da-DK" sz="1600" dirty="0" smtClean="0"/>
              <a:t>- enten lyd eller skrift</a:t>
            </a:r>
            <a:br>
              <a:rPr lang="da-DK" sz="1600" dirty="0" smtClean="0"/>
            </a:br>
            <a:r>
              <a:rPr lang="da-DK" sz="1600" dirty="0" smtClean="0"/>
              <a:t>- inddrag om muligt faglæreren</a:t>
            </a:r>
            <a:endParaRPr lang="da-DK" sz="1600" dirty="0"/>
          </a:p>
          <a:p>
            <a:pPr lvl="0"/>
            <a:r>
              <a:rPr lang="da-DK" sz="1800" dirty="0" smtClean="0"/>
              <a:t>I skoleperioder </a:t>
            </a:r>
            <a:r>
              <a:rPr lang="da-DK" sz="1800" dirty="0"/>
              <a:t>med </a:t>
            </a:r>
            <a:r>
              <a:rPr lang="da-DK" sz="1800" dirty="0" smtClean="0"/>
              <a:t>faglæreren og/eller dansklæreren</a:t>
            </a:r>
            <a:br>
              <a:rPr lang="da-DK" sz="1800" dirty="0" smtClean="0"/>
            </a:br>
            <a:r>
              <a:rPr lang="da-DK" sz="1600" dirty="0" smtClean="0"/>
              <a:t>- tilføj </a:t>
            </a:r>
            <a:r>
              <a:rPr lang="da-DK" sz="1600" dirty="0"/>
              <a:t>fagbegreber/processer til billederne </a:t>
            </a:r>
            <a:r>
              <a:rPr lang="da-DK" sz="1600" dirty="0" smtClean="0"/>
              <a:t/>
            </a:r>
            <a:br>
              <a:rPr lang="da-DK" sz="1600" dirty="0" smtClean="0"/>
            </a:br>
            <a:r>
              <a:rPr lang="da-DK" sz="1600" dirty="0" smtClean="0"/>
              <a:t>- afprøv nye teknikker </a:t>
            </a:r>
            <a:r>
              <a:rPr lang="da-DK" sz="1600" dirty="0"/>
              <a:t>i skolens </a:t>
            </a:r>
            <a:r>
              <a:rPr lang="da-DK" sz="1600" dirty="0" smtClean="0"/>
              <a:t>køkken og sæt ord på  </a:t>
            </a:r>
            <a:endParaRPr lang="da-DK" sz="1800" dirty="0"/>
          </a:p>
          <a:p>
            <a:pPr marL="0" indent="0">
              <a:buNone/>
            </a:pPr>
            <a:r>
              <a:rPr lang="da-DK" dirty="0"/>
              <a:t>Alle billederne med </a:t>
            </a:r>
            <a:r>
              <a:rPr lang="da-DK" dirty="0" smtClean="0"/>
              <a:t>tekster </a:t>
            </a:r>
            <a:r>
              <a:rPr lang="da-DK" dirty="0"/>
              <a:t>gemmes i en </a:t>
            </a:r>
            <a:r>
              <a:rPr lang="da-DK" dirty="0" err="1"/>
              <a:t>portfolio</a:t>
            </a:r>
            <a:r>
              <a:rPr lang="da-DK" dirty="0"/>
              <a:t>. </a:t>
            </a:r>
          </a:p>
          <a:p>
            <a:pPr lvl="0"/>
            <a:r>
              <a:rPr lang="da-DK" sz="1600" dirty="0"/>
              <a:t>I løbet af perioden findes gamle billeder </a:t>
            </a:r>
            <a:r>
              <a:rPr lang="da-DK" sz="1600" dirty="0" smtClean="0"/>
              <a:t>frem, </a:t>
            </a:r>
            <a:r>
              <a:rPr lang="da-DK" sz="1600" dirty="0"/>
              <a:t>og der tales med eleven om, hvilken udvikling der har været i elevens læring (fx ”den gang skulle du have hjælp til at blande frikadellefasen, nu kan du selv, når dine kollegaer har fundet ingredienserne frem”)</a:t>
            </a:r>
            <a:endParaRPr lang="da-DK" dirty="0"/>
          </a:p>
        </p:txBody>
      </p:sp>
      <p:sp>
        <p:nvSpPr>
          <p:cNvPr id="16"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8812977" y="1757926"/>
            <a:ext cx="3232270" cy="1709323"/>
          </a:xfrm>
        </p:spPr>
        <p:txBody>
          <a:bodyPr/>
          <a:lstStyle/>
          <a:p>
            <a:pPr marL="0" indent="0">
              <a:buNone/>
            </a:pPr>
            <a:r>
              <a:rPr lang="da-DK" sz="1200" dirty="0"/>
              <a:t>Her står alle de ting som jeg ska bruge til og </a:t>
            </a:r>
            <a:r>
              <a:rPr lang="da-DK" sz="1200" dirty="0" smtClean="0"/>
              <a:t>bage boller </a:t>
            </a:r>
            <a:r>
              <a:rPr lang="da-DK" sz="1200" dirty="0"/>
              <a:t>med. Opskriften ligger forrest på bordet. </a:t>
            </a:r>
            <a:r>
              <a:rPr lang="da-DK" sz="1200" dirty="0" smtClean="0"/>
              <a:t>Der ska </a:t>
            </a:r>
            <a:r>
              <a:rPr lang="da-DK" sz="1200" dirty="0"/>
              <a:t>faktisk mange ting i </a:t>
            </a:r>
            <a:r>
              <a:rPr lang="da-DK" sz="1200" dirty="0" smtClean="0"/>
              <a:t>bollerne. Vi </a:t>
            </a:r>
            <a:r>
              <a:rPr lang="da-DK" sz="1200" dirty="0"/>
              <a:t>bager friske boller hver dag, altså vi laver dem </a:t>
            </a:r>
            <a:r>
              <a:rPr lang="da-DK" sz="1200" dirty="0" smtClean="0"/>
              <a:t>den ene </a:t>
            </a:r>
            <a:r>
              <a:rPr lang="da-DK" sz="1200" dirty="0"/>
              <a:t>dag og stiller dem i køleskabet natten over, </a:t>
            </a:r>
            <a:r>
              <a:rPr lang="da-DK" sz="1200" dirty="0" smtClean="0"/>
              <a:t>så de </a:t>
            </a:r>
            <a:r>
              <a:rPr lang="da-DK" sz="1200" dirty="0"/>
              <a:t>kan hæve. Så bager vi dem først næste </a:t>
            </a:r>
            <a:r>
              <a:rPr lang="da-DK" sz="1200" dirty="0" smtClean="0"/>
              <a:t>morgen, så </a:t>
            </a:r>
            <a:r>
              <a:rPr lang="da-DK" sz="1200" dirty="0"/>
              <a:t>de er varme til morgenmad.</a:t>
            </a:r>
          </a:p>
        </p:txBody>
      </p:sp>
      <p:pic>
        <p:nvPicPr>
          <p:cNvPr id="3" name="Billed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22324" y="1818087"/>
            <a:ext cx="1800000" cy="1342437"/>
          </a:xfrm>
          <a:prstGeom prst="rect">
            <a:avLst/>
          </a:prstGeom>
          <a:ln w="28575">
            <a:solidFill>
              <a:schemeClr val="accent1"/>
            </a:solidFill>
          </a:ln>
        </p:spPr>
      </p:pic>
      <p:pic>
        <p:nvPicPr>
          <p:cNvPr id="4" name="Billed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22324" y="3409410"/>
            <a:ext cx="1800000" cy="1338656"/>
          </a:xfrm>
          <a:prstGeom prst="rect">
            <a:avLst/>
          </a:prstGeom>
          <a:ln w="28575">
            <a:solidFill>
              <a:schemeClr val="accent1"/>
            </a:solidFill>
          </a:ln>
        </p:spPr>
      </p:pic>
      <p:pic>
        <p:nvPicPr>
          <p:cNvPr id="5" name="Billed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2324" y="4985844"/>
            <a:ext cx="1800000" cy="1353813"/>
          </a:xfrm>
          <a:prstGeom prst="rect">
            <a:avLst/>
          </a:prstGeom>
          <a:ln w="28575">
            <a:solidFill>
              <a:schemeClr val="accent1"/>
            </a:solidFill>
          </a:ln>
        </p:spPr>
      </p:pic>
      <p:sp>
        <p:nvSpPr>
          <p:cNvPr id="19" name="Content Placeholder 11">
            <a:extLst>
              <a:ext uri="{FF2B5EF4-FFF2-40B4-BE49-F238E27FC236}">
                <a16:creationId xmlns:a16="http://schemas.microsoft.com/office/drawing/2014/main" id="{71CD8E94-4428-4049-A865-705DF1A53BDF}"/>
              </a:ext>
            </a:extLst>
          </p:cNvPr>
          <p:cNvSpPr>
            <a:spLocks noGrp="1"/>
          </p:cNvSpPr>
          <p:nvPr>
            <p:ph idx="1"/>
          </p:nvPr>
        </p:nvSpPr>
        <p:spPr>
          <a:xfrm>
            <a:off x="6922323" y="1509079"/>
            <a:ext cx="3980139" cy="203941"/>
          </a:xfrm>
        </p:spPr>
        <p:txBody>
          <a:bodyPr/>
          <a:lstStyle/>
          <a:p>
            <a:pPr marL="0" indent="0">
              <a:buNone/>
            </a:pPr>
            <a:r>
              <a:rPr lang="da-DK" sz="1200" i="1" dirty="0" smtClean="0"/>
              <a:t>Fra: Undervisning </a:t>
            </a:r>
            <a:r>
              <a:rPr lang="da-DK" sz="1200" i="1" dirty="0"/>
              <a:t>i </a:t>
            </a:r>
            <a:r>
              <a:rPr lang="da-DK" sz="1200" i="1" dirty="0" smtClean="0"/>
              <a:t>værkstedssprog - Køkkenet</a:t>
            </a:r>
            <a:endParaRPr lang="da-DK" sz="1200" i="1" dirty="0"/>
          </a:p>
        </p:txBody>
      </p:sp>
      <p:sp>
        <p:nvSpPr>
          <p:cNvPr id="8" name="Rektangel 7"/>
          <p:cNvSpPr/>
          <p:nvPr/>
        </p:nvSpPr>
        <p:spPr>
          <a:xfrm>
            <a:off x="8751418" y="3316395"/>
            <a:ext cx="3129615" cy="1384995"/>
          </a:xfrm>
          <a:prstGeom prst="rect">
            <a:avLst/>
          </a:prstGeom>
        </p:spPr>
        <p:txBody>
          <a:bodyPr wrap="square">
            <a:spAutoFit/>
          </a:bodyPr>
          <a:lstStyle/>
          <a:p>
            <a:r>
              <a:rPr lang="da-DK" sz="1200" dirty="0"/>
              <a:t>Her putter jeg mel i dejen. Jeg kan se og mærke </a:t>
            </a:r>
            <a:r>
              <a:rPr lang="da-DK" sz="1200" dirty="0" smtClean="0"/>
              <a:t>på dejen</a:t>
            </a:r>
            <a:r>
              <a:rPr lang="da-DK" sz="1200" dirty="0"/>
              <a:t>, hvornår der er kommet nok mel i</a:t>
            </a:r>
            <a:r>
              <a:rPr lang="da-DK" sz="1200" dirty="0" smtClean="0"/>
              <a:t>. Jeg </a:t>
            </a:r>
            <a:r>
              <a:rPr lang="da-DK" sz="1200" dirty="0"/>
              <a:t>bruger røremaskinen til og røre tingene </a:t>
            </a:r>
            <a:r>
              <a:rPr lang="da-DK" sz="1200" dirty="0" smtClean="0"/>
              <a:t>sammen med</a:t>
            </a:r>
            <a:r>
              <a:rPr lang="da-DK" sz="1200" dirty="0"/>
              <a:t>. Det er meget lettere end hvis jeg skal gøre det</a:t>
            </a:r>
          </a:p>
          <a:p>
            <a:r>
              <a:rPr lang="da-DK" sz="1200" dirty="0"/>
              <a:t>med hænderne.</a:t>
            </a:r>
          </a:p>
        </p:txBody>
      </p:sp>
      <p:sp>
        <p:nvSpPr>
          <p:cNvPr id="21" name="Rektangel 20"/>
          <p:cNvSpPr/>
          <p:nvPr/>
        </p:nvSpPr>
        <p:spPr>
          <a:xfrm>
            <a:off x="8751418" y="4885836"/>
            <a:ext cx="3352505" cy="1569660"/>
          </a:xfrm>
          <a:prstGeom prst="rect">
            <a:avLst/>
          </a:prstGeom>
        </p:spPr>
        <p:txBody>
          <a:bodyPr wrap="square">
            <a:spAutoFit/>
          </a:bodyPr>
          <a:lstStyle/>
          <a:p>
            <a:r>
              <a:rPr lang="da-DK" sz="1200" dirty="0"/>
              <a:t>Når maskinen har rørt dejen </a:t>
            </a:r>
            <a:r>
              <a:rPr lang="da-DK" sz="1200" dirty="0" smtClean="0"/>
              <a:t>sammen</a:t>
            </a:r>
            <a:r>
              <a:rPr lang="da-DK" sz="1200" dirty="0"/>
              <a:t>, hælder </a:t>
            </a:r>
            <a:r>
              <a:rPr lang="da-DK" sz="1200" dirty="0" smtClean="0"/>
              <a:t>jeg den </a:t>
            </a:r>
            <a:r>
              <a:rPr lang="da-DK" sz="1200" dirty="0"/>
              <a:t>ud på et rent bord og ælter det sidste med hænderne</a:t>
            </a:r>
            <a:r>
              <a:rPr lang="da-DK" sz="1200" dirty="0" smtClean="0"/>
              <a:t>. Det </a:t>
            </a:r>
            <a:r>
              <a:rPr lang="da-DK" sz="1200" dirty="0"/>
              <a:t>er hårdt </a:t>
            </a:r>
            <a:r>
              <a:rPr lang="da-DK" sz="1200" dirty="0" smtClean="0"/>
              <a:t>arbejde </a:t>
            </a:r>
            <a:r>
              <a:rPr lang="da-DK" sz="1200" dirty="0"/>
              <a:t>for man skal ligge </a:t>
            </a:r>
            <a:r>
              <a:rPr lang="da-DK" sz="1200" dirty="0" smtClean="0"/>
              <a:t>alle sine kræfter </a:t>
            </a:r>
            <a:r>
              <a:rPr lang="da-DK" sz="1200" dirty="0"/>
              <a:t>i</a:t>
            </a:r>
            <a:r>
              <a:rPr lang="da-DK" sz="1200" dirty="0" smtClean="0"/>
              <a:t>. Når </a:t>
            </a:r>
            <a:r>
              <a:rPr lang="da-DK" sz="1200" dirty="0"/>
              <a:t>dejen er æltet færdig, hviler den under et </a:t>
            </a:r>
            <a:r>
              <a:rPr lang="da-DK" sz="1200" dirty="0" smtClean="0"/>
              <a:t>hviskestykke for </a:t>
            </a:r>
            <a:r>
              <a:rPr lang="da-DK" sz="1200" dirty="0"/>
              <a:t>at hæve indtil den har nået ca. dobbelt</a:t>
            </a:r>
          </a:p>
          <a:p>
            <a:r>
              <a:rPr lang="da-DK" sz="1200" dirty="0"/>
              <a:t>størrelse.</a:t>
            </a:r>
          </a:p>
        </p:txBody>
      </p:sp>
      <p:sp>
        <p:nvSpPr>
          <p:cNvPr id="2" name="Rektangel 1"/>
          <p:cNvSpPr/>
          <p:nvPr/>
        </p:nvSpPr>
        <p:spPr>
          <a:xfrm>
            <a:off x="6834554" y="1426300"/>
            <a:ext cx="5275385" cy="51151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custDataLst>
      <p:tags r:id="rId1"/>
    </p:custDataLst>
    <p:extLst>
      <p:ext uri="{BB962C8B-B14F-4D97-AF65-F5344CB8AC3E}">
        <p14:creationId xmlns:p14="http://schemas.microsoft.com/office/powerpoint/2010/main" val="3129183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e 22"/>
          <p:cNvGrpSpPr/>
          <p:nvPr/>
        </p:nvGrpSpPr>
        <p:grpSpPr>
          <a:xfrm>
            <a:off x="539750" y="363734"/>
            <a:ext cx="720000" cy="720000"/>
            <a:chOff x="9071720" y="3704446"/>
            <a:chExt cx="720000" cy="720000"/>
          </a:xfrm>
        </p:grpSpPr>
        <p:sp>
          <p:nvSpPr>
            <p:cNvPr id="27" name="Ellipse 26"/>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28" name="Billede 27"/>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pic>
        <p:nvPicPr>
          <p:cNvPr id="18" name="Billed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1801" y="1452946"/>
            <a:ext cx="1695363" cy="5092233"/>
          </a:xfrm>
          <a:prstGeom prst="rect">
            <a:avLst/>
          </a:prstGeom>
        </p:spPr>
      </p:pic>
      <p:pic>
        <p:nvPicPr>
          <p:cNvPr id="22" name="Billed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51792" y="1751015"/>
            <a:ext cx="1576549" cy="2400001"/>
          </a:xfrm>
          <a:prstGeom prst="rect">
            <a:avLst/>
          </a:prstGeom>
          <a:ln w="3175">
            <a:solidFill>
              <a:schemeClr val="accent1"/>
            </a:solidFill>
          </a:ln>
        </p:spPr>
      </p:pic>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Faglige mål og progression</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29</a:t>
            </a:fld>
            <a:endParaRPr lang="da-DK" dirty="0"/>
          </a:p>
        </p:txBody>
      </p:sp>
      <p:pic>
        <p:nvPicPr>
          <p:cNvPr id="3" name="Billede 2"/>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7861953" y="1518049"/>
            <a:ext cx="3875372" cy="5191450"/>
          </a:xfrm>
          <a:prstGeom prst="rect">
            <a:avLst/>
          </a:prstGeom>
        </p:spPr>
      </p:pic>
      <p:sp>
        <p:nvSpPr>
          <p:cNvPr id="16" name="Pladsholder til indhold 2"/>
          <p:cNvSpPr>
            <a:spLocks noGrp="1"/>
          </p:cNvSpPr>
          <p:nvPr>
            <p:ph sz="half" idx="1"/>
          </p:nvPr>
        </p:nvSpPr>
        <p:spPr>
          <a:xfrm>
            <a:off x="539748" y="1283483"/>
            <a:ext cx="5500105" cy="5046549"/>
          </a:xfrm>
        </p:spPr>
        <p:txBody>
          <a:bodyPr/>
          <a:lstStyle/>
          <a:p>
            <a:pPr lvl="0"/>
            <a:r>
              <a:rPr lang="da-DK" sz="1800" dirty="0" smtClean="0"/>
              <a:t>Plakaten </a:t>
            </a:r>
            <a:r>
              <a:rPr lang="da-DK" sz="1800" dirty="0"/>
              <a:t>med elevens </a:t>
            </a:r>
            <a:r>
              <a:rPr lang="da-DK" sz="1800" dirty="0" smtClean="0"/>
              <a:t>praktikmål hænger i køkkenet på plejehjemmet.</a:t>
            </a:r>
            <a:endParaRPr lang="da-DK" sz="1800" dirty="0"/>
          </a:p>
          <a:p>
            <a:pPr lvl="0"/>
            <a:r>
              <a:rPr lang="da-DK" sz="1800" dirty="0"/>
              <a:t>Regelmæssigt, fx hver </a:t>
            </a:r>
            <a:r>
              <a:rPr lang="da-DK" sz="1800" dirty="0" smtClean="0"/>
              <a:t>2. </a:t>
            </a:r>
            <a:r>
              <a:rPr lang="da-DK" sz="1800" dirty="0"/>
              <a:t>måned, har vejlederen en kort samtale med </a:t>
            </a:r>
            <a:r>
              <a:rPr lang="da-DK" sz="1800" dirty="0" smtClean="0"/>
              <a:t>køkkenlederen og eleven. </a:t>
            </a:r>
            <a:r>
              <a:rPr lang="da-DK" sz="1800" dirty="0"/>
              <a:t>De gennemgår </a:t>
            </a:r>
            <a:r>
              <a:rPr lang="da-DK" sz="1800" dirty="0" smtClean="0"/>
              <a:t>praktikmålene</a:t>
            </a:r>
            <a:r>
              <a:rPr lang="da-DK" sz="1800" dirty="0"/>
              <a:t>, og om eleven har udviklet </a:t>
            </a:r>
            <a:r>
              <a:rPr lang="da-DK" sz="1800" dirty="0" smtClean="0"/>
              <a:t>sig, </a:t>
            </a:r>
            <a:r>
              <a:rPr lang="da-DK" sz="1800" dirty="0"/>
              <a:t>så </a:t>
            </a:r>
            <a:r>
              <a:rPr lang="da-DK" sz="1800" dirty="0" smtClean="0"/>
              <a:t>der kan sættes flere kryds. </a:t>
            </a:r>
            <a:endParaRPr lang="da-DK" sz="1800" dirty="0"/>
          </a:p>
          <a:p>
            <a:pPr lvl="0"/>
            <a:r>
              <a:rPr lang="da-DK" sz="1800" dirty="0" smtClean="0"/>
              <a:t>Evt</a:t>
            </a:r>
            <a:r>
              <a:rPr lang="da-DK" sz="1800" dirty="0"/>
              <a:t>. tilrettes målene såfremt eleven kommer til at arbejde med andre områder i stedet </a:t>
            </a:r>
            <a:r>
              <a:rPr lang="da-DK" sz="1800" dirty="0" smtClean="0"/>
              <a:t>(</a:t>
            </a:r>
            <a:r>
              <a:rPr lang="da-DK" sz="1800" dirty="0"/>
              <a:t>fx eleven kommer til at arbejde mere med servering for beboerne, i stedet for produktion i det varme køkken)</a:t>
            </a:r>
          </a:p>
          <a:p>
            <a:pPr lvl="0"/>
            <a:r>
              <a:rPr lang="da-DK" sz="1800" dirty="0" smtClean="0"/>
              <a:t>De taler også om kommende opgaver og mål for eleven.</a:t>
            </a:r>
            <a:endParaRPr lang="da-DK" sz="1800" dirty="0"/>
          </a:p>
          <a:p>
            <a:pPr lvl="0"/>
            <a:r>
              <a:rPr lang="da-DK" sz="1800" dirty="0" smtClean="0"/>
              <a:t>Eleven </a:t>
            </a:r>
            <a:r>
              <a:rPr lang="da-DK" sz="1800" dirty="0"/>
              <a:t>klar til FGU </a:t>
            </a:r>
            <a:r>
              <a:rPr lang="da-DK" sz="1800" dirty="0" smtClean="0"/>
              <a:t>3-prøven i </a:t>
            </a:r>
            <a:r>
              <a:rPr lang="da-DK" sz="1800" dirty="0"/>
              <a:t>slutningen af praktikken, hvis eleven er på FGU-3 </a:t>
            </a:r>
            <a:r>
              <a:rPr lang="da-DK" sz="1800" dirty="0" smtClean="0"/>
              <a:t>niveau. </a:t>
            </a:r>
            <a:r>
              <a:rPr lang="da-DK" sz="1800" dirty="0"/>
              <a:t> </a:t>
            </a:r>
          </a:p>
          <a:p>
            <a:pPr marL="0" indent="0">
              <a:buNone/>
            </a:pPr>
            <a:endParaRPr lang="da-DK" sz="1800" dirty="0"/>
          </a:p>
          <a:p>
            <a:endParaRPr lang="da-DK" sz="1800" dirty="0"/>
          </a:p>
        </p:txBody>
      </p:sp>
      <p:pic>
        <p:nvPicPr>
          <p:cNvPr id="8" name="Billede 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b="2051"/>
          <a:stretch/>
        </p:blipFill>
        <p:spPr>
          <a:xfrm>
            <a:off x="5667884" y="1672806"/>
            <a:ext cx="3342749" cy="5173162"/>
          </a:xfrm>
          <a:prstGeom prst="rect">
            <a:avLst/>
          </a:prstGeom>
        </p:spPr>
      </p:pic>
    </p:spTree>
    <p:custDataLst>
      <p:tags r:id="rId1"/>
    </p:custDataLst>
    <p:extLst>
      <p:ext uri="{BB962C8B-B14F-4D97-AF65-F5344CB8AC3E}">
        <p14:creationId xmlns:p14="http://schemas.microsoft.com/office/powerpoint/2010/main" val="1117456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er det nu lige at…..?</a:t>
            </a:r>
          </a:p>
        </p:txBody>
      </p:sp>
      <p:sp>
        <p:nvSpPr>
          <p:cNvPr id="3" name="Pladsholder til indhold 2"/>
          <p:cNvSpPr>
            <a:spLocks noGrp="1"/>
          </p:cNvSpPr>
          <p:nvPr>
            <p:ph sz="half" idx="1"/>
          </p:nvPr>
        </p:nvSpPr>
        <p:spPr>
          <a:xfrm>
            <a:off x="539748" y="1607590"/>
            <a:ext cx="8332789" cy="4710410"/>
          </a:xfrm>
        </p:spPr>
        <p:txBody>
          <a:bodyPr/>
          <a:lstStyle/>
          <a:p>
            <a:r>
              <a:rPr lang="da-DK" dirty="0"/>
              <a:t>På egu-sporet i FGU er eleverne først og fremmest FGU-elever. </a:t>
            </a:r>
          </a:p>
          <a:p>
            <a:endParaRPr lang="da-DK" dirty="0"/>
          </a:p>
          <a:p>
            <a:r>
              <a:rPr lang="da-DK" dirty="0"/>
              <a:t>Deres uddannelsesforløb er derfor omfattet af reglerne for FGU. </a:t>
            </a:r>
          </a:p>
          <a:p>
            <a:endParaRPr lang="da-DK" dirty="0"/>
          </a:p>
          <a:p>
            <a:r>
              <a:rPr lang="da-DK" dirty="0"/>
              <a:t>Der er dog nogle bestemmelser, som alene gælder for elever i egu-sporet. </a:t>
            </a:r>
          </a:p>
          <a:p>
            <a:endParaRPr lang="da-DK" dirty="0"/>
          </a:p>
          <a:p>
            <a:r>
              <a:rPr lang="da-DK" dirty="0"/>
              <a:t>Læs mere om forskellen mellem ny og gammel ordning samt lidt om forskellen mellem egu-sporet og de to andre FGU-spor ved at klikke </a:t>
            </a:r>
            <a:r>
              <a:rPr lang="da-DK" dirty="0">
                <a:hlinkClick r:id="rId2"/>
              </a:rPr>
              <a:t>her</a:t>
            </a:r>
            <a:endParaRPr lang="da-DK" dirty="0"/>
          </a:p>
          <a:p>
            <a:endParaRPr lang="da-DK" dirty="0"/>
          </a:p>
        </p:txBody>
      </p:sp>
      <p:sp>
        <p:nvSpPr>
          <p:cNvPr id="4" name="Pladsholder til indhold 3"/>
          <p:cNvSpPr>
            <a:spLocks noGrp="1"/>
          </p:cNvSpPr>
          <p:nvPr>
            <p:ph sz="half" idx="2"/>
          </p:nvPr>
        </p:nvSpPr>
        <p:spPr>
          <a:xfrm>
            <a:off x="9175805" y="1800000"/>
            <a:ext cx="2527795" cy="4518000"/>
          </a:xfrm>
        </p:spPr>
        <p:txBody>
          <a:bodyPr/>
          <a:lstStyle/>
          <a:p>
            <a:r>
              <a:rPr lang="da-DK" sz="1800" dirty="0"/>
              <a:t>Reglerne: </a:t>
            </a:r>
          </a:p>
          <a:p>
            <a:r>
              <a:rPr lang="da-DK" sz="1800" dirty="0">
                <a:hlinkClick r:id="rId3"/>
              </a:rPr>
              <a:t>KUI-loven</a:t>
            </a:r>
            <a:endParaRPr lang="da-DK" sz="1800" dirty="0"/>
          </a:p>
          <a:p>
            <a:r>
              <a:rPr lang="da-DK" sz="1800" dirty="0">
                <a:hlinkClick r:id="rId4"/>
              </a:rPr>
              <a:t>Vejledningsbekendt-</a:t>
            </a:r>
            <a:r>
              <a:rPr lang="da-DK" sz="1800" dirty="0" err="1">
                <a:hlinkClick r:id="rId4"/>
              </a:rPr>
              <a:t>gørelsen</a:t>
            </a:r>
            <a:endParaRPr lang="da-DK" sz="1800" dirty="0"/>
          </a:p>
          <a:p>
            <a:r>
              <a:rPr lang="da-DK" sz="1800" dirty="0">
                <a:hlinkClick r:id="rId5"/>
              </a:rPr>
              <a:t>FGU-loven (indholdsloven)</a:t>
            </a:r>
            <a:endParaRPr lang="da-DK" sz="1800" dirty="0"/>
          </a:p>
          <a:p>
            <a:r>
              <a:rPr lang="da-DK" sz="1800" dirty="0">
                <a:hlinkClick r:id="rId6"/>
              </a:rPr>
              <a:t>Indholdsbekendt-</a:t>
            </a:r>
            <a:r>
              <a:rPr lang="da-DK" sz="1800" dirty="0" err="1">
                <a:hlinkClick r:id="rId6"/>
              </a:rPr>
              <a:t>gørelsen</a:t>
            </a:r>
            <a:r>
              <a:rPr lang="da-DK" sz="1800" dirty="0">
                <a:hlinkClick r:id="rId6"/>
              </a:rPr>
              <a:t> </a:t>
            </a:r>
            <a:endParaRPr lang="da-DK" sz="1800" dirty="0"/>
          </a:p>
          <a:p>
            <a:r>
              <a:rPr lang="da-DK" sz="1800" dirty="0">
                <a:hlinkClick r:id="rId7"/>
              </a:rPr>
              <a:t>FGU-institutionsloven</a:t>
            </a:r>
            <a:endParaRPr lang="da-DK" sz="1800" dirty="0"/>
          </a:p>
          <a:p>
            <a:r>
              <a:rPr lang="da-DK" sz="1800" dirty="0" smtClean="0">
                <a:hlinkClick r:id="rId8"/>
              </a:rPr>
              <a:t>Institutionsbekendt-</a:t>
            </a:r>
            <a:r>
              <a:rPr lang="da-DK" sz="1800" dirty="0" err="1" smtClean="0">
                <a:hlinkClick r:id="rId8"/>
              </a:rPr>
              <a:t>gørelsen</a:t>
            </a:r>
            <a:endParaRPr lang="da-DK" sz="1800" dirty="0"/>
          </a:p>
        </p:txBody>
      </p:sp>
      <p:sp>
        <p:nvSpPr>
          <p:cNvPr id="5" name="Pladsholder til dato 4"/>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3</a:t>
            </a:fld>
            <a:endParaRPr lang="da-DK" dirty="0"/>
          </a:p>
        </p:txBody>
      </p:sp>
      <p:sp>
        <p:nvSpPr>
          <p:cNvPr id="7" name="Pladsholder til tekst 6"/>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935550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ctrTitle"/>
          </p:nvPr>
        </p:nvSpPr>
        <p:spPr>
          <a:xfrm>
            <a:off x="0" y="3126115"/>
            <a:ext cx="12192000" cy="1378800"/>
          </a:xfrm>
        </p:spPr>
        <p:txBody>
          <a:bodyPr/>
          <a:lstStyle/>
          <a:p>
            <a:pPr algn="ctr"/>
            <a:r>
              <a:rPr lang="da-DK" dirty="0" smtClean="0"/>
              <a:t>Skoleforløb</a:t>
            </a:r>
            <a:endParaRPr lang="da-DK" sz="3600" dirty="0"/>
          </a:p>
        </p:txBody>
      </p:sp>
      <p:sp>
        <p:nvSpPr>
          <p:cNvPr id="14" name="Pladsholder til tekst 13"/>
          <p:cNvSpPr>
            <a:spLocks noGrp="1"/>
          </p:cNvSpPr>
          <p:nvPr>
            <p:ph type="body" sz="quarter" idx="17"/>
          </p:nvPr>
        </p:nvSpPr>
        <p:spPr/>
        <p:txBody>
          <a:bodyPr/>
          <a:lstStyle/>
          <a:p>
            <a:endParaRPr lang="da-DK"/>
          </a:p>
        </p:txBody>
      </p:sp>
      <p:sp>
        <p:nvSpPr>
          <p:cNvPr id="6" name="Pladsholder til dato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F7CAC9-5EC0-4FCD-8270-C0667CD1F959}" type="datetime2">
              <a:rPr kumimoji="0" lang="da-DK" sz="100" b="0" i="0" u="none" strike="noStrike" kern="1200" cap="none" spc="0" normalizeH="0" baseline="0" noProof="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 november 2020</a:t>
            </a:fld>
            <a:endParaRPr kumimoji="0" lang="da-DK" sz="100" b="0" i="0" u="none" strike="noStrike" kern="1200" cap="none" spc="0" normalizeH="0" baseline="0" noProof="0" dirty="0">
              <a:ln>
                <a:noFill/>
              </a:ln>
              <a:noFill/>
              <a:effectLst/>
              <a:uLnTx/>
              <a:uFillTx/>
              <a:latin typeface="Verdana"/>
              <a:ea typeface="+mn-ea"/>
              <a:cs typeface="+mn-cs"/>
            </a:endParaRPr>
          </a:p>
        </p:txBody>
      </p:sp>
      <p:sp>
        <p:nvSpPr>
          <p:cNvPr id="8" name="Pladsholder til diasnumm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 b="0" i="0" u="none" strike="noStrike" kern="1200" cap="none" spc="0" normalizeH="0" baseline="0" noProof="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00" b="0" i="0" u="none" strike="noStrike" kern="1200" cap="none" spc="0" normalizeH="0" baseline="0" noProof="0" dirty="0">
              <a:ln>
                <a:noFill/>
              </a:ln>
              <a:noFill/>
              <a:effectLst/>
              <a:uLnTx/>
              <a:uFillTx/>
              <a:latin typeface="Verdana"/>
              <a:ea typeface="+mn-ea"/>
              <a:cs typeface="+mn-cs"/>
            </a:endParaRPr>
          </a:p>
        </p:txBody>
      </p:sp>
      <p:pic>
        <p:nvPicPr>
          <p:cNvPr id="11" name="STUK logo">
            <a:extLst>
              <a:ext uri="{FF2B5EF4-FFF2-40B4-BE49-F238E27FC236}">
                <a16:creationId xmlns:a16="http://schemas.microsoft.com/office/drawing/2014/main" id="{17888E79-4E09-4DA0-A549-329DBE198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99639" y="543048"/>
            <a:ext cx="1854230" cy="729235"/>
          </a:xfrm>
          <a:prstGeom prst="rect">
            <a:avLst/>
          </a:prstGeom>
        </p:spPr>
      </p:pic>
    </p:spTree>
    <p:custDataLst>
      <p:tags r:id="rId1"/>
    </p:custDataLst>
    <p:extLst>
      <p:ext uri="{BB962C8B-B14F-4D97-AF65-F5344CB8AC3E}">
        <p14:creationId xmlns:p14="http://schemas.microsoft.com/office/powerpoint/2010/main" val="2923845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p:cNvGrpSpPr/>
          <p:nvPr/>
        </p:nvGrpSpPr>
        <p:grpSpPr>
          <a:xfrm>
            <a:off x="539750" y="363734"/>
            <a:ext cx="720000" cy="720000"/>
            <a:chOff x="539750" y="356205"/>
            <a:chExt cx="720000" cy="720000"/>
          </a:xfrm>
        </p:grpSpPr>
        <p:sp>
          <p:nvSpPr>
            <p:cNvPr id="15" name="Ellipse 14"/>
            <p:cNvSpPr/>
            <p:nvPr/>
          </p:nvSpPr>
          <p:spPr>
            <a:xfrm>
              <a:off x="539750" y="356205"/>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7" name="Billed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443" y="427909"/>
              <a:ext cx="540707" cy="554024"/>
            </a:xfrm>
            <a:prstGeom prst="rect">
              <a:avLst/>
            </a:prstGeom>
          </p:spPr>
        </p:pic>
      </p:grpSp>
      <p:pic>
        <p:nvPicPr>
          <p:cNvPr id="22" name="Billed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1792" y="1751015"/>
            <a:ext cx="1576549" cy="2400001"/>
          </a:xfrm>
          <a:prstGeom prst="rect">
            <a:avLst/>
          </a:prstGeom>
          <a:ln w="3175">
            <a:solidFill>
              <a:schemeClr val="accent1"/>
            </a:solidFill>
          </a:ln>
        </p:spPr>
      </p:pic>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Skoleperioder</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31</a:t>
            </a:fld>
            <a:endParaRPr lang="da-DK" dirty="0"/>
          </a:p>
        </p:txBody>
      </p:sp>
      <p:sp>
        <p:nvSpPr>
          <p:cNvPr id="16" name="Pladsholder til indhold 2"/>
          <p:cNvSpPr>
            <a:spLocks noGrp="1"/>
          </p:cNvSpPr>
          <p:nvPr>
            <p:ph sz="half" idx="1"/>
          </p:nvPr>
        </p:nvSpPr>
        <p:spPr>
          <a:xfrm>
            <a:off x="539748" y="1271451"/>
            <a:ext cx="4638297" cy="5046549"/>
          </a:xfrm>
        </p:spPr>
        <p:txBody>
          <a:bodyPr/>
          <a:lstStyle/>
          <a:p>
            <a:pPr lvl="0"/>
            <a:r>
              <a:rPr lang="da-DK" sz="1800" dirty="0"/>
              <a:t>Emmas skoleforløb planlægges i begyndelsen af </a:t>
            </a:r>
            <a:r>
              <a:rPr lang="da-DK" sz="1800" dirty="0" smtClean="0"/>
              <a:t>forløbet</a:t>
            </a:r>
          </a:p>
          <a:p>
            <a:pPr lvl="0"/>
            <a:r>
              <a:rPr lang="da-DK" sz="1800" dirty="0" smtClean="0"/>
              <a:t>Skoleforløbene skal understøtte Emmas praktik</a:t>
            </a:r>
            <a:endParaRPr lang="da-DK" sz="1800" dirty="0"/>
          </a:p>
          <a:p>
            <a:pPr lvl="0"/>
            <a:r>
              <a:rPr lang="da-DK" sz="1800" dirty="0" smtClean="0"/>
              <a:t>Vejlederen </a:t>
            </a:r>
            <a:r>
              <a:rPr lang="da-DK" sz="1800" dirty="0"/>
              <a:t>spørger </a:t>
            </a:r>
            <a:r>
              <a:rPr lang="da-DK" sz="1800" dirty="0" smtClean="0"/>
              <a:t>skolens faglærer om, hvilke faglige ting det er vigtigt at klæde eleven på med.</a:t>
            </a:r>
            <a:endParaRPr lang="da-DK" sz="1800" dirty="0"/>
          </a:p>
          <a:p>
            <a:pPr lvl="0"/>
            <a:r>
              <a:rPr lang="da-DK" sz="1800" dirty="0" smtClean="0"/>
              <a:t>Vejlederen </a:t>
            </a:r>
            <a:r>
              <a:rPr lang="da-DK" sz="1800" dirty="0"/>
              <a:t>bruger desuden </a:t>
            </a:r>
            <a:r>
              <a:rPr lang="da-DK" sz="1800" dirty="0" err="1" smtClean="0"/>
              <a:t>vidensmålene</a:t>
            </a:r>
            <a:r>
              <a:rPr lang="da-DK" sz="1800" dirty="0" smtClean="0"/>
              <a:t> </a:t>
            </a:r>
            <a:r>
              <a:rPr lang="da-DK" sz="1800" dirty="0"/>
              <a:t>fra fagbilaget til planlægning af hvilke skoleaktiviteter, der er relevante.</a:t>
            </a:r>
          </a:p>
        </p:txBody>
      </p:sp>
      <p:pic>
        <p:nvPicPr>
          <p:cNvPr id="5" name="Billede 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5221705" y="1359568"/>
            <a:ext cx="3051186" cy="5479995"/>
          </a:xfrm>
          <a:prstGeom prst="rect">
            <a:avLst/>
          </a:prstGeom>
        </p:spPr>
      </p:pic>
      <p:pic>
        <p:nvPicPr>
          <p:cNvPr id="21" name="Billede 20"/>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8344191" y="989462"/>
            <a:ext cx="1814158" cy="5986720"/>
          </a:xfrm>
          <a:prstGeom prst="rect">
            <a:avLst/>
          </a:prstGeom>
        </p:spPr>
      </p:pic>
    </p:spTree>
    <p:custDataLst>
      <p:tags r:id="rId1"/>
    </p:custDataLst>
    <p:extLst>
      <p:ext uri="{BB962C8B-B14F-4D97-AF65-F5344CB8AC3E}">
        <p14:creationId xmlns:p14="http://schemas.microsoft.com/office/powerpoint/2010/main" val="572160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e 12"/>
          <p:cNvGrpSpPr/>
          <p:nvPr/>
        </p:nvGrpSpPr>
        <p:grpSpPr>
          <a:xfrm>
            <a:off x="539750" y="363734"/>
            <a:ext cx="720000" cy="720000"/>
            <a:chOff x="9071720" y="3704446"/>
            <a:chExt cx="720000" cy="720000"/>
          </a:xfrm>
        </p:grpSpPr>
        <p:sp>
          <p:nvSpPr>
            <p:cNvPr id="14" name="Ellipse 13"/>
            <p:cNvSpPr/>
            <p:nvPr/>
          </p:nvSpPr>
          <p:spPr>
            <a:xfrm>
              <a:off x="9071720" y="3704446"/>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6" name="Billede 15"/>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188087" y="3856218"/>
              <a:ext cx="479871" cy="47237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a:t>
            </a:r>
            <a:r>
              <a:rPr lang="da-DK" sz="3200" b="1" dirty="0" err="1" smtClean="0"/>
              <a:t>Vidensmål</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32</a:t>
            </a:fld>
            <a:endParaRPr lang="da-DK" dirty="0"/>
          </a:p>
        </p:txBody>
      </p:sp>
      <p:sp>
        <p:nvSpPr>
          <p:cNvPr id="17" name="Pladsholder til indhold 8"/>
          <p:cNvSpPr>
            <a:spLocks noGrp="1"/>
          </p:cNvSpPr>
          <p:nvPr>
            <p:ph sz="half" idx="1"/>
          </p:nvPr>
        </p:nvSpPr>
        <p:spPr>
          <a:xfrm>
            <a:off x="580089" y="1212555"/>
            <a:ext cx="10813815" cy="5081383"/>
          </a:xfrm>
        </p:spPr>
        <p:txBody>
          <a:bodyPr/>
          <a:lstStyle/>
          <a:p>
            <a:pPr marL="0" indent="0">
              <a:buNone/>
            </a:pPr>
            <a:r>
              <a:rPr lang="da-DK" sz="1600" i="1" dirty="0" smtClean="0"/>
              <a:t>Fagbilag for mad </a:t>
            </a:r>
            <a:r>
              <a:rPr lang="da-DK" sz="1600" i="1" dirty="0"/>
              <a:t>og </a:t>
            </a:r>
            <a:r>
              <a:rPr lang="da-DK" sz="1600" i="1" dirty="0" smtClean="0"/>
              <a:t>ernæring (</a:t>
            </a:r>
            <a:r>
              <a:rPr lang="da-DK" sz="1600" i="1" dirty="0"/>
              <a:t>afsnit 2.1)</a:t>
            </a:r>
            <a:r>
              <a:rPr lang="da-DK" dirty="0" smtClean="0"/>
              <a:t/>
            </a:r>
            <a:br>
              <a:rPr lang="da-DK" dirty="0" smtClean="0"/>
            </a:br>
            <a:r>
              <a:rPr lang="da-DK" dirty="0" smtClean="0"/>
              <a:t>Eleven </a:t>
            </a:r>
            <a:r>
              <a:rPr lang="da-DK" dirty="0"/>
              <a:t>har </a:t>
            </a:r>
            <a:r>
              <a:rPr lang="da-DK" dirty="0" smtClean="0"/>
              <a:t>viden om:</a:t>
            </a:r>
            <a:endParaRPr lang="da-DK" dirty="0"/>
          </a:p>
          <a:p>
            <a:r>
              <a:rPr lang="da-DK" sz="1600" dirty="0"/>
              <a:t>ernæring og kost til forskellige målgrupper</a:t>
            </a:r>
          </a:p>
          <a:p>
            <a:r>
              <a:rPr lang="da-DK" sz="1600" dirty="0"/>
              <a:t>forskellige typer af råvarer samt deres egenskaber og anvendelse</a:t>
            </a:r>
          </a:p>
          <a:p>
            <a:r>
              <a:rPr lang="da-DK" sz="1600" dirty="0"/>
              <a:t>kvalitetskrav og standarder i forhold til konkrete produktioner og kendskab til virksomheds egenkontrol</a:t>
            </a:r>
          </a:p>
          <a:p>
            <a:r>
              <a:rPr lang="da-DK" sz="1600" dirty="0"/>
              <a:t>service og værtskab</a:t>
            </a:r>
          </a:p>
          <a:p>
            <a:r>
              <a:rPr lang="da-DK" sz="1600" dirty="0"/>
              <a:t>sikkerhedsforanstaltninger i produktionen, herunder sikker arbejdspraksis</a:t>
            </a:r>
          </a:p>
          <a:p>
            <a:r>
              <a:rPr lang="da-DK" sz="1600" dirty="0"/>
              <a:t>sensorisk kvalitet og æstetik</a:t>
            </a:r>
          </a:p>
          <a:p>
            <a:r>
              <a:rPr lang="da-DK" sz="1600" dirty="0"/>
              <a:t>informationssøgning</a:t>
            </a:r>
          </a:p>
          <a:p>
            <a:r>
              <a:rPr lang="da-DK" sz="1600" dirty="0"/>
              <a:t>normer og kulturer inden for fagområdet</a:t>
            </a:r>
          </a:p>
          <a:p>
            <a:r>
              <a:rPr lang="da-DK" sz="1600" dirty="0"/>
              <a:t>bæredygtighed</a:t>
            </a:r>
          </a:p>
          <a:p>
            <a:r>
              <a:rPr lang="da-DK" sz="1600" dirty="0"/>
              <a:t>sundhedsfremme</a:t>
            </a:r>
          </a:p>
          <a:p>
            <a:r>
              <a:rPr lang="da-DK" sz="1600" dirty="0"/>
              <a:t>uddannelses- og beskæftigelsesmuligheder inden for fagområdet</a:t>
            </a:r>
            <a:r>
              <a:rPr lang="da-DK" sz="1600" dirty="0" smtClean="0"/>
              <a:t>.</a:t>
            </a:r>
            <a:endParaRPr lang="da-DK" dirty="0"/>
          </a:p>
        </p:txBody>
      </p:sp>
    </p:spTree>
    <p:custDataLst>
      <p:tags r:id="rId1"/>
    </p:custDataLst>
    <p:extLst>
      <p:ext uri="{BB962C8B-B14F-4D97-AF65-F5344CB8AC3E}">
        <p14:creationId xmlns:p14="http://schemas.microsoft.com/office/powerpoint/2010/main" val="1509490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p:cNvGrpSpPr/>
          <p:nvPr/>
        </p:nvGrpSpPr>
        <p:grpSpPr>
          <a:xfrm>
            <a:off x="539750" y="363734"/>
            <a:ext cx="720000" cy="720000"/>
            <a:chOff x="539750" y="356205"/>
            <a:chExt cx="720000" cy="720000"/>
          </a:xfrm>
        </p:grpSpPr>
        <p:sp>
          <p:nvSpPr>
            <p:cNvPr id="15" name="Ellipse 14"/>
            <p:cNvSpPr/>
            <p:nvPr/>
          </p:nvSpPr>
          <p:spPr>
            <a:xfrm>
              <a:off x="539750" y="356205"/>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7" name="Billed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443" y="427909"/>
              <a:ext cx="540707" cy="554024"/>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Emmas skoleperioder</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33</a:t>
            </a:fld>
            <a:endParaRPr lang="da-DK" dirty="0"/>
          </a:p>
        </p:txBody>
      </p:sp>
      <p:grpSp>
        <p:nvGrpSpPr>
          <p:cNvPr id="4" name="Gruppe 3"/>
          <p:cNvGrpSpPr/>
          <p:nvPr/>
        </p:nvGrpSpPr>
        <p:grpSpPr>
          <a:xfrm>
            <a:off x="4459000" y="1511064"/>
            <a:ext cx="2744148" cy="1896977"/>
            <a:chOff x="817199" y="2442410"/>
            <a:chExt cx="2744148" cy="1896977"/>
          </a:xfrm>
        </p:grpSpPr>
        <p:sp>
          <p:nvSpPr>
            <p:cNvPr id="3" name="Rektangel 2"/>
            <p:cNvSpPr/>
            <p:nvPr/>
          </p:nvSpPr>
          <p:spPr>
            <a:xfrm>
              <a:off x="817200" y="2442410"/>
              <a:ext cx="2744147" cy="67376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noProof="0" dirty="0" smtClean="0">
                  <a:solidFill>
                    <a:schemeClr val="tx1"/>
                  </a:solidFill>
                </a:rPr>
                <a:t>Skoleperiode</a:t>
              </a:r>
            </a:p>
            <a:p>
              <a:r>
                <a:rPr lang="da-DK" sz="1400" dirty="0" smtClean="0">
                  <a:solidFill>
                    <a:schemeClr val="tx1"/>
                  </a:solidFill>
                </a:rPr>
                <a:t>Hygiejnekursus</a:t>
              </a:r>
              <a:endParaRPr lang="da-DK" sz="1400" noProof="0" dirty="0" smtClean="0">
                <a:solidFill>
                  <a:schemeClr val="tx1"/>
                </a:solidFill>
              </a:endParaRPr>
            </a:p>
          </p:txBody>
        </p:sp>
        <p:sp>
          <p:nvSpPr>
            <p:cNvPr id="18" name="Rektangel 17"/>
            <p:cNvSpPr/>
            <p:nvPr/>
          </p:nvSpPr>
          <p:spPr>
            <a:xfrm>
              <a:off x="817199" y="3116180"/>
              <a:ext cx="2744147" cy="1223207"/>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dirty="0" err="1" smtClean="0"/>
                <a:t>Vidensmål</a:t>
              </a:r>
              <a:r>
                <a:rPr lang="da-DK" sz="1400" dirty="0" smtClean="0"/>
                <a:t/>
              </a:r>
              <a:br>
                <a:rPr lang="da-DK" sz="1400" dirty="0" smtClean="0"/>
              </a:br>
              <a:r>
                <a:rPr lang="da-DK" sz="1400" dirty="0" smtClean="0"/>
                <a:t>-Kvalitetskrav </a:t>
              </a:r>
              <a:r>
                <a:rPr lang="da-DK" sz="1400" dirty="0"/>
                <a:t>og standarder i forhold til konkrete produktioner og kendskab til virksomheds </a:t>
              </a:r>
              <a:r>
                <a:rPr lang="da-DK" sz="1400" dirty="0" smtClean="0"/>
                <a:t>egenkontrol</a:t>
              </a:r>
              <a:endParaRPr lang="da-DK" sz="1400" dirty="0">
                <a:ea typeface="Calibri" panose="020F0502020204030204" pitchFamily="34" charset="0"/>
                <a:cs typeface="Times New Roman" panose="02020603050405020304" pitchFamily="18" charset="0"/>
              </a:endParaRPr>
            </a:p>
          </p:txBody>
        </p:sp>
      </p:grpSp>
      <p:grpSp>
        <p:nvGrpSpPr>
          <p:cNvPr id="19" name="Gruppe 18"/>
          <p:cNvGrpSpPr/>
          <p:nvPr/>
        </p:nvGrpSpPr>
        <p:grpSpPr>
          <a:xfrm>
            <a:off x="4458999" y="4604143"/>
            <a:ext cx="2744148" cy="1419727"/>
            <a:chOff x="817199" y="2442410"/>
            <a:chExt cx="2744148" cy="1419727"/>
          </a:xfrm>
        </p:grpSpPr>
        <p:sp>
          <p:nvSpPr>
            <p:cNvPr id="20" name="Rektangel 19"/>
            <p:cNvSpPr/>
            <p:nvPr/>
          </p:nvSpPr>
          <p:spPr>
            <a:xfrm>
              <a:off x="817200" y="2442410"/>
              <a:ext cx="2744147" cy="67376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noProof="0" dirty="0" smtClean="0">
                  <a:solidFill>
                    <a:schemeClr val="tx1"/>
                  </a:solidFill>
                </a:rPr>
                <a:t>Skoleperiode</a:t>
              </a:r>
            </a:p>
            <a:p>
              <a:r>
                <a:rPr lang="da-DK" sz="1400" dirty="0" smtClean="0">
                  <a:solidFill>
                    <a:schemeClr val="tx1"/>
                  </a:solidFill>
                </a:rPr>
                <a:t>Førstehjælpskursus</a:t>
              </a:r>
              <a:endParaRPr lang="da-DK" sz="1400" noProof="0" dirty="0" smtClean="0">
                <a:solidFill>
                  <a:schemeClr val="tx1"/>
                </a:solidFill>
              </a:endParaRPr>
            </a:p>
          </p:txBody>
        </p:sp>
        <p:sp>
          <p:nvSpPr>
            <p:cNvPr id="23" name="Rektangel 22"/>
            <p:cNvSpPr/>
            <p:nvPr/>
          </p:nvSpPr>
          <p:spPr>
            <a:xfrm>
              <a:off x="817199" y="3116180"/>
              <a:ext cx="2744147" cy="745957"/>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dirty="0" err="1" smtClean="0"/>
                <a:t>Vidensmål</a:t>
              </a:r>
              <a:r>
                <a:rPr lang="da-DK" sz="1400" dirty="0" smtClean="0"/>
                <a:t/>
              </a:r>
              <a:br>
                <a:rPr lang="da-DK" sz="1400" dirty="0" smtClean="0"/>
              </a:br>
              <a:r>
                <a:rPr lang="da-DK" sz="1400" dirty="0" smtClean="0"/>
                <a:t>-Sikkerhedsforanstaltninger</a:t>
              </a:r>
              <a:endParaRPr lang="da-DK" sz="1400" noProof="0" dirty="0" err="1" smtClean="0"/>
            </a:p>
          </p:txBody>
        </p:sp>
      </p:grpSp>
      <p:grpSp>
        <p:nvGrpSpPr>
          <p:cNvPr id="24" name="Gruppe 23"/>
          <p:cNvGrpSpPr/>
          <p:nvPr/>
        </p:nvGrpSpPr>
        <p:grpSpPr>
          <a:xfrm>
            <a:off x="8427565" y="1511064"/>
            <a:ext cx="2744148" cy="4512806"/>
            <a:chOff x="817199" y="2174512"/>
            <a:chExt cx="2744148" cy="4512806"/>
          </a:xfrm>
        </p:grpSpPr>
        <p:sp>
          <p:nvSpPr>
            <p:cNvPr id="25" name="Rektangel 24"/>
            <p:cNvSpPr/>
            <p:nvPr/>
          </p:nvSpPr>
          <p:spPr>
            <a:xfrm>
              <a:off x="817200" y="2174512"/>
              <a:ext cx="2744147" cy="105166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noProof="0" dirty="0" smtClean="0">
                  <a:solidFill>
                    <a:schemeClr val="tx1"/>
                  </a:solidFill>
                </a:rPr>
                <a:t>Skoleperiode</a:t>
              </a:r>
            </a:p>
            <a:p>
              <a:r>
                <a:rPr lang="da-DK" sz="1400" dirty="0">
                  <a:solidFill>
                    <a:schemeClr val="tx1"/>
                  </a:solidFill>
                </a:rPr>
                <a:t>Tilberedning af varmt og koldt køkken trin 1 og 2 (amu-kursus, 3 dage)</a:t>
              </a:r>
            </a:p>
          </p:txBody>
        </p:sp>
        <p:sp>
          <p:nvSpPr>
            <p:cNvPr id="26" name="Rektangel 25"/>
            <p:cNvSpPr/>
            <p:nvPr/>
          </p:nvSpPr>
          <p:spPr>
            <a:xfrm>
              <a:off x="817199" y="3226174"/>
              <a:ext cx="2744147" cy="346114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dirty="0" err="1" smtClean="0"/>
                <a:t>Vidensmål</a:t>
              </a:r>
              <a:r>
                <a:rPr lang="da-DK" sz="1400" dirty="0"/>
                <a:t/>
              </a:r>
              <a:br>
                <a:rPr lang="da-DK" sz="1400" dirty="0"/>
              </a:br>
              <a:r>
                <a:rPr lang="da-DK" sz="1400" dirty="0" smtClean="0"/>
                <a:t>-ernæring </a:t>
              </a:r>
              <a:r>
                <a:rPr lang="da-DK" sz="1400" dirty="0"/>
                <a:t>og kost til forskellige målgrupper</a:t>
              </a:r>
            </a:p>
            <a:p>
              <a:r>
                <a:rPr lang="da-DK" sz="1400" dirty="0"/>
                <a:t>- forskellige typer af råvarer samt deres egenskaber og anvendelse</a:t>
              </a:r>
            </a:p>
            <a:p>
              <a:r>
                <a:rPr lang="da-DK" sz="1400" dirty="0"/>
                <a:t>- sensorisk kvalitet og æstetik</a:t>
              </a:r>
            </a:p>
            <a:p>
              <a:r>
                <a:rPr lang="da-DK" sz="1400" dirty="0"/>
                <a:t>-kvalitetskrav og standarder i forhold til konkrete produktioner og kendskab til virksomheds egenkontrol</a:t>
              </a:r>
            </a:p>
            <a:p>
              <a:r>
                <a:rPr lang="da-DK" sz="1400" dirty="0"/>
                <a:t>- bæredygtighed</a:t>
              </a:r>
            </a:p>
            <a:p>
              <a:r>
                <a:rPr lang="da-DK" sz="1400" dirty="0"/>
                <a:t>-- normer og kulturer inden for fagområdet</a:t>
              </a:r>
            </a:p>
          </p:txBody>
        </p:sp>
      </p:grpSp>
      <p:grpSp>
        <p:nvGrpSpPr>
          <p:cNvPr id="27" name="Gruppe 26"/>
          <p:cNvGrpSpPr/>
          <p:nvPr/>
        </p:nvGrpSpPr>
        <p:grpSpPr>
          <a:xfrm>
            <a:off x="539750" y="1511064"/>
            <a:ext cx="2744148" cy="4512806"/>
            <a:chOff x="817199" y="42285"/>
            <a:chExt cx="2744148" cy="4512806"/>
          </a:xfrm>
        </p:grpSpPr>
        <p:sp>
          <p:nvSpPr>
            <p:cNvPr id="28" name="Rektangel 27"/>
            <p:cNvSpPr/>
            <p:nvPr/>
          </p:nvSpPr>
          <p:spPr>
            <a:xfrm>
              <a:off x="817200" y="42285"/>
              <a:ext cx="2744147" cy="307389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noProof="0" dirty="0" smtClean="0">
                  <a:solidFill>
                    <a:schemeClr val="tx1"/>
                  </a:solidFill>
                </a:rPr>
                <a:t>Skoleperioder*</a:t>
              </a:r>
            </a:p>
            <a:p>
              <a:r>
                <a:rPr lang="da-DK" sz="1400" dirty="0" smtClean="0">
                  <a:solidFill>
                    <a:schemeClr val="tx1"/>
                  </a:solidFill>
                </a:rPr>
                <a:t>Forløb </a:t>
              </a:r>
              <a:r>
                <a:rPr lang="da-DK" sz="1400" dirty="0">
                  <a:solidFill>
                    <a:schemeClr val="tx1"/>
                  </a:solidFill>
                </a:rPr>
                <a:t>på FGU-institutionen med andre EGU-elever og/eller PGU-elever:</a:t>
              </a:r>
            </a:p>
            <a:p>
              <a:r>
                <a:rPr lang="da-DK" sz="1400" dirty="0">
                  <a:solidFill>
                    <a:schemeClr val="tx1"/>
                  </a:solidFill>
                </a:rPr>
                <a:t>-Arbejde i køkkenværksted med PGU-elever</a:t>
              </a:r>
            </a:p>
            <a:p>
              <a:r>
                <a:rPr lang="da-DK" sz="1400" dirty="0">
                  <a:solidFill>
                    <a:schemeClr val="tx1"/>
                  </a:solidFill>
                </a:rPr>
                <a:t>-Dansk og matematik på introducerende niveau</a:t>
              </a:r>
            </a:p>
            <a:p>
              <a:r>
                <a:rPr lang="da-DK" sz="1400" dirty="0">
                  <a:solidFill>
                    <a:schemeClr val="tx1"/>
                  </a:solidFill>
                </a:rPr>
                <a:t>-PASE</a:t>
              </a:r>
            </a:p>
            <a:p>
              <a:r>
                <a:rPr lang="da-DK" sz="1400" dirty="0">
                  <a:solidFill>
                    <a:schemeClr val="tx1"/>
                  </a:solidFill>
                </a:rPr>
                <a:t>-Uddannelsesvejledning, </a:t>
              </a:r>
              <a:r>
                <a:rPr lang="da-DK" sz="1400" dirty="0" smtClean="0">
                  <a:solidFill>
                    <a:schemeClr val="tx1"/>
                  </a:solidFill>
                </a:rPr>
                <a:t/>
              </a:r>
              <a:br>
                <a:rPr lang="da-DK" sz="1400" dirty="0" smtClean="0">
                  <a:solidFill>
                    <a:schemeClr val="tx1"/>
                  </a:solidFill>
                </a:rPr>
              </a:br>
              <a:r>
                <a:rPr lang="da-DK" sz="1400" dirty="0" smtClean="0">
                  <a:solidFill>
                    <a:schemeClr val="tx1"/>
                  </a:solidFill>
                </a:rPr>
                <a:t>-</a:t>
              </a:r>
              <a:r>
                <a:rPr lang="da-DK" sz="1400" dirty="0">
                  <a:solidFill>
                    <a:schemeClr val="tx1"/>
                  </a:solidFill>
                </a:rPr>
                <a:t>Arbejde med portofoliobilleder og fagbegreber, og afprøve de lærte teknikker i køkkenet</a:t>
              </a:r>
            </a:p>
          </p:txBody>
        </p:sp>
        <p:sp>
          <p:nvSpPr>
            <p:cNvPr id="29" name="Rektangel 28"/>
            <p:cNvSpPr/>
            <p:nvPr/>
          </p:nvSpPr>
          <p:spPr>
            <a:xfrm>
              <a:off x="817199" y="3116181"/>
              <a:ext cx="2744147" cy="143891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400" b="1" dirty="0" err="1" smtClean="0"/>
                <a:t>Vidensmål</a:t>
              </a:r>
              <a:r>
                <a:rPr lang="da-DK" sz="1400" dirty="0"/>
                <a:t/>
              </a:r>
              <a:br>
                <a:rPr lang="da-DK" sz="1400" dirty="0"/>
              </a:br>
              <a:r>
                <a:rPr lang="da-DK" sz="1400" dirty="0"/>
                <a:t>-Informationssøgning</a:t>
              </a:r>
            </a:p>
            <a:p>
              <a:r>
                <a:rPr lang="da-DK" sz="1400" dirty="0"/>
                <a:t>-sundhedsfremme</a:t>
              </a:r>
            </a:p>
            <a:p>
              <a:r>
                <a:rPr lang="da-DK" sz="1400" dirty="0"/>
                <a:t>- uddannelses- og beskæftigelsesmuligheder inden for fagområdet.</a:t>
              </a:r>
            </a:p>
          </p:txBody>
        </p:sp>
      </p:grpSp>
      <p:sp>
        <p:nvSpPr>
          <p:cNvPr id="2" name="Tekstfelt 1"/>
          <p:cNvSpPr txBox="1"/>
          <p:nvPr/>
        </p:nvSpPr>
        <p:spPr>
          <a:xfrm>
            <a:off x="539749" y="6142616"/>
            <a:ext cx="11132298" cy="215444"/>
          </a:xfrm>
          <a:prstGeom prst="rect">
            <a:avLst/>
          </a:prstGeom>
          <a:noFill/>
        </p:spPr>
        <p:txBody>
          <a:bodyPr wrap="square" lIns="0" tIns="0" rIns="0" bIns="0" rtlCol="0">
            <a:spAutoFit/>
          </a:bodyPr>
          <a:lstStyle/>
          <a:p>
            <a:r>
              <a:rPr lang="da-DK" sz="1400" dirty="0" smtClean="0"/>
              <a:t>*Emma støttes i brugen af LST-funktioner i det ordblindevenlige undervisningsmiljø</a:t>
            </a:r>
          </a:p>
        </p:txBody>
      </p:sp>
    </p:spTree>
    <p:custDataLst>
      <p:tags r:id="rId1"/>
    </p:custDataLst>
    <p:extLst>
      <p:ext uri="{BB962C8B-B14F-4D97-AF65-F5344CB8AC3E}">
        <p14:creationId xmlns:p14="http://schemas.microsoft.com/office/powerpoint/2010/main" val="3654917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e 20"/>
          <p:cNvGrpSpPr/>
          <p:nvPr/>
        </p:nvGrpSpPr>
        <p:grpSpPr>
          <a:xfrm>
            <a:off x="536052" y="363734"/>
            <a:ext cx="720000" cy="720000"/>
            <a:chOff x="539750" y="363734"/>
            <a:chExt cx="720000" cy="720000"/>
          </a:xfrm>
        </p:grpSpPr>
        <p:sp>
          <p:nvSpPr>
            <p:cNvPr id="22" name="Ellipse 2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30" name="Billed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883" y="449636"/>
              <a:ext cx="331304" cy="500809"/>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Emmas forløb</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34</a:t>
            </a:fld>
            <a:endParaRPr lang="da-DK" dirty="0"/>
          </a:p>
        </p:txBody>
      </p:sp>
      <p:graphicFrame>
        <p:nvGraphicFramePr>
          <p:cNvPr id="31" name="Pladsholder til indhold 7"/>
          <p:cNvGraphicFramePr>
            <a:graphicFrameLocks noGrp="1"/>
          </p:cNvGraphicFramePr>
          <p:nvPr>
            <p:ph sz="half" idx="1"/>
            <p:extLst/>
          </p:nvPr>
        </p:nvGraphicFramePr>
        <p:xfrm>
          <a:off x="536051" y="1791746"/>
          <a:ext cx="9789978" cy="4272026"/>
        </p:xfrm>
        <a:graphic>
          <a:graphicData uri="http://schemas.openxmlformats.org/drawingml/2006/table">
            <a:tbl>
              <a:tblPr firstRow="1" firstCol="1" bandRow="1">
                <a:tableStyleId>{69012ECD-51FC-41F1-AA8D-1B2483CD663E}</a:tableStyleId>
              </a:tblPr>
              <a:tblGrid>
                <a:gridCol w="5664027">
                  <a:extLst>
                    <a:ext uri="{9D8B030D-6E8A-4147-A177-3AD203B41FA5}">
                      <a16:colId xmlns:a16="http://schemas.microsoft.com/office/drawing/2014/main" val="1005985427"/>
                    </a:ext>
                  </a:extLst>
                </a:gridCol>
                <a:gridCol w="1204332">
                  <a:extLst>
                    <a:ext uri="{9D8B030D-6E8A-4147-A177-3AD203B41FA5}">
                      <a16:colId xmlns:a16="http://schemas.microsoft.com/office/drawing/2014/main" val="680275114"/>
                    </a:ext>
                  </a:extLst>
                </a:gridCol>
                <a:gridCol w="2921619">
                  <a:extLst>
                    <a:ext uri="{9D8B030D-6E8A-4147-A177-3AD203B41FA5}">
                      <a16:colId xmlns:a16="http://schemas.microsoft.com/office/drawing/2014/main" val="1734299502"/>
                    </a:ext>
                  </a:extLst>
                </a:gridCol>
              </a:tblGrid>
              <a:tr h="0">
                <a:tc>
                  <a:txBody>
                    <a:bodyPr/>
                    <a:lstStyle/>
                    <a:p>
                      <a:pPr>
                        <a:lnSpc>
                          <a:spcPct val="107000"/>
                        </a:lnSpc>
                        <a:spcAft>
                          <a:spcPts val="0"/>
                        </a:spcAft>
                      </a:pPr>
                      <a:r>
                        <a:rPr lang="da-DK" sz="1800" dirty="0">
                          <a:effectLst/>
                          <a:latin typeface="+mn-lt"/>
                        </a:rPr>
                        <a:t> </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400" dirty="0" smtClean="0">
                          <a:effectLst/>
                          <a:latin typeface="+mn-lt"/>
                        </a:rPr>
                        <a:t>Varighed, mdr.</a:t>
                      </a:r>
                      <a:endParaRPr lang="da-DK"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400" dirty="0" smtClean="0">
                          <a:effectLst/>
                          <a:latin typeface="+mn-lt"/>
                          <a:ea typeface="+mn-ea"/>
                          <a:cs typeface="+mn-cs"/>
                        </a:rPr>
                        <a:t>Periode</a:t>
                      </a:r>
                      <a:endParaRPr lang="da-DK"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1475984"/>
                  </a:ext>
                </a:extLst>
              </a:tr>
              <a:tr h="0">
                <a:tc>
                  <a:txBody>
                    <a:bodyPr/>
                    <a:lstStyle/>
                    <a:p>
                      <a:pPr>
                        <a:lnSpc>
                          <a:spcPct val="107000"/>
                        </a:lnSpc>
                        <a:spcAft>
                          <a:spcPts val="0"/>
                        </a:spcAft>
                      </a:pPr>
                      <a:r>
                        <a:rPr lang="da-DK" sz="1800" b="0" dirty="0" smtClean="0">
                          <a:effectLst/>
                          <a:latin typeface="+mn-lt"/>
                        </a:rPr>
                        <a:t>1. Basis,</a:t>
                      </a:r>
                      <a:r>
                        <a:rPr lang="da-DK" sz="1800" b="0" baseline="0" dirty="0" smtClean="0">
                          <a:effectLst/>
                          <a:latin typeface="+mn-lt"/>
                        </a:rPr>
                        <a:t> LST-instruktionstimer</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smtClean="0">
                          <a:effectLst/>
                          <a:latin typeface="+mn-lt"/>
                        </a:rPr>
                        <a:t>3</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Oktober - december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3872749320"/>
                  </a:ext>
                </a:extLst>
              </a:tr>
              <a:tr h="0">
                <a:tc>
                  <a:txBody>
                    <a:bodyPr/>
                    <a:lstStyle/>
                    <a:p>
                      <a:pPr>
                        <a:lnSpc>
                          <a:spcPct val="107000"/>
                        </a:lnSpc>
                        <a:spcAft>
                          <a:spcPts val="0"/>
                        </a:spcAft>
                      </a:pPr>
                      <a:r>
                        <a:rPr lang="da-DK" sz="1800" b="0" dirty="0" smtClean="0">
                          <a:effectLst/>
                          <a:latin typeface="+mn-lt"/>
                        </a:rPr>
                        <a:t>2. Praktik</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800" dirty="0">
                          <a:effectLst/>
                          <a:latin typeface="+mn-lt"/>
                        </a:rPr>
                        <a:t>1,5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Januar - februar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5784159"/>
                  </a:ext>
                </a:extLst>
              </a:tr>
              <a:tr h="0">
                <a:tc>
                  <a:txBody>
                    <a:bodyPr/>
                    <a:lstStyle/>
                    <a:p>
                      <a:pPr>
                        <a:lnSpc>
                          <a:spcPct val="107000"/>
                        </a:lnSpc>
                        <a:spcAft>
                          <a:spcPts val="0"/>
                        </a:spcAft>
                      </a:pPr>
                      <a:r>
                        <a:rPr lang="da-DK" sz="1800" b="0" dirty="0" smtClean="0">
                          <a:effectLst/>
                          <a:latin typeface="+mn-lt"/>
                        </a:rPr>
                        <a:t>3. Amu-hygiejnekursus </a:t>
                      </a:r>
                      <a:r>
                        <a:rPr lang="da-DK" sz="1800" b="0" dirty="0">
                          <a:effectLst/>
                          <a:latin typeface="+mn-lt"/>
                        </a:rPr>
                        <a:t>og førstehjælpskursus</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a:effectLst/>
                          <a:latin typeface="+mn-lt"/>
                        </a:rPr>
                        <a:t> </a:t>
                      </a:r>
                      <a:r>
                        <a:rPr lang="da-DK" sz="1800" dirty="0" smtClean="0">
                          <a:effectLst/>
                          <a:latin typeface="+mn-lt"/>
                        </a:rPr>
                        <a:t>0,5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Februar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328890943"/>
                  </a:ext>
                </a:extLst>
              </a:tr>
              <a:tr h="0">
                <a:tc>
                  <a:txBody>
                    <a:bodyPr/>
                    <a:lstStyle/>
                    <a:p>
                      <a:pPr>
                        <a:lnSpc>
                          <a:spcPct val="107000"/>
                        </a:lnSpc>
                        <a:spcAft>
                          <a:spcPts val="0"/>
                        </a:spcAft>
                      </a:pPr>
                      <a:r>
                        <a:rPr lang="da-DK" sz="1800" b="0" dirty="0" smtClean="0">
                          <a:effectLst/>
                          <a:latin typeface="+mn-lt"/>
                        </a:rPr>
                        <a:t>4. Praktik</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800" dirty="0">
                          <a:effectLst/>
                          <a:latin typeface="+mn-lt"/>
                        </a:rPr>
                        <a:t>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Marts – juli</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0712387"/>
                  </a:ext>
                </a:extLst>
              </a:tr>
              <a:tr h="0">
                <a:tc>
                  <a:txBody>
                    <a:bodyPr/>
                    <a:lstStyle/>
                    <a:p>
                      <a:pPr>
                        <a:lnSpc>
                          <a:spcPct val="107000"/>
                        </a:lnSpc>
                        <a:spcAft>
                          <a:spcPts val="0"/>
                        </a:spcAft>
                      </a:pPr>
                      <a:r>
                        <a:rPr lang="da-DK" sz="1800" b="0" dirty="0" smtClean="0">
                          <a:effectLst/>
                          <a:latin typeface="+mn-lt"/>
                        </a:rPr>
                        <a:t>5. Køkkenværksted (</a:t>
                      </a:r>
                      <a:r>
                        <a:rPr lang="da-DK" sz="1800" b="0" dirty="0" err="1" smtClean="0">
                          <a:effectLst/>
                          <a:latin typeface="+mn-lt"/>
                        </a:rPr>
                        <a:t>pgu</a:t>
                      </a:r>
                      <a:r>
                        <a:rPr lang="da-DK" sz="1800" b="0" dirty="0" smtClean="0">
                          <a:effectLst/>
                          <a:latin typeface="+mn-lt"/>
                        </a:rPr>
                        <a:t>), dansk</a:t>
                      </a:r>
                      <a:r>
                        <a:rPr lang="da-DK" sz="1800" b="0" dirty="0">
                          <a:effectLst/>
                          <a:latin typeface="+mn-lt"/>
                        </a:rPr>
                        <a:t>, mat., PASE</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smtClean="0">
                          <a:effectLst/>
                          <a:latin typeface="+mn-lt"/>
                        </a:rPr>
                        <a:t>1</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August</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1648860677"/>
                  </a:ext>
                </a:extLst>
              </a:tr>
              <a:tr h="0">
                <a:tc>
                  <a:txBody>
                    <a:bodyPr/>
                    <a:lstStyle/>
                    <a:p>
                      <a:pPr>
                        <a:lnSpc>
                          <a:spcPct val="107000"/>
                        </a:lnSpc>
                        <a:spcAft>
                          <a:spcPts val="0"/>
                        </a:spcAft>
                      </a:pPr>
                      <a:r>
                        <a:rPr lang="da-DK" sz="1800" b="0" dirty="0" smtClean="0">
                          <a:effectLst/>
                          <a:latin typeface="+mn-lt"/>
                        </a:rPr>
                        <a:t>6. Praktik</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800" dirty="0">
                          <a:effectLst/>
                          <a:latin typeface="+mn-lt"/>
                        </a:rPr>
                        <a:t>3</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September – november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5045915"/>
                  </a:ext>
                </a:extLst>
              </a:tr>
              <a:tr h="0">
                <a:tc>
                  <a:txBody>
                    <a:bodyPr/>
                    <a:lstStyle/>
                    <a:p>
                      <a:pPr>
                        <a:lnSpc>
                          <a:spcPct val="107000"/>
                        </a:lnSpc>
                        <a:spcAft>
                          <a:spcPts val="0"/>
                        </a:spcAft>
                      </a:pPr>
                      <a:r>
                        <a:rPr lang="da-DK" sz="1800" b="0" dirty="0" smtClean="0">
                          <a:effectLst/>
                          <a:latin typeface="+mn-lt"/>
                        </a:rPr>
                        <a:t>7. Køkkenværksted (</a:t>
                      </a:r>
                      <a:r>
                        <a:rPr lang="da-DK" sz="1800" b="0" dirty="0" err="1" smtClean="0">
                          <a:effectLst/>
                          <a:latin typeface="+mn-lt"/>
                        </a:rPr>
                        <a:t>pgu</a:t>
                      </a:r>
                      <a:r>
                        <a:rPr lang="da-DK" sz="1800" b="0" dirty="0" smtClean="0">
                          <a:effectLst/>
                          <a:latin typeface="+mn-lt"/>
                        </a:rPr>
                        <a:t>), </a:t>
                      </a:r>
                      <a:r>
                        <a:rPr lang="da-DK" sz="1800" b="0" dirty="0">
                          <a:effectLst/>
                          <a:latin typeface="+mn-lt"/>
                        </a:rPr>
                        <a:t>dansk, mat., PASE</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smtClean="0">
                          <a:effectLst/>
                          <a:latin typeface="+mn-lt"/>
                        </a:rPr>
                        <a:t>1</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December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2344508000"/>
                  </a:ext>
                </a:extLst>
              </a:tr>
              <a:tr h="0">
                <a:tc>
                  <a:txBody>
                    <a:bodyPr/>
                    <a:lstStyle/>
                    <a:p>
                      <a:pPr>
                        <a:lnSpc>
                          <a:spcPct val="107000"/>
                        </a:lnSpc>
                        <a:spcAft>
                          <a:spcPts val="0"/>
                        </a:spcAft>
                      </a:pPr>
                      <a:r>
                        <a:rPr lang="da-DK" sz="1800" b="0" dirty="0" smtClean="0">
                          <a:effectLst/>
                          <a:latin typeface="+mn-lt"/>
                        </a:rPr>
                        <a:t>8. Praktik</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800" dirty="0">
                          <a:effectLst/>
                          <a:latin typeface="+mn-lt"/>
                        </a:rPr>
                        <a:t>3</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Januar – marts</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6074433"/>
                  </a:ext>
                </a:extLst>
              </a:tr>
              <a:tr h="0">
                <a:tc>
                  <a:txBody>
                    <a:bodyPr/>
                    <a:lstStyle/>
                    <a:p>
                      <a:pPr>
                        <a:lnSpc>
                          <a:spcPct val="107000"/>
                        </a:lnSpc>
                        <a:spcAft>
                          <a:spcPts val="0"/>
                        </a:spcAft>
                      </a:pPr>
                      <a:r>
                        <a:rPr lang="da-DK" sz="1800" b="0" dirty="0" smtClean="0">
                          <a:effectLst/>
                          <a:latin typeface="+mn-lt"/>
                        </a:rPr>
                        <a:t>9. Amu </a:t>
                      </a:r>
                      <a:r>
                        <a:rPr lang="da-DK" sz="1800" b="0" dirty="0">
                          <a:effectLst/>
                          <a:latin typeface="+mn-lt"/>
                        </a:rPr>
                        <a:t>kurser (tilberedning og anretning)</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smtClean="0">
                          <a:effectLst/>
                          <a:latin typeface="+mn-lt"/>
                        </a:rPr>
                        <a:t>0,5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April</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4177811726"/>
                  </a:ext>
                </a:extLst>
              </a:tr>
              <a:tr h="0">
                <a:tc>
                  <a:txBody>
                    <a:bodyPr/>
                    <a:lstStyle/>
                    <a:p>
                      <a:pPr>
                        <a:lnSpc>
                          <a:spcPct val="107000"/>
                        </a:lnSpc>
                        <a:spcAft>
                          <a:spcPts val="0"/>
                        </a:spcAft>
                      </a:pPr>
                      <a:r>
                        <a:rPr lang="da-DK" sz="1800" b="0" dirty="0" smtClean="0">
                          <a:effectLst/>
                          <a:latin typeface="+mn-lt"/>
                        </a:rPr>
                        <a:t>10. Praktik</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800" dirty="0">
                          <a:effectLst/>
                          <a:latin typeface="+mn-lt"/>
                        </a:rPr>
                        <a:t>1,5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April – maj</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5360555"/>
                  </a:ext>
                </a:extLst>
              </a:tr>
              <a:tr h="0">
                <a:tc>
                  <a:txBody>
                    <a:bodyPr/>
                    <a:lstStyle/>
                    <a:p>
                      <a:pPr>
                        <a:lnSpc>
                          <a:spcPct val="107000"/>
                        </a:lnSpc>
                        <a:spcAft>
                          <a:spcPts val="0"/>
                        </a:spcAft>
                      </a:pPr>
                      <a:r>
                        <a:rPr lang="da-DK" sz="1800" b="0" dirty="0" smtClean="0">
                          <a:effectLst/>
                          <a:latin typeface="+mn-lt"/>
                        </a:rPr>
                        <a:t>11. Køkkenværksted (</a:t>
                      </a:r>
                      <a:r>
                        <a:rPr lang="da-DK" sz="1800" b="0" dirty="0" err="1" smtClean="0">
                          <a:effectLst/>
                          <a:latin typeface="+mn-lt"/>
                        </a:rPr>
                        <a:t>pgu</a:t>
                      </a:r>
                      <a:r>
                        <a:rPr lang="da-DK" sz="1800" b="0" dirty="0" smtClean="0">
                          <a:effectLst/>
                          <a:latin typeface="+mn-lt"/>
                        </a:rPr>
                        <a:t>), </a:t>
                      </a:r>
                      <a:r>
                        <a:rPr lang="da-DK" sz="1800" b="0" dirty="0">
                          <a:effectLst/>
                          <a:latin typeface="+mn-lt"/>
                        </a:rPr>
                        <a:t>dansk, mat., PASE</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smtClean="0">
                          <a:effectLst/>
                          <a:latin typeface="+mn-lt"/>
                        </a:rPr>
                        <a:t>1</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Juni</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1241642694"/>
                  </a:ext>
                </a:extLst>
              </a:tr>
              <a:tr h="0">
                <a:tc>
                  <a:txBody>
                    <a:bodyPr/>
                    <a:lstStyle/>
                    <a:p>
                      <a:pPr>
                        <a:lnSpc>
                          <a:spcPct val="107000"/>
                        </a:lnSpc>
                        <a:spcAft>
                          <a:spcPts val="0"/>
                        </a:spcAft>
                      </a:pPr>
                      <a:r>
                        <a:rPr lang="da-DK" sz="1800" b="0" dirty="0" smtClean="0">
                          <a:effectLst/>
                          <a:latin typeface="+mn-lt"/>
                        </a:rPr>
                        <a:t>12. Praktik</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da-DK" sz="1800" dirty="0">
                          <a:effectLst/>
                          <a:latin typeface="+mn-lt"/>
                        </a:rPr>
                        <a:t>2,5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Juli – september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7645365"/>
                  </a:ext>
                </a:extLst>
              </a:tr>
              <a:tr h="0">
                <a:tc>
                  <a:txBody>
                    <a:bodyPr/>
                    <a:lstStyle/>
                    <a:p>
                      <a:pPr>
                        <a:lnSpc>
                          <a:spcPct val="107000"/>
                        </a:lnSpc>
                        <a:spcAft>
                          <a:spcPts val="0"/>
                        </a:spcAft>
                      </a:pPr>
                      <a:r>
                        <a:rPr lang="da-DK" sz="1800" b="0" dirty="0" smtClean="0">
                          <a:effectLst/>
                          <a:latin typeface="+mn-lt"/>
                        </a:rPr>
                        <a:t>13. Arbejde med </a:t>
                      </a:r>
                      <a:r>
                        <a:rPr lang="da-DK" sz="1800" b="0" dirty="0" err="1" smtClean="0">
                          <a:effectLst/>
                          <a:latin typeface="+mn-lt"/>
                        </a:rPr>
                        <a:t>præsentationsportfolio</a:t>
                      </a:r>
                      <a:endParaRPr lang="da-DK" sz="1800" b="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gn="ctr">
                        <a:lnSpc>
                          <a:spcPct val="107000"/>
                        </a:lnSpc>
                        <a:spcAft>
                          <a:spcPts val="0"/>
                        </a:spcAft>
                      </a:pPr>
                      <a:r>
                        <a:rPr lang="da-DK" sz="1800" dirty="0" smtClean="0">
                          <a:effectLst/>
                          <a:latin typeface="+mn-lt"/>
                        </a:rPr>
                        <a:t>0,5</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tc>
                  <a:txBody>
                    <a:bodyPr/>
                    <a:lstStyle/>
                    <a:p>
                      <a:pPr>
                        <a:lnSpc>
                          <a:spcPct val="107000"/>
                        </a:lnSpc>
                        <a:spcAft>
                          <a:spcPts val="0"/>
                        </a:spcAft>
                      </a:pPr>
                      <a:r>
                        <a:rPr lang="da-DK" sz="1800" dirty="0" smtClean="0">
                          <a:effectLst/>
                          <a:latin typeface="+mn-lt"/>
                          <a:ea typeface="Calibri" panose="020F0502020204030204" pitchFamily="34" charset="0"/>
                          <a:cs typeface="Times New Roman" panose="02020603050405020304" pitchFamily="18" charset="0"/>
                        </a:rPr>
                        <a:t>August - september</a:t>
                      </a:r>
                      <a:endParaRPr lang="da-DK" sz="1800" dirty="0">
                        <a:effectLst/>
                        <a:latin typeface="+mn-lt"/>
                        <a:ea typeface="Calibri" panose="020F0502020204030204" pitchFamily="34" charset="0"/>
                        <a:cs typeface="Times New Roman" panose="02020603050405020304" pitchFamily="18" charset="0"/>
                      </a:endParaRPr>
                    </a:p>
                  </a:txBody>
                  <a:tcPr marL="68580" marR="68580" marT="0" marB="0">
                    <a:solidFill>
                      <a:srgbClr val="AEB0BA"/>
                    </a:solidFill>
                  </a:tcPr>
                </a:tc>
                <a:extLst>
                  <a:ext uri="{0D108BD9-81ED-4DB2-BD59-A6C34878D82A}">
                    <a16:rowId xmlns:a16="http://schemas.microsoft.com/office/drawing/2014/main" val="3850657835"/>
                  </a:ext>
                </a:extLst>
              </a:tr>
            </a:tbl>
          </a:graphicData>
        </a:graphic>
      </p:graphicFrame>
      <p:pic>
        <p:nvPicPr>
          <p:cNvPr id="2" name="Billede 1"/>
          <p:cNvPicPr>
            <a:picLocks noChangeAspect="1"/>
          </p:cNvPicPr>
          <p:nvPr/>
        </p:nvPicPr>
        <p:blipFill rotWithShape="1">
          <a:blip r:embed="rId5" cstate="print">
            <a:extLst>
              <a:ext uri="{28A0092B-C50C-407E-A947-70E740481C1C}">
                <a14:useLocalDpi xmlns:a14="http://schemas.microsoft.com/office/drawing/2010/main"/>
              </a:ext>
            </a:extLst>
          </a:blip>
          <a:srcRect l="19687" r="12934" b="4106"/>
          <a:stretch/>
        </p:blipFill>
        <p:spPr>
          <a:xfrm>
            <a:off x="10058399" y="1348960"/>
            <a:ext cx="1957755" cy="5368363"/>
          </a:xfrm>
          <a:prstGeom prst="rect">
            <a:avLst/>
          </a:prstGeom>
        </p:spPr>
      </p:pic>
      <p:sp>
        <p:nvSpPr>
          <p:cNvPr id="3" name="Rektangel 2"/>
          <p:cNvSpPr/>
          <p:nvPr/>
        </p:nvSpPr>
        <p:spPr>
          <a:xfrm>
            <a:off x="3025919" y="1492538"/>
            <a:ext cx="215269" cy="216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Rektangel 9"/>
          <p:cNvSpPr/>
          <p:nvPr/>
        </p:nvSpPr>
        <p:spPr>
          <a:xfrm>
            <a:off x="1475200" y="1492538"/>
            <a:ext cx="215269" cy="216000"/>
          </a:xfrm>
          <a:prstGeom prst="rect">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 name="Pladsholder til indhold 8"/>
          <p:cNvSpPr>
            <a:spLocks noGrp="1"/>
          </p:cNvSpPr>
          <p:nvPr>
            <p:ph sz="half" idx="1"/>
          </p:nvPr>
        </p:nvSpPr>
        <p:spPr>
          <a:xfrm>
            <a:off x="3350672" y="1466669"/>
            <a:ext cx="951697" cy="267739"/>
          </a:xfrm>
        </p:spPr>
        <p:txBody>
          <a:bodyPr/>
          <a:lstStyle/>
          <a:p>
            <a:pPr marL="0" indent="0">
              <a:buNone/>
            </a:pPr>
            <a:r>
              <a:rPr lang="da-DK" sz="1600" dirty="0" smtClean="0"/>
              <a:t>Praktik</a:t>
            </a:r>
            <a:endParaRPr lang="da-DK" sz="1600" dirty="0"/>
          </a:p>
        </p:txBody>
      </p:sp>
      <p:sp>
        <p:nvSpPr>
          <p:cNvPr id="13" name="Pladsholder til indhold 8"/>
          <p:cNvSpPr>
            <a:spLocks noGrp="1"/>
          </p:cNvSpPr>
          <p:nvPr>
            <p:ph sz="half" idx="1"/>
          </p:nvPr>
        </p:nvSpPr>
        <p:spPr>
          <a:xfrm>
            <a:off x="1818387" y="1466669"/>
            <a:ext cx="951697" cy="267739"/>
          </a:xfrm>
        </p:spPr>
        <p:txBody>
          <a:bodyPr/>
          <a:lstStyle/>
          <a:p>
            <a:pPr marL="0" indent="0">
              <a:buNone/>
            </a:pPr>
            <a:r>
              <a:rPr lang="da-DK" sz="1600" dirty="0" smtClean="0"/>
              <a:t>Skole</a:t>
            </a:r>
            <a:endParaRPr lang="da-DK" sz="1600" dirty="0"/>
          </a:p>
        </p:txBody>
      </p:sp>
    </p:spTree>
    <p:custDataLst>
      <p:tags r:id="rId1"/>
    </p:custDataLst>
    <p:extLst>
      <p:ext uri="{BB962C8B-B14F-4D97-AF65-F5344CB8AC3E}">
        <p14:creationId xmlns:p14="http://schemas.microsoft.com/office/powerpoint/2010/main" val="4793393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e 20"/>
          <p:cNvGrpSpPr/>
          <p:nvPr/>
        </p:nvGrpSpPr>
        <p:grpSpPr>
          <a:xfrm>
            <a:off x="536052" y="363734"/>
            <a:ext cx="720000" cy="720000"/>
            <a:chOff x="539750" y="363734"/>
            <a:chExt cx="720000" cy="720000"/>
          </a:xfrm>
        </p:grpSpPr>
        <p:sp>
          <p:nvSpPr>
            <p:cNvPr id="22" name="Ellipse 2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30" name="Billed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4883" y="449636"/>
              <a:ext cx="331304" cy="500809"/>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Forløbsplan</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35</a:t>
            </a:fld>
            <a:endParaRPr lang="da-DK" dirty="0"/>
          </a:p>
        </p:txBody>
      </p:sp>
      <p:sp>
        <p:nvSpPr>
          <p:cNvPr id="10" name="Pladsholder til indhold 8"/>
          <p:cNvSpPr>
            <a:spLocks noGrp="1"/>
          </p:cNvSpPr>
          <p:nvPr>
            <p:ph sz="half" idx="1"/>
          </p:nvPr>
        </p:nvSpPr>
        <p:spPr>
          <a:xfrm>
            <a:off x="539749" y="1744245"/>
            <a:ext cx="5464800" cy="2615883"/>
          </a:xfrm>
        </p:spPr>
        <p:txBody>
          <a:bodyPr/>
          <a:lstStyle/>
          <a:p>
            <a:pPr marL="0" indent="0">
              <a:buNone/>
            </a:pPr>
            <a:r>
              <a:rPr lang="da-DK" dirty="0" smtClean="0"/>
              <a:t>Indhold:</a:t>
            </a:r>
          </a:p>
          <a:p>
            <a:r>
              <a:rPr lang="da-DK" dirty="0" smtClean="0"/>
              <a:t>Fagligt tema og mål (FGU3)</a:t>
            </a:r>
          </a:p>
          <a:p>
            <a:r>
              <a:rPr lang="da-DK" dirty="0" smtClean="0"/>
              <a:t>Startniveau</a:t>
            </a:r>
          </a:p>
          <a:p>
            <a:r>
              <a:rPr lang="da-DK" dirty="0" smtClean="0"/>
              <a:t>Praktikplads</a:t>
            </a:r>
          </a:p>
          <a:p>
            <a:r>
              <a:rPr lang="da-DK" dirty="0" smtClean="0"/>
              <a:t>Skoleforløb, detaljeret</a:t>
            </a:r>
            <a:endParaRPr lang="da-DK" dirty="0"/>
          </a:p>
        </p:txBody>
      </p:sp>
      <p:sp>
        <p:nvSpPr>
          <p:cNvPr id="12" name="Pladsholder til indhold 9"/>
          <p:cNvSpPr>
            <a:spLocks noGrp="1"/>
          </p:cNvSpPr>
          <p:nvPr>
            <p:ph sz="half" idx="4294967295"/>
          </p:nvPr>
        </p:nvSpPr>
        <p:spPr>
          <a:xfrm>
            <a:off x="5215710" y="1677339"/>
            <a:ext cx="4630818" cy="3195744"/>
          </a:xfrm>
          <a:prstGeom prst="rect">
            <a:avLst/>
          </a:prstGeom>
        </p:spPr>
        <p:txBody>
          <a:bodyPr/>
          <a:lstStyle/>
          <a:p>
            <a:pPr marL="0" indent="0">
              <a:buNone/>
            </a:pPr>
            <a:r>
              <a:rPr lang="da-DK" dirty="0" smtClean="0"/>
              <a:t>Ændringer beskrives:</a:t>
            </a:r>
          </a:p>
          <a:p>
            <a:r>
              <a:rPr lang="da-DK" dirty="0" smtClean="0"/>
              <a:t>Når nyt praktikniveau er nået (FGU1 til FGU2)</a:t>
            </a:r>
          </a:p>
          <a:p>
            <a:r>
              <a:rPr lang="da-DK" dirty="0" smtClean="0"/>
              <a:t>Når hvert skoleforløb er afsluttet</a:t>
            </a:r>
          </a:p>
          <a:p>
            <a:r>
              <a:rPr lang="da-DK" dirty="0" smtClean="0"/>
              <a:t>Hvis der sker ændringer i de valgte skoleforløb (fx et amu-kursus erstattes af et andet)</a:t>
            </a:r>
            <a:endParaRPr lang="da-DK" dirty="0"/>
          </a:p>
        </p:txBody>
      </p:sp>
      <p:grpSp>
        <p:nvGrpSpPr>
          <p:cNvPr id="14" name="Gruppe 13"/>
          <p:cNvGrpSpPr/>
          <p:nvPr/>
        </p:nvGrpSpPr>
        <p:grpSpPr>
          <a:xfrm>
            <a:off x="2069778" y="4571999"/>
            <a:ext cx="7170864" cy="2190365"/>
            <a:chOff x="3452330" y="4041514"/>
            <a:chExt cx="8833535" cy="3228924"/>
          </a:xfrm>
        </p:grpSpPr>
        <p:grpSp>
          <p:nvGrpSpPr>
            <p:cNvPr id="15" name="Gruppe 14"/>
            <p:cNvGrpSpPr/>
            <p:nvPr/>
          </p:nvGrpSpPr>
          <p:grpSpPr>
            <a:xfrm>
              <a:off x="3452330" y="4041514"/>
              <a:ext cx="8833535" cy="3228924"/>
              <a:chOff x="-1422712" y="4820096"/>
              <a:chExt cx="11836416" cy="4373725"/>
            </a:xfrm>
          </p:grpSpPr>
          <p:grpSp>
            <p:nvGrpSpPr>
              <p:cNvPr id="26" name="Gruppe 25"/>
              <p:cNvGrpSpPr/>
              <p:nvPr/>
            </p:nvGrpSpPr>
            <p:grpSpPr>
              <a:xfrm>
                <a:off x="-346116" y="4884988"/>
                <a:ext cx="10759820" cy="4308833"/>
                <a:chOff x="-12464404" y="3336571"/>
                <a:chExt cx="22878108" cy="8183529"/>
              </a:xfrm>
            </p:grpSpPr>
            <p:cxnSp>
              <p:nvCxnSpPr>
                <p:cNvPr id="28" name="Lige forbindelse 27"/>
                <p:cNvCxnSpPr/>
                <p:nvPr/>
              </p:nvCxnSpPr>
              <p:spPr>
                <a:xfrm flipV="1">
                  <a:off x="-12464404" y="4187394"/>
                  <a:ext cx="22878108" cy="733270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Kombinationstegning 28"/>
                <p:cNvSpPr/>
                <p:nvPr/>
              </p:nvSpPr>
              <p:spPr>
                <a:xfrm>
                  <a:off x="3282980" y="4137928"/>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2" name="Kombinationstegning 31"/>
                <p:cNvSpPr/>
                <p:nvPr/>
              </p:nvSpPr>
              <p:spPr>
                <a:xfrm>
                  <a:off x="719173" y="4935385"/>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3" name="Kombinationstegning 32"/>
                <p:cNvSpPr/>
                <p:nvPr/>
              </p:nvSpPr>
              <p:spPr>
                <a:xfrm>
                  <a:off x="5843338" y="3336571"/>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cxnSp>
            <p:nvCxnSpPr>
              <p:cNvPr id="27" name="Lige forbindelse 26"/>
              <p:cNvCxnSpPr/>
              <p:nvPr/>
            </p:nvCxnSpPr>
            <p:spPr>
              <a:xfrm flipV="1">
                <a:off x="-1422712" y="4820096"/>
                <a:ext cx="10757047" cy="3803564"/>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uppe 15"/>
            <p:cNvGrpSpPr/>
            <p:nvPr/>
          </p:nvGrpSpPr>
          <p:grpSpPr>
            <a:xfrm>
              <a:off x="6206020" y="5039517"/>
              <a:ext cx="3344267" cy="1201612"/>
              <a:chOff x="719173" y="3336571"/>
              <a:chExt cx="9527999" cy="3091283"/>
            </a:xfrm>
          </p:grpSpPr>
          <p:sp>
            <p:nvSpPr>
              <p:cNvPr id="23" name="Kombinationstegning 22"/>
              <p:cNvSpPr/>
              <p:nvPr/>
            </p:nvSpPr>
            <p:spPr>
              <a:xfrm>
                <a:off x="3282980" y="4137928"/>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24" name="Kombinationstegning 23"/>
              <p:cNvSpPr/>
              <p:nvPr/>
            </p:nvSpPr>
            <p:spPr>
              <a:xfrm>
                <a:off x="719173" y="4935385"/>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25" name="Kombinationstegning 24"/>
              <p:cNvSpPr/>
              <p:nvPr/>
            </p:nvSpPr>
            <p:spPr>
              <a:xfrm>
                <a:off x="5843338" y="3336571"/>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7" name="Gruppe 16"/>
            <p:cNvGrpSpPr/>
            <p:nvPr/>
          </p:nvGrpSpPr>
          <p:grpSpPr>
            <a:xfrm>
              <a:off x="3482936" y="5999229"/>
              <a:ext cx="3344267" cy="1201612"/>
              <a:chOff x="719173" y="3336571"/>
              <a:chExt cx="9527999" cy="3091283"/>
            </a:xfrm>
          </p:grpSpPr>
          <p:sp>
            <p:nvSpPr>
              <p:cNvPr id="18" name="Kombinationstegning 17"/>
              <p:cNvSpPr/>
              <p:nvPr/>
            </p:nvSpPr>
            <p:spPr>
              <a:xfrm>
                <a:off x="3282980" y="4137928"/>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9" name="Kombinationstegning 18"/>
              <p:cNvSpPr/>
              <p:nvPr/>
            </p:nvSpPr>
            <p:spPr>
              <a:xfrm>
                <a:off x="719173" y="4935385"/>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20" name="Kombinationstegning 19"/>
              <p:cNvSpPr/>
              <p:nvPr/>
            </p:nvSpPr>
            <p:spPr>
              <a:xfrm>
                <a:off x="5843338" y="3336571"/>
                <a:ext cx="4403834" cy="1492469"/>
              </a:xfrm>
              <a:custGeom>
                <a:avLst/>
                <a:gdLst>
                  <a:gd name="connsiteX0" fmla="*/ 3384331 w 4403834"/>
                  <a:gd name="connsiteY0" fmla="*/ 0 h 1797269"/>
                  <a:gd name="connsiteX1" fmla="*/ 0 w 4403834"/>
                  <a:gd name="connsiteY1" fmla="*/ 1051034 h 1797269"/>
                  <a:gd name="connsiteX2" fmla="*/ 2102069 w 4403834"/>
                  <a:gd name="connsiteY2" fmla="*/ 1797269 h 1797269"/>
                  <a:gd name="connsiteX3" fmla="*/ 4403834 w 4403834"/>
                  <a:gd name="connsiteY3" fmla="*/ 1093076 h 1797269"/>
                  <a:gd name="connsiteX4" fmla="*/ 3384331 w 4403834"/>
                  <a:gd name="connsiteY4" fmla="*/ 0 h 1797269"/>
                  <a:gd name="connsiteX0" fmla="*/ 2427890 w 4403834"/>
                  <a:gd name="connsiteY0" fmla="*/ 0 h 1481958"/>
                  <a:gd name="connsiteX1" fmla="*/ 0 w 4403834"/>
                  <a:gd name="connsiteY1" fmla="*/ 735723 h 1481958"/>
                  <a:gd name="connsiteX2" fmla="*/ 2102069 w 4403834"/>
                  <a:gd name="connsiteY2" fmla="*/ 1481958 h 1481958"/>
                  <a:gd name="connsiteX3" fmla="*/ 4403834 w 4403834"/>
                  <a:gd name="connsiteY3" fmla="*/ 777765 h 1481958"/>
                  <a:gd name="connsiteX4" fmla="*/ 2427890 w 4403834"/>
                  <a:gd name="connsiteY4" fmla="*/ 0 h 1481958"/>
                  <a:gd name="connsiteX0" fmla="*/ 2427890 w 4403834"/>
                  <a:gd name="connsiteY0" fmla="*/ 0 h 1460938"/>
                  <a:gd name="connsiteX1" fmla="*/ 0 w 4403834"/>
                  <a:gd name="connsiteY1" fmla="*/ 714703 h 1460938"/>
                  <a:gd name="connsiteX2" fmla="*/ 2102069 w 4403834"/>
                  <a:gd name="connsiteY2" fmla="*/ 1460938 h 1460938"/>
                  <a:gd name="connsiteX3" fmla="*/ 4403834 w 4403834"/>
                  <a:gd name="connsiteY3" fmla="*/ 756745 h 1460938"/>
                  <a:gd name="connsiteX4" fmla="*/ 2427890 w 4403834"/>
                  <a:gd name="connsiteY4" fmla="*/ 0 h 1460938"/>
                  <a:gd name="connsiteX0" fmla="*/ 2427890 w 4403834"/>
                  <a:gd name="connsiteY0" fmla="*/ 0 h 1492469"/>
                  <a:gd name="connsiteX1" fmla="*/ 0 w 4403834"/>
                  <a:gd name="connsiteY1" fmla="*/ 714703 h 1492469"/>
                  <a:gd name="connsiteX2" fmla="*/ 2039007 w 4403834"/>
                  <a:gd name="connsiteY2" fmla="*/ 1492469 h 1492469"/>
                  <a:gd name="connsiteX3" fmla="*/ 4403834 w 4403834"/>
                  <a:gd name="connsiteY3" fmla="*/ 756745 h 1492469"/>
                  <a:gd name="connsiteX4" fmla="*/ 2427890 w 4403834"/>
                  <a:gd name="connsiteY4" fmla="*/ 0 h 149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34" h="1492469">
                    <a:moveTo>
                      <a:pt x="2427890" y="0"/>
                    </a:moveTo>
                    <a:lnTo>
                      <a:pt x="0" y="714703"/>
                    </a:lnTo>
                    <a:lnTo>
                      <a:pt x="2039007" y="1492469"/>
                    </a:lnTo>
                    <a:lnTo>
                      <a:pt x="4403834" y="756745"/>
                    </a:lnTo>
                    <a:lnTo>
                      <a:pt x="2427890" y="0"/>
                    </a:lnTo>
                    <a:close/>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spTree>
    <p:custDataLst>
      <p:tags r:id="rId1"/>
    </p:custDataLst>
    <p:extLst>
      <p:ext uri="{BB962C8B-B14F-4D97-AF65-F5344CB8AC3E}">
        <p14:creationId xmlns:p14="http://schemas.microsoft.com/office/powerpoint/2010/main" val="211350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ctrTitle"/>
          </p:nvPr>
        </p:nvSpPr>
        <p:spPr>
          <a:xfrm>
            <a:off x="0" y="3126115"/>
            <a:ext cx="12192000" cy="1378800"/>
          </a:xfrm>
        </p:spPr>
        <p:txBody>
          <a:bodyPr/>
          <a:lstStyle/>
          <a:p>
            <a:pPr algn="ctr"/>
            <a:r>
              <a:rPr lang="da-DK" dirty="0" smtClean="0"/>
              <a:t>Prøven </a:t>
            </a:r>
            <a:endParaRPr lang="da-DK" sz="3600" dirty="0"/>
          </a:p>
        </p:txBody>
      </p:sp>
      <p:sp>
        <p:nvSpPr>
          <p:cNvPr id="14" name="Pladsholder til tekst 13"/>
          <p:cNvSpPr>
            <a:spLocks noGrp="1"/>
          </p:cNvSpPr>
          <p:nvPr>
            <p:ph type="body" sz="quarter" idx="17"/>
          </p:nvPr>
        </p:nvSpPr>
        <p:spPr/>
        <p:txBody>
          <a:bodyPr/>
          <a:lstStyle/>
          <a:p>
            <a:endParaRPr lang="da-DK"/>
          </a:p>
        </p:txBody>
      </p:sp>
      <p:sp>
        <p:nvSpPr>
          <p:cNvPr id="6" name="Pladsholder til dato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F7CAC9-5EC0-4FCD-8270-C0667CD1F959}" type="datetime2">
              <a:rPr kumimoji="0" lang="da-DK" sz="100" b="0" i="0" u="none" strike="noStrike" kern="1200" cap="none" spc="0" normalizeH="0" baseline="0" noProof="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 november 2020</a:t>
            </a:fld>
            <a:endParaRPr kumimoji="0" lang="da-DK" sz="100" b="0" i="0" u="none" strike="noStrike" kern="1200" cap="none" spc="0" normalizeH="0" baseline="0" noProof="0" dirty="0">
              <a:ln>
                <a:noFill/>
              </a:ln>
              <a:noFill/>
              <a:effectLst/>
              <a:uLnTx/>
              <a:uFillTx/>
              <a:latin typeface="Verdana"/>
              <a:ea typeface="+mn-ea"/>
              <a:cs typeface="+mn-cs"/>
            </a:endParaRPr>
          </a:p>
        </p:txBody>
      </p:sp>
      <p:sp>
        <p:nvSpPr>
          <p:cNvPr id="8" name="Pladsholder til diasnumm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 b="0" i="0" u="none" strike="noStrike" kern="1200" cap="none" spc="0" normalizeH="0" baseline="0" noProof="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100" b="0" i="0" u="none" strike="noStrike" kern="1200" cap="none" spc="0" normalizeH="0" baseline="0" noProof="0" dirty="0">
              <a:ln>
                <a:noFill/>
              </a:ln>
              <a:noFill/>
              <a:effectLst/>
              <a:uLnTx/>
              <a:uFillTx/>
              <a:latin typeface="Verdana"/>
              <a:ea typeface="+mn-ea"/>
              <a:cs typeface="+mn-cs"/>
            </a:endParaRPr>
          </a:p>
        </p:txBody>
      </p:sp>
      <p:pic>
        <p:nvPicPr>
          <p:cNvPr id="11" name="STUK logo">
            <a:extLst>
              <a:ext uri="{FF2B5EF4-FFF2-40B4-BE49-F238E27FC236}">
                <a16:creationId xmlns:a16="http://schemas.microsoft.com/office/drawing/2014/main" id="{17888E79-4E09-4DA0-A549-329DBE198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99639" y="543048"/>
            <a:ext cx="1854230" cy="729235"/>
          </a:xfrm>
          <a:prstGeom prst="rect">
            <a:avLst/>
          </a:prstGeom>
        </p:spPr>
      </p:pic>
    </p:spTree>
    <p:custDataLst>
      <p:tags r:id="rId1"/>
    </p:custDataLst>
    <p:extLst>
      <p:ext uri="{BB962C8B-B14F-4D97-AF65-F5344CB8AC3E}">
        <p14:creationId xmlns:p14="http://schemas.microsoft.com/office/powerpoint/2010/main" val="1294716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1CD8E94-4428-4049-A865-705DF1A53BDF}"/>
              </a:ext>
            </a:extLst>
          </p:cNvPr>
          <p:cNvSpPr>
            <a:spLocks noGrp="1"/>
          </p:cNvSpPr>
          <p:nvPr>
            <p:ph sz="half" idx="1"/>
          </p:nvPr>
        </p:nvSpPr>
        <p:spPr>
          <a:xfrm>
            <a:off x="539749" y="1656862"/>
            <a:ext cx="5464800" cy="4661138"/>
          </a:xfrm>
        </p:spPr>
        <p:txBody>
          <a:bodyPr/>
          <a:lstStyle/>
          <a:p>
            <a:pPr marL="457200" indent="-457200">
              <a:buAutoNum type="arabicPeriod"/>
            </a:pPr>
            <a:r>
              <a:rPr lang="da-DK" b="1" dirty="0" smtClean="0">
                <a:solidFill>
                  <a:schemeClr val="accent1"/>
                </a:solidFill>
              </a:rPr>
              <a:t>Praktisk prøve på én arbejdsdag</a:t>
            </a:r>
          </a:p>
          <a:p>
            <a:pPr marL="457200" indent="-457200">
              <a:buAutoNum type="arabicPeriod"/>
            </a:pPr>
            <a:endParaRPr lang="da-DK" b="1" dirty="0">
              <a:solidFill>
                <a:schemeClr val="accent1"/>
              </a:solidFill>
            </a:endParaRPr>
          </a:p>
          <a:p>
            <a:pPr marL="457200" indent="-457200">
              <a:buAutoNum type="arabicPeriod"/>
            </a:pPr>
            <a:endParaRPr lang="da-DK" b="1" dirty="0" smtClean="0">
              <a:solidFill>
                <a:schemeClr val="accent1"/>
              </a:solidFill>
            </a:endParaRPr>
          </a:p>
          <a:p>
            <a:pPr marL="0" indent="0">
              <a:buNone/>
            </a:pPr>
            <a:r>
              <a:rPr lang="da-DK" dirty="0" smtClean="0"/>
              <a:t>2. </a:t>
            </a:r>
            <a:r>
              <a:rPr lang="da-DK" b="1" dirty="0">
                <a:solidFill>
                  <a:schemeClr val="accent3"/>
                </a:solidFill>
              </a:rPr>
              <a:t>Praktisk </a:t>
            </a:r>
            <a:r>
              <a:rPr lang="da-DK" b="1" dirty="0" smtClean="0">
                <a:solidFill>
                  <a:schemeClr val="accent3"/>
                </a:solidFill>
              </a:rPr>
              <a:t>prøve over flere dage</a:t>
            </a:r>
            <a:endParaRPr lang="da-DK" b="1" dirty="0">
              <a:solidFill>
                <a:schemeClr val="accent3"/>
              </a:solidFill>
            </a:endParaRPr>
          </a:p>
          <a:p>
            <a:pPr marL="0" lvl="0" indent="0">
              <a:buClr>
                <a:srgbClr val="007A98"/>
              </a:buClr>
              <a:buNone/>
            </a:pPr>
            <a:endParaRPr lang="da-DK" dirty="0" smtClean="0">
              <a:solidFill>
                <a:srgbClr val="161616"/>
              </a:solidFill>
            </a:endParaRPr>
          </a:p>
          <a:p>
            <a:pPr marL="0" lvl="0" indent="0">
              <a:buClr>
                <a:srgbClr val="007A98"/>
              </a:buClr>
              <a:buNone/>
            </a:pPr>
            <a:endParaRPr lang="da-DK" dirty="0">
              <a:solidFill>
                <a:srgbClr val="161616"/>
              </a:solidFill>
            </a:endParaRPr>
          </a:p>
          <a:p>
            <a:pPr marL="0" lvl="0" indent="0">
              <a:buClr>
                <a:srgbClr val="007A98"/>
              </a:buClr>
              <a:buNone/>
            </a:pPr>
            <a:endParaRPr lang="da-DK" dirty="0" smtClean="0">
              <a:solidFill>
                <a:srgbClr val="161616"/>
              </a:solidFill>
            </a:endParaRPr>
          </a:p>
          <a:p>
            <a:pPr marL="0" lvl="0" indent="0">
              <a:buClr>
                <a:srgbClr val="007A98"/>
              </a:buClr>
              <a:buNone/>
            </a:pPr>
            <a:r>
              <a:rPr lang="da-DK" dirty="0" smtClean="0">
                <a:solidFill>
                  <a:srgbClr val="161616"/>
                </a:solidFill>
              </a:rPr>
              <a:t>3. </a:t>
            </a:r>
            <a:r>
              <a:rPr lang="da-DK" b="1" dirty="0" err="1" smtClean="0">
                <a:solidFill>
                  <a:schemeClr val="accent4"/>
                </a:solidFill>
              </a:rPr>
              <a:t>Portfolioprøve</a:t>
            </a:r>
            <a:endParaRPr lang="da-DK" b="1" dirty="0">
              <a:solidFill>
                <a:schemeClr val="accent4"/>
              </a:solidFill>
            </a:endParaRP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37</a:t>
            </a:fld>
            <a:endParaRPr lang="da-DK" dirty="0"/>
          </a:p>
        </p:txBody>
      </p:sp>
      <p:sp>
        <p:nvSpPr>
          <p:cNvPr id="11" name="Title 10">
            <a:extLst>
              <a:ext uri="{FF2B5EF4-FFF2-40B4-BE49-F238E27FC236}">
                <a16:creationId xmlns:a16="http://schemas.microsoft.com/office/drawing/2014/main" id="{644D7354-50E1-45E7-BE22-D6E7CC805771}"/>
              </a:ext>
            </a:extLst>
          </p:cNvPr>
          <p:cNvSpPr>
            <a:spLocks noGrp="1"/>
          </p:cNvSpPr>
          <p:nvPr>
            <p:ph type="title" idx="4294967295"/>
          </p:nvPr>
        </p:nvSpPr>
        <p:spPr>
          <a:xfrm>
            <a:off x="539748" y="539750"/>
            <a:ext cx="4262439" cy="441325"/>
          </a:xfrm>
        </p:spPr>
        <p:txBody>
          <a:bodyPr/>
          <a:lstStyle/>
          <a:p>
            <a:r>
              <a:rPr lang="da-DK" sz="3200" b="1" dirty="0" smtClean="0"/>
              <a:t>	Prøveformer</a:t>
            </a:r>
            <a:endParaRPr lang="da-DK" sz="3200" b="1" dirty="0"/>
          </a:p>
        </p:txBody>
      </p:sp>
      <p:grpSp>
        <p:nvGrpSpPr>
          <p:cNvPr id="7" name="Gruppe 6"/>
          <p:cNvGrpSpPr/>
          <p:nvPr/>
        </p:nvGrpSpPr>
        <p:grpSpPr>
          <a:xfrm>
            <a:off x="539750" y="363734"/>
            <a:ext cx="720000" cy="720000"/>
            <a:chOff x="539750" y="363734"/>
            <a:chExt cx="720000" cy="720000"/>
          </a:xfrm>
        </p:grpSpPr>
        <p:sp>
          <p:nvSpPr>
            <p:cNvPr id="8" name="Ellipse 7"/>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9" name="Billed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grpSp>
        <p:nvGrpSpPr>
          <p:cNvPr id="40" name="Gruppe 39"/>
          <p:cNvGrpSpPr/>
          <p:nvPr/>
        </p:nvGrpSpPr>
        <p:grpSpPr>
          <a:xfrm>
            <a:off x="6424784" y="2855314"/>
            <a:ext cx="4805411" cy="157895"/>
            <a:chOff x="6404743" y="2882172"/>
            <a:chExt cx="4805411" cy="157895"/>
          </a:xfrm>
        </p:grpSpPr>
        <p:sp>
          <p:nvSpPr>
            <p:cNvPr id="33" name="Rektangel 32"/>
            <p:cNvSpPr/>
            <p:nvPr/>
          </p:nvSpPr>
          <p:spPr>
            <a:xfrm>
              <a:off x="8514731" y="2882172"/>
              <a:ext cx="1158087" cy="15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Eksaminator</a:t>
              </a:r>
            </a:p>
          </p:txBody>
        </p:sp>
        <p:sp>
          <p:nvSpPr>
            <p:cNvPr id="36" name="Rektangel 35"/>
            <p:cNvSpPr/>
            <p:nvPr/>
          </p:nvSpPr>
          <p:spPr>
            <a:xfrm>
              <a:off x="10457399" y="2882172"/>
              <a:ext cx="752755" cy="15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Censor</a:t>
              </a:r>
            </a:p>
          </p:txBody>
        </p:sp>
        <p:sp>
          <p:nvSpPr>
            <p:cNvPr id="27" name="Rektangel 26"/>
            <p:cNvSpPr/>
            <p:nvPr/>
          </p:nvSpPr>
          <p:spPr>
            <a:xfrm>
              <a:off x="6404743" y="2882172"/>
              <a:ext cx="1276471" cy="145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Eksaminand</a:t>
              </a:r>
            </a:p>
          </p:txBody>
        </p:sp>
      </p:grpSp>
      <p:sp>
        <p:nvSpPr>
          <p:cNvPr id="74" name="Rektangel 73"/>
          <p:cNvSpPr/>
          <p:nvPr/>
        </p:nvSpPr>
        <p:spPr>
          <a:xfrm>
            <a:off x="6072554" y="3110523"/>
            <a:ext cx="5611052" cy="10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5" name="Rektangel 74"/>
          <p:cNvSpPr/>
          <p:nvPr/>
        </p:nvSpPr>
        <p:spPr>
          <a:xfrm>
            <a:off x="6072554" y="4927698"/>
            <a:ext cx="5611052" cy="10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nvGrpSpPr>
          <p:cNvPr id="39" name="Gruppe 38"/>
          <p:cNvGrpSpPr/>
          <p:nvPr/>
        </p:nvGrpSpPr>
        <p:grpSpPr>
          <a:xfrm>
            <a:off x="6499022" y="1372928"/>
            <a:ext cx="5108260" cy="207491"/>
            <a:chOff x="6499022" y="1372928"/>
            <a:chExt cx="5108260" cy="207491"/>
          </a:xfrm>
        </p:grpSpPr>
        <p:cxnSp>
          <p:nvCxnSpPr>
            <p:cNvPr id="37" name="Lige forbindelse 36"/>
            <p:cNvCxnSpPr/>
            <p:nvPr/>
          </p:nvCxnSpPr>
          <p:spPr>
            <a:xfrm>
              <a:off x="6512767" y="1476673"/>
              <a:ext cx="50945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Lige forbindelse 75"/>
            <p:cNvCxnSpPr/>
            <p:nvPr/>
          </p:nvCxnSpPr>
          <p:spPr>
            <a:xfrm flipV="1">
              <a:off x="649902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Lige forbindelse 76"/>
            <p:cNvCxnSpPr/>
            <p:nvPr/>
          </p:nvCxnSpPr>
          <p:spPr>
            <a:xfrm flipV="1">
              <a:off x="1160728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Rektangel 77"/>
            <p:cNvSpPr/>
            <p:nvPr/>
          </p:nvSpPr>
          <p:spPr>
            <a:xfrm>
              <a:off x="8743869" y="1372928"/>
              <a:ext cx="597886" cy="20749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1 dag</a:t>
              </a:r>
              <a:endParaRPr lang="da-DK" sz="1050" dirty="0">
                <a:solidFill>
                  <a:schemeClr val="tx1"/>
                </a:solidFill>
              </a:endParaRPr>
            </a:p>
          </p:txBody>
        </p:sp>
      </p:grpSp>
      <p:pic>
        <p:nvPicPr>
          <p:cNvPr id="79" name="Billede 7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77440" y="1580419"/>
            <a:ext cx="690624" cy="1420392"/>
          </a:xfrm>
          <a:prstGeom prst="rect">
            <a:avLst/>
          </a:prstGeom>
        </p:spPr>
      </p:pic>
      <p:pic>
        <p:nvPicPr>
          <p:cNvPr id="80" name="Billede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07099" y="1573988"/>
            <a:ext cx="671425" cy="1356042"/>
          </a:xfrm>
          <a:prstGeom prst="rect">
            <a:avLst/>
          </a:prstGeom>
        </p:spPr>
      </p:pic>
      <p:pic>
        <p:nvPicPr>
          <p:cNvPr id="81" name="Billede 8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6865677" y="1606302"/>
            <a:ext cx="559448" cy="1247551"/>
          </a:xfrm>
          <a:prstGeom prst="rect">
            <a:avLst/>
          </a:prstGeom>
        </p:spPr>
      </p:pic>
      <p:grpSp>
        <p:nvGrpSpPr>
          <p:cNvPr id="41" name="Gruppe 40"/>
          <p:cNvGrpSpPr/>
          <p:nvPr/>
        </p:nvGrpSpPr>
        <p:grpSpPr>
          <a:xfrm>
            <a:off x="6485126" y="3295209"/>
            <a:ext cx="5108260" cy="179946"/>
            <a:chOff x="6485126" y="3295209"/>
            <a:chExt cx="5108260" cy="179946"/>
          </a:xfrm>
        </p:grpSpPr>
        <p:grpSp>
          <p:nvGrpSpPr>
            <p:cNvPr id="82" name="Gruppe 81"/>
            <p:cNvGrpSpPr/>
            <p:nvPr/>
          </p:nvGrpSpPr>
          <p:grpSpPr>
            <a:xfrm>
              <a:off x="6485126" y="3295209"/>
              <a:ext cx="5108260" cy="179946"/>
              <a:chOff x="6499022" y="1372928"/>
              <a:chExt cx="5108260" cy="179946"/>
            </a:xfrm>
          </p:grpSpPr>
          <p:cxnSp>
            <p:nvCxnSpPr>
              <p:cNvPr id="83" name="Lige forbindelse 82"/>
              <p:cNvCxnSpPr/>
              <p:nvPr/>
            </p:nvCxnSpPr>
            <p:spPr>
              <a:xfrm>
                <a:off x="6512767" y="1476673"/>
                <a:ext cx="50945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Lige forbindelse 83"/>
              <p:cNvCxnSpPr/>
              <p:nvPr/>
            </p:nvCxnSpPr>
            <p:spPr>
              <a:xfrm flipV="1">
                <a:off x="649902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Lige forbindelse 84"/>
              <p:cNvCxnSpPr/>
              <p:nvPr/>
            </p:nvCxnSpPr>
            <p:spPr>
              <a:xfrm flipV="1">
                <a:off x="1160728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Rektangel 85"/>
              <p:cNvSpPr/>
              <p:nvPr/>
            </p:nvSpPr>
            <p:spPr>
              <a:xfrm>
                <a:off x="7179742" y="1372928"/>
                <a:ext cx="785562" cy="179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1-5 dage</a:t>
                </a:r>
                <a:endParaRPr lang="da-DK" sz="1050" dirty="0">
                  <a:solidFill>
                    <a:schemeClr val="tx1"/>
                  </a:solidFill>
                </a:endParaRPr>
              </a:p>
            </p:txBody>
          </p:sp>
        </p:grpSp>
        <p:sp>
          <p:nvSpPr>
            <p:cNvPr id="87" name="Rektangel 86"/>
            <p:cNvSpPr/>
            <p:nvPr/>
          </p:nvSpPr>
          <p:spPr>
            <a:xfrm>
              <a:off x="10242211" y="3308981"/>
              <a:ext cx="785562" cy="1661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30 min.</a:t>
              </a:r>
              <a:endParaRPr lang="da-DK" sz="1050" dirty="0">
                <a:solidFill>
                  <a:schemeClr val="tx1"/>
                </a:solidFill>
              </a:endParaRPr>
            </a:p>
          </p:txBody>
        </p:sp>
      </p:grpSp>
      <p:grpSp>
        <p:nvGrpSpPr>
          <p:cNvPr id="88" name="Gruppe 87"/>
          <p:cNvGrpSpPr/>
          <p:nvPr/>
        </p:nvGrpSpPr>
        <p:grpSpPr>
          <a:xfrm>
            <a:off x="6424784" y="4650960"/>
            <a:ext cx="5050199" cy="171826"/>
            <a:chOff x="6404743" y="2858000"/>
            <a:chExt cx="5050199" cy="171826"/>
          </a:xfrm>
        </p:grpSpPr>
        <p:sp>
          <p:nvSpPr>
            <p:cNvPr id="89" name="Rektangel 88"/>
            <p:cNvSpPr/>
            <p:nvPr/>
          </p:nvSpPr>
          <p:spPr>
            <a:xfrm>
              <a:off x="9518001" y="2871931"/>
              <a:ext cx="1158087" cy="15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Eksaminator</a:t>
              </a:r>
            </a:p>
          </p:txBody>
        </p:sp>
        <p:sp>
          <p:nvSpPr>
            <p:cNvPr id="90" name="Rektangel 89"/>
            <p:cNvSpPr/>
            <p:nvPr/>
          </p:nvSpPr>
          <p:spPr>
            <a:xfrm>
              <a:off x="10702187" y="2858000"/>
              <a:ext cx="752755" cy="15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Censor</a:t>
              </a:r>
            </a:p>
          </p:txBody>
        </p:sp>
        <p:sp>
          <p:nvSpPr>
            <p:cNvPr id="91" name="Rektangel 90"/>
            <p:cNvSpPr/>
            <p:nvPr/>
          </p:nvSpPr>
          <p:spPr>
            <a:xfrm>
              <a:off x="6404743" y="2882172"/>
              <a:ext cx="1276471" cy="145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Eksaminand</a:t>
              </a:r>
            </a:p>
          </p:txBody>
        </p:sp>
      </p:grpSp>
      <p:pic>
        <p:nvPicPr>
          <p:cNvPr id="92" name="Billede 9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74425" y="3465363"/>
            <a:ext cx="540095" cy="1245997"/>
          </a:xfrm>
          <a:prstGeom prst="rect">
            <a:avLst/>
          </a:prstGeom>
        </p:spPr>
      </p:pic>
      <p:pic>
        <p:nvPicPr>
          <p:cNvPr id="93" name="Billede 9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88549">
            <a:off x="9696498" y="3449292"/>
            <a:ext cx="721836" cy="1294637"/>
          </a:xfrm>
          <a:prstGeom prst="rect">
            <a:avLst/>
          </a:prstGeom>
        </p:spPr>
      </p:pic>
      <p:pic>
        <p:nvPicPr>
          <p:cNvPr id="94" name="Billede 9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971072" y="3484059"/>
            <a:ext cx="563873" cy="1227301"/>
          </a:xfrm>
          <a:prstGeom prst="rect">
            <a:avLst/>
          </a:prstGeom>
        </p:spPr>
      </p:pic>
      <p:grpSp>
        <p:nvGrpSpPr>
          <p:cNvPr id="45" name="Gruppe 44"/>
          <p:cNvGrpSpPr/>
          <p:nvPr/>
        </p:nvGrpSpPr>
        <p:grpSpPr>
          <a:xfrm>
            <a:off x="9582976" y="3322754"/>
            <a:ext cx="85433" cy="155662"/>
            <a:chOff x="9591165" y="3323605"/>
            <a:chExt cx="85433" cy="155662"/>
          </a:xfrm>
        </p:grpSpPr>
        <p:cxnSp>
          <p:nvCxnSpPr>
            <p:cNvPr id="97" name="Lige forbindelse 96"/>
            <p:cNvCxnSpPr/>
            <p:nvPr/>
          </p:nvCxnSpPr>
          <p:spPr>
            <a:xfrm flipV="1">
              <a:off x="9591165" y="3392067"/>
              <a:ext cx="85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Lige forbindelse 94"/>
            <p:cNvCxnSpPr/>
            <p:nvPr/>
          </p:nvCxnSpPr>
          <p:spPr>
            <a:xfrm flipV="1">
              <a:off x="9666811" y="3326867"/>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Lige forbindelse 95"/>
            <p:cNvCxnSpPr/>
            <p:nvPr/>
          </p:nvCxnSpPr>
          <p:spPr>
            <a:xfrm flipV="1">
              <a:off x="9591165" y="3323605"/>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8" name="Gruppe 97"/>
          <p:cNvGrpSpPr/>
          <p:nvPr/>
        </p:nvGrpSpPr>
        <p:grpSpPr>
          <a:xfrm>
            <a:off x="6501697" y="5087677"/>
            <a:ext cx="5108260" cy="179945"/>
            <a:chOff x="6499022" y="1372928"/>
            <a:chExt cx="5108260" cy="179945"/>
          </a:xfrm>
        </p:grpSpPr>
        <p:cxnSp>
          <p:nvCxnSpPr>
            <p:cNvPr id="99" name="Lige forbindelse 98"/>
            <p:cNvCxnSpPr/>
            <p:nvPr/>
          </p:nvCxnSpPr>
          <p:spPr>
            <a:xfrm>
              <a:off x="6512767" y="1476673"/>
              <a:ext cx="50945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Lige forbindelse 99"/>
            <p:cNvCxnSpPr/>
            <p:nvPr/>
          </p:nvCxnSpPr>
          <p:spPr>
            <a:xfrm flipV="1">
              <a:off x="649902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Lige forbindelse 100"/>
            <p:cNvCxnSpPr/>
            <p:nvPr/>
          </p:nvCxnSpPr>
          <p:spPr>
            <a:xfrm flipV="1">
              <a:off x="1160728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Rektangel 101"/>
            <p:cNvSpPr/>
            <p:nvPr/>
          </p:nvSpPr>
          <p:spPr>
            <a:xfrm>
              <a:off x="8857952" y="1372928"/>
              <a:ext cx="702633" cy="17994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30 min.</a:t>
              </a:r>
              <a:endParaRPr lang="da-DK" sz="1050" dirty="0">
                <a:solidFill>
                  <a:schemeClr val="tx1"/>
                </a:solidFill>
              </a:endParaRPr>
            </a:p>
          </p:txBody>
        </p:sp>
      </p:grpSp>
      <p:grpSp>
        <p:nvGrpSpPr>
          <p:cNvPr id="103" name="Gruppe 102"/>
          <p:cNvGrpSpPr/>
          <p:nvPr/>
        </p:nvGrpSpPr>
        <p:grpSpPr>
          <a:xfrm>
            <a:off x="6484646" y="6586978"/>
            <a:ext cx="4805411" cy="157895"/>
            <a:chOff x="6404743" y="2882172"/>
            <a:chExt cx="4805411" cy="157895"/>
          </a:xfrm>
        </p:grpSpPr>
        <p:sp>
          <p:nvSpPr>
            <p:cNvPr id="104" name="Rektangel 103"/>
            <p:cNvSpPr/>
            <p:nvPr/>
          </p:nvSpPr>
          <p:spPr>
            <a:xfrm>
              <a:off x="8514731" y="2882172"/>
              <a:ext cx="1158087" cy="15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Eksaminator</a:t>
              </a:r>
            </a:p>
          </p:txBody>
        </p:sp>
        <p:sp>
          <p:nvSpPr>
            <p:cNvPr id="105" name="Rektangel 104"/>
            <p:cNvSpPr/>
            <p:nvPr/>
          </p:nvSpPr>
          <p:spPr>
            <a:xfrm>
              <a:off x="10457399" y="2882172"/>
              <a:ext cx="752755" cy="15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Censor</a:t>
              </a:r>
            </a:p>
          </p:txBody>
        </p:sp>
        <p:sp>
          <p:nvSpPr>
            <p:cNvPr id="106" name="Rektangel 105"/>
            <p:cNvSpPr/>
            <p:nvPr/>
          </p:nvSpPr>
          <p:spPr>
            <a:xfrm>
              <a:off x="6404743" y="2882172"/>
              <a:ext cx="1276471" cy="145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Eksaminand</a:t>
              </a:r>
            </a:p>
          </p:txBody>
        </p:sp>
      </p:grpSp>
      <p:pic>
        <p:nvPicPr>
          <p:cNvPr id="107" name="Billede 10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6889961" y="5311500"/>
            <a:ext cx="726092" cy="1275478"/>
          </a:xfrm>
          <a:prstGeom prst="rect">
            <a:avLst/>
          </a:prstGeom>
        </p:spPr>
      </p:pic>
      <p:pic>
        <p:nvPicPr>
          <p:cNvPr id="108" name="Picture 2" descr="F:\Billeder\2.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860627" y="5314211"/>
            <a:ext cx="584499" cy="1348966"/>
          </a:xfrm>
          <a:prstGeom prst="rect">
            <a:avLst/>
          </a:prstGeom>
          <a:noFill/>
          <a:extLst>
            <a:ext uri="{909E8E84-426E-40DD-AFC4-6F175D3DCCD1}">
              <a14:hiddenFill xmlns:a14="http://schemas.microsoft.com/office/drawing/2010/main">
                <a:solidFill>
                  <a:srgbClr val="FFFFFF"/>
                </a:solidFill>
              </a14:hiddenFill>
            </a:ext>
          </a:extLst>
        </p:spPr>
      </p:pic>
      <p:pic>
        <p:nvPicPr>
          <p:cNvPr id="109" name="Billede 10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10574969" y="5354241"/>
            <a:ext cx="523635" cy="1248918"/>
          </a:xfrm>
          <a:prstGeom prst="rect">
            <a:avLst/>
          </a:prstGeom>
        </p:spPr>
      </p:pic>
      <p:sp>
        <p:nvSpPr>
          <p:cNvPr id="53" name="Kombinationstegning 52"/>
          <p:cNvSpPr/>
          <p:nvPr/>
        </p:nvSpPr>
        <p:spPr>
          <a:xfrm>
            <a:off x="295492" y="4634660"/>
            <a:ext cx="11775104" cy="2171387"/>
          </a:xfrm>
          <a:custGeom>
            <a:avLst/>
            <a:gdLst>
              <a:gd name="connsiteX0" fmla="*/ 0 w 11742821"/>
              <a:gd name="connsiteY0" fmla="*/ 0 h 2153653"/>
              <a:gd name="connsiteX1" fmla="*/ 72189 w 11742821"/>
              <a:gd name="connsiteY1" fmla="*/ 1155032 h 2153653"/>
              <a:gd name="connsiteX2" fmla="*/ 1263316 w 11742821"/>
              <a:gd name="connsiteY2" fmla="*/ 1359568 h 2153653"/>
              <a:gd name="connsiteX3" fmla="*/ 4896853 w 11742821"/>
              <a:gd name="connsiteY3" fmla="*/ 1804737 h 2153653"/>
              <a:gd name="connsiteX4" fmla="*/ 6400800 w 11742821"/>
              <a:gd name="connsiteY4" fmla="*/ 2141621 h 2153653"/>
              <a:gd name="connsiteX5" fmla="*/ 11442032 w 11742821"/>
              <a:gd name="connsiteY5" fmla="*/ 2153653 h 2153653"/>
              <a:gd name="connsiteX6" fmla="*/ 11742821 w 11742821"/>
              <a:gd name="connsiteY6" fmla="*/ 1118937 h 2153653"/>
              <a:gd name="connsiteX7" fmla="*/ 11381874 w 11742821"/>
              <a:gd name="connsiteY7" fmla="*/ 324853 h 2153653"/>
              <a:gd name="connsiteX8" fmla="*/ 7399421 w 11742821"/>
              <a:gd name="connsiteY8" fmla="*/ 240632 h 2153653"/>
              <a:gd name="connsiteX9" fmla="*/ 5329989 w 11742821"/>
              <a:gd name="connsiteY9" fmla="*/ 216568 h 2153653"/>
              <a:gd name="connsiteX10" fmla="*/ 4487779 w 11742821"/>
              <a:gd name="connsiteY10" fmla="*/ 48126 h 2153653"/>
              <a:gd name="connsiteX11" fmla="*/ 0 w 11742821"/>
              <a:gd name="connsiteY11" fmla="*/ 0 h 2153653"/>
              <a:gd name="connsiteX0" fmla="*/ 0 w 11742821"/>
              <a:gd name="connsiteY0" fmla="*/ 0 h 2153653"/>
              <a:gd name="connsiteX1" fmla="*/ 72189 w 11742821"/>
              <a:gd name="connsiteY1" fmla="*/ 1155032 h 2153653"/>
              <a:gd name="connsiteX2" fmla="*/ 1263316 w 11742821"/>
              <a:gd name="connsiteY2" fmla="*/ 1359568 h 2153653"/>
              <a:gd name="connsiteX3" fmla="*/ 4896853 w 11742821"/>
              <a:gd name="connsiteY3" fmla="*/ 1804737 h 2153653"/>
              <a:gd name="connsiteX4" fmla="*/ 6400800 w 11742821"/>
              <a:gd name="connsiteY4" fmla="*/ 2141621 h 2153653"/>
              <a:gd name="connsiteX5" fmla="*/ 11442032 w 11742821"/>
              <a:gd name="connsiteY5" fmla="*/ 2153653 h 2153653"/>
              <a:gd name="connsiteX6" fmla="*/ 11742821 w 11742821"/>
              <a:gd name="connsiteY6" fmla="*/ 1118937 h 2153653"/>
              <a:gd name="connsiteX7" fmla="*/ 11381874 w 11742821"/>
              <a:gd name="connsiteY7" fmla="*/ 324853 h 2153653"/>
              <a:gd name="connsiteX8" fmla="*/ 7399421 w 11742821"/>
              <a:gd name="connsiteY8" fmla="*/ 240632 h 2153653"/>
              <a:gd name="connsiteX9" fmla="*/ 5329989 w 11742821"/>
              <a:gd name="connsiteY9" fmla="*/ 216568 h 2153653"/>
              <a:gd name="connsiteX10" fmla="*/ 4487779 w 11742821"/>
              <a:gd name="connsiteY10" fmla="*/ 48126 h 2153653"/>
              <a:gd name="connsiteX11" fmla="*/ 0 w 11742821"/>
              <a:gd name="connsiteY11" fmla="*/ 0 h 2153653"/>
              <a:gd name="connsiteX0" fmla="*/ 23275 w 11766096"/>
              <a:gd name="connsiteY0" fmla="*/ 0 h 2153653"/>
              <a:gd name="connsiteX1" fmla="*/ 95464 w 11766096"/>
              <a:gd name="connsiteY1" fmla="*/ 1155032 h 2153653"/>
              <a:gd name="connsiteX2" fmla="*/ 1286591 w 11766096"/>
              <a:gd name="connsiteY2" fmla="*/ 1359568 h 2153653"/>
              <a:gd name="connsiteX3" fmla="*/ 4920128 w 11766096"/>
              <a:gd name="connsiteY3" fmla="*/ 1804737 h 2153653"/>
              <a:gd name="connsiteX4" fmla="*/ 6424075 w 11766096"/>
              <a:gd name="connsiteY4" fmla="*/ 2141621 h 2153653"/>
              <a:gd name="connsiteX5" fmla="*/ 11465307 w 11766096"/>
              <a:gd name="connsiteY5" fmla="*/ 2153653 h 2153653"/>
              <a:gd name="connsiteX6" fmla="*/ 11766096 w 11766096"/>
              <a:gd name="connsiteY6" fmla="*/ 1118937 h 2153653"/>
              <a:gd name="connsiteX7" fmla="*/ 11405149 w 11766096"/>
              <a:gd name="connsiteY7" fmla="*/ 324853 h 2153653"/>
              <a:gd name="connsiteX8" fmla="*/ 7422696 w 11766096"/>
              <a:gd name="connsiteY8" fmla="*/ 240632 h 2153653"/>
              <a:gd name="connsiteX9" fmla="*/ 5353264 w 11766096"/>
              <a:gd name="connsiteY9" fmla="*/ 216568 h 2153653"/>
              <a:gd name="connsiteX10" fmla="*/ 4511054 w 11766096"/>
              <a:gd name="connsiteY10" fmla="*/ 48126 h 2153653"/>
              <a:gd name="connsiteX11" fmla="*/ 23275 w 11766096"/>
              <a:gd name="connsiteY11" fmla="*/ 0 h 2153653"/>
              <a:gd name="connsiteX0" fmla="*/ 75519 w 11818340"/>
              <a:gd name="connsiteY0" fmla="*/ 0 h 2153653"/>
              <a:gd name="connsiteX1" fmla="*/ 147708 w 11818340"/>
              <a:gd name="connsiteY1" fmla="*/ 1155032 h 2153653"/>
              <a:gd name="connsiteX2" fmla="*/ 1338835 w 11818340"/>
              <a:gd name="connsiteY2" fmla="*/ 1359568 h 2153653"/>
              <a:gd name="connsiteX3" fmla="*/ 4972372 w 11818340"/>
              <a:gd name="connsiteY3" fmla="*/ 1804737 h 2153653"/>
              <a:gd name="connsiteX4" fmla="*/ 6476319 w 11818340"/>
              <a:gd name="connsiteY4" fmla="*/ 2141621 h 2153653"/>
              <a:gd name="connsiteX5" fmla="*/ 11517551 w 11818340"/>
              <a:gd name="connsiteY5" fmla="*/ 2153653 h 2153653"/>
              <a:gd name="connsiteX6" fmla="*/ 11818340 w 11818340"/>
              <a:gd name="connsiteY6" fmla="*/ 1118937 h 2153653"/>
              <a:gd name="connsiteX7" fmla="*/ 11457393 w 11818340"/>
              <a:gd name="connsiteY7" fmla="*/ 324853 h 2153653"/>
              <a:gd name="connsiteX8" fmla="*/ 7474940 w 11818340"/>
              <a:gd name="connsiteY8" fmla="*/ 240632 h 2153653"/>
              <a:gd name="connsiteX9" fmla="*/ 5405508 w 11818340"/>
              <a:gd name="connsiteY9" fmla="*/ 216568 h 2153653"/>
              <a:gd name="connsiteX10" fmla="*/ 4563298 w 11818340"/>
              <a:gd name="connsiteY10" fmla="*/ 48126 h 2153653"/>
              <a:gd name="connsiteX11" fmla="*/ 75519 w 11818340"/>
              <a:gd name="connsiteY11" fmla="*/ 0 h 2153653"/>
              <a:gd name="connsiteX0" fmla="*/ 75519 w 11818340"/>
              <a:gd name="connsiteY0" fmla="*/ 70302 h 2223955"/>
              <a:gd name="connsiteX1" fmla="*/ 147708 w 11818340"/>
              <a:gd name="connsiteY1" fmla="*/ 1225334 h 2223955"/>
              <a:gd name="connsiteX2" fmla="*/ 1338835 w 11818340"/>
              <a:gd name="connsiteY2" fmla="*/ 1429870 h 2223955"/>
              <a:gd name="connsiteX3" fmla="*/ 4972372 w 11818340"/>
              <a:gd name="connsiteY3" fmla="*/ 1875039 h 2223955"/>
              <a:gd name="connsiteX4" fmla="*/ 6476319 w 11818340"/>
              <a:gd name="connsiteY4" fmla="*/ 2211923 h 2223955"/>
              <a:gd name="connsiteX5" fmla="*/ 11517551 w 11818340"/>
              <a:gd name="connsiteY5" fmla="*/ 2223955 h 2223955"/>
              <a:gd name="connsiteX6" fmla="*/ 11818340 w 11818340"/>
              <a:gd name="connsiteY6" fmla="*/ 1189239 h 2223955"/>
              <a:gd name="connsiteX7" fmla="*/ 11457393 w 11818340"/>
              <a:gd name="connsiteY7" fmla="*/ 395155 h 2223955"/>
              <a:gd name="connsiteX8" fmla="*/ 7474940 w 11818340"/>
              <a:gd name="connsiteY8" fmla="*/ 310934 h 2223955"/>
              <a:gd name="connsiteX9" fmla="*/ 5405508 w 11818340"/>
              <a:gd name="connsiteY9" fmla="*/ 286870 h 2223955"/>
              <a:gd name="connsiteX10" fmla="*/ 4563298 w 11818340"/>
              <a:gd name="connsiteY10" fmla="*/ 118428 h 2223955"/>
              <a:gd name="connsiteX11" fmla="*/ 75519 w 11818340"/>
              <a:gd name="connsiteY11" fmla="*/ 70302 h 2223955"/>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71387"/>
              <a:gd name="connsiteX1" fmla="*/ 102785 w 11773417"/>
              <a:gd name="connsiteY1" fmla="*/ 1184798 h 2171387"/>
              <a:gd name="connsiteX2" fmla="*/ 1293912 w 11773417"/>
              <a:gd name="connsiteY2" fmla="*/ 1389334 h 2171387"/>
              <a:gd name="connsiteX3" fmla="*/ 4927449 w 11773417"/>
              <a:gd name="connsiteY3" fmla="*/ 1834503 h 2171387"/>
              <a:gd name="connsiteX4" fmla="*/ 6431396 w 11773417"/>
              <a:gd name="connsiteY4" fmla="*/ 2171387 h 2171387"/>
              <a:gd name="connsiteX5" fmla="*/ 11265159 w 11773417"/>
              <a:gd name="connsiteY5" fmla="*/ 2168051 h 2171387"/>
              <a:gd name="connsiteX6" fmla="*/ 11773417 w 11773417"/>
              <a:gd name="connsiteY6" fmla="*/ 1148703 h 2171387"/>
              <a:gd name="connsiteX7" fmla="*/ 11412470 w 11773417"/>
              <a:gd name="connsiteY7" fmla="*/ 354619 h 2171387"/>
              <a:gd name="connsiteX8" fmla="*/ 7430017 w 11773417"/>
              <a:gd name="connsiteY8" fmla="*/ 270398 h 2171387"/>
              <a:gd name="connsiteX9" fmla="*/ 5360585 w 11773417"/>
              <a:gd name="connsiteY9" fmla="*/ 246334 h 2171387"/>
              <a:gd name="connsiteX10" fmla="*/ 4518375 w 11773417"/>
              <a:gd name="connsiteY10" fmla="*/ 77892 h 2171387"/>
              <a:gd name="connsiteX11" fmla="*/ 122804 w 11773417"/>
              <a:gd name="connsiteY11" fmla="*/ 83554 h 2171387"/>
              <a:gd name="connsiteX0" fmla="*/ 122804 w 11773417"/>
              <a:gd name="connsiteY0" fmla="*/ 83554 h 2171387"/>
              <a:gd name="connsiteX1" fmla="*/ 102785 w 11773417"/>
              <a:gd name="connsiteY1" fmla="*/ 1184798 h 2171387"/>
              <a:gd name="connsiteX2" fmla="*/ 1293912 w 11773417"/>
              <a:gd name="connsiteY2" fmla="*/ 1389334 h 2171387"/>
              <a:gd name="connsiteX3" fmla="*/ 4927449 w 11773417"/>
              <a:gd name="connsiteY3" fmla="*/ 1834503 h 2171387"/>
              <a:gd name="connsiteX4" fmla="*/ 6431396 w 11773417"/>
              <a:gd name="connsiteY4" fmla="*/ 2171387 h 2171387"/>
              <a:gd name="connsiteX5" fmla="*/ 11265159 w 11773417"/>
              <a:gd name="connsiteY5" fmla="*/ 2168051 h 2171387"/>
              <a:gd name="connsiteX6" fmla="*/ 11773417 w 11773417"/>
              <a:gd name="connsiteY6" fmla="*/ 1148703 h 2171387"/>
              <a:gd name="connsiteX7" fmla="*/ 11412470 w 11773417"/>
              <a:gd name="connsiteY7" fmla="*/ 354619 h 2171387"/>
              <a:gd name="connsiteX8" fmla="*/ 7430017 w 11773417"/>
              <a:gd name="connsiteY8" fmla="*/ 270398 h 2171387"/>
              <a:gd name="connsiteX9" fmla="*/ 5360585 w 11773417"/>
              <a:gd name="connsiteY9" fmla="*/ 246334 h 2171387"/>
              <a:gd name="connsiteX10" fmla="*/ 4518375 w 11773417"/>
              <a:gd name="connsiteY10" fmla="*/ 77892 h 2171387"/>
              <a:gd name="connsiteX11" fmla="*/ 122804 w 11773417"/>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506582 w 11775104"/>
              <a:gd name="connsiteY9" fmla="*/ 223282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637210 w 11775104"/>
              <a:gd name="connsiteY9" fmla="*/ 284755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637210 w 11775104"/>
              <a:gd name="connsiteY9" fmla="*/ 284755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637210 w 11775104"/>
              <a:gd name="connsiteY9" fmla="*/ 284755 h 2171387"/>
              <a:gd name="connsiteX10" fmla="*/ 4518375 w 11775104"/>
              <a:gd name="connsiteY10" fmla="*/ 77892 h 2171387"/>
              <a:gd name="connsiteX11" fmla="*/ 122804 w 11775104"/>
              <a:gd name="connsiteY11" fmla="*/ 83554 h 21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75104" h="2171387">
                <a:moveTo>
                  <a:pt x="122804" y="83554"/>
                </a:moveTo>
                <a:cubicBezTo>
                  <a:pt x="8554" y="191940"/>
                  <a:pt x="-74959" y="776735"/>
                  <a:pt x="102785" y="1184798"/>
                </a:cubicBezTo>
                <a:cubicBezTo>
                  <a:pt x="415302" y="1429710"/>
                  <a:pt x="896870" y="1321155"/>
                  <a:pt x="1293912" y="1389334"/>
                </a:cubicBezTo>
                <a:cubicBezTo>
                  <a:pt x="2505091" y="1537724"/>
                  <a:pt x="3777742" y="1517064"/>
                  <a:pt x="4927449" y="1834503"/>
                </a:cubicBezTo>
                <a:cubicBezTo>
                  <a:pt x="5428765" y="1946798"/>
                  <a:pt x="5691874" y="2151301"/>
                  <a:pt x="6431396" y="2171387"/>
                </a:cubicBezTo>
                <a:lnTo>
                  <a:pt x="11265159" y="2168051"/>
                </a:lnTo>
                <a:cubicBezTo>
                  <a:pt x="11588259" y="2130508"/>
                  <a:pt x="11796098" y="1539712"/>
                  <a:pt x="11773417" y="1148703"/>
                </a:cubicBezTo>
                <a:cubicBezTo>
                  <a:pt x="11737626" y="814852"/>
                  <a:pt x="11663415" y="358057"/>
                  <a:pt x="11412470" y="354619"/>
                </a:cubicBezTo>
                <a:lnTo>
                  <a:pt x="7430017" y="270398"/>
                </a:lnTo>
                <a:lnTo>
                  <a:pt x="5637210" y="284755"/>
                </a:lnTo>
                <a:cubicBezTo>
                  <a:pt x="5279633" y="261906"/>
                  <a:pt x="4914372" y="70006"/>
                  <a:pt x="4518375" y="77892"/>
                </a:cubicBezTo>
                <a:cubicBezTo>
                  <a:pt x="3022449" y="61850"/>
                  <a:pt x="458441" y="-92505"/>
                  <a:pt x="122804" y="83554"/>
                </a:cubicBezTo>
                <a:close/>
              </a:path>
            </a:pathLst>
          </a:cu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custDataLst>
      <p:tags r:id="rId1"/>
    </p:custDataLst>
    <p:extLst>
      <p:ext uri="{BB962C8B-B14F-4D97-AF65-F5344CB8AC3E}">
        <p14:creationId xmlns:p14="http://schemas.microsoft.com/office/powerpoint/2010/main" val="2151759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Emma skal til </a:t>
            </a:r>
            <a:r>
              <a:rPr lang="da-DK" sz="3200" b="1" dirty="0" err="1" smtClean="0"/>
              <a:t>portfolioprøve</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38</a:t>
            </a:fld>
            <a:endParaRPr lang="da-DK" dirty="0"/>
          </a:p>
        </p:txBody>
      </p:sp>
      <p:sp>
        <p:nvSpPr>
          <p:cNvPr id="10" name="Pladsholder til indhold 8"/>
          <p:cNvSpPr>
            <a:spLocks noGrp="1"/>
          </p:cNvSpPr>
          <p:nvPr>
            <p:ph sz="half" idx="1"/>
          </p:nvPr>
        </p:nvSpPr>
        <p:spPr>
          <a:xfrm>
            <a:off x="539749" y="1744245"/>
            <a:ext cx="5464800" cy="2615883"/>
          </a:xfrm>
        </p:spPr>
        <p:txBody>
          <a:bodyPr/>
          <a:lstStyle/>
          <a:p>
            <a:r>
              <a:rPr lang="en-GB" dirty="0" err="1"/>
              <a:t>Emmas</a:t>
            </a:r>
            <a:r>
              <a:rPr lang="en-GB" dirty="0"/>
              <a:t> </a:t>
            </a:r>
            <a:r>
              <a:rPr lang="en-GB" dirty="0" err="1"/>
              <a:t>egu-forløb</a:t>
            </a:r>
            <a:r>
              <a:rPr lang="en-GB" dirty="0"/>
              <a:t> </a:t>
            </a:r>
            <a:r>
              <a:rPr lang="en-GB" dirty="0" err="1"/>
              <a:t>er</a:t>
            </a:r>
            <a:r>
              <a:rPr lang="en-GB" dirty="0"/>
              <a:t> </a:t>
            </a:r>
            <a:r>
              <a:rPr lang="en-GB" dirty="0" err="1"/>
              <a:t>ved</a:t>
            </a:r>
            <a:r>
              <a:rPr lang="en-GB" dirty="0"/>
              <a:t> at </a:t>
            </a:r>
            <a:r>
              <a:rPr lang="en-GB" dirty="0" err="1"/>
              <a:t>være</a:t>
            </a:r>
            <a:r>
              <a:rPr lang="en-GB" dirty="0"/>
              <a:t> </a:t>
            </a:r>
            <a:r>
              <a:rPr lang="en-GB" dirty="0" err="1"/>
              <a:t>færdigt</a:t>
            </a:r>
            <a:endParaRPr lang="en-GB" dirty="0"/>
          </a:p>
          <a:p>
            <a:r>
              <a:rPr lang="en-GB" dirty="0"/>
              <a:t>Emma </a:t>
            </a:r>
            <a:r>
              <a:rPr lang="en-GB" dirty="0" err="1"/>
              <a:t>har</a:t>
            </a:r>
            <a:r>
              <a:rPr lang="en-GB" dirty="0"/>
              <a:t> </a:t>
            </a:r>
            <a:r>
              <a:rPr lang="en-GB" dirty="0" err="1"/>
              <a:t>opnået</a:t>
            </a:r>
            <a:r>
              <a:rPr lang="en-GB" dirty="0"/>
              <a:t> FGU-</a:t>
            </a:r>
            <a:r>
              <a:rPr lang="en-GB" dirty="0" err="1"/>
              <a:t>niveau</a:t>
            </a:r>
            <a:r>
              <a:rPr lang="en-GB" dirty="0"/>
              <a:t> 3, </a:t>
            </a:r>
            <a:r>
              <a:rPr lang="en-GB" dirty="0" smtClean="0"/>
              <a:t/>
            </a:r>
            <a:br>
              <a:rPr lang="en-GB" dirty="0" smtClean="0"/>
            </a:br>
            <a:r>
              <a:rPr lang="en-GB" dirty="0" smtClean="0"/>
              <a:t>og </a:t>
            </a:r>
            <a:r>
              <a:rPr lang="en-GB" dirty="0" err="1"/>
              <a:t>skal</a:t>
            </a:r>
            <a:r>
              <a:rPr lang="en-GB" dirty="0"/>
              <a:t> </a:t>
            </a:r>
            <a:r>
              <a:rPr lang="en-GB" dirty="0" err="1"/>
              <a:t>derfor</a:t>
            </a:r>
            <a:r>
              <a:rPr lang="en-GB" dirty="0"/>
              <a:t> </a:t>
            </a:r>
            <a:r>
              <a:rPr lang="en-GB" dirty="0" err="1"/>
              <a:t>til</a:t>
            </a:r>
            <a:r>
              <a:rPr lang="en-GB" dirty="0"/>
              <a:t> </a:t>
            </a:r>
            <a:r>
              <a:rPr lang="en-GB" dirty="0" err="1" smtClean="0"/>
              <a:t>prøve</a:t>
            </a:r>
            <a:endParaRPr lang="en-GB" dirty="0" smtClean="0"/>
          </a:p>
          <a:p>
            <a:r>
              <a:rPr lang="en-GB" dirty="0" smtClean="0"/>
              <a:t>Hun </a:t>
            </a:r>
            <a:r>
              <a:rPr lang="en-GB" dirty="0" err="1" smtClean="0"/>
              <a:t>skal</a:t>
            </a:r>
            <a:r>
              <a:rPr lang="en-GB" dirty="0" smtClean="0"/>
              <a:t> nu </a:t>
            </a:r>
            <a:r>
              <a:rPr lang="en-GB" dirty="0" err="1" smtClean="0"/>
              <a:t>til</a:t>
            </a:r>
            <a:r>
              <a:rPr lang="en-GB" dirty="0" smtClean="0"/>
              <a:t> </a:t>
            </a:r>
            <a:r>
              <a:rPr lang="en-GB" dirty="0" err="1" smtClean="0"/>
              <a:t>portfolioprøve</a:t>
            </a:r>
            <a:endParaRPr lang="en-GB" dirty="0"/>
          </a:p>
          <a:p>
            <a:endParaRPr lang="en-GB" dirty="0"/>
          </a:p>
        </p:txBody>
      </p:sp>
      <p:grpSp>
        <p:nvGrpSpPr>
          <p:cNvPr id="8" name="Gruppe 7"/>
          <p:cNvGrpSpPr/>
          <p:nvPr/>
        </p:nvGrpSpPr>
        <p:grpSpPr>
          <a:xfrm>
            <a:off x="7664122" y="246621"/>
            <a:ext cx="4197135" cy="6389351"/>
            <a:chOff x="7664122" y="246621"/>
            <a:chExt cx="4197135" cy="6389351"/>
          </a:xfrm>
        </p:grpSpPr>
        <p:grpSp>
          <p:nvGrpSpPr>
            <p:cNvPr id="5" name="Gruppe 4"/>
            <p:cNvGrpSpPr/>
            <p:nvPr/>
          </p:nvGrpSpPr>
          <p:grpSpPr>
            <a:xfrm>
              <a:off x="7664122" y="246621"/>
              <a:ext cx="4197135" cy="6389351"/>
              <a:chOff x="7664122" y="246621"/>
              <a:chExt cx="4197135" cy="6389351"/>
            </a:xfrm>
          </p:grpSpPr>
          <p:pic>
            <p:nvPicPr>
              <p:cNvPr id="31" name="Billed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4122" y="246621"/>
                <a:ext cx="4197135" cy="6389351"/>
              </a:xfrm>
              <a:prstGeom prst="rect">
                <a:avLst/>
              </a:prstGeom>
              <a:ln w="57150">
                <a:solidFill>
                  <a:schemeClr val="accent1"/>
                </a:solidFill>
              </a:ln>
            </p:spPr>
          </p:pic>
          <p:grpSp>
            <p:nvGrpSpPr>
              <p:cNvPr id="4" name="Gruppe 3"/>
              <p:cNvGrpSpPr/>
              <p:nvPr/>
            </p:nvGrpSpPr>
            <p:grpSpPr>
              <a:xfrm>
                <a:off x="10960547" y="2257675"/>
                <a:ext cx="592749" cy="3357692"/>
                <a:chOff x="10960547" y="2257675"/>
                <a:chExt cx="592749" cy="3357692"/>
              </a:xfrm>
            </p:grpSpPr>
            <p:grpSp>
              <p:nvGrpSpPr>
                <p:cNvPr id="3" name="Gruppe 2"/>
                <p:cNvGrpSpPr/>
                <p:nvPr/>
              </p:nvGrpSpPr>
              <p:grpSpPr>
                <a:xfrm>
                  <a:off x="10972799" y="2257675"/>
                  <a:ext cx="578964" cy="113290"/>
                  <a:chOff x="10972799" y="2257675"/>
                  <a:chExt cx="578964" cy="113290"/>
                </a:xfrm>
              </p:grpSpPr>
              <p:sp>
                <p:nvSpPr>
                  <p:cNvPr id="2" name="Kombinationstegning 1"/>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4" name="Kombinationstegning 3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5" name="Kombinationstegning 3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6" name="Gruppe 35"/>
                <p:cNvGrpSpPr/>
                <p:nvPr/>
              </p:nvGrpSpPr>
              <p:grpSpPr>
                <a:xfrm>
                  <a:off x="10966673" y="2681178"/>
                  <a:ext cx="578964" cy="113290"/>
                  <a:chOff x="10972799" y="2257675"/>
                  <a:chExt cx="578964" cy="113290"/>
                </a:xfrm>
              </p:grpSpPr>
              <p:sp>
                <p:nvSpPr>
                  <p:cNvPr id="37" name="Kombinationstegning 3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8" name="Kombinationstegning 3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9" name="Kombinationstegning 3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40" name="Gruppe 39"/>
                <p:cNvGrpSpPr/>
                <p:nvPr/>
              </p:nvGrpSpPr>
              <p:grpSpPr>
                <a:xfrm>
                  <a:off x="10966673" y="3092821"/>
                  <a:ext cx="578964" cy="113290"/>
                  <a:chOff x="10972799" y="2257675"/>
                  <a:chExt cx="578964" cy="113290"/>
                </a:xfrm>
              </p:grpSpPr>
              <p:sp>
                <p:nvSpPr>
                  <p:cNvPr id="41" name="Kombinationstegning 40"/>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2" name="Kombinationstegning 41"/>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3" name="Kombinationstegning 42"/>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44" name="Gruppe 43"/>
                <p:cNvGrpSpPr/>
                <p:nvPr/>
              </p:nvGrpSpPr>
              <p:grpSpPr>
                <a:xfrm>
                  <a:off x="10966673" y="3227750"/>
                  <a:ext cx="578964" cy="113290"/>
                  <a:chOff x="10972799" y="2257675"/>
                  <a:chExt cx="578964" cy="113290"/>
                </a:xfrm>
              </p:grpSpPr>
              <p:sp>
                <p:nvSpPr>
                  <p:cNvPr id="45" name="Kombinationstegning 44"/>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6" name="Kombinationstegning 45"/>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7" name="Kombinationstegning 46"/>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48" name="Gruppe 47"/>
                <p:cNvGrpSpPr/>
                <p:nvPr/>
              </p:nvGrpSpPr>
              <p:grpSpPr>
                <a:xfrm>
                  <a:off x="10966673" y="3655313"/>
                  <a:ext cx="578964" cy="113290"/>
                  <a:chOff x="10972799" y="2257675"/>
                  <a:chExt cx="578964" cy="113290"/>
                </a:xfrm>
              </p:grpSpPr>
              <p:sp>
                <p:nvSpPr>
                  <p:cNvPr id="49" name="Kombinationstegning 48"/>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0" name="Kombinationstegning 49"/>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1" name="Kombinationstegning 50"/>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52" name="Gruppe 51"/>
                <p:cNvGrpSpPr/>
                <p:nvPr/>
              </p:nvGrpSpPr>
              <p:grpSpPr>
                <a:xfrm>
                  <a:off x="10969737" y="4062811"/>
                  <a:ext cx="578964" cy="113290"/>
                  <a:chOff x="10972799" y="2257675"/>
                  <a:chExt cx="578964" cy="113290"/>
                </a:xfrm>
              </p:grpSpPr>
              <p:sp>
                <p:nvSpPr>
                  <p:cNvPr id="53" name="Kombinationstegning 52"/>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4" name="Kombinationstegning 5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5" name="Kombinationstegning 5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56" name="Gruppe 55"/>
                <p:cNvGrpSpPr/>
                <p:nvPr/>
              </p:nvGrpSpPr>
              <p:grpSpPr>
                <a:xfrm>
                  <a:off x="10969737" y="4246838"/>
                  <a:ext cx="578964" cy="113290"/>
                  <a:chOff x="10972799" y="2257675"/>
                  <a:chExt cx="578964" cy="113290"/>
                </a:xfrm>
              </p:grpSpPr>
              <p:sp>
                <p:nvSpPr>
                  <p:cNvPr id="57" name="Kombinationstegning 5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8" name="Kombinationstegning 5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9" name="Kombinationstegning 5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60" name="Gruppe 59"/>
                <p:cNvGrpSpPr/>
                <p:nvPr/>
              </p:nvGrpSpPr>
              <p:grpSpPr>
                <a:xfrm>
                  <a:off x="10974332" y="4409069"/>
                  <a:ext cx="578964" cy="113290"/>
                  <a:chOff x="10972799" y="2257675"/>
                  <a:chExt cx="578964" cy="113290"/>
                </a:xfrm>
              </p:grpSpPr>
              <p:sp>
                <p:nvSpPr>
                  <p:cNvPr id="61" name="Kombinationstegning 60"/>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2" name="Kombinationstegning 61"/>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3" name="Kombinationstegning 62"/>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64" name="Gruppe 63"/>
                <p:cNvGrpSpPr/>
                <p:nvPr/>
              </p:nvGrpSpPr>
              <p:grpSpPr>
                <a:xfrm>
                  <a:off x="10974332" y="4536451"/>
                  <a:ext cx="578964" cy="113290"/>
                  <a:chOff x="10972799" y="2257675"/>
                  <a:chExt cx="578964" cy="113290"/>
                </a:xfrm>
              </p:grpSpPr>
              <p:sp>
                <p:nvSpPr>
                  <p:cNvPr id="65" name="Kombinationstegning 64"/>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6" name="Kombinationstegning 65"/>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7" name="Kombinationstegning 66"/>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68" name="Gruppe 67"/>
                <p:cNvGrpSpPr/>
                <p:nvPr/>
              </p:nvGrpSpPr>
              <p:grpSpPr>
                <a:xfrm>
                  <a:off x="10974332" y="4912781"/>
                  <a:ext cx="578964" cy="113290"/>
                  <a:chOff x="10972799" y="2257675"/>
                  <a:chExt cx="578964" cy="113290"/>
                </a:xfrm>
              </p:grpSpPr>
              <p:sp>
                <p:nvSpPr>
                  <p:cNvPr id="69" name="Kombinationstegning 68"/>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0" name="Kombinationstegning 69"/>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1" name="Kombinationstegning 70"/>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72" name="Gruppe 71"/>
                <p:cNvGrpSpPr/>
                <p:nvPr/>
              </p:nvGrpSpPr>
              <p:grpSpPr>
                <a:xfrm>
                  <a:off x="10971268" y="5326934"/>
                  <a:ext cx="578964" cy="113290"/>
                  <a:chOff x="10972799" y="2257675"/>
                  <a:chExt cx="578964" cy="113290"/>
                </a:xfrm>
              </p:grpSpPr>
              <p:sp>
                <p:nvSpPr>
                  <p:cNvPr id="73" name="Kombinationstegning 72"/>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4" name="Kombinationstegning 7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5" name="Kombinationstegning 7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76" name="Gruppe 75"/>
                <p:cNvGrpSpPr/>
                <p:nvPr/>
              </p:nvGrpSpPr>
              <p:grpSpPr>
                <a:xfrm>
                  <a:off x="10960547" y="5502077"/>
                  <a:ext cx="578964" cy="113290"/>
                  <a:chOff x="10972799" y="2257675"/>
                  <a:chExt cx="578964" cy="113290"/>
                </a:xfrm>
              </p:grpSpPr>
              <p:sp>
                <p:nvSpPr>
                  <p:cNvPr id="77" name="Kombinationstegning 7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8" name="Kombinationstegning 7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9" name="Kombinationstegning 7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grpSp>
        <p:sp>
          <p:nvSpPr>
            <p:cNvPr id="7" name="Rektangel 6"/>
            <p:cNvSpPr/>
            <p:nvPr/>
          </p:nvSpPr>
          <p:spPr>
            <a:xfrm>
              <a:off x="10493624" y="878882"/>
              <a:ext cx="1101969" cy="215444"/>
            </a:xfrm>
            <a:prstGeom prst="rect">
              <a:avLst/>
            </a:prstGeom>
          </p:spPr>
          <p:txBody>
            <a:bodyPr wrap="square">
              <a:spAutoFit/>
            </a:bodyPr>
            <a:lstStyle/>
            <a:p>
              <a:r>
                <a:rPr lang="da-DK" sz="800" dirty="0" smtClean="0"/>
                <a:t>Emma</a:t>
              </a:r>
              <a:endParaRPr lang="da-DK" sz="800" dirty="0"/>
            </a:p>
          </p:txBody>
        </p:sp>
      </p:grpSp>
      <p:pic>
        <p:nvPicPr>
          <p:cNvPr id="80" name="Billede 7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47565" y="1486642"/>
            <a:ext cx="3875372" cy="5191450"/>
          </a:xfrm>
          <a:prstGeom prst="rect">
            <a:avLst/>
          </a:prstGeom>
        </p:spPr>
      </p:pic>
    </p:spTree>
    <p:custDataLst>
      <p:tags r:id="rId1"/>
    </p:custDataLst>
    <p:extLst>
      <p:ext uri="{BB962C8B-B14F-4D97-AF65-F5344CB8AC3E}">
        <p14:creationId xmlns:p14="http://schemas.microsoft.com/office/powerpoint/2010/main" val="3288218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6997518" cy="543984"/>
          </a:xfrm>
        </p:spPr>
        <p:txBody>
          <a:bodyPr/>
          <a:lstStyle/>
          <a:p>
            <a:r>
              <a:rPr lang="da-DK" sz="3200" b="1" dirty="0" smtClean="0"/>
              <a:t>	</a:t>
            </a:r>
            <a:r>
              <a:rPr lang="da-DK" sz="3200" b="1" dirty="0" err="1" smtClean="0"/>
              <a:t>Arbejdsportfolio</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39</a:t>
            </a:fld>
            <a:endParaRPr lang="da-DK" dirty="0"/>
          </a:p>
        </p:txBody>
      </p:sp>
      <p:sp>
        <p:nvSpPr>
          <p:cNvPr id="10" name="Pladsholder til indhold 8"/>
          <p:cNvSpPr>
            <a:spLocks noGrp="1"/>
          </p:cNvSpPr>
          <p:nvPr>
            <p:ph sz="half" idx="1"/>
          </p:nvPr>
        </p:nvSpPr>
        <p:spPr>
          <a:xfrm>
            <a:off x="539749" y="1744246"/>
            <a:ext cx="4202068" cy="2866944"/>
          </a:xfrm>
        </p:spPr>
        <p:txBody>
          <a:bodyPr/>
          <a:lstStyle/>
          <a:p>
            <a:r>
              <a:rPr lang="da-DK" dirty="0"/>
              <a:t>Emma har løbende indsamlet dokumentation (billeder og </a:t>
            </a:r>
            <a:r>
              <a:rPr lang="da-DK" dirty="0" smtClean="0"/>
              <a:t>videoer</a:t>
            </a:r>
            <a:r>
              <a:rPr lang="da-DK" dirty="0"/>
              <a:t>) til sin </a:t>
            </a:r>
            <a:r>
              <a:rPr lang="da-DK" dirty="0" err="1"/>
              <a:t>arbejdsportfolio</a:t>
            </a:r>
            <a:endParaRPr lang="da-DK" dirty="0"/>
          </a:p>
          <a:p>
            <a:r>
              <a:rPr lang="da-DK" dirty="0"/>
              <a:t>I sine skoleforløb har Emma arbejdet med at skrive fagbegreber ned, skrive noter til sig selv o.l</a:t>
            </a:r>
            <a:r>
              <a:rPr lang="da-DK" dirty="0" smtClean="0"/>
              <a:t>.</a:t>
            </a:r>
            <a:endParaRPr lang="en-GB" dirty="0"/>
          </a:p>
        </p:txBody>
      </p:sp>
      <p:pic>
        <p:nvPicPr>
          <p:cNvPr id="84" name="Billede 8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31111" y="1460682"/>
            <a:ext cx="1373671" cy="1362127"/>
          </a:xfrm>
          <a:prstGeom prst="rect">
            <a:avLst/>
          </a:prstGeom>
          <a:solidFill>
            <a:schemeClr val="bg1">
              <a:lumMod val="85000"/>
            </a:schemeClr>
          </a:solidFill>
          <a:ln w="28575">
            <a:solidFill>
              <a:schemeClr val="accent2">
                <a:lumMod val="50000"/>
              </a:schemeClr>
            </a:solidFill>
          </a:ln>
        </p:spPr>
      </p:pic>
      <p:pic>
        <p:nvPicPr>
          <p:cNvPr id="85" name="Billede 8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11199" y="1461008"/>
            <a:ext cx="1395553" cy="1362127"/>
          </a:xfrm>
          <a:prstGeom prst="rect">
            <a:avLst/>
          </a:prstGeom>
          <a:solidFill>
            <a:schemeClr val="bg1">
              <a:lumMod val="85000"/>
            </a:schemeClr>
          </a:solidFill>
          <a:ln w="28575">
            <a:solidFill>
              <a:schemeClr val="accent2">
                <a:lumMod val="50000"/>
              </a:schemeClr>
            </a:solidFill>
          </a:ln>
        </p:spPr>
      </p:pic>
      <p:pic>
        <p:nvPicPr>
          <p:cNvPr id="86" name="Billede 8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47069" y="4545416"/>
            <a:ext cx="1341754" cy="1362127"/>
          </a:xfrm>
          <a:prstGeom prst="rect">
            <a:avLst/>
          </a:prstGeom>
          <a:solidFill>
            <a:schemeClr val="bg1">
              <a:lumMod val="85000"/>
            </a:schemeClr>
          </a:solidFill>
          <a:ln w="28575">
            <a:solidFill>
              <a:schemeClr val="accent2">
                <a:lumMod val="50000"/>
              </a:schemeClr>
            </a:solidFill>
          </a:ln>
        </p:spPr>
      </p:pic>
      <p:pic>
        <p:nvPicPr>
          <p:cNvPr id="7" name="Billed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31111" y="2992173"/>
            <a:ext cx="1395553" cy="1374924"/>
          </a:xfrm>
          <a:prstGeom prst="rect">
            <a:avLst/>
          </a:prstGeom>
          <a:solidFill>
            <a:srgbClr val="E3E2E1"/>
          </a:solidFill>
          <a:ln w="28575">
            <a:solidFill>
              <a:schemeClr val="accent1"/>
            </a:solidFill>
          </a:ln>
        </p:spPr>
      </p:pic>
      <p:pic>
        <p:nvPicPr>
          <p:cNvPr id="8" name="Billede 7"/>
          <p:cNvPicPr>
            <a:picLocks noChangeAspect="1"/>
          </p:cNvPicPr>
          <p:nvPr/>
        </p:nvPicPr>
        <p:blipFill rotWithShape="1">
          <a:blip r:embed="rId9" cstate="print">
            <a:extLst>
              <a:ext uri="{28A0092B-C50C-407E-A947-70E740481C1C}">
                <a14:useLocalDpi xmlns:a14="http://schemas.microsoft.com/office/drawing/2010/main"/>
              </a:ext>
            </a:extLst>
          </a:blip>
          <a:srcRect l="-37445" r="-49029"/>
          <a:stretch/>
        </p:blipFill>
        <p:spPr>
          <a:xfrm>
            <a:off x="5711199" y="2992173"/>
            <a:ext cx="1395554" cy="1374924"/>
          </a:xfrm>
          <a:prstGeom prst="rect">
            <a:avLst/>
          </a:prstGeom>
          <a:solidFill>
            <a:srgbClr val="E3E2E1"/>
          </a:solidFill>
          <a:ln w="28575">
            <a:solidFill>
              <a:schemeClr val="accent1"/>
            </a:solidFill>
          </a:ln>
        </p:spPr>
      </p:pic>
      <p:pic>
        <p:nvPicPr>
          <p:cNvPr id="9" name="Billede 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99829" y="4536135"/>
            <a:ext cx="1418291" cy="1371408"/>
          </a:xfrm>
          <a:prstGeom prst="rect">
            <a:avLst/>
          </a:prstGeom>
          <a:solidFill>
            <a:srgbClr val="E3E2E1"/>
          </a:solidFill>
          <a:ln w="28575">
            <a:solidFill>
              <a:schemeClr val="accent1"/>
            </a:solidFill>
          </a:ln>
        </p:spPr>
      </p:pic>
      <p:pic>
        <p:nvPicPr>
          <p:cNvPr id="88" name="Billede 87"/>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891154" y="5264861"/>
            <a:ext cx="1372298" cy="1087929"/>
          </a:xfrm>
          <a:prstGeom prst="rect">
            <a:avLst/>
          </a:prstGeom>
        </p:spPr>
      </p:pic>
      <p:pic>
        <p:nvPicPr>
          <p:cNvPr id="89" name="Billede 88"/>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14020" y="4373201"/>
            <a:ext cx="1756860" cy="1534342"/>
          </a:xfrm>
          <a:prstGeom prst="rect">
            <a:avLst/>
          </a:prstGeom>
        </p:spPr>
      </p:pic>
      <p:pic>
        <p:nvPicPr>
          <p:cNvPr id="90" name="Billede 89"/>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40408" y="4682648"/>
            <a:ext cx="1499393" cy="1388243"/>
          </a:xfrm>
          <a:prstGeom prst="rect">
            <a:avLst/>
          </a:prstGeom>
        </p:spPr>
      </p:pic>
      <p:pic>
        <p:nvPicPr>
          <p:cNvPr id="91" name="Billede 90"/>
          <p:cNvPicPr>
            <a:picLocks noChangeAspect="1"/>
          </p:cNvPicPr>
          <p:nvPr/>
        </p:nvPicPr>
        <p:blipFill>
          <a:blip r:embed="rId14"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044266">
            <a:off x="2416818" y="4453605"/>
            <a:ext cx="1277249" cy="1195909"/>
          </a:xfrm>
          <a:prstGeom prst="rect">
            <a:avLst/>
          </a:prstGeom>
        </p:spPr>
      </p:pic>
      <p:pic>
        <p:nvPicPr>
          <p:cNvPr id="87" name="Billede 86"/>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72997" y="3853552"/>
            <a:ext cx="3350805" cy="3046433"/>
          </a:xfrm>
          <a:prstGeom prst="rect">
            <a:avLst/>
          </a:prstGeom>
        </p:spPr>
      </p:pic>
      <p:grpSp>
        <p:nvGrpSpPr>
          <p:cNvPr id="19" name="Gruppe 18"/>
          <p:cNvGrpSpPr/>
          <p:nvPr/>
        </p:nvGrpSpPr>
        <p:grpSpPr>
          <a:xfrm>
            <a:off x="8951022" y="2056439"/>
            <a:ext cx="1344759" cy="1871467"/>
            <a:chOff x="7664122" y="246621"/>
            <a:chExt cx="4197135" cy="6389351"/>
          </a:xfrm>
        </p:grpSpPr>
        <p:pic>
          <p:nvPicPr>
            <p:cNvPr id="20" name="Billede 1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64122" y="246621"/>
              <a:ext cx="4197135" cy="6389351"/>
            </a:xfrm>
            <a:prstGeom prst="rect">
              <a:avLst/>
            </a:prstGeom>
            <a:ln w="19050">
              <a:solidFill>
                <a:schemeClr val="accent1"/>
              </a:solidFill>
            </a:ln>
          </p:spPr>
        </p:pic>
        <p:grpSp>
          <p:nvGrpSpPr>
            <p:cNvPr id="21" name="Gruppe 20"/>
            <p:cNvGrpSpPr/>
            <p:nvPr/>
          </p:nvGrpSpPr>
          <p:grpSpPr>
            <a:xfrm>
              <a:off x="10960547" y="2257675"/>
              <a:ext cx="592749" cy="3357692"/>
              <a:chOff x="10960547" y="2257675"/>
              <a:chExt cx="592749" cy="3357692"/>
            </a:xfrm>
          </p:grpSpPr>
          <p:grpSp>
            <p:nvGrpSpPr>
              <p:cNvPr id="22" name="Gruppe 21"/>
              <p:cNvGrpSpPr/>
              <p:nvPr/>
            </p:nvGrpSpPr>
            <p:grpSpPr>
              <a:xfrm>
                <a:off x="10972799" y="2257675"/>
                <a:ext cx="578964" cy="113290"/>
                <a:chOff x="10972799" y="2257675"/>
                <a:chExt cx="578964" cy="113290"/>
              </a:xfrm>
            </p:grpSpPr>
            <p:sp>
              <p:nvSpPr>
                <p:cNvPr id="67" name="Kombinationstegning 6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8" name="Kombinationstegning 6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9" name="Kombinationstegning 6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3" name="Gruppe 22"/>
              <p:cNvGrpSpPr/>
              <p:nvPr/>
            </p:nvGrpSpPr>
            <p:grpSpPr>
              <a:xfrm>
                <a:off x="10966673" y="2681178"/>
                <a:ext cx="578964" cy="113290"/>
                <a:chOff x="10972799" y="2257675"/>
                <a:chExt cx="578964" cy="113290"/>
              </a:xfrm>
            </p:grpSpPr>
            <p:sp>
              <p:nvSpPr>
                <p:cNvPr id="64" name="Kombinationstegning 63"/>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5" name="Kombinationstegning 64"/>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6" name="Kombinationstegning 65"/>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4" name="Gruppe 23"/>
              <p:cNvGrpSpPr/>
              <p:nvPr/>
            </p:nvGrpSpPr>
            <p:grpSpPr>
              <a:xfrm>
                <a:off x="10966673" y="3092821"/>
                <a:ext cx="578964" cy="113290"/>
                <a:chOff x="10972799" y="2257675"/>
                <a:chExt cx="578964" cy="113290"/>
              </a:xfrm>
            </p:grpSpPr>
            <p:sp>
              <p:nvSpPr>
                <p:cNvPr id="61" name="Kombinationstegning 60"/>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2" name="Kombinationstegning 61"/>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3" name="Kombinationstegning 62"/>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5" name="Gruppe 24"/>
              <p:cNvGrpSpPr/>
              <p:nvPr/>
            </p:nvGrpSpPr>
            <p:grpSpPr>
              <a:xfrm>
                <a:off x="10966673" y="3227750"/>
                <a:ext cx="578964" cy="113290"/>
                <a:chOff x="10972799" y="2257675"/>
                <a:chExt cx="578964" cy="113290"/>
              </a:xfrm>
            </p:grpSpPr>
            <p:sp>
              <p:nvSpPr>
                <p:cNvPr id="58" name="Kombinationstegning 57"/>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9" name="Kombinationstegning 58"/>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0" name="Kombinationstegning 59"/>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6" name="Gruppe 25"/>
              <p:cNvGrpSpPr/>
              <p:nvPr/>
            </p:nvGrpSpPr>
            <p:grpSpPr>
              <a:xfrm>
                <a:off x="10966673" y="3655313"/>
                <a:ext cx="578964" cy="113290"/>
                <a:chOff x="10972799" y="2257675"/>
                <a:chExt cx="578964" cy="113290"/>
              </a:xfrm>
            </p:grpSpPr>
            <p:sp>
              <p:nvSpPr>
                <p:cNvPr id="55" name="Kombinationstegning 54"/>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6" name="Kombinationstegning 55"/>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7" name="Kombinationstegning 56"/>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7" name="Gruppe 26"/>
              <p:cNvGrpSpPr/>
              <p:nvPr/>
            </p:nvGrpSpPr>
            <p:grpSpPr>
              <a:xfrm>
                <a:off x="10969737" y="4062811"/>
                <a:ext cx="578964" cy="113290"/>
                <a:chOff x="10972799" y="2257675"/>
                <a:chExt cx="578964" cy="113290"/>
              </a:xfrm>
            </p:grpSpPr>
            <p:sp>
              <p:nvSpPr>
                <p:cNvPr id="52" name="Kombinationstegning 51"/>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3" name="Kombinationstegning 52"/>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4" name="Kombinationstegning 53"/>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8" name="Gruppe 27"/>
              <p:cNvGrpSpPr/>
              <p:nvPr/>
            </p:nvGrpSpPr>
            <p:grpSpPr>
              <a:xfrm>
                <a:off x="10969737" y="4246838"/>
                <a:ext cx="578964" cy="113290"/>
                <a:chOff x="10972799" y="2257675"/>
                <a:chExt cx="578964" cy="113290"/>
              </a:xfrm>
            </p:grpSpPr>
            <p:sp>
              <p:nvSpPr>
                <p:cNvPr id="49" name="Kombinationstegning 48"/>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0" name="Kombinationstegning 49"/>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1" name="Kombinationstegning 50"/>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9" name="Gruppe 28"/>
              <p:cNvGrpSpPr/>
              <p:nvPr/>
            </p:nvGrpSpPr>
            <p:grpSpPr>
              <a:xfrm>
                <a:off x="10974332" y="4409069"/>
                <a:ext cx="578964" cy="113290"/>
                <a:chOff x="10972799" y="2257675"/>
                <a:chExt cx="578964" cy="113290"/>
              </a:xfrm>
            </p:grpSpPr>
            <p:sp>
              <p:nvSpPr>
                <p:cNvPr id="46" name="Kombinationstegning 45"/>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7" name="Kombinationstegning 46"/>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8" name="Kombinationstegning 47"/>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0" name="Gruppe 29"/>
              <p:cNvGrpSpPr/>
              <p:nvPr/>
            </p:nvGrpSpPr>
            <p:grpSpPr>
              <a:xfrm>
                <a:off x="10974332" y="4536451"/>
                <a:ext cx="578964" cy="113290"/>
                <a:chOff x="10972799" y="2257675"/>
                <a:chExt cx="578964" cy="113290"/>
              </a:xfrm>
            </p:grpSpPr>
            <p:sp>
              <p:nvSpPr>
                <p:cNvPr id="43" name="Kombinationstegning 42"/>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4" name="Kombinationstegning 4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5" name="Kombinationstegning 4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1" name="Gruppe 30"/>
              <p:cNvGrpSpPr/>
              <p:nvPr/>
            </p:nvGrpSpPr>
            <p:grpSpPr>
              <a:xfrm>
                <a:off x="10974332" y="4912781"/>
                <a:ext cx="578964" cy="113290"/>
                <a:chOff x="10972799" y="2257675"/>
                <a:chExt cx="578964" cy="113290"/>
              </a:xfrm>
            </p:grpSpPr>
            <p:sp>
              <p:nvSpPr>
                <p:cNvPr id="40" name="Kombinationstegning 39"/>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1" name="Kombinationstegning 40"/>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2" name="Kombinationstegning 41"/>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2" name="Gruppe 31"/>
              <p:cNvGrpSpPr/>
              <p:nvPr/>
            </p:nvGrpSpPr>
            <p:grpSpPr>
              <a:xfrm>
                <a:off x="10971268" y="5326934"/>
                <a:ext cx="578964" cy="113290"/>
                <a:chOff x="10972799" y="2257675"/>
                <a:chExt cx="578964" cy="113290"/>
              </a:xfrm>
            </p:grpSpPr>
            <p:sp>
              <p:nvSpPr>
                <p:cNvPr id="37" name="Kombinationstegning 3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8" name="Kombinationstegning 3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9" name="Kombinationstegning 3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3" name="Gruppe 32"/>
              <p:cNvGrpSpPr/>
              <p:nvPr/>
            </p:nvGrpSpPr>
            <p:grpSpPr>
              <a:xfrm>
                <a:off x="10960547" y="5502077"/>
                <a:ext cx="578964" cy="113290"/>
                <a:chOff x="10972799" y="2257675"/>
                <a:chExt cx="578964" cy="113290"/>
              </a:xfrm>
            </p:grpSpPr>
            <p:sp>
              <p:nvSpPr>
                <p:cNvPr id="34" name="Kombinationstegning 33"/>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5" name="Kombinationstegning 34"/>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6" name="Kombinationstegning 35"/>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grpSp>
    </p:spTree>
    <p:custDataLst>
      <p:tags r:id="rId1"/>
    </p:custDataLst>
    <p:extLst>
      <p:ext uri="{BB962C8B-B14F-4D97-AF65-F5344CB8AC3E}">
        <p14:creationId xmlns:p14="http://schemas.microsoft.com/office/powerpoint/2010/main" val="4072013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Særligt for egu-sporet</a:t>
            </a:r>
          </a:p>
        </p:txBody>
      </p:sp>
      <p:sp>
        <p:nvSpPr>
          <p:cNvPr id="3" name="Pladsholder til indhold 2"/>
          <p:cNvSpPr>
            <a:spLocks noGrp="1"/>
          </p:cNvSpPr>
          <p:nvPr>
            <p:ph sz="half" idx="1"/>
          </p:nvPr>
        </p:nvSpPr>
        <p:spPr>
          <a:xfrm>
            <a:off x="539748" y="1474640"/>
            <a:ext cx="8332789" cy="4843360"/>
          </a:xfrm>
        </p:spPr>
        <p:txBody>
          <a:bodyPr/>
          <a:lstStyle/>
          <a:p>
            <a:pPr marL="0" indent="0">
              <a:buNone/>
            </a:pPr>
            <a:r>
              <a:rPr lang="da-DK" dirty="0"/>
              <a:t>Det er kun i egu-sporet, at elever kan komme i virksomhedspraktik. For virksomhedspraktik gælder blandt andet følgende:</a:t>
            </a:r>
          </a:p>
          <a:p>
            <a:r>
              <a:rPr lang="da-DK" dirty="0" smtClean="0"/>
              <a:t>Eleven </a:t>
            </a:r>
            <a:r>
              <a:rPr lang="da-DK" dirty="0"/>
              <a:t>modtager løn fra virksomheden på baggrund af </a:t>
            </a:r>
            <a:r>
              <a:rPr lang="da-DK" dirty="0" smtClean="0"/>
              <a:t>en praktikaftale (</a:t>
            </a:r>
            <a:r>
              <a:rPr lang="da-DK" dirty="0" smtClean="0">
                <a:hlinkClick r:id="rId2"/>
              </a:rPr>
              <a:t>bilag 1 til FGU-bekendtgørelsen</a:t>
            </a:r>
            <a:r>
              <a:rPr lang="da-DK" dirty="0" smtClean="0"/>
              <a:t>).</a:t>
            </a:r>
          </a:p>
          <a:p>
            <a:r>
              <a:rPr lang="da-DK" dirty="0" smtClean="0"/>
              <a:t>For </a:t>
            </a:r>
            <a:r>
              <a:rPr lang="da-DK" dirty="0"/>
              <a:t>elever på egu-sporets højeste undervisningsniveau (FGU-niveau 3) kan KUI i særlige tilfælde forlænge virksomhedspraktikken, så elevens samlede uddannelsesforløb forlænges med op til et år. Det vil sige maksimalt 3 år (uanset eventuelt skift af spor i FGU-forløbet</a:t>
            </a:r>
            <a:r>
              <a:rPr lang="da-DK" dirty="0" smtClean="0"/>
              <a:t>).</a:t>
            </a:r>
          </a:p>
          <a:p>
            <a:r>
              <a:rPr lang="da-DK" dirty="0" smtClean="0"/>
              <a:t>Vær </a:t>
            </a:r>
            <a:r>
              <a:rPr lang="da-DK" dirty="0"/>
              <a:t>opmærksom på at egu-sporet også kan afsluttes på FGU-niveau 1 og 2</a:t>
            </a:r>
          </a:p>
          <a:p>
            <a:endParaRPr lang="da-DK" dirty="0"/>
          </a:p>
          <a:p>
            <a:endParaRPr lang="da-DK" dirty="0"/>
          </a:p>
          <a:p>
            <a:endParaRPr lang="da-DK" dirty="0"/>
          </a:p>
        </p:txBody>
      </p:sp>
      <p:sp>
        <p:nvSpPr>
          <p:cNvPr id="4" name="Pladsholder til indhold 3"/>
          <p:cNvSpPr>
            <a:spLocks noGrp="1"/>
          </p:cNvSpPr>
          <p:nvPr>
            <p:ph sz="half" idx="2"/>
          </p:nvPr>
        </p:nvSpPr>
        <p:spPr/>
        <p:txBody>
          <a:bodyPr/>
          <a:lstStyle/>
          <a:p>
            <a:endParaRPr lang="da-DK"/>
          </a:p>
        </p:txBody>
      </p:sp>
      <p:sp>
        <p:nvSpPr>
          <p:cNvPr id="5" name="Pladsholder til dato 4"/>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4</a:t>
            </a:fld>
            <a:endParaRPr lang="da-DK" dirty="0"/>
          </a:p>
        </p:txBody>
      </p:sp>
      <p:sp>
        <p:nvSpPr>
          <p:cNvPr id="7" name="Pladsholder til tekst 6"/>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690672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p:cNvGrpSpPr/>
          <p:nvPr/>
        </p:nvGrpSpPr>
        <p:grpSpPr>
          <a:xfrm>
            <a:off x="6973506" y="1872865"/>
            <a:ext cx="1344759" cy="1871467"/>
            <a:chOff x="7664122" y="246621"/>
            <a:chExt cx="4197135" cy="6389351"/>
          </a:xfrm>
        </p:grpSpPr>
        <p:pic>
          <p:nvPicPr>
            <p:cNvPr id="18" name="Billed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4122" y="246621"/>
              <a:ext cx="4197135" cy="6389351"/>
            </a:xfrm>
            <a:prstGeom prst="rect">
              <a:avLst/>
            </a:prstGeom>
            <a:ln w="19050">
              <a:solidFill>
                <a:schemeClr val="accent1"/>
              </a:solidFill>
            </a:ln>
          </p:spPr>
        </p:pic>
        <p:grpSp>
          <p:nvGrpSpPr>
            <p:cNvPr id="20" name="Gruppe 19"/>
            <p:cNvGrpSpPr/>
            <p:nvPr/>
          </p:nvGrpSpPr>
          <p:grpSpPr>
            <a:xfrm>
              <a:off x="10960547" y="2257675"/>
              <a:ext cx="592749" cy="3357692"/>
              <a:chOff x="10960547" y="2257675"/>
              <a:chExt cx="592749" cy="3357692"/>
            </a:xfrm>
          </p:grpSpPr>
          <p:grpSp>
            <p:nvGrpSpPr>
              <p:cNvPr id="21" name="Gruppe 20"/>
              <p:cNvGrpSpPr/>
              <p:nvPr/>
            </p:nvGrpSpPr>
            <p:grpSpPr>
              <a:xfrm>
                <a:off x="10972799" y="2257675"/>
                <a:ext cx="578964" cy="113290"/>
                <a:chOff x="10972799" y="2257675"/>
                <a:chExt cx="578964" cy="113290"/>
              </a:xfrm>
            </p:grpSpPr>
            <p:sp>
              <p:nvSpPr>
                <p:cNvPr id="67" name="Kombinationstegning 6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8" name="Kombinationstegning 6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9" name="Kombinationstegning 6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2" name="Gruppe 21"/>
              <p:cNvGrpSpPr/>
              <p:nvPr/>
            </p:nvGrpSpPr>
            <p:grpSpPr>
              <a:xfrm>
                <a:off x="10966673" y="2681178"/>
                <a:ext cx="578964" cy="113290"/>
                <a:chOff x="10972799" y="2257675"/>
                <a:chExt cx="578964" cy="113290"/>
              </a:xfrm>
            </p:grpSpPr>
            <p:sp>
              <p:nvSpPr>
                <p:cNvPr id="64" name="Kombinationstegning 63"/>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5" name="Kombinationstegning 64"/>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6" name="Kombinationstegning 65"/>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4" name="Gruppe 23"/>
              <p:cNvGrpSpPr/>
              <p:nvPr/>
            </p:nvGrpSpPr>
            <p:grpSpPr>
              <a:xfrm>
                <a:off x="10966673" y="3092821"/>
                <a:ext cx="578964" cy="113290"/>
                <a:chOff x="10972799" y="2257675"/>
                <a:chExt cx="578964" cy="113290"/>
              </a:xfrm>
            </p:grpSpPr>
            <p:sp>
              <p:nvSpPr>
                <p:cNvPr id="61" name="Kombinationstegning 60"/>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2" name="Kombinationstegning 61"/>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3" name="Kombinationstegning 62"/>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5" name="Gruppe 24"/>
              <p:cNvGrpSpPr/>
              <p:nvPr/>
            </p:nvGrpSpPr>
            <p:grpSpPr>
              <a:xfrm>
                <a:off x="10966673" y="3227750"/>
                <a:ext cx="578964" cy="113290"/>
                <a:chOff x="10972799" y="2257675"/>
                <a:chExt cx="578964" cy="113290"/>
              </a:xfrm>
            </p:grpSpPr>
            <p:sp>
              <p:nvSpPr>
                <p:cNvPr id="58" name="Kombinationstegning 57"/>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9" name="Kombinationstegning 58"/>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60" name="Kombinationstegning 59"/>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6" name="Gruppe 25"/>
              <p:cNvGrpSpPr/>
              <p:nvPr/>
            </p:nvGrpSpPr>
            <p:grpSpPr>
              <a:xfrm>
                <a:off x="10966673" y="3655313"/>
                <a:ext cx="578964" cy="113290"/>
                <a:chOff x="10972799" y="2257675"/>
                <a:chExt cx="578964" cy="113290"/>
              </a:xfrm>
            </p:grpSpPr>
            <p:sp>
              <p:nvSpPr>
                <p:cNvPr id="55" name="Kombinationstegning 54"/>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6" name="Kombinationstegning 55"/>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7" name="Kombinationstegning 56"/>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7" name="Gruppe 26"/>
              <p:cNvGrpSpPr/>
              <p:nvPr/>
            </p:nvGrpSpPr>
            <p:grpSpPr>
              <a:xfrm>
                <a:off x="10969737" y="4062811"/>
                <a:ext cx="578964" cy="113290"/>
                <a:chOff x="10972799" y="2257675"/>
                <a:chExt cx="578964" cy="113290"/>
              </a:xfrm>
            </p:grpSpPr>
            <p:sp>
              <p:nvSpPr>
                <p:cNvPr id="52" name="Kombinationstegning 51"/>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3" name="Kombinationstegning 52"/>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4" name="Kombinationstegning 53"/>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8" name="Gruppe 27"/>
              <p:cNvGrpSpPr/>
              <p:nvPr/>
            </p:nvGrpSpPr>
            <p:grpSpPr>
              <a:xfrm>
                <a:off x="10969737" y="4246838"/>
                <a:ext cx="578964" cy="113290"/>
                <a:chOff x="10972799" y="2257675"/>
                <a:chExt cx="578964" cy="113290"/>
              </a:xfrm>
            </p:grpSpPr>
            <p:sp>
              <p:nvSpPr>
                <p:cNvPr id="49" name="Kombinationstegning 48"/>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0" name="Kombinationstegning 49"/>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1" name="Kombinationstegning 50"/>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29" name="Gruppe 28"/>
              <p:cNvGrpSpPr/>
              <p:nvPr/>
            </p:nvGrpSpPr>
            <p:grpSpPr>
              <a:xfrm>
                <a:off x="10974332" y="4409069"/>
                <a:ext cx="578964" cy="113290"/>
                <a:chOff x="10972799" y="2257675"/>
                <a:chExt cx="578964" cy="113290"/>
              </a:xfrm>
            </p:grpSpPr>
            <p:sp>
              <p:nvSpPr>
                <p:cNvPr id="46" name="Kombinationstegning 45"/>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7" name="Kombinationstegning 46"/>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8" name="Kombinationstegning 47"/>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0" name="Gruppe 29"/>
              <p:cNvGrpSpPr/>
              <p:nvPr/>
            </p:nvGrpSpPr>
            <p:grpSpPr>
              <a:xfrm>
                <a:off x="10974332" y="4536451"/>
                <a:ext cx="578964" cy="113290"/>
                <a:chOff x="10972799" y="2257675"/>
                <a:chExt cx="578964" cy="113290"/>
              </a:xfrm>
            </p:grpSpPr>
            <p:sp>
              <p:nvSpPr>
                <p:cNvPr id="43" name="Kombinationstegning 42"/>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4" name="Kombinationstegning 4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5" name="Kombinationstegning 4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1" name="Gruppe 30"/>
              <p:cNvGrpSpPr/>
              <p:nvPr/>
            </p:nvGrpSpPr>
            <p:grpSpPr>
              <a:xfrm>
                <a:off x="10974332" y="4912781"/>
                <a:ext cx="578964" cy="113290"/>
                <a:chOff x="10972799" y="2257675"/>
                <a:chExt cx="578964" cy="113290"/>
              </a:xfrm>
            </p:grpSpPr>
            <p:sp>
              <p:nvSpPr>
                <p:cNvPr id="40" name="Kombinationstegning 39"/>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1" name="Kombinationstegning 40"/>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42" name="Kombinationstegning 41"/>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2" name="Gruppe 31"/>
              <p:cNvGrpSpPr/>
              <p:nvPr/>
            </p:nvGrpSpPr>
            <p:grpSpPr>
              <a:xfrm>
                <a:off x="10971268" y="5326934"/>
                <a:ext cx="578964" cy="113290"/>
                <a:chOff x="10972799" y="2257675"/>
                <a:chExt cx="578964" cy="113290"/>
              </a:xfrm>
            </p:grpSpPr>
            <p:sp>
              <p:nvSpPr>
                <p:cNvPr id="37" name="Kombinationstegning 3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8" name="Kombinationstegning 3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9" name="Kombinationstegning 3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33" name="Gruppe 32"/>
              <p:cNvGrpSpPr/>
              <p:nvPr/>
            </p:nvGrpSpPr>
            <p:grpSpPr>
              <a:xfrm>
                <a:off x="10960547" y="5502077"/>
                <a:ext cx="578964" cy="113290"/>
                <a:chOff x="10972799" y="2257675"/>
                <a:chExt cx="578964" cy="113290"/>
              </a:xfrm>
            </p:grpSpPr>
            <p:sp>
              <p:nvSpPr>
                <p:cNvPr id="34" name="Kombinationstegning 33"/>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5" name="Kombinationstegning 34"/>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6" name="Kombinationstegning 35"/>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grpSp>
      <p:pic>
        <p:nvPicPr>
          <p:cNvPr id="23" name="Billede 2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b="-742"/>
          <a:stretch/>
        </p:blipFill>
        <p:spPr>
          <a:xfrm>
            <a:off x="8101017" y="865842"/>
            <a:ext cx="2055292" cy="5627585"/>
          </a:xfrm>
          <a:prstGeom prst="rect">
            <a:avLst/>
          </a:prstGeom>
        </p:spPr>
      </p:pic>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6997518" cy="543984"/>
          </a:xfrm>
        </p:spPr>
        <p:txBody>
          <a:bodyPr/>
          <a:lstStyle/>
          <a:p>
            <a:r>
              <a:rPr lang="da-DK" sz="3200" b="1" dirty="0" smtClean="0"/>
              <a:t>	</a:t>
            </a:r>
            <a:r>
              <a:rPr lang="da-DK" sz="3200" b="1" dirty="0" err="1" smtClean="0"/>
              <a:t>Præsentationsportfolio</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40</a:t>
            </a:fld>
            <a:endParaRPr lang="da-DK" dirty="0"/>
          </a:p>
        </p:txBody>
      </p:sp>
      <p:sp>
        <p:nvSpPr>
          <p:cNvPr id="10" name="Pladsholder til indhold 8"/>
          <p:cNvSpPr>
            <a:spLocks noGrp="1"/>
          </p:cNvSpPr>
          <p:nvPr>
            <p:ph sz="half" idx="1"/>
          </p:nvPr>
        </p:nvSpPr>
        <p:spPr>
          <a:xfrm>
            <a:off x="539749" y="1744245"/>
            <a:ext cx="3990988" cy="4434486"/>
          </a:xfrm>
        </p:spPr>
        <p:txBody>
          <a:bodyPr/>
          <a:lstStyle/>
          <a:p>
            <a:r>
              <a:rPr lang="da-DK" dirty="0"/>
              <a:t>Nogle uger før prøven mødes vejlederen og faglæreren med Emma og </a:t>
            </a:r>
            <a:r>
              <a:rPr lang="da-DK" dirty="0" smtClean="0"/>
              <a:t>sammen hjælper de Emma med at udarbejde en </a:t>
            </a:r>
            <a:r>
              <a:rPr lang="da-DK" dirty="0" err="1"/>
              <a:t>præsentationsportfolio</a:t>
            </a:r>
            <a:endParaRPr lang="da-DK" dirty="0"/>
          </a:p>
          <a:p>
            <a:r>
              <a:rPr lang="da-DK" dirty="0" smtClean="0"/>
              <a:t>De </a:t>
            </a:r>
            <a:r>
              <a:rPr lang="da-DK" dirty="0"/>
              <a:t>elementer, der vælges til </a:t>
            </a:r>
            <a:r>
              <a:rPr lang="da-DK" dirty="0" err="1"/>
              <a:t>præsentationsportfolioen</a:t>
            </a:r>
            <a:r>
              <a:rPr lang="da-DK" dirty="0"/>
              <a:t>, skal bedst muligt vise hvad Emma har lært.</a:t>
            </a:r>
          </a:p>
          <a:p>
            <a:r>
              <a:rPr lang="da-DK" dirty="0"/>
              <a:t>De gennemgår alle Emmas </a:t>
            </a:r>
            <a:r>
              <a:rPr lang="da-DK" dirty="0" smtClean="0"/>
              <a:t>materialer </a:t>
            </a:r>
            <a:r>
              <a:rPr lang="da-DK" dirty="0"/>
              <a:t>og udvælger de bedste. </a:t>
            </a:r>
          </a:p>
        </p:txBody>
      </p:sp>
      <p:pic>
        <p:nvPicPr>
          <p:cNvPr id="86" name="Billede 8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47069" y="4545416"/>
            <a:ext cx="1341754" cy="1362127"/>
          </a:xfrm>
          <a:prstGeom prst="rect">
            <a:avLst/>
          </a:prstGeom>
          <a:solidFill>
            <a:schemeClr val="bg1">
              <a:lumMod val="85000"/>
            </a:schemeClr>
          </a:solidFill>
          <a:ln w="28575">
            <a:solidFill>
              <a:schemeClr val="accent2">
                <a:lumMod val="50000"/>
              </a:schemeClr>
            </a:solidFill>
          </a:ln>
        </p:spPr>
      </p:pic>
      <p:pic>
        <p:nvPicPr>
          <p:cNvPr id="7" name="Billede 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331111" y="2992173"/>
            <a:ext cx="1395553" cy="1374924"/>
          </a:xfrm>
          <a:prstGeom prst="rect">
            <a:avLst/>
          </a:prstGeom>
          <a:solidFill>
            <a:srgbClr val="E3E2E1"/>
          </a:solidFill>
          <a:ln w="28575">
            <a:solidFill>
              <a:schemeClr val="accent1"/>
            </a:solidFill>
          </a:ln>
        </p:spPr>
      </p:pic>
      <p:pic>
        <p:nvPicPr>
          <p:cNvPr id="9" name="Billede 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699829" y="4536135"/>
            <a:ext cx="1418291" cy="1371408"/>
          </a:xfrm>
          <a:prstGeom prst="rect">
            <a:avLst/>
          </a:prstGeom>
          <a:solidFill>
            <a:srgbClr val="E3E2E1"/>
          </a:solidFill>
          <a:ln w="28575">
            <a:solidFill>
              <a:schemeClr val="accent1"/>
            </a:solidFill>
          </a:ln>
        </p:spPr>
      </p:pic>
      <p:pic>
        <p:nvPicPr>
          <p:cNvPr id="88" name="Billede 87"/>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31971" y="1904244"/>
            <a:ext cx="1372298" cy="1087929"/>
          </a:xfrm>
          <a:prstGeom prst="rect">
            <a:avLst/>
          </a:prstGeom>
        </p:spPr>
      </p:pic>
      <p:pic>
        <p:nvPicPr>
          <p:cNvPr id="89" name="Billede 88"/>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530544" y="2912464"/>
            <a:ext cx="1756860" cy="1534342"/>
          </a:xfrm>
          <a:prstGeom prst="rect">
            <a:avLst/>
          </a:prstGeom>
        </p:spPr>
      </p:pic>
      <p:pic>
        <p:nvPicPr>
          <p:cNvPr id="19" name="Billede 1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28887" y="4629574"/>
            <a:ext cx="2451070" cy="2228426"/>
          </a:xfrm>
          <a:prstGeom prst="rect">
            <a:avLst/>
          </a:prstGeom>
        </p:spPr>
      </p:pic>
      <p:pic>
        <p:nvPicPr>
          <p:cNvPr id="3" name="Billede 2"/>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711949" y="1450884"/>
            <a:ext cx="3637189" cy="5290457"/>
          </a:xfrm>
          <a:prstGeom prst="rect">
            <a:avLst/>
          </a:prstGeom>
        </p:spPr>
      </p:pic>
      <p:pic>
        <p:nvPicPr>
          <p:cNvPr id="4" name="Billede 3"/>
          <p:cNvPicPr>
            <a:picLocks noChangeAspect="1"/>
          </p:cNvPicPr>
          <p:nvPr/>
        </p:nvPicPr>
        <p:blipFill>
          <a:blip r:embed="rId16">
            <a:extLst>
              <a:ext uri="{28A0092B-C50C-407E-A947-70E740481C1C}">
                <a14:useLocalDpi xmlns:a14="http://schemas.microsoft.com/office/drawing/2010/main"/>
              </a:ext>
            </a:extLst>
          </a:blip>
          <a:stretch>
            <a:fillRect/>
          </a:stretch>
        </p:blipFill>
        <p:spPr>
          <a:xfrm flipH="1">
            <a:off x="9688630" y="1294130"/>
            <a:ext cx="3110644" cy="5447211"/>
          </a:xfrm>
          <a:prstGeom prst="rect">
            <a:avLst/>
          </a:prstGeom>
        </p:spPr>
      </p:pic>
    </p:spTree>
    <p:custDataLst>
      <p:tags r:id="rId1"/>
    </p:custDataLst>
    <p:extLst>
      <p:ext uri="{BB962C8B-B14F-4D97-AF65-F5344CB8AC3E}">
        <p14:creationId xmlns:p14="http://schemas.microsoft.com/office/powerpoint/2010/main" val="956389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p:cNvGrpSpPr/>
          <p:nvPr/>
        </p:nvGrpSpPr>
        <p:grpSpPr>
          <a:xfrm>
            <a:off x="8571320" y="3379784"/>
            <a:ext cx="3602704" cy="2236634"/>
            <a:chOff x="1779040" y="4177908"/>
            <a:chExt cx="3602704" cy="2236634"/>
          </a:xfrm>
        </p:grpSpPr>
        <p:grpSp>
          <p:nvGrpSpPr>
            <p:cNvPr id="37" name="Gruppe 36"/>
            <p:cNvGrpSpPr/>
            <p:nvPr/>
          </p:nvGrpSpPr>
          <p:grpSpPr>
            <a:xfrm>
              <a:off x="1779040" y="4177908"/>
              <a:ext cx="3602704" cy="2236634"/>
              <a:chOff x="482939" y="199406"/>
              <a:chExt cx="3602704" cy="2236634"/>
            </a:xfrm>
          </p:grpSpPr>
          <p:sp>
            <p:nvSpPr>
              <p:cNvPr id="38" name="Rektangel 37"/>
              <p:cNvSpPr/>
              <p:nvPr/>
            </p:nvSpPr>
            <p:spPr>
              <a:xfrm>
                <a:off x="482939" y="199406"/>
                <a:ext cx="3602704" cy="223663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sp>
            <p:nvSpPr>
              <p:cNvPr id="39" name="Rektangel 38"/>
              <p:cNvSpPr/>
              <p:nvPr/>
            </p:nvSpPr>
            <p:spPr>
              <a:xfrm>
                <a:off x="2193411" y="260646"/>
                <a:ext cx="1810983" cy="210376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07000"/>
                  </a:lnSpc>
                  <a:tabLst>
                    <a:tab pos="228600" algn="l"/>
                    <a:tab pos="828040" algn="l"/>
                  </a:tabLst>
                </a:pPr>
                <a:r>
                  <a:rPr lang="da-DK" sz="1300" dirty="0" smtClean="0">
                    <a:solidFill>
                      <a:srgbClr val="161616"/>
                    </a:solidFill>
                  </a:rPr>
                  <a:t>Jeg vil fortælle om:</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Proces for at udføre </a:t>
                </a:r>
                <a:r>
                  <a:rPr lang="da-DK" sz="1300" dirty="0" smtClean="0">
                    <a:solidFill>
                      <a:srgbClr val="161616"/>
                    </a:solidFill>
                  </a:rPr>
                  <a:t>egenkontrol</a:t>
                </a:r>
                <a:endParaRPr lang="da-DK" sz="1300" dirty="0">
                  <a:solidFill>
                    <a:srgbClr val="161616"/>
                  </a:solidFill>
                </a:endParaRP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Vigtigheden af at holde en god hygiejne.</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Begreber fra hygiejnekursus</a:t>
                </a:r>
              </a:p>
            </p:txBody>
          </p:sp>
        </p:grpSp>
        <p:pic>
          <p:nvPicPr>
            <p:cNvPr id="17" name="Billed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1684" y="4239148"/>
              <a:ext cx="1577827" cy="2103769"/>
            </a:xfrm>
            <a:prstGeom prst="rect">
              <a:avLst/>
            </a:prstGeom>
          </p:spPr>
        </p:pic>
      </p:grpSp>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6997518" cy="543984"/>
          </a:xfrm>
        </p:spPr>
        <p:txBody>
          <a:bodyPr/>
          <a:lstStyle/>
          <a:p>
            <a:r>
              <a:rPr lang="da-DK" sz="3200" b="1" dirty="0" smtClean="0"/>
              <a:t>	</a:t>
            </a:r>
            <a:r>
              <a:rPr lang="da-DK" sz="3200" b="1" dirty="0" err="1" smtClean="0"/>
              <a:t>Præsentationsportfolio</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41</a:t>
            </a:fld>
            <a:endParaRPr lang="da-DK" dirty="0"/>
          </a:p>
        </p:txBody>
      </p:sp>
      <p:grpSp>
        <p:nvGrpSpPr>
          <p:cNvPr id="15" name="Gruppe 14"/>
          <p:cNvGrpSpPr/>
          <p:nvPr/>
        </p:nvGrpSpPr>
        <p:grpSpPr>
          <a:xfrm>
            <a:off x="92898" y="1164945"/>
            <a:ext cx="4428000" cy="3600000"/>
            <a:chOff x="828850" y="1692248"/>
            <a:chExt cx="4428000" cy="3600000"/>
          </a:xfrm>
        </p:grpSpPr>
        <p:grpSp>
          <p:nvGrpSpPr>
            <p:cNvPr id="22" name="Gruppe 21"/>
            <p:cNvGrpSpPr/>
            <p:nvPr/>
          </p:nvGrpSpPr>
          <p:grpSpPr>
            <a:xfrm>
              <a:off x="828850" y="1692248"/>
              <a:ext cx="4428000" cy="3600000"/>
              <a:chOff x="1106299" y="223469"/>
              <a:chExt cx="4428000" cy="3600000"/>
            </a:xfrm>
          </p:grpSpPr>
          <p:sp>
            <p:nvSpPr>
              <p:cNvPr id="25" name="Rektangel 24"/>
              <p:cNvSpPr/>
              <p:nvPr/>
            </p:nvSpPr>
            <p:spPr>
              <a:xfrm>
                <a:off x="1106299" y="223469"/>
                <a:ext cx="4428000" cy="360000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sp>
            <p:nvSpPr>
              <p:cNvPr id="24" name="Rektangel 23"/>
              <p:cNvSpPr/>
              <p:nvPr/>
            </p:nvSpPr>
            <p:spPr>
              <a:xfrm>
                <a:off x="3181610" y="301564"/>
                <a:ext cx="2281092" cy="345980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07000"/>
                  </a:lnSpc>
                  <a:tabLst>
                    <a:tab pos="228600" algn="l"/>
                    <a:tab pos="828040" algn="l"/>
                  </a:tabLst>
                </a:pPr>
                <a:r>
                  <a:rPr lang="da-DK" sz="1300" dirty="0" smtClean="0">
                    <a:solidFill>
                      <a:srgbClr val="161616"/>
                    </a:solidFill>
                  </a:rPr>
                  <a:t>Jeg vil fortælle om:</a:t>
                </a:r>
              </a:p>
              <a:p>
                <a:pPr marL="342900" lvl="0" indent="-342900">
                  <a:lnSpc>
                    <a:spcPct val="107000"/>
                  </a:lnSpc>
                  <a:buFont typeface="Calibri" panose="020F0502020204030204" pitchFamily="34" charset="0"/>
                  <a:buChar char="-"/>
                  <a:tabLst>
                    <a:tab pos="228600" algn="l"/>
                    <a:tab pos="828040" algn="l"/>
                  </a:tabLst>
                </a:pPr>
                <a:r>
                  <a:rPr lang="da-DK" sz="1300" dirty="0" smtClean="0">
                    <a:solidFill>
                      <a:srgbClr val="161616"/>
                    </a:solidFill>
                  </a:rPr>
                  <a:t>Vigtigt </a:t>
                </a:r>
                <a:r>
                  <a:rPr lang="da-DK" sz="1300" dirty="0">
                    <a:solidFill>
                      <a:srgbClr val="161616"/>
                    </a:solidFill>
                  </a:rPr>
                  <a:t>at adskille grøntsager og kød</a:t>
                </a:r>
              </a:p>
              <a:p>
                <a:pPr marL="342900" lvl="0" indent="-342900">
                  <a:lnSpc>
                    <a:spcPct val="107000"/>
                  </a:lnSpc>
                  <a:buFont typeface="Calibri" panose="020F0502020204030204" pitchFamily="34" charset="0"/>
                  <a:buChar char="-"/>
                  <a:tabLst>
                    <a:tab pos="228600" algn="l"/>
                    <a:tab pos="828040" algn="l"/>
                  </a:tabLst>
                </a:pPr>
                <a:r>
                  <a:rPr lang="da-DK" sz="1300" dirty="0">
                    <a:solidFill>
                      <a:srgbClr val="161616"/>
                    </a:solidFill>
                  </a:rPr>
                  <a:t>Skæreteknikker i forhold til forskellige grøntsager</a:t>
                </a:r>
              </a:p>
              <a:p>
                <a:pPr marL="342900" lvl="0" indent="-342900">
                  <a:lnSpc>
                    <a:spcPct val="107000"/>
                  </a:lnSpc>
                  <a:buFont typeface="Calibri" panose="020F0502020204030204" pitchFamily="34" charset="0"/>
                  <a:buChar char="-"/>
                  <a:tabLst>
                    <a:tab pos="228600" algn="l"/>
                    <a:tab pos="828040" algn="l"/>
                  </a:tabLst>
                </a:pPr>
                <a:r>
                  <a:rPr lang="da-DK" sz="1300" dirty="0">
                    <a:solidFill>
                      <a:srgbClr val="161616"/>
                    </a:solidFill>
                  </a:rPr>
                  <a:t>Skæreteknikker i forbindelse med udskæring af fisk, herunder vigtigt at bruge en særlig kniv</a:t>
                </a:r>
              </a:p>
              <a:p>
                <a:pPr marL="342900" lvl="0" indent="-342900">
                  <a:lnSpc>
                    <a:spcPct val="107000"/>
                  </a:lnSpc>
                  <a:buFont typeface="Calibri" panose="020F0502020204030204" pitchFamily="34" charset="0"/>
                  <a:buChar char="-"/>
                  <a:tabLst>
                    <a:tab pos="228600" algn="l"/>
                    <a:tab pos="828040" algn="l"/>
                  </a:tabLst>
                </a:pPr>
                <a:r>
                  <a:rPr lang="da-DK" sz="1300" dirty="0">
                    <a:solidFill>
                      <a:srgbClr val="161616"/>
                    </a:solidFill>
                  </a:rPr>
                  <a:t>Klargøringsproces; skylning, skrælning, forarbejdning, tilberedning.</a:t>
                </a:r>
                <a:endParaRPr lang="da-DK" sz="1300" dirty="0">
                  <a:solidFill>
                    <a:srgbClr val="161616"/>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Billed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819" y="1770344"/>
              <a:ext cx="1994057" cy="1742878"/>
            </a:xfrm>
            <a:prstGeom prst="rect">
              <a:avLst/>
            </a:prstGeom>
          </p:spPr>
        </p:pic>
        <p:pic>
          <p:nvPicPr>
            <p:cNvPr id="14" name="Billede 1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05823" y="3415194"/>
              <a:ext cx="2005070" cy="1814959"/>
            </a:xfrm>
            <a:prstGeom prst="rect">
              <a:avLst/>
            </a:prstGeom>
          </p:spPr>
        </p:pic>
      </p:grpSp>
      <p:grpSp>
        <p:nvGrpSpPr>
          <p:cNvPr id="27" name="Gruppe 26"/>
          <p:cNvGrpSpPr/>
          <p:nvPr/>
        </p:nvGrpSpPr>
        <p:grpSpPr>
          <a:xfrm>
            <a:off x="4706143" y="947701"/>
            <a:ext cx="4788000" cy="2205688"/>
            <a:chOff x="6114425" y="1231004"/>
            <a:chExt cx="4788000" cy="2205688"/>
          </a:xfrm>
        </p:grpSpPr>
        <p:grpSp>
          <p:nvGrpSpPr>
            <p:cNvPr id="31" name="Gruppe 30"/>
            <p:cNvGrpSpPr/>
            <p:nvPr/>
          </p:nvGrpSpPr>
          <p:grpSpPr>
            <a:xfrm>
              <a:off x="6114425" y="1231004"/>
              <a:ext cx="4788000" cy="2205688"/>
              <a:chOff x="519412" y="226576"/>
              <a:chExt cx="4788000" cy="2205688"/>
            </a:xfrm>
          </p:grpSpPr>
          <p:sp>
            <p:nvSpPr>
              <p:cNvPr id="34" name="Rektangel 33"/>
              <p:cNvSpPr/>
              <p:nvPr/>
            </p:nvSpPr>
            <p:spPr>
              <a:xfrm>
                <a:off x="519412" y="226576"/>
                <a:ext cx="4788000" cy="2205688"/>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sp>
            <p:nvSpPr>
              <p:cNvPr id="35" name="Rektangel 34"/>
              <p:cNvSpPr/>
              <p:nvPr/>
            </p:nvSpPr>
            <p:spPr>
              <a:xfrm>
                <a:off x="3181609" y="301565"/>
                <a:ext cx="2054065" cy="206285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07000"/>
                  </a:lnSpc>
                  <a:tabLst>
                    <a:tab pos="228600" algn="l"/>
                    <a:tab pos="828040" algn="l"/>
                  </a:tabLst>
                </a:pPr>
                <a:r>
                  <a:rPr lang="da-DK" sz="1300" dirty="0" smtClean="0">
                    <a:solidFill>
                      <a:srgbClr val="161616"/>
                    </a:solidFill>
                  </a:rPr>
                  <a:t>Jeg vil fortælle om:</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Vigtigt at være opmærksom ved tunge ting – løft kan give skader</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Teknikker i forhold til at håndtere opvasken </a:t>
                </a:r>
                <a:r>
                  <a:rPr lang="da-DK" sz="1300" dirty="0" smtClean="0">
                    <a:solidFill>
                      <a:srgbClr val="161616"/>
                    </a:solidFill>
                  </a:rPr>
                  <a:t>ergonomisk korrekt.</a:t>
                </a:r>
                <a:endParaRPr lang="da-DK" sz="1300" dirty="0">
                  <a:solidFill>
                    <a:srgbClr val="161616"/>
                  </a:solidFill>
                </a:endParaRPr>
              </a:p>
            </p:txBody>
          </p:sp>
        </p:grpSp>
        <p:pic>
          <p:nvPicPr>
            <p:cNvPr id="16" name="Billede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79960" y="1328897"/>
              <a:ext cx="2591062" cy="2039945"/>
            </a:xfrm>
            <a:prstGeom prst="rect">
              <a:avLst/>
            </a:prstGeom>
          </p:spPr>
        </p:pic>
      </p:grpSp>
      <p:grpSp>
        <p:nvGrpSpPr>
          <p:cNvPr id="29" name="Gruppe 28"/>
          <p:cNvGrpSpPr/>
          <p:nvPr/>
        </p:nvGrpSpPr>
        <p:grpSpPr>
          <a:xfrm>
            <a:off x="271519" y="4520722"/>
            <a:ext cx="4731912" cy="2304000"/>
            <a:chOff x="3306431" y="4678576"/>
            <a:chExt cx="4731912" cy="2304000"/>
          </a:xfrm>
        </p:grpSpPr>
        <p:grpSp>
          <p:nvGrpSpPr>
            <p:cNvPr id="45" name="Gruppe 44"/>
            <p:cNvGrpSpPr/>
            <p:nvPr/>
          </p:nvGrpSpPr>
          <p:grpSpPr>
            <a:xfrm>
              <a:off x="3306431" y="4678576"/>
              <a:ext cx="4731912" cy="2304000"/>
              <a:chOff x="1577154" y="248407"/>
              <a:chExt cx="4731912" cy="2304000"/>
            </a:xfrm>
          </p:grpSpPr>
          <p:sp>
            <p:nvSpPr>
              <p:cNvPr id="47" name="Rektangel 46"/>
              <p:cNvSpPr/>
              <p:nvPr/>
            </p:nvSpPr>
            <p:spPr>
              <a:xfrm>
                <a:off x="1577154" y="248407"/>
                <a:ext cx="4731912" cy="230400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sp>
            <p:nvSpPr>
              <p:cNvPr id="48" name="Rektangel 47"/>
              <p:cNvSpPr/>
              <p:nvPr/>
            </p:nvSpPr>
            <p:spPr>
              <a:xfrm>
                <a:off x="3181609" y="304317"/>
                <a:ext cx="3052109" cy="2160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07000"/>
                  </a:lnSpc>
                  <a:tabLst>
                    <a:tab pos="228600" algn="l"/>
                    <a:tab pos="828040" algn="l"/>
                  </a:tabLst>
                </a:pPr>
                <a:r>
                  <a:rPr lang="da-DK" sz="1300" dirty="0" smtClean="0">
                    <a:solidFill>
                      <a:srgbClr val="161616"/>
                    </a:solidFill>
                  </a:rPr>
                  <a:t>Jeg vil fortælle om:</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Sammensætningen af tallerkenen og forholdet mellem kulhydrater, protein, fedt m.m.</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Vigtigt at de ældre får et nærende måltid</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Gerda ser glad ud, hvilket </a:t>
                </a:r>
                <a:r>
                  <a:rPr lang="da-DK" sz="1300" dirty="0" smtClean="0">
                    <a:solidFill>
                      <a:srgbClr val="161616"/>
                    </a:solidFill>
                  </a:rPr>
                  <a:t>kan </a:t>
                </a:r>
                <a:r>
                  <a:rPr lang="da-DK" sz="1300" dirty="0">
                    <a:solidFill>
                      <a:srgbClr val="161616"/>
                    </a:solidFill>
                  </a:rPr>
                  <a:t>skyldes anretningen af måltidet. Den er vigtig for lysten til at spise.</a:t>
                </a:r>
              </a:p>
            </p:txBody>
          </p:sp>
        </p:grpSp>
        <p:pic>
          <p:nvPicPr>
            <p:cNvPr id="28" name="Billede 27"/>
            <p:cNvPicPr>
              <a:picLocks noChangeAspect="1"/>
            </p:cNvPicPr>
            <p:nvPr/>
          </p:nvPicPr>
          <p:blipFill rotWithShape="1">
            <a:blip r:embed="rId9" cstate="print">
              <a:extLst>
                <a:ext uri="{28A0092B-C50C-407E-A947-70E740481C1C}">
                  <a14:useLocalDpi xmlns:a14="http://schemas.microsoft.com/office/drawing/2010/main"/>
                </a:ext>
              </a:extLst>
            </a:blip>
            <a:srcRect l="27298"/>
            <a:stretch/>
          </p:blipFill>
          <p:spPr>
            <a:xfrm>
              <a:off x="3411450" y="4746518"/>
              <a:ext cx="1506768" cy="2160000"/>
            </a:xfrm>
            <a:prstGeom prst="rect">
              <a:avLst/>
            </a:prstGeom>
          </p:spPr>
        </p:pic>
      </p:grpSp>
      <p:grpSp>
        <p:nvGrpSpPr>
          <p:cNvPr id="40" name="Gruppe 39"/>
          <p:cNvGrpSpPr/>
          <p:nvPr/>
        </p:nvGrpSpPr>
        <p:grpSpPr>
          <a:xfrm>
            <a:off x="4293630" y="3036361"/>
            <a:ext cx="5069075" cy="1908000"/>
            <a:chOff x="6419827" y="3318598"/>
            <a:chExt cx="5069075" cy="1908000"/>
          </a:xfrm>
        </p:grpSpPr>
        <p:grpSp>
          <p:nvGrpSpPr>
            <p:cNvPr id="51" name="Gruppe 50"/>
            <p:cNvGrpSpPr/>
            <p:nvPr/>
          </p:nvGrpSpPr>
          <p:grpSpPr>
            <a:xfrm>
              <a:off x="6419827" y="3318598"/>
              <a:ext cx="5069075" cy="1908000"/>
              <a:chOff x="522165" y="235502"/>
              <a:chExt cx="5069075" cy="1908000"/>
            </a:xfrm>
          </p:grpSpPr>
          <p:sp>
            <p:nvSpPr>
              <p:cNvPr id="53" name="Rektangel 52"/>
              <p:cNvSpPr/>
              <p:nvPr/>
            </p:nvSpPr>
            <p:spPr>
              <a:xfrm>
                <a:off x="522165" y="235502"/>
                <a:ext cx="5069075" cy="190800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sp>
            <p:nvSpPr>
              <p:cNvPr id="54" name="Rektangel 53"/>
              <p:cNvSpPr/>
              <p:nvPr/>
            </p:nvSpPr>
            <p:spPr>
              <a:xfrm>
                <a:off x="2989100" y="277501"/>
                <a:ext cx="2537066" cy="1800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07000"/>
                  </a:lnSpc>
                  <a:tabLst>
                    <a:tab pos="228600" algn="l"/>
                    <a:tab pos="828040" algn="l"/>
                  </a:tabLst>
                </a:pPr>
                <a:r>
                  <a:rPr lang="da-DK" sz="1300" dirty="0" smtClean="0">
                    <a:solidFill>
                      <a:srgbClr val="161616"/>
                    </a:solidFill>
                  </a:rPr>
                  <a:t>Jeg vil fortælle om:</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Fortælle om hele processen med brug af begreber og metoder; råvarer, herunder </a:t>
                </a:r>
                <a:r>
                  <a:rPr lang="da-DK" sz="1300" dirty="0" smtClean="0">
                    <a:solidFill>
                      <a:srgbClr val="161616"/>
                    </a:solidFill>
                  </a:rPr>
                  <a:t>gærens </a:t>
                </a:r>
                <a:r>
                  <a:rPr lang="da-DK" sz="1300" dirty="0">
                    <a:solidFill>
                      <a:srgbClr val="161616"/>
                    </a:solidFill>
                  </a:rPr>
                  <a:t>funktion, æltning, hævning, formeteknik, bagetid mv.</a:t>
                </a:r>
              </a:p>
            </p:txBody>
          </p:sp>
        </p:grpSp>
        <p:pic>
          <p:nvPicPr>
            <p:cNvPr id="36" name="Billede 3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489833" y="3368842"/>
              <a:ext cx="2418948" cy="1800000"/>
            </a:xfrm>
            <a:prstGeom prst="rect">
              <a:avLst/>
            </a:prstGeom>
          </p:spPr>
        </p:pic>
      </p:grpSp>
      <p:grpSp>
        <p:nvGrpSpPr>
          <p:cNvPr id="42" name="Gruppe 41"/>
          <p:cNvGrpSpPr/>
          <p:nvPr/>
        </p:nvGrpSpPr>
        <p:grpSpPr>
          <a:xfrm>
            <a:off x="5524687" y="4880722"/>
            <a:ext cx="4572000" cy="1944000"/>
            <a:chOff x="7363446" y="4959623"/>
            <a:chExt cx="4572000" cy="1944000"/>
          </a:xfrm>
        </p:grpSpPr>
        <p:grpSp>
          <p:nvGrpSpPr>
            <p:cNvPr id="58" name="Gruppe 57"/>
            <p:cNvGrpSpPr/>
            <p:nvPr/>
          </p:nvGrpSpPr>
          <p:grpSpPr>
            <a:xfrm>
              <a:off x="7363446" y="4959623"/>
              <a:ext cx="4572000" cy="1944000"/>
              <a:chOff x="581588" y="211438"/>
              <a:chExt cx="4572000" cy="1944000"/>
            </a:xfrm>
          </p:grpSpPr>
          <p:sp>
            <p:nvSpPr>
              <p:cNvPr id="60" name="Rektangel 59"/>
              <p:cNvSpPr/>
              <p:nvPr/>
            </p:nvSpPr>
            <p:spPr>
              <a:xfrm>
                <a:off x="581588" y="211438"/>
                <a:ext cx="4572000" cy="1944000"/>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sp>
            <p:nvSpPr>
              <p:cNvPr id="61" name="Rektangel 60"/>
              <p:cNvSpPr/>
              <p:nvPr/>
            </p:nvSpPr>
            <p:spPr>
              <a:xfrm>
                <a:off x="2914802" y="280414"/>
                <a:ext cx="2166477" cy="1800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07000"/>
                  </a:lnSpc>
                  <a:tabLst>
                    <a:tab pos="228600" algn="l"/>
                    <a:tab pos="828040" algn="l"/>
                  </a:tabLst>
                </a:pPr>
                <a:r>
                  <a:rPr lang="da-DK" sz="1300" dirty="0" smtClean="0">
                    <a:solidFill>
                      <a:srgbClr val="161616"/>
                    </a:solidFill>
                  </a:rPr>
                  <a:t>Jeg vil fortælle om:</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Indstilling af tykkelse</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Sikkerhedsmæssig brug, herunder afdækning af kniv.</a:t>
                </a:r>
              </a:p>
              <a:p>
                <a:pPr marL="180975" lvl="0" indent="-180975">
                  <a:lnSpc>
                    <a:spcPct val="107000"/>
                  </a:lnSpc>
                  <a:buFont typeface="Calibri" panose="020F0502020204030204" pitchFamily="34" charset="0"/>
                  <a:buChar char="-"/>
                  <a:tabLst>
                    <a:tab pos="228600" algn="l"/>
                    <a:tab pos="828040" algn="l"/>
                  </a:tabLst>
                </a:pPr>
                <a:r>
                  <a:rPr lang="da-DK" sz="1300" dirty="0">
                    <a:solidFill>
                      <a:srgbClr val="161616"/>
                    </a:solidFill>
                  </a:rPr>
                  <a:t>Generelle sikkerhedskrav i køkkenet</a:t>
                </a:r>
              </a:p>
            </p:txBody>
          </p:sp>
        </p:grpSp>
        <p:pic>
          <p:nvPicPr>
            <p:cNvPr id="41" name="Billede 4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447547" y="5020535"/>
              <a:ext cx="2248608" cy="1813555"/>
            </a:xfrm>
            <a:prstGeom prst="rect">
              <a:avLst/>
            </a:prstGeom>
          </p:spPr>
        </p:pic>
      </p:grpSp>
      <p:grpSp>
        <p:nvGrpSpPr>
          <p:cNvPr id="65" name="Gruppe 64"/>
          <p:cNvGrpSpPr/>
          <p:nvPr/>
        </p:nvGrpSpPr>
        <p:grpSpPr>
          <a:xfrm>
            <a:off x="9636253" y="480523"/>
            <a:ext cx="2447023" cy="2787555"/>
            <a:chOff x="9126940" y="2879678"/>
            <a:chExt cx="2447023" cy="2787555"/>
          </a:xfrm>
        </p:grpSpPr>
        <p:sp>
          <p:nvSpPr>
            <p:cNvPr id="71" name="Rektangel 70"/>
            <p:cNvSpPr/>
            <p:nvPr/>
          </p:nvSpPr>
          <p:spPr>
            <a:xfrm>
              <a:off x="9126940" y="2879678"/>
              <a:ext cx="2447023" cy="2787555"/>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grpSp>
          <p:nvGrpSpPr>
            <p:cNvPr id="64" name="Gruppe 63"/>
            <p:cNvGrpSpPr/>
            <p:nvPr/>
          </p:nvGrpSpPr>
          <p:grpSpPr>
            <a:xfrm>
              <a:off x="9219061" y="2954742"/>
              <a:ext cx="2281425" cy="2647663"/>
              <a:chOff x="-8103" y="1195583"/>
              <a:chExt cx="4320693" cy="4920609"/>
            </a:xfrm>
          </p:grpSpPr>
          <p:pic>
            <p:nvPicPr>
              <p:cNvPr id="55" name="Billede 54"/>
              <p:cNvPicPr>
                <a:picLocks noChangeAspect="1"/>
              </p:cNvPicPr>
              <p:nvPr/>
            </p:nvPicPr>
            <p:blipFill rotWithShape="1">
              <a:blip r:embed="rId12" cstate="print">
                <a:extLst>
                  <a:ext uri="{28A0092B-C50C-407E-A947-70E740481C1C}">
                    <a14:useLocalDpi xmlns:a14="http://schemas.microsoft.com/office/drawing/2010/main"/>
                  </a:ext>
                </a:extLst>
              </a:blip>
              <a:srcRect l="2871" t="7268" r="3020" b="10524"/>
              <a:stretch/>
            </p:blipFill>
            <p:spPr>
              <a:xfrm>
                <a:off x="-8103" y="1195583"/>
                <a:ext cx="4320693" cy="1249178"/>
              </a:xfrm>
              <a:prstGeom prst="rect">
                <a:avLst/>
              </a:prstGeom>
            </p:spPr>
          </p:pic>
          <p:pic>
            <p:nvPicPr>
              <p:cNvPr id="56" name="Billede 55"/>
              <p:cNvPicPr>
                <a:picLocks noChangeAspect="1"/>
              </p:cNvPicPr>
              <p:nvPr/>
            </p:nvPicPr>
            <p:blipFill rotWithShape="1">
              <a:blip r:embed="rId13" cstate="print">
                <a:extLst>
                  <a:ext uri="{28A0092B-C50C-407E-A947-70E740481C1C}">
                    <a14:useLocalDpi xmlns:a14="http://schemas.microsoft.com/office/drawing/2010/main"/>
                  </a:ext>
                </a:extLst>
              </a:blip>
              <a:srcRect l="2730" t="8176" r="3161" b="8259"/>
              <a:stretch/>
            </p:blipFill>
            <p:spPr>
              <a:xfrm>
                <a:off x="-8101" y="2438418"/>
                <a:ext cx="4316434" cy="1242836"/>
              </a:xfrm>
              <a:prstGeom prst="rect">
                <a:avLst/>
              </a:prstGeom>
            </p:spPr>
          </p:pic>
          <p:pic>
            <p:nvPicPr>
              <p:cNvPr id="62" name="Billede 61"/>
              <p:cNvPicPr>
                <a:picLocks noChangeAspect="1"/>
              </p:cNvPicPr>
              <p:nvPr/>
            </p:nvPicPr>
            <p:blipFill rotWithShape="1">
              <a:blip r:embed="rId14" cstate="print">
                <a:extLst>
                  <a:ext uri="{28A0092B-C50C-407E-A947-70E740481C1C}">
                    <a14:useLocalDpi xmlns:a14="http://schemas.microsoft.com/office/drawing/2010/main"/>
                  </a:ext>
                </a:extLst>
              </a:blip>
              <a:srcRect l="2676" t="10811" r="2931" b="9773"/>
              <a:stretch/>
            </p:blipFill>
            <p:spPr>
              <a:xfrm>
                <a:off x="-8101" y="3662229"/>
                <a:ext cx="4316435" cy="1223813"/>
              </a:xfrm>
              <a:prstGeom prst="rect">
                <a:avLst/>
              </a:prstGeom>
            </p:spPr>
          </p:pic>
          <p:pic>
            <p:nvPicPr>
              <p:cNvPr id="63" name="Billede 62"/>
              <p:cNvPicPr>
                <a:picLocks noChangeAspect="1"/>
              </p:cNvPicPr>
              <p:nvPr/>
            </p:nvPicPr>
            <p:blipFill rotWithShape="1">
              <a:blip r:embed="rId15" cstate="print">
                <a:extLst>
                  <a:ext uri="{28A0092B-C50C-407E-A947-70E740481C1C}">
                    <a14:useLocalDpi xmlns:a14="http://schemas.microsoft.com/office/drawing/2010/main"/>
                  </a:ext>
                </a:extLst>
              </a:blip>
              <a:srcRect l="2698" t="7959" r="3206" b="9666"/>
              <a:stretch/>
            </p:blipFill>
            <p:spPr>
              <a:xfrm>
                <a:off x="-8099" y="4873358"/>
                <a:ext cx="4316432" cy="1242834"/>
              </a:xfrm>
              <a:prstGeom prst="rect">
                <a:avLst/>
              </a:prstGeom>
            </p:spPr>
          </p:pic>
        </p:grpSp>
      </p:grpSp>
    </p:spTree>
    <p:custDataLst>
      <p:tags r:id="rId1"/>
    </p:custDataLst>
    <p:extLst>
      <p:ext uri="{BB962C8B-B14F-4D97-AF65-F5344CB8AC3E}">
        <p14:creationId xmlns:p14="http://schemas.microsoft.com/office/powerpoint/2010/main" val="2011521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e 11"/>
          <p:cNvGrpSpPr/>
          <p:nvPr/>
        </p:nvGrpSpPr>
        <p:grpSpPr>
          <a:xfrm>
            <a:off x="4618245" y="1802837"/>
            <a:ext cx="3423616" cy="999176"/>
            <a:chOff x="8360065" y="1928558"/>
            <a:chExt cx="3535153" cy="999176"/>
          </a:xfrm>
        </p:grpSpPr>
        <p:sp>
          <p:nvSpPr>
            <p:cNvPr id="13" name="Tekstfelt 12"/>
            <p:cNvSpPr txBox="1"/>
            <p:nvPr/>
          </p:nvSpPr>
          <p:spPr>
            <a:xfrm>
              <a:off x="8364413" y="1928558"/>
              <a:ext cx="3528000" cy="707886"/>
            </a:xfrm>
            <a:prstGeom prst="rect">
              <a:avLst/>
            </a:prstGeom>
            <a:noFill/>
            <a:ln w="19050">
              <a:solidFill>
                <a:schemeClr val="tx2">
                  <a:lumMod val="75000"/>
                </a:schemeClr>
              </a:solidFill>
            </a:ln>
          </p:spPr>
          <p:txBody>
            <a:bodyPr wrap="square" rIns="0" rtlCol="0">
              <a:spAutoFit/>
            </a:bodyPr>
            <a:lstStyle/>
            <a:p>
              <a:r>
                <a:rPr lang="da-DK" sz="1600" dirty="0" smtClean="0"/>
                <a:t>Eksaminationsgrundlag </a:t>
              </a:r>
            </a:p>
            <a:p>
              <a:r>
                <a:rPr lang="da-DK" sz="1200" dirty="0" smtClean="0"/>
                <a:t>Det eksaminationen </a:t>
              </a:r>
              <a:r>
                <a:rPr lang="da-DK" sz="1200" dirty="0"/>
                <a:t>tager </a:t>
              </a:r>
              <a:r>
                <a:rPr lang="da-DK" sz="1200" dirty="0" smtClean="0"/>
                <a:t>udgangspunkt i</a:t>
              </a:r>
              <a:r>
                <a:rPr lang="da-DK" sz="1200" i="1" dirty="0" smtClean="0"/>
                <a:t> </a:t>
              </a:r>
              <a:br>
                <a:rPr lang="da-DK" sz="1200" i="1" dirty="0" smtClean="0"/>
              </a:br>
              <a:endParaRPr lang="da-DK" sz="1200" i="1" dirty="0" smtClean="0"/>
            </a:p>
          </p:txBody>
        </p:sp>
        <p:sp>
          <p:nvSpPr>
            <p:cNvPr id="14" name="Tekstfelt 13"/>
            <p:cNvSpPr txBox="1"/>
            <p:nvPr/>
          </p:nvSpPr>
          <p:spPr>
            <a:xfrm>
              <a:off x="8360065" y="2635346"/>
              <a:ext cx="3535153" cy="292388"/>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smtClean="0">
                  <a:solidFill>
                    <a:schemeClr val="bg1"/>
                  </a:solidFill>
                </a:rPr>
                <a:t>Emmas </a:t>
              </a:r>
              <a:r>
                <a:rPr lang="da-DK" sz="1300" dirty="0" err="1" smtClean="0">
                  <a:solidFill>
                    <a:schemeClr val="bg1"/>
                  </a:solidFill>
                </a:rPr>
                <a:t>præsentationsportfolio</a:t>
              </a:r>
              <a:endParaRPr lang="da-DK" sz="1300" i="1" dirty="0">
                <a:solidFill>
                  <a:schemeClr val="bg1"/>
                </a:solidFill>
              </a:endParaRPr>
            </a:p>
          </p:txBody>
        </p:sp>
      </p:grpSp>
      <p:grpSp>
        <p:nvGrpSpPr>
          <p:cNvPr id="15" name="Gruppe 14"/>
          <p:cNvGrpSpPr/>
          <p:nvPr/>
        </p:nvGrpSpPr>
        <p:grpSpPr>
          <a:xfrm>
            <a:off x="4628974" y="3406945"/>
            <a:ext cx="3420152" cy="1387357"/>
            <a:chOff x="8370795" y="3652979"/>
            <a:chExt cx="3531576" cy="1387357"/>
          </a:xfrm>
        </p:grpSpPr>
        <p:sp>
          <p:nvSpPr>
            <p:cNvPr id="16" name="Tekstfelt 15"/>
            <p:cNvSpPr txBox="1"/>
            <p:nvPr/>
          </p:nvSpPr>
          <p:spPr>
            <a:xfrm>
              <a:off x="8370795" y="3652979"/>
              <a:ext cx="3528000" cy="707886"/>
            </a:xfrm>
            <a:prstGeom prst="rect">
              <a:avLst/>
            </a:prstGeom>
            <a:noFill/>
            <a:ln w="19050">
              <a:solidFill>
                <a:schemeClr val="tx2">
                  <a:lumMod val="75000"/>
                </a:schemeClr>
              </a:solidFill>
            </a:ln>
          </p:spPr>
          <p:txBody>
            <a:bodyPr wrap="square" rIns="0" rtlCol="0">
              <a:spAutoFit/>
            </a:bodyPr>
            <a:lstStyle/>
            <a:p>
              <a:r>
                <a:rPr lang="da-DK" sz="1600" dirty="0" smtClean="0"/>
                <a:t>Bedømmelsesgrundlag </a:t>
              </a:r>
            </a:p>
            <a:p>
              <a:r>
                <a:rPr lang="da-DK" sz="1200" dirty="0" smtClean="0"/>
                <a:t>Det der </a:t>
              </a:r>
              <a:r>
                <a:rPr lang="da-DK" sz="1200" dirty="0"/>
                <a:t>tæller med ved </a:t>
              </a:r>
              <a:r>
                <a:rPr lang="da-DK" sz="1200" dirty="0" smtClean="0"/>
                <a:t>bedømmelsen</a:t>
              </a:r>
              <a:br>
                <a:rPr lang="da-DK" sz="1200" dirty="0" smtClean="0"/>
              </a:br>
              <a:endParaRPr lang="da-DK" sz="1200" i="1" dirty="0" smtClean="0"/>
            </a:p>
          </p:txBody>
        </p:sp>
        <p:sp>
          <p:nvSpPr>
            <p:cNvPr id="17" name="Tekstfelt 16"/>
            <p:cNvSpPr txBox="1"/>
            <p:nvPr/>
          </p:nvSpPr>
          <p:spPr>
            <a:xfrm>
              <a:off x="8373979" y="4347839"/>
              <a:ext cx="3528392" cy="692497"/>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err="1" smtClean="0">
                  <a:solidFill>
                    <a:schemeClr val="bg1"/>
                  </a:solidFill>
                </a:rPr>
                <a:t>Præsentationsportfolio</a:t>
              </a:r>
              <a:endParaRPr lang="da-DK" sz="1300" dirty="0" smtClean="0">
                <a:solidFill>
                  <a:schemeClr val="bg1"/>
                </a:solidFill>
              </a:endParaRPr>
            </a:p>
            <a:p>
              <a:pPr marL="285750" indent="-285750">
                <a:buFont typeface="Arial" panose="020B0604020202020204" pitchFamily="34" charset="0"/>
                <a:buChar char="•"/>
              </a:pPr>
              <a:r>
                <a:rPr lang="da-DK" sz="1300" dirty="0" smtClean="0">
                  <a:solidFill>
                    <a:schemeClr val="bg1"/>
                  </a:solidFill>
                </a:rPr>
                <a:t>Mundtlig præstation</a:t>
              </a:r>
            </a:p>
            <a:p>
              <a:pPr marL="285750" indent="-285750">
                <a:buFont typeface="Arial" panose="020B0604020202020204" pitchFamily="34" charset="0"/>
                <a:buChar char="•"/>
              </a:pPr>
              <a:r>
                <a:rPr lang="da-DK" sz="1300" dirty="0" smtClean="0">
                  <a:solidFill>
                    <a:schemeClr val="bg1"/>
                  </a:solidFill>
                </a:rPr>
                <a:t>Faglig samtale</a:t>
              </a:r>
              <a:endParaRPr lang="da-DK" sz="1300" dirty="0">
                <a:solidFill>
                  <a:schemeClr val="bg1"/>
                </a:solidFill>
              </a:endParaRPr>
            </a:p>
          </p:txBody>
        </p:sp>
      </p:grpSp>
      <p:grpSp>
        <p:nvGrpSpPr>
          <p:cNvPr id="18" name="Gruppe 17"/>
          <p:cNvGrpSpPr/>
          <p:nvPr/>
        </p:nvGrpSpPr>
        <p:grpSpPr>
          <a:xfrm>
            <a:off x="4618245" y="5418139"/>
            <a:ext cx="3423616" cy="1199234"/>
            <a:chOff x="8360065" y="5327285"/>
            <a:chExt cx="3535153" cy="1199234"/>
          </a:xfrm>
        </p:grpSpPr>
        <p:sp>
          <p:nvSpPr>
            <p:cNvPr id="19" name="Tekstfelt 18"/>
            <p:cNvSpPr txBox="1"/>
            <p:nvPr/>
          </p:nvSpPr>
          <p:spPr>
            <a:xfrm>
              <a:off x="8367218" y="5327285"/>
              <a:ext cx="3528000" cy="707886"/>
            </a:xfrm>
            <a:prstGeom prst="rect">
              <a:avLst/>
            </a:prstGeom>
            <a:noFill/>
            <a:ln w="19050">
              <a:solidFill>
                <a:schemeClr val="tx2">
                  <a:lumMod val="75000"/>
                </a:schemeClr>
              </a:solidFill>
            </a:ln>
          </p:spPr>
          <p:txBody>
            <a:bodyPr wrap="square" rIns="0" rtlCol="0">
              <a:spAutoFit/>
            </a:bodyPr>
            <a:lstStyle/>
            <a:p>
              <a:r>
                <a:rPr lang="da-DK" sz="1600" dirty="0" smtClean="0"/>
                <a:t>Bedømmelseskriterier </a:t>
              </a:r>
            </a:p>
            <a:p>
              <a:r>
                <a:rPr lang="da-DK" sz="1200" dirty="0" smtClean="0"/>
                <a:t>Det </a:t>
              </a:r>
              <a:r>
                <a:rPr lang="da-DK" sz="1200" dirty="0"/>
                <a:t>lærer og censor lægger </a:t>
              </a:r>
              <a:r>
                <a:rPr lang="da-DK" sz="1200" dirty="0" smtClean="0"/>
                <a:t/>
              </a:r>
              <a:br>
                <a:rPr lang="da-DK" sz="1200" dirty="0" smtClean="0"/>
              </a:br>
              <a:r>
                <a:rPr lang="da-DK" sz="1200" dirty="0" smtClean="0"/>
                <a:t>vægt </a:t>
              </a:r>
              <a:r>
                <a:rPr lang="da-DK" sz="1200" dirty="0"/>
                <a:t>på ved </a:t>
              </a:r>
              <a:r>
                <a:rPr lang="da-DK" sz="1200" dirty="0" smtClean="0"/>
                <a:t>bedømmelsen</a:t>
              </a:r>
            </a:p>
          </p:txBody>
        </p:sp>
        <p:sp>
          <p:nvSpPr>
            <p:cNvPr id="22" name="Tekstfelt 21"/>
            <p:cNvSpPr txBox="1"/>
            <p:nvPr/>
          </p:nvSpPr>
          <p:spPr>
            <a:xfrm>
              <a:off x="8360065" y="6034076"/>
              <a:ext cx="3535153"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smtClean="0">
                  <a:solidFill>
                    <a:schemeClr val="bg1"/>
                  </a:solidFill>
                </a:rPr>
                <a:t>Fagbilagets bedømmelseskriterier for </a:t>
              </a:r>
              <a:r>
                <a:rPr lang="da-DK" sz="1300" dirty="0" err="1" smtClean="0">
                  <a:solidFill>
                    <a:schemeClr val="bg1"/>
                  </a:solidFill>
                </a:rPr>
                <a:t>portfolioprøve</a:t>
              </a:r>
              <a:endParaRPr lang="da-DK" sz="1300" dirty="0">
                <a:solidFill>
                  <a:schemeClr val="bg1"/>
                </a:solidFill>
              </a:endParaRPr>
            </a:p>
          </p:txBody>
        </p:sp>
      </p:grpSp>
      <p:pic>
        <p:nvPicPr>
          <p:cNvPr id="21" name="Billede 2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8282154" y="1961147"/>
            <a:ext cx="1793927" cy="4387895"/>
          </a:xfrm>
          <a:prstGeom prst="rect">
            <a:avLst/>
          </a:prstGeom>
        </p:spPr>
      </p:pic>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6997518" cy="543984"/>
          </a:xfrm>
        </p:spPr>
        <p:txBody>
          <a:bodyPr/>
          <a:lstStyle/>
          <a:p>
            <a:r>
              <a:rPr lang="da-DK" sz="3200" b="1" dirty="0" smtClean="0"/>
              <a:t>	Emma forberedes på prøven</a:t>
            </a:r>
            <a:endParaRPr lang="da-DK" sz="3200" b="1" dirty="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42</a:t>
            </a:fld>
            <a:endParaRPr lang="da-DK" dirty="0"/>
          </a:p>
        </p:txBody>
      </p:sp>
      <p:sp>
        <p:nvSpPr>
          <p:cNvPr id="10" name="Pladsholder til indhold 8"/>
          <p:cNvSpPr>
            <a:spLocks noGrp="1"/>
          </p:cNvSpPr>
          <p:nvPr>
            <p:ph sz="half" idx="1"/>
          </p:nvPr>
        </p:nvSpPr>
        <p:spPr>
          <a:xfrm>
            <a:off x="539748" y="1348726"/>
            <a:ext cx="3983193" cy="5000316"/>
          </a:xfrm>
        </p:spPr>
        <p:txBody>
          <a:bodyPr/>
          <a:lstStyle/>
          <a:p>
            <a:pPr marL="0" indent="0">
              <a:buNone/>
            </a:pPr>
            <a:r>
              <a:rPr lang="da-DK" dirty="0"/>
              <a:t>Vejlederen forklarer Emma</a:t>
            </a:r>
          </a:p>
          <a:p>
            <a:pPr lvl="1"/>
            <a:r>
              <a:rPr lang="da-DK" dirty="0"/>
              <a:t>Prøven og samtalen </a:t>
            </a:r>
            <a:r>
              <a:rPr lang="da-DK" dirty="0" smtClean="0"/>
              <a:t>tager </a:t>
            </a:r>
            <a:r>
              <a:rPr lang="da-DK" dirty="0"/>
              <a:t>udgangspunkt i hendes </a:t>
            </a:r>
            <a:r>
              <a:rPr lang="da-DK" dirty="0" err="1" smtClean="0"/>
              <a:t>præsentationsportfolio</a:t>
            </a:r>
            <a:r>
              <a:rPr lang="da-DK" dirty="0" smtClean="0"/>
              <a:t> </a:t>
            </a:r>
            <a:r>
              <a:rPr lang="da-DK" dirty="0"/>
              <a:t>(</a:t>
            </a:r>
            <a:r>
              <a:rPr lang="da-DK" i="1" dirty="0"/>
              <a:t>eksaminationsgrundlag</a:t>
            </a:r>
            <a:r>
              <a:rPr lang="da-DK" dirty="0" smtClean="0"/>
              <a:t>)</a:t>
            </a:r>
            <a:br>
              <a:rPr lang="da-DK" dirty="0" smtClean="0"/>
            </a:br>
            <a:endParaRPr lang="da-DK" dirty="0"/>
          </a:p>
          <a:p>
            <a:pPr lvl="1"/>
            <a:r>
              <a:rPr lang="da-DK" dirty="0"/>
              <a:t>Det som tæller med ved prøven, dvs. det hun bedømmes på, er hendes </a:t>
            </a:r>
            <a:r>
              <a:rPr lang="da-DK" dirty="0" err="1"/>
              <a:t>præsentationsportfolio</a:t>
            </a:r>
            <a:r>
              <a:rPr lang="da-DK" dirty="0"/>
              <a:t>, hendes mundtlige præstation og den faglige </a:t>
            </a:r>
            <a:r>
              <a:rPr lang="da-DK" dirty="0" smtClean="0"/>
              <a:t>samtale </a:t>
            </a:r>
            <a:r>
              <a:rPr lang="da-DK" dirty="0"/>
              <a:t>(</a:t>
            </a:r>
            <a:r>
              <a:rPr lang="da-DK" i="1" dirty="0"/>
              <a:t>bedømmelsesgrundlag</a:t>
            </a:r>
            <a:r>
              <a:rPr lang="da-DK" dirty="0" smtClean="0"/>
              <a:t>)</a:t>
            </a:r>
            <a:br>
              <a:rPr lang="da-DK" dirty="0" smtClean="0"/>
            </a:br>
            <a:endParaRPr lang="da-DK" dirty="0"/>
          </a:p>
          <a:p>
            <a:pPr lvl="1"/>
            <a:r>
              <a:rPr lang="da-DK" dirty="0"/>
              <a:t>Det, som lærer og censor lægger vægt på, når de skal </a:t>
            </a:r>
            <a:r>
              <a:rPr lang="da-DK" dirty="0" smtClean="0"/>
              <a:t>bedømme (</a:t>
            </a:r>
            <a:r>
              <a:rPr lang="da-DK" i="1" dirty="0"/>
              <a:t>bedømmelseskriterier</a:t>
            </a:r>
            <a:r>
              <a:rPr lang="da-DK" dirty="0" smtClean="0"/>
              <a:t>)</a:t>
            </a:r>
            <a:endParaRPr lang="da-DK" dirty="0"/>
          </a:p>
        </p:txBody>
      </p:sp>
      <p:pic>
        <p:nvPicPr>
          <p:cNvPr id="2" name="Billede 1"/>
          <p:cNvPicPr>
            <a:picLocks noChangeAspect="1"/>
          </p:cNvPicPr>
          <p:nvPr/>
        </p:nvPicPr>
        <p:blipFill rotWithShape="1">
          <a:blip r:embed="rId7" cstate="print">
            <a:extLst>
              <a:ext uri="{28A0092B-C50C-407E-A947-70E740481C1C}">
                <a14:useLocalDpi xmlns:a14="http://schemas.microsoft.com/office/drawing/2010/main"/>
              </a:ext>
            </a:extLst>
          </a:blip>
          <a:srcRect r="11630"/>
          <a:stretch/>
        </p:blipFill>
        <p:spPr>
          <a:xfrm>
            <a:off x="8412131" y="2232682"/>
            <a:ext cx="3763827" cy="4218518"/>
          </a:xfrm>
          <a:prstGeom prst="rect">
            <a:avLst/>
          </a:prstGeom>
        </p:spPr>
      </p:pic>
    </p:spTree>
    <p:custDataLst>
      <p:tags r:id="rId1"/>
    </p:custDataLst>
    <p:extLst>
      <p:ext uri="{BB962C8B-B14F-4D97-AF65-F5344CB8AC3E}">
        <p14:creationId xmlns:p14="http://schemas.microsoft.com/office/powerpoint/2010/main" val="41481696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p:cNvGrpSpPr/>
          <p:nvPr/>
        </p:nvGrpSpPr>
        <p:grpSpPr>
          <a:xfrm>
            <a:off x="539750" y="363734"/>
            <a:ext cx="720000" cy="720000"/>
            <a:chOff x="539750" y="363734"/>
            <a:chExt cx="720000" cy="720000"/>
          </a:xfrm>
        </p:grpSpPr>
        <p:sp>
          <p:nvSpPr>
            <p:cNvPr id="10" name="Ellipse 9"/>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2" name="Billed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a:t>
            </a:r>
            <a:r>
              <a:rPr lang="da-DK" sz="3200" b="1" dirty="0"/>
              <a:t>Konkretiserede bedømmelseskriterier </a:t>
            </a: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43</a:t>
            </a:fld>
            <a:endParaRPr lang="da-DK" dirty="0"/>
          </a:p>
        </p:txBody>
      </p:sp>
      <p:graphicFrame>
        <p:nvGraphicFramePr>
          <p:cNvPr id="31" name="Pladsholder til indhold 7"/>
          <p:cNvGraphicFramePr>
            <a:graphicFrameLocks noGrp="1"/>
          </p:cNvGraphicFramePr>
          <p:nvPr>
            <p:ph sz="half" idx="1"/>
            <p:extLst/>
          </p:nvPr>
        </p:nvGraphicFramePr>
        <p:xfrm>
          <a:off x="536050" y="1428333"/>
          <a:ext cx="11086455" cy="5055046"/>
        </p:xfrm>
        <a:graphic>
          <a:graphicData uri="http://schemas.openxmlformats.org/drawingml/2006/table">
            <a:tbl>
              <a:tblPr firstRow="1" firstCol="1" bandRow="1">
                <a:tableStyleId>{69012ECD-51FC-41F1-AA8D-1B2483CD663E}</a:tableStyleId>
              </a:tblPr>
              <a:tblGrid>
                <a:gridCol w="4300645">
                  <a:extLst>
                    <a:ext uri="{9D8B030D-6E8A-4147-A177-3AD203B41FA5}">
                      <a16:colId xmlns:a16="http://schemas.microsoft.com/office/drawing/2014/main" val="1005985427"/>
                    </a:ext>
                  </a:extLst>
                </a:gridCol>
                <a:gridCol w="6785810">
                  <a:extLst>
                    <a:ext uri="{9D8B030D-6E8A-4147-A177-3AD203B41FA5}">
                      <a16:colId xmlns:a16="http://schemas.microsoft.com/office/drawing/2014/main" val="1734299502"/>
                    </a:ext>
                  </a:extLst>
                </a:gridCol>
              </a:tblGrid>
              <a:tr h="0">
                <a:tc>
                  <a:txBody>
                    <a:bodyPr/>
                    <a:lstStyle/>
                    <a:p>
                      <a:pPr>
                        <a:lnSpc>
                          <a:spcPct val="107000"/>
                        </a:lnSpc>
                        <a:spcAft>
                          <a:spcPts val="0"/>
                        </a:spcAft>
                      </a:pPr>
                      <a:r>
                        <a:rPr lang="da-DK" sz="1400" dirty="0" smtClean="0">
                          <a:effectLst/>
                          <a:latin typeface="+mn-lt"/>
                        </a:rPr>
                        <a:t>Bedømmelseskriterier</a:t>
                      </a:r>
                    </a:p>
                  </a:txBody>
                  <a:tcPr marL="68580" marR="68580" marT="0" marB="0"/>
                </a:tc>
                <a:tc>
                  <a:txBody>
                    <a:bodyPr/>
                    <a:lstStyle/>
                    <a:p>
                      <a:pPr>
                        <a:lnSpc>
                          <a:spcPct val="107000"/>
                        </a:lnSpc>
                        <a:spcAft>
                          <a:spcPts val="0"/>
                        </a:spcAft>
                      </a:pPr>
                      <a:r>
                        <a:rPr lang="da-DK" sz="1400" dirty="0" smtClean="0">
                          <a:effectLst/>
                          <a:latin typeface="+mn-lt"/>
                          <a:ea typeface="+mn-ea"/>
                          <a:cs typeface="+mn-cs"/>
                        </a:rPr>
                        <a:t>Vejlederens forklaring til Emma</a:t>
                      </a:r>
                      <a:endParaRPr lang="da-DK"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1475984"/>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smtClean="0">
                          <a:effectLst/>
                          <a:latin typeface="+mn-lt"/>
                          <a:ea typeface="Calibri" panose="020F0502020204030204" pitchFamily="34" charset="0"/>
                          <a:cs typeface="Times New Roman" panose="02020603050405020304" pitchFamily="18" charset="0"/>
                        </a:rPr>
                        <a:t>Fra fagbilaget:</a:t>
                      </a:r>
                      <a:endParaRPr lang="da-DK" sz="1400" b="0" dirty="0">
                        <a:effectLst/>
                        <a:latin typeface="+mn-lt"/>
                        <a:ea typeface="Calibri" panose="020F0502020204030204" pitchFamily="34" charset="0"/>
                        <a:cs typeface="Times New Roman" panose="02020603050405020304" pitchFamily="18" charset="0"/>
                      </a:endParaRPr>
                    </a:p>
                  </a:txBody>
                  <a:tcPr marL="50801" marR="50801" marT="0" marB="0">
                    <a:solidFill>
                      <a:schemeClr val="tx1">
                        <a:lumMod val="10000"/>
                        <a:lumOff val="90000"/>
                      </a:schemeClr>
                    </a:solidFill>
                  </a:tcPr>
                </a:tc>
                <a:tc>
                  <a:txBody>
                    <a:bodyPr/>
                    <a:lstStyle/>
                    <a:p>
                      <a:pPr>
                        <a:lnSpc>
                          <a:spcPct val="107000"/>
                        </a:lnSpc>
                        <a:spcAft>
                          <a:spcPts val="0"/>
                        </a:spcAft>
                      </a:pPr>
                      <a:r>
                        <a:rPr lang="da-DK" sz="1400" dirty="0" smtClean="0">
                          <a:effectLst/>
                          <a:latin typeface="+mn-lt"/>
                          <a:ea typeface="Calibri" panose="020F0502020204030204" pitchFamily="34" charset="0"/>
                          <a:cs typeface="Times New Roman" panose="02020603050405020304" pitchFamily="18" charset="0"/>
                        </a:rPr>
                        <a:t>Det betyder, at censor</a:t>
                      </a:r>
                      <a:r>
                        <a:rPr lang="da-DK" sz="1400" baseline="0" dirty="0" smtClean="0">
                          <a:effectLst/>
                          <a:latin typeface="+mn-lt"/>
                          <a:ea typeface="Calibri" panose="020F0502020204030204" pitchFamily="34" charset="0"/>
                          <a:cs typeface="Times New Roman" panose="02020603050405020304" pitchFamily="18" charset="0"/>
                        </a:rPr>
                        <a:t> og faglærer ser efter:</a:t>
                      </a:r>
                      <a:endParaRPr lang="da-DK" sz="1400" dirty="0" smtClean="0">
                        <a:effectLst/>
                        <a:latin typeface="+mn-lt"/>
                        <a:ea typeface="Calibri" panose="020F0502020204030204" pitchFamily="34" charset="0"/>
                        <a:cs typeface="Times New Roman" panose="02020603050405020304" pitchFamily="18" charset="0"/>
                      </a:endParaRPr>
                    </a:p>
                  </a:txBody>
                  <a:tcPr marL="68580" marR="68580" marT="0" marB="0">
                    <a:solidFill>
                      <a:schemeClr val="tx1">
                        <a:lumMod val="10000"/>
                        <a:lumOff val="90000"/>
                      </a:schemeClr>
                    </a:solidFill>
                  </a:tcPr>
                </a:tc>
                <a:extLst>
                  <a:ext uri="{0D108BD9-81ED-4DB2-BD59-A6C34878D82A}">
                    <a16:rowId xmlns:a16="http://schemas.microsoft.com/office/drawing/2014/main" val="916657381"/>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Eleven har udarbejdet </a:t>
                      </a:r>
                      <a:r>
                        <a:rPr lang="da-DK" sz="1400" b="0" dirty="0" smtClean="0">
                          <a:effectLst/>
                        </a:rPr>
                        <a:t>en</a:t>
                      </a:r>
                      <a:r>
                        <a:rPr lang="da-DK" sz="1400" b="0" baseline="0" dirty="0" smtClean="0">
                          <a:effectLst/>
                        </a:rPr>
                        <a:t> p</a:t>
                      </a:r>
                      <a:r>
                        <a:rPr lang="da-DK" sz="1400" b="0" dirty="0" smtClean="0">
                          <a:effectLst/>
                        </a:rPr>
                        <a:t>ræsentations-</a:t>
                      </a:r>
                      <a:r>
                        <a:rPr lang="da-DK" sz="1400" b="0" dirty="0" err="1" smtClean="0">
                          <a:effectLst/>
                        </a:rPr>
                        <a:t>portfolio</a:t>
                      </a:r>
                      <a:r>
                        <a:rPr lang="da-DK" sz="1400" b="0" dirty="0">
                          <a:effectLst/>
                        </a:rPr>
                        <a:t>, som indeholder relevant og tilstrækkelig dokumentation af de valgte produktioner/processer </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tc>
                  <a:txBody>
                    <a:bodyPr/>
                    <a:lstStyle/>
                    <a:p>
                      <a:pPr>
                        <a:lnSpc>
                          <a:spcPct val="107000"/>
                        </a:lnSpc>
                        <a:spcAft>
                          <a:spcPts val="0"/>
                        </a:spcAft>
                      </a:pPr>
                      <a:r>
                        <a:rPr lang="da-DK" sz="1200" dirty="0" smtClean="0">
                          <a:effectLst/>
                          <a:latin typeface="+mn-lt"/>
                          <a:ea typeface="Calibri" panose="020F0502020204030204" pitchFamily="34" charset="0"/>
                          <a:cs typeface="Times New Roman" panose="02020603050405020304" pitchFamily="18" charset="0"/>
                        </a:rPr>
                        <a:t>- At</a:t>
                      </a:r>
                      <a:r>
                        <a:rPr lang="da-DK" sz="1200" baseline="0" dirty="0" smtClean="0">
                          <a:effectLst/>
                          <a:latin typeface="+mn-lt"/>
                          <a:ea typeface="Calibri" panose="020F0502020204030204" pitchFamily="34" charset="0"/>
                          <a:cs typeface="Times New Roman" panose="02020603050405020304" pitchFamily="18" charset="0"/>
                        </a:rPr>
                        <a:t> </a:t>
                      </a:r>
                      <a:r>
                        <a:rPr lang="da-DK" sz="1200" dirty="0" smtClean="0">
                          <a:effectLst/>
                          <a:latin typeface="+mn-lt"/>
                          <a:ea typeface="Calibri" panose="020F0502020204030204" pitchFamily="34" charset="0"/>
                          <a:cs typeface="Times New Roman" panose="02020603050405020304" pitchFamily="18" charset="0"/>
                        </a:rPr>
                        <a:t>din </a:t>
                      </a:r>
                      <a:r>
                        <a:rPr lang="da-DK" sz="1200" dirty="0" err="1" smtClean="0">
                          <a:effectLst/>
                          <a:latin typeface="+mn-lt"/>
                          <a:ea typeface="Calibri" panose="020F0502020204030204" pitchFamily="34" charset="0"/>
                          <a:cs typeface="Times New Roman" panose="02020603050405020304" pitchFamily="18" charset="0"/>
                        </a:rPr>
                        <a:t>præsentationsportfolio</a:t>
                      </a:r>
                      <a:r>
                        <a:rPr lang="da-DK" sz="1200" dirty="0" smtClean="0">
                          <a:effectLst/>
                          <a:latin typeface="+mn-lt"/>
                          <a:ea typeface="Calibri" panose="020F0502020204030204" pitchFamily="34" charset="0"/>
                          <a:cs typeface="Times New Roman" panose="02020603050405020304" pitchFamily="18" charset="0"/>
                        </a:rPr>
                        <a:t> viser, det du har lært at kende og de forskellige processer, du har lært. Du fortæller blandt andet om processen i at bage boller, og din </a:t>
                      </a:r>
                      <a:r>
                        <a:rPr lang="da-DK" sz="1200" dirty="0" err="1" smtClean="0">
                          <a:effectLst/>
                          <a:latin typeface="+mn-lt"/>
                          <a:ea typeface="Calibri" panose="020F0502020204030204" pitchFamily="34" charset="0"/>
                          <a:cs typeface="Times New Roman" panose="02020603050405020304" pitchFamily="18" charset="0"/>
                        </a:rPr>
                        <a:t>præsentationsportfolio</a:t>
                      </a:r>
                      <a:r>
                        <a:rPr lang="da-DK" sz="1200" dirty="0" smtClean="0">
                          <a:effectLst/>
                          <a:latin typeface="+mn-lt"/>
                          <a:ea typeface="Calibri" panose="020F0502020204030204" pitchFamily="34" charset="0"/>
                          <a:cs typeface="Times New Roman" panose="02020603050405020304" pitchFamily="18" charset="0"/>
                        </a:rPr>
                        <a:t> viser et bredt udsnit af det, du har lært.</a:t>
                      </a:r>
                    </a:p>
                  </a:txBody>
                  <a:tcPr marL="68580" marR="68580" marT="0" marB="0">
                    <a:noFill/>
                  </a:tcPr>
                </a:tc>
                <a:extLst>
                  <a:ext uri="{0D108BD9-81ED-4DB2-BD59-A6C34878D82A}">
                    <a16:rowId xmlns:a16="http://schemas.microsoft.com/office/drawing/2014/main" val="3872749320"/>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I sin mundtlige præstation demonstrerer eleven tilstrækkelig viden om arbejdsmetoder og -processer til fødevareproduktion, herunder om hygiejne forhold og sikkerhedsforhold</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dirty="0" smtClean="0">
                          <a:effectLst/>
                        </a:rPr>
                        <a:t>- At</a:t>
                      </a:r>
                      <a:r>
                        <a:rPr lang="da-DK" sz="1200" baseline="0" dirty="0" smtClean="0">
                          <a:effectLst/>
                        </a:rPr>
                        <a:t> </a:t>
                      </a:r>
                      <a:r>
                        <a:rPr lang="da-DK" sz="1200" dirty="0" smtClean="0">
                          <a:effectLst/>
                        </a:rPr>
                        <a:t>du </a:t>
                      </a:r>
                      <a:r>
                        <a:rPr lang="da-DK" sz="1200" dirty="0">
                          <a:effectLst/>
                        </a:rPr>
                        <a:t>kan fortælle om metoder og processer. Det gør du blandt </a:t>
                      </a:r>
                      <a:r>
                        <a:rPr lang="da-DK" sz="1200" dirty="0" smtClean="0">
                          <a:effectLst/>
                        </a:rPr>
                        <a:t>andet, </a:t>
                      </a:r>
                      <a:r>
                        <a:rPr lang="da-DK" sz="1200" dirty="0">
                          <a:effectLst/>
                        </a:rPr>
                        <a:t>når du fortæller om skæreteknikker, sikkerhed i køkkenet og hygiejne.</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tc>
                <a:extLst>
                  <a:ext uri="{0D108BD9-81ED-4DB2-BD59-A6C34878D82A}">
                    <a16:rowId xmlns:a16="http://schemas.microsoft.com/office/drawing/2014/main" val="2575784159"/>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Eleven viser grundlæggende viden om ernæringsmæssige forhold og kan forklare om de fem grundsmage</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dirty="0" smtClean="0">
                          <a:effectLst/>
                        </a:rPr>
                        <a:t>- At du </a:t>
                      </a:r>
                      <a:r>
                        <a:rPr lang="da-DK" sz="1200" dirty="0">
                          <a:effectLst/>
                        </a:rPr>
                        <a:t>kan fortælle om ernæringsmæssige forhold. Det gør du blandt andet, når du fortæller om billedet med Gerda og sammensætningen af hendes frokosttallerken.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extLst>
                  <a:ext uri="{0D108BD9-81ED-4DB2-BD59-A6C34878D82A}">
                    <a16:rowId xmlns:a16="http://schemas.microsoft.com/office/drawing/2014/main" val="328890943"/>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Eleven dokumenterer relevant løsning af faglige problemstillinger</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dirty="0" smtClean="0">
                          <a:effectLst/>
                        </a:rPr>
                        <a:t>- At du </a:t>
                      </a:r>
                      <a:r>
                        <a:rPr lang="da-DK" sz="1200" dirty="0">
                          <a:effectLst/>
                        </a:rPr>
                        <a:t>kan løse problemstillinger. Det viser du blandt andet ved at sammensætte det rigtige måltid til Gerda og de andre ældre på plejehjemmet. Du viser det også ved at håndtere opvasken ergonomisk korrekt.</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tc>
                <a:extLst>
                  <a:ext uri="{0D108BD9-81ED-4DB2-BD59-A6C34878D82A}">
                    <a16:rowId xmlns:a16="http://schemas.microsoft.com/office/drawing/2014/main" val="1950712387"/>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Eleven har anvendt korrekt fagsprog i </a:t>
                      </a:r>
                      <a:r>
                        <a:rPr lang="da-DK" sz="1400" b="0" dirty="0" err="1">
                          <a:effectLst/>
                        </a:rPr>
                        <a:t>portfolioen</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dirty="0" smtClean="0">
                          <a:effectLst/>
                        </a:rPr>
                        <a:t>- At du </a:t>
                      </a:r>
                      <a:r>
                        <a:rPr lang="da-DK" sz="1200" dirty="0">
                          <a:effectLst/>
                        </a:rPr>
                        <a:t>har skrevet korrekte fagbegreber i din </a:t>
                      </a:r>
                      <a:r>
                        <a:rPr lang="da-DK" sz="1200" dirty="0" err="1">
                          <a:effectLst/>
                        </a:rPr>
                        <a:t>portfolio</a:t>
                      </a:r>
                      <a:r>
                        <a:rPr lang="da-DK" sz="1200" dirty="0">
                          <a:effectLst/>
                        </a:rPr>
                        <a:t>, i dit tilfælde på dine billeder.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extLst>
                  <a:ext uri="{0D108BD9-81ED-4DB2-BD59-A6C34878D82A}">
                    <a16:rowId xmlns:a16="http://schemas.microsoft.com/office/drawing/2014/main" val="1648860677"/>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Ved den mundtlige eksamination anvender eleven korrekt fagsprog</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dirty="0" smtClean="0">
                          <a:effectLst/>
                        </a:rPr>
                        <a:t>- At du </a:t>
                      </a:r>
                      <a:r>
                        <a:rPr lang="da-DK" sz="1200" dirty="0">
                          <a:effectLst/>
                        </a:rPr>
                        <a:t>bruger korrekt fagsprog når du taler til prøven. Så når du taler om billederne skal du huske at sætte de faglige begreber på du har lært, som også står i noterne. Vi spørger ind til det, hvis du ikke selv husker det i første omgang.</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tc>
                <a:extLst>
                  <a:ext uri="{0D108BD9-81ED-4DB2-BD59-A6C34878D82A}">
                    <a16:rowId xmlns:a16="http://schemas.microsoft.com/office/drawing/2014/main" val="3715045915"/>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a:effectLst/>
                        </a:rPr>
                        <a:t>Eleven kan forklare de særlige faglige udfordringer i de beskrevne arbejdsprocesser.</a:t>
                      </a:r>
                      <a:endParaRPr lang="da-DK"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dirty="0" smtClean="0">
                          <a:effectLst/>
                        </a:rPr>
                        <a:t>- At du </a:t>
                      </a:r>
                      <a:r>
                        <a:rPr lang="da-DK" sz="1200" dirty="0">
                          <a:effectLst/>
                        </a:rPr>
                        <a:t>kan forklare de udfordringer, der kan være, når du arbejder med mad. Det kan fx være hvis dejen ikke vil hæve.</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801" marR="50801" marT="0" marB="0">
                    <a:noFill/>
                  </a:tcPr>
                </a:tc>
                <a:extLst>
                  <a:ext uri="{0D108BD9-81ED-4DB2-BD59-A6C34878D82A}">
                    <a16:rowId xmlns:a16="http://schemas.microsoft.com/office/drawing/2014/main" val="2344508000"/>
                  </a:ext>
                </a:extLst>
              </a:tr>
            </a:tbl>
          </a:graphicData>
        </a:graphic>
      </p:graphicFrame>
    </p:spTree>
    <p:custDataLst>
      <p:tags r:id="rId1"/>
    </p:custDataLst>
    <p:extLst>
      <p:ext uri="{BB962C8B-B14F-4D97-AF65-F5344CB8AC3E}">
        <p14:creationId xmlns:p14="http://schemas.microsoft.com/office/powerpoint/2010/main" val="1364504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uppe 47"/>
          <p:cNvGrpSpPr/>
          <p:nvPr/>
        </p:nvGrpSpPr>
        <p:grpSpPr>
          <a:xfrm>
            <a:off x="539748" y="363734"/>
            <a:ext cx="720000" cy="720000"/>
            <a:chOff x="539750" y="363734"/>
            <a:chExt cx="720000" cy="720000"/>
          </a:xfrm>
        </p:grpSpPr>
        <p:sp>
          <p:nvSpPr>
            <p:cNvPr id="49" name="Ellipse 48"/>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60" name="Billede 5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cxnSp>
        <p:nvCxnSpPr>
          <p:cNvPr id="47" name="Lige forbindelse 46"/>
          <p:cNvCxnSpPr/>
          <p:nvPr/>
        </p:nvCxnSpPr>
        <p:spPr>
          <a:xfrm>
            <a:off x="8367218" y="1323420"/>
            <a:ext cx="1459556" cy="4711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8367218" y="835108"/>
            <a:ext cx="1476000" cy="348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Lige forbindelse 24"/>
          <p:cNvCxnSpPr>
            <a:stCxn id="53" idx="2"/>
            <a:endCxn id="52" idx="2"/>
          </p:cNvCxnSpPr>
          <p:nvPr/>
        </p:nvCxnSpPr>
        <p:spPr>
          <a:xfrm flipH="1" flipV="1">
            <a:off x="526254" y="3672563"/>
            <a:ext cx="2097026" cy="131563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a:stCxn id="52" idx="2"/>
          </p:cNvCxnSpPr>
          <p:nvPr/>
        </p:nvCxnSpPr>
        <p:spPr>
          <a:xfrm flipV="1">
            <a:off x="526254" y="2077960"/>
            <a:ext cx="7891585" cy="1594603"/>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p:cNvCxnSpPr>
            <a:stCxn id="53" idx="2"/>
          </p:cNvCxnSpPr>
          <p:nvPr/>
        </p:nvCxnSpPr>
        <p:spPr>
          <a:xfrm flipV="1">
            <a:off x="2623278" y="2693681"/>
            <a:ext cx="7281396" cy="229451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uppe 8"/>
          <p:cNvGrpSpPr/>
          <p:nvPr/>
        </p:nvGrpSpPr>
        <p:grpSpPr>
          <a:xfrm>
            <a:off x="2893188" y="2597548"/>
            <a:ext cx="2104416" cy="1581459"/>
            <a:chOff x="2559792" y="4054559"/>
            <a:chExt cx="2104416" cy="1581459"/>
          </a:xfrm>
        </p:grpSpPr>
        <p:pic>
          <p:nvPicPr>
            <p:cNvPr id="15" name="Billede 14"/>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559792" y="4054559"/>
              <a:ext cx="2104416" cy="1581459"/>
            </a:xfrm>
            <a:prstGeom prst="rect">
              <a:avLst/>
            </a:prstGeom>
            <a:scene3d>
              <a:camera prst="orthographicFront">
                <a:rot lat="0" lon="1800000" rev="0"/>
              </a:camera>
              <a:lightRig rig="threePt" dir="t"/>
            </a:scene3d>
          </p:spPr>
        </p:pic>
        <p:sp>
          <p:nvSpPr>
            <p:cNvPr id="16" name="Rektangel 15"/>
            <p:cNvSpPr/>
            <p:nvPr/>
          </p:nvSpPr>
          <p:spPr>
            <a:xfrm>
              <a:off x="2987579" y="4258094"/>
              <a:ext cx="1583288" cy="122249"/>
            </a:xfrm>
            <a:prstGeom prst="rect">
              <a:avLst/>
            </a:prstGeom>
            <a:noFill/>
            <a:ln>
              <a:no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noProof="0" dirty="0" smtClean="0"/>
                <a:t>Bedømmelseskriterie</a:t>
              </a:r>
            </a:p>
          </p:txBody>
        </p:sp>
      </p:grpSp>
      <p:grpSp>
        <p:nvGrpSpPr>
          <p:cNvPr id="29" name="Gruppe 28"/>
          <p:cNvGrpSpPr>
            <a:grpSpLocks noChangeAspect="1"/>
          </p:cNvGrpSpPr>
          <p:nvPr/>
        </p:nvGrpSpPr>
        <p:grpSpPr>
          <a:xfrm>
            <a:off x="5200788" y="2193225"/>
            <a:ext cx="1852627" cy="1392238"/>
            <a:chOff x="2559792" y="4054559"/>
            <a:chExt cx="2104416" cy="1581459"/>
          </a:xfrm>
        </p:grpSpPr>
        <p:pic>
          <p:nvPicPr>
            <p:cNvPr id="31" name="Billede 30"/>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559792" y="4054559"/>
              <a:ext cx="2104416" cy="1581459"/>
            </a:xfrm>
            <a:prstGeom prst="rect">
              <a:avLst/>
            </a:prstGeom>
            <a:scene3d>
              <a:camera prst="orthographicFront">
                <a:rot lat="0" lon="1800000" rev="0"/>
              </a:camera>
              <a:lightRig rig="threePt" dir="t"/>
            </a:scene3d>
          </p:spPr>
        </p:pic>
        <p:sp>
          <p:nvSpPr>
            <p:cNvPr id="32" name="Rektangel 31"/>
            <p:cNvSpPr/>
            <p:nvPr/>
          </p:nvSpPr>
          <p:spPr>
            <a:xfrm>
              <a:off x="2987579" y="4258094"/>
              <a:ext cx="1583288" cy="122249"/>
            </a:xfrm>
            <a:prstGeom prst="rect">
              <a:avLst/>
            </a:prstGeom>
            <a:noFill/>
            <a:ln>
              <a:no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900" noProof="0" dirty="0" smtClean="0"/>
                <a:t>Bedømmelseskriterie</a:t>
              </a:r>
            </a:p>
          </p:txBody>
        </p:sp>
      </p:grpSp>
      <p:grpSp>
        <p:nvGrpSpPr>
          <p:cNvPr id="33" name="Gruppe 32"/>
          <p:cNvGrpSpPr>
            <a:grpSpLocks noChangeAspect="1"/>
          </p:cNvGrpSpPr>
          <p:nvPr/>
        </p:nvGrpSpPr>
        <p:grpSpPr>
          <a:xfrm>
            <a:off x="7053415" y="1825226"/>
            <a:ext cx="1650522" cy="1240357"/>
            <a:chOff x="2559792" y="4054559"/>
            <a:chExt cx="2104416" cy="1581459"/>
          </a:xfrm>
        </p:grpSpPr>
        <p:pic>
          <p:nvPicPr>
            <p:cNvPr id="34" name="Billede 33"/>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559792" y="4054559"/>
              <a:ext cx="2104416" cy="1581459"/>
            </a:xfrm>
            <a:prstGeom prst="rect">
              <a:avLst/>
            </a:prstGeom>
            <a:scene3d>
              <a:camera prst="orthographicFront">
                <a:rot lat="0" lon="1800000" rev="0"/>
              </a:camera>
              <a:lightRig rig="threePt" dir="t"/>
            </a:scene3d>
          </p:spPr>
        </p:pic>
        <p:sp>
          <p:nvSpPr>
            <p:cNvPr id="35" name="Rektangel 34"/>
            <p:cNvSpPr/>
            <p:nvPr/>
          </p:nvSpPr>
          <p:spPr>
            <a:xfrm>
              <a:off x="2987579" y="4258094"/>
              <a:ext cx="1583288" cy="122249"/>
            </a:xfrm>
            <a:prstGeom prst="rect">
              <a:avLst/>
            </a:prstGeom>
            <a:noFill/>
            <a:ln>
              <a:no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noProof="0" dirty="0" smtClean="0"/>
                <a:t>Bedømmelseskriterie</a:t>
              </a:r>
            </a:p>
          </p:txBody>
        </p:sp>
      </p:grpSp>
      <p:grpSp>
        <p:nvGrpSpPr>
          <p:cNvPr id="13" name="Gruppe 12"/>
          <p:cNvGrpSpPr/>
          <p:nvPr/>
        </p:nvGrpSpPr>
        <p:grpSpPr>
          <a:xfrm>
            <a:off x="8342919" y="819868"/>
            <a:ext cx="1516254" cy="1907517"/>
            <a:chOff x="8564691" y="2025666"/>
            <a:chExt cx="1684798" cy="2015057"/>
          </a:xfrm>
        </p:grpSpPr>
        <p:sp>
          <p:nvSpPr>
            <p:cNvPr id="10" name="Rektangel 9"/>
            <p:cNvSpPr/>
            <p:nvPr/>
          </p:nvSpPr>
          <p:spPr>
            <a:xfrm>
              <a:off x="8564691" y="2025666"/>
              <a:ext cx="54000" cy="1329019"/>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 name="Kombinationstegning 11"/>
            <p:cNvSpPr/>
            <p:nvPr/>
          </p:nvSpPr>
          <p:spPr>
            <a:xfrm>
              <a:off x="8647939" y="2053839"/>
              <a:ext cx="1511377" cy="977326"/>
            </a:xfrm>
            <a:custGeom>
              <a:avLst/>
              <a:gdLst>
                <a:gd name="connsiteX0" fmla="*/ 0 w 1098817"/>
                <a:gd name="connsiteY0" fmla="*/ 0 h 1029660"/>
                <a:gd name="connsiteX1" fmla="*/ 1098817 w 1098817"/>
                <a:gd name="connsiteY1" fmla="*/ 407254 h 1029660"/>
                <a:gd name="connsiteX2" fmla="*/ 1098817 w 1098817"/>
                <a:gd name="connsiteY2" fmla="*/ 1029660 h 1029660"/>
                <a:gd name="connsiteX3" fmla="*/ 23052 w 1098817"/>
                <a:gd name="connsiteY3" fmla="*/ 553250 h 1029660"/>
                <a:gd name="connsiteX4" fmla="*/ 0 w 1098817"/>
                <a:gd name="connsiteY4" fmla="*/ 0 h 1029660"/>
                <a:gd name="connsiteX0" fmla="*/ 0 w 1111042"/>
                <a:gd name="connsiteY0" fmla="*/ 0 h 1029660"/>
                <a:gd name="connsiteX1" fmla="*/ 1111042 w 1111042"/>
                <a:gd name="connsiteY1" fmla="*/ 362099 h 1029660"/>
                <a:gd name="connsiteX2" fmla="*/ 1098817 w 1111042"/>
                <a:gd name="connsiteY2" fmla="*/ 1029660 h 1029660"/>
                <a:gd name="connsiteX3" fmla="*/ 23052 w 1111042"/>
                <a:gd name="connsiteY3" fmla="*/ 553250 h 1029660"/>
                <a:gd name="connsiteX4" fmla="*/ 0 w 1111042"/>
                <a:gd name="connsiteY4" fmla="*/ 0 h 1029660"/>
                <a:gd name="connsiteX0" fmla="*/ 0 w 1117154"/>
                <a:gd name="connsiteY0" fmla="*/ 0 h 1005030"/>
                <a:gd name="connsiteX1" fmla="*/ 1117154 w 1117154"/>
                <a:gd name="connsiteY1" fmla="*/ 337469 h 1005030"/>
                <a:gd name="connsiteX2" fmla="*/ 1104929 w 1117154"/>
                <a:gd name="connsiteY2" fmla="*/ 1005030 h 1005030"/>
                <a:gd name="connsiteX3" fmla="*/ 29164 w 1117154"/>
                <a:gd name="connsiteY3" fmla="*/ 528620 h 1005030"/>
                <a:gd name="connsiteX4" fmla="*/ 0 w 1117154"/>
                <a:gd name="connsiteY4" fmla="*/ 0 h 1005030"/>
                <a:gd name="connsiteX0" fmla="*/ 0 w 1117154"/>
                <a:gd name="connsiteY0" fmla="*/ 0 h 1009135"/>
                <a:gd name="connsiteX1" fmla="*/ 1117154 w 1117154"/>
                <a:gd name="connsiteY1" fmla="*/ 337469 h 1009135"/>
                <a:gd name="connsiteX2" fmla="*/ 1092704 w 1117154"/>
                <a:gd name="connsiteY2" fmla="*/ 1009135 h 1009135"/>
                <a:gd name="connsiteX3" fmla="*/ 29164 w 1117154"/>
                <a:gd name="connsiteY3" fmla="*/ 528620 h 1009135"/>
                <a:gd name="connsiteX4" fmla="*/ 0 w 1117154"/>
                <a:gd name="connsiteY4" fmla="*/ 0 h 1009135"/>
                <a:gd name="connsiteX0" fmla="*/ 0 w 1092704"/>
                <a:gd name="connsiteY0" fmla="*/ 0 h 1009135"/>
                <a:gd name="connsiteX1" fmla="*/ 1086593 w 1092704"/>
                <a:gd name="connsiteY1" fmla="*/ 341575 h 1009135"/>
                <a:gd name="connsiteX2" fmla="*/ 1092704 w 1092704"/>
                <a:gd name="connsiteY2" fmla="*/ 1009135 h 1009135"/>
                <a:gd name="connsiteX3" fmla="*/ 29164 w 1092704"/>
                <a:gd name="connsiteY3" fmla="*/ 528620 h 1009135"/>
                <a:gd name="connsiteX4" fmla="*/ 0 w 1092704"/>
                <a:gd name="connsiteY4" fmla="*/ 0 h 1009135"/>
                <a:gd name="connsiteX0" fmla="*/ 0 w 1077423"/>
                <a:gd name="connsiteY0" fmla="*/ 0 h 1013240"/>
                <a:gd name="connsiteX1" fmla="*/ 1071312 w 1077423"/>
                <a:gd name="connsiteY1" fmla="*/ 345680 h 1013240"/>
                <a:gd name="connsiteX2" fmla="*/ 1077423 w 1077423"/>
                <a:gd name="connsiteY2" fmla="*/ 1013240 h 1013240"/>
                <a:gd name="connsiteX3" fmla="*/ 13883 w 1077423"/>
                <a:gd name="connsiteY3" fmla="*/ 532725 h 1013240"/>
                <a:gd name="connsiteX4" fmla="*/ 0 w 1077423"/>
                <a:gd name="connsiteY4" fmla="*/ 0 h 1013240"/>
                <a:gd name="connsiteX0" fmla="*/ 4454 w 1063540"/>
                <a:gd name="connsiteY0" fmla="*/ 0 h 1005030"/>
                <a:gd name="connsiteX1" fmla="*/ 1057429 w 1063540"/>
                <a:gd name="connsiteY1" fmla="*/ 337470 h 1005030"/>
                <a:gd name="connsiteX2" fmla="*/ 1063540 w 1063540"/>
                <a:gd name="connsiteY2" fmla="*/ 1005030 h 1005030"/>
                <a:gd name="connsiteX3" fmla="*/ 0 w 1063540"/>
                <a:gd name="connsiteY3" fmla="*/ 524515 h 1005030"/>
                <a:gd name="connsiteX4" fmla="*/ 4454 w 1063540"/>
                <a:gd name="connsiteY4" fmla="*/ 0 h 1005030"/>
                <a:gd name="connsiteX0" fmla="*/ 16679 w 1075765"/>
                <a:gd name="connsiteY0" fmla="*/ 0 h 1005030"/>
                <a:gd name="connsiteX1" fmla="*/ 1069654 w 1075765"/>
                <a:gd name="connsiteY1" fmla="*/ 337470 h 1005030"/>
                <a:gd name="connsiteX2" fmla="*/ 1075765 w 1075765"/>
                <a:gd name="connsiteY2" fmla="*/ 1005030 h 1005030"/>
                <a:gd name="connsiteX3" fmla="*/ 0 w 1075765"/>
                <a:gd name="connsiteY3" fmla="*/ 528620 h 1005030"/>
                <a:gd name="connsiteX4" fmla="*/ 16679 w 1075765"/>
                <a:gd name="connsiteY4" fmla="*/ 0 h 1005030"/>
                <a:gd name="connsiteX0" fmla="*/ 16679 w 1091047"/>
                <a:gd name="connsiteY0" fmla="*/ 0 h 1005030"/>
                <a:gd name="connsiteX1" fmla="*/ 1091047 w 1091047"/>
                <a:gd name="connsiteY1" fmla="*/ 337471 h 1005030"/>
                <a:gd name="connsiteX2" fmla="*/ 1075765 w 1091047"/>
                <a:gd name="connsiteY2" fmla="*/ 1005030 h 1005030"/>
                <a:gd name="connsiteX3" fmla="*/ 0 w 1091047"/>
                <a:gd name="connsiteY3" fmla="*/ 528620 h 1005030"/>
                <a:gd name="connsiteX4" fmla="*/ 16679 w 1091047"/>
                <a:gd name="connsiteY4" fmla="*/ 0 h 1005030"/>
                <a:gd name="connsiteX0" fmla="*/ 16679 w 1091047"/>
                <a:gd name="connsiteY0" fmla="*/ 0 h 1009135"/>
                <a:gd name="connsiteX1" fmla="*/ 1091047 w 1091047"/>
                <a:gd name="connsiteY1" fmla="*/ 337471 h 1009135"/>
                <a:gd name="connsiteX2" fmla="*/ 1063540 w 1091047"/>
                <a:gd name="connsiteY2" fmla="*/ 1009135 h 1009135"/>
                <a:gd name="connsiteX3" fmla="*/ 0 w 1091047"/>
                <a:gd name="connsiteY3" fmla="*/ 528620 h 1009135"/>
                <a:gd name="connsiteX4" fmla="*/ 16679 w 1091047"/>
                <a:gd name="connsiteY4" fmla="*/ 0 h 1009135"/>
                <a:gd name="connsiteX0" fmla="*/ 35016 w 1091047"/>
                <a:gd name="connsiteY0" fmla="*/ 0 h 1009135"/>
                <a:gd name="connsiteX1" fmla="*/ 1091047 w 1091047"/>
                <a:gd name="connsiteY1" fmla="*/ 337471 h 1009135"/>
                <a:gd name="connsiteX2" fmla="*/ 1063540 w 1091047"/>
                <a:gd name="connsiteY2" fmla="*/ 1009135 h 1009135"/>
                <a:gd name="connsiteX3" fmla="*/ 0 w 1091047"/>
                <a:gd name="connsiteY3" fmla="*/ 528620 h 1009135"/>
                <a:gd name="connsiteX4" fmla="*/ 35016 w 1091047"/>
                <a:gd name="connsiteY4" fmla="*/ 0 h 1009135"/>
                <a:gd name="connsiteX0" fmla="*/ 35016 w 1091047"/>
                <a:gd name="connsiteY0" fmla="*/ 0 h 988610"/>
                <a:gd name="connsiteX1" fmla="*/ 1091047 w 1091047"/>
                <a:gd name="connsiteY1" fmla="*/ 337471 h 988610"/>
                <a:gd name="connsiteX2" fmla="*/ 1029923 w 1091047"/>
                <a:gd name="connsiteY2" fmla="*/ 988610 h 988610"/>
                <a:gd name="connsiteX3" fmla="*/ 0 w 1091047"/>
                <a:gd name="connsiteY3" fmla="*/ 528620 h 988610"/>
                <a:gd name="connsiteX4" fmla="*/ 35016 w 1091047"/>
                <a:gd name="connsiteY4" fmla="*/ 0 h 988610"/>
                <a:gd name="connsiteX0" fmla="*/ 35016 w 1091047"/>
                <a:gd name="connsiteY0" fmla="*/ 0 h 1005030"/>
                <a:gd name="connsiteX1" fmla="*/ 1091047 w 1091047"/>
                <a:gd name="connsiteY1" fmla="*/ 337471 h 1005030"/>
                <a:gd name="connsiteX2" fmla="*/ 1036035 w 1091047"/>
                <a:gd name="connsiteY2" fmla="*/ 1005030 h 1005030"/>
                <a:gd name="connsiteX3" fmla="*/ 0 w 1091047"/>
                <a:gd name="connsiteY3" fmla="*/ 528620 h 1005030"/>
                <a:gd name="connsiteX4" fmla="*/ 35016 w 1091047"/>
                <a:gd name="connsiteY4" fmla="*/ 0 h 1005030"/>
                <a:gd name="connsiteX0" fmla="*/ 35016 w 1091047"/>
                <a:gd name="connsiteY0" fmla="*/ 0 h 996820"/>
                <a:gd name="connsiteX1" fmla="*/ 1091047 w 1091047"/>
                <a:gd name="connsiteY1" fmla="*/ 337471 h 996820"/>
                <a:gd name="connsiteX2" fmla="*/ 1036035 w 1091047"/>
                <a:gd name="connsiteY2" fmla="*/ 996820 h 996820"/>
                <a:gd name="connsiteX3" fmla="*/ 0 w 1091047"/>
                <a:gd name="connsiteY3" fmla="*/ 528620 h 996820"/>
                <a:gd name="connsiteX4" fmla="*/ 35016 w 1091047"/>
                <a:gd name="connsiteY4" fmla="*/ 0 h 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7" h="996820">
                  <a:moveTo>
                    <a:pt x="35016" y="0"/>
                  </a:moveTo>
                  <a:lnTo>
                    <a:pt x="1091047" y="337471"/>
                  </a:lnTo>
                  <a:lnTo>
                    <a:pt x="1036035" y="996820"/>
                  </a:lnTo>
                  <a:lnTo>
                    <a:pt x="0" y="528620"/>
                  </a:lnTo>
                  <a:cubicBezTo>
                    <a:pt x="1485" y="353782"/>
                    <a:pt x="33531" y="174838"/>
                    <a:pt x="35016" y="0"/>
                  </a:cubicBezTo>
                  <a:close/>
                </a:path>
              </a:pathLst>
            </a:custGeom>
            <a:solidFill>
              <a:schemeClr val="tx1">
                <a:lumMod val="75000"/>
                <a:lumOff val="2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7" name="Rektangel 36"/>
            <p:cNvSpPr/>
            <p:nvPr/>
          </p:nvSpPr>
          <p:spPr>
            <a:xfrm>
              <a:off x="8727336" y="2473166"/>
              <a:ext cx="1320051" cy="95881"/>
            </a:xfrm>
            <a:prstGeom prst="rect">
              <a:avLst/>
            </a:prstGeom>
            <a:noFill/>
            <a:ln>
              <a:noFill/>
            </a:ln>
            <a:scene3d>
              <a:camera prst="perspectiveContrastingLeftFacing" fov="3000000">
                <a:rot lat="600000" lon="1800000" rev="21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noProof="0" dirty="0" smtClean="0"/>
                <a:t>Bedømmelse</a:t>
              </a:r>
            </a:p>
          </p:txBody>
        </p:sp>
        <p:sp>
          <p:nvSpPr>
            <p:cNvPr id="36" name="Rektangel 35"/>
            <p:cNvSpPr/>
            <p:nvPr/>
          </p:nvSpPr>
          <p:spPr>
            <a:xfrm>
              <a:off x="10177489" y="2353652"/>
              <a:ext cx="72000" cy="1687071"/>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51" name="Gruppe 50"/>
          <p:cNvGrpSpPr/>
          <p:nvPr/>
        </p:nvGrpSpPr>
        <p:grpSpPr>
          <a:xfrm>
            <a:off x="486828" y="3065892"/>
            <a:ext cx="2189019" cy="1922301"/>
            <a:chOff x="8595099" y="1293366"/>
            <a:chExt cx="1499119" cy="4211135"/>
          </a:xfrm>
        </p:grpSpPr>
        <p:sp>
          <p:nvSpPr>
            <p:cNvPr id="52" name="Rektangel 51"/>
            <p:cNvSpPr/>
            <p:nvPr/>
          </p:nvSpPr>
          <p:spPr>
            <a:xfrm>
              <a:off x="8595099" y="1293366"/>
              <a:ext cx="54000" cy="1329019"/>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3" name="Rektangel 52"/>
            <p:cNvSpPr/>
            <p:nvPr/>
          </p:nvSpPr>
          <p:spPr>
            <a:xfrm>
              <a:off x="10022218" y="3817430"/>
              <a:ext cx="72000" cy="1687071"/>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pic>
        <p:nvPicPr>
          <p:cNvPr id="2" name="Billede 1"/>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86149" y="4407682"/>
            <a:ext cx="1277126" cy="580511"/>
          </a:xfrm>
          <a:prstGeom prst="rect">
            <a:avLst/>
          </a:prstGeom>
        </p:spPr>
      </p:pic>
      <p:sp>
        <p:nvSpPr>
          <p:cNvPr id="38" name="Tekstfelt 37"/>
          <p:cNvSpPr txBox="1"/>
          <p:nvPr/>
        </p:nvSpPr>
        <p:spPr>
          <a:xfrm>
            <a:off x="4002757" y="3550541"/>
            <a:ext cx="3904721" cy="400110"/>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sz="2000" dirty="0" smtClean="0"/>
              <a:t>Bedømmelsesgrundlag</a:t>
            </a:r>
            <a:endParaRPr lang="da-DK" dirty="0" smtClean="0"/>
          </a:p>
        </p:txBody>
      </p:sp>
      <p:sp>
        <p:nvSpPr>
          <p:cNvPr id="41" name="Tekstfelt 40"/>
          <p:cNvSpPr txBox="1"/>
          <p:nvPr/>
        </p:nvSpPr>
        <p:spPr>
          <a:xfrm>
            <a:off x="126448" y="5327285"/>
            <a:ext cx="3528000" cy="892552"/>
          </a:xfrm>
          <a:prstGeom prst="rect">
            <a:avLst/>
          </a:prstGeom>
          <a:noFill/>
          <a:ln w="19050">
            <a:solidFill>
              <a:schemeClr val="tx2">
                <a:lumMod val="75000"/>
              </a:schemeClr>
            </a:solidFill>
          </a:ln>
        </p:spPr>
        <p:txBody>
          <a:bodyPr wrap="square" rIns="0" rtlCol="0">
            <a:spAutoFit/>
          </a:bodyPr>
          <a:lstStyle/>
          <a:p>
            <a:r>
              <a:rPr lang="da-DK" sz="1600" dirty="0" smtClean="0"/>
              <a:t>Eksaminationsgrundlag </a:t>
            </a:r>
          </a:p>
          <a:p>
            <a:r>
              <a:rPr lang="da-DK" sz="1200" dirty="0" smtClean="0"/>
              <a:t>Det eksaminationen </a:t>
            </a:r>
            <a:r>
              <a:rPr lang="da-DK" sz="1200" dirty="0"/>
              <a:t>tager </a:t>
            </a:r>
            <a:r>
              <a:rPr lang="da-DK" sz="1200" dirty="0" smtClean="0"/>
              <a:t>udgangspunkt i</a:t>
            </a:r>
          </a:p>
          <a:p>
            <a:r>
              <a:rPr lang="da-DK" sz="1200" i="1" dirty="0" smtClean="0"/>
              <a:t>Fx </a:t>
            </a:r>
          </a:p>
          <a:p>
            <a:pPr marL="176213" indent="-176213">
              <a:buFont typeface="Arial" panose="020B0604020202020204" pitchFamily="34" charset="0"/>
              <a:buChar char="•"/>
            </a:pPr>
            <a:r>
              <a:rPr lang="da-DK" sz="1200" i="1" dirty="0"/>
              <a:t>P</a:t>
            </a:r>
            <a:r>
              <a:rPr lang="da-DK" sz="1200" i="1" dirty="0" smtClean="0"/>
              <a:t>raktisk opgave</a:t>
            </a:r>
          </a:p>
        </p:txBody>
      </p:sp>
      <p:sp>
        <p:nvSpPr>
          <p:cNvPr id="43" name="Tekstfelt 42"/>
          <p:cNvSpPr txBox="1"/>
          <p:nvPr/>
        </p:nvSpPr>
        <p:spPr>
          <a:xfrm>
            <a:off x="4255284" y="5327285"/>
            <a:ext cx="3528000" cy="892552"/>
          </a:xfrm>
          <a:prstGeom prst="rect">
            <a:avLst/>
          </a:prstGeom>
          <a:noFill/>
          <a:ln w="19050">
            <a:solidFill>
              <a:schemeClr val="tx2">
                <a:lumMod val="75000"/>
              </a:schemeClr>
            </a:solidFill>
          </a:ln>
        </p:spPr>
        <p:txBody>
          <a:bodyPr wrap="square" rIns="0" rtlCol="0">
            <a:spAutoFit/>
          </a:bodyPr>
          <a:lstStyle/>
          <a:p>
            <a:r>
              <a:rPr lang="da-DK" sz="1600" dirty="0" smtClean="0"/>
              <a:t>Bedømmelsesgrundlag </a:t>
            </a:r>
          </a:p>
          <a:p>
            <a:r>
              <a:rPr lang="da-DK" sz="1200" dirty="0" smtClean="0"/>
              <a:t>Det der </a:t>
            </a:r>
            <a:r>
              <a:rPr lang="da-DK" sz="1200" dirty="0"/>
              <a:t>tæller med ved </a:t>
            </a:r>
            <a:r>
              <a:rPr lang="da-DK" sz="1200" dirty="0" smtClean="0"/>
              <a:t>bedømmelsen</a:t>
            </a:r>
          </a:p>
          <a:p>
            <a:r>
              <a:rPr lang="da-DK" sz="1200" i="1" dirty="0"/>
              <a:t>Fx </a:t>
            </a:r>
            <a:endParaRPr lang="da-DK" sz="1200" i="1" dirty="0" smtClean="0"/>
          </a:p>
          <a:p>
            <a:pPr marL="176213" indent="-176213">
              <a:buFont typeface="Arial" panose="020B0604020202020204" pitchFamily="34" charset="0"/>
              <a:buChar char="•"/>
            </a:pPr>
            <a:r>
              <a:rPr lang="da-DK" sz="1200" i="1" dirty="0" smtClean="0"/>
              <a:t>Arbejdsproces</a:t>
            </a:r>
          </a:p>
        </p:txBody>
      </p:sp>
      <p:sp>
        <p:nvSpPr>
          <p:cNvPr id="44" name="Tekstfelt 43"/>
          <p:cNvSpPr txBox="1"/>
          <p:nvPr/>
        </p:nvSpPr>
        <p:spPr>
          <a:xfrm>
            <a:off x="8367218" y="5327285"/>
            <a:ext cx="3528000" cy="892552"/>
          </a:xfrm>
          <a:prstGeom prst="rect">
            <a:avLst/>
          </a:prstGeom>
          <a:noFill/>
          <a:ln w="19050">
            <a:solidFill>
              <a:schemeClr val="tx2">
                <a:lumMod val="75000"/>
              </a:schemeClr>
            </a:solidFill>
          </a:ln>
        </p:spPr>
        <p:txBody>
          <a:bodyPr wrap="square" rIns="0" rtlCol="0">
            <a:spAutoFit/>
          </a:bodyPr>
          <a:lstStyle/>
          <a:p>
            <a:r>
              <a:rPr lang="da-DK" sz="1600" dirty="0" smtClean="0"/>
              <a:t>Bedømmelseskriterier </a:t>
            </a:r>
          </a:p>
          <a:p>
            <a:r>
              <a:rPr lang="da-DK" sz="1200" dirty="0" smtClean="0"/>
              <a:t>Det </a:t>
            </a:r>
            <a:r>
              <a:rPr lang="da-DK" sz="1200" dirty="0"/>
              <a:t>lærer og censor lægger </a:t>
            </a:r>
            <a:r>
              <a:rPr lang="da-DK" sz="1200" dirty="0" smtClean="0"/>
              <a:t/>
            </a:r>
            <a:br>
              <a:rPr lang="da-DK" sz="1200" dirty="0" smtClean="0"/>
            </a:br>
            <a:r>
              <a:rPr lang="da-DK" sz="1200" dirty="0" smtClean="0"/>
              <a:t>vægt </a:t>
            </a:r>
            <a:r>
              <a:rPr lang="da-DK" sz="1200" dirty="0"/>
              <a:t>på ved </a:t>
            </a:r>
            <a:r>
              <a:rPr lang="da-DK" sz="1200" dirty="0" smtClean="0"/>
              <a:t>bedømmelsen</a:t>
            </a:r>
          </a:p>
          <a:p>
            <a:endParaRPr lang="da-DK" sz="1200" dirty="0" smtClean="0"/>
          </a:p>
        </p:txBody>
      </p:sp>
      <p:cxnSp>
        <p:nvCxnSpPr>
          <p:cNvPr id="14" name="Lige forbindelse 13"/>
          <p:cNvCxnSpPr/>
          <p:nvPr/>
        </p:nvCxnSpPr>
        <p:spPr>
          <a:xfrm flipH="1" flipV="1">
            <a:off x="8357540" y="2259834"/>
            <a:ext cx="12274" cy="2957985"/>
          </a:xfrm>
          <a:prstGeom prst="line">
            <a:avLst/>
          </a:prstGeom>
          <a:ln w="63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5" name="Lige forbindelse 44"/>
          <p:cNvCxnSpPr/>
          <p:nvPr/>
        </p:nvCxnSpPr>
        <p:spPr>
          <a:xfrm flipH="1" flipV="1">
            <a:off x="6019284" y="3813819"/>
            <a:ext cx="0" cy="1404000"/>
          </a:xfrm>
          <a:prstGeom prst="line">
            <a:avLst/>
          </a:prstGeom>
          <a:ln w="63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6" name="Lige forbindelse 45"/>
          <p:cNvCxnSpPr/>
          <p:nvPr/>
        </p:nvCxnSpPr>
        <p:spPr>
          <a:xfrm flipH="1" flipV="1">
            <a:off x="1463275" y="4754908"/>
            <a:ext cx="0" cy="466570"/>
          </a:xfrm>
          <a:prstGeom prst="line">
            <a:avLst/>
          </a:prstGeom>
          <a:ln w="63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50" name="Title 10">
            <a:extLst>
              <a:ext uri="{FF2B5EF4-FFF2-40B4-BE49-F238E27FC236}">
                <a16:creationId xmlns:a16="http://schemas.microsoft.com/office/drawing/2014/main" id="{644D7354-50E1-45E7-BE22-D6E7CC805771}"/>
              </a:ext>
            </a:extLst>
          </p:cNvPr>
          <p:cNvSpPr>
            <a:spLocks noGrp="1"/>
          </p:cNvSpPr>
          <p:nvPr>
            <p:ph type="title" idx="4294967295"/>
          </p:nvPr>
        </p:nvSpPr>
        <p:spPr>
          <a:xfrm>
            <a:off x="539748" y="539750"/>
            <a:ext cx="4262439" cy="441325"/>
          </a:xfrm>
        </p:spPr>
        <p:txBody>
          <a:bodyPr/>
          <a:lstStyle/>
          <a:p>
            <a:r>
              <a:rPr lang="da-DK" sz="3200" b="1" dirty="0" smtClean="0"/>
              <a:t>	Eksamination</a:t>
            </a:r>
            <a:endParaRPr lang="da-DK" sz="3200" b="1" dirty="0"/>
          </a:p>
        </p:txBody>
      </p:sp>
      <p:sp>
        <p:nvSpPr>
          <p:cNvPr id="57" name="Tekstfelt 56"/>
          <p:cNvSpPr txBox="1"/>
          <p:nvPr/>
        </p:nvSpPr>
        <p:spPr>
          <a:xfrm>
            <a:off x="-272662" y="4179007"/>
            <a:ext cx="3288230" cy="369332"/>
          </a:xfrm>
          <a:prstGeom prst="rect">
            <a:avLst/>
          </a:prstGeom>
          <a:noFill/>
          <a:ln>
            <a:noFill/>
          </a:ln>
          <a:scene3d>
            <a:camera prst="isometricOffAxis2Top">
              <a:rot lat="19800000" lon="3207254" rev="17580000"/>
            </a:camera>
            <a:lightRig rig="threePt" dir="t"/>
          </a:scene3d>
        </p:spPr>
        <p:txBody>
          <a:bodyPr wrap="square" rtlCol="0">
            <a:spAutoFit/>
          </a:bodyPr>
          <a:lstStyle/>
          <a:p>
            <a:pPr algn="ctr"/>
            <a:r>
              <a:rPr lang="da-DK" dirty="0" smtClean="0"/>
              <a:t>Eksaminationsgrundlag</a:t>
            </a:r>
            <a:endParaRPr lang="da-DK" sz="1600" dirty="0" smtClean="0"/>
          </a:p>
        </p:txBody>
      </p:sp>
      <p:sp>
        <p:nvSpPr>
          <p:cNvPr id="40" name="Tekstfelt 39"/>
          <p:cNvSpPr txBox="1"/>
          <p:nvPr/>
        </p:nvSpPr>
        <p:spPr>
          <a:xfrm>
            <a:off x="122100" y="6214553"/>
            <a:ext cx="3535153"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r>
              <a:rPr lang="da-DK" sz="1300" dirty="0">
                <a:solidFill>
                  <a:schemeClr val="bg1"/>
                </a:solidFill>
              </a:rPr>
              <a:t>Du skal </a:t>
            </a:r>
            <a:r>
              <a:rPr lang="da-DK" sz="1300" dirty="0" smtClean="0">
                <a:solidFill>
                  <a:schemeClr val="bg1"/>
                </a:solidFill>
              </a:rPr>
              <a:t>gennemføre et hækkeløb.</a:t>
            </a:r>
            <a:br>
              <a:rPr lang="da-DK" sz="1300" dirty="0" smtClean="0">
                <a:solidFill>
                  <a:schemeClr val="bg1"/>
                </a:solidFill>
              </a:rPr>
            </a:br>
            <a:endParaRPr lang="da-DK" sz="1300" i="1" dirty="0">
              <a:solidFill>
                <a:schemeClr val="bg1"/>
              </a:solidFill>
            </a:endParaRPr>
          </a:p>
        </p:txBody>
      </p:sp>
      <p:sp>
        <p:nvSpPr>
          <p:cNvPr id="58" name="Tekstfelt 57"/>
          <p:cNvSpPr txBox="1"/>
          <p:nvPr/>
        </p:nvSpPr>
        <p:spPr>
          <a:xfrm>
            <a:off x="4251707" y="6214553"/>
            <a:ext cx="3535153"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smtClean="0">
                <a:solidFill>
                  <a:schemeClr val="bg1"/>
                </a:solidFill>
              </a:rPr>
              <a:t>Løb</a:t>
            </a:r>
          </a:p>
          <a:p>
            <a:pPr marL="285750" indent="-285750">
              <a:buFont typeface="Arial" panose="020B0604020202020204" pitchFamily="34" charset="0"/>
              <a:buChar char="•"/>
            </a:pPr>
            <a:r>
              <a:rPr lang="da-DK" sz="1300" dirty="0" smtClean="0">
                <a:solidFill>
                  <a:schemeClr val="bg1"/>
                </a:solidFill>
              </a:rPr>
              <a:t>Spring</a:t>
            </a:r>
            <a:endParaRPr lang="da-DK" sz="1300" dirty="0">
              <a:solidFill>
                <a:schemeClr val="bg1"/>
              </a:solidFill>
            </a:endParaRPr>
          </a:p>
        </p:txBody>
      </p:sp>
      <p:sp>
        <p:nvSpPr>
          <p:cNvPr id="59" name="Tekstfelt 58"/>
          <p:cNvSpPr txBox="1"/>
          <p:nvPr/>
        </p:nvSpPr>
        <p:spPr>
          <a:xfrm>
            <a:off x="8360065" y="6214553"/>
            <a:ext cx="3535153"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smtClean="0">
                <a:solidFill>
                  <a:schemeClr val="bg1"/>
                </a:solidFill>
              </a:rPr>
              <a:t>Gennemførelsestid </a:t>
            </a:r>
          </a:p>
          <a:p>
            <a:pPr marL="285750" indent="-285750">
              <a:buFont typeface="Arial" panose="020B0604020202020204" pitchFamily="34" charset="0"/>
              <a:buChar char="•"/>
            </a:pPr>
            <a:r>
              <a:rPr lang="da-DK" sz="1300" dirty="0" smtClean="0">
                <a:solidFill>
                  <a:schemeClr val="bg1"/>
                </a:solidFill>
              </a:rPr>
              <a:t>Antal væltede hække</a:t>
            </a:r>
            <a:endParaRPr lang="da-DK" sz="1300" dirty="0">
              <a:solidFill>
                <a:schemeClr val="bg1"/>
              </a:solidFill>
            </a:endParaRPr>
          </a:p>
        </p:txBody>
      </p:sp>
    </p:spTree>
    <p:custDataLst>
      <p:tags r:id="rId1"/>
    </p:custDataLst>
    <p:extLst>
      <p:ext uri="{BB962C8B-B14F-4D97-AF65-F5344CB8AC3E}">
        <p14:creationId xmlns:p14="http://schemas.microsoft.com/office/powerpoint/2010/main" val="17589411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uppe 94"/>
          <p:cNvGrpSpPr/>
          <p:nvPr/>
        </p:nvGrpSpPr>
        <p:grpSpPr>
          <a:xfrm>
            <a:off x="1652521" y="2539085"/>
            <a:ext cx="862345" cy="1103858"/>
            <a:chOff x="7664122" y="246621"/>
            <a:chExt cx="4197135" cy="6389351"/>
          </a:xfrm>
        </p:grpSpPr>
        <p:pic>
          <p:nvPicPr>
            <p:cNvPr id="96" name="Billede 9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4122" y="246621"/>
              <a:ext cx="4197135" cy="6389351"/>
            </a:xfrm>
            <a:prstGeom prst="rect">
              <a:avLst/>
            </a:prstGeom>
            <a:ln w="19050">
              <a:solidFill>
                <a:schemeClr val="accent1"/>
              </a:solidFill>
            </a:ln>
          </p:spPr>
        </p:pic>
        <p:grpSp>
          <p:nvGrpSpPr>
            <p:cNvPr id="97" name="Gruppe 96"/>
            <p:cNvGrpSpPr/>
            <p:nvPr/>
          </p:nvGrpSpPr>
          <p:grpSpPr>
            <a:xfrm>
              <a:off x="10960547" y="2257675"/>
              <a:ext cx="592749" cy="3357692"/>
              <a:chOff x="10960547" y="2257675"/>
              <a:chExt cx="592749" cy="3357692"/>
            </a:xfrm>
          </p:grpSpPr>
          <p:grpSp>
            <p:nvGrpSpPr>
              <p:cNvPr id="98" name="Gruppe 97"/>
              <p:cNvGrpSpPr/>
              <p:nvPr/>
            </p:nvGrpSpPr>
            <p:grpSpPr>
              <a:xfrm>
                <a:off x="10972799" y="2257675"/>
                <a:ext cx="578964" cy="113290"/>
                <a:chOff x="10972799" y="2257675"/>
                <a:chExt cx="578964" cy="113290"/>
              </a:xfrm>
            </p:grpSpPr>
            <p:sp>
              <p:nvSpPr>
                <p:cNvPr id="143" name="Kombinationstegning 142"/>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44" name="Kombinationstegning 14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45" name="Kombinationstegning 14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99" name="Gruppe 98"/>
              <p:cNvGrpSpPr/>
              <p:nvPr/>
            </p:nvGrpSpPr>
            <p:grpSpPr>
              <a:xfrm>
                <a:off x="10966673" y="2681178"/>
                <a:ext cx="578964" cy="113290"/>
                <a:chOff x="10972799" y="2257675"/>
                <a:chExt cx="578964" cy="113290"/>
              </a:xfrm>
            </p:grpSpPr>
            <p:sp>
              <p:nvSpPr>
                <p:cNvPr id="140" name="Kombinationstegning 139"/>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41" name="Kombinationstegning 140"/>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42" name="Kombinationstegning 141"/>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0" name="Gruppe 99"/>
              <p:cNvGrpSpPr/>
              <p:nvPr/>
            </p:nvGrpSpPr>
            <p:grpSpPr>
              <a:xfrm>
                <a:off x="10966673" y="3092821"/>
                <a:ext cx="578964" cy="113290"/>
                <a:chOff x="10972799" y="2257675"/>
                <a:chExt cx="578964" cy="113290"/>
              </a:xfrm>
            </p:grpSpPr>
            <p:sp>
              <p:nvSpPr>
                <p:cNvPr id="137" name="Kombinationstegning 136"/>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8" name="Kombinationstegning 137"/>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9" name="Kombinationstegning 138"/>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1" name="Gruppe 100"/>
              <p:cNvGrpSpPr/>
              <p:nvPr/>
            </p:nvGrpSpPr>
            <p:grpSpPr>
              <a:xfrm>
                <a:off x="10966673" y="3227750"/>
                <a:ext cx="578964" cy="113290"/>
                <a:chOff x="10972799" y="2257675"/>
                <a:chExt cx="578964" cy="113290"/>
              </a:xfrm>
            </p:grpSpPr>
            <p:sp>
              <p:nvSpPr>
                <p:cNvPr id="134" name="Kombinationstegning 133"/>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5" name="Kombinationstegning 134"/>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6" name="Kombinationstegning 135"/>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2" name="Gruppe 101"/>
              <p:cNvGrpSpPr/>
              <p:nvPr/>
            </p:nvGrpSpPr>
            <p:grpSpPr>
              <a:xfrm>
                <a:off x="10966673" y="3655313"/>
                <a:ext cx="578964" cy="113290"/>
                <a:chOff x="10972799" y="2257675"/>
                <a:chExt cx="578964" cy="113290"/>
              </a:xfrm>
            </p:grpSpPr>
            <p:sp>
              <p:nvSpPr>
                <p:cNvPr id="131" name="Kombinationstegning 130"/>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2" name="Kombinationstegning 131"/>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3" name="Kombinationstegning 132"/>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3" name="Gruppe 102"/>
              <p:cNvGrpSpPr/>
              <p:nvPr/>
            </p:nvGrpSpPr>
            <p:grpSpPr>
              <a:xfrm>
                <a:off x="10969737" y="4062811"/>
                <a:ext cx="578964" cy="113290"/>
                <a:chOff x="10972799" y="2257675"/>
                <a:chExt cx="578964" cy="113290"/>
              </a:xfrm>
            </p:grpSpPr>
            <p:sp>
              <p:nvSpPr>
                <p:cNvPr id="128" name="Kombinationstegning 127"/>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9" name="Kombinationstegning 128"/>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30" name="Kombinationstegning 129"/>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4" name="Gruppe 103"/>
              <p:cNvGrpSpPr/>
              <p:nvPr/>
            </p:nvGrpSpPr>
            <p:grpSpPr>
              <a:xfrm>
                <a:off x="10969737" y="4246838"/>
                <a:ext cx="578964" cy="113290"/>
                <a:chOff x="10972799" y="2257675"/>
                <a:chExt cx="578964" cy="113290"/>
              </a:xfrm>
            </p:grpSpPr>
            <p:sp>
              <p:nvSpPr>
                <p:cNvPr id="125" name="Kombinationstegning 124"/>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6" name="Kombinationstegning 125"/>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7" name="Kombinationstegning 126"/>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5" name="Gruppe 104"/>
              <p:cNvGrpSpPr/>
              <p:nvPr/>
            </p:nvGrpSpPr>
            <p:grpSpPr>
              <a:xfrm>
                <a:off x="10974332" y="4409069"/>
                <a:ext cx="578964" cy="113290"/>
                <a:chOff x="10972799" y="2257675"/>
                <a:chExt cx="578964" cy="113290"/>
              </a:xfrm>
            </p:grpSpPr>
            <p:sp>
              <p:nvSpPr>
                <p:cNvPr id="122" name="Kombinationstegning 121"/>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3" name="Kombinationstegning 122"/>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4" name="Kombinationstegning 123"/>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6" name="Gruppe 105"/>
              <p:cNvGrpSpPr/>
              <p:nvPr/>
            </p:nvGrpSpPr>
            <p:grpSpPr>
              <a:xfrm>
                <a:off x="10974332" y="4536451"/>
                <a:ext cx="578964" cy="113290"/>
                <a:chOff x="10972799" y="2257675"/>
                <a:chExt cx="578964" cy="113290"/>
              </a:xfrm>
            </p:grpSpPr>
            <p:sp>
              <p:nvSpPr>
                <p:cNvPr id="119" name="Kombinationstegning 118"/>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0" name="Kombinationstegning 119"/>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1" name="Kombinationstegning 120"/>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7" name="Gruppe 106"/>
              <p:cNvGrpSpPr/>
              <p:nvPr/>
            </p:nvGrpSpPr>
            <p:grpSpPr>
              <a:xfrm>
                <a:off x="10974332" y="4912781"/>
                <a:ext cx="578964" cy="113290"/>
                <a:chOff x="10972799" y="2257675"/>
                <a:chExt cx="578964" cy="113290"/>
              </a:xfrm>
            </p:grpSpPr>
            <p:sp>
              <p:nvSpPr>
                <p:cNvPr id="116" name="Kombinationstegning 115"/>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7" name="Kombinationstegning 116"/>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8" name="Kombinationstegning 117"/>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8" name="Gruppe 107"/>
              <p:cNvGrpSpPr/>
              <p:nvPr/>
            </p:nvGrpSpPr>
            <p:grpSpPr>
              <a:xfrm>
                <a:off x="10971268" y="5326934"/>
                <a:ext cx="578964" cy="113290"/>
                <a:chOff x="10972799" y="2257675"/>
                <a:chExt cx="578964" cy="113290"/>
              </a:xfrm>
            </p:grpSpPr>
            <p:sp>
              <p:nvSpPr>
                <p:cNvPr id="113" name="Kombinationstegning 112"/>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4" name="Kombinationstegning 113"/>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5" name="Kombinationstegning 114"/>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109" name="Gruppe 108"/>
              <p:cNvGrpSpPr/>
              <p:nvPr/>
            </p:nvGrpSpPr>
            <p:grpSpPr>
              <a:xfrm>
                <a:off x="10960547" y="5502077"/>
                <a:ext cx="578964" cy="113290"/>
                <a:chOff x="10972799" y="2257675"/>
                <a:chExt cx="578964" cy="113290"/>
              </a:xfrm>
            </p:grpSpPr>
            <p:sp>
              <p:nvSpPr>
                <p:cNvPr id="110" name="Kombinationstegning 109"/>
                <p:cNvSpPr/>
                <p:nvPr/>
              </p:nvSpPr>
              <p:spPr>
                <a:xfrm>
                  <a:off x="10972799"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1" name="Kombinationstegning 110"/>
                <p:cNvSpPr/>
                <p:nvPr/>
              </p:nvSpPr>
              <p:spPr>
                <a:xfrm>
                  <a:off x="11175743" y="2257676"/>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2" name="Kombinationstegning 111"/>
                <p:cNvSpPr/>
                <p:nvPr/>
              </p:nvSpPr>
              <p:spPr>
                <a:xfrm>
                  <a:off x="11390938" y="2257675"/>
                  <a:ext cx="160825" cy="113289"/>
                </a:xfrm>
                <a:custGeom>
                  <a:avLst/>
                  <a:gdLst>
                    <a:gd name="connsiteX0" fmla="*/ 0 w 1149069"/>
                    <a:gd name="connsiteY0" fmla="*/ 574534 h 979136"/>
                    <a:gd name="connsiteX1" fmla="*/ 0 w 1149069"/>
                    <a:gd name="connsiteY1" fmla="*/ 574534 h 979136"/>
                    <a:gd name="connsiteX2" fmla="*/ 24276 w 1149069"/>
                    <a:gd name="connsiteY2" fmla="*/ 639270 h 979136"/>
                    <a:gd name="connsiteX3" fmla="*/ 32368 w 1149069"/>
                    <a:gd name="connsiteY3" fmla="*/ 663546 h 979136"/>
                    <a:gd name="connsiteX4" fmla="*/ 32368 w 1149069"/>
                    <a:gd name="connsiteY4" fmla="*/ 687823 h 979136"/>
                    <a:gd name="connsiteX5" fmla="*/ 339865 w 1149069"/>
                    <a:gd name="connsiteY5" fmla="*/ 979136 h 979136"/>
                    <a:gd name="connsiteX6" fmla="*/ 1149069 w 1149069"/>
                    <a:gd name="connsiteY6" fmla="*/ 105196 h 979136"/>
                    <a:gd name="connsiteX7" fmla="*/ 1027688 w 1149069"/>
                    <a:gd name="connsiteY7" fmla="*/ 0 h 979136"/>
                    <a:gd name="connsiteX8" fmla="*/ 356050 w 1149069"/>
                    <a:gd name="connsiteY8" fmla="*/ 728283 h 979136"/>
                    <a:gd name="connsiteX9" fmla="*/ 169933 w 1149069"/>
                    <a:gd name="connsiteY9" fmla="*/ 509798 h 979136"/>
                    <a:gd name="connsiteX10" fmla="*/ 0 w 1149069"/>
                    <a:gd name="connsiteY10" fmla="*/ 574534 h 979136"/>
                    <a:gd name="connsiteX0" fmla="*/ 0 w 1149069"/>
                    <a:gd name="connsiteY0" fmla="*/ 574534 h 994709"/>
                    <a:gd name="connsiteX1" fmla="*/ 0 w 1149069"/>
                    <a:gd name="connsiteY1" fmla="*/ 574534 h 994709"/>
                    <a:gd name="connsiteX2" fmla="*/ 24276 w 1149069"/>
                    <a:gd name="connsiteY2" fmla="*/ 639270 h 994709"/>
                    <a:gd name="connsiteX3" fmla="*/ 32368 w 1149069"/>
                    <a:gd name="connsiteY3" fmla="*/ 663546 h 994709"/>
                    <a:gd name="connsiteX4" fmla="*/ 339865 w 1149069"/>
                    <a:gd name="connsiteY4" fmla="*/ 979136 h 994709"/>
                    <a:gd name="connsiteX5" fmla="*/ 1149069 w 1149069"/>
                    <a:gd name="connsiteY5" fmla="*/ 105196 h 994709"/>
                    <a:gd name="connsiteX6" fmla="*/ 1027688 w 1149069"/>
                    <a:gd name="connsiteY6" fmla="*/ 0 h 994709"/>
                    <a:gd name="connsiteX7" fmla="*/ 356050 w 1149069"/>
                    <a:gd name="connsiteY7" fmla="*/ 728283 h 994709"/>
                    <a:gd name="connsiteX8" fmla="*/ 169933 w 1149069"/>
                    <a:gd name="connsiteY8" fmla="*/ 509798 h 994709"/>
                    <a:gd name="connsiteX9" fmla="*/ 0 w 1149069"/>
                    <a:gd name="connsiteY9" fmla="*/ 574534 h 994709"/>
                    <a:gd name="connsiteX0" fmla="*/ 6511 w 1155580"/>
                    <a:gd name="connsiteY0" fmla="*/ 574534 h 993151"/>
                    <a:gd name="connsiteX1" fmla="*/ 6511 w 1155580"/>
                    <a:gd name="connsiteY1" fmla="*/ 574534 h 993151"/>
                    <a:gd name="connsiteX2" fmla="*/ 30787 w 1155580"/>
                    <a:gd name="connsiteY2" fmla="*/ 639270 h 993151"/>
                    <a:gd name="connsiteX3" fmla="*/ 346376 w 1155580"/>
                    <a:gd name="connsiteY3" fmla="*/ 979136 h 993151"/>
                    <a:gd name="connsiteX4" fmla="*/ 1155580 w 1155580"/>
                    <a:gd name="connsiteY4" fmla="*/ 105196 h 993151"/>
                    <a:gd name="connsiteX5" fmla="*/ 1034199 w 1155580"/>
                    <a:gd name="connsiteY5" fmla="*/ 0 h 993151"/>
                    <a:gd name="connsiteX6" fmla="*/ 362561 w 1155580"/>
                    <a:gd name="connsiteY6" fmla="*/ 728283 h 993151"/>
                    <a:gd name="connsiteX7" fmla="*/ 176444 w 1155580"/>
                    <a:gd name="connsiteY7" fmla="*/ 509798 h 993151"/>
                    <a:gd name="connsiteX8" fmla="*/ 6511 w 1155580"/>
                    <a:gd name="connsiteY8" fmla="*/ 574534 h 993151"/>
                    <a:gd name="connsiteX0" fmla="*/ 0 w 1149069"/>
                    <a:gd name="connsiteY0" fmla="*/ 574534 h 988900"/>
                    <a:gd name="connsiteX1" fmla="*/ 0 w 1149069"/>
                    <a:gd name="connsiteY1" fmla="*/ 574534 h 988900"/>
                    <a:gd name="connsiteX2" fmla="*/ 339865 w 1149069"/>
                    <a:gd name="connsiteY2" fmla="*/ 979136 h 988900"/>
                    <a:gd name="connsiteX3" fmla="*/ 1149069 w 1149069"/>
                    <a:gd name="connsiteY3" fmla="*/ 105196 h 988900"/>
                    <a:gd name="connsiteX4" fmla="*/ 1027688 w 1149069"/>
                    <a:gd name="connsiteY4" fmla="*/ 0 h 988900"/>
                    <a:gd name="connsiteX5" fmla="*/ 356050 w 1149069"/>
                    <a:gd name="connsiteY5" fmla="*/ 728283 h 988900"/>
                    <a:gd name="connsiteX6" fmla="*/ 169933 w 1149069"/>
                    <a:gd name="connsiteY6" fmla="*/ 509798 h 988900"/>
                    <a:gd name="connsiteX7" fmla="*/ 0 w 1149069"/>
                    <a:gd name="connsiteY7" fmla="*/ 574534 h 988900"/>
                    <a:gd name="connsiteX0" fmla="*/ 0 w 1149069"/>
                    <a:gd name="connsiteY0" fmla="*/ 574534 h 979136"/>
                    <a:gd name="connsiteX1" fmla="*/ 0 w 1149069"/>
                    <a:gd name="connsiteY1" fmla="*/ 574534 h 979136"/>
                    <a:gd name="connsiteX2" fmla="*/ 339865 w 1149069"/>
                    <a:gd name="connsiteY2" fmla="*/ 979136 h 979136"/>
                    <a:gd name="connsiteX3" fmla="*/ 1149069 w 1149069"/>
                    <a:gd name="connsiteY3" fmla="*/ 105196 h 979136"/>
                    <a:gd name="connsiteX4" fmla="*/ 1027688 w 1149069"/>
                    <a:gd name="connsiteY4" fmla="*/ 0 h 979136"/>
                    <a:gd name="connsiteX5" fmla="*/ 356050 w 1149069"/>
                    <a:gd name="connsiteY5" fmla="*/ 728283 h 979136"/>
                    <a:gd name="connsiteX6" fmla="*/ 169933 w 1149069"/>
                    <a:gd name="connsiteY6" fmla="*/ 509798 h 979136"/>
                    <a:gd name="connsiteX7" fmla="*/ 0 w 1149069"/>
                    <a:gd name="connsiteY7" fmla="*/ 574534 h 979136"/>
                    <a:gd name="connsiteX0" fmla="*/ 0 w 1229989"/>
                    <a:gd name="connsiteY0" fmla="*/ 517890 h 979136"/>
                    <a:gd name="connsiteX1" fmla="*/ 80920 w 1229989"/>
                    <a:gd name="connsiteY1" fmla="*/ 574534 h 979136"/>
                    <a:gd name="connsiteX2" fmla="*/ 420785 w 1229989"/>
                    <a:gd name="connsiteY2" fmla="*/ 979136 h 979136"/>
                    <a:gd name="connsiteX3" fmla="*/ 1229989 w 1229989"/>
                    <a:gd name="connsiteY3" fmla="*/ 105196 h 979136"/>
                    <a:gd name="connsiteX4" fmla="*/ 1108608 w 1229989"/>
                    <a:gd name="connsiteY4" fmla="*/ 0 h 979136"/>
                    <a:gd name="connsiteX5" fmla="*/ 436970 w 1229989"/>
                    <a:gd name="connsiteY5" fmla="*/ 728283 h 979136"/>
                    <a:gd name="connsiteX6" fmla="*/ 250853 w 1229989"/>
                    <a:gd name="connsiteY6" fmla="*/ 509798 h 979136"/>
                    <a:gd name="connsiteX7" fmla="*/ 0 w 1229989"/>
                    <a:gd name="connsiteY7" fmla="*/ 517890 h 97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989" h="979136">
                      <a:moveTo>
                        <a:pt x="0" y="517890"/>
                      </a:moveTo>
                      <a:cubicBezTo>
                        <a:pt x="26973" y="536771"/>
                        <a:pt x="10789" y="497660"/>
                        <a:pt x="80920" y="574534"/>
                      </a:cubicBezTo>
                      <a:cubicBezTo>
                        <a:pt x="151051" y="651408"/>
                        <a:pt x="285917" y="863150"/>
                        <a:pt x="420785" y="979136"/>
                      </a:cubicBezTo>
                      <a:lnTo>
                        <a:pt x="1229989" y="105196"/>
                      </a:lnTo>
                      <a:lnTo>
                        <a:pt x="1108608" y="0"/>
                      </a:lnTo>
                      <a:lnTo>
                        <a:pt x="436970" y="728283"/>
                      </a:lnTo>
                      <a:lnTo>
                        <a:pt x="250853" y="509798"/>
                      </a:lnTo>
                      <a:lnTo>
                        <a:pt x="0" y="51789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grpSp>
      <p:cxnSp>
        <p:nvCxnSpPr>
          <p:cNvPr id="42" name="Lige forbindelse 41"/>
          <p:cNvCxnSpPr>
            <a:stCxn id="52" idx="2"/>
          </p:cNvCxnSpPr>
          <p:nvPr/>
        </p:nvCxnSpPr>
        <p:spPr>
          <a:xfrm flipV="1">
            <a:off x="526252" y="2046503"/>
            <a:ext cx="7955321" cy="162606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flipH="1" flipV="1">
            <a:off x="6964169" y="2323993"/>
            <a:ext cx="1690920" cy="729965"/>
          </a:xfrm>
          <a:prstGeom prst="line">
            <a:avLst/>
          </a:prstGeom>
          <a:ln w="635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Lige forbindelse 67"/>
          <p:cNvCxnSpPr/>
          <p:nvPr/>
        </p:nvCxnSpPr>
        <p:spPr>
          <a:xfrm flipH="1" flipV="1">
            <a:off x="3434709" y="3103886"/>
            <a:ext cx="2084011" cy="969719"/>
          </a:xfrm>
          <a:prstGeom prst="line">
            <a:avLst/>
          </a:prstGeom>
          <a:ln w="635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 name="Gruppe 6"/>
          <p:cNvGrpSpPr/>
          <p:nvPr/>
        </p:nvGrpSpPr>
        <p:grpSpPr>
          <a:xfrm>
            <a:off x="316064" y="1253225"/>
            <a:ext cx="7602030" cy="1649470"/>
            <a:chOff x="316064" y="1253225"/>
            <a:chExt cx="7602030" cy="1649470"/>
          </a:xfrm>
        </p:grpSpPr>
        <p:grpSp>
          <p:nvGrpSpPr>
            <p:cNvPr id="61" name="Gruppe 60"/>
            <p:cNvGrpSpPr/>
            <p:nvPr/>
          </p:nvGrpSpPr>
          <p:grpSpPr>
            <a:xfrm rot="150806">
              <a:off x="316064" y="1253225"/>
              <a:ext cx="7602030" cy="1649470"/>
              <a:chOff x="487148" y="1312269"/>
              <a:chExt cx="7602030" cy="1649470"/>
            </a:xfrm>
          </p:grpSpPr>
          <p:cxnSp>
            <p:nvCxnSpPr>
              <p:cNvPr id="62" name="Lige forbindelse 61"/>
              <p:cNvCxnSpPr/>
              <p:nvPr/>
            </p:nvCxnSpPr>
            <p:spPr>
              <a:xfrm flipV="1">
                <a:off x="656461" y="1380108"/>
                <a:ext cx="7313298" cy="1470396"/>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Lige forbindelse 62"/>
              <p:cNvCxnSpPr/>
              <p:nvPr/>
            </p:nvCxnSpPr>
            <p:spPr>
              <a:xfrm flipH="1" flipV="1">
                <a:off x="487148" y="2741125"/>
                <a:ext cx="399302" cy="220614"/>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Lige forbindelse 63"/>
              <p:cNvCxnSpPr/>
              <p:nvPr/>
            </p:nvCxnSpPr>
            <p:spPr>
              <a:xfrm flipH="1" flipV="1">
                <a:off x="7812240" y="1312269"/>
                <a:ext cx="276938" cy="120428"/>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kstfelt 64"/>
              <p:cNvSpPr txBox="1"/>
              <p:nvPr/>
            </p:nvSpPr>
            <p:spPr>
              <a:xfrm rot="20910052">
                <a:off x="4568013" y="1792207"/>
                <a:ext cx="817426" cy="307777"/>
              </a:xfrm>
              <a:prstGeom prst="rect">
                <a:avLst/>
              </a:prstGeom>
              <a:solidFill>
                <a:schemeClr val="bg1"/>
              </a:solidFill>
              <a:ln w="19050">
                <a:noFill/>
              </a:ln>
            </p:spPr>
            <p:txBody>
              <a:bodyPr wrap="square" rIns="0" rtlCol="0">
                <a:spAutoFit/>
              </a:bodyPr>
              <a:lstStyle/>
              <a:p>
                <a:pPr algn="ctr"/>
                <a:r>
                  <a:rPr lang="da-DK" sz="1400" dirty="0" smtClean="0"/>
                  <a:t>15 min.</a:t>
                </a:r>
                <a:endParaRPr lang="da-DK" sz="1100" i="1" dirty="0" smtClean="0"/>
              </a:p>
            </p:txBody>
          </p:sp>
        </p:grpSp>
        <p:sp>
          <p:nvSpPr>
            <p:cNvPr id="58" name="Tekstfelt 57"/>
            <p:cNvSpPr txBox="1"/>
            <p:nvPr/>
          </p:nvSpPr>
          <p:spPr>
            <a:xfrm rot="21060858">
              <a:off x="1904992" y="2141893"/>
              <a:ext cx="817426" cy="307777"/>
            </a:xfrm>
            <a:prstGeom prst="rect">
              <a:avLst/>
            </a:prstGeom>
            <a:solidFill>
              <a:schemeClr val="bg1"/>
            </a:solidFill>
            <a:ln w="19050">
              <a:noFill/>
            </a:ln>
          </p:spPr>
          <p:txBody>
            <a:bodyPr wrap="square" rIns="0" rtlCol="0">
              <a:spAutoFit/>
            </a:bodyPr>
            <a:lstStyle/>
            <a:p>
              <a:pPr algn="ctr"/>
              <a:r>
                <a:rPr lang="da-DK" sz="1400" dirty="0" smtClean="0"/>
                <a:t>10 min.</a:t>
              </a:r>
              <a:endParaRPr lang="da-DK" sz="1100" i="1" dirty="0" smtClean="0"/>
            </a:p>
          </p:txBody>
        </p:sp>
        <p:sp>
          <p:nvSpPr>
            <p:cNvPr id="60" name="Tekstfelt 59"/>
            <p:cNvSpPr txBox="1"/>
            <p:nvPr/>
          </p:nvSpPr>
          <p:spPr>
            <a:xfrm rot="21060858">
              <a:off x="7235205" y="1330030"/>
              <a:ext cx="678661" cy="307777"/>
            </a:xfrm>
            <a:prstGeom prst="rect">
              <a:avLst/>
            </a:prstGeom>
            <a:solidFill>
              <a:schemeClr val="bg1"/>
            </a:solidFill>
            <a:ln w="19050">
              <a:noFill/>
            </a:ln>
          </p:spPr>
          <p:txBody>
            <a:bodyPr wrap="square" rIns="0" rtlCol="0">
              <a:spAutoFit/>
            </a:bodyPr>
            <a:lstStyle/>
            <a:p>
              <a:pPr algn="ctr"/>
              <a:r>
                <a:rPr lang="da-DK" sz="1400" dirty="0" smtClean="0"/>
                <a:t>5 min.</a:t>
              </a:r>
              <a:endParaRPr lang="da-DK" sz="1100" i="1" dirty="0" smtClean="0"/>
            </a:p>
          </p:txBody>
        </p:sp>
        <p:cxnSp>
          <p:nvCxnSpPr>
            <p:cNvPr id="66" name="Lige forbindelse 65"/>
            <p:cNvCxnSpPr/>
            <p:nvPr/>
          </p:nvCxnSpPr>
          <p:spPr>
            <a:xfrm rot="150806" flipH="1" flipV="1">
              <a:off x="6505475" y="1597034"/>
              <a:ext cx="276938" cy="120428"/>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Lige forbindelse 66"/>
            <p:cNvCxnSpPr/>
            <p:nvPr/>
          </p:nvCxnSpPr>
          <p:spPr>
            <a:xfrm flipH="1" flipV="1">
              <a:off x="3387089" y="2061041"/>
              <a:ext cx="369974" cy="158006"/>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Lige forbindelse 46"/>
          <p:cNvCxnSpPr/>
          <p:nvPr/>
        </p:nvCxnSpPr>
        <p:spPr>
          <a:xfrm>
            <a:off x="8367218" y="1323420"/>
            <a:ext cx="1459556" cy="4711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8367218" y="835108"/>
            <a:ext cx="1476000" cy="348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Lige forbindelse 24"/>
          <p:cNvCxnSpPr>
            <a:stCxn id="53" idx="2"/>
          </p:cNvCxnSpPr>
          <p:nvPr/>
        </p:nvCxnSpPr>
        <p:spPr>
          <a:xfrm flipH="1" flipV="1">
            <a:off x="565680" y="3665387"/>
            <a:ext cx="2057600" cy="132280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p:cNvCxnSpPr>
            <a:stCxn id="53" idx="2"/>
          </p:cNvCxnSpPr>
          <p:nvPr/>
        </p:nvCxnSpPr>
        <p:spPr>
          <a:xfrm flipV="1">
            <a:off x="2623278" y="2693681"/>
            <a:ext cx="7281396" cy="229451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uppe 12"/>
          <p:cNvGrpSpPr/>
          <p:nvPr/>
        </p:nvGrpSpPr>
        <p:grpSpPr>
          <a:xfrm>
            <a:off x="8342919" y="819868"/>
            <a:ext cx="1516254" cy="1907517"/>
            <a:chOff x="8564691" y="2025666"/>
            <a:chExt cx="1684798" cy="2015057"/>
          </a:xfrm>
        </p:grpSpPr>
        <p:sp>
          <p:nvSpPr>
            <p:cNvPr id="10" name="Rektangel 9"/>
            <p:cNvSpPr/>
            <p:nvPr/>
          </p:nvSpPr>
          <p:spPr>
            <a:xfrm>
              <a:off x="8564691" y="2025666"/>
              <a:ext cx="54000" cy="1329019"/>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 name="Kombinationstegning 11"/>
            <p:cNvSpPr/>
            <p:nvPr/>
          </p:nvSpPr>
          <p:spPr>
            <a:xfrm>
              <a:off x="8647939" y="2053839"/>
              <a:ext cx="1511377" cy="977326"/>
            </a:xfrm>
            <a:custGeom>
              <a:avLst/>
              <a:gdLst>
                <a:gd name="connsiteX0" fmla="*/ 0 w 1098817"/>
                <a:gd name="connsiteY0" fmla="*/ 0 h 1029660"/>
                <a:gd name="connsiteX1" fmla="*/ 1098817 w 1098817"/>
                <a:gd name="connsiteY1" fmla="*/ 407254 h 1029660"/>
                <a:gd name="connsiteX2" fmla="*/ 1098817 w 1098817"/>
                <a:gd name="connsiteY2" fmla="*/ 1029660 h 1029660"/>
                <a:gd name="connsiteX3" fmla="*/ 23052 w 1098817"/>
                <a:gd name="connsiteY3" fmla="*/ 553250 h 1029660"/>
                <a:gd name="connsiteX4" fmla="*/ 0 w 1098817"/>
                <a:gd name="connsiteY4" fmla="*/ 0 h 1029660"/>
                <a:gd name="connsiteX0" fmla="*/ 0 w 1111042"/>
                <a:gd name="connsiteY0" fmla="*/ 0 h 1029660"/>
                <a:gd name="connsiteX1" fmla="*/ 1111042 w 1111042"/>
                <a:gd name="connsiteY1" fmla="*/ 362099 h 1029660"/>
                <a:gd name="connsiteX2" fmla="*/ 1098817 w 1111042"/>
                <a:gd name="connsiteY2" fmla="*/ 1029660 h 1029660"/>
                <a:gd name="connsiteX3" fmla="*/ 23052 w 1111042"/>
                <a:gd name="connsiteY3" fmla="*/ 553250 h 1029660"/>
                <a:gd name="connsiteX4" fmla="*/ 0 w 1111042"/>
                <a:gd name="connsiteY4" fmla="*/ 0 h 1029660"/>
                <a:gd name="connsiteX0" fmla="*/ 0 w 1117154"/>
                <a:gd name="connsiteY0" fmla="*/ 0 h 1005030"/>
                <a:gd name="connsiteX1" fmla="*/ 1117154 w 1117154"/>
                <a:gd name="connsiteY1" fmla="*/ 337469 h 1005030"/>
                <a:gd name="connsiteX2" fmla="*/ 1104929 w 1117154"/>
                <a:gd name="connsiteY2" fmla="*/ 1005030 h 1005030"/>
                <a:gd name="connsiteX3" fmla="*/ 29164 w 1117154"/>
                <a:gd name="connsiteY3" fmla="*/ 528620 h 1005030"/>
                <a:gd name="connsiteX4" fmla="*/ 0 w 1117154"/>
                <a:gd name="connsiteY4" fmla="*/ 0 h 1005030"/>
                <a:gd name="connsiteX0" fmla="*/ 0 w 1117154"/>
                <a:gd name="connsiteY0" fmla="*/ 0 h 1009135"/>
                <a:gd name="connsiteX1" fmla="*/ 1117154 w 1117154"/>
                <a:gd name="connsiteY1" fmla="*/ 337469 h 1009135"/>
                <a:gd name="connsiteX2" fmla="*/ 1092704 w 1117154"/>
                <a:gd name="connsiteY2" fmla="*/ 1009135 h 1009135"/>
                <a:gd name="connsiteX3" fmla="*/ 29164 w 1117154"/>
                <a:gd name="connsiteY3" fmla="*/ 528620 h 1009135"/>
                <a:gd name="connsiteX4" fmla="*/ 0 w 1117154"/>
                <a:gd name="connsiteY4" fmla="*/ 0 h 1009135"/>
                <a:gd name="connsiteX0" fmla="*/ 0 w 1092704"/>
                <a:gd name="connsiteY0" fmla="*/ 0 h 1009135"/>
                <a:gd name="connsiteX1" fmla="*/ 1086593 w 1092704"/>
                <a:gd name="connsiteY1" fmla="*/ 341575 h 1009135"/>
                <a:gd name="connsiteX2" fmla="*/ 1092704 w 1092704"/>
                <a:gd name="connsiteY2" fmla="*/ 1009135 h 1009135"/>
                <a:gd name="connsiteX3" fmla="*/ 29164 w 1092704"/>
                <a:gd name="connsiteY3" fmla="*/ 528620 h 1009135"/>
                <a:gd name="connsiteX4" fmla="*/ 0 w 1092704"/>
                <a:gd name="connsiteY4" fmla="*/ 0 h 1009135"/>
                <a:gd name="connsiteX0" fmla="*/ 0 w 1077423"/>
                <a:gd name="connsiteY0" fmla="*/ 0 h 1013240"/>
                <a:gd name="connsiteX1" fmla="*/ 1071312 w 1077423"/>
                <a:gd name="connsiteY1" fmla="*/ 345680 h 1013240"/>
                <a:gd name="connsiteX2" fmla="*/ 1077423 w 1077423"/>
                <a:gd name="connsiteY2" fmla="*/ 1013240 h 1013240"/>
                <a:gd name="connsiteX3" fmla="*/ 13883 w 1077423"/>
                <a:gd name="connsiteY3" fmla="*/ 532725 h 1013240"/>
                <a:gd name="connsiteX4" fmla="*/ 0 w 1077423"/>
                <a:gd name="connsiteY4" fmla="*/ 0 h 1013240"/>
                <a:gd name="connsiteX0" fmla="*/ 4454 w 1063540"/>
                <a:gd name="connsiteY0" fmla="*/ 0 h 1005030"/>
                <a:gd name="connsiteX1" fmla="*/ 1057429 w 1063540"/>
                <a:gd name="connsiteY1" fmla="*/ 337470 h 1005030"/>
                <a:gd name="connsiteX2" fmla="*/ 1063540 w 1063540"/>
                <a:gd name="connsiteY2" fmla="*/ 1005030 h 1005030"/>
                <a:gd name="connsiteX3" fmla="*/ 0 w 1063540"/>
                <a:gd name="connsiteY3" fmla="*/ 524515 h 1005030"/>
                <a:gd name="connsiteX4" fmla="*/ 4454 w 1063540"/>
                <a:gd name="connsiteY4" fmla="*/ 0 h 1005030"/>
                <a:gd name="connsiteX0" fmla="*/ 16679 w 1075765"/>
                <a:gd name="connsiteY0" fmla="*/ 0 h 1005030"/>
                <a:gd name="connsiteX1" fmla="*/ 1069654 w 1075765"/>
                <a:gd name="connsiteY1" fmla="*/ 337470 h 1005030"/>
                <a:gd name="connsiteX2" fmla="*/ 1075765 w 1075765"/>
                <a:gd name="connsiteY2" fmla="*/ 1005030 h 1005030"/>
                <a:gd name="connsiteX3" fmla="*/ 0 w 1075765"/>
                <a:gd name="connsiteY3" fmla="*/ 528620 h 1005030"/>
                <a:gd name="connsiteX4" fmla="*/ 16679 w 1075765"/>
                <a:gd name="connsiteY4" fmla="*/ 0 h 1005030"/>
                <a:gd name="connsiteX0" fmla="*/ 16679 w 1091047"/>
                <a:gd name="connsiteY0" fmla="*/ 0 h 1005030"/>
                <a:gd name="connsiteX1" fmla="*/ 1091047 w 1091047"/>
                <a:gd name="connsiteY1" fmla="*/ 337471 h 1005030"/>
                <a:gd name="connsiteX2" fmla="*/ 1075765 w 1091047"/>
                <a:gd name="connsiteY2" fmla="*/ 1005030 h 1005030"/>
                <a:gd name="connsiteX3" fmla="*/ 0 w 1091047"/>
                <a:gd name="connsiteY3" fmla="*/ 528620 h 1005030"/>
                <a:gd name="connsiteX4" fmla="*/ 16679 w 1091047"/>
                <a:gd name="connsiteY4" fmla="*/ 0 h 1005030"/>
                <a:gd name="connsiteX0" fmla="*/ 16679 w 1091047"/>
                <a:gd name="connsiteY0" fmla="*/ 0 h 1009135"/>
                <a:gd name="connsiteX1" fmla="*/ 1091047 w 1091047"/>
                <a:gd name="connsiteY1" fmla="*/ 337471 h 1009135"/>
                <a:gd name="connsiteX2" fmla="*/ 1063540 w 1091047"/>
                <a:gd name="connsiteY2" fmla="*/ 1009135 h 1009135"/>
                <a:gd name="connsiteX3" fmla="*/ 0 w 1091047"/>
                <a:gd name="connsiteY3" fmla="*/ 528620 h 1009135"/>
                <a:gd name="connsiteX4" fmla="*/ 16679 w 1091047"/>
                <a:gd name="connsiteY4" fmla="*/ 0 h 1009135"/>
                <a:gd name="connsiteX0" fmla="*/ 35016 w 1091047"/>
                <a:gd name="connsiteY0" fmla="*/ 0 h 1009135"/>
                <a:gd name="connsiteX1" fmla="*/ 1091047 w 1091047"/>
                <a:gd name="connsiteY1" fmla="*/ 337471 h 1009135"/>
                <a:gd name="connsiteX2" fmla="*/ 1063540 w 1091047"/>
                <a:gd name="connsiteY2" fmla="*/ 1009135 h 1009135"/>
                <a:gd name="connsiteX3" fmla="*/ 0 w 1091047"/>
                <a:gd name="connsiteY3" fmla="*/ 528620 h 1009135"/>
                <a:gd name="connsiteX4" fmla="*/ 35016 w 1091047"/>
                <a:gd name="connsiteY4" fmla="*/ 0 h 1009135"/>
                <a:gd name="connsiteX0" fmla="*/ 35016 w 1091047"/>
                <a:gd name="connsiteY0" fmla="*/ 0 h 988610"/>
                <a:gd name="connsiteX1" fmla="*/ 1091047 w 1091047"/>
                <a:gd name="connsiteY1" fmla="*/ 337471 h 988610"/>
                <a:gd name="connsiteX2" fmla="*/ 1029923 w 1091047"/>
                <a:gd name="connsiteY2" fmla="*/ 988610 h 988610"/>
                <a:gd name="connsiteX3" fmla="*/ 0 w 1091047"/>
                <a:gd name="connsiteY3" fmla="*/ 528620 h 988610"/>
                <a:gd name="connsiteX4" fmla="*/ 35016 w 1091047"/>
                <a:gd name="connsiteY4" fmla="*/ 0 h 988610"/>
                <a:gd name="connsiteX0" fmla="*/ 35016 w 1091047"/>
                <a:gd name="connsiteY0" fmla="*/ 0 h 1005030"/>
                <a:gd name="connsiteX1" fmla="*/ 1091047 w 1091047"/>
                <a:gd name="connsiteY1" fmla="*/ 337471 h 1005030"/>
                <a:gd name="connsiteX2" fmla="*/ 1036035 w 1091047"/>
                <a:gd name="connsiteY2" fmla="*/ 1005030 h 1005030"/>
                <a:gd name="connsiteX3" fmla="*/ 0 w 1091047"/>
                <a:gd name="connsiteY3" fmla="*/ 528620 h 1005030"/>
                <a:gd name="connsiteX4" fmla="*/ 35016 w 1091047"/>
                <a:gd name="connsiteY4" fmla="*/ 0 h 1005030"/>
                <a:gd name="connsiteX0" fmla="*/ 35016 w 1091047"/>
                <a:gd name="connsiteY0" fmla="*/ 0 h 996820"/>
                <a:gd name="connsiteX1" fmla="*/ 1091047 w 1091047"/>
                <a:gd name="connsiteY1" fmla="*/ 337471 h 996820"/>
                <a:gd name="connsiteX2" fmla="*/ 1036035 w 1091047"/>
                <a:gd name="connsiteY2" fmla="*/ 996820 h 996820"/>
                <a:gd name="connsiteX3" fmla="*/ 0 w 1091047"/>
                <a:gd name="connsiteY3" fmla="*/ 528620 h 996820"/>
                <a:gd name="connsiteX4" fmla="*/ 35016 w 1091047"/>
                <a:gd name="connsiteY4" fmla="*/ 0 h 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7" h="996820">
                  <a:moveTo>
                    <a:pt x="35016" y="0"/>
                  </a:moveTo>
                  <a:lnTo>
                    <a:pt x="1091047" y="337471"/>
                  </a:lnTo>
                  <a:lnTo>
                    <a:pt x="1036035" y="996820"/>
                  </a:lnTo>
                  <a:lnTo>
                    <a:pt x="0" y="528620"/>
                  </a:lnTo>
                  <a:cubicBezTo>
                    <a:pt x="1485" y="353782"/>
                    <a:pt x="33531" y="174838"/>
                    <a:pt x="35016" y="0"/>
                  </a:cubicBezTo>
                  <a:close/>
                </a:path>
              </a:pathLst>
            </a:cu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7" name="Rektangel 36"/>
            <p:cNvSpPr/>
            <p:nvPr/>
          </p:nvSpPr>
          <p:spPr>
            <a:xfrm>
              <a:off x="8727336" y="2473166"/>
              <a:ext cx="1320051" cy="95881"/>
            </a:xfrm>
            <a:prstGeom prst="rect">
              <a:avLst/>
            </a:prstGeom>
            <a:noFill/>
            <a:ln>
              <a:noFill/>
            </a:ln>
            <a:scene3d>
              <a:camera prst="perspectiveContrastingLeftFacing" fov="3000000">
                <a:rot lat="600000" lon="1800000" rev="21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noProof="0" dirty="0" smtClean="0"/>
                <a:t>Bedømmelse</a:t>
              </a:r>
            </a:p>
          </p:txBody>
        </p:sp>
        <p:sp>
          <p:nvSpPr>
            <p:cNvPr id="36" name="Rektangel 35"/>
            <p:cNvSpPr/>
            <p:nvPr/>
          </p:nvSpPr>
          <p:spPr>
            <a:xfrm>
              <a:off x="10177489" y="2353652"/>
              <a:ext cx="72000" cy="1687071"/>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sp>
        <p:nvSpPr>
          <p:cNvPr id="41" name="Tekstfelt 40"/>
          <p:cNvSpPr txBox="1"/>
          <p:nvPr/>
        </p:nvSpPr>
        <p:spPr>
          <a:xfrm>
            <a:off x="2376670" y="4279668"/>
            <a:ext cx="4839197" cy="1384995"/>
          </a:xfrm>
          <a:prstGeom prst="rect">
            <a:avLst/>
          </a:prstGeom>
          <a:noFill/>
          <a:ln w="19050">
            <a:noFill/>
          </a:ln>
          <a:scene3d>
            <a:camera prst="perspectiveContrastingRightFacing">
              <a:rot lat="1500000" lon="19200000" rev="0"/>
            </a:camera>
            <a:lightRig rig="threePt" dir="t"/>
          </a:scene3d>
        </p:spPr>
        <p:txBody>
          <a:bodyPr wrap="square" rIns="0" rtlCol="0">
            <a:spAutoFit/>
          </a:bodyPr>
          <a:lstStyle/>
          <a:p>
            <a:pPr marL="228600" indent="-228600">
              <a:buFont typeface="+mj-lt"/>
              <a:buAutoNum type="arabicPeriod"/>
            </a:pPr>
            <a:r>
              <a:rPr lang="da-DK" dirty="0" smtClean="0"/>
              <a:t>Kort præsentation af </a:t>
            </a:r>
            <a:r>
              <a:rPr lang="da-DK" dirty="0" err="1" smtClean="0"/>
              <a:t>portfolioen</a:t>
            </a:r>
            <a:endParaRPr lang="da-DK" dirty="0" smtClean="0"/>
          </a:p>
          <a:p>
            <a:pPr marL="228600" indent="-228600">
              <a:buFont typeface="+mj-lt"/>
              <a:buAutoNum type="arabicPeriod"/>
            </a:pPr>
            <a:r>
              <a:rPr lang="da-DK" dirty="0" smtClean="0"/>
              <a:t>Uddybning af et emne:</a:t>
            </a:r>
          </a:p>
          <a:p>
            <a:pPr marL="228600" indent="-228600">
              <a:buFont typeface="Arial" panose="020B0604020202020204" pitchFamily="34" charset="0"/>
              <a:buChar char="•"/>
            </a:pPr>
            <a:r>
              <a:rPr lang="da-DK" sz="1600" dirty="0" smtClean="0"/>
              <a:t>Gennemgang af emnet</a:t>
            </a:r>
          </a:p>
          <a:p>
            <a:pPr marL="228600" indent="-228600">
              <a:buFont typeface="Arial" panose="020B0604020202020204" pitchFamily="34" charset="0"/>
              <a:buChar char="•"/>
            </a:pPr>
            <a:r>
              <a:rPr lang="da-DK" sz="1600" dirty="0" smtClean="0"/>
              <a:t>Faglige </a:t>
            </a:r>
            <a:r>
              <a:rPr lang="da-DK" sz="1600" dirty="0"/>
              <a:t>metoder og </a:t>
            </a:r>
            <a:r>
              <a:rPr lang="da-DK" sz="1600" dirty="0" smtClean="0"/>
              <a:t>begreber </a:t>
            </a:r>
            <a:endParaRPr lang="da-DK" sz="1600" dirty="0"/>
          </a:p>
          <a:p>
            <a:pPr marL="228600" indent="-228600">
              <a:buFont typeface="Arial" panose="020B0604020202020204" pitchFamily="34" charset="0"/>
              <a:buChar char="•"/>
            </a:pPr>
            <a:r>
              <a:rPr lang="da-DK" sz="1600" dirty="0" smtClean="0"/>
              <a:t>Perspektivering</a:t>
            </a:r>
            <a:endParaRPr lang="da-DK" sz="1600" dirty="0"/>
          </a:p>
        </p:txBody>
      </p:sp>
      <p:sp>
        <p:nvSpPr>
          <p:cNvPr id="50" name="Title 10">
            <a:extLst>
              <a:ext uri="{FF2B5EF4-FFF2-40B4-BE49-F238E27FC236}">
                <a16:creationId xmlns:a16="http://schemas.microsoft.com/office/drawing/2014/main" id="{644D7354-50E1-45E7-BE22-D6E7CC805771}"/>
              </a:ext>
            </a:extLst>
          </p:cNvPr>
          <p:cNvSpPr>
            <a:spLocks noGrp="1"/>
          </p:cNvSpPr>
          <p:nvPr>
            <p:ph type="title" idx="4294967295"/>
          </p:nvPr>
        </p:nvSpPr>
        <p:spPr>
          <a:xfrm>
            <a:off x="539748" y="539750"/>
            <a:ext cx="7949545" cy="441325"/>
          </a:xfrm>
        </p:spPr>
        <p:txBody>
          <a:bodyPr/>
          <a:lstStyle/>
          <a:p>
            <a:r>
              <a:rPr lang="da-DK" sz="3200" b="1" dirty="0" smtClean="0"/>
              <a:t>	</a:t>
            </a:r>
            <a:r>
              <a:rPr lang="da-DK" sz="3200" b="1" dirty="0" err="1" smtClean="0"/>
              <a:t>Portfolioprøve</a:t>
            </a:r>
            <a:endParaRPr lang="da-DK" sz="3200" b="1" dirty="0"/>
          </a:p>
        </p:txBody>
      </p:sp>
      <p:grpSp>
        <p:nvGrpSpPr>
          <p:cNvPr id="54" name="Gruppe 53"/>
          <p:cNvGrpSpPr/>
          <p:nvPr/>
        </p:nvGrpSpPr>
        <p:grpSpPr>
          <a:xfrm>
            <a:off x="539750" y="363734"/>
            <a:ext cx="720000" cy="720000"/>
            <a:chOff x="539750" y="363734"/>
            <a:chExt cx="720000" cy="720000"/>
          </a:xfrm>
        </p:grpSpPr>
        <p:sp>
          <p:nvSpPr>
            <p:cNvPr id="55" name="Ellipse 54"/>
            <p:cNvSpPr/>
            <p:nvPr/>
          </p:nvSpPr>
          <p:spPr>
            <a:xfrm>
              <a:off x="539750" y="363734"/>
              <a:ext cx="720000" cy="720000"/>
            </a:xfrm>
            <a:prstGeom prst="ellipse">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56" name="Billede 5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grpSp>
        <p:nvGrpSpPr>
          <p:cNvPr id="51" name="Gruppe 50"/>
          <p:cNvGrpSpPr/>
          <p:nvPr/>
        </p:nvGrpSpPr>
        <p:grpSpPr>
          <a:xfrm>
            <a:off x="486828" y="3065892"/>
            <a:ext cx="2189019" cy="1922301"/>
            <a:chOff x="8595099" y="1293366"/>
            <a:chExt cx="1499119" cy="4211135"/>
          </a:xfrm>
        </p:grpSpPr>
        <p:sp>
          <p:nvSpPr>
            <p:cNvPr id="52" name="Rektangel 51"/>
            <p:cNvSpPr/>
            <p:nvPr/>
          </p:nvSpPr>
          <p:spPr>
            <a:xfrm>
              <a:off x="8595099" y="1293366"/>
              <a:ext cx="54000" cy="1329019"/>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3" name="Rektangel 52"/>
            <p:cNvSpPr/>
            <p:nvPr/>
          </p:nvSpPr>
          <p:spPr>
            <a:xfrm>
              <a:off x="10022218" y="3817430"/>
              <a:ext cx="72000" cy="1687071"/>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sp>
        <p:nvSpPr>
          <p:cNvPr id="75" name="Tekstfelt 74"/>
          <p:cNvSpPr txBox="1"/>
          <p:nvPr/>
        </p:nvSpPr>
        <p:spPr>
          <a:xfrm>
            <a:off x="5768230" y="3409055"/>
            <a:ext cx="3328766" cy="1569660"/>
          </a:xfrm>
          <a:prstGeom prst="rect">
            <a:avLst/>
          </a:prstGeom>
          <a:noFill/>
          <a:ln w="19050">
            <a:noFill/>
          </a:ln>
          <a:scene3d>
            <a:camera prst="perspectiveContrastingRightFacing">
              <a:rot lat="1500000" lon="19200000" rev="0"/>
            </a:camera>
            <a:lightRig rig="threePt" dir="t"/>
          </a:scene3d>
        </p:spPr>
        <p:txBody>
          <a:bodyPr wrap="square" rIns="0" rtlCol="0">
            <a:spAutoFit/>
          </a:bodyPr>
          <a:lstStyle/>
          <a:p>
            <a:pPr marL="228600" indent="-228600">
              <a:buFont typeface="Arial" panose="020B0604020202020204" pitchFamily="34" charset="0"/>
              <a:buChar char="•"/>
            </a:pPr>
            <a:r>
              <a:rPr lang="da-DK" sz="1600" dirty="0"/>
              <a:t>Lærer og evt. censor samtaler med eleven og </a:t>
            </a:r>
            <a:r>
              <a:rPr lang="da-DK" sz="1600" dirty="0" smtClean="0"/>
              <a:t>stiller opklarende og uddybende spørgsmål </a:t>
            </a:r>
            <a:r>
              <a:rPr lang="da-DK" sz="1600" dirty="0"/>
              <a:t>til elevens præsentation, produkter og </a:t>
            </a:r>
            <a:r>
              <a:rPr lang="da-DK" sz="1600" dirty="0" smtClean="0"/>
              <a:t>tema/emne</a:t>
            </a:r>
            <a:endParaRPr lang="da-DK" sz="1600" dirty="0"/>
          </a:p>
        </p:txBody>
      </p:sp>
      <p:sp>
        <p:nvSpPr>
          <p:cNvPr id="76" name="Tekstfelt 75"/>
          <p:cNvSpPr txBox="1"/>
          <p:nvPr/>
        </p:nvSpPr>
        <p:spPr>
          <a:xfrm>
            <a:off x="2729687" y="4210950"/>
            <a:ext cx="2518793" cy="400110"/>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sz="2000" dirty="0" smtClean="0"/>
              <a:t>Præsentation</a:t>
            </a:r>
            <a:endParaRPr lang="da-DK" dirty="0" smtClean="0"/>
          </a:p>
        </p:txBody>
      </p:sp>
      <p:sp>
        <p:nvSpPr>
          <p:cNvPr id="77" name="Tekstfelt 76"/>
          <p:cNvSpPr txBox="1"/>
          <p:nvPr/>
        </p:nvSpPr>
        <p:spPr>
          <a:xfrm>
            <a:off x="5749852" y="3248312"/>
            <a:ext cx="2518793" cy="400110"/>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sz="2000" dirty="0" smtClean="0"/>
              <a:t>Samtale</a:t>
            </a:r>
            <a:endParaRPr lang="da-DK" dirty="0" smtClean="0"/>
          </a:p>
        </p:txBody>
      </p:sp>
      <p:sp>
        <p:nvSpPr>
          <p:cNvPr id="78" name="Tekstfelt 77"/>
          <p:cNvSpPr txBox="1"/>
          <p:nvPr/>
        </p:nvSpPr>
        <p:spPr>
          <a:xfrm>
            <a:off x="7874788" y="2616943"/>
            <a:ext cx="2518793" cy="369332"/>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dirty="0" smtClean="0"/>
              <a:t>Votering</a:t>
            </a:r>
            <a:endParaRPr lang="da-DK" sz="1600" dirty="0" smtClean="0"/>
          </a:p>
        </p:txBody>
      </p:sp>
      <p:sp>
        <p:nvSpPr>
          <p:cNvPr id="82" name="Tekstfelt 81"/>
          <p:cNvSpPr txBox="1"/>
          <p:nvPr/>
        </p:nvSpPr>
        <p:spPr>
          <a:xfrm>
            <a:off x="8364221" y="2581608"/>
            <a:ext cx="3328766" cy="1600438"/>
          </a:xfrm>
          <a:prstGeom prst="rect">
            <a:avLst/>
          </a:prstGeom>
          <a:noFill/>
          <a:ln w="19050">
            <a:noFill/>
          </a:ln>
          <a:scene3d>
            <a:camera prst="perspectiveContrastingRightFacing">
              <a:rot lat="1500000" lon="19200000" rev="0"/>
            </a:camera>
            <a:lightRig rig="threePt" dir="t"/>
          </a:scene3d>
        </p:spPr>
        <p:txBody>
          <a:bodyPr wrap="square" rIns="0" rtlCol="0">
            <a:spAutoFit/>
          </a:bodyPr>
          <a:lstStyle/>
          <a:p>
            <a:pPr marL="228600" indent="-228600">
              <a:buFont typeface="Arial" panose="020B0604020202020204" pitchFamily="34" charset="0"/>
              <a:buChar char="•"/>
            </a:pPr>
            <a:r>
              <a:rPr lang="da-DK" sz="1400" dirty="0"/>
              <a:t>Eleven forlader </a:t>
            </a:r>
            <a:r>
              <a:rPr lang="da-DK" sz="1400" dirty="0" smtClean="0"/>
              <a:t/>
            </a:r>
            <a:br>
              <a:rPr lang="da-DK" sz="1400" dirty="0" smtClean="0"/>
            </a:br>
            <a:r>
              <a:rPr lang="da-DK" sz="1400" dirty="0" smtClean="0"/>
              <a:t>lokalet</a:t>
            </a:r>
          </a:p>
          <a:p>
            <a:pPr marL="228600" indent="-228600">
              <a:buFont typeface="Arial" panose="020B0604020202020204" pitchFamily="34" charset="0"/>
              <a:buChar char="•"/>
            </a:pPr>
            <a:r>
              <a:rPr lang="da-DK" sz="1400" dirty="0" smtClean="0"/>
              <a:t>Censor </a:t>
            </a:r>
            <a:r>
              <a:rPr lang="da-DK" sz="1400" dirty="0"/>
              <a:t>og lærer </a:t>
            </a:r>
            <a:r>
              <a:rPr lang="da-DK" sz="1400" dirty="0" smtClean="0"/>
              <a:t/>
            </a:r>
            <a:br>
              <a:rPr lang="da-DK" sz="1400" dirty="0" smtClean="0"/>
            </a:br>
            <a:r>
              <a:rPr lang="da-DK" sz="1400" dirty="0" smtClean="0"/>
              <a:t>voterer</a:t>
            </a:r>
          </a:p>
          <a:p>
            <a:pPr marL="228600" indent="-228600">
              <a:buFont typeface="Arial" panose="020B0604020202020204" pitchFamily="34" charset="0"/>
              <a:buChar char="•"/>
            </a:pPr>
            <a:r>
              <a:rPr lang="da-DK" sz="1400" dirty="0" smtClean="0"/>
              <a:t>Eleven får sin </a:t>
            </a:r>
            <a:br>
              <a:rPr lang="da-DK" sz="1400" dirty="0" smtClean="0"/>
            </a:br>
            <a:r>
              <a:rPr lang="da-DK" sz="1400" dirty="0" smtClean="0"/>
              <a:t>bedømmelse </a:t>
            </a:r>
            <a:br>
              <a:rPr lang="da-DK" sz="1400" dirty="0" smtClean="0"/>
            </a:br>
            <a:r>
              <a:rPr lang="da-DK" sz="1400" dirty="0" smtClean="0"/>
              <a:t>(bestået/ikke bestået)</a:t>
            </a:r>
            <a:endParaRPr lang="da-DK" sz="1400" dirty="0"/>
          </a:p>
        </p:txBody>
      </p:sp>
      <p:pic>
        <p:nvPicPr>
          <p:cNvPr id="9" name="Billed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53068" y="1647964"/>
            <a:ext cx="982205" cy="2416025"/>
          </a:xfrm>
          <a:prstGeom prst="rect">
            <a:avLst/>
          </a:prstGeom>
        </p:spPr>
      </p:pic>
      <p:pic>
        <p:nvPicPr>
          <p:cNvPr id="11" name="Billede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22787" y="861565"/>
            <a:ext cx="1317205" cy="1915934"/>
          </a:xfrm>
          <a:prstGeom prst="rect">
            <a:avLst/>
          </a:prstGeom>
        </p:spPr>
      </p:pic>
      <p:pic>
        <p:nvPicPr>
          <p:cNvPr id="15" name="Billede 1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68935" y="1520664"/>
            <a:ext cx="1809650" cy="2632218"/>
          </a:xfrm>
          <a:prstGeom prst="rect">
            <a:avLst/>
          </a:prstGeom>
        </p:spPr>
      </p:pic>
      <p:pic>
        <p:nvPicPr>
          <p:cNvPr id="89" name="Billede 8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811982" y="3080510"/>
            <a:ext cx="901392" cy="915079"/>
          </a:xfrm>
          <a:prstGeom prst="rect">
            <a:avLst/>
          </a:prstGeom>
          <a:solidFill>
            <a:schemeClr val="bg1">
              <a:lumMod val="85000"/>
            </a:schemeClr>
          </a:solidFill>
          <a:ln w="28575">
            <a:solidFill>
              <a:schemeClr val="accent2">
                <a:lumMod val="50000"/>
              </a:schemeClr>
            </a:solidFill>
          </a:ln>
        </p:spPr>
      </p:pic>
      <p:pic>
        <p:nvPicPr>
          <p:cNvPr id="90" name="Billede 89"/>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058958" y="3033982"/>
            <a:ext cx="937534" cy="923675"/>
          </a:xfrm>
          <a:prstGeom prst="rect">
            <a:avLst/>
          </a:prstGeom>
          <a:solidFill>
            <a:srgbClr val="E3E2E1"/>
          </a:solidFill>
          <a:ln w="28575">
            <a:solidFill>
              <a:schemeClr val="accent1"/>
            </a:solidFill>
          </a:ln>
        </p:spPr>
      </p:pic>
      <p:pic>
        <p:nvPicPr>
          <p:cNvPr id="91" name="Billede 90"/>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367055" y="3253189"/>
            <a:ext cx="952809" cy="921313"/>
          </a:xfrm>
          <a:prstGeom prst="rect">
            <a:avLst/>
          </a:prstGeom>
          <a:solidFill>
            <a:srgbClr val="E3E2E1"/>
          </a:solidFill>
          <a:ln w="28575">
            <a:solidFill>
              <a:schemeClr val="accent1"/>
            </a:solidFill>
          </a:ln>
        </p:spPr>
      </p:pic>
      <p:pic>
        <p:nvPicPr>
          <p:cNvPr id="93" name="Billede 92"/>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606359" y="3893358"/>
            <a:ext cx="838946" cy="732688"/>
          </a:xfrm>
          <a:prstGeom prst="rect">
            <a:avLst/>
          </a:prstGeom>
        </p:spPr>
      </p:pic>
      <p:pic>
        <p:nvPicPr>
          <p:cNvPr id="94" name="Billede 93"/>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10987508" y="1298897"/>
            <a:ext cx="1363884" cy="2099024"/>
          </a:xfrm>
          <a:prstGeom prst="rect">
            <a:avLst/>
          </a:prstGeom>
        </p:spPr>
      </p:pic>
      <p:pic>
        <p:nvPicPr>
          <p:cNvPr id="18" name="Billede 1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flipH="1">
            <a:off x="5679060" y="1021886"/>
            <a:ext cx="1333171" cy="2334586"/>
          </a:xfrm>
          <a:prstGeom prst="rect">
            <a:avLst/>
          </a:prstGeom>
        </p:spPr>
      </p:pic>
      <p:pic>
        <p:nvPicPr>
          <p:cNvPr id="19" name="Billede 18"/>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3061617" y="1514271"/>
            <a:ext cx="1943612" cy="2827072"/>
          </a:xfrm>
          <a:prstGeom prst="rect">
            <a:avLst/>
          </a:prstGeom>
        </p:spPr>
      </p:pic>
      <p:pic>
        <p:nvPicPr>
          <p:cNvPr id="28" name="Billede 2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flipH="1">
            <a:off x="6345646" y="1022772"/>
            <a:ext cx="1569164" cy="2282421"/>
          </a:xfrm>
          <a:prstGeom prst="rect">
            <a:avLst/>
          </a:prstGeom>
        </p:spPr>
      </p:pic>
      <p:pic>
        <p:nvPicPr>
          <p:cNvPr id="17" name="Billede 16"/>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750659" y="1350763"/>
            <a:ext cx="1396656" cy="2354820"/>
          </a:xfrm>
          <a:prstGeom prst="rect">
            <a:avLst/>
          </a:prstGeom>
        </p:spPr>
      </p:pic>
      <p:pic>
        <p:nvPicPr>
          <p:cNvPr id="29" name="Billede 28"/>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flipH="1">
            <a:off x="8357728" y="846840"/>
            <a:ext cx="1370686" cy="1993725"/>
          </a:xfrm>
          <a:prstGeom prst="rect">
            <a:avLst/>
          </a:prstGeom>
        </p:spPr>
      </p:pic>
      <p:pic>
        <p:nvPicPr>
          <p:cNvPr id="92" name="Billede 91"/>
          <p:cNvPicPr>
            <a:picLocks noChangeAspect="1"/>
          </p:cNvPicPr>
          <p:nvPr/>
        </p:nvPicPr>
        <p:blipFill>
          <a:blip r:embed="rId2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58576" y="3610471"/>
            <a:ext cx="921911" cy="730872"/>
          </a:xfrm>
          <a:prstGeom prst="rect">
            <a:avLst/>
          </a:prstGeom>
        </p:spPr>
      </p:pic>
      <p:pic>
        <p:nvPicPr>
          <p:cNvPr id="88" name="Billede 87"/>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185890" y="3544534"/>
            <a:ext cx="1163860" cy="1058141"/>
          </a:xfrm>
          <a:prstGeom prst="rect">
            <a:avLst/>
          </a:prstGeom>
        </p:spPr>
      </p:pic>
    </p:spTree>
    <p:custDataLst>
      <p:tags r:id="rId1"/>
    </p:custDataLst>
    <p:extLst>
      <p:ext uri="{BB962C8B-B14F-4D97-AF65-F5344CB8AC3E}">
        <p14:creationId xmlns:p14="http://schemas.microsoft.com/office/powerpoint/2010/main" val="26376451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1CD8E94-4428-4049-A865-705DF1A53BDF}"/>
              </a:ext>
            </a:extLst>
          </p:cNvPr>
          <p:cNvSpPr>
            <a:spLocks noGrp="1"/>
          </p:cNvSpPr>
          <p:nvPr>
            <p:ph sz="half" idx="1"/>
          </p:nvPr>
        </p:nvSpPr>
        <p:spPr>
          <a:xfrm>
            <a:off x="539749" y="1656862"/>
            <a:ext cx="5464800" cy="4661138"/>
          </a:xfrm>
        </p:spPr>
        <p:txBody>
          <a:bodyPr/>
          <a:lstStyle/>
          <a:p>
            <a:pPr marL="457200" indent="-457200">
              <a:buAutoNum type="arabicPeriod"/>
            </a:pPr>
            <a:r>
              <a:rPr lang="da-DK" b="1" dirty="0" smtClean="0">
                <a:solidFill>
                  <a:schemeClr val="accent1"/>
                </a:solidFill>
              </a:rPr>
              <a:t>Praktisk prøve på én arbejdsdag</a:t>
            </a:r>
          </a:p>
          <a:p>
            <a:pPr marL="457200" indent="-457200">
              <a:buAutoNum type="arabicPeriod"/>
            </a:pPr>
            <a:endParaRPr lang="da-DK" b="1" dirty="0">
              <a:solidFill>
                <a:schemeClr val="accent1"/>
              </a:solidFill>
            </a:endParaRPr>
          </a:p>
          <a:p>
            <a:pPr marL="457200" indent="-457200">
              <a:buAutoNum type="arabicPeriod"/>
            </a:pPr>
            <a:endParaRPr lang="da-DK" b="1" dirty="0" smtClean="0">
              <a:solidFill>
                <a:schemeClr val="accent1"/>
              </a:solidFill>
            </a:endParaRPr>
          </a:p>
          <a:p>
            <a:pPr marL="0" indent="0">
              <a:buNone/>
            </a:pPr>
            <a:r>
              <a:rPr lang="da-DK" dirty="0" smtClean="0"/>
              <a:t>2. </a:t>
            </a:r>
            <a:r>
              <a:rPr lang="da-DK" b="1" dirty="0">
                <a:solidFill>
                  <a:schemeClr val="accent3"/>
                </a:solidFill>
              </a:rPr>
              <a:t>Praktisk </a:t>
            </a:r>
            <a:r>
              <a:rPr lang="da-DK" b="1" dirty="0" smtClean="0">
                <a:solidFill>
                  <a:schemeClr val="accent3"/>
                </a:solidFill>
              </a:rPr>
              <a:t>prøve over flere dage</a:t>
            </a:r>
            <a:endParaRPr lang="da-DK" b="1" dirty="0">
              <a:solidFill>
                <a:schemeClr val="accent3"/>
              </a:solidFill>
            </a:endParaRPr>
          </a:p>
          <a:p>
            <a:pPr marL="0" lvl="0" indent="0">
              <a:buClr>
                <a:srgbClr val="007A98"/>
              </a:buClr>
              <a:buNone/>
            </a:pPr>
            <a:endParaRPr lang="da-DK" dirty="0" smtClean="0">
              <a:solidFill>
                <a:srgbClr val="161616"/>
              </a:solidFill>
            </a:endParaRPr>
          </a:p>
          <a:p>
            <a:pPr marL="0" lvl="0" indent="0">
              <a:buClr>
                <a:srgbClr val="007A98"/>
              </a:buClr>
              <a:buNone/>
            </a:pPr>
            <a:endParaRPr lang="da-DK" dirty="0">
              <a:solidFill>
                <a:srgbClr val="161616"/>
              </a:solidFill>
            </a:endParaRPr>
          </a:p>
          <a:p>
            <a:pPr marL="0" lvl="0" indent="0">
              <a:buClr>
                <a:srgbClr val="007A98"/>
              </a:buClr>
              <a:buNone/>
            </a:pPr>
            <a:endParaRPr lang="da-DK" dirty="0" smtClean="0">
              <a:solidFill>
                <a:srgbClr val="161616"/>
              </a:solidFill>
            </a:endParaRPr>
          </a:p>
          <a:p>
            <a:pPr marL="0" lvl="0" indent="0">
              <a:buClr>
                <a:srgbClr val="007A98"/>
              </a:buClr>
              <a:buNone/>
            </a:pPr>
            <a:r>
              <a:rPr lang="da-DK" dirty="0" smtClean="0">
                <a:solidFill>
                  <a:srgbClr val="161616"/>
                </a:solidFill>
              </a:rPr>
              <a:t>3. </a:t>
            </a:r>
            <a:r>
              <a:rPr lang="da-DK" b="1" dirty="0" err="1" smtClean="0">
                <a:solidFill>
                  <a:schemeClr val="accent4"/>
                </a:solidFill>
              </a:rPr>
              <a:t>Portfolioprøve</a:t>
            </a:r>
            <a:endParaRPr lang="da-DK" b="1" dirty="0">
              <a:solidFill>
                <a:schemeClr val="accent4"/>
              </a:solidFill>
            </a:endParaRP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46</a:t>
            </a:fld>
            <a:endParaRPr lang="da-DK" dirty="0"/>
          </a:p>
        </p:txBody>
      </p:sp>
      <p:sp>
        <p:nvSpPr>
          <p:cNvPr id="11" name="Title 10">
            <a:extLst>
              <a:ext uri="{FF2B5EF4-FFF2-40B4-BE49-F238E27FC236}">
                <a16:creationId xmlns:a16="http://schemas.microsoft.com/office/drawing/2014/main" id="{644D7354-50E1-45E7-BE22-D6E7CC805771}"/>
              </a:ext>
            </a:extLst>
          </p:cNvPr>
          <p:cNvSpPr>
            <a:spLocks noGrp="1"/>
          </p:cNvSpPr>
          <p:nvPr>
            <p:ph type="title" idx="4294967295"/>
          </p:nvPr>
        </p:nvSpPr>
        <p:spPr>
          <a:xfrm>
            <a:off x="539748" y="539750"/>
            <a:ext cx="4262439" cy="441325"/>
          </a:xfrm>
        </p:spPr>
        <p:txBody>
          <a:bodyPr/>
          <a:lstStyle/>
          <a:p>
            <a:r>
              <a:rPr lang="da-DK" sz="3200" b="1" dirty="0" smtClean="0"/>
              <a:t>	Prøveformer</a:t>
            </a:r>
            <a:endParaRPr lang="da-DK" sz="3200" b="1" dirty="0"/>
          </a:p>
        </p:txBody>
      </p:sp>
      <p:grpSp>
        <p:nvGrpSpPr>
          <p:cNvPr id="7" name="Gruppe 6"/>
          <p:cNvGrpSpPr/>
          <p:nvPr/>
        </p:nvGrpSpPr>
        <p:grpSpPr>
          <a:xfrm>
            <a:off x="539750" y="363734"/>
            <a:ext cx="720000" cy="720000"/>
            <a:chOff x="539750" y="363734"/>
            <a:chExt cx="720000" cy="720000"/>
          </a:xfrm>
        </p:grpSpPr>
        <p:sp>
          <p:nvSpPr>
            <p:cNvPr id="8" name="Ellipse 7"/>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9" name="Billed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grpSp>
        <p:nvGrpSpPr>
          <p:cNvPr id="40" name="Gruppe 39"/>
          <p:cNvGrpSpPr/>
          <p:nvPr/>
        </p:nvGrpSpPr>
        <p:grpSpPr>
          <a:xfrm>
            <a:off x="6424784" y="2855314"/>
            <a:ext cx="4805411" cy="157895"/>
            <a:chOff x="6404743" y="2882172"/>
            <a:chExt cx="4805411" cy="157895"/>
          </a:xfrm>
        </p:grpSpPr>
        <p:sp>
          <p:nvSpPr>
            <p:cNvPr id="33" name="Rektangel 32"/>
            <p:cNvSpPr/>
            <p:nvPr/>
          </p:nvSpPr>
          <p:spPr>
            <a:xfrm>
              <a:off x="8514731" y="2882172"/>
              <a:ext cx="1158087" cy="15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Eksaminator</a:t>
              </a:r>
            </a:p>
          </p:txBody>
        </p:sp>
        <p:sp>
          <p:nvSpPr>
            <p:cNvPr id="36" name="Rektangel 35"/>
            <p:cNvSpPr/>
            <p:nvPr/>
          </p:nvSpPr>
          <p:spPr>
            <a:xfrm>
              <a:off x="10457399" y="2882172"/>
              <a:ext cx="752755" cy="15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Censor</a:t>
              </a:r>
            </a:p>
          </p:txBody>
        </p:sp>
        <p:sp>
          <p:nvSpPr>
            <p:cNvPr id="27" name="Rektangel 26"/>
            <p:cNvSpPr/>
            <p:nvPr/>
          </p:nvSpPr>
          <p:spPr>
            <a:xfrm>
              <a:off x="6404743" y="2882172"/>
              <a:ext cx="1276471" cy="145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Eksaminand</a:t>
              </a:r>
            </a:p>
          </p:txBody>
        </p:sp>
      </p:grpSp>
      <p:sp>
        <p:nvSpPr>
          <p:cNvPr id="74" name="Rektangel 73"/>
          <p:cNvSpPr/>
          <p:nvPr/>
        </p:nvSpPr>
        <p:spPr>
          <a:xfrm>
            <a:off x="6072554" y="3110523"/>
            <a:ext cx="5611052" cy="10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75" name="Rektangel 74"/>
          <p:cNvSpPr/>
          <p:nvPr/>
        </p:nvSpPr>
        <p:spPr>
          <a:xfrm>
            <a:off x="6072554" y="4927698"/>
            <a:ext cx="5611052" cy="10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nvGrpSpPr>
          <p:cNvPr id="39" name="Gruppe 38"/>
          <p:cNvGrpSpPr/>
          <p:nvPr/>
        </p:nvGrpSpPr>
        <p:grpSpPr>
          <a:xfrm>
            <a:off x="6499022" y="1372928"/>
            <a:ext cx="5108260" cy="207491"/>
            <a:chOff x="6499022" y="1372928"/>
            <a:chExt cx="5108260" cy="207491"/>
          </a:xfrm>
        </p:grpSpPr>
        <p:cxnSp>
          <p:nvCxnSpPr>
            <p:cNvPr id="37" name="Lige forbindelse 36"/>
            <p:cNvCxnSpPr/>
            <p:nvPr/>
          </p:nvCxnSpPr>
          <p:spPr>
            <a:xfrm>
              <a:off x="6512767" y="1476673"/>
              <a:ext cx="50945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Lige forbindelse 75"/>
            <p:cNvCxnSpPr/>
            <p:nvPr/>
          </p:nvCxnSpPr>
          <p:spPr>
            <a:xfrm flipV="1">
              <a:off x="649902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Lige forbindelse 76"/>
            <p:cNvCxnSpPr/>
            <p:nvPr/>
          </p:nvCxnSpPr>
          <p:spPr>
            <a:xfrm flipV="1">
              <a:off x="1160728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Rektangel 77"/>
            <p:cNvSpPr/>
            <p:nvPr/>
          </p:nvSpPr>
          <p:spPr>
            <a:xfrm>
              <a:off x="8743869" y="1372928"/>
              <a:ext cx="597886" cy="20749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1 dag</a:t>
              </a:r>
              <a:endParaRPr lang="da-DK" sz="1050" dirty="0">
                <a:solidFill>
                  <a:schemeClr val="tx1"/>
                </a:solidFill>
              </a:endParaRPr>
            </a:p>
          </p:txBody>
        </p:sp>
      </p:grpSp>
      <p:pic>
        <p:nvPicPr>
          <p:cNvPr id="79" name="Billede 7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77440" y="1580419"/>
            <a:ext cx="690624" cy="1420392"/>
          </a:xfrm>
          <a:prstGeom prst="rect">
            <a:avLst/>
          </a:prstGeom>
        </p:spPr>
      </p:pic>
      <p:pic>
        <p:nvPicPr>
          <p:cNvPr id="80" name="Billede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07099" y="1573988"/>
            <a:ext cx="671425" cy="1356042"/>
          </a:xfrm>
          <a:prstGeom prst="rect">
            <a:avLst/>
          </a:prstGeom>
        </p:spPr>
      </p:pic>
      <p:pic>
        <p:nvPicPr>
          <p:cNvPr id="81" name="Billede 8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6865677" y="1606302"/>
            <a:ext cx="559448" cy="1247551"/>
          </a:xfrm>
          <a:prstGeom prst="rect">
            <a:avLst/>
          </a:prstGeom>
        </p:spPr>
      </p:pic>
      <p:grpSp>
        <p:nvGrpSpPr>
          <p:cNvPr id="41" name="Gruppe 40"/>
          <p:cNvGrpSpPr/>
          <p:nvPr/>
        </p:nvGrpSpPr>
        <p:grpSpPr>
          <a:xfrm>
            <a:off x="6485126" y="3295209"/>
            <a:ext cx="5108260" cy="179946"/>
            <a:chOff x="6485126" y="3295209"/>
            <a:chExt cx="5108260" cy="179946"/>
          </a:xfrm>
        </p:grpSpPr>
        <p:grpSp>
          <p:nvGrpSpPr>
            <p:cNvPr id="82" name="Gruppe 81"/>
            <p:cNvGrpSpPr/>
            <p:nvPr/>
          </p:nvGrpSpPr>
          <p:grpSpPr>
            <a:xfrm>
              <a:off x="6485126" y="3295209"/>
              <a:ext cx="5108260" cy="179946"/>
              <a:chOff x="6499022" y="1372928"/>
              <a:chExt cx="5108260" cy="179946"/>
            </a:xfrm>
          </p:grpSpPr>
          <p:cxnSp>
            <p:nvCxnSpPr>
              <p:cNvPr id="83" name="Lige forbindelse 82"/>
              <p:cNvCxnSpPr/>
              <p:nvPr/>
            </p:nvCxnSpPr>
            <p:spPr>
              <a:xfrm>
                <a:off x="6512767" y="1476673"/>
                <a:ext cx="50945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Lige forbindelse 83"/>
              <p:cNvCxnSpPr/>
              <p:nvPr/>
            </p:nvCxnSpPr>
            <p:spPr>
              <a:xfrm flipV="1">
                <a:off x="649902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Lige forbindelse 84"/>
              <p:cNvCxnSpPr/>
              <p:nvPr/>
            </p:nvCxnSpPr>
            <p:spPr>
              <a:xfrm flipV="1">
                <a:off x="1160728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Rektangel 85"/>
              <p:cNvSpPr/>
              <p:nvPr/>
            </p:nvSpPr>
            <p:spPr>
              <a:xfrm>
                <a:off x="7179742" y="1372928"/>
                <a:ext cx="785562" cy="17994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1-5 dage</a:t>
                </a:r>
                <a:endParaRPr lang="da-DK" sz="1050" dirty="0">
                  <a:solidFill>
                    <a:schemeClr val="tx1"/>
                  </a:solidFill>
                </a:endParaRPr>
              </a:p>
            </p:txBody>
          </p:sp>
        </p:grpSp>
        <p:sp>
          <p:nvSpPr>
            <p:cNvPr id="87" name="Rektangel 86"/>
            <p:cNvSpPr/>
            <p:nvPr/>
          </p:nvSpPr>
          <p:spPr>
            <a:xfrm>
              <a:off x="10242211" y="3308981"/>
              <a:ext cx="785562" cy="1661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30 min.</a:t>
              </a:r>
              <a:endParaRPr lang="da-DK" sz="1050" dirty="0">
                <a:solidFill>
                  <a:schemeClr val="tx1"/>
                </a:solidFill>
              </a:endParaRPr>
            </a:p>
          </p:txBody>
        </p:sp>
      </p:grpSp>
      <p:grpSp>
        <p:nvGrpSpPr>
          <p:cNvPr id="88" name="Gruppe 87"/>
          <p:cNvGrpSpPr/>
          <p:nvPr/>
        </p:nvGrpSpPr>
        <p:grpSpPr>
          <a:xfrm>
            <a:off x="6424784" y="4650960"/>
            <a:ext cx="5050199" cy="171826"/>
            <a:chOff x="6404743" y="2858000"/>
            <a:chExt cx="5050199" cy="171826"/>
          </a:xfrm>
        </p:grpSpPr>
        <p:sp>
          <p:nvSpPr>
            <p:cNvPr id="89" name="Rektangel 88"/>
            <p:cNvSpPr/>
            <p:nvPr/>
          </p:nvSpPr>
          <p:spPr>
            <a:xfrm>
              <a:off x="9518001" y="2871931"/>
              <a:ext cx="1158087" cy="15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Eksaminator</a:t>
              </a:r>
            </a:p>
          </p:txBody>
        </p:sp>
        <p:sp>
          <p:nvSpPr>
            <p:cNvPr id="90" name="Rektangel 89"/>
            <p:cNvSpPr/>
            <p:nvPr/>
          </p:nvSpPr>
          <p:spPr>
            <a:xfrm>
              <a:off x="10702187" y="2858000"/>
              <a:ext cx="752755" cy="15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Censor</a:t>
              </a:r>
            </a:p>
          </p:txBody>
        </p:sp>
        <p:sp>
          <p:nvSpPr>
            <p:cNvPr id="91" name="Rektangel 90"/>
            <p:cNvSpPr/>
            <p:nvPr/>
          </p:nvSpPr>
          <p:spPr>
            <a:xfrm>
              <a:off x="6404743" y="2882172"/>
              <a:ext cx="1276471" cy="145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Eksaminand</a:t>
              </a:r>
            </a:p>
          </p:txBody>
        </p:sp>
      </p:grpSp>
      <p:pic>
        <p:nvPicPr>
          <p:cNvPr id="92" name="Billede 9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74425" y="3465363"/>
            <a:ext cx="540095" cy="1245997"/>
          </a:xfrm>
          <a:prstGeom prst="rect">
            <a:avLst/>
          </a:prstGeom>
        </p:spPr>
      </p:pic>
      <p:pic>
        <p:nvPicPr>
          <p:cNvPr id="93" name="Billede 9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88549">
            <a:off x="9696498" y="3449292"/>
            <a:ext cx="721836" cy="1294637"/>
          </a:xfrm>
          <a:prstGeom prst="rect">
            <a:avLst/>
          </a:prstGeom>
        </p:spPr>
      </p:pic>
      <p:pic>
        <p:nvPicPr>
          <p:cNvPr id="94" name="Billede 9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971072" y="3484059"/>
            <a:ext cx="563873" cy="1227301"/>
          </a:xfrm>
          <a:prstGeom prst="rect">
            <a:avLst/>
          </a:prstGeom>
        </p:spPr>
      </p:pic>
      <p:grpSp>
        <p:nvGrpSpPr>
          <p:cNvPr id="45" name="Gruppe 44"/>
          <p:cNvGrpSpPr/>
          <p:nvPr/>
        </p:nvGrpSpPr>
        <p:grpSpPr>
          <a:xfrm>
            <a:off x="9582976" y="3322754"/>
            <a:ext cx="85433" cy="155662"/>
            <a:chOff x="9591165" y="3323605"/>
            <a:chExt cx="85433" cy="155662"/>
          </a:xfrm>
        </p:grpSpPr>
        <p:cxnSp>
          <p:nvCxnSpPr>
            <p:cNvPr id="97" name="Lige forbindelse 96"/>
            <p:cNvCxnSpPr/>
            <p:nvPr/>
          </p:nvCxnSpPr>
          <p:spPr>
            <a:xfrm flipV="1">
              <a:off x="9591165" y="3392067"/>
              <a:ext cx="8543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Lige forbindelse 94"/>
            <p:cNvCxnSpPr/>
            <p:nvPr/>
          </p:nvCxnSpPr>
          <p:spPr>
            <a:xfrm flipV="1">
              <a:off x="9666811" y="3326867"/>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Lige forbindelse 95"/>
            <p:cNvCxnSpPr/>
            <p:nvPr/>
          </p:nvCxnSpPr>
          <p:spPr>
            <a:xfrm flipV="1">
              <a:off x="9591165" y="3323605"/>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8" name="Gruppe 97"/>
          <p:cNvGrpSpPr/>
          <p:nvPr/>
        </p:nvGrpSpPr>
        <p:grpSpPr>
          <a:xfrm>
            <a:off x="6501697" y="5087677"/>
            <a:ext cx="5108260" cy="179945"/>
            <a:chOff x="6499022" y="1372928"/>
            <a:chExt cx="5108260" cy="179945"/>
          </a:xfrm>
        </p:grpSpPr>
        <p:cxnSp>
          <p:nvCxnSpPr>
            <p:cNvPr id="99" name="Lige forbindelse 98"/>
            <p:cNvCxnSpPr/>
            <p:nvPr/>
          </p:nvCxnSpPr>
          <p:spPr>
            <a:xfrm>
              <a:off x="6512767" y="1476673"/>
              <a:ext cx="509451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Lige forbindelse 99"/>
            <p:cNvCxnSpPr/>
            <p:nvPr/>
          </p:nvCxnSpPr>
          <p:spPr>
            <a:xfrm flipV="1">
              <a:off x="649902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Lige forbindelse 100"/>
            <p:cNvCxnSpPr/>
            <p:nvPr/>
          </p:nvCxnSpPr>
          <p:spPr>
            <a:xfrm flipV="1">
              <a:off x="11607282" y="1400473"/>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Rektangel 101"/>
            <p:cNvSpPr/>
            <p:nvPr/>
          </p:nvSpPr>
          <p:spPr>
            <a:xfrm>
              <a:off x="8857952" y="1372928"/>
              <a:ext cx="702633" cy="17994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smtClean="0">
                  <a:solidFill>
                    <a:schemeClr val="tx1"/>
                  </a:solidFill>
                </a:rPr>
                <a:t>30 min.</a:t>
              </a:r>
              <a:endParaRPr lang="da-DK" sz="1050" dirty="0">
                <a:solidFill>
                  <a:schemeClr val="tx1"/>
                </a:solidFill>
              </a:endParaRPr>
            </a:p>
          </p:txBody>
        </p:sp>
      </p:grpSp>
      <p:grpSp>
        <p:nvGrpSpPr>
          <p:cNvPr id="103" name="Gruppe 102"/>
          <p:cNvGrpSpPr/>
          <p:nvPr/>
        </p:nvGrpSpPr>
        <p:grpSpPr>
          <a:xfrm>
            <a:off x="6484646" y="6586978"/>
            <a:ext cx="4805411" cy="157895"/>
            <a:chOff x="6404743" y="2882172"/>
            <a:chExt cx="4805411" cy="157895"/>
          </a:xfrm>
        </p:grpSpPr>
        <p:sp>
          <p:nvSpPr>
            <p:cNvPr id="104" name="Rektangel 103"/>
            <p:cNvSpPr/>
            <p:nvPr/>
          </p:nvSpPr>
          <p:spPr>
            <a:xfrm>
              <a:off x="8514731" y="2882172"/>
              <a:ext cx="1158087" cy="157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Eksaminator</a:t>
              </a:r>
            </a:p>
          </p:txBody>
        </p:sp>
        <p:sp>
          <p:nvSpPr>
            <p:cNvPr id="105" name="Rektangel 104"/>
            <p:cNvSpPr/>
            <p:nvPr/>
          </p:nvSpPr>
          <p:spPr>
            <a:xfrm>
              <a:off x="10457399" y="2882172"/>
              <a:ext cx="752755" cy="15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Censor</a:t>
              </a:r>
            </a:p>
          </p:txBody>
        </p:sp>
        <p:sp>
          <p:nvSpPr>
            <p:cNvPr id="106" name="Rektangel 105"/>
            <p:cNvSpPr/>
            <p:nvPr/>
          </p:nvSpPr>
          <p:spPr>
            <a:xfrm>
              <a:off x="6404743" y="2882172"/>
              <a:ext cx="1276471" cy="145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noProof="0" dirty="0" smtClean="0">
                  <a:solidFill>
                    <a:schemeClr val="tx1"/>
                  </a:solidFill>
                </a:rPr>
                <a:t>Eksaminand</a:t>
              </a:r>
            </a:p>
          </p:txBody>
        </p:sp>
      </p:grpSp>
      <p:pic>
        <p:nvPicPr>
          <p:cNvPr id="107" name="Billede 10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6889961" y="5311500"/>
            <a:ext cx="726092" cy="1275478"/>
          </a:xfrm>
          <a:prstGeom prst="rect">
            <a:avLst/>
          </a:prstGeom>
        </p:spPr>
      </p:pic>
      <p:pic>
        <p:nvPicPr>
          <p:cNvPr id="108" name="Picture 2" descr="F:\Billeder\2.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860627" y="5314211"/>
            <a:ext cx="584499" cy="1348966"/>
          </a:xfrm>
          <a:prstGeom prst="rect">
            <a:avLst/>
          </a:prstGeom>
          <a:noFill/>
          <a:extLst>
            <a:ext uri="{909E8E84-426E-40DD-AFC4-6F175D3DCCD1}">
              <a14:hiddenFill xmlns:a14="http://schemas.microsoft.com/office/drawing/2010/main">
                <a:solidFill>
                  <a:srgbClr val="FFFFFF"/>
                </a:solidFill>
              </a14:hiddenFill>
            </a:ext>
          </a:extLst>
        </p:spPr>
      </p:pic>
      <p:pic>
        <p:nvPicPr>
          <p:cNvPr id="109" name="Billede 10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10574969" y="5354241"/>
            <a:ext cx="523635" cy="1248918"/>
          </a:xfrm>
          <a:prstGeom prst="rect">
            <a:avLst/>
          </a:prstGeom>
        </p:spPr>
      </p:pic>
      <p:sp>
        <p:nvSpPr>
          <p:cNvPr id="5" name="Kombinationstegning 4"/>
          <p:cNvSpPr/>
          <p:nvPr/>
        </p:nvSpPr>
        <p:spPr>
          <a:xfrm>
            <a:off x="342384" y="2857813"/>
            <a:ext cx="11775104" cy="2171387"/>
          </a:xfrm>
          <a:custGeom>
            <a:avLst/>
            <a:gdLst>
              <a:gd name="connsiteX0" fmla="*/ 0 w 11742821"/>
              <a:gd name="connsiteY0" fmla="*/ 0 h 2153653"/>
              <a:gd name="connsiteX1" fmla="*/ 72189 w 11742821"/>
              <a:gd name="connsiteY1" fmla="*/ 1155032 h 2153653"/>
              <a:gd name="connsiteX2" fmla="*/ 1263316 w 11742821"/>
              <a:gd name="connsiteY2" fmla="*/ 1359568 h 2153653"/>
              <a:gd name="connsiteX3" fmla="*/ 4896853 w 11742821"/>
              <a:gd name="connsiteY3" fmla="*/ 1804737 h 2153653"/>
              <a:gd name="connsiteX4" fmla="*/ 6400800 w 11742821"/>
              <a:gd name="connsiteY4" fmla="*/ 2141621 h 2153653"/>
              <a:gd name="connsiteX5" fmla="*/ 11442032 w 11742821"/>
              <a:gd name="connsiteY5" fmla="*/ 2153653 h 2153653"/>
              <a:gd name="connsiteX6" fmla="*/ 11742821 w 11742821"/>
              <a:gd name="connsiteY6" fmla="*/ 1118937 h 2153653"/>
              <a:gd name="connsiteX7" fmla="*/ 11381874 w 11742821"/>
              <a:gd name="connsiteY7" fmla="*/ 324853 h 2153653"/>
              <a:gd name="connsiteX8" fmla="*/ 7399421 w 11742821"/>
              <a:gd name="connsiteY8" fmla="*/ 240632 h 2153653"/>
              <a:gd name="connsiteX9" fmla="*/ 5329989 w 11742821"/>
              <a:gd name="connsiteY9" fmla="*/ 216568 h 2153653"/>
              <a:gd name="connsiteX10" fmla="*/ 4487779 w 11742821"/>
              <a:gd name="connsiteY10" fmla="*/ 48126 h 2153653"/>
              <a:gd name="connsiteX11" fmla="*/ 0 w 11742821"/>
              <a:gd name="connsiteY11" fmla="*/ 0 h 2153653"/>
              <a:gd name="connsiteX0" fmla="*/ 0 w 11742821"/>
              <a:gd name="connsiteY0" fmla="*/ 0 h 2153653"/>
              <a:gd name="connsiteX1" fmla="*/ 72189 w 11742821"/>
              <a:gd name="connsiteY1" fmla="*/ 1155032 h 2153653"/>
              <a:gd name="connsiteX2" fmla="*/ 1263316 w 11742821"/>
              <a:gd name="connsiteY2" fmla="*/ 1359568 h 2153653"/>
              <a:gd name="connsiteX3" fmla="*/ 4896853 w 11742821"/>
              <a:gd name="connsiteY3" fmla="*/ 1804737 h 2153653"/>
              <a:gd name="connsiteX4" fmla="*/ 6400800 w 11742821"/>
              <a:gd name="connsiteY4" fmla="*/ 2141621 h 2153653"/>
              <a:gd name="connsiteX5" fmla="*/ 11442032 w 11742821"/>
              <a:gd name="connsiteY5" fmla="*/ 2153653 h 2153653"/>
              <a:gd name="connsiteX6" fmla="*/ 11742821 w 11742821"/>
              <a:gd name="connsiteY6" fmla="*/ 1118937 h 2153653"/>
              <a:gd name="connsiteX7" fmla="*/ 11381874 w 11742821"/>
              <a:gd name="connsiteY7" fmla="*/ 324853 h 2153653"/>
              <a:gd name="connsiteX8" fmla="*/ 7399421 w 11742821"/>
              <a:gd name="connsiteY8" fmla="*/ 240632 h 2153653"/>
              <a:gd name="connsiteX9" fmla="*/ 5329989 w 11742821"/>
              <a:gd name="connsiteY9" fmla="*/ 216568 h 2153653"/>
              <a:gd name="connsiteX10" fmla="*/ 4487779 w 11742821"/>
              <a:gd name="connsiteY10" fmla="*/ 48126 h 2153653"/>
              <a:gd name="connsiteX11" fmla="*/ 0 w 11742821"/>
              <a:gd name="connsiteY11" fmla="*/ 0 h 2153653"/>
              <a:gd name="connsiteX0" fmla="*/ 23275 w 11766096"/>
              <a:gd name="connsiteY0" fmla="*/ 0 h 2153653"/>
              <a:gd name="connsiteX1" fmla="*/ 95464 w 11766096"/>
              <a:gd name="connsiteY1" fmla="*/ 1155032 h 2153653"/>
              <a:gd name="connsiteX2" fmla="*/ 1286591 w 11766096"/>
              <a:gd name="connsiteY2" fmla="*/ 1359568 h 2153653"/>
              <a:gd name="connsiteX3" fmla="*/ 4920128 w 11766096"/>
              <a:gd name="connsiteY3" fmla="*/ 1804737 h 2153653"/>
              <a:gd name="connsiteX4" fmla="*/ 6424075 w 11766096"/>
              <a:gd name="connsiteY4" fmla="*/ 2141621 h 2153653"/>
              <a:gd name="connsiteX5" fmla="*/ 11465307 w 11766096"/>
              <a:gd name="connsiteY5" fmla="*/ 2153653 h 2153653"/>
              <a:gd name="connsiteX6" fmla="*/ 11766096 w 11766096"/>
              <a:gd name="connsiteY6" fmla="*/ 1118937 h 2153653"/>
              <a:gd name="connsiteX7" fmla="*/ 11405149 w 11766096"/>
              <a:gd name="connsiteY7" fmla="*/ 324853 h 2153653"/>
              <a:gd name="connsiteX8" fmla="*/ 7422696 w 11766096"/>
              <a:gd name="connsiteY8" fmla="*/ 240632 h 2153653"/>
              <a:gd name="connsiteX9" fmla="*/ 5353264 w 11766096"/>
              <a:gd name="connsiteY9" fmla="*/ 216568 h 2153653"/>
              <a:gd name="connsiteX10" fmla="*/ 4511054 w 11766096"/>
              <a:gd name="connsiteY10" fmla="*/ 48126 h 2153653"/>
              <a:gd name="connsiteX11" fmla="*/ 23275 w 11766096"/>
              <a:gd name="connsiteY11" fmla="*/ 0 h 2153653"/>
              <a:gd name="connsiteX0" fmla="*/ 75519 w 11818340"/>
              <a:gd name="connsiteY0" fmla="*/ 0 h 2153653"/>
              <a:gd name="connsiteX1" fmla="*/ 147708 w 11818340"/>
              <a:gd name="connsiteY1" fmla="*/ 1155032 h 2153653"/>
              <a:gd name="connsiteX2" fmla="*/ 1338835 w 11818340"/>
              <a:gd name="connsiteY2" fmla="*/ 1359568 h 2153653"/>
              <a:gd name="connsiteX3" fmla="*/ 4972372 w 11818340"/>
              <a:gd name="connsiteY3" fmla="*/ 1804737 h 2153653"/>
              <a:gd name="connsiteX4" fmla="*/ 6476319 w 11818340"/>
              <a:gd name="connsiteY4" fmla="*/ 2141621 h 2153653"/>
              <a:gd name="connsiteX5" fmla="*/ 11517551 w 11818340"/>
              <a:gd name="connsiteY5" fmla="*/ 2153653 h 2153653"/>
              <a:gd name="connsiteX6" fmla="*/ 11818340 w 11818340"/>
              <a:gd name="connsiteY6" fmla="*/ 1118937 h 2153653"/>
              <a:gd name="connsiteX7" fmla="*/ 11457393 w 11818340"/>
              <a:gd name="connsiteY7" fmla="*/ 324853 h 2153653"/>
              <a:gd name="connsiteX8" fmla="*/ 7474940 w 11818340"/>
              <a:gd name="connsiteY8" fmla="*/ 240632 h 2153653"/>
              <a:gd name="connsiteX9" fmla="*/ 5405508 w 11818340"/>
              <a:gd name="connsiteY9" fmla="*/ 216568 h 2153653"/>
              <a:gd name="connsiteX10" fmla="*/ 4563298 w 11818340"/>
              <a:gd name="connsiteY10" fmla="*/ 48126 h 2153653"/>
              <a:gd name="connsiteX11" fmla="*/ 75519 w 11818340"/>
              <a:gd name="connsiteY11" fmla="*/ 0 h 2153653"/>
              <a:gd name="connsiteX0" fmla="*/ 75519 w 11818340"/>
              <a:gd name="connsiteY0" fmla="*/ 70302 h 2223955"/>
              <a:gd name="connsiteX1" fmla="*/ 147708 w 11818340"/>
              <a:gd name="connsiteY1" fmla="*/ 1225334 h 2223955"/>
              <a:gd name="connsiteX2" fmla="*/ 1338835 w 11818340"/>
              <a:gd name="connsiteY2" fmla="*/ 1429870 h 2223955"/>
              <a:gd name="connsiteX3" fmla="*/ 4972372 w 11818340"/>
              <a:gd name="connsiteY3" fmla="*/ 1875039 h 2223955"/>
              <a:gd name="connsiteX4" fmla="*/ 6476319 w 11818340"/>
              <a:gd name="connsiteY4" fmla="*/ 2211923 h 2223955"/>
              <a:gd name="connsiteX5" fmla="*/ 11517551 w 11818340"/>
              <a:gd name="connsiteY5" fmla="*/ 2223955 h 2223955"/>
              <a:gd name="connsiteX6" fmla="*/ 11818340 w 11818340"/>
              <a:gd name="connsiteY6" fmla="*/ 1189239 h 2223955"/>
              <a:gd name="connsiteX7" fmla="*/ 11457393 w 11818340"/>
              <a:gd name="connsiteY7" fmla="*/ 395155 h 2223955"/>
              <a:gd name="connsiteX8" fmla="*/ 7474940 w 11818340"/>
              <a:gd name="connsiteY8" fmla="*/ 310934 h 2223955"/>
              <a:gd name="connsiteX9" fmla="*/ 5405508 w 11818340"/>
              <a:gd name="connsiteY9" fmla="*/ 286870 h 2223955"/>
              <a:gd name="connsiteX10" fmla="*/ 4563298 w 11818340"/>
              <a:gd name="connsiteY10" fmla="*/ 118428 h 2223955"/>
              <a:gd name="connsiteX11" fmla="*/ 75519 w 11818340"/>
              <a:gd name="connsiteY11" fmla="*/ 70302 h 2223955"/>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83419"/>
              <a:gd name="connsiteX1" fmla="*/ 102785 w 11773417"/>
              <a:gd name="connsiteY1" fmla="*/ 1184798 h 2183419"/>
              <a:gd name="connsiteX2" fmla="*/ 1293912 w 11773417"/>
              <a:gd name="connsiteY2" fmla="*/ 1389334 h 2183419"/>
              <a:gd name="connsiteX3" fmla="*/ 4927449 w 11773417"/>
              <a:gd name="connsiteY3" fmla="*/ 1834503 h 2183419"/>
              <a:gd name="connsiteX4" fmla="*/ 6431396 w 11773417"/>
              <a:gd name="connsiteY4" fmla="*/ 2171387 h 2183419"/>
              <a:gd name="connsiteX5" fmla="*/ 11472628 w 11773417"/>
              <a:gd name="connsiteY5" fmla="*/ 2183419 h 2183419"/>
              <a:gd name="connsiteX6" fmla="*/ 11773417 w 11773417"/>
              <a:gd name="connsiteY6" fmla="*/ 1148703 h 2183419"/>
              <a:gd name="connsiteX7" fmla="*/ 11412470 w 11773417"/>
              <a:gd name="connsiteY7" fmla="*/ 354619 h 2183419"/>
              <a:gd name="connsiteX8" fmla="*/ 7430017 w 11773417"/>
              <a:gd name="connsiteY8" fmla="*/ 270398 h 2183419"/>
              <a:gd name="connsiteX9" fmla="*/ 5360585 w 11773417"/>
              <a:gd name="connsiteY9" fmla="*/ 246334 h 2183419"/>
              <a:gd name="connsiteX10" fmla="*/ 4518375 w 11773417"/>
              <a:gd name="connsiteY10" fmla="*/ 77892 h 2183419"/>
              <a:gd name="connsiteX11" fmla="*/ 122804 w 11773417"/>
              <a:gd name="connsiteY11" fmla="*/ 83554 h 2183419"/>
              <a:gd name="connsiteX0" fmla="*/ 122804 w 11773417"/>
              <a:gd name="connsiteY0" fmla="*/ 83554 h 2171387"/>
              <a:gd name="connsiteX1" fmla="*/ 102785 w 11773417"/>
              <a:gd name="connsiteY1" fmla="*/ 1184798 h 2171387"/>
              <a:gd name="connsiteX2" fmla="*/ 1293912 w 11773417"/>
              <a:gd name="connsiteY2" fmla="*/ 1389334 h 2171387"/>
              <a:gd name="connsiteX3" fmla="*/ 4927449 w 11773417"/>
              <a:gd name="connsiteY3" fmla="*/ 1834503 h 2171387"/>
              <a:gd name="connsiteX4" fmla="*/ 6431396 w 11773417"/>
              <a:gd name="connsiteY4" fmla="*/ 2171387 h 2171387"/>
              <a:gd name="connsiteX5" fmla="*/ 11265159 w 11773417"/>
              <a:gd name="connsiteY5" fmla="*/ 2168051 h 2171387"/>
              <a:gd name="connsiteX6" fmla="*/ 11773417 w 11773417"/>
              <a:gd name="connsiteY6" fmla="*/ 1148703 h 2171387"/>
              <a:gd name="connsiteX7" fmla="*/ 11412470 w 11773417"/>
              <a:gd name="connsiteY7" fmla="*/ 354619 h 2171387"/>
              <a:gd name="connsiteX8" fmla="*/ 7430017 w 11773417"/>
              <a:gd name="connsiteY8" fmla="*/ 270398 h 2171387"/>
              <a:gd name="connsiteX9" fmla="*/ 5360585 w 11773417"/>
              <a:gd name="connsiteY9" fmla="*/ 246334 h 2171387"/>
              <a:gd name="connsiteX10" fmla="*/ 4518375 w 11773417"/>
              <a:gd name="connsiteY10" fmla="*/ 77892 h 2171387"/>
              <a:gd name="connsiteX11" fmla="*/ 122804 w 11773417"/>
              <a:gd name="connsiteY11" fmla="*/ 83554 h 2171387"/>
              <a:gd name="connsiteX0" fmla="*/ 122804 w 11773417"/>
              <a:gd name="connsiteY0" fmla="*/ 83554 h 2171387"/>
              <a:gd name="connsiteX1" fmla="*/ 102785 w 11773417"/>
              <a:gd name="connsiteY1" fmla="*/ 1184798 h 2171387"/>
              <a:gd name="connsiteX2" fmla="*/ 1293912 w 11773417"/>
              <a:gd name="connsiteY2" fmla="*/ 1389334 h 2171387"/>
              <a:gd name="connsiteX3" fmla="*/ 4927449 w 11773417"/>
              <a:gd name="connsiteY3" fmla="*/ 1834503 h 2171387"/>
              <a:gd name="connsiteX4" fmla="*/ 6431396 w 11773417"/>
              <a:gd name="connsiteY4" fmla="*/ 2171387 h 2171387"/>
              <a:gd name="connsiteX5" fmla="*/ 11265159 w 11773417"/>
              <a:gd name="connsiteY5" fmla="*/ 2168051 h 2171387"/>
              <a:gd name="connsiteX6" fmla="*/ 11773417 w 11773417"/>
              <a:gd name="connsiteY6" fmla="*/ 1148703 h 2171387"/>
              <a:gd name="connsiteX7" fmla="*/ 11412470 w 11773417"/>
              <a:gd name="connsiteY7" fmla="*/ 354619 h 2171387"/>
              <a:gd name="connsiteX8" fmla="*/ 7430017 w 11773417"/>
              <a:gd name="connsiteY8" fmla="*/ 270398 h 2171387"/>
              <a:gd name="connsiteX9" fmla="*/ 5360585 w 11773417"/>
              <a:gd name="connsiteY9" fmla="*/ 246334 h 2171387"/>
              <a:gd name="connsiteX10" fmla="*/ 4518375 w 11773417"/>
              <a:gd name="connsiteY10" fmla="*/ 77892 h 2171387"/>
              <a:gd name="connsiteX11" fmla="*/ 122804 w 11773417"/>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360585 w 11775104"/>
              <a:gd name="connsiteY9" fmla="*/ 246334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506582 w 11775104"/>
              <a:gd name="connsiteY9" fmla="*/ 223282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637210 w 11775104"/>
              <a:gd name="connsiteY9" fmla="*/ 284755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637210 w 11775104"/>
              <a:gd name="connsiteY9" fmla="*/ 284755 h 2171387"/>
              <a:gd name="connsiteX10" fmla="*/ 4518375 w 11775104"/>
              <a:gd name="connsiteY10" fmla="*/ 77892 h 2171387"/>
              <a:gd name="connsiteX11" fmla="*/ 122804 w 11775104"/>
              <a:gd name="connsiteY11" fmla="*/ 83554 h 2171387"/>
              <a:gd name="connsiteX0" fmla="*/ 122804 w 11775104"/>
              <a:gd name="connsiteY0" fmla="*/ 83554 h 2171387"/>
              <a:gd name="connsiteX1" fmla="*/ 102785 w 11775104"/>
              <a:gd name="connsiteY1" fmla="*/ 1184798 h 2171387"/>
              <a:gd name="connsiteX2" fmla="*/ 1293912 w 11775104"/>
              <a:gd name="connsiteY2" fmla="*/ 1389334 h 2171387"/>
              <a:gd name="connsiteX3" fmla="*/ 4927449 w 11775104"/>
              <a:gd name="connsiteY3" fmla="*/ 1834503 h 2171387"/>
              <a:gd name="connsiteX4" fmla="*/ 6431396 w 11775104"/>
              <a:gd name="connsiteY4" fmla="*/ 2171387 h 2171387"/>
              <a:gd name="connsiteX5" fmla="*/ 11265159 w 11775104"/>
              <a:gd name="connsiteY5" fmla="*/ 2168051 h 2171387"/>
              <a:gd name="connsiteX6" fmla="*/ 11773417 w 11775104"/>
              <a:gd name="connsiteY6" fmla="*/ 1148703 h 2171387"/>
              <a:gd name="connsiteX7" fmla="*/ 11412470 w 11775104"/>
              <a:gd name="connsiteY7" fmla="*/ 354619 h 2171387"/>
              <a:gd name="connsiteX8" fmla="*/ 7430017 w 11775104"/>
              <a:gd name="connsiteY8" fmla="*/ 270398 h 2171387"/>
              <a:gd name="connsiteX9" fmla="*/ 5637210 w 11775104"/>
              <a:gd name="connsiteY9" fmla="*/ 284755 h 2171387"/>
              <a:gd name="connsiteX10" fmla="*/ 4518375 w 11775104"/>
              <a:gd name="connsiteY10" fmla="*/ 77892 h 2171387"/>
              <a:gd name="connsiteX11" fmla="*/ 122804 w 11775104"/>
              <a:gd name="connsiteY11" fmla="*/ 83554 h 21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75104" h="2171387">
                <a:moveTo>
                  <a:pt x="122804" y="83554"/>
                </a:moveTo>
                <a:cubicBezTo>
                  <a:pt x="8554" y="191940"/>
                  <a:pt x="-74959" y="776735"/>
                  <a:pt x="102785" y="1184798"/>
                </a:cubicBezTo>
                <a:cubicBezTo>
                  <a:pt x="415302" y="1429710"/>
                  <a:pt x="896870" y="1321155"/>
                  <a:pt x="1293912" y="1389334"/>
                </a:cubicBezTo>
                <a:cubicBezTo>
                  <a:pt x="2505091" y="1537724"/>
                  <a:pt x="3777742" y="1517064"/>
                  <a:pt x="4927449" y="1834503"/>
                </a:cubicBezTo>
                <a:cubicBezTo>
                  <a:pt x="5428765" y="1946798"/>
                  <a:pt x="5691874" y="2151301"/>
                  <a:pt x="6431396" y="2171387"/>
                </a:cubicBezTo>
                <a:lnTo>
                  <a:pt x="11265159" y="2168051"/>
                </a:lnTo>
                <a:cubicBezTo>
                  <a:pt x="11588259" y="2130508"/>
                  <a:pt x="11796098" y="1539712"/>
                  <a:pt x="11773417" y="1148703"/>
                </a:cubicBezTo>
                <a:cubicBezTo>
                  <a:pt x="11737626" y="814852"/>
                  <a:pt x="11663415" y="358057"/>
                  <a:pt x="11412470" y="354619"/>
                </a:cubicBezTo>
                <a:lnTo>
                  <a:pt x="7430017" y="270398"/>
                </a:lnTo>
                <a:lnTo>
                  <a:pt x="5637210" y="284755"/>
                </a:lnTo>
                <a:cubicBezTo>
                  <a:pt x="5279633" y="261906"/>
                  <a:pt x="4914372" y="70006"/>
                  <a:pt x="4518375" y="77892"/>
                </a:cubicBezTo>
                <a:cubicBezTo>
                  <a:pt x="3022449" y="61850"/>
                  <a:pt x="458441" y="-92505"/>
                  <a:pt x="122804" y="83554"/>
                </a:cubicBezTo>
                <a:close/>
              </a:path>
            </a:pathLst>
          </a:cu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custDataLst>
      <p:tags r:id="rId1"/>
    </p:custDataLst>
    <p:extLst>
      <p:ext uri="{BB962C8B-B14F-4D97-AF65-F5344CB8AC3E}">
        <p14:creationId xmlns:p14="http://schemas.microsoft.com/office/powerpoint/2010/main" val="2596166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illede 8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1792" y="1751015"/>
            <a:ext cx="1576549" cy="2400001"/>
          </a:xfrm>
          <a:prstGeom prst="rect">
            <a:avLst/>
          </a:prstGeom>
          <a:ln w="3175">
            <a:solidFill>
              <a:schemeClr val="accent1"/>
            </a:solidFill>
          </a:ln>
        </p:spPr>
      </p:pic>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Emma skal til </a:t>
            </a:r>
            <a:br>
              <a:rPr lang="da-DK" sz="3200" b="1" dirty="0" smtClean="0"/>
            </a:br>
            <a:r>
              <a:rPr lang="da-DK" sz="3200" b="1" dirty="0" smtClean="0"/>
              <a:t>	praktisk </a:t>
            </a:r>
            <a:r>
              <a:rPr lang="da-DK" sz="3200" b="1" dirty="0"/>
              <a:t>prøve over flere dage</a:t>
            </a:r>
            <a:br>
              <a:rPr lang="da-DK" sz="3200" b="1" dirty="0"/>
            </a:br>
            <a:endParaRPr lang="da-DK" sz="3200" b="1" dirty="0" smtClean="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47</a:t>
            </a:fld>
            <a:endParaRPr lang="da-DK" dirty="0"/>
          </a:p>
        </p:txBody>
      </p:sp>
      <p:sp>
        <p:nvSpPr>
          <p:cNvPr id="10" name="Pladsholder til indhold 8"/>
          <p:cNvSpPr>
            <a:spLocks noGrp="1"/>
          </p:cNvSpPr>
          <p:nvPr>
            <p:ph sz="half" idx="1"/>
          </p:nvPr>
        </p:nvSpPr>
        <p:spPr>
          <a:xfrm>
            <a:off x="539749" y="1744245"/>
            <a:ext cx="5296498" cy="4018881"/>
          </a:xfrm>
        </p:spPr>
        <p:txBody>
          <a:bodyPr/>
          <a:lstStyle/>
          <a:p>
            <a:r>
              <a:rPr lang="da-DK" dirty="0"/>
              <a:t>Prøven skal foregå i plejehjemmets køkken – det er aftalt fra </a:t>
            </a:r>
            <a:r>
              <a:rPr lang="da-DK" dirty="0" smtClean="0"/>
              <a:t>start.</a:t>
            </a:r>
            <a:endParaRPr lang="da-DK" dirty="0"/>
          </a:p>
          <a:p>
            <a:r>
              <a:rPr lang="da-DK" dirty="0"/>
              <a:t>Prøvens arbejdsdage skal foregå over to dage i køkkenet på plejehjemmet. Dagen efter afholdes </a:t>
            </a:r>
            <a:r>
              <a:rPr lang="da-DK" dirty="0" smtClean="0"/>
              <a:t>prøven på </a:t>
            </a:r>
            <a:r>
              <a:rPr lang="da-DK" dirty="0"/>
              <a:t>plejehjemmet.</a:t>
            </a:r>
          </a:p>
          <a:p>
            <a:r>
              <a:rPr lang="da-DK" dirty="0" smtClean="0"/>
              <a:t>Faglæreren </a:t>
            </a:r>
            <a:r>
              <a:rPr lang="da-DK" dirty="0"/>
              <a:t>skal være eksaminator. Censor kommer fra en anden FGU-institution og er faglærer. </a:t>
            </a:r>
            <a:r>
              <a:rPr lang="da-DK" dirty="0" smtClean="0"/>
              <a:t>Vejlederen og arbejdsgiveren kan eventuelt være </a:t>
            </a:r>
            <a:r>
              <a:rPr lang="da-DK" dirty="0"/>
              <a:t>til stede under </a:t>
            </a:r>
            <a:r>
              <a:rPr lang="da-DK" dirty="0" smtClean="0"/>
              <a:t>prøven.</a:t>
            </a:r>
            <a:endParaRPr lang="da-DK" dirty="0"/>
          </a:p>
          <a:p>
            <a:endParaRPr lang="en-GB" dirty="0"/>
          </a:p>
        </p:txBody>
      </p:sp>
      <p:pic>
        <p:nvPicPr>
          <p:cNvPr id="8" name="Billed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52335" y1="84051" x2="52335" y2="84051"/>
                      </a14:backgroundRemoval>
                    </a14:imgEffect>
                  </a14:imgLayer>
                </a14:imgProps>
              </a:ext>
              <a:ext uri="{28A0092B-C50C-407E-A947-70E740481C1C}">
                <a14:useLocalDpi xmlns:a14="http://schemas.microsoft.com/office/drawing/2010/main"/>
              </a:ext>
            </a:extLst>
          </a:blip>
          <a:srcRect l="34796" t="14035" r="37310" b="15789"/>
          <a:stretch/>
        </p:blipFill>
        <p:spPr>
          <a:xfrm>
            <a:off x="5836247" y="1744245"/>
            <a:ext cx="1826936" cy="4596064"/>
          </a:xfrm>
          <a:prstGeom prst="rect">
            <a:avLst/>
          </a:prstGeom>
        </p:spPr>
      </p:pic>
      <p:pic>
        <p:nvPicPr>
          <p:cNvPr id="12" name="Billede 1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6749715" y="1182721"/>
            <a:ext cx="5613155" cy="5406957"/>
          </a:xfrm>
          <a:prstGeom prst="rect">
            <a:avLst/>
          </a:prstGeom>
        </p:spPr>
      </p:pic>
    </p:spTree>
    <p:custDataLst>
      <p:tags r:id="rId1"/>
    </p:custDataLst>
    <p:extLst>
      <p:ext uri="{BB962C8B-B14F-4D97-AF65-F5344CB8AC3E}">
        <p14:creationId xmlns:p14="http://schemas.microsoft.com/office/powerpoint/2010/main" val="2913419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Rammer for</a:t>
            </a:r>
            <a:br>
              <a:rPr lang="da-DK" sz="3200" b="1" dirty="0" smtClean="0"/>
            </a:br>
            <a:r>
              <a:rPr lang="da-DK" sz="3200" b="1" dirty="0" smtClean="0"/>
              <a:t>	praktisk </a:t>
            </a:r>
            <a:r>
              <a:rPr lang="da-DK" sz="3200" b="1" dirty="0"/>
              <a:t>prøve over flere dage</a:t>
            </a:r>
            <a:br>
              <a:rPr lang="da-DK" sz="3200" b="1" dirty="0"/>
            </a:br>
            <a:endParaRPr lang="da-DK" sz="3200" b="1" dirty="0" smtClean="0"/>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48</a:t>
            </a:fld>
            <a:endParaRPr lang="da-DK" dirty="0"/>
          </a:p>
        </p:txBody>
      </p:sp>
      <p:sp>
        <p:nvSpPr>
          <p:cNvPr id="10" name="Pladsholder til indhold 8"/>
          <p:cNvSpPr>
            <a:spLocks noGrp="1"/>
          </p:cNvSpPr>
          <p:nvPr>
            <p:ph sz="half" idx="1"/>
          </p:nvPr>
        </p:nvSpPr>
        <p:spPr>
          <a:xfrm>
            <a:off x="539749" y="1744245"/>
            <a:ext cx="7827469" cy="4706955"/>
          </a:xfrm>
        </p:spPr>
        <p:txBody>
          <a:bodyPr/>
          <a:lstStyle/>
          <a:p>
            <a:r>
              <a:rPr lang="da-DK" dirty="0" smtClean="0"/>
              <a:t>Der er i fagbilaget ikke </a:t>
            </a:r>
            <a:r>
              <a:rPr lang="da-DK" dirty="0"/>
              <a:t>fastsat eksaminationsgrundlag, bedømmelsesgrundlag og bedømmelseskriterier for prøven. </a:t>
            </a:r>
          </a:p>
          <a:p>
            <a:pPr lvl="0">
              <a:buClr>
                <a:srgbClr val="007A98"/>
              </a:buClr>
            </a:pPr>
            <a:r>
              <a:rPr lang="da-DK" dirty="0" smtClean="0">
                <a:solidFill>
                  <a:srgbClr val="161616"/>
                </a:solidFill>
              </a:rPr>
              <a:t>Faglæreren udarbejder </a:t>
            </a:r>
            <a:r>
              <a:rPr lang="da-DK" dirty="0">
                <a:solidFill>
                  <a:srgbClr val="161616"/>
                </a:solidFill>
              </a:rPr>
              <a:t>derfor disse i god tid inden prøven sammen med </a:t>
            </a:r>
            <a:r>
              <a:rPr lang="da-DK" dirty="0" smtClean="0">
                <a:solidFill>
                  <a:srgbClr val="161616"/>
                </a:solidFill>
              </a:rPr>
              <a:t>vejlederen. Udgangspunktet </a:t>
            </a:r>
            <a:r>
              <a:rPr lang="da-DK" dirty="0">
                <a:solidFill>
                  <a:srgbClr val="161616"/>
                </a:solidFill>
              </a:rPr>
              <a:t>den praktiske prøve </a:t>
            </a:r>
            <a:r>
              <a:rPr lang="da-DK" dirty="0" smtClean="0">
                <a:solidFill>
                  <a:srgbClr val="161616"/>
                </a:solidFill>
              </a:rPr>
              <a:t>på </a:t>
            </a:r>
            <a:r>
              <a:rPr lang="da-DK" dirty="0">
                <a:solidFill>
                  <a:srgbClr val="161616"/>
                </a:solidFill>
              </a:rPr>
              <a:t>én dag, som fremgår af fagbilaget. De kommer frem til:</a:t>
            </a:r>
          </a:p>
          <a:p>
            <a:pPr lvl="1">
              <a:buClr>
                <a:srgbClr val="007A98"/>
              </a:buClr>
            </a:pPr>
            <a:r>
              <a:rPr lang="da-DK" dirty="0">
                <a:solidFill>
                  <a:srgbClr val="161616"/>
                </a:solidFill>
              </a:rPr>
              <a:t>Prøven </a:t>
            </a:r>
            <a:r>
              <a:rPr lang="da-DK" dirty="0" smtClean="0">
                <a:solidFill>
                  <a:srgbClr val="161616"/>
                </a:solidFill>
              </a:rPr>
              <a:t>tager </a:t>
            </a:r>
            <a:r>
              <a:rPr lang="da-DK" dirty="0">
                <a:solidFill>
                  <a:srgbClr val="161616"/>
                </a:solidFill>
              </a:rPr>
              <a:t>udgangspunkt </a:t>
            </a:r>
            <a:r>
              <a:rPr lang="da-DK" dirty="0" smtClean="0">
                <a:solidFill>
                  <a:srgbClr val="161616"/>
                </a:solidFill>
              </a:rPr>
              <a:t>i en opgave (</a:t>
            </a:r>
            <a:r>
              <a:rPr lang="da-DK" i="1" dirty="0">
                <a:solidFill>
                  <a:srgbClr val="161616"/>
                </a:solidFill>
              </a:rPr>
              <a:t>eksaminationsgrundlag</a:t>
            </a:r>
            <a:r>
              <a:rPr lang="da-DK" dirty="0">
                <a:solidFill>
                  <a:srgbClr val="161616"/>
                </a:solidFill>
              </a:rPr>
              <a:t>)</a:t>
            </a:r>
            <a:r>
              <a:rPr lang="da-DK" dirty="0" smtClean="0">
                <a:solidFill>
                  <a:srgbClr val="161616"/>
                </a:solidFill>
              </a:rPr>
              <a:t>. Opgaven er, at Emma skal fremstille en hovedret til aftensmad til plejehjemmets beboere. Prøven indledes med, at censor og faglæreren spiser med ved aftensmaden.</a:t>
            </a:r>
            <a:endParaRPr lang="da-DK" dirty="0">
              <a:solidFill>
                <a:srgbClr val="161616"/>
              </a:solidFill>
            </a:endParaRPr>
          </a:p>
          <a:p>
            <a:pPr lvl="1">
              <a:buClr>
                <a:srgbClr val="007A98"/>
              </a:buClr>
            </a:pPr>
            <a:r>
              <a:rPr lang="da-DK" dirty="0" smtClean="0">
                <a:solidFill>
                  <a:srgbClr val="161616"/>
                </a:solidFill>
              </a:rPr>
              <a:t>Det, </a:t>
            </a:r>
            <a:r>
              <a:rPr lang="da-DK" dirty="0">
                <a:solidFill>
                  <a:srgbClr val="161616"/>
                </a:solidFill>
              </a:rPr>
              <a:t>som tæller med ved prøven, </a:t>
            </a:r>
            <a:r>
              <a:rPr lang="da-DK" dirty="0" smtClean="0">
                <a:solidFill>
                  <a:srgbClr val="161616"/>
                </a:solidFill>
              </a:rPr>
              <a:t>er </a:t>
            </a:r>
            <a:r>
              <a:rPr lang="da-DK" dirty="0">
                <a:solidFill>
                  <a:srgbClr val="161616"/>
                </a:solidFill>
              </a:rPr>
              <a:t>hendes mundtlige præstation ved eksaminationen, samt </a:t>
            </a:r>
            <a:r>
              <a:rPr lang="da-DK" dirty="0" smtClean="0">
                <a:solidFill>
                  <a:srgbClr val="161616"/>
                </a:solidFill>
              </a:rPr>
              <a:t>produktet af hendes arbejde på arbejdsdagene </a:t>
            </a:r>
            <a:r>
              <a:rPr lang="da-DK" dirty="0">
                <a:solidFill>
                  <a:srgbClr val="161616"/>
                </a:solidFill>
              </a:rPr>
              <a:t>(</a:t>
            </a:r>
            <a:r>
              <a:rPr lang="da-DK" i="1" dirty="0">
                <a:solidFill>
                  <a:srgbClr val="161616"/>
                </a:solidFill>
              </a:rPr>
              <a:t>bedømmelsesgrundlag</a:t>
            </a:r>
            <a:r>
              <a:rPr lang="da-DK" dirty="0">
                <a:solidFill>
                  <a:srgbClr val="161616"/>
                </a:solidFill>
              </a:rPr>
              <a:t>).</a:t>
            </a:r>
          </a:p>
          <a:p>
            <a:pPr lvl="1">
              <a:buClr>
                <a:srgbClr val="007A98"/>
              </a:buClr>
            </a:pPr>
            <a:r>
              <a:rPr lang="da-DK" dirty="0">
                <a:solidFill>
                  <a:srgbClr val="161616"/>
                </a:solidFill>
              </a:rPr>
              <a:t>Det, som lærer og censor lægger vægt på, når de skal bedømme (bedømmelseskriterier</a:t>
            </a:r>
            <a:r>
              <a:rPr lang="da-DK" dirty="0" smtClean="0">
                <a:solidFill>
                  <a:srgbClr val="161616"/>
                </a:solidFill>
              </a:rPr>
              <a:t>).</a:t>
            </a:r>
            <a:endParaRPr lang="da-DK" dirty="0">
              <a:solidFill>
                <a:srgbClr val="161616"/>
              </a:solidFill>
            </a:endParaRPr>
          </a:p>
          <a:p>
            <a:endParaRPr lang="en-GB" dirty="0"/>
          </a:p>
        </p:txBody>
      </p:sp>
      <p:grpSp>
        <p:nvGrpSpPr>
          <p:cNvPr id="2" name="Gruppe 1"/>
          <p:cNvGrpSpPr/>
          <p:nvPr/>
        </p:nvGrpSpPr>
        <p:grpSpPr>
          <a:xfrm>
            <a:off x="8360066" y="2903117"/>
            <a:ext cx="3423616" cy="1199231"/>
            <a:chOff x="8360065" y="1928558"/>
            <a:chExt cx="3535153" cy="1199231"/>
          </a:xfrm>
        </p:grpSpPr>
        <p:sp>
          <p:nvSpPr>
            <p:cNvPr id="13" name="Tekstfelt 12"/>
            <p:cNvSpPr txBox="1"/>
            <p:nvPr/>
          </p:nvSpPr>
          <p:spPr>
            <a:xfrm>
              <a:off x="8364413" y="1928558"/>
              <a:ext cx="3528000" cy="707886"/>
            </a:xfrm>
            <a:prstGeom prst="rect">
              <a:avLst/>
            </a:prstGeom>
            <a:noFill/>
            <a:ln w="19050">
              <a:solidFill>
                <a:schemeClr val="tx2">
                  <a:lumMod val="75000"/>
                </a:schemeClr>
              </a:solidFill>
            </a:ln>
          </p:spPr>
          <p:txBody>
            <a:bodyPr wrap="square" rIns="0" rtlCol="0">
              <a:spAutoFit/>
            </a:bodyPr>
            <a:lstStyle/>
            <a:p>
              <a:r>
                <a:rPr lang="da-DK" sz="1600" dirty="0" smtClean="0"/>
                <a:t>Eksaminationsgrundlag </a:t>
              </a:r>
            </a:p>
            <a:p>
              <a:r>
                <a:rPr lang="da-DK" sz="1200" dirty="0" smtClean="0"/>
                <a:t>Det eksaminationen </a:t>
              </a:r>
              <a:r>
                <a:rPr lang="da-DK" sz="1200" dirty="0"/>
                <a:t>tager </a:t>
              </a:r>
              <a:r>
                <a:rPr lang="da-DK" sz="1200" dirty="0" smtClean="0"/>
                <a:t>udgangspunkt i</a:t>
              </a:r>
              <a:r>
                <a:rPr lang="da-DK" sz="1200" i="1" dirty="0" smtClean="0"/>
                <a:t> </a:t>
              </a:r>
            </a:p>
            <a:p>
              <a:pPr marL="176213" indent="-176213">
                <a:buFont typeface="Arial" panose="020B0604020202020204" pitchFamily="34" charset="0"/>
                <a:buChar char="•"/>
              </a:pPr>
              <a:r>
                <a:rPr lang="da-DK" sz="1200" i="1" dirty="0"/>
                <a:t>P</a:t>
              </a:r>
              <a:r>
                <a:rPr lang="da-DK" sz="1200" i="1" dirty="0" smtClean="0"/>
                <a:t>raktisk opgave</a:t>
              </a:r>
            </a:p>
          </p:txBody>
        </p:sp>
        <p:sp>
          <p:nvSpPr>
            <p:cNvPr id="16" name="Tekstfelt 15"/>
            <p:cNvSpPr txBox="1"/>
            <p:nvPr/>
          </p:nvSpPr>
          <p:spPr>
            <a:xfrm>
              <a:off x="8360065" y="2635346"/>
              <a:ext cx="3535153"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r>
                <a:rPr lang="da-DK" sz="1300" dirty="0">
                  <a:solidFill>
                    <a:schemeClr val="bg1"/>
                  </a:solidFill>
                </a:rPr>
                <a:t>Du skal </a:t>
              </a:r>
              <a:r>
                <a:rPr lang="da-DK" sz="1300" dirty="0" smtClean="0">
                  <a:solidFill>
                    <a:schemeClr val="bg1"/>
                  </a:solidFill>
                </a:rPr>
                <a:t>fremstille en hovedret til plejehjemmets beboere.</a:t>
              </a:r>
              <a:endParaRPr lang="da-DK" sz="1300" i="1" dirty="0">
                <a:solidFill>
                  <a:schemeClr val="bg1"/>
                </a:solidFill>
              </a:endParaRPr>
            </a:p>
          </p:txBody>
        </p:sp>
      </p:grpSp>
      <p:grpSp>
        <p:nvGrpSpPr>
          <p:cNvPr id="3" name="Gruppe 2"/>
          <p:cNvGrpSpPr/>
          <p:nvPr/>
        </p:nvGrpSpPr>
        <p:grpSpPr>
          <a:xfrm>
            <a:off x="8370795" y="4242534"/>
            <a:ext cx="3420152" cy="1187303"/>
            <a:chOff x="8370795" y="3652979"/>
            <a:chExt cx="3531576" cy="1187303"/>
          </a:xfrm>
        </p:grpSpPr>
        <p:sp>
          <p:nvSpPr>
            <p:cNvPr id="14" name="Tekstfelt 13"/>
            <p:cNvSpPr txBox="1"/>
            <p:nvPr/>
          </p:nvSpPr>
          <p:spPr>
            <a:xfrm>
              <a:off x="8370795" y="3652979"/>
              <a:ext cx="3528000" cy="707886"/>
            </a:xfrm>
            <a:prstGeom prst="rect">
              <a:avLst/>
            </a:prstGeom>
            <a:noFill/>
            <a:ln w="19050">
              <a:solidFill>
                <a:schemeClr val="tx2">
                  <a:lumMod val="75000"/>
                </a:schemeClr>
              </a:solidFill>
            </a:ln>
          </p:spPr>
          <p:txBody>
            <a:bodyPr wrap="square" rIns="0" rtlCol="0">
              <a:spAutoFit/>
            </a:bodyPr>
            <a:lstStyle/>
            <a:p>
              <a:r>
                <a:rPr lang="da-DK" sz="1600" dirty="0" smtClean="0"/>
                <a:t>Bedømmelsesgrundlag </a:t>
              </a:r>
            </a:p>
            <a:p>
              <a:r>
                <a:rPr lang="da-DK" sz="1200" dirty="0" smtClean="0"/>
                <a:t>Det der </a:t>
              </a:r>
              <a:r>
                <a:rPr lang="da-DK" sz="1200" dirty="0"/>
                <a:t>tæller med ved </a:t>
              </a:r>
              <a:r>
                <a:rPr lang="da-DK" sz="1200" dirty="0" smtClean="0"/>
                <a:t>bedømmelsen</a:t>
              </a:r>
              <a:br>
                <a:rPr lang="da-DK" sz="1200" dirty="0" smtClean="0"/>
              </a:br>
              <a:endParaRPr lang="da-DK" sz="1200" i="1" dirty="0" smtClean="0"/>
            </a:p>
          </p:txBody>
        </p:sp>
        <p:sp>
          <p:nvSpPr>
            <p:cNvPr id="17" name="Tekstfelt 16"/>
            <p:cNvSpPr txBox="1"/>
            <p:nvPr/>
          </p:nvSpPr>
          <p:spPr>
            <a:xfrm>
              <a:off x="8373979" y="4347839"/>
              <a:ext cx="3528392"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smtClean="0">
                  <a:solidFill>
                    <a:schemeClr val="bg1"/>
                  </a:solidFill>
                </a:rPr>
                <a:t>Produktet (hovedret)</a:t>
              </a:r>
            </a:p>
            <a:p>
              <a:pPr marL="285750" indent="-285750">
                <a:buFont typeface="Arial" panose="020B0604020202020204" pitchFamily="34" charset="0"/>
                <a:buChar char="•"/>
              </a:pPr>
              <a:r>
                <a:rPr lang="da-DK" sz="1300" dirty="0" smtClean="0">
                  <a:solidFill>
                    <a:schemeClr val="bg1"/>
                  </a:solidFill>
                </a:rPr>
                <a:t>Mundtlig præstation</a:t>
              </a:r>
              <a:endParaRPr lang="da-DK" sz="1300" dirty="0">
                <a:solidFill>
                  <a:schemeClr val="bg1"/>
                </a:solidFill>
              </a:endParaRPr>
            </a:p>
          </p:txBody>
        </p:sp>
      </p:grpSp>
      <p:grpSp>
        <p:nvGrpSpPr>
          <p:cNvPr id="4" name="Gruppe 3"/>
          <p:cNvGrpSpPr/>
          <p:nvPr/>
        </p:nvGrpSpPr>
        <p:grpSpPr>
          <a:xfrm>
            <a:off x="8360066" y="5555887"/>
            <a:ext cx="3423616" cy="1199234"/>
            <a:chOff x="8360065" y="5327285"/>
            <a:chExt cx="3535153" cy="1199234"/>
          </a:xfrm>
        </p:grpSpPr>
        <p:sp>
          <p:nvSpPr>
            <p:cNvPr id="15" name="Tekstfelt 14"/>
            <p:cNvSpPr txBox="1"/>
            <p:nvPr/>
          </p:nvSpPr>
          <p:spPr>
            <a:xfrm>
              <a:off x="8367218" y="5327285"/>
              <a:ext cx="3528000" cy="707886"/>
            </a:xfrm>
            <a:prstGeom prst="rect">
              <a:avLst/>
            </a:prstGeom>
            <a:noFill/>
            <a:ln w="19050">
              <a:solidFill>
                <a:schemeClr val="tx2">
                  <a:lumMod val="75000"/>
                </a:schemeClr>
              </a:solidFill>
            </a:ln>
          </p:spPr>
          <p:txBody>
            <a:bodyPr wrap="square" rIns="0" rtlCol="0">
              <a:spAutoFit/>
            </a:bodyPr>
            <a:lstStyle/>
            <a:p>
              <a:r>
                <a:rPr lang="da-DK" sz="1600" dirty="0" smtClean="0"/>
                <a:t>Bedømmelseskriterier </a:t>
              </a:r>
            </a:p>
            <a:p>
              <a:r>
                <a:rPr lang="da-DK" sz="1200" dirty="0" smtClean="0"/>
                <a:t>Det </a:t>
              </a:r>
              <a:r>
                <a:rPr lang="da-DK" sz="1200" dirty="0"/>
                <a:t>lærer og censor lægger </a:t>
              </a:r>
              <a:r>
                <a:rPr lang="da-DK" sz="1200" dirty="0" smtClean="0"/>
                <a:t/>
              </a:r>
              <a:br>
                <a:rPr lang="da-DK" sz="1200" dirty="0" smtClean="0"/>
              </a:br>
              <a:r>
                <a:rPr lang="da-DK" sz="1200" dirty="0" smtClean="0"/>
                <a:t>vægt </a:t>
              </a:r>
              <a:r>
                <a:rPr lang="da-DK" sz="1200" dirty="0"/>
                <a:t>på ved </a:t>
              </a:r>
              <a:r>
                <a:rPr lang="da-DK" sz="1200" dirty="0" smtClean="0"/>
                <a:t>bedømmelsen</a:t>
              </a:r>
            </a:p>
          </p:txBody>
        </p:sp>
        <p:sp>
          <p:nvSpPr>
            <p:cNvPr id="18" name="Tekstfelt 17"/>
            <p:cNvSpPr txBox="1"/>
            <p:nvPr/>
          </p:nvSpPr>
          <p:spPr>
            <a:xfrm>
              <a:off x="8360065" y="6034076"/>
              <a:ext cx="3535153" cy="492443"/>
            </a:xfrm>
            <a:prstGeom prst="rect">
              <a:avLst/>
            </a:prstGeom>
            <a:solidFill>
              <a:schemeClr val="tx1">
                <a:lumMod val="75000"/>
                <a:lumOff val="25000"/>
              </a:schemeClr>
            </a:solidFill>
            <a:ln w="19050">
              <a:solidFill>
                <a:schemeClr val="tx2">
                  <a:lumMod val="75000"/>
                </a:schemeClr>
              </a:solidFill>
            </a:ln>
          </p:spPr>
          <p:txBody>
            <a:bodyPr wrap="square" rIns="0" rtlCol="0">
              <a:spAutoFit/>
            </a:bodyPr>
            <a:lstStyle/>
            <a:p>
              <a:pPr marL="285750" indent="-285750">
                <a:buFont typeface="Arial" panose="020B0604020202020204" pitchFamily="34" charset="0"/>
                <a:buChar char="•"/>
              </a:pPr>
              <a:r>
                <a:rPr lang="da-DK" sz="1300" dirty="0" smtClean="0">
                  <a:solidFill>
                    <a:schemeClr val="bg1"/>
                  </a:solidFill>
                </a:rPr>
                <a:t>Fagbilagets bedømmelseskriterier for praktisk prøve på én dag</a:t>
              </a:r>
              <a:endParaRPr lang="da-DK" sz="1300" dirty="0">
                <a:solidFill>
                  <a:schemeClr val="bg1"/>
                </a:solidFill>
              </a:endParaRPr>
            </a:p>
          </p:txBody>
        </p:sp>
      </p:grpSp>
    </p:spTree>
    <p:custDataLst>
      <p:tags r:id="rId1"/>
    </p:custDataLst>
    <p:extLst>
      <p:ext uri="{BB962C8B-B14F-4D97-AF65-F5344CB8AC3E}">
        <p14:creationId xmlns:p14="http://schemas.microsoft.com/office/powerpoint/2010/main" val="2848891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p:cNvGrpSpPr/>
          <p:nvPr/>
        </p:nvGrpSpPr>
        <p:grpSpPr>
          <a:xfrm>
            <a:off x="539750" y="363734"/>
            <a:ext cx="720000" cy="720000"/>
            <a:chOff x="539750" y="363734"/>
            <a:chExt cx="720000" cy="720000"/>
          </a:xfrm>
        </p:grpSpPr>
        <p:sp>
          <p:nvSpPr>
            <p:cNvPr id="10" name="Ellipse 9"/>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12" name="Billed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a:t>
            </a:r>
            <a:r>
              <a:rPr lang="da-DK" sz="3200" b="1" dirty="0"/>
              <a:t>Konkretiserede bedømmelseskriterier </a:t>
            </a: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49</a:t>
            </a:fld>
            <a:endParaRPr lang="da-DK" dirty="0"/>
          </a:p>
        </p:txBody>
      </p:sp>
      <p:graphicFrame>
        <p:nvGraphicFramePr>
          <p:cNvPr id="31" name="Pladsholder til indhold 7"/>
          <p:cNvGraphicFramePr>
            <a:graphicFrameLocks noGrp="1"/>
          </p:cNvGraphicFramePr>
          <p:nvPr>
            <p:ph sz="half" idx="1"/>
            <p:extLst/>
          </p:nvPr>
        </p:nvGraphicFramePr>
        <p:xfrm>
          <a:off x="536050" y="1428333"/>
          <a:ext cx="11110518" cy="4696842"/>
        </p:xfrm>
        <a:graphic>
          <a:graphicData uri="http://schemas.openxmlformats.org/drawingml/2006/table">
            <a:tbl>
              <a:tblPr firstRow="1" firstCol="1" bandRow="1">
                <a:tableStyleId>{69012ECD-51FC-41F1-AA8D-1B2483CD663E}</a:tableStyleId>
              </a:tblPr>
              <a:tblGrid>
                <a:gridCol w="4300645">
                  <a:extLst>
                    <a:ext uri="{9D8B030D-6E8A-4147-A177-3AD203B41FA5}">
                      <a16:colId xmlns:a16="http://schemas.microsoft.com/office/drawing/2014/main" val="1005985427"/>
                    </a:ext>
                  </a:extLst>
                </a:gridCol>
                <a:gridCol w="6809873">
                  <a:extLst>
                    <a:ext uri="{9D8B030D-6E8A-4147-A177-3AD203B41FA5}">
                      <a16:colId xmlns:a16="http://schemas.microsoft.com/office/drawing/2014/main" val="1734299502"/>
                    </a:ext>
                  </a:extLst>
                </a:gridCol>
              </a:tblGrid>
              <a:tr h="0">
                <a:tc>
                  <a:txBody>
                    <a:bodyPr/>
                    <a:lstStyle/>
                    <a:p>
                      <a:pPr>
                        <a:lnSpc>
                          <a:spcPct val="107000"/>
                        </a:lnSpc>
                        <a:spcAft>
                          <a:spcPts val="0"/>
                        </a:spcAft>
                      </a:pPr>
                      <a:r>
                        <a:rPr lang="da-DK" sz="1400" dirty="0" smtClean="0">
                          <a:effectLst/>
                          <a:latin typeface="+mn-lt"/>
                        </a:rPr>
                        <a:t>Bedømmelseskriterier</a:t>
                      </a:r>
                    </a:p>
                  </a:txBody>
                  <a:tcPr marL="68580" marR="68580" marT="0" marB="0"/>
                </a:tc>
                <a:tc>
                  <a:txBody>
                    <a:bodyPr/>
                    <a:lstStyle/>
                    <a:p>
                      <a:pPr>
                        <a:lnSpc>
                          <a:spcPct val="107000"/>
                        </a:lnSpc>
                        <a:spcAft>
                          <a:spcPts val="0"/>
                        </a:spcAft>
                      </a:pPr>
                      <a:r>
                        <a:rPr lang="da-DK" sz="1400" dirty="0" smtClean="0">
                          <a:effectLst/>
                          <a:latin typeface="+mn-lt"/>
                          <a:ea typeface="+mn-ea"/>
                          <a:cs typeface="+mn-cs"/>
                        </a:rPr>
                        <a:t>Vejlederens forklaring til Emma</a:t>
                      </a:r>
                      <a:endParaRPr lang="da-DK"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1475984"/>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400" b="0" dirty="0" smtClean="0">
                          <a:effectLst/>
                          <a:latin typeface="+mn-lt"/>
                          <a:ea typeface="Calibri" panose="020F0502020204030204" pitchFamily="34" charset="0"/>
                          <a:cs typeface="Times New Roman" panose="02020603050405020304" pitchFamily="18" charset="0"/>
                        </a:rPr>
                        <a:t>Fra fagbilaget:</a:t>
                      </a:r>
                      <a:endParaRPr lang="da-DK" sz="1400" b="0" dirty="0">
                        <a:effectLst/>
                        <a:latin typeface="+mn-lt"/>
                        <a:ea typeface="Calibri" panose="020F0502020204030204" pitchFamily="34" charset="0"/>
                        <a:cs typeface="Times New Roman" panose="02020603050405020304" pitchFamily="18" charset="0"/>
                      </a:endParaRPr>
                    </a:p>
                  </a:txBody>
                  <a:tcPr marL="50801" marR="50801" marT="0" marB="0">
                    <a:solidFill>
                      <a:schemeClr val="tx1">
                        <a:lumMod val="10000"/>
                        <a:lumOff val="90000"/>
                      </a:schemeClr>
                    </a:solidFill>
                  </a:tcPr>
                </a:tc>
                <a:tc>
                  <a:txBody>
                    <a:bodyPr/>
                    <a:lstStyle/>
                    <a:p>
                      <a:pPr>
                        <a:lnSpc>
                          <a:spcPct val="107000"/>
                        </a:lnSpc>
                        <a:spcAft>
                          <a:spcPts val="0"/>
                        </a:spcAft>
                      </a:pPr>
                      <a:r>
                        <a:rPr lang="da-DK" sz="1400" dirty="0" smtClean="0">
                          <a:effectLst/>
                          <a:latin typeface="+mn-lt"/>
                          <a:ea typeface="Calibri" panose="020F0502020204030204" pitchFamily="34" charset="0"/>
                          <a:cs typeface="Times New Roman" panose="02020603050405020304" pitchFamily="18" charset="0"/>
                        </a:rPr>
                        <a:t>Det betyder, at censor</a:t>
                      </a:r>
                      <a:r>
                        <a:rPr lang="da-DK" sz="1400" baseline="0" dirty="0" smtClean="0">
                          <a:effectLst/>
                          <a:latin typeface="+mn-lt"/>
                          <a:ea typeface="Calibri" panose="020F0502020204030204" pitchFamily="34" charset="0"/>
                          <a:cs typeface="Times New Roman" panose="02020603050405020304" pitchFamily="18" charset="0"/>
                        </a:rPr>
                        <a:t> og faglærer ser efter:</a:t>
                      </a:r>
                      <a:endParaRPr lang="da-DK" sz="1400" dirty="0" smtClean="0">
                        <a:effectLst/>
                        <a:latin typeface="+mn-lt"/>
                        <a:ea typeface="Calibri" panose="020F0502020204030204" pitchFamily="34" charset="0"/>
                        <a:cs typeface="Times New Roman" panose="02020603050405020304" pitchFamily="18" charset="0"/>
                      </a:endParaRPr>
                    </a:p>
                  </a:txBody>
                  <a:tcPr marL="68580" marR="68580" marT="0" marB="0">
                    <a:solidFill>
                      <a:schemeClr val="tx1">
                        <a:lumMod val="10000"/>
                        <a:lumOff val="90000"/>
                      </a:schemeClr>
                    </a:solidFill>
                  </a:tcPr>
                </a:tc>
                <a:extLst>
                  <a:ext uri="{0D108BD9-81ED-4DB2-BD59-A6C34878D82A}">
                    <a16:rowId xmlns:a16="http://schemas.microsoft.com/office/drawing/2014/main" val="916657381"/>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Kvaliteten af det praktiske produkt lever op til den stillede opgaves krav, som angivet i </a:t>
                      </a:r>
                      <a:r>
                        <a:rPr lang="da-DK" sz="1200" b="0" dirty="0" smtClean="0">
                          <a:effectLst/>
                        </a:rPr>
                        <a:t>opgaveformuleringen</a:t>
                      </a:r>
                      <a:endParaRPr lang="da-DK" sz="1200" b="0" dirty="0">
                        <a:effectLst/>
                      </a:endParaRPr>
                    </a:p>
                  </a:txBody>
                  <a:tcPr marL="44288" marR="44288"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om </a:t>
                      </a:r>
                      <a:r>
                        <a:rPr lang="da-DK" sz="1100" dirty="0">
                          <a:effectLst/>
                        </a:rPr>
                        <a:t>kvaliteten er god, fx om det er sammensat på en god måde ift. målgruppen.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noFill/>
                  </a:tcPr>
                </a:tc>
                <a:extLst>
                  <a:ext uri="{0D108BD9-81ED-4DB2-BD59-A6C34878D82A}">
                    <a16:rowId xmlns:a16="http://schemas.microsoft.com/office/drawing/2014/main" val="3872749320"/>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Det praktiske produkt kan enten sælges til en kunde, som det er, eller eksaminanden kan gøre rede for, hvilke forbedringer og korrektioner, der skal til for at gøre produktet salgbart </a:t>
                      </a:r>
                    </a:p>
                  </a:txBody>
                  <a:tcPr marL="44288" marR="44288" marT="0" marB="0"/>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om </a:t>
                      </a:r>
                      <a:r>
                        <a:rPr lang="da-DK" sz="1100" dirty="0">
                          <a:effectLst/>
                        </a:rPr>
                        <a:t>det måltid, du har lavet, har den kvalitet der skal til, for at beboerne kan spise det og kan lide det. Hvis noget ikke er gået helt efter planen, er det godt, hvis du kan sige, hvad der gik galt, og hvad du skulle have gjort anderledes, for at retten blev, som den skulle være.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tc>
                <a:extLst>
                  <a:ext uri="{0D108BD9-81ED-4DB2-BD59-A6C34878D82A}">
                    <a16:rowId xmlns:a16="http://schemas.microsoft.com/office/drawing/2014/main" val="2575784159"/>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Eksaminanden kan vise basale færdigheder i forhold til at kunne forberede arbejdsprocessen til udarbejdelsen af et </a:t>
                      </a:r>
                      <a:r>
                        <a:rPr lang="da-DK" sz="1200" b="0" dirty="0" smtClean="0">
                          <a:effectLst/>
                        </a:rPr>
                        <a:t>måltid</a:t>
                      </a:r>
                      <a:endParaRPr lang="da-DK" sz="1200" b="0" dirty="0">
                        <a:effectLst/>
                      </a:endParaRPr>
                    </a:p>
                  </a:txBody>
                  <a:tcPr marL="44288" marR="44288"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om </a:t>
                      </a:r>
                      <a:r>
                        <a:rPr lang="da-DK" sz="1100" dirty="0">
                          <a:effectLst/>
                        </a:rPr>
                        <a:t>du kan fortælle om en proces ift. noget af det mad du har lavet i løbet af de to dage, herunder også om du har forberedt processen godt.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noFill/>
                  </a:tcPr>
                </a:tc>
                <a:extLst>
                  <a:ext uri="{0D108BD9-81ED-4DB2-BD59-A6C34878D82A}">
                    <a16:rowId xmlns:a16="http://schemas.microsoft.com/office/drawing/2014/main" val="328890943"/>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Eksaminanden kan vise basale færdigheder inden for arbejdsmetoder til fødevareproduktion, herunder kan overholde personlig hygiejne og produktopbevaring </a:t>
                      </a:r>
                    </a:p>
                  </a:txBody>
                  <a:tcPr marL="44288" marR="44288" marT="0" marB="0"/>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om </a:t>
                      </a:r>
                      <a:r>
                        <a:rPr lang="da-DK" sz="1100" dirty="0">
                          <a:effectLst/>
                        </a:rPr>
                        <a:t>du kan vise og forklare de arbejdsmetoder, du har brugt i løbet af de to dage. Det kan være i forbindelse med at du har lavet en ret, eller det kan være i forhold til hygiejne, eller korrekt opbevaring af madvarer.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tc>
                <a:extLst>
                  <a:ext uri="{0D108BD9-81ED-4DB2-BD59-A6C34878D82A}">
                    <a16:rowId xmlns:a16="http://schemas.microsoft.com/office/drawing/2014/main" val="1950712387"/>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Eksaminanden kan vise basal viden om produktets ernæringsmæssige kvalitet </a:t>
                      </a:r>
                    </a:p>
                    <a:p>
                      <a:pPr marL="0" indent="0">
                        <a:lnSpc>
                          <a:spcPct val="107000"/>
                        </a:lnSpc>
                        <a:spcAft>
                          <a:spcPts val="0"/>
                        </a:spcAft>
                        <a:buFont typeface="Arial" panose="020B0604020202020204" pitchFamily="34" charset="0"/>
                        <a:buNone/>
                        <a:tabLst>
                          <a:tab pos="228600" algn="l"/>
                          <a:tab pos="828040" algn="l"/>
                        </a:tabLst>
                      </a:pPr>
                      <a:r>
                        <a:rPr lang="da-DK" sz="1200" b="0" dirty="0">
                          <a:effectLst/>
                        </a:rPr>
                        <a:t> </a:t>
                      </a:r>
                      <a:endParaRPr lang="da-DK"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om </a:t>
                      </a:r>
                      <a:r>
                        <a:rPr lang="da-DK" sz="1100" dirty="0">
                          <a:effectLst/>
                        </a:rPr>
                        <a:t>du kan forklare om et måltids ernæringsmæssige kvalitet, altså hvordan er det sammensat og hvorfor.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noFill/>
                  </a:tcPr>
                </a:tc>
                <a:extLst>
                  <a:ext uri="{0D108BD9-81ED-4DB2-BD59-A6C34878D82A}">
                    <a16:rowId xmlns:a16="http://schemas.microsoft.com/office/drawing/2014/main" val="1648860677"/>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Eksaminanden kan anvende korrekt fagsprog i sin kommunikation med eksaminator og </a:t>
                      </a:r>
                      <a:r>
                        <a:rPr lang="da-DK" sz="1200" b="0" dirty="0" smtClean="0">
                          <a:effectLst/>
                        </a:rPr>
                        <a:t>censor</a:t>
                      </a:r>
                      <a:endParaRPr lang="da-DK" sz="1200" b="0" dirty="0">
                        <a:effectLst/>
                      </a:endParaRPr>
                    </a:p>
                  </a:txBody>
                  <a:tcPr marL="44288" marR="44288" marT="0" marB="0"/>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a:t>
                      </a:r>
                      <a:r>
                        <a:rPr lang="da-DK" sz="1100" dirty="0">
                          <a:effectLst/>
                        </a:rPr>
                        <a:t>om du bruger fagbegreber, når du forklarer om dine dage i køkkenet, ud fra billeder, som du tager for at dokumentere. Så når du taler om billederne, skal du huske at sætte de faglige begreber på, du har lært. Du må gerne bruge dit begrebsark. De spørger ind til det, hvis du ikke selv husker det i første omgang.</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tc>
                <a:extLst>
                  <a:ext uri="{0D108BD9-81ED-4DB2-BD59-A6C34878D82A}">
                    <a16:rowId xmlns:a16="http://schemas.microsoft.com/office/drawing/2014/main" val="3715045915"/>
                  </a:ext>
                </a:extLst>
              </a:tr>
              <a:tr h="0">
                <a:tc>
                  <a:txBody>
                    <a:bodyPr/>
                    <a:lstStyle/>
                    <a:p>
                      <a:pPr marL="0" indent="0">
                        <a:lnSpc>
                          <a:spcPct val="107000"/>
                        </a:lnSpc>
                        <a:spcAft>
                          <a:spcPts val="0"/>
                        </a:spcAft>
                        <a:buFont typeface="Arial" panose="020B0604020202020204" pitchFamily="34" charset="0"/>
                        <a:buNone/>
                        <a:tabLst>
                          <a:tab pos="228600" algn="l"/>
                          <a:tab pos="828040" algn="l"/>
                        </a:tabLst>
                      </a:pPr>
                      <a:r>
                        <a:rPr lang="da-DK" sz="1200" b="0" dirty="0">
                          <a:effectLst/>
                        </a:rPr>
                        <a:t>Eksaminanden kan udvise ansvar for </a:t>
                      </a:r>
                      <a:r>
                        <a:rPr lang="da-DK" sz="1200" b="0" dirty="0" smtClean="0">
                          <a:effectLst/>
                        </a:rPr>
                        <a:t>arbejdsprocessen</a:t>
                      </a:r>
                      <a:endParaRPr lang="da-DK" sz="1200" b="0" dirty="0">
                        <a:effectLst/>
                      </a:endParaRPr>
                    </a:p>
                  </a:txBody>
                  <a:tcPr marL="44288" marR="44288" marT="0" marB="0">
                    <a:noFill/>
                  </a:tcPr>
                </a:tc>
                <a:tc>
                  <a:txBody>
                    <a:bodyPr/>
                    <a:lstStyle/>
                    <a:p>
                      <a:pPr marL="0" indent="0">
                        <a:lnSpc>
                          <a:spcPct val="107000"/>
                        </a:lnSpc>
                        <a:spcAft>
                          <a:spcPts val="0"/>
                        </a:spcAft>
                        <a:buFont typeface="Arial" panose="020B0604020202020204" pitchFamily="34" charset="0"/>
                        <a:buNone/>
                        <a:tabLst>
                          <a:tab pos="228600" algn="l"/>
                          <a:tab pos="828040" algn="l"/>
                        </a:tabLst>
                      </a:pPr>
                      <a:r>
                        <a:rPr lang="da-DK" sz="1100" dirty="0" smtClean="0">
                          <a:effectLst/>
                        </a:rPr>
                        <a:t>- </a:t>
                      </a:r>
                      <a:r>
                        <a:rPr lang="da-DK" sz="1100" dirty="0">
                          <a:effectLst/>
                        </a:rPr>
                        <a:t>om du viser, at du har taget ansvar for arbejdet, når du fortæller om dine arbejdsdage. Det kan fx være, at du går i gang med din opgave selv, at du rydder op og gør rent efter dig osv.</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288" marR="44288" marT="0" marB="0">
                    <a:noFill/>
                  </a:tcPr>
                </a:tc>
                <a:extLst>
                  <a:ext uri="{0D108BD9-81ED-4DB2-BD59-A6C34878D82A}">
                    <a16:rowId xmlns:a16="http://schemas.microsoft.com/office/drawing/2014/main" val="2344508000"/>
                  </a:ext>
                </a:extLst>
              </a:tr>
            </a:tbl>
          </a:graphicData>
        </a:graphic>
      </p:graphicFrame>
    </p:spTree>
    <p:custDataLst>
      <p:tags r:id="rId1"/>
    </p:custDataLst>
    <p:extLst>
      <p:ext uri="{BB962C8B-B14F-4D97-AF65-F5344CB8AC3E}">
        <p14:creationId xmlns:p14="http://schemas.microsoft.com/office/powerpoint/2010/main" val="166925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Særligt for egu-sporet</a:t>
            </a:r>
          </a:p>
        </p:txBody>
      </p:sp>
      <p:sp>
        <p:nvSpPr>
          <p:cNvPr id="3" name="Pladsholder til indhold 2"/>
          <p:cNvSpPr>
            <a:spLocks noGrp="1"/>
          </p:cNvSpPr>
          <p:nvPr>
            <p:ph sz="half" idx="1"/>
          </p:nvPr>
        </p:nvSpPr>
        <p:spPr>
          <a:xfrm>
            <a:off x="539748" y="1354873"/>
            <a:ext cx="8332789" cy="4963127"/>
          </a:xfrm>
        </p:spPr>
        <p:txBody>
          <a:bodyPr/>
          <a:lstStyle/>
          <a:p>
            <a:r>
              <a:rPr lang="da-DK" dirty="0"/>
              <a:t>KUI er ansvarlig for at finde pladser til virksomhedspraktik, men kan delegere opgaven til </a:t>
            </a:r>
            <a:r>
              <a:rPr lang="da-DK" dirty="0" smtClean="0"/>
              <a:t>FGU-institutionen</a:t>
            </a:r>
          </a:p>
          <a:p>
            <a:endParaRPr lang="da-DK" dirty="0"/>
          </a:p>
          <a:p>
            <a:r>
              <a:rPr lang="da-DK" dirty="0" smtClean="0"/>
              <a:t>KUI </a:t>
            </a:r>
            <a:r>
              <a:rPr lang="da-DK" dirty="0"/>
              <a:t>er ansvarlig for, at praktikaftalen indgår som led i uddannelsesplanen</a:t>
            </a:r>
            <a:r>
              <a:rPr lang="da-DK" dirty="0" smtClean="0"/>
              <a:t>.</a:t>
            </a:r>
          </a:p>
          <a:p>
            <a:endParaRPr lang="da-DK" dirty="0"/>
          </a:p>
          <a:p>
            <a:r>
              <a:rPr lang="da-DK" dirty="0" smtClean="0"/>
              <a:t>Kan </a:t>
            </a:r>
            <a:r>
              <a:rPr lang="da-DK" dirty="0"/>
              <a:t>der ikke findes praktik eller mister eleven sin praktik, kan der etableres virksomhedspraktik på FGU-institutionen (værkstedsskole). Kommunen afholder udgifterne til virksomhedspraktik på FGU-institutionen, svarende til de faktiske udgifter ved virksomhedspraktikken på institutionen. Der betales ikke kommunalt bidrag af aktiviteten.</a:t>
            </a:r>
          </a:p>
          <a:p>
            <a:pPr marL="0" indent="0">
              <a:buNone/>
            </a:pPr>
            <a:endParaRPr lang="da-DK" dirty="0"/>
          </a:p>
          <a:p>
            <a:endParaRPr lang="da-DK" dirty="0"/>
          </a:p>
        </p:txBody>
      </p:sp>
      <p:sp>
        <p:nvSpPr>
          <p:cNvPr id="4" name="Pladsholder til indhold 3"/>
          <p:cNvSpPr>
            <a:spLocks noGrp="1"/>
          </p:cNvSpPr>
          <p:nvPr>
            <p:ph sz="half" idx="2"/>
          </p:nvPr>
        </p:nvSpPr>
        <p:spPr/>
        <p:txBody>
          <a:bodyPr/>
          <a:lstStyle/>
          <a:p>
            <a:r>
              <a:rPr lang="da-DK" dirty="0" smtClean="0"/>
              <a:t>Link til </a:t>
            </a:r>
            <a:r>
              <a:rPr lang="da-DK" dirty="0" smtClean="0">
                <a:hlinkClick r:id="rId2"/>
              </a:rPr>
              <a:t>Takstkatalog for finansloven 2020</a:t>
            </a:r>
            <a:endParaRPr lang="da-DK" dirty="0" smtClean="0"/>
          </a:p>
          <a:p>
            <a:endParaRPr lang="da-DK" dirty="0"/>
          </a:p>
          <a:p>
            <a:endParaRPr lang="da-DK" dirty="0" smtClean="0"/>
          </a:p>
          <a:p>
            <a:endParaRPr lang="da-DK" dirty="0"/>
          </a:p>
          <a:p>
            <a:endParaRPr lang="da-DK" dirty="0" smtClean="0"/>
          </a:p>
          <a:p>
            <a:endParaRPr lang="da-DK" dirty="0"/>
          </a:p>
        </p:txBody>
      </p:sp>
      <p:sp>
        <p:nvSpPr>
          <p:cNvPr id="5" name="Pladsholder til dato 4"/>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5</a:t>
            </a:fld>
            <a:endParaRPr lang="da-DK" dirty="0"/>
          </a:p>
        </p:txBody>
      </p:sp>
      <p:sp>
        <p:nvSpPr>
          <p:cNvPr id="7" name="Pladsholder til tekst 6"/>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743177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e 80"/>
          <p:cNvGrpSpPr/>
          <p:nvPr/>
        </p:nvGrpSpPr>
        <p:grpSpPr>
          <a:xfrm>
            <a:off x="539750" y="363734"/>
            <a:ext cx="720000" cy="720000"/>
            <a:chOff x="539750" y="363734"/>
            <a:chExt cx="720000" cy="720000"/>
          </a:xfrm>
        </p:grpSpPr>
        <p:sp>
          <p:nvSpPr>
            <p:cNvPr id="82" name="Ellipse 81"/>
            <p:cNvSpPr/>
            <p:nvPr/>
          </p:nvSpPr>
          <p:spPr>
            <a:xfrm>
              <a:off x="539750" y="363734"/>
              <a:ext cx="720000" cy="720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83" name="Billede 8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sp>
        <p:nvSpPr>
          <p:cNvPr id="11" name="Title 10">
            <a:extLst>
              <a:ext uri="{FF2B5EF4-FFF2-40B4-BE49-F238E27FC236}">
                <a16:creationId xmlns:a16="http://schemas.microsoft.com/office/drawing/2014/main" id="{644D7354-50E1-45E7-BE22-D6E7CC805771}"/>
              </a:ext>
            </a:extLst>
          </p:cNvPr>
          <p:cNvSpPr>
            <a:spLocks noGrp="1"/>
          </p:cNvSpPr>
          <p:nvPr>
            <p:ph type="title"/>
          </p:nvPr>
        </p:nvSpPr>
        <p:spPr>
          <a:xfrm>
            <a:off x="539751" y="539750"/>
            <a:ext cx="9259888" cy="543984"/>
          </a:xfrm>
        </p:spPr>
        <p:txBody>
          <a:bodyPr/>
          <a:lstStyle/>
          <a:p>
            <a:r>
              <a:rPr lang="da-DK" sz="3200" b="1" dirty="0" smtClean="0"/>
              <a:t>	Forberedelse til prøven</a:t>
            </a:r>
          </a:p>
        </p:txBody>
      </p:sp>
      <p:sp>
        <p:nvSpPr>
          <p:cNvPr id="6" name="Slide Number Placeholder 5">
            <a:extLst>
              <a:ext uri="{FF2B5EF4-FFF2-40B4-BE49-F238E27FC236}">
                <a16:creationId xmlns:a16="http://schemas.microsoft.com/office/drawing/2014/main" id="{C2C98229-FD76-40FD-90FD-D80517205825}"/>
              </a:ext>
            </a:extLst>
          </p:cNvPr>
          <p:cNvSpPr>
            <a:spLocks noGrp="1"/>
          </p:cNvSpPr>
          <p:nvPr>
            <p:ph type="sldNum" sz="quarter" idx="12"/>
          </p:nvPr>
        </p:nvSpPr>
        <p:spPr/>
        <p:txBody>
          <a:bodyPr/>
          <a:lstStyle/>
          <a:p>
            <a:fld id="{859873C9-BF5D-4A9A-BB31-45BBB7BABAF7}" type="slidenum">
              <a:rPr lang="da-DK" smtClean="0"/>
              <a:pPr/>
              <a:t>50</a:t>
            </a:fld>
            <a:endParaRPr lang="da-DK" dirty="0"/>
          </a:p>
        </p:txBody>
      </p:sp>
      <p:sp>
        <p:nvSpPr>
          <p:cNvPr id="10" name="Pladsholder til indhold 8"/>
          <p:cNvSpPr>
            <a:spLocks noGrp="1"/>
          </p:cNvSpPr>
          <p:nvPr>
            <p:ph sz="half" idx="1"/>
          </p:nvPr>
        </p:nvSpPr>
        <p:spPr>
          <a:xfrm>
            <a:off x="539750" y="1744245"/>
            <a:ext cx="4405230" cy="4706955"/>
          </a:xfrm>
        </p:spPr>
        <p:txBody>
          <a:bodyPr/>
          <a:lstStyle/>
          <a:p>
            <a:r>
              <a:rPr lang="da-DK" dirty="0"/>
              <a:t>Emma bruger sin </a:t>
            </a:r>
            <a:r>
              <a:rPr lang="da-DK" dirty="0" err="1"/>
              <a:t>arbejdsportfolio</a:t>
            </a:r>
            <a:r>
              <a:rPr lang="da-DK" dirty="0"/>
              <a:t> til at forberede sig til prøvedagene - her har hun løbende dokumenteret hvad hun har lært ved hjælp af billeder</a:t>
            </a:r>
          </a:p>
          <a:p>
            <a:r>
              <a:rPr lang="da-DK" dirty="0"/>
              <a:t>I sin skoletid på FGU-institutionen har hun med støtte fra faglæreren noteret væsentlige fagudtryk, metoder, redskaber, processer m.m. </a:t>
            </a:r>
          </a:p>
          <a:p>
            <a:r>
              <a:rPr lang="da-DK" dirty="0"/>
              <a:t>Desuden har Emma lavet et begrebsark med de vigtigste begreber, forbundet med billeder af begreberne.</a:t>
            </a:r>
          </a:p>
        </p:txBody>
      </p:sp>
      <p:pic>
        <p:nvPicPr>
          <p:cNvPr id="19" name="Billed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5416" y="1519567"/>
            <a:ext cx="2385982" cy="2169250"/>
          </a:xfrm>
          <a:prstGeom prst="rect">
            <a:avLst/>
          </a:prstGeom>
        </p:spPr>
      </p:pic>
      <p:grpSp>
        <p:nvGrpSpPr>
          <p:cNvPr id="20" name="Gruppe 19"/>
          <p:cNvGrpSpPr/>
          <p:nvPr/>
        </p:nvGrpSpPr>
        <p:grpSpPr>
          <a:xfrm>
            <a:off x="5629738" y="3723717"/>
            <a:ext cx="2447023" cy="2787555"/>
            <a:chOff x="9126940" y="2879678"/>
            <a:chExt cx="2447023" cy="2787555"/>
          </a:xfrm>
        </p:grpSpPr>
        <p:sp>
          <p:nvSpPr>
            <p:cNvPr id="21" name="Rektangel 20"/>
            <p:cNvSpPr/>
            <p:nvPr/>
          </p:nvSpPr>
          <p:spPr>
            <a:xfrm>
              <a:off x="9126940" y="2879678"/>
              <a:ext cx="2447023" cy="2787555"/>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a-DK" sz="1400" dirty="0"/>
            </a:p>
          </p:txBody>
        </p:sp>
        <p:grpSp>
          <p:nvGrpSpPr>
            <p:cNvPr id="22" name="Gruppe 21"/>
            <p:cNvGrpSpPr/>
            <p:nvPr/>
          </p:nvGrpSpPr>
          <p:grpSpPr>
            <a:xfrm>
              <a:off x="9219061" y="2954742"/>
              <a:ext cx="2281425" cy="2647663"/>
              <a:chOff x="-8103" y="1195583"/>
              <a:chExt cx="4320693" cy="4920609"/>
            </a:xfrm>
          </p:grpSpPr>
          <p:pic>
            <p:nvPicPr>
              <p:cNvPr id="23" name="Billede 22"/>
              <p:cNvPicPr>
                <a:picLocks noChangeAspect="1"/>
              </p:cNvPicPr>
              <p:nvPr/>
            </p:nvPicPr>
            <p:blipFill rotWithShape="1">
              <a:blip r:embed="rId6" cstate="print">
                <a:extLst>
                  <a:ext uri="{28A0092B-C50C-407E-A947-70E740481C1C}">
                    <a14:useLocalDpi xmlns:a14="http://schemas.microsoft.com/office/drawing/2010/main"/>
                  </a:ext>
                </a:extLst>
              </a:blip>
              <a:srcRect l="2871" t="7268" r="3020" b="10524"/>
              <a:stretch/>
            </p:blipFill>
            <p:spPr>
              <a:xfrm>
                <a:off x="-8103" y="1195583"/>
                <a:ext cx="4320693" cy="1249178"/>
              </a:xfrm>
              <a:prstGeom prst="rect">
                <a:avLst/>
              </a:prstGeom>
            </p:spPr>
          </p:pic>
          <p:pic>
            <p:nvPicPr>
              <p:cNvPr id="24" name="Billede 23"/>
              <p:cNvPicPr>
                <a:picLocks noChangeAspect="1"/>
              </p:cNvPicPr>
              <p:nvPr/>
            </p:nvPicPr>
            <p:blipFill rotWithShape="1">
              <a:blip r:embed="rId7" cstate="print">
                <a:extLst>
                  <a:ext uri="{28A0092B-C50C-407E-A947-70E740481C1C}">
                    <a14:useLocalDpi xmlns:a14="http://schemas.microsoft.com/office/drawing/2010/main"/>
                  </a:ext>
                </a:extLst>
              </a:blip>
              <a:srcRect l="2730" t="8176" r="3161" b="8259"/>
              <a:stretch/>
            </p:blipFill>
            <p:spPr>
              <a:xfrm>
                <a:off x="-8101" y="2438418"/>
                <a:ext cx="4316434" cy="1242836"/>
              </a:xfrm>
              <a:prstGeom prst="rect">
                <a:avLst/>
              </a:prstGeom>
            </p:spPr>
          </p:pic>
          <p:pic>
            <p:nvPicPr>
              <p:cNvPr id="25" name="Billede 24"/>
              <p:cNvPicPr>
                <a:picLocks noChangeAspect="1"/>
              </p:cNvPicPr>
              <p:nvPr/>
            </p:nvPicPr>
            <p:blipFill rotWithShape="1">
              <a:blip r:embed="rId8" cstate="print">
                <a:extLst>
                  <a:ext uri="{28A0092B-C50C-407E-A947-70E740481C1C}">
                    <a14:useLocalDpi xmlns:a14="http://schemas.microsoft.com/office/drawing/2010/main"/>
                  </a:ext>
                </a:extLst>
              </a:blip>
              <a:srcRect l="2676" t="10811" r="2931" b="9773"/>
              <a:stretch/>
            </p:blipFill>
            <p:spPr>
              <a:xfrm>
                <a:off x="-8101" y="3662229"/>
                <a:ext cx="4316435" cy="1223813"/>
              </a:xfrm>
              <a:prstGeom prst="rect">
                <a:avLst/>
              </a:prstGeom>
            </p:spPr>
          </p:pic>
          <p:pic>
            <p:nvPicPr>
              <p:cNvPr id="26" name="Billede 25"/>
              <p:cNvPicPr>
                <a:picLocks noChangeAspect="1"/>
              </p:cNvPicPr>
              <p:nvPr/>
            </p:nvPicPr>
            <p:blipFill rotWithShape="1">
              <a:blip r:embed="rId9" cstate="print">
                <a:extLst>
                  <a:ext uri="{28A0092B-C50C-407E-A947-70E740481C1C}">
                    <a14:useLocalDpi xmlns:a14="http://schemas.microsoft.com/office/drawing/2010/main"/>
                  </a:ext>
                </a:extLst>
              </a:blip>
              <a:srcRect l="2698" t="7959" r="3206" b="9666"/>
              <a:stretch/>
            </p:blipFill>
            <p:spPr>
              <a:xfrm>
                <a:off x="-8099" y="4873358"/>
                <a:ext cx="4316432" cy="1242834"/>
              </a:xfrm>
              <a:prstGeom prst="rect">
                <a:avLst/>
              </a:prstGeom>
            </p:spPr>
          </p:pic>
        </p:grpSp>
      </p:grpSp>
      <p:pic>
        <p:nvPicPr>
          <p:cNvPr id="5" name="Billede 4"/>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11398" y="1368805"/>
            <a:ext cx="4280602" cy="5335713"/>
          </a:xfrm>
          <a:prstGeom prst="rect">
            <a:avLst/>
          </a:prstGeom>
        </p:spPr>
      </p:pic>
      <p:sp>
        <p:nvSpPr>
          <p:cNvPr id="27" name="Pladsholder til indhold 8"/>
          <p:cNvSpPr>
            <a:spLocks noGrp="1"/>
          </p:cNvSpPr>
          <p:nvPr>
            <p:ph sz="half" idx="1"/>
          </p:nvPr>
        </p:nvSpPr>
        <p:spPr>
          <a:xfrm>
            <a:off x="9974179" y="2671010"/>
            <a:ext cx="2054293" cy="2321281"/>
          </a:xfrm>
        </p:spPr>
        <p:txBody>
          <a:bodyPr/>
          <a:lstStyle/>
          <a:p>
            <a:pPr marL="0" indent="0" algn="ctr">
              <a:buNone/>
            </a:pPr>
            <a:r>
              <a:rPr lang="da-DK" sz="1600" dirty="0" smtClean="0">
                <a:solidFill>
                  <a:schemeClr val="bg1"/>
                </a:solidFill>
              </a:rPr>
              <a:t>Hulske</a:t>
            </a:r>
            <a:br>
              <a:rPr lang="da-DK" sz="1600" dirty="0" smtClean="0">
                <a:solidFill>
                  <a:schemeClr val="bg1"/>
                </a:solidFill>
              </a:rPr>
            </a:br>
            <a:r>
              <a:rPr lang="da-DK" sz="1600" dirty="0" err="1" smtClean="0">
                <a:solidFill>
                  <a:schemeClr val="bg1"/>
                </a:solidFill>
              </a:rPr>
              <a:t>Opøseske</a:t>
            </a:r>
            <a:r>
              <a:rPr lang="da-DK" sz="1600" dirty="0" smtClean="0">
                <a:solidFill>
                  <a:schemeClr val="bg1"/>
                </a:solidFill>
              </a:rPr>
              <a:t/>
            </a:r>
            <a:br>
              <a:rPr lang="da-DK" sz="1600" dirty="0" smtClean="0">
                <a:solidFill>
                  <a:schemeClr val="bg1"/>
                </a:solidFill>
              </a:rPr>
            </a:br>
            <a:r>
              <a:rPr lang="da-DK" sz="1600" dirty="0" smtClean="0">
                <a:solidFill>
                  <a:schemeClr val="bg1"/>
                </a:solidFill>
              </a:rPr>
              <a:t>Kipsteger</a:t>
            </a:r>
            <a:br>
              <a:rPr lang="da-DK" sz="1600" dirty="0" smtClean="0">
                <a:solidFill>
                  <a:schemeClr val="bg1"/>
                </a:solidFill>
              </a:rPr>
            </a:br>
            <a:r>
              <a:rPr lang="da-DK" sz="1600" dirty="0" smtClean="0">
                <a:solidFill>
                  <a:schemeClr val="bg1"/>
                </a:solidFill>
              </a:rPr>
              <a:t>Kokkekniv</a:t>
            </a:r>
            <a:br>
              <a:rPr lang="da-DK" sz="1600" dirty="0" smtClean="0">
                <a:solidFill>
                  <a:schemeClr val="bg1"/>
                </a:solidFill>
              </a:rPr>
            </a:br>
            <a:r>
              <a:rPr lang="da-DK" sz="1600" dirty="0" smtClean="0">
                <a:solidFill>
                  <a:schemeClr val="bg1"/>
                </a:solidFill>
              </a:rPr>
              <a:t>Skrællekniv</a:t>
            </a:r>
            <a:br>
              <a:rPr lang="da-DK" sz="1600" dirty="0" smtClean="0">
                <a:solidFill>
                  <a:schemeClr val="bg1"/>
                </a:solidFill>
              </a:rPr>
            </a:br>
            <a:r>
              <a:rPr lang="da-DK" sz="1600" dirty="0" smtClean="0">
                <a:solidFill>
                  <a:schemeClr val="bg1"/>
                </a:solidFill>
              </a:rPr>
              <a:t>Urtekniv</a:t>
            </a:r>
            <a:br>
              <a:rPr lang="da-DK" sz="1600" dirty="0" smtClean="0">
                <a:solidFill>
                  <a:schemeClr val="bg1"/>
                </a:solidFill>
              </a:rPr>
            </a:br>
            <a:r>
              <a:rPr lang="da-DK" sz="1600" dirty="0" smtClean="0">
                <a:solidFill>
                  <a:schemeClr val="bg1"/>
                </a:solidFill>
              </a:rPr>
              <a:t>Strygestål</a:t>
            </a:r>
            <a:br>
              <a:rPr lang="da-DK" sz="1600" dirty="0" smtClean="0">
                <a:solidFill>
                  <a:schemeClr val="bg1"/>
                </a:solidFill>
              </a:rPr>
            </a:br>
            <a:r>
              <a:rPr lang="da-DK" sz="1600" dirty="0" smtClean="0">
                <a:solidFill>
                  <a:schemeClr val="bg1"/>
                </a:solidFill>
              </a:rPr>
              <a:t>Skuffeske</a:t>
            </a:r>
          </a:p>
          <a:p>
            <a:pPr marL="0" indent="0" algn="ctr">
              <a:buNone/>
            </a:pPr>
            <a:endParaRPr lang="da-DK" sz="1600" dirty="0">
              <a:solidFill>
                <a:schemeClr val="bg1"/>
              </a:solidFill>
            </a:endParaRPr>
          </a:p>
        </p:txBody>
      </p:sp>
    </p:spTree>
    <p:custDataLst>
      <p:tags r:id="rId1"/>
    </p:custDataLst>
    <p:extLst>
      <p:ext uri="{BB962C8B-B14F-4D97-AF65-F5344CB8AC3E}">
        <p14:creationId xmlns:p14="http://schemas.microsoft.com/office/powerpoint/2010/main" val="3558765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e 39"/>
          <p:cNvGrpSpPr/>
          <p:nvPr/>
        </p:nvGrpSpPr>
        <p:grpSpPr>
          <a:xfrm rot="246520">
            <a:off x="5248985" y="1317047"/>
            <a:ext cx="2769909" cy="702530"/>
            <a:chOff x="-599753" y="2479229"/>
            <a:chExt cx="2913938" cy="708291"/>
          </a:xfrm>
        </p:grpSpPr>
        <p:cxnSp>
          <p:nvCxnSpPr>
            <p:cNvPr id="48" name="Lige forbindelse 47"/>
            <p:cNvCxnSpPr/>
            <p:nvPr/>
          </p:nvCxnSpPr>
          <p:spPr>
            <a:xfrm rot="21353480" flipV="1">
              <a:off x="-481222" y="2636904"/>
              <a:ext cx="2697408" cy="412693"/>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Lige forbindelse 48"/>
            <p:cNvCxnSpPr/>
            <p:nvPr/>
          </p:nvCxnSpPr>
          <p:spPr>
            <a:xfrm rot="21353480" flipH="1" flipV="1">
              <a:off x="-599753" y="3057140"/>
              <a:ext cx="244861" cy="13038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Lige forbindelse 56"/>
            <p:cNvCxnSpPr/>
            <p:nvPr/>
          </p:nvCxnSpPr>
          <p:spPr>
            <a:xfrm flipH="1" flipV="1">
              <a:off x="2037247" y="2479229"/>
              <a:ext cx="276938" cy="120428"/>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Tekstfelt 57"/>
            <p:cNvSpPr txBox="1"/>
            <p:nvPr/>
          </p:nvSpPr>
          <p:spPr>
            <a:xfrm rot="20814698">
              <a:off x="-364109" y="2879168"/>
              <a:ext cx="679506" cy="259480"/>
            </a:xfrm>
            <a:prstGeom prst="rect">
              <a:avLst/>
            </a:prstGeom>
            <a:solidFill>
              <a:schemeClr val="bg1"/>
            </a:solidFill>
            <a:ln w="19050">
              <a:noFill/>
            </a:ln>
          </p:spPr>
          <p:txBody>
            <a:bodyPr wrap="square" lIns="0" tIns="36000" rIns="0" bIns="36000" rtlCol="0">
              <a:spAutoFit/>
            </a:bodyPr>
            <a:lstStyle/>
            <a:p>
              <a:pPr algn="ctr"/>
              <a:r>
                <a:rPr lang="da-DK" sz="1200" dirty="0" smtClean="0"/>
                <a:t>30 min.</a:t>
              </a:r>
              <a:endParaRPr lang="da-DK" sz="1050" i="1" dirty="0" smtClean="0"/>
            </a:p>
          </p:txBody>
        </p:sp>
      </p:grpSp>
      <p:cxnSp>
        <p:nvCxnSpPr>
          <p:cNvPr id="25" name="Lige forbindelse 24"/>
          <p:cNvCxnSpPr/>
          <p:nvPr/>
        </p:nvCxnSpPr>
        <p:spPr>
          <a:xfrm flipH="1" flipV="1">
            <a:off x="5405050" y="2677627"/>
            <a:ext cx="1592230" cy="91340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Lige forbindelse 46"/>
          <p:cNvCxnSpPr/>
          <p:nvPr/>
        </p:nvCxnSpPr>
        <p:spPr>
          <a:xfrm>
            <a:off x="8367218" y="1323420"/>
            <a:ext cx="1459556" cy="4711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8367218" y="835108"/>
            <a:ext cx="1476000" cy="348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a:stCxn id="52" idx="2"/>
          </p:cNvCxnSpPr>
          <p:nvPr/>
        </p:nvCxnSpPr>
        <p:spPr>
          <a:xfrm flipV="1">
            <a:off x="526252" y="2046503"/>
            <a:ext cx="7955321" cy="162606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p:cNvCxnSpPr>
            <a:stCxn id="53" idx="2"/>
          </p:cNvCxnSpPr>
          <p:nvPr/>
        </p:nvCxnSpPr>
        <p:spPr>
          <a:xfrm flipV="1">
            <a:off x="2623278" y="2693681"/>
            <a:ext cx="7281396" cy="229451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uppe 12"/>
          <p:cNvGrpSpPr/>
          <p:nvPr/>
        </p:nvGrpSpPr>
        <p:grpSpPr>
          <a:xfrm>
            <a:off x="8342919" y="819868"/>
            <a:ext cx="1516254" cy="1907517"/>
            <a:chOff x="8564691" y="2025666"/>
            <a:chExt cx="1684798" cy="2015057"/>
          </a:xfrm>
        </p:grpSpPr>
        <p:sp>
          <p:nvSpPr>
            <p:cNvPr id="10" name="Rektangel 9"/>
            <p:cNvSpPr/>
            <p:nvPr/>
          </p:nvSpPr>
          <p:spPr>
            <a:xfrm>
              <a:off x="8564691" y="2025666"/>
              <a:ext cx="54000" cy="1329019"/>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2" name="Kombinationstegning 11"/>
            <p:cNvSpPr/>
            <p:nvPr/>
          </p:nvSpPr>
          <p:spPr>
            <a:xfrm>
              <a:off x="8647939" y="2053839"/>
              <a:ext cx="1511377" cy="977326"/>
            </a:xfrm>
            <a:custGeom>
              <a:avLst/>
              <a:gdLst>
                <a:gd name="connsiteX0" fmla="*/ 0 w 1098817"/>
                <a:gd name="connsiteY0" fmla="*/ 0 h 1029660"/>
                <a:gd name="connsiteX1" fmla="*/ 1098817 w 1098817"/>
                <a:gd name="connsiteY1" fmla="*/ 407254 h 1029660"/>
                <a:gd name="connsiteX2" fmla="*/ 1098817 w 1098817"/>
                <a:gd name="connsiteY2" fmla="*/ 1029660 h 1029660"/>
                <a:gd name="connsiteX3" fmla="*/ 23052 w 1098817"/>
                <a:gd name="connsiteY3" fmla="*/ 553250 h 1029660"/>
                <a:gd name="connsiteX4" fmla="*/ 0 w 1098817"/>
                <a:gd name="connsiteY4" fmla="*/ 0 h 1029660"/>
                <a:gd name="connsiteX0" fmla="*/ 0 w 1111042"/>
                <a:gd name="connsiteY0" fmla="*/ 0 h 1029660"/>
                <a:gd name="connsiteX1" fmla="*/ 1111042 w 1111042"/>
                <a:gd name="connsiteY1" fmla="*/ 362099 h 1029660"/>
                <a:gd name="connsiteX2" fmla="*/ 1098817 w 1111042"/>
                <a:gd name="connsiteY2" fmla="*/ 1029660 h 1029660"/>
                <a:gd name="connsiteX3" fmla="*/ 23052 w 1111042"/>
                <a:gd name="connsiteY3" fmla="*/ 553250 h 1029660"/>
                <a:gd name="connsiteX4" fmla="*/ 0 w 1111042"/>
                <a:gd name="connsiteY4" fmla="*/ 0 h 1029660"/>
                <a:gd name="connsiteX0" fmla="*/ 0 w 1117154"/>
                <a:gd name="connsiteY0" fmla="*/ 0 h 1005030"/>
                <a:gd name="connsiteX1" fmla="*/ 1117154 w 1117154"/>
                <a:gd name="connsiteY1" fmla="*/ 337469 h 1005030"/>
                <a:gd name="connsiteX2" fmla="*/ 1104929 w 1117154"/>
                <a:gd name="connsiteY2" fmla="*/ 1005030 h 1005030"/>
                <a:gd name="connsiteX3" fmla="*/ 29164 w 1117154"/>
                <a:gd name="connsiteY3" fmla="*/ 528620 h 1005030"/>
                <a:gd name="connsiteX4" fmla="*/ 0 w 1117154"/>
                <a:gd name="connsiteY4" fmla="*/ 0 h 1005030"/>
                <a:gd name="connsiteX0" fmla="*/ 0 w 1117154"/>
                <a:gd name="connsiteY0" fmla="*/ 0 h 1009135"/>
                <a:gd name="connsiteX1" fmla="*/ 1117154 w 1117154"/>
                <a:gd name="connsiteY1" fmla="*/ 337469 h 1009135"/>
                <a:gd name="connsiteX2" fmla="*/ 1092704 w 1117154"/>
                <a:gd name="connsiteY2" fmla="*/ 1009135 h 1009135"/>
                <a:gd name="connsiteX3" fmla="*/ 29164 w 1117154"/>
                <a:gd name="connsiteY3" fmla="*/ 528620 h 1009135"/>
                <a:gd name="connsiteX4" fmla="*/ 0 w 1117154"/>
                <a:gd name="connsiteY4" fmla="*/ 0 h 1009135"/>
                <a:gd name="connsiteX0" fmla="*/ 0 w 1092704"/>
                <a:gd name="connsiteY0" fmla="*/ 0 h 1009135"/>
                <a:gd name="connsiteX1" fmla="*/ 1086593 w 1092704"/>
                <a:gd name="connsiteY1" fmla="*/ 341575 h 1009135"/>
                <a:gd name="connsiteX2" fmla="*/ 1092704 w 1092704"/>
                <a:gd name="connsiteY2" fmla="*/ 1009135 h 1009135"/>
                <a:gd name="connsiteX3" fmla="*/ 29164 w 1092704"/>
                <a:gd name="connsiteY3" fmla="*/ 528620 h 1009135"/>
                <a:gd name="connsiteX4" fmla="*/ 0 w 1092704"/>
                <a:gd name="connsiteY4" fmla="*/ 0 h 1009135"/>
                <a:gd name="connsiteX0" fmla="*/ 0 w 1077423"/>
                <a:gd name="connsiteY0" fmla="*/ 0 h 1013240"/>
                <a:gd name="connsiteX1" fmla="*/ 1071312 w 1077423"/>
                <a:gd name="connsiteY1" fmla="*/ 345680 h 1013240"/>
                <a:gd name="connsiteX2" fmla="*/ 1077423 w 1077423"/>
                <a:gd name="connsiteY2" fmla="*/ 1013240 h 1013240"/>
                <a:gd name="connsiteX3" fmla="*/ 13883 w 1077423"/>
                <a:gd name="connsiteY3" fmla="*/ 532725 h 1013240"/>
                <a:gd name="connsiteX4" fmla="*/ 0 w 1077423"/>
                <a:gd name="connsiteY4" fmla="*/ 0 h 1013240"/>
                <a:gd name="connsiteX0" fmla="*/ 4454 w 1063540"/>
                <a:gd name="connsiteY0" fmla="*/ 0 h 1005030"/>
                <a:gd name="connsiteX1" fmla="*/ 1057429 w 1063540"/>
                <a:gd name="connsiteY1" fmla="*/ 337470 h 1005030"/>
                <a:gd name="connsiteX2" fmla="*/ 1063540 w 1063540"/>
                <a:gd name="connsiteY2" fmla="*/ 1005030 h 1005030"/>
                <a:gd name="connsiteX3" fmla="*/ 0 w 1063540"/>
                <a:gd name="connsiteY3" fmla="*/ 524515 h 1005030"/>
                <a:gd name="connsiteX4" fmla="*/ 4454 w 1063540"/>
                <a:gd name="connsiteY4" fmla="*/ 0 h 1005030"/>
                <a:gd name="connsiteX0" fmla="*/ 16679 w 1075765"/>
                <a:gd name="connsiteY0" fmla="*/ 0 h 1005030"/>
                <a:gd name="connsiteX1" fmla="*/ 1069654 w 1075765"/>
                <a:gd name="connsiteY1" fmla="*/ 337470 h 1005030"/>
                <a:gd name="connsiteX2" fmla="*/ 1075765 w 1075765"/>
                <a:gd name="connsiteY2" fmla="*/ 1005030 h 1005030"/>
                <a:gd name="connsiteX3" fmla="*/ 0 w 1075765"/>
                <a:gd name="connsiteY3" fmla="*/ 528620 h 1005030"/>
                <a:gd name="connsiteX4" fmla="*/ 16679 w 1075765"/>
                <a:gd name="connsiteY4" fmla="*/ 0 h 1005030"/>
                <a:gd name="connsiteX0" fmla="*/ 16679 w 1091047"/>
                <a:gd name="connsiteY0" fmla="*/ 0 h 1005030"/>
                <a:gd name="connsiteX1" fmla="*/ 1091047 w 1091047"/>
                <a:gd name="connsiteY1" fmla="*/ 337471 h 1005030"/>
                <a:gd name="connsiteX2" fmla="*/ 1075765 w 1091047"/>
                <a:gd name="connsiteY2" fmla="*/ 1005030 h 1005030"/>
                <a:gd name="connsiteX3" fmla="*/ 0 w 1091047"/>
                <a:gd name="connsiteY3" fmla="*/ 528620 h 1005030"/>
                <a:gd name="connsiteX4" fmla="*/ 16679 w 1091047"/>
                <a:gd name="connsiteY4" fmla="*/ 0 h 1005030"/>
                <a:gd name="connsiteX0" fmla="*/ 16679 w 1091047"/>
                <a:gd name="connsiteY0" fmla="*/ 0 h 1009135"/>
                <a:gd name="connsiteX1" fmla="*/ 1091047 w 1091047"/>
                <a:gd name="connsiteY1" fmla="*/ 337471 h 1009135"/>
                <a:gd name="connsiteX2" fmla="*/ 1063540 w 1091047"/>
                <a:gd name="connsiteY2" fmla="*/ 1009135 h 1009135"/>
                <a:gd name="connsiteX3" fmla="*/ 0 w 1091047"/>
                <a:gd name="connsiteY3" fmla="*/ 528620 h 1009135"/>
                <a:gd name="connsiteX4" fmla="*/ 16679 w 1091047"/>
                <a:gd name="connsiteY4" fmla="*/ 0 h 1009135"/>
                <a:gd name="connsiteX0" fmla="*/ 35016 w 1091047"/>
                <a:gd name="connsiteY0" fmla="*/ 0 h 1009135"/>
                <a:gd name="connsiteX1" fmla="*/ 1091047 w 1091047"/>
                <a:gd name="connsiteY1" fmla="*/ 337471 h 1009135"/>
                <a:gd name="connsiteX2" fmla="*/ 1063540 w 1091047"/>
                <a:gd name="connsiteY2" fmla="*/ 1009135 h 1009135"/>
                <a:gd name="connsiteX3" fmla="*/ 0 w 1091047"/>
                <a:gd name="connsiteY3" fmla="*/ 528620 h 1009135"/>
                <a:gd name="connsiteX4" fmla="*/ 35016 w 1091047"/>
                <a:gd name="connsiteY4" fmla="*/ 0 h 1009135"/>
                <a:gd name="connsiteX0" fmla="*/ 35016 w 1091047"/>
                <a:gd name="connsiteY0" fmla="*/ 0 h 988610"/>
                <a:gd name="connsiteX1" fmla="*/ 1091047 w 1091047"/>
                <a:gd name="connsiteY1" fmla="*/ 337471 h 988610"/>
                <a:gd name="connsiteX2" fmla="*/ 1029923 w 1091047"/>
                <a:gd name="connsiteY2" fmla="*/ 988610 h 988610"/>
                <a:gd name="connsiteX3" fmla="*/ 0 w 1091047"/>
                <a:gd name="connsiteY3" fmla="*/ 528620 h 988610"/>
                <a:gd name="connsiteX4" fmla="*/ 35016 w 1091047"/>
                <a:gd name="connsiteY4" fmla="*/ 0 h 988610"/>
                <a:gd name="connsiteX0" fmla="*/ 35016 w 1091047"/>
                <a:gd name="connsiteY0" fmla="*/ 0 h 1005030"/>
                <a:gd name="connsiteX1" fmla="*/ 1091047 w 1091047"/>
                <a:gd name="connsiteY1" fmla="*/ 337471 h 1005030"/>
                <a:gd name="connsiteX2" fmla="*/ 1036035 w 1091047"/>
                <a:gd name="connsiteY2" fmla="*/ 1005030 h 1005030"/>
                <a:gd name="connsiteX3" fmla="*/ 0 w 1091047"/>
                <a:gd name="connsiteY3" fmla="*/ 528620 h 1005030"/>
                <a:gd name="connsiteX4" fmla="*/ 35016 w 1091047"/>
                <a:gd name="connsiteY4" fmla="*/ 0 h 1005030"/>
                <a:gd name="connsiteX0" fmla="*/ 35016 w 1091047"/>
                <a:gd name="connsiteY0" fmla="*/ 0 h 996820"/>
                <a:gd name="connsiteX1" fmla="*/ 1091047 w 1091047"/>
                <a:gd name="connsiteY1" fmla="*/ 337471 h 996820"/>
                <a:gd name="connsiteX2" fmla="*/ 1036035 w 1091047"/>
                <a:gd name="connsiteY2" fmla="*/ 996820 h 996820"/>
                <a:gd name="connsiteX3" fmla="*/ 0 w 1091047"/>
                <a:gd name="connsiteY3" fmla="*/ 528620 h 996820"/>
                <a:gd name="connsiteX4" fmla="*/ 35016 w 1091047"/>
                <a:gd name="connsiteY4" fmla="*/ 0 h 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047" h="996820">
                  <a:moveTo>
                    <a:pt x="35016" y="0"/>
                  </a:moveTo>
                  <a:lnTo>
                    <a:pt x="1091047" y="337471"/>
                  </a:lnTo>
                  <a:lnTo>
                    <a:pt x="1036035" y="996820"/>
                  </a:lnTo>
                  <a:lnTo>
                    <a:pt x="0" y="528620"/>
                  </a:lnTo>
                  <a:cubicBezTo>
                    <a:pt x="1485" y="353782"/>
                    <a:pt x="33531" y="174838"/>
                    <a:pt x="35016" y="0"/>
                  </a:cubicBezTo>
                  <a:close/>
                </a:path>
              </a:pathLst>
            </a:cu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37" name="Rektangel 36"/>
            <p:cNvSpPr/>
            <p:nvPr/>
          </p:nvSpPr>
          <p:spPr>
            <a:xfrm>
              <a:off x="8727336" y="2473166"/>
              <a:ext cx="1320051" cy="95881"/>
            </a:xfrm>
            <a:prstGeom prst="rect">
              <a:avLst/>
            </a:prstGeom>
            <a:noFill/>
            <a:ln>
              <a:noFill/>
            </a:ln>
            <a:scene3d>
              <a:camera prst="perspectiveContrastingLeftFacing" fov="3000000">
                <a:rot lat="600000" lon="1800000" rev="21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noProof="0" dirty="0" smtClean="0"/>
                <a:t>Bedømmelse</a:t>
              </a:r>
            </a:p>
          </p:txBody>
        </p:sp>
        <p:sp>
          <p:nvSpPr>
            <p:cNvPr id="36" name="Rektangel 35"/>
            <p:cNvSpPr/>
            <p:nvPr/>
          </p:nvSpPr>
          <p:spPr>
            <a:xfrm>
              <a:off x="10177489" y="2353652"/>
              <a:ext cx="72000" cy="1687071"/>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grpSp>
        <p:nvGrpSpPr>
          <p:cNvPr id="51" name="Gruppe 50"/>
          <p:cNvGrpSpPr/>
          <p:nvPr/>
        </p:nvGrpSpPr>
        <p:grpSpPr>
          <a:xfrm>
            <a:off x="486828" y="3065892"/>
            <a:ext cx="2189019" cy="1922301"/>
            <a:chOff x="8595099" y="1293366"/>
            <a:chExt cx="1499119" cy="4211135"/>
          </a:xfrm>
        </p:grpSpPr>
        <p:sp>
          <p:nvSpPr>
            <p:cNvPr id="52" name="Rektangel 51"/>
            <p:cNvSpPr/>
            <p:nvPr/>
          </p:nvSpPr>
          <p:spPr>
            <a:xfrm>
              <a:off x="8595099" y="1293366"/>
              <a:ext cx="54000" cy="1329019"/>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53" name="Rektangel 52"/>
            <p:cNvSpPr/>
            <p:nvPr/>
          </p:nvSpPr>
          <p:spPr>
            <a:xfrm>
              <a:off x="10022218" y="3817430"/>
              <a:ext cx="72000" cy="1687071"/>
            </a:xfrm>
            <a:prstGeom prst="rect">
              <a:avLst/>
            </a:prstGeom>
            <a:solidFill>
              <a:srgbClr val="C00000"/>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grpSp>
      <p:sp>
        <p:nvSpPr>
          <p:cNvPr id="50" name="Title 10">
            <a:extLst>
              <a:ext uri="{FF2B5EF4-FFF2-40B4-BE49-F238E27FC236}">
                <a16:creationId xmlns:a16="http://schemas.microsoft.com/office/drawing/2014/main" id="{644D7354-50E1-45E7-BE22-D6E7CC805771}"/>
              </a:ext>
            </a:extLst>
          </p:cNvPr>
          <p:cNvSpPr>
            <a:spLocks noGrp="1"/>
          </p:cNvSpPr>
          <p:nvPr>
            <p:ph type="title" idx="4294967295"/>
          </p:nvPr>
        </p:nvSpPr>
        <p:spPr>
          <a:xfrm>
            <a:off x="539748" y="539750"/>
            <a:ext cx="7949545" cy="441325"/>
          </a:xfrm>
        </p:spPr>
        <p:txBody>
          <a:bodyPr/>
          <a:lstStyle/>
          <a:p>
            <a:r>
              <a:rPr lang="da-DK" sz="3200" b="1" dirty="0" smtClean="0"/>
              <a:t>	</a:t>
            </a:r>
            <a:r>
              <a:rPr lang="da-DK" sz="3200" b="1" dirty="0"/>
              <a:t>Praktisk prøve </a:t>
            </a:r>
            <a:r>
              <a:rPr lang="da-DK" sz="3200" b="1" dirty="0" smtClean="0"/>
              <a:t>over flere dage</a:t>
            </a:r>
            <a:endParaRPr lang="da-DK" sz="3200" b="1" dirty="0"/>
          </a:p>
        </p:txBody>
      </p:sp>
      <p:grpSp>
        <p:nvGrpSpPr>
          <p:cNvPr id="54" name="Gruppe 53"/>
          <p:cNvGrpSpPr/>
          <p:nvPr/>
        </p:nvGrpSpPr>
        <p:grpSpPr>
          <a:xfrm>
            <a:off x="539750" y="363734"/>
            <a:ext cx="720000" cy="720000"/>
            <a:chOff x="539750" y="363734"/>
            <a:chExt cx="720000" cy="720000"/>
          </a:xfrm>
        </p:grpSpPr>
        <p:sp>
          <p:nvSpPr>
            <p:cNvPr id="55" name="Ellipse 54"/>
            <p:cNvSpPr/>
            <p:nvPr/>
          </p:nvSpPr>
          <p:spPr>
            <a:xfrm>
              <a:off x="539750" y="363734"/>
              <a:ext cx="720000" cy="720000"/>
            </a:xfrm>
            <a:prstGeom prst="ellipse">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pic>
          <p:nvPicPr>
            <p:cNvPr id="56" name="Billede 5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96" y="515433"/>
              <a:ext cx="477739" cy="466143"/>
            </a:xfrm>
            <a:prstGeom prst="rect">
              <a:avLst/>
            </a:prstGeom>
          </p:spPr>
        </p:pic>
      </p:grpSp>
      <p:grpSp>
        <p:nvGrpSpPr>
          <p:cNvPr id="8" name="Gruppe 7"/>
          <p:cNvGrpSpPr/>
          <p:nvPr/>
        </p:nvGrpSpPr>
        <p:grpSpPr>
          <a:xfrm rot="246520">
            <a:off x="460213" y="1705700"/>
            <a:ext cx="4706101" cy="1165047"/>
            <a:chOff x="470282" y="1430393"/>
            <a:chExt cx="7134400" cy="1532406"/>
          </a:xfrm>
        </p:grpSpPr>
        <p:cxnSp>
          <p:nvCxnSpPr>
            <p:cNvPr id="72" name="Lige forbindelse 71"/>
            <p:cNvCxnSpPr/>
            <p:nvPr/>
          </p:nvCxnSpPr>
          <p:spPr>
            <a:xfrm rot="21353480" flipV="1">
              <a:off x="609268" y="1701422"/>
              <a:ext cx="6921392" cy="933721"/>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Lige forbindelse 72"/>
            <p:cNvCxnSpPr/>
            <p:nvPr/>
          </p:nvCxnSpPr>
          <p:spPr>
            <a:xfrm flipH="1" flipV="1">
              <a:off x="470282" y="2742184"/>
              <a:ext cx="399302" cy="220615"/>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Lige forbindelse 73"/>
            <p:cNvCxnSpPr/>
            <p:nvPr/>
          </p:nvCxnSpPr>
          <p:spPr>
            <a:xfrm flipH="1" flipV="1">
              <a:off x="7327744" y="1430393"/>
              <a:ext cx="276938" cy="120428"/>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5" name="Tekstfelt 74"/>
            <p:cNvSpPr txBox="1"/>
            <p:nvPr/>
          </p:nvSpPr>
          <p:spPr>
            <a:xfrm rot="20814698">
              <a:off x="3189346" y="1942545"/>
              <a:ext cx="1389291" cy="404824"/>
            </a:xfrm>
            <a:prstGeom prst="rect">
              <a:avLst/>
            </a:prstGeom>
            <a:solidFill>
              <a:schemeClr val="bg1"/>
            </a:solidFill>
            <a:ln w="19050">
              <a:noFill/>
            </a:ln>
          </p:spPr>
          <p:txBody>
            <a:bodyPr wrap="square" lIns="0" rIns="0" rtlCol="0">
              <a:spAutoFit/>
            </a:bodyPr>
            <a:lstStyle/>
            <a:p>
              <a:pPr algn="ctr"/>
              <a:r>
                <a:rPr lang="da-DK" sz="1400" dirty="0" smtClean="0"/>
                <a:t>1-5 dage</a:t>
              </a:r>
              <a:endParaRPr lang="da-DK" sz="1100" i="1" dirty="0" smtClean="0"/>
            </a:p>
          </p:txBody>
        </p:sp>
      </p:grpSp>
      <p:sp>
        <p:nvSpPr>
          <p:cNvPr id="62" name="Tekstfelt 61"/>
          <p:cNvSpPr txBox="1"/>
          <p:nvPr/>
        </p:nvSpPr>
        <p:spPr>
          <a:xfrm>
            <a:off x="2570712" y="4354756"/>
            <a:ext cx="4144015" cy="2031325"/>
          </a:xfrm>
          <a:prstGeom prst="rect">
            <a:avLst/>
          </a:prstGeom>
          <a:noFill/>
          <a:ln w="19050">
            <a:noFill/>
          </a:ln>
          <a:scene3d>
            <a:camera prst="perspectiveContrastingRightFacing">
              <a:rot lat="1500000" lon="19200000" rev="0"/>
            </a:camera>
            <a:lightRig rig="threePt" dir="t"/>
          </a:scene3d>
        </p:spPr>
        <p:txBody>
          <a:bodyPr wrap="square" rIns="0" rtlCol="0">
            <a:spAutoFit/>
          </a:bodyPr>
          <a:lstStyle/>
          <a:p>
            <a:pPr marL="285750" indent="-285750">
              <a:buFont typeface="Arial" panose="020B0604020202020204" pitchFamily="34" charset="0"/>
              <a:buChar char="•"/>
            </a:pPr>
            <a:r>
              <a:rPr lang="da-DK" dirty="0" smtClean="0"/>
              <a:t>Faglæreren udleverer opgaven til eleven</a:t>
            </a:r>
          </a:p>
          <a:p>
            <a:pPr marL="285750" indent="-285750">
              <a:buFont typeface="Arial" panose="020B0604020202020204" pitchFamily="34" charset="0"/>
              <a:buChar char="•"/>
            </a:pPr>
            <a:r>
              <a:rPr lang="da-DK" dirty="0" smtClean="0"/>
              <a:t>Eleven laver en arbejdsplan og udfører opgaven på arbejdspladsen</a:t>
            </a:r>
            <a:endParaRPr lang="da-DK" dirty="0"/>
          </a:p>
          <a:p>
            <a:pPr marL="285750" indent="-285750">
              <a:buFont typeface="Arial" panose="020B0604020202020204" pitchFamily="34" charset="0"/>
              <a:buChar char="•"/>
            </a:pPr>
            <a:r>
              <a:rPr lang="da-DK" dirty="0" smtClean="0"/>
              <a:t>Arbejdsgiveren og faglæreren kan vejlede eleven undervejs</a:t>
            </a:r>
            <a:endParaRPr lang="da-DK" dirty="0"/>
          </a:p>
        </p:txBody>
      </p:sp>
      <p:sp>
        <p:nvSpPr>
          <p:cNvPr id="63" name="Tekstfelt 62"/>
          <p:cNvSpPr txBox="1"/>
          <p:nvPr/>
        </p:nvSpPr>
        <p:spPr>
          <a:xfrm>
            <a:off x="6578640" y="3263152"/>
            <a:ext cx="2746210" cy="1815882"/>
          </a:xfrm>
          <a:prstGeom prst="rect">
            <a:avLst/>
          </a:prstGeom>
          <a:noFill/>
          <a:ln w="19050">
            <a:noFill/>
          </a:ln>
          <a:scene3d>
            <a:camera prst="perspectiveContrastingRightFacing">
              <a:rot lat="1500000" lon="19200000" rev="0"/>
            </a:camera>
            <a:lightRig rig="threePt" dir="t"/>
          </a:scene3d>
        </p:spPr>
        <p:txBody>
          <a:bodyPr wrap="square" rIns="0" rtlCol="0">
            <a:spAutoFit/>
          </a:bodyPr>
          <a:lstStyle/>
          <a:p>
            <a:pPr marL="228600" indent="-228600">
              <a:buFont typeface="Arial" panose="020B0604020202020204" pitchFamily="34" charset="0"/>
              <a:buChar char="•"/>
            </a:pPr>
            <a:r>
              <a:rPr lang="da-DK" sz="1600" dirty="0" smtClean="0"/>
              <a:t>Efter arbejdsdagene </a:t>
            </a:r>
            <a:r>
              <a:rPr lang="da-DK" sz="1600" dirty="0"/>
              <a:t>afholdes prøven, hvor </a:t>
            </a:r>
            <a:r>
              <a:rPr lang="da-DK" sz="1600" dirty="0" smtClean="0"/>
              <a:t>censor og faglærer </a:t>
            </a:r>
            <a:r>
              <a:rPr lang="da-DK" sz="1600" dirty="0"/>
              <a:t>er til </a:t>
            </a:r>
            <a:r>
              <a:rPr lang="da-DK" sz="1600" dirty="0" smtClean="0"/>
              <a:t>stede</a:t>
            </a:r>
          </a:p>
          <a:p>
            <a:pPr marL="228600" indent="-228600">
              <a:buFont typeface="Arial" panose="020B0604020202020204" pitchFamily="34" charset="0"/>
              <a:buChar char="•"/>
            </a:pPr>
            <a:r>
              <a:rPr lang="da-DK" sz="1600" dirty="0" smtClean="0"/>
              <a:t>Eleven gennemgår produktet </a:t>
            </a:r>
            <a:r>
              <a:rPr lang="da-DK" sz="1600" dirty="0"/>
              <a:t>og </a:t>
            </a:r>
            <a:r>
              <a:rPr lang="da-DK" sz="1600" dirty="0" smtClean="0"/>
              <a:t>besvarer </a:t>
            </a:r>
            <a:r>
              <a:rPr lang="da-DK" sz="1600" dirty="0"/>
              <a:t>faglige spørgsmål</a:t>
            </a:r>
          </a:p>
        </p:txBody>
      </p:sp>
      <p:sp>
        <p:nvSpPr>
          <p:cNvPr id="64" name="Tekstfelt 63"/>
          <p:cNvSpPr txBox="1"/>
          <p:nvPr/>
        </p:nvSpPr>
        <p:spPr>
          <a:xfrm>
            <a:off x="3422869" y="3954646"/>
            <a:ext cx="2518793" cy="400110"/>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sz="2000" dirty="0" smtClean="0"/>
              <a:t>Arbejdsdage</a:t>
            </a:r>
            <a:endParaRPr lang="da-DK" dirty="0" smtClean="0"/>
          </a:p>
        </p:txBody>
      </p:sp>
      <p:sp>
        <p:nvSpPr>
          <p:cNvPr id="65" name="Tekstfelt 64"/>
          <p:cNvSpPr txBox="1"/>
          <p:nvPr/>
        </p:nvSpPr>
        <p:spPr>
          <a:xfrm>
            <a:off x="6332042" y="3069481"/>
            <a:ext cx="2518793" cy="400110"/>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sz="2000" dirty="0" smtClean="0"/>
              <a:t>Samtale</a:t>
            </a:r>
            <a:endParaRPr lang="da-DK" dirty="0" smtClean="0"/>
          </a:p>
        </p:txBody>
      </p:sp>
      <p:sp>
        <p:nvSpPr>
          <p:cNvPr id="66" name="Tekstfelt 65"/>
          <p:cNvSpPr txBox="1"/>
          <p:nvPr/>
        </p:nvSpPr>
        <p:spPr>
          <a:xfrm>
            <a:off x="7874788" y="2616943"/>
            <a:ext cx="2518793" cy="369332"/>
          </a:xfrm>
          <a:prstGeom prst="rect">
            <a:avLst/>
          </a:prstGeom>
          <a:noFill/>
          <a:ln>
            <a:noFill/>
          </a:ln>
          <a:scene3d>
            <a:camera prst="isometricTopUp">
              <a:rot lat="18000000" lon="19200000" rev="3120000"/>
            </a:camera>
            <a:lightRig rig="threePt" dir="t"/>
          </a:scene3d>
        </p:spPr>
        <p:txBody>
          <a:bodyPr wrap="square" rtlCol="0">
            <a:spAutoFit/>
          </a:bodyPr>
          <a:lstStyle/>
          <a:p>
            <a:pPr algn="ctr"/>
            <a:r>
              <a:rPr lang="da-DK" dirty="0" smtClean="0"/>
              <a:t>Votering</a:t>
            </a:r>
            <a:endParaRPr lang="da-DK" sz="1600" dirty="0" smtClean="0"/>
          </a:p>
        </p:txBody>
      </p:sp>
      <p:sp>
        <p:nvSpPr>
          <p:cNvPr id="67" name="Tekstfelt 66"/>
          <p:cNvSpPr txBox="1"/>
          <p:nvPr/>
        </p:nvSpPr>
        <p:spPr>
          <a:xfrm>
            <a:off x="8629070" y="2747051"/>
            <a:ext cx="2006352" cy="1600438"/>
          </a:xfrm>
          <a:prstGeom prst="rect">
            <a:avLst/>
          </a:prstGeom>
          <a:noFill/>
          <a:ln w="19050">
            <a:noFill/>
          </a:ln>
          <a:scene3d>
            <a:camera prst="perspectiveContrastingRightFacing">
              <a:rot lat="1500000" lon="19200000" rev="0"/>
            </a:camera>
            <a:lightRig rig="threePt" dir="t"/>
          </a:scene3d>
        </p:spPr>
        <p:txBody>
          <a:bodyPr wrap="square" rIns="0" rtlCol="0">
            <a:spAutoFit/>
          </a:bodyPr>
          <a:lstStyle/>
          <a:p>
            <a:pPr marL="228600" indent="-228600">
              <a:buFont typeface="Arial" panose="020B0604020202020204" pitchFamily="34" charset="0"/>
              <a:buChar char="•"/>
            </a:pPr>
            <a:r>
              <a:rPr lang="da-DK" sz="1400" dirty="0"/>
              <a:t>Eleven forlader </a:t>
            </a:r>
            <a:r>
              <a:rPr lang="da-DK" sz="1400" dirty="0" smtClean="0"/>
              <a:t/>
            </a:r>
            <a:br>
              <a:rPr lang="da-DK" sz="1400" dirty="0" smtClean="0"/>
            </a:br>
            <a:r>
              <a:rPr lang="da-DK" sz="1400" dirty="0" smtClean="0"/>
              <a:t>lokalet</a:t>
            </a:r>
          </a:p>
          <a:p>
            <a:pPr marL="228600" indent="-228600">
              <a:buFont typeface="Arial" panose="020B0604020202020204" pitchFamily="34" charset="0"/>
              <a:buChar char="•"/>
            </a:pPr>
            <a:r>
              <a:rPr lang="da-DK" sz="1400" dirty="0" smtClean="0"/>
              <a:t>Censor </a:t>
            </a:r>
            <a:r>
              <a:rPr lang="da-DK" sz="1400" dirty="0"/>
              <a:t>og </a:t>
            </a:r>
            <a:r>
              <a:rPr lang="da-DK" sz="1400" dirty="0" smtClean="0"/>
              <a:t>faglærer</a:t>
            </a:r>
            <a:br>
              <a:rPr lang="da-DK" sz="1400" dirty="0" smtClean="0"/>
            </a:br>
            <a:r>
              <a:rPr lang="da-DK" sz="1400" dirty="0" smtClean="0"/>
              <a:t>voterer</a:t>
            </a:r>
          </a:p>
          <a:p>
            <a:pPr marL="228600" indent="-228600">
              <a:buFont typeface="Arial" panose="020B0604020202020204" pitchFamily="34" charset="0"/>
              <a:buChar char="•"/>
            </a:pPr>
            <a:r>
              <a:rPr lang="da-DK" sz="1400" dirty="0" smtClean="0"/>
              <a:t>Eleven får sin </a:t>
            </a:r>
            <a:br>
              <a:rPr lang="da-DK" sz="1400" dirty="0" smtClean="0"/>
            </a:br>
            <a:r>
              <a:rPr lang="da-DK" sz="1400" dirty="0" smtClean="0"/>
              <a:t>bedømmelse</a:t>
            </a:r>
            <a:endParaRPr lang="da-DK" sz="1400" dirty="0"/>
          </a:p>
        </p:txBody>
      </p:sp>
      <p:pic>
        <p:nvPicPr>
          <p:cNvPr id="2" name="Billede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162169" y="1523510"/>
            <a:ext cx="1590049" cy="2205871"/>
          </a:xfrm>
          <a:prstGeom prst="rect">
            <a:avLst/>
          </a:prstGeom>
        </p:spPr>
      </p:pic>
      <p:grpSp>
        <p:nvGrpSpPr>
          <p:cNvPr id="6" name="Gruppe 5"/>
          <p:cNvGrpSpPr/>
          <p:nvPr/>
        </p:nvGrpSpPr>
        <p:grpSpPr>
          <a:xfrm>
            <a:off x="881983" y="1861033"/>
            <a:ext cx="1539135" cy="2982075"/>
            <a:chOff x="880763" y="2077960"/>
            <a:chExt cx="1539135" cy="2982075"/>
          </a:xfrm>
        </p:grpSpPr>
        <p:pic>
          <p:nvPicPr>
            <p:cNvPr id="5" name="Billede 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80763" y="2077960"/>
              <a:ext cx="1539135" cy="2982075"/>
            </a:xfrm>
            <a:prstGeom prst="rect">
              <a:avLst/>
            </a:prstGeom>
          </p:spPr>
        </p:pic>
        <p:sp>
          <p:nvSpPr>
            <p:cNvPr id="4" name="Rektangel 3"/>
            <p:cNvSpPr/>
            <p:nvPr/>
          </p:nvSpPr>
          <p:spPr>
            <a:xfrm>
              <a:off x="1622810" y="2990115"/>
              <a:ext cx="771968" cy="805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da-DK" sz="1200" u="sng" noProof="0" dirty="0" smtClean="0">
                  <a:solidFill>
                    <a:schemeClr val="tx1"/>
                  </a:solidFill>
                </a:rPr>
                <a:t>Opgave</a:t>
              </a:r>
            </a:p>
            <a:p>
              <a:pPr algn="ctr"/>
              <a:r>
                <a:rPr lang="da-DK" sz="1200" noProof="0" dirty="0" smtClean="0">
                  <a:solidFill>
                    <a:schemeClr val="tx1"/>
                  </a:solidFill>
                </a:rPr>
                <a:t>Fremstil en hovedret</a:t>
              </a:r>
            </a:p>
          </p:txBody>
        </p:sp>
      </p:grpSp>
      <p:pic>
        <p:nvPicPr>
          <p:cNvPr id="7" name="Billed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2483476" y="2018288"/>
            <a:ext cx="1418833" cy="2715396"/>
          </a:xfrm>
          <a:prstGeom prst="rect">
            <a:avLst/>
          </a:prstGeom>
        </p:spPr>
      </p:pic>
      <p:pic>
        <p:nvPicPr>
          <p:cNvPr id="15" name="Billede 1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692777" y="699667"/>
            <a:ext cx="1385325" cy="2015019"/>
          </a:xfrm>
          <a:prstGeom prst="rect">
            <a:avLst/>
          </a:prstGeom>
        </p:spPr>
      </p:pic>
      <p:pic>
        <p:nvPicPr>
          <p:cNvPr id="16" name="Billede 15"/>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6468344" y="884416"/>
            <a:ext cx="874643" cy="2322351"/>
          </a:xfrm>
          <a:prstGeom prst="rect">
            <a:avLst/>
          </a:prstGeom>
        </p:spPr>
      </p:pic>
      <p:pic>
        <p:nvPicPr>
          <p:cNvPr id="68" name="Billede 67"/>
          <p:cNvPicPr>
            <a:picLocks noChangeAspect="1"/>
          </p:cNvPicPr>
          <p:nvPr/>
        </p:nvPicPr>
        <p:blipFill rotWithShape="1">
          <a:blip r:embed="rId14" cstate="print">
            <a:extLst>
              <a:ext uri="{28A0092B-C50C-407E-A947-70E740481C1C}">
                <a14:useLocalDpi xmlns:a14="http://schemas.microsoft.com/office/drawing/2010/main"/>
              </a:ext>
            </a:extLst>
          </a:blip>
          <a:srcRect l="17064" t="6402"/>
          <a:stretch/>
        </p:blipFill>
        <p:spPr>
          <a:xfrm flipH="1">
            <a:off x="6913320" y="1163267"/>
            <a:ext cx="1079214" cy="2132830"/>
          </a:xfrm>
          <a:prstGeom prst="rect">
            <a:avLst/>
          </a:prstGeom>
        </p:spPr>
      </p:pic>
      <p:pic>
        <p:nvPicPr>
          <p:cNvPr id="9" name="Billede 8"/>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932725" y="865658"/>
            <a:ext cx="795130" cy="2379744"/>
          </a:xfrm>
          <a:prstGeom prst="rect">
            <a:avLst/>
          </a:prstGeom>
        </p:spPr>
      </p:pic>
      <p:pic>
        <p:nvPicPr>
          <p:cNvPr id="17" name="Billede 16"/>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8327214" y="734071"/>
            <a:ext cx="1192110" cy="2009947"/>
          </a:xfrm>
          <a:prstGeom prst="rect">
            <a:avLst/>
          </a:prstGeom>
        </p:spPr>
      </p:pic>
    </p:spTree>
    <p:custDataLst>
      <p:tags r:id="rId1"/>
    </p:custDataLst>
    <p:extLst>
      <p:ext uri="{BB962C8B-B14F-4D97-AF65-F5344CB8AC3E}">
        <p14:creationId xmlns:p14="http://schemas.microsoft.com/office/powerpoint/2010/main" val="1499161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Særligt for egu-sporet</a:t>
            </a:r>
            <a:endParaRPr lang="da-DK" dirty="0"/>
          </a:p>
        </p:txBody>
      </p:sp>
      <p:sp>
        <p:nvSpPr>
          <p:cNvPr id="3" name="Pladsholder til indhold 2"/>
          <p:cNvSpPr>
            <a:spLocks noGrp="1"/>
          </p:cNvSpPr>
          <p:nvPr>
            <p:ph sz="half" idx="1"/>
          </p:nvPr>
        </p:nvSpPr>
        <p:spPr>
          <a:xfrm>
            <a:off x="539748" y="1243361"/>
            <a:ext cx="8332789" cy="5074639"/>
          </a:xfrm>
        </p:spPr>
        <p:txBody>
          <a:bodyPr/>
          <a:lstStyle/>
          <a:p>
            <a:pPr>
              <a:lnSpc>
                <a:spcPct val="150000"/>
              </a:lnSpc>
            </a:pPr>
            <a:r>
              <a:rPr lang="da-DK" dirty="0"/>
              <a:t>Alle faglige temaer kan </a:t>
            </a:r>
            <a:r>
              <a:rPr lang="da-DK" dirty="0" smtClean="0"/>
              <a:t>vælges.</a:t>
            </a:r>
          </a:p>
          <a:p>
            <a:pPr>
              <a:lnSpc>
                <a:spcPct val="150000"/>
              </a:lnSpc>
            </a:pPr>
            <a:r>
              <a:rPr lang="da-DK" dirty="0" smtClean="0"/>
              <a:t>Fagbilaget </a:t>
            </a:r>
            <a:r>
              <a:rPr lang="da-DK" dirty="0"/>
              <a:t>for det valgte faglige tema danner rammen om </a:t>
            </a:r>
            <a:r>
              <a:rPr lang="da-DK" dirty="0" smtClean="0"/>
              <a:t>egu-forløbet.</a:t>
            </a:r>
            <a:endParaRPr lang="da-DK" dirty="0"/>
          </a:p>
          <a:p>
            <a:r>
              <a:rPr lang="da-DK" dirty="0" smtClean="0"/>
              <a:t>Institutionen </a:t>
            </a:r>
            <a:r>
              <a:rPr lang="da-DK" dirty="0"/>
              <a:t>kan beslutte, at elever i egu-sporet skal aflægge prøver i faglige temaer som en praktisk prøve over flere dage.</a:t>
            </a:r>
          </a:p>
          <a:p>
            <a:pPr>
              <a:lnSpc>
                <a:spcPct val="150000"/>
              </a:lnSpc>
            </a:pPr>
            <a:r>
              <a:rPr lang="da-DK" dirty="0" smtClean="0"/>
              <a:t>Uddannelsesbevis </a:t>
            </a:r>
            <a:r>
              <a:rPr lang="da-DK" dirty="0"/>
              <a:t>ved bestået FGU-niveau 3. Almene fag indgår ikke heri.</a:t>
            </a:r>
          </a:p>
          <a:p>
            <a:r>
              <a:rPr lang="da-DK" dirty="0" smtClean="0"/>
              <a:t>Ingen maksimal samlet længde </a:t>
            </a:r>
            <a:r>
              <a:rPr lang="da-DK" dirty="0"/>
              <a:t>på kombinationsforløb – dog </a:t>
            </a:r>
            <a:r>
              <a:rPr lang="da-DK" dirty="0" smtClean="0"/>
              <a:t>omfattet af reglen om 1/3 </a:t>
            </a:r>
            <a:r>
              <a:rPr lang="da-DK" dirty="0"/>
              <a:t>skole </a:t>
            </a:r>
          </a:p>
          <a:p>
            <a:pPr>
              <a:lnSpc>
                <a:spcPct val="150000"/>
              </a:lnSpc>
            </a:pPr>
            <a:r>
              <a:rPr lang="da-DK" dirty="0" smtClean="0"/>
              <a:t>Dansk </a:t>
            </a:r>
            <a:r>
              <a:rPr lang="da-DK" dirty="0"/>
              <a:t>og matematik er obligatorisk i basis, men ikke PASE.</a:t>
            </a:r>
          </a:p>
          <a:p>
            <a:endParaRPr lang="da-DK" dirty="0"/>
          </a:p>
        </p:txBody>
      </p:sp>
      <p:sp>
        <p:nvSpPr>
          <p:cNvPr id="4" name="Pladsholder til indhold 3"/>
          <p:cNvSpPr>
            <a:spLocks noGrp="1"/>
          </p:cNvSpPr>
          <p:nvPr>
            <p:ph sz="half" idx="2"/>
          </p:nvPr>
        </p:nvSpPr>
        <p:spPr/>
        <p:txBody>
          <a:bodyPr/>
          <a:lstStyle/>
          <a:p>
            <a:endParaRPr lang="da-DK"/>
          </a:p>
        </p:txBody>
      </p:sp>
      <p:sp>
        <p:nvSpPr>
          <p:cNvPr id="5" name="Pladsholder til dato 4"/>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6</a:t>
            </a:fld>
            <a:endParaRPr lang="da-DK" dirty="0"/>
          </a:p>
        </p:txBody>
      </p:sp>
      <p:sp>
        <p:nvSpPr>
          <p:cNvPr id="7" name="Pladsholder til tekst 6"/>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1725942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half" idx="1"/>
          </p:nvPr>
        </p:nvSpPr>
        <p:spPr/>
        <p:txBody>
          <a:bodyPr/>
          <a:lstStyle/>
          <a:p>
            <a:pPr marL="0" indent="0">
              <a:buNone/>
            </a:pPr>
            <a:r>
              <a:rPr lang="da-DK" dirty="0" smtClean="0"/>
              <a:t> </a:t>
            </a:r>
            <a:endParaRPr lang="da-DK" dirty="0"/>
          </a:p>
        </p:txBody>
      </p:sp>
      <p:sp>
        <p:nvSpPr>
          <p:cNvPr id="4" name="Pladsholder til indhold 3"/>
          <p:cNvSpPr>
            <a:spLocks noGrp="1"/>
          </p:cNvSpPr>
          <p:nvPr>
            <p:ph sz="half" idx="2"/>
          </p:nvPr>
        </p:nvSpPr>
        <p:spPr/>
        <p:txBody>
          <a:bodyPr/>
          <a:lstStyle/>
          <a:p>
            <a:endParaRPr lang="da-DK"/>
          </a:p>
        </p:txBody>
      </p:sp>
      <p:sp>
        <p:nvSpPr>
          <p:cNvPr id="5" name="Pladsholder til dato 4"/>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7</a:t>
            </a:fld>
            <a:endParaRPr lang="da-DK" dirty="0"/>
          </a:p>
        </p:txBody>
      </p:sp>
      <p:sp>
        <p:nvSpPr>
          <p:cNvPr id="7" name="Pladsholder til tekst 6"/>
          <p:cNvSpPr>
            <a:spLocks noGrp="1"/>
          </p:cNvSpPr>
          <p:nvPr>
            <p:ph type="body" sz="quarter" idx="13"/>
          </p:nvPr>
        </p:nvSpPr>
        <p:spPr/>
        <p:txBody>
          <a:bodyPr/>
          <a:lstStyle/>
          <a:p>
            <a:endParaRPr lang="da-DK"/>
          </a:p>
        </p:txBody>
      </p:sp>
      <p:sp>
        <p:nvSpPr>
          <p:cNvPr id="8" name="Rektangel 7"/>
          <p:cNvSpPr/>
          <p:nvPr/>
        </p:nvSpPr>
        <p:spPr bwMode="auto">
          <a:xfrm>
            <a:off x="241160" y="6039059"/>
            <a:ext cx="8500906" cy="80387"/>
          </a:xfrm>
          <a:prstGeom prst="rect">
            <a:avLst/>
          </a:prstGeom>
          <a:solidFill>
            <a:schemeClr val="bg1"/>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ts val="1800"/>
              </a:lnSpc>
              <a:spcBef>
                <a:spcPct val="0"/>
              </a:spcBef>
              <a:spcAft>
                <a:spcPct val="0"/>
              </a:spcAft>
              <a:buClrTx/>
              <a:buSzTx/>
              <a:buFontTx/>
              <a:buNone/>
              <a:tabLst/>
            </a:pPr>
            <a:endParaRPr kumimoji="0" lang="da-DK" sz="1400" b="0" i="0" u="none" strike="noStrike" cap="none" normalizeH="0" baseline="0" smtClean="0">
              <a:ln>
                <a:noFill/>
              </a:ln>
              <a:solidFill>
                <a:schemeClr val="tx1"/>
              </a:solidFill>
              <a:effectLst/>
              <a:latin typeface="Georgia" pitchFamily="18" charset="0"/>
            </a:endParaRPr>
          </a:p>
        </p:txBody>
      </p:sp>
      <p:sp>
        <p:nvSpPr>
          <p:cNvPr id="9" name="Titel 1"/>
          <p:cNvSpPr txBox="1">
            <a:spLocks/>
          </p:cNvSpPr>
          <p:nvPr/>
        </p:nvSpPr>
        <p:spPr>
          <a:xfrm>
            <a:off x="431800" y="1"/>
            <a:ext cx="6673850" cy="1205802"/>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3600" kern="1200">
                <a:solidFill>
                  <a:schemeClr val="tx1"/>
                </a:solidFill>
                <a:latin typeface="+mj-lt"/>
                <a:ea typeface="+mj-ea"/>
                <a:cs typeface="+mj-cs"/>
              </a:defRPr>
            </a:lvl1pPr>
          </a:lstStyle>
          <a:p>
            <a:r>
              <a:rPr lang="da-DK" sz="2800" smtClean="0"/>
              <a:t>Indhold</a:t>
            </a:r>
            <a:endParaRPr lang="da-DK" sz="2800" dirty="0"/>
          </a:p>
        </p:txBody>
      </p:sp>
      <p:sp>
        <p:nvSpPr>
          <p:cNvPr id="10" name="Pladsholder til diasnummer 5"/>
          <p:cNvSpPr txBox="1">
            <a:spLocks/>
          </p:cNvSpPr>
          <p:nvPr/>
        </p:nvSpPr>
        <p:spPr>
          <a:xfrm>
            <a:off x="7088188" y="6451600"/>
            <a:ext cx="1619250" cy="179388"/>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mtClean="0">
                <a:solidFill>
                  <a:srgbClr val="000000"/>
                </a:solidFill>
              </a:rPr>
              <a:t>Side </a:t>
            </a:r>
            <a:fld id="{135AF10D-5340-4097-B210-F2DF6053A0CE}" type="slidenum">
              <a:rPr lang="da-DK" smtClean="0">
                <a:solidFill>
                  <a:srgbClr val="000000"/>
                </a:solidFill>
              </a:rPr>
              <a:pPr/>
              <a:t>7</a:t>
            </a:fld>
            <a:endParaRPr lang="da-DK">
              <a:solidFill>
                <a:srgbClr val="000000"/>
              </a:solidFill>
            </a:endParaRPr>
          </a:p>
        </p:txBody>
      </p:sp>
      <p:grpSp>
        <p:nvGrpSpPr>
          <p:cNvPr id="11" name="Gruppe 10"/>
          <p:cNvGrpSpPr>
            <a:grpSpLocks noChangeAspect="1"/>
          </p:cNvGrpSpPr>
          <p:nvPr/>
        </p:nvGrpSpPr>
        <p:grpSpPr>
          <a:xfrm>
            <a:off x="2627816" y="460111"/>
            <a:ext cx="4460372" cy="2679278"/>
            <a:chOff x="1455903" y="1385283"/>
            <a:chExt cx="6173525" cy="3708343"/>
          </a:xfrm>
        </p:grpSpPr>
        <p:sp>
          <p:nvSpPr>
            <p:cNvPr id="12" name="Kombinationstegning 11"/>
            <p:cNvSpPr/>
            <p:nvPr/>
          </p:nvSpPr>
          <p:spPr bwMode="auto">
            <a:xfrm>
              <a:off x="1455903" y="1385283"/>
              <a:ext cx="6173525" cy="3702086"/>
            </a:xfrm>
            <a:custGeom>
              <a:avLst/>
              <a:gdLst>
                <a:gd name="connsiteX0" fmla="*/ 1021080 w 6172200"/>
                <a:gd name="connsiteY0" fmla="*/ 0 h 3688080"/>
                <a:gd name="connsiteX1" fmla="*/ 0 w 6172200"/>
                <a:gd name="connsiteY1" fmla="*/ 1046480 h 3688080"/>
                <a:gd name="connsiteX2" fmla="*/ 5080 w 6172200"/>
                <a:gd name="connsiteY2" fmla="*/ 3688080 h 3688080"/>
                <a:gd name="connsiteX3" fmla="*/ 6172200 w 6172200"/>
                <a:gd name="connsiteY3" fmla="*/ 3688080 h 3688080"/>
                <a:gd name="connsiteX4" fmla="*/ 6172200 w 6172200"/>
                <a:gd name="connsiteY4" fmla="*/ 1026160 h 3688080"/>
                <a:gd name="connsiteX5" fmla="*/ 5140960 w 6172200"/>
                <a:gd name="connsiteY5" fmla="*/ 5080 h 3688080"/>
                <a:gd name="connsiteX6" fmla="*/ 4119880 w 6172200"/>
                <a:gd name="connsiteY6" fmla="*/ 1031240 h 3688080"/>
                <a:gd name="connsiteX7" fmla="*/ 3083560 w 6172200"/>
                <a:gd name="connsiteY7" fmla="*/ 0 h 3688080"/>
                <a:gd name="connsiteX8" fmla="*/ 2057400 w 6172200"/>
                <a:gd name="connsiteY8" fmla="*/ 1036320 h 3688080"/>
                <a:gd name="connsiteX9" fmla="*/ 1021080 w 6172200"/>
                <a:gd name="connsiteY9" fmla="*/ 0 h 3688080"/>
                <a:gd name="connsiteX0" fmla="*/ 1019079 w 6170199"/>
                <a:gd name="connsiteY0" fmla="*/ 0 h 3688080"/>
                <a:gd name="connsiteX1" fmla="*/ 0 w 6170199"/>
                <a:gd name="connsiteY1" fmla="*/ 1034475 h 3688080"/>
                <a:gd name="connsiteX2" fmla="*/ 3079 w 6170199"/>
                <a:gd name="connsiteY2" fmla="*/ 3688080 h 3688080"/>
                <a:gd name="connsiteX3" fmla="*/ 6170199 w 6170199"/>
                <a:gd name="connsiteY3" fmla="*/ 3688080 h 3688080"/>
                <a:gd name="connsiteX4" fmla="*/ 6170199 w 6170199"/>
                <a:gd name="connsiteY4" fmla="*/ 1026160 h 3688080"/>
                <a:gd name="connsiteX5" fmla="*/ 5138959 w 6170199"/>
                <a:gd name="connsiteY5" fmla="*/ 5080 h 3688080"/>
                <a:gd name="connsiteX6" fmla="*/ 4117879 w 6170199"/>
                <a:gd name="connsiteY6" fmla="*/ 1031240 h 3688080"/>
                <a:gd name="connsiteX7" fmla="*/ 3081559 w 6170199"/>
                <a:gd name="connsiteY7" fmla="*/ 0 h 3688080"/>
                <a:gd name="connsiteX8" fmla="*/ 2055399 w 6170199"/>
                <a:gd name="connsiteY8" fmla="*/ 1036320 h 3688080"/>
                <a:gd name="connsiteX9" fmla="*/ 1019079 w 6170199"/>
                <a:gd name="connsiteY9" fmla="*/ 0 h 3688080"/>
                <a:gd name="connsiteX0" fmla="*/ 1023081 w 6174201"/>
                <a:gd name="connsiteY0" fmla="*/ 0 h 3688080"/>
                <a:gd name="connsiteX1" fmla="*/ 0 w 6174201"/>
                <a:gd name="connsiteY1" fmla="*/ 1038476 h 3688080"/>
                <a:gd name="connsiteX2" fmla="*/ 7081 w 6174201"/>
                <a:gd name="connsiteY2" fmla="*/ 3688080 h 3688080"/>
                <a:gd name="connsiteX3" fmla="*/ 6174201 w 6174201"/>
                <a:gd name="connsiteY3" fmla="*/ 3688080 h 3688080"/>
                <a:gd name="connsiteX4" fmla="*/ 6174201 w 6174201"/>
                <a:gd name="connsiteY4" fmla="*/ 1026160 h 3688080"/>
                <a:gd name="connsiteX5" fmla="*/ 5142961 w 6174201"/>
                <a:gd name="connsiteY5" fmla="*/ 5080 h 3688080"/>
                <a:gd name="connsiteX6" fmla="*/ 4121881 w 6174201"/>
                <a:gd name="connsiteY6" fmla="*/ 1031240 h 3688080"/>
                <a:gd name="connsiteX7" fmla="*/ 3085561 w 6174201"/>
                <a:gd name="connsiteY7" fmla="*/ 0 h 3688080"/>
                <a:gd name="connsiteX8" fmla="*/ 2059401 w 6174201"/>
                <a:gd name="connsiteY8" fmla="*/ 1036320 h 3688080"/>
                <a:gd name="connsiteX9" fmla="*/ 1023081 w 6174201"/>
                <a:gd name="connsiteY9" fmla="*/ 0 h 3688080"/>
                <a:gd name="connsiteX0" fmla="*/ 1023081 w 6174201"/>
                <a:gd name="connsiteY0" fmla="*/ 0 h 3688080"/>
                <a:gd name="connsiteX1" fmla="*/ 0 w 6174201"/>
                <a:gd name="connsiteY1" fmla="*/ 1038476 h 3688080"/>
                <a:gd name="connsiteX2" fmla="*/ 7081 w 6174201"/>
                <a:gd name="connsiteY2" fmla="*/ 3688080 h 3688080"/>
                <a:gd name="connsiteX3" fmla="*/ 6174201 w 6174201"/>
                <a:gd name="connsiteY3" fmla="*/ 3688080 h 3688080"/>
                <a:gd name="connsiteX4" fmla="*/ 6174201 w 6174201"/>
                <a:gd name="connsiteY4" fmla="*/ 1026160 h 3688080"/>
                <a:gd name="connsiteX5" fmla="*/ 5142961 w 6174201"/>
                <a:gd name="connsiteY5" fmla="*/ 5080 h 3688080"/>
                <a:gd name="connsiteX6" fmla="*/ 4121881 w 6174201"/>
                <a:gd name="connsiteY6" fmla="*/ 1031240 h 3688080"/>
                <a:gd name="connsiteX7" fmla="*/ 3085561 w 6174201"/>
                <a:gd name="connsiteY7" fmla="*/ 0 h 3688080"/>
                <a:gd name="connsiteX8" fmla="*/ 2051398 w 6174201"/>
                <a:gd name="connsiteY8" fmla="*/ 1032318 h 3688080"/>
                <a:gd name="connsiteX9" fmla="*/ 1023081 w 6174201"/>
                <a:gd name="connsiteY9" fmla="*/ 0 h 3688080"/>
                <a:gd name="connsiteX0" fmla="*/ 1023081 w 6174201"/>
                <a:gd name="connsiteY0" fmla="*/ 0 h 3688080"/>
                <a:gd name="connsiteX1" fmla="*/ 0 w 6174201"/>
                <a:gd name="connsiteY1" fmla="*/ 1038476 h 3688080"/>
                <a:gd name="connsiteX2" fmla="*/ 7081 w 6174201"/>
                <a:gd name="connsiteY2" fmla="*/ 3688080 h 3688080"/>
                <a:gd name="connsiteX3" fmla="*/ 6174201 w 6174201"/>
                <a:gd name="connsiteY3" fmla="*/ 3688080 h 3688080"/>
                <a:gd name="connsiteX4" fmla="*/ 6174201 w 6174201"/>
                <a:gd name="connsiteY4" fmla="*/ 1026160 h 3688080"/>
                <a:gd name="connsiteX5" fmla="*/ 5142961 w 6174201"/>
                <a:gd name="connsiteY5" fmla="*/ 5080 h 3688080"/>
                <a:gd name="connsiteX6" fmla="*/ 4121881 w 6174201"/>
                <a:gd name="connsiteY6" fmla="*/ 1031240 h 3688080"/>
                <a:gd name="connsiteX7" fmla="*/ 3085561 w 6174201"/>
                <a:gd name="connsiteY7" fmla="*/ 0 h 3688080"/>
                <a:gd name="connsiteX8" fmla="*/ 2059401 w 6174201"/>
                <a:gd name="connsiteY8" fmla="*/ 1040321 h 3688080"/>
                <a:gd name="connsiteX9" fmla="*/ 1023081 w 6174201"/>
                <a:gd name="connsiteY9" fmla="*/ 0 h 3688080"/>
                <a:gd name="connsiteX0" fmla="*/ 1029084 w 6174201"/>
                <a:gd name="connsiteY0" fmla="*/ 0 h 3694082"/>
                <a:gd name="connsiteX1" fmla="*/ 0 w 6174201"/>
                <a:gd name="connsiteY1" fmla="*/ 1044478 h 3694082"/>
                <a:gd name="connsiteX2" fmla="*/ 7081 w 6174201"/>
                <a:gd name="connsiteY2" fmla="*/ 3694082 h 3694082"/>
                <a:gd name="connsiteX3" fmla="*/ 6174201 w 6174201"/>
                <a:gd name="connsiteY3" fmla="*/ 3694082 h 3694082"/>
                <a:gd name="connsiteX4" fmla="*/ 6174201 w 6174201"/>
                <a:gd name="connsiteY4" fmla="*/ 1032162 h 3694082"/>
                <a:gd name="connsiteX5" fmla="*/ 5142961 w 6174201"/>
                <a:gd name="connsiteY5" fmla="*/ 11082 h 3694082"/>
                <a:gd name="connsiteX6" fmla="*/ 4121881 w 6174201"/>
                <a:gd name="connsiteY6" fmla="*/ 1037242 h 3694082"/>
                <a:gd name="connsiteX7" fmla="*/ 3085561 w 6174201"/>
                <a:gd name="connsiteY7" fmla="*/ 6002 h 3694082"/>
                <a:gd name="connsiteX8" fmla="*/ 2059401 w 6174201"/>
                <a:gd name="connsiteY8" fmla="*/ 1046323 h 3694082"/>
                <a:gd name="connsiteX9" fmla="*/ 1029084 w 6174201"/>
                <a:gd name="connsiteY9" fmla="*/ 0 h 3694082"/>
                <a:gd name="connsiteX0" fmla="*/ 1030409 w 6175526"/>
                <a:gd name="connsiteY0" fmla="*/ 0 h 3702086"/>
                <a:gd name="connsiteX1" fmla="*/ 1325 w 6175526"/>
                <a:gd name="connsiteY1" fmla="*/ 1044478 h 3702086"/>
                <a:gd name="connsiteX2" fmla="*/ 402 w 6175526"/>
                <a:gd name="connsiteY2" fmla="*/ 3702086 h 3702086"/>
                <a:gd name="connsiteX3" fmla="*/ 6175526 w 6175526"/>
                <a:gd name="connsiteY3" fmla="*/ 3694082 h 3702086"/>
                <a:gd name="connsiteX4" fmla="*/ 6175526 w 6175526"/>
                <a:gd name="connsiteY4" fmla="*/ 1032162 h 3702086"/>
                <a:gd name="connsiteX5" fmla="*/ 5144286 w 6175526"/>
                <a:gd name="connsiteY5" fmla="*/ 11082 h 3702086"/>
                <a:gd name="connsiteX6" fmla="*/ 4123206 w 6175526"/>
                <a:gd name="connsiteY6" fmla="*/ 1037242 h 3702086"/>
                <a:gd name="connsiteX7" fmla="*/ 3086886 w 6175526"/>
                <a:gd name="connsiteY7" fmla="*/ 6002 h 3702086"/>
                <a:gd name="connsiteX8" fmla="*/ 2060726 w 6175526"/>
                <a:gd name="connsiteY8" fmla="*/ 1046323 h 3702086"/>
                <a:gd name="connsiteX9" fmla="*/ 1030409 w 6175526"/>
                <a:gd name="connsiteY9" fmla="*/ 0 h 3702086"/>
                <a:gd name="connsiteX0" fmla="*/ 1030409 w 6175526"/>
                <a:gd name="connsiteY0" fmla="*/ 0 h 3702086"/>
                <a:gd name="connsiteX1" fmla="*/ 1325 w 6175526"/>
                <a:gd name="connsiteY1" fmla="*/ 1044478 h 3702086"/>
                <a:gd name="connsiteX2" fmla="*/ 402 w 6175526"/>
                <a:gd name="connsiteY2" fmla="*/ 3702086 h 3702086"/>
                <a:gd name="connsiteX3" fmla="*/ 6169524 w 6175526"/>
                <a:gd name="connsiteY3" fmla="*/ 3702086 h 3702086"/>
                <a:gd name="connsiteX4" fmla="*/ 6175526 w 6175526"/>
                <a:gd name="connsiteY4" fmla="*/ 1032162 h 3702086"/>
                <a:gd name="connsiteX5" fmla="*/ 5144286 w 6175526"/>
                <a:gd name="connsiteY5" fmla="*/ 11082 h 3702086"/>
                <a:gd name="connsiteX6" fmla="*/ 4123206 w 6175526"/>
                <a:gd name="connsiteY6" fmla="*/ 1037242 h 3702086"/>
                <a:gd name="connsiteX7" fmla="*/ 3086886 w 6175526"/>
                <a:gd name="connsiteY7" fmla="*/ 6002 h 3702086"/>
                <a:gd name="connsiteX8" fmla="*/ 2060726 w 6175526"/>
                <a:gd name="connsiteY8" fmla="*/ 1046323 h 3702086"/>
                <a:gd name="connsiteX9" fmla="*/ 1030409 w 6175526"/>
                <a:gd name="connsiteY9" fmla="*/ 0 h 3702086"/>
                <a:gd name="connsiteX0" fmla="*/ 1030409 w 6169938"/>
                <a:gd name="connsiteY0" fmla="*/ 0 h 3702086"/>
                <a:gd name="connsiteX1" fmla="*/ 1325 w 6169938"/>
                <a:gd name="connsiteY1" fmla="*/ 1044478 h 3702086"/>
                <a:gd name="connsiteX2" fmla="*/ 402 w 6169938"/>
                <a:gd name="connsiteY2" fmla="*/ 3702086 h 3702086"/>
                <a:gd name="connsiteX3" fmla="*/ 6169524 w 6169938"/>
                <a:gd name="connsiteY3" fmla="*/ 3702086 h 3702086"/>
                <a:gd name="connsiteX4" fmla="*/ 6167523 w 6169938"/>
                <a:gd name="connsiteY4" fmla="*/ 1040166 h 3702086"/>
                <a:gd name="connsiteX5" fmla="*/ 5144286 w 6169938"/>
                <a:gd name="connsiteY5" fmla="*/ 11082 h 3702086"/>
                <a:gd name="connsiteX6" fmla="*/ 4123206 w 6169938"/>
                <a:gd name="connsiteY6" fmla="*/ 1037242 h 3702086"/>
                <a:gd name="connsiteX7" fmla="*/ 3086886 w 6169938"/>
                <a:gd name="connsiteY7" fmla="*/ 6002 h 3702086"/>
                <a:gd name="connsiteX8" fmla="*/ 2060726 w 6169938"/>
                <a:gd name="connsiteY8" fmla="*/ 1046323 h 3702086"/>
                <a:gd name="connsiteX9" fmla="*/ 1030409 w 6169938"/>
                <a:gd name="connsiteY9" fmla="*/ 0 h 3702086"/>
                <a:gd name="connsiteX0" fmla="*/ 1030409 w 6179528"/>
                <a:gd name="connsiteY0" fmla="*/ 0 h 3702086"/>
                <a:gd name="connsiteX1" fmla="*/ 1325 w 6179528"/>
                <a:gd name="connsiteY1" fmla="*/ 1044478 h 3702086"/>
                <a:gd name="connsiteX2" fmla="*/ 402 w 6179528"/>
                <a:gd name="connsiteY2" fmla="*/ 3702086 h 3702086"/>
                <a:gd name="connsiteX3" fmla="*/ 6169524 w 6179528"/>
                <a:gd name="connsiteY3" fmla="*/ 3702086 h 3702086"/>
                <a:gd name="connsiteX4" fmla="*/ 6179528 w 6179528"/>
                <a:gd name="connsiteY4" fmla="*/ 1040166 h 3702086"/>
                <a:gd name="connsiteX5" fmla="*/ 5144286 w 6179528"/>
                <a:gd name="connsiteY5" fmla="*/ 11082 h 3702086"/>
                <a:gd name="connsiteX6" fmla="*/ 4123206 w 6179528"/>
                <a:gd name="connsiteY6" fmla="*/ 1037242 h 3702086"/>
                <a:gd name="connsiteX7" fmla="*/ 3086886 w 6179528"/>
                <a:gd name="connsiteY7" fmla="*/ 6002 h 3702086"/>
                <a:gd name="connsiteX8" fmla="*/ 2060726 w 6179528"/>
                <a:gd name="connsiteY8" fmla="*/ 1046323 h 3702086"/>
                <a:gd name="connsiteX9" fmla="*/ 1030409 w 6179528"/>
                <a:gd name="connsiteY9" fmla="*/ 0 h 3702086"/>
                <a:gd name="connsiteX0" fmla="*/ 1030409 w 6173525"/>
                <a:gd name="connsiteY0" fmla="*/ 0 h 3702086"/>
                <a:gd name="connsiteX1" fmla="*/ 1325 w 6173525"/>
                <a:gd name="connsiteY1" fmla="*/ 1044478 h 3702086"/>
                <a:gd name="connsiteX2" fmla="*/ 402 w 6173525"/>
                <a:gd name="connsiteY2" fmla="*/ 3702086 h 3702086"/>
                <a:gd name="connsiteX3" fmla="*/ 6169524 w 6173525"/>
                <a:gd name="connsiteY3" fmla="*/ 3702086 h 3702086"/>
                <a:gd name="connsiteX4" fmla="*/ 6173525 w 6173525"/>
                <a:gd name="connsiteY4" fmla="*/ 1046168 h 3702086"/>
                <a:gd name="connsiteX5" fmla="*/ 5144286 w 6173525"/>
                <a:gd name="connsiteY5" fmla="*/ 11082 h 3702086"/>
                <a:gd name="connsiteX6" fmla="*/ 4123206 w 6173525"/>
                <a:gd name="connsiteY6" fmla="*/ 1037242 h 3702086"/>
                <a:gd name="connsiteX7" fmla="*/ 3086886 w 6173525"/>
                <a:gd name="connsiteY7" fmla="*/ 6002 h 3702086"/>
                <a:gd name="connsiteX8" fmla="*/ 2060726 w 6173525"/>
                <a:gd name="connsiteY8" fmla="*/ 1046323 h 3702086"/>
                <a:gd name="connsiteX9" fmla="*/ 1030409 w 6173525"/>
                <a:gd name="connsiteY9" fmla="*/ 0 h 3702086"/>
                <a:gd name="connsiteX0" fmla="*/ 1030409 w 6173525"/>
                <a:gd name="connsiteY0" fmla="*/ 0 h 3702086"/>
                <a:gd name="connsiteX1" fmla="*/ 1325 w 6173525"/>
                <a:gd name="connsiteY1" fmla="*/ 1044478 h 3702086"/>
                <a:gd name="connsiteX2" fmla="*/ 402 w 6173525"/>
                <a:gd name="connsiteY2" fmla="*/ 3702086 h 3702086"/>
                <a:gd name="connsiteX3" fmla="*/ 6169524 w 6173525"/>
                <a:gd name="connsiteY3" fmla="*/ 3702086 h 3702086"/>
                <a:gd name="connsiteX4" fmla="*/ 6173525 w 6173525"/>
                <a:gd name="connsiteY4" fmla="*/ 1046168 h 3702086"/>
                <a:gd name="connsiteX5" fmla="*/ 5140284 w 6173525"/>
                <a:gd name="connsiteY5" fmla="*/ 9081 h 3702086"/>
                <a:gd name="connsiteX6" fmla="*/ 4123206 w 6173525"/>
                <a:gd name="connsiteY6" fmla="*/ 1037242 h 3702086"/>
                <a:gd name="connsiteX7" fmla="*/ 3086886 w 6173525"/>
                <a:gd name="connsiteY7" fmla="*/ 6002 h 3702086"/>
                <a:gd name="connsiteX8" fmla="*/ 2060726 w 6173525"/>
                <a:gd name="connsiteY8" fmla="*/ 1046323 h 3702086"/>
                <a:gd name="connsiteX9" fmla="*/ 1030409 w 6173525"/>
                <a:gd name="connsiteY9" fmla="*/ 0 h 3702086"/>
                <a:gd name="connsiteX0" fmla="*/ 1030409 w 6173525"/>
                <a:gd name="connsiteY0" fmla="*/ 0 h 3702086"/>
                <a:gd name="connsiteX1" fmla="*/ 1325 w 6173525"/>
                <a:gd name="connsiteY1" fmla="*/ 1044478 h 3702086"/>
                <a:gd name="connsiteX2" fmla="*/ 402 w 6173525"/>
                <a:gd name="connsiteY2" fmla="*/ 3702086 h 3702086"/>
                <a:gd name="connsiteX3" fmla="*/ 6169524 w 6173525"/>
                <a:gd name="connsiteY3" fmla="*/ 3702086 h 3702086"/>
                <a:gd name="connsiteX4" fmla="*/ 6173525 w 6173525"/>
                <a:gd name="connsiteY4" fmla="*/ 1046168 h 3702086"/>
                <a:gd name="connsiteX5" fmla="*/ 5140284 w 6173525"/>
                <a:gd name="connsiteY5" fmla="*/ 9081 h 3702086"/>
                <a:gd name="connsiteX6" fmla="*/ 4111201 w 6173525"/>
                <a:gd name="connsiteY6" fmla="*/ 1041244 h 3702086"/>
                <a:gd name="connsiteX7" fmla="*/ 3086886 w 6173525"/>
                <a:gd name="connsiteY7" fmla="*/ 6002 h 3702086"/>
                <a:gd name="connsiteX8" fmla="*/ 2060726 w 6173525"/>
                <a:gd name="connsiteY8" fmla="*/ 1046323 h 3702086"/>
                <a:gd name="connsiteX9" fmla="*/ 1030409 w 6173525"/>
                <a:gd name="connsiteY9" fmla="*/ 0 h 370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3525" h="3702086">
                  <a:moveTo>
                    <a:pt x="1030409" y="0"/>
                  </a:moveTo>
                  <a:lnTo>
                    <a:pt x="1325" y="1044478"/>
                  </a:lnTo>
                  <a:cubicBezTo>
                    <a:pt x="3018" y="1925011"/>
                    <a:pt x="-1291" y="2821553"/>
                    <a:pt x="402" y="3702086"/>
                  </a:cubicBezTo>
                  <a:lnTo>
                    <a:pt x="6169524" y="3702086"/>
                  </a:lnTo>
                  <a:cubicBezTo>
                    <a:pt x="6171525" y="2812111"/>
                    <a:pt x="6171524" y="1936143"/>
                    <a:pt x="6173525" y="1046168"/>
                  </a:cubicBezTo>
                  <a:lnTo>
                    <a:pt x="5140284" y="9081"/>
                  </a:lnTo>
                  <a:lnTo>
                    <a:pt x="4111201" y="1041244"/>
                  </a:lnTo>
                  <a:lnTo>
                    <a:pt x="3086886" y="6002"/>
                  </a:lnTo>
                  <a:lnTo>
                    <a:pt x="2060726" y="1046323"/>
                  </a:lnTo>
                  <a:lnTo>
                    <a:pt x="1030409" y="0"/>
                  </a:lnTo>
                  <a:close/>
                </a:path>
              </a:pathLst>
            </a:custGeom>
            <a:solidFill>
              <a:schemeClr val="bg1"/>
            </a:solidFill>
            <a:ln w="28575" cap="flat" cmpd="sng" algn="ctr">
              <a:solidFill>
                <a:schemeClr val="tx1">
                  <a:lumMod val="65000"/>
                  <a:lumOff val="3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endParaRPr lang="da-DK" sz="1200" smtClean="0">
                <a:solidFill>
                  <a:srgbClr val="000000"/>
                </a:solidFill>
              </a:endParaRPr>
            </a:p>
          </p:txBody>
        </p:sp>
        <p:grpSp>
          <p:nvGrpSpPr>
            <p:cNvPr id="13" name="Gruppe 12"/>
            <p:cNvGrpSpPr>
              <a:grpSpLocks noChangeAspect="1"/>
            </p:cNvGrpSpPr>
            <p:nvPr/>
          </p:nvGrpSpPr>
          <p:grpSpPr>
            <a:xfrm>
              <a:off x="1459116" y="1887281"/>
              <a:ext cx="6165590" cy="3206345"/>
              <a:chOff x="-2401" y="369123"/>
              <a:chExt cx="4603864" cy="2376766"/>
            </a:xfrm>
          </p:grpSpPr>
          <p:grpSp>
            <p:nvGrpSpPr>
              <p:cNvPr id="20" name="Gruppe 19"/>
              <p:cNvGrpSpPr/>
              <p:nvPr/>
            </p:nvGrpSpPr>
            <p:grpSpPr>
              <a:xfrm>
                <a:off x="-2401" y="369123"/>
                <a:ext cx="4603864" cy="2376766"/>
                <a:chOff x="-2401" y="369094"/>
                <a:chExt cx="4604499" cy="2377450"/>
              </a:xfrm>
            </p:grpSpPr>
            <p:grpSp>
              <p:nvGrpSpPr>
                <p:cNvPr id="24" name="Gruppe 23"/>
                <p:cNvGrpSpPr/>
                <p:nvPr/>
              </p:nvGrpSpPr>
              <p:grpSpPr>
                <a:xfrm>
                  <a:off x="-2401" y="2115783"/>
                  <a:ext cx="4604499" cy="630761"/>
                  <a:chOff x="-1837" y="2114702"/>
                  <a:chExt cx="3522771" cy="543085"/>
                </a:xfrm>
              </p:grpSpPr>
              <p:sp>
                <p:nvSpPr>
                  <p:cNvPr id="28" name="Rektangel 27"/>
                  <p:cNvSpPr/>
                  <p:nvPr/>
                </p:nvSpPr>
                <p:spPr>
                  <a:xfrm>
                    <a:off x="0" y="2474333"/>
                    <a:ext cx="3520934" cy="183454"/>
                  </a:xfrm>
                  <a:prstGeom prst="rect">
                    <a:avLst/>
                  </a:prstGeom>
                  <a:solidFill>
                    <a:srgbClr val="EEECE1">
                      <a:lumMod val="75000"/>
                    </a:srgbClr>
                  </a:solidFill>
                  <a:ln w="19050" cap="flat">
                    <a:solidFill>
                      <a:sysClr val="windowText" lastClr="000000">
                        <a:lumMod val="65000"/>
                        <a:lumOff val="35000"/>
                      </a:sysClr>
                    </a:solid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Bef>
                        <a:spcPts val="0"/>
                      </a:spcBef>
                      <a:spcAft>
                        <a:spcPts val="0"/>
                      </a:spcAft>
                      <a:defRPr/>
                    </a:pPr>
                    <a:r>
                      <a:rPr lang="da-DK" sz="1200" dirty="0">
                        <a:latin typeface="Calibri"/>
                        <a:ea typeface="Calibri"/>
                        <a:cs typeface="Times New Roman"/>
                      </a:rPr>
                      <a:t>Afsøgningsforløb </a:t>
                    </a:r>
                    <a:endParaRPr lang="da-DK" sz="1800" dirty="0">
                      <a:latin typeface="Calibri"/>
                      <a:ea typeface="Calibri"/>
                      <a:cs typeface="Times New Roman"/>
                    </a:endParaRPr>
                  </a:p>
                </p:txBody>
              </p:sp>
              <p:sp>
                <p:nvSpPr>
                  <p:cNvPr id="29" name="Rektangel 28"/>
                  <p:cNvSpPr/>
                  <p:nvPr/>
                </p:nvSpPr>
                <p:spPr>
                  <a:xfrm>
                    <a:off x="-1837" y="2114702"/>
                    <a:ext cx="3520821" cy="359181"/>
                  </a:xfrm>
                  <a:prstGeom prst="rect">
                    <a:avLst/>
                  </a:prstGeom>
                  <a:solidFill>
                    <a:sysClr val="window" lastClr="FFFFFF">
                      <a:lumMod val="85000"/>
                    </a:sysClr>
                  </a:solidFill>
                  <a:ln w="19050" cap="flat">
                    <a:solidFill>
                      <a:sysClr val="windowText" lastClr="000000">
                        <a:lumMod val="65000"/>
                        <a:lumOff val="35000"/>
                      </a:sysClr>
                    </a:solid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Bef>
                        <a:spcPts val="0"/>
                      </a:spcBef>
                      <a:spcAft>
                        <a:spcPts val="0"/>
                      </a:spcAft>
                      <a:defRPr/>
                    </a:pPr>
                    <a:r>
                      <a:rPr lang="da-DK" sz="900" kern="0">
                        <a:solidFill>
                          <a:sysClr val="windowText" lastClr="000000"/>
                        </a:solidFill>
                        <a:latin typeface="Times New Roman"/>
                        <a:ea typeface="Calibri"/>
                      </a:rPr>
                      <a:t> </a:t>
                    </a:r>
                    <a:endParaRPr lang="da-DK" sz="1100" kern="0">
                      <a:solidFill>
                        <a:sysClr val="windowText" lastClr="000000"/>
                      </a:solidFill>
                      <a:latin typeface="Times New Roman"/>
                      <a:ea typeface="Calibri"/>
                    </a:endParaRPr>
                  </a:p>
                </p:txBody>
              </p:sp>
            </p:grpSp>
            <p:sp>
              <p:nvSpPr>
                <p:cNvPr id="25" name="Rektangel 24"/>
                <p:cNvSpPr/>
                <p:nvPr/>
              </p:nvSpPr>
              <p:spPr>
                <a:xfrm>
                  <a:off x="3073943" y="369094"/>
                  <a:ext cx="1524077" cy="412668"/>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Bef>
                      <a:spcPts val="0"/>
                    </a:spcBef>
                    <a:spcAft>
                      <a:spcPts val="1000"/>
                    </a:spcAft>
                    <a:defRPr/>
                  </a:pPr>
                  <a:r>
                    <a:rPr lang="da-DK" sz="1100" b="1" dirty="0">
                      <a:solidFill>
                        <a:srgbClr val="624800"/>
                      </a:solidFill>
                      <a:latin typeface="Calibri"/>
                      <a:ea typeface="Calibri"/>
                    </a:rPr>
                    <a:t>Erhvervs-</a:t>
                  </a:r>
                  <a:br>
                    <a:rPr lang="da-DK" sz="1100" b="1" dirty="0">
                      <a:solidFill>
                        <a:srgbClr val="624800"/>
                      </a:solidFill>
                      <a:latin typeface="Calibri"/>
                      <a:ea typeface="Calibri"/>
                    </a:rPr>
                  </a:br>
                  <a:r>
                    <a:rPr lang="da-DK" sz="1100" b="1" dirty="0" smtClean="0">
                      <a:solidFill>
                        <a:srgbClr val="624800"/>
                      </a:solidFill>
                      <a:latin typeface="Calibri"/>
                      <a:ea typeface="Calibri"/>
                    </a:rPr>
                    <a:t>grunduddannelse</a:t>
                  </a:r>
                  <a:endParaRPr lang="da-DK" sz="1200" kern="0" dirty="0">
                    <a:solidFill>
                      <a:sysClr val="windowText" lastClr="000000"/>
                    </a:solidFill>
                    <a:latin typeface="Times New Roman"/>
                    <a:ea typeface="Calibri"/>
                  </a:endParaRPr>
                </a:p>
              </p:txBody>
            </p:sp>
            <p:sp>
              <p:nvSpPr>
                <p:cNvPr id="26" name="Rektangel 25"/>
                <p:cNvSpPr/>
                <p:nvPr/>
              </p:nvSpPr>
              <p:spPr>
                <a:xfrm>
                  <a:off x="1562538" y="369094"/>
                  <a:ext cx="1524636" cy="463345"/>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Bef>
                      <a:spcPts val="0"/>
                    </a:spcBef>
                    <a:spcAft>
                      <a:spcPts val="1000"/>
                    </a:spcAft>
                    <a:defRPr/>
                  </a:pPr>
                  <a:r>
                    <a:rPr lang="da-DK" sz="1100" b="1" dirty="0">
                      <a:solidFill>
                        <a:srgbClr val="7A907B"/>
                      </a:solidFill>
                      <a:latin typeface="Calibri"/>
                      <a:ea typeface="Calibri"/>
                    </a:rPr>
                    <a:t>Produktions-</a:t>
                  </a:r>
                  <a:br>
                    <a:rPr lang="da-DK" sz="1100" b="1" dirty="0">
                      <a:solidFill>
                        <a:srgbClr val="7A907B"/>
                      </a:solidFill>
                      <a:latin typeface="Calibri"/>
                      <a:ea typeface="Calibri"/>
                    </a:rPr>
                  </a:br>
                  <a:r>
                    <a:rPr lang="da-DK" sz="1100" b="1" dirty="0">
                      <a:solidFill>
                        <a:srgbClr val="7A907B"/>
                      </a:solidFill>
                      <a:latin typeface="Calibri"/>
                      <a:ea typeface="Calibri"/>
                    </a:rPr>
                    <a:t>grunduddannelse</a:t>
                  </a:r>
                  <a:endParaRPr lang="da-DK" sz="1200" kern="0" dirty="0">
                    <a:solidFill>
                      <a:sysClr val="windowText" lastClr="000000"/>
                    </a:solidFill>
                    <a:latin typeface="Times New Roman"/>
                    <a:ea typeface="Calibri"/>
                  </a:endParaRPr>
                </a:p>
              </p:txBody>
            </p:sp>
            <p:sp>
              <p:nvSpPr>
                <p:cNvPr id="27" name="Rektangel 26"/>
                <p:cNvSpPr/>
                <p:nvPr/>
              </p:nvSpPr>
              <p:spPr>
                <a:xfrm>
                  <a:off x="8414" y="369094"/>
                  <a:ext cx="1524636" cy="434387"/>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Bef>
                      <a:spcPts val="0"/>
                    </a:spcBef>
                    <a:spcAft>
                      <a:spcPts val="1000"/>
                    </a:spcAft>
                    <a:defRPr/>
                  </a:pPr>
                  <a:r>
                    <a:rPr lang="da-DK" sz="1100" b="1" dirty="0">
                      <a:solidFill>
                        <a:srgbClr val="215868"/>
                      </a:solidFill>
                      <a:latin typeface="Calibri"/>
                      <a:ea typeface="Calibri"/>
                    </a:rPr>
                    <a:t>Almen</a:t>
                  </a:r>
                  <a:br>
                    <a:rPr lang="da-DK" sz="1100" b="1" dirty="0">
                      <a:solidFill>
                        <a:srgbClr val="215868"/>
                      </a:solidFill>
                      <a:latin typeface="Calibri"/>
                      <a:ea typeface="Calibri"/>
                    </a:rPr>
                  </a:br>
                  <a:r>
                    <a:rPr lang="da-DK" sz="1100" b="1" dirty="0" smtClean="0">
                      <a:solidFill>
                        <a:srgbClr val="215868"/>
                      </a:solidFill>
                      <a:latin typeface="Calibri"/>
                      <a:ea typeface="Calibri"/>
                    </a:rPr>
                    <a:t>grunduddannelse</a:t>
                  </a:r>
                  <a:endParaRPr lang="da-DK" sz="1200" kern="0" dirty="0">
                    <a:solidFill>
                      <a:sysClr val="windowText" lastClr="000000"/>
                    </a:solidFill>
                    <a:latin typeface="Times New Roman"/>
                    <a:ea typeface="Calibri"/>
                  </a:endParaRPr>
                </a:p>
              </p:txBody>
            </p:sp>
          </p:grpSp>
          <p:grpSp>
            <p:nvGrpSpPr>
              <p:cNvPr id="21" name="Gruppe 20"/>
              <p:cNvGrpSpPr/>
              <p:nvPr/>
            </p:nvGrpSpPr>
            <p:grpSpPr>
              <a:xfrm>
                <a:off x="1535237" y="773723"/>
                <a:ext cx="1534454" cy="1750060"/>
                <a:chOff x="1535237" y="773723"/>
                <a:chExt cx="1534454" cy="1750060"/>
              </a:xfrm>
            </p:grpSpPr>
            <p:cxnSp>
              <p:nvCxnSpPr>
                <p:cNvPr id="22" name="Lige forbindelse 21"/>
                <p:cNvCxnSpPr/>
                <p:nvPr/>
              </p:nvCxnSpPr>
              <p:spPr>
                <a:xfrm>
                  <a:off x="1535237" y="773723"/>
                  <a:ext cx="1270" cy="1750060"/>
                </a:xfrm>
                <a:prstGeom prst="line">
                  <a:avLst/>
                </a:prstGeom>
                <a:noFill/>
                <a:ln w="12700" cap="flat" cmpd="sng" algn="ctr">
                  <a:solidFill>
                    <a:sysClr val="windowText" lastClr="000000">
                      <a:lumMod val="65000"/>
                      <a:lumOff val="35000"/>
                    </a:sysClr>
                  </a:solidFill>
                  <a:prstDash val="dash"/>
                </a:ln>
                <a:effectLst/>
              </p:spPr>
            </p:cxnSp>
            <p:cxnSp>
              <p:nvCxnSpPr>
                <p:cNvPr id="23" name="Lige forbindelse 22"/>
                <p:cNvCxnSpPr/>
                <p:nvPr/>
              </p:nvCxnSpPr>
              <p:spPr>
                <a:xfrm>
                  <a:off x="3068421" y="773723"/>
                  <a:ext cx="1270" cy="1332778"/>
                </a:xfrm>
                <a:prstGeom prst="line">
                  <a:avLst/>
                </a:prstGeom>
                <a:noFill/>
                <a:ln w="12700" cap="flat" cmpd="sng" algn="ctr">
                  <a:solidFill>
                    <a:sysClr val="windowText" lastClr="000000">
                      <a:lumMod val="65000"/>
                      <a:lumOff val="35000"/>
                    </a:sysClr>
                  </a:solidFill>
                  <a:prstDash val="dash"/>
                </a:ln>
                <a:effectLst/>
              </p:spPr>
            </p:cxnSp>
          </p:grpSp>
        </p:grpSp>
        <p:sp>
          <p:nvSpPr>
            <p:cNvPr id="14" name="Rektangel 13"/>
            <p:cNvSpPr/>
            <p:nvPr/>
          </p:nvSpPr>
          <p:spPr>
            <a:xfrm>
              <a:off x="5589658" y="2492092"/>
              <a:ext cx="2026822" cy="196625"/>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Aft>
                  <a:spcPts val="1000"/>
                </a:spcAft>
              </a:pPr>
              <a:r>
                <a:rPr lang="da-DK" sz="1050" dirty="0" smtClean="0">
                  <a:solidFill>
                    <a:srgbClr val="624800"/>
                  </a:solidFill>
                  <a:latin typeface="Calibri"/>
                  <a:ea typeface="Calibri"/>
                  <a:cs typeface="Times New Roman"/>
                </a:rPr>
                <a:t>2/3 </a:t>
              </a:r>
              <a:r>
                <a:rPr lang="da-DK" sz="1050" dirty="0">
                  <a:solidFill>
                    <a:srgbClr val="624800"/>
                  </a:solidFill>
                  <a:latin typeface="Calibri"/>
                  <a:ea typeface="Calibri"/>
                  <a:cs typeface="Times New Roman"/>
                </a:rPr>
                <a:t>praktik - 1/3 skole</a:t>
              </a:r>
              <a:endParaRPr lang="da-DK" sz="1800" dirty="0">
                <a:solidFill>
                  <a:srgbClr val="624800"/>
                </a:solidFill>
                <a:latin typeface="Calibri"/>
                <a:ea typeface="Calibri"/>
                <a:cs typeface="Times New Roman"/>
              </a:endParaRPr>
            </a:p>
          </p:txBody>
        </p:sp>
        <p:sp>
          <p:nvSpPr>
            <p:cNvPr id="15" name="Rektangel 14"/>
            <p:cNvSpPr/>
            <p:nvPr/>
          </p:nvSpPr>
          <p:spPr>
            <a:xfrm>
              <a:off x="3528845" y="2492083"/>
              <a:ext cx="2031691" cy="196602"/>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Aft>
                  <a:spcPts val="1000"/>
                </a:spcAft>
              </a:pPr>
              <a:r>
                <a:rPr lang="da-DK" sz="1050" dirty="0" smtClean="0">
                  <a:solidFill>
                    <a:srgbClr val="7A907B"/>
                  </a:solidFill>
                  <a:latin typeface="Calibri"/>
                  <a:ea typeface="Calibri"/>
                  <a:cs typeface="Times New Roman"/>
                </a:rPr>
                <a:t>2/3 </a:t>
              </a:r>
              <a:r>
                <a:rPr lang="da-DK" sz="1050" dirty="0">
                  <a:solidFill>
                    <a:srgbClr val="7A907B"/>
                  </a:solidFill>
                  <a:latin typeface="Calibri"/>
                  <a:ea typeface="Calibri"/>
                  <a:cs typeface="Times New Roman"/>
                </a:rPr>
                <a:t>produktion - 1/3 teori</a:t>
              </a:r>
              <a:endParaRPr lang="da-DK" sz="1800" dirty="0">
                <a:solidFill>
                  <a:srgbClr val="7A907B"/>
                </a:solidFill>
                <a:latin typeface="Calibri"/>
                <a:ea typeface="Calibri"/>
                <a:cs typeface="Times New Roman"/>
              </a:endParaRPr>
            </a:p>
          </p:txBody>
        </p:sp>
        <p:sp>
          <p:nvSpPr>
            <p:cNvPr id="16" name="Rektangel 15"/>
            <p:cNvSpPr/>
            <p:nvPr/>
          </p:nvSpPr>
          <p:spPr>
            <a:xfrm>
              <a:off x="1466122" y="2492082"/>
              <a:ext cx="2050120" cy="196599"/>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Aft>
                  <a:spcPts val="1000"/>
                </a:spcAft>
              </a:pPr>
              <a:r>
                <a:rPr lang="da-DK" sz="1050" dirty="0" smtClean="0">
                  <a:solidFill>
                    <a:srgbClr val="537B8D">
                      <a:lumMod val="75000"/>
                    </a:srgbClr>
                  </a:solidFill>
                  <a:latin typeface="Calibri"/>
                  <a:ea typeface="Calibri"/>
                  <a:cs typeface="Times New Roman"/>
                </a:rPr>
                <a:t>2/3 </a:t>
              </a:r>
              <a:r>
                <a:rPr lang="da-DK" sz="1050" dirty="0">
                  <a:solidFill>
                    <a:srgbClr val="537B8D">
                      <a:lumMod val="75000"/>
                    </a:srgbClr>
                  </a:solidFill>
                  <a:latin typeface="Calibri"/>
                  <a:ea typeface="Calibri"/>
                  <a:cs typeface="Times New Roman"/>
                </a:rPr>
                <a:t>teori - 1/3 praksis</a:t>
              </a:r>
              <a:endParaRPr lang="da-DK" sz="1800" dirty="0">
                <a:solidFill>
                  <a:srgbClr val="537B8D">
                    <a:lumMod val="75000"/>
                  </a:srgbClr>
                </a:solidFill>
                <a:latin typeface="Calibri"/>
                <a:ea typeface="Calibri"/>
                <a:cs typeface="Times New Roman"/>
              </a:endParaRPr>
            </a:p>
          </p:txBody>
        </p:sp>
        <p:sp>
          <p:nvSpPr>
            <p:cNvPr id="17" name="Rektangel 16"/>
            <p:cNvSpPr/>
            <p:nvPr/>
          </p:nvSpPr>
          <p:spPr>
            <a:xfrm>
              <a:off x="1574485" y="2724991"/>
              <a:ext cx="1813826" cy="1813827"/>
            </a:xfrm>
            <a:prstGeom prst="rect">
              <a:avLst/>
            </a:prstGeom>
            <a:noFill/>
            <a:ln w="25400" cap="flat" cmpd="sng" algn="ctr">
              <a:solidFill>
                <a:sysClr val="windowText" lastClr="000000">
                  <a:lumMod val="65000"/>
                  <a:lumOff val="3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ct val="100000"/>
                </a:lnSpc>
                <a:spcBef>
                  <a:spcPts val="0"/>
                </a:spcBef>
                <a:spcAft>
                  <a:spcPts val="0"/>
                </a:spcAft>
                <a:defRPr/>
              </a:pPr>
              <a:endParaRPr lang="da-DK" kern="0" dirty="0">
                <a:solidFill>
                  <a:srgbClr val="000000">
                    <a:lumMod val="50000"/>
                    <a:lumOff val="50000"/>
                  </a:srgbClr>
                </a:solidFill>
                <a:latin typeface="Times New Roman"/>
                <a:ea typeface="Calibri"/>
              </a:endParaRPr>
            </a:p>
          </p:txBody>
        </p:sp>
        <p:sp>
          <p:nvSpPr>
            <p:cNvPr id="18" name="Rektangel 17"/>
            <p:cNvSpPr/>
            <p:nvPr/>
          </p:nvSpPr>
          <p:spPr>
            <a:xfrm>
              <a:off x="3641214" y="2724991"/>
              <a:ext cx="1813826" cy="1813827"/>
            </a:xfrm>
            <a:prstGeom prst="rect">
              <a:avLst/>
            </a:prstGeom>
            <a:noFill/>
            <a:ln w="25400" cap="flat" cmpd="sng" algn="ctr">
              <a:solidFill>
                <a:sysClr val="windowText" lastClr="000000">
                  <a:lumMod val="65000"/>
                  <a:lumOff val="3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ct val="100000"/>
                </a:lnSpc>
                <a:spcBef>
                  <a:spcPts val="0"/>
                </a:spcBef>
                <a:spcAft>
                  <a:spcPts val="0"/>
                </a:spcAft>
                <a:defRPr/>
              </a:pPr>
              <a:endParaRPr lang="da-DK" kern="0" dirty="0">
                <a:solidFill>
                  <a:srgbClr val="000000">
                    <a:lumMod val="50000"/>
                    <a:lumOff val="50000"/>
                  </a:srgbClr>
                </a:solidFill>
                <a:latin typeface="Times New Roman"/>
                <a:ea typeface="Calibri"/>
              </a:endParaRPr>
            </a:p>
          </p:txBody>
        </p:sp>
        <p:sp>
          <p:nvSpPr>
            <p:cNvPr id="19" name="Rektangel 18"/>
            <p:cNvSpPr/>
            <p:nvPr/>
          </p:nvSpPr>
          <p:spPr>
            <a:xfrm>
              <a:off x="5693655" y="2724991"/>
              <a:ext cx="1813826" cy="1813827"/>
            </a:xfrm>
            <a:prstGeom prst="rect">
              <a:avLst/>
            </a:prstGeom>
            <a:noFill/>
            <a:ln w="25400" cap="flat" cmpd="sng" algn="ctr">
              <a:solidFill>
                <a:sysClr val="windowText" lastClr="000000">
                  <a:lumMod val="65000"/>
                  <a:lumOff val="35000"/>
                </a:sysClr>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ct val="100000"/>
                </a:lnSpc>
                <a:spcBef>
                  <a:spcPts val="0"/>
                </a:spcBef>
                <a:spcAft>
                  <a:spcPts val="0"/>
                </a:spcAft>
                <a:defRPr/>
              </a:pPr>
              <a:endParaRPr lang="da-DK" kern="0" dirty="0">
                <a:solidFill>
                  <a:srgbClr val="000000">
                    <a:lumMod val="50000"/>
                    <a:lumOff val="50000"/>
                  </a:srgbClr>
                </a:solidFill>
                <a:latin typeface="Times New Roman"/>
                <a:ea typeface="Calibri"/>
              </a:endParaRPr>
            </a:p>
          </p:txBody>
        </p:sp>
      </p:grpSp>
      <p:sp>
        <p:nvSpPr>
          <p:cNvPr id="30" name="Rektangel 29"/>
          <p:cNvSpPr/>
          <p:nvPr/>
        </p:nvSpPr>
        <p:spPr>
          <a:xfrm>
            <a:off x="733074" y="3306009"/>
            <a:ext cx="7695010" cy="1708160"/>
          </a:xfrm>
          <a:prstGeom prst="rect">
            <a:avLst/>
          </a:prstGeom>
          <a:solidFill>
            <a:schemeClr val="bg1"/>
          </a:solidFill>
        </p:spPr>
        <p:txBody>
          <a:bodyPr wrap="square">
            <a:spAutoFit/>
          </a:bodyPr>
          <a:lstStyle/>
          <a:p>
            <a:r>
              <a:rPr lang="da-DK" u="sng" dirty="0" smtClean="0">
                <a:solidFill>
                  <a:srgbClr val="000000"/>
                </a:solidFill>
              </a:rPr>
              <a:t>Fra den dag FGU-eleven </a:t>
            </a:r>
            <a:r>
              <a:rPr lang="da-DK" b="1" u="sng" dirty="0" smtClean="0">
                <a:solidFill>
                  <a:srgbClr val="000000"/>
                </a:solidFill>
              </a:rPr>
              <a:t>starter i egu-sporet </a:t>
            </a:r>
            <a:r>
              <a:rPr lang="da-DK" u="sng" dirty="0" smtClean="0">
                <a:solidFill>
                  <a:srgbClr val="000000"/>
                </a:solidFill>
              </a:rPr>
              <a:t>skal eleven som </a:t>
            </a:r>
            <a:r>
              <a:rPr lang="da-DK" i="1" u="sng" dirty="0" smtClean="0">
                <a:solidFill>
                  <a:srgbClr val="000000"/>
                </a:solidFill>
              </a:rPr>
              <a:t>udgangspunkt</a:t>
            </a:r>
            <a:r>
              <a:rPr lang="da-DK" u="sng" dirty="0" smtClean="0">
                <a:solidFill>
                  <a:srgbClr val="000000"/>
                </a:solidFill>
              </a:rPr>
              <a:t> have</a:t>
            </a:r>
            <a:r>
              <a:rPr lang="da-DK" dirty="0" smtClean="0">
                <a:solidFill>
                  <a:srgbClr val="000000"/>
                </a:solidFill>
              </a:rPr>
              <a:t>:</a:t>
            </a:r>
          </a:p>
          <a:p>
            <a:r>
              <a:rPr lang="da-DK" dirty="0" smtClean="0">
                <a:solidFill>
                  <a:srgbClr val="000000"/>
                </a:solidFill>
              </a:rPr>
              <a:t>2/3 virksomhedspraktik og 1/3 skoleundervisning</a:t>
            </a:r>
          </a:p>
          <a:p>
            <a:endParaRPr lang="da-DK" dirty="0" smtClean="0">
              <a:solidFill>
                <a:srgbClr val="000000"/>
              </a:solidFill>
            </a:endParaRPr>
          </a:p>
          <a:p>
            <a:r>
              <a:rPr lang="da-DK" u="sng" dirty="0" smtClean="0">
                <a:solidFill>
                  <a:srgbClr val="000000"/>
                </a:solidFill>
              </a:rPr>
              <a:t>Skoleundervisning er:</a:t>
            </a:r>
          </a:p>
          <a:p>
            <a:pPr marL="285750" indent="-285750">
              <a:buFontTx/>
              <a:buChar char="-"/>
            </a:pPr>
            <a:r>
              <a:rPr lang="da-DK" dirty="0" smtClean="0">
                <a:solidFill>
                  <a:srgbClr val="000000"/>
                </a:solidFill>
              </a:rPr>
              <a:t>Undervisning på FGU-institutionen fx dansk</a:t>
            </a:r>
            <a:r>
              <a:rPr lang="da-DK" dirty="0">
                <a:solidFill>
                  <a:srgbClr val="000000"/>
                </a:solidFill>
              </a:rPr>
              <a:t>, </a:t>
            </a:r>
            <a:r>
              <a:rPr lang="da-DK" dirty="0" smtClean="0">
                <a:solidFill>
                  <a:srgbClr val="000000"/>
                </a:solidFill>
              </a:rPr>
              <a:t>matematik</a:t>
            </a:r>
            <a:r>
              <a:rPr lang="da-DK" dirty="0">
                <a:solidFill>
                  <a:srgbClr val="000000"/>
                </a:solidFill>
              </a:rPr>
              <a:t>, </a:t>
            </a:r>
            <a:r>
              <a:rPr lang="da-DK" dirty="0" smtClean="0">
                <a:solidFill>
                  <a:srgbClr val="000000"/>
                </a:solidFill>
              </a:rPr>
              <a:t>PASE, valgfag, fagligt tema</a:t>
            </a:r>
            <a:endParaRPr lang="da-DK" dirty="0">
              <a:solidFill>
                <a:srgbClr val="000000"/>
              </a:solidFill>
            </a:endParaRPr>
          </a:p>
          <a:p>
            <a:pPr marL="285750" indent="-285750">
              <a:buFontTx/>
              <a:buChar char="-"/>
            </a:pPr>
            <a:r>
              <a:rPr lang="da-DK" dirty="0" smtClean="0">
                <a:solidFill>
                  <a:srgbClr val="000000"/>
                </a:solidFill>
              </a:rPr>
              <a:t>Erhvervstræning</a:t>
            </a:r>
          </a:p>
          <a:p>
            <a:pPr marL="285750" indent="-285750">
              <a:buFontTx/>
              <a:buChar char="-"/>
            </a:pPr>
            <a:r>
              <a:rPr lang="da-DK" dirty="0" smtClean="0">
                <a:solidFill>
                  <a:srgbClr val="000000"/>
                </a:solidFill>
              </a:rPr>
              <a:t>Kombinationsforløb (kun ungdomsuddannelser, amu, folkehøjskole)</a:t>
            </a:r>
          </a:p>
        </p:txBody>
      </p:sp>
      <p:grpSp>
        <p:nvGrpSpPr>
          <p:cNvPr id="31" name="Gruppe 30"/>
          <p:cNvGrpSpPr/>
          <p:nvPr/>
        </p:nvGrpSpPr>
        <p:grpSpPr>
          <a:xfrm>
            <a:off x="5984492" y="1527199"/>
            <a:ext cx="625314" cy="804854"/>
            <a:chOff x="372731" y="2071196"/>
            <a:chExt cx="526981" cy="973857"/>
          </a:xfr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grpSp>
          <p:nvGrpSpPr>
            <p:cNvPr id="32" name="Group 497"/>
            <p:cNvGrpSpPr>
              <a:grpSpLocks noChangeAspect="1"/>
            </p:cNvGrpSpPr>
            <p:nvPr/>
          </p:nvGrpSpPr>
          <p:grpSpPr bwMode="auto">
            <a:xfrm>
              <a:off x="474129" y="2071196"/>
              <a:ext cx="324000" cy="562237"/>
              <a:chOff x="916" y="3444"/>
              <a:chExt cx="177" cy="295"/>
            </a:xfrm>
            <a:grpFill/>
          </p:grpSpPr>
          <p:sp>
            <p:nvSpPr>
              <p:cNvPr id="34" name="Freeform 498"/>
              <p:cNvSpPr>
                <a:spLocks noChangeAspect="1"/>
              </p:cNvSpPr>
              <p:nvPr/>
            </p:nvSpPr>
            <p:spPr bwMode="auto">
              <a:xfrm>
                <a:off x="955" y="3444"/>
                <a:ext cx="99" cy="80"/>
              </a:xfrm>
              <a:custGeom>
                <a:avLst/>
                <a:gdLst>
                  <a:gd name="T0" fmla="*/ 116 w 120"/>
                  <a:gd name="T1" fmla="*/ 54 h 121"/>
                  <a:gd name="T2" fmla="*/ 66 w 120"/>
                  <a:gd name="T3" fmla="*/ 117 h 121"/>
                  <a:gd name="T4" fmla="*/ 3 w 120"/>
                  <a:gd name="T5" fmla="*/ 67 h 121"/>
                  <a:gd name="T6" fmla="*/ 53 w 120"/>
                  <a:gd name="T7" fmla="*/ 4 h 121"/>
                  <a:gd name="T8" fmla="*/ 116 w 120"/>
                  <a:gd name="T9" fmla="*/ 54 h 121"/>
                </a:gdLst>
                <a:ahLst/>
                <a:cxnLst>
                  <a:cxn ang="0">
                    <a:pos x="T0" y="T1"/>
                  </a:cxn>
                  <a:cxn ang="0">
                    <a:pos x="T2" y="T3"/>
                  </a:cxn>
                  <a:cxn ang="0">
                    <a:pos x="T4" y="T5"/>
                  </a:cxn>
                  <a:cxn ang="0">
                    <a:pos x="T6" y="T7"/>
                  </a:cxn>
                  <a:cxn ang="0">
                    <a:pos x="T8" y="T9"/>
                  </a:cxn>
                </a:cxnLst>
                <a:rect l="0" t="0" r="r" b="b"/>
                <a:pathLst>
                  <a:path w="120" h="121">
                    <a:moveTo>
                      <a:pt x="116" y="54"/>
                    </a:moveTo>
                    <a:cubicBezTo>
                      <a:pt x="120" y="85"/>
                      <a:pt x="97" y="114"/>
                      <a:pt x="66" y="117"/>
                    </a:cubicBezTo>
                    <a:cubicBezTo>
                      <a:pt x="35" y="121"/>
                      <a:pt x="6" y="98"/>
                      <a:pt x="3" y="67"/>
                    </a:cubicBezTo>
                    <a:cubicBezTo>
                      <a:pt x="0" y="36"/>
                      <a:pt x="22" y="7"/>
                      <a:pt x="53" y="4"/>
                    </a:cubicBezTo>
                    <a:cubicBezTo>
                      <a:pt x="85" y="0"/>
                      <a:pt x="113" y="23"/>
                      <a:pt x="11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eaLnBrk="0" fontAlgn="auto" hangingPunct="0">
                  <a:lnSpc>
                    <a:spcPct val="100000"/>
                  </a:lnSpc>
                  <a:spcBef>
                    <a:spcPct val="50000"/>
                  </a:spcBef>
                  <a:spcAft>
                    <a:spcPts val="0"/>
                  </a:spcAft>
                  <a:defRPr/>
                </a:pPr>
                <a:endParaRPr lang="da-DK" sz="700" kern="0" dirty="0" smtClean="0">
                  <a:solidFill>
                    <a:srgbClr val="000000"/>
                  </a:solidFill>
                  <a:latin typeface="Arial" charset="0"/>
                </a:endParaRPr>
              </a:p>
            </p:txBody>
          </p:sp>
          <p:sp>
            <p:nvSpPr>
              <p:cNvPr id="35" name="Freeform 499"/>
              <p:cNvSpPr>
                <a:spLocks noChangeAspect="1"/>
              </p:cNvSpPr>
              <p:nvPr/>
            </p:nvSpPr>
            <p:spPr bwMode="auto">
              <a:xfrm>
                <a:off x="916" y="3525"/>
                <a:ext cx="177" cy="214"/>
              </a:xfrm>
              <a:custGeom>
                <a:avLst/>
                <a:gdLst>
                  <a:gd name="T0" fmla="*/ 250 w 256"/>
                  <a:gd name="T1" fmla="*/ 145 h 436"/>
                  <a:gd name="T2" fmla="*/ 159 w 256"/>
                  <a:gd name="T3" fmla="*/ 13 h 436"/>
                  <a:gd name="T4" fmla="*/ 148 w 256"/>
                  <a:gd name="T5" fmla="*/ 5 h 436"/>
                  <a:gd name="T6" fmla="*/ 130 w 256"/>
                  <a:gd name="T7" fmla="*/ 0 h 436"/>
                  <a:gd name="T8" fmla="*/ 108 w 256"/>
                  <a:gd name="T9" fmla="*/ 5 h 436"/>
                  <a:gd name="T10" fmla="*/ 94 w 256"/>
                  <a:gd name="T11" fmla="*/ 15 h 436"/>
                  <a:gd name="T12" fmla="*/ 5 w 256"/>
                  <a:gd name="T13" fmla="*/ 145 h 436"/>
                  <a:gd name="T14" fmla="*/ 7 w 256"/>
                  <a:gd name="T15" fmla="*/ 173 h 436"/>
                  <a:gd name="T16" fmla="*/ 34 w 256"/>
                  <a:gd name="T17" fmla="*/ 165 h 436"/>
                  <a:gd name="T18" fmla="*/ 74 w 256"/>
                  <a:gd name="T19" fmla="*/ 107 h 436"/>
                  <a:gd name="T20" fmla="*/ 74 w 256"/>
                  <a:gd name="T21" fmla="*/ 416 h 436"/>
                  <a:gd name="T22" fmla="*/ 97 w 256"/>
                  <a:gd name="T23" fmla="*/ 436 h 436"/>
                  <a:gd name="T24" fmla="*/ 120 w 256"/>
                  <a:gd name="T25" fmla="*/ 416 h 436"/>
                  <a:gd name="T26" fmla="*/ 121 w 256"/>
                  <a:gd name="T27" fmla="*/ 204 h 436"/>
                  <a:gd name="T28" fmla="*/ 133 w 256"/>
                  <a:gd name="T29" fmla="*/ 204 h 436"/>
                  <a:gd name="T30" fmla="*/ 133 w 256"/>
                  <a:gd name="T31" fmla="*/ 416 h 436"/>
                  <a:gd name="T32" fmla="*/ 156 w 256"/>
                  <a:gd name="T33" fmla="*/ 436 h 436"/>
                  <a:gd name="T34" fmla="*/ 179 w 256"/>
                  <a:gd name="T35" fmla="*/ 416 h 436"/>
                  <a:gd name="T36" fmla="*/ 181 w 256"/>
                  <a:gd name="T37" fmla="*/ 106 h 436"/>
                  <a:gd name="T38" fmla="*/ 221 w 256"/>
                  <a:gd name="T39" fmla="*/ 165 h 436"/>
                  <a:gd name="T40" fmla="*/ 248 w 256"/>
                  <a:gd name="T41" fmla="*/ 173 h 436"/>
                  <a:gd name="T42" fmla="*/ 250 w 256"/>
                  <a:gd name="T43" fmla="*/ 14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436">
                    <a:moveTo>
                      <a:pt x="250" y="145"/>
                    </a:moveTo>
                    <a:cubicBezTo>
                      <a:pt x="250" y="145"/>
                      <a:pt x="166" y="19"/>
                      <a:pt x="159" y="13"/>
                    </a:cubicBezTo>
                    <a:cubicBezTo>
                      <a:pt x="156" y="10"/>
                      <a:pt x="152" y="7"/>
                      <a:pt x="148" y="5"/>
                    </a:cubicBezTo>
                    <a:cubicBezTo>
                      <a:pt x="142" y="2"/>
                      <a:pt x="136" y="1"/>
                      <a:pt x="130" y="0"/>
                    </a:cubicBezTo>
                    <a:cubicBezTo>
                      <a:pt x="122" y="0"/>
                      <a:pt x="115" y="2"/>
                      <a:pt x="108" y="5"/>
                    </a:cubicBezTo>
                    <a:cubicBezTo>
                      <a:pt x="103" y="8"/>
                      <a:pt x="98" y="11"/>
                      <a:pt x="94" y="15"/>
                    </a:cubicBezTo>
                    <a:cubicBezTo>
                      <a:pt x="89" y="21"/>
                      <a:pt x="5" y="145"/>
                      <a:pt x="5" y="145"/>
                    </a:cubicBezTo>
                    <a:cubicBezTo>
                      <a:pt x="0" y="157"/>
                      <a:pt x="0" y="168"/>
                      <a:pt x="7" y="173"/>
                    </a:cubicBezTo>
                    <a:cubicBezTo>
                      <a:pt x="14" y="178"/>
                      <a:pt x="25" y="174"/>
                      <a:pt x="34" y="165"/>
                    </a:cubicBezTo>
                    <a:cubicBezTo>
                      <a:pt x="74" y="107"/>
                      <a:pt x="74" y="107"/>
                      <a:pt x="74" y="107"/>
                    </a:cubicBezTo>
                    <a:cubicBezTo>
                      <a:pt x="74" y="416"/>
                      <a:pt x="74" y="416"/>
                      <a:pt x="74" y="416"/>
                    </a:cubicBezTo>
                    <a:cubicBezTo>
                      <a:pt x="77" y="427"/>
                      <a:pt x="86" y="436"/>
                      <a:pt x="97" y="436"/>
                    </a:cubicBezTo>
                    <a:cubicBezTo>
                      <a:pt x="108" y="436"/>
                      <a:pt x="117" y="427"/>
                      <a:pt x="120" y="416"/>
                    </a:cubicBezTo>
                    <a:cubicBezTo>
                      <a:pt x="121" y="204"/>
                      <a:pt x="121" y="204"/>
                      <a:pt x="121" y="204"/>
                    </a:cubicBezTo>
                    <a:cubicBezTo>
                      <a:pt x="133" y="204"/>
                      <a:pt x="133" y="204"/>
                      <a:pt x="133" y="204"/>
                    </a:cubicBezTo>
                    <a:cubicBezTo>
                      <a:pt x="133" y="416"/>
                      <a:pt x="133" y="416"/>
                      <a:pt x="133" y="416"/>
                    </a:cubicBezTo>
                    <a:cubicBezTo>
                      <a:pt x="136" y="427"/>
                      <a:pt x="145" y="436"/>
                      <a:pt x="156" y="436"/>
                    </a:cubicBezTo>
                    <a:cubicBezTo>
                      <a:pt x="167" y="436"/>
                      <a:pt x="176" y="427"/>
                      <a:pt x="179" y="416"/>
                    </a:cubicBezTo>
                    <a:cubicBezTo>
                      <a:pt x="181" y="106"/>
                      <a:pt x="181" y="106"/>
                      <a:pt x="181" y="106"/>
                    </a:cubicBezTo>
                    <a:cubicBezTo>
                      <a:pt x="221" y="165"/>
                      <a:pt x="221" y="165"/>
                      <a:pt x="221" y="165"/>
                    </a:cubicBezTo>
                    <a:cubicBezTo>
                      <a:pt x="230" y="174"/>
                      <a:pt x="241" y="178"/>
                      <a:pt x="248" y="173"/>
                    </a:cubicBezTo>
                    <a:cubicBezTo>
                      <a:pt x="255" y="168"/>
                      <a:pt x="256" y="157"/>
                      <a:pt x="25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eaLnBrk="0" fontAlgn="auto" hangingPunct="0">
                  <a:lnSpc>
                    <a:spcPct val="100000"/>
                  </a:lnSpc>
                  <a:spcBef>
                    <a:spcPct val="50000"/>
                  </a:spcBef>
                  <a:spcAft>
                    <a:spcPts val="0"/>
                  </a:spcAft>
                  <a:defRPr/>
                </a:pPr>
                <a:endParaRPr lang="da-DK" sz="700" kern="0" dirty="0" smtClean="0">
                  <a:solidFill>
                    <a:srgbClr val="000000"/>
                  </a:solidFill>
                  <a:latin typeface="Arial" charset="0"/>
                </a:endParaRPr>
              </a:p>
            </p:txBody>
          </p:sp>
        </p:grpSp>
        <p:sp>
          <p:nvSpPr>
            <p:cNvPr id="33" name="Pladsholder til indhold 2"/>
            <p:cNvSpPr txBox="1">
              <a:spLocks/>
            </p:cNvSpPr>
            <p:nvPr/>
          </p:nvSpPr>
          <p:spPr bwMode="auto">
            <a:xfrm>
              <a:off x="372731" y="2642018"/>
              <a:ext cx="526981" cy="403035"/>
            </a:xfrm>
            <a:prstGeom prst="rect">
              <a:avLst/>
            </a:prstGeom>
            <a:grpFill/>
            <a:ln w="9525">
              <a:noFill/>
              <a:miter lim="800000"/>
              <a:headEnd/>
              <a:tailEnd/>
            </a:ln>
            <a:effectLst/>
          </p:spPr>
          <p:txBody>
            <a:bodyPr vert="horz" wrap="square" lIns="0" tIns="0" rIns="91440" bIns="45720" numCol="1" anchor="t" anchorCtr="0" compatLnSpc="1">
              <a:prstTxWarp prst="textNoShape">
                <a:avLst/>
              </a:prstTxWarp>
            </a:bodyPr>
            <a:lstStyle>
              <a:lvl1pPr marL="142875" indent="-142875" algn="l" rtl="0" eaLnBrk="1" fontAlgn="base" hangingPunct="1">
                <a:lnSpc>
                  <a:spcPts val="2100"/>
                </a:lnSpc>
                <a:spcBef>
                  <a:spcPct val="20000"/>
                </a:spcBef>
                <a:spcAft>
                  <a:spcPct val="0"/>
                </a:spcAft>
                <a:buChar char="•"/>
                <a:defRPr>
                  <a:solidFill>
                    <a:schemeClr val="tx1"/>
                  </a:solidFill>
                  <a:latin typeface="+mn-lt"/>
                  <a:ea typeface="+mn-ea"/>
                  <a:cs typeface="+mn-cs"/>
                </a:defRPr>
              </a:lvl1pPr>
              <a:lvl2pPr marL="595313" indent="-133350" algn="l" rtl="0" eaLnBrk="1" fontAlgn="base" hangingPunct="1">
                <a:lnSpc>
                  <a:spcPts val="1700"/>
                </a:lnSpc>
                <a:spcBef>
                  <a:spcPct val="20000"/>
                </a:spcBef>
                <a:spcAft>
                  <a:spcPct val="0"/>
                </a:spcAft>
                <a:buChar char="•"/>
                <a:defRPr sz="1400">
                  <a:solidFill>
                    <a:schemeClr val="tx1"/>
                  </a:solidFill>
                  <a:latin typeface="+mn-lt"/>
                </a:defRPr>
              </a:lvl2pPr>
              <a:lvl3pPr marL="1014413" indent="-104775" algn="l" rtl="0" eaLnBrk="1" fontAlgn="base" hangingPunct="1">
                <a:lnSpc>
                  <a:spcPts val="1500"/>
                </a:lnSpc>
                <a:spcBef>
                  <a:spcPct val="20000"/>
                </a:spcBef>
                <a:spcAft>
                  <a:spcPct val="0"/>
                </a:spcAft>
                <a:buChar char="•"/>
                <a:defRPr sz="1200">
                  <a:solidFill>
                    <a:schemeClr val="tx1"/>
                  </a:solidFill>
                  <a:latin typeface="+mn-lt"/>
                </a:defRPr>
              </a:lvl3pPr>
              <a:lvl4pPr marL="1438275" indent="-100013" algn="l" rtl="0" eaLnBrk="1" fontAlgn="base" hangingPunct="1">
                <a:lnSpc>
                  <a:spcPts val="1200"/>
                </a:lnSpc>
                <a:spcBef>
                  <a:spcPct val="20000"/>
                </a:spcBef>
                <a:spcAft>
                  <a:spcPct val="0"/>
                </a:spcAft>
                <a:buChar char="•"/>
                <a:defRPr sz="1000">
                  <a:solidFill>
                    <a:schemeClr val="tx1"/>
                  </a:solidFill>
                  <a:latin typeface="+mn-lt"/>
                </a:defRPr>
              </a:lvl4pPr>
              <a:lvl5pPr marL="1589088" indent="-87313" algn="l" rtl="0" eaLnBrk="1" fontAlgn="base" hangingPunct="1">
                <a:spcBef>
                  <a:spcPct val="20000"/>
                </a:spcBef>
                <a:spcAft>
                  <a:spcPct val="0"/>
                </a:spcAft>
                <a:buChar char="•"/>
                <a:defRPr sz="1400">
                  <a:solidFill>
                    <a:schemeClr val="tx1"/>
                  </a:solidFill>
                  <a:latin typeface="+mn-lt"/>
                </a:defRPr>
              </a:lvl5pPr>
              <a:lvl6pPr marL="2046288" indent="-87313" algn="l" rtl="0" eaLnBrk="1" fontAlgn="base" hangingPunct="1">
                <a:spcBef>
                  <a:spcPct val="20000"/>
                </a:spcBef>
                <a:spcAft>
                  <a:spcPct val="0"/>
                </a:spcAft>
                <a:buChar char="•"/>
                <a:defRPr sz="1400">
                  <a:solidFill>
                    <a:schemeClr val="tx1"/>
                  </a:solidFill>
                  <a:latin typeface="+mn-lt"/>
                </a:defRPr>
              </a:lvl6pPr>
              <a:lvl7pPr marL="2503488" indent="-87313" algn="l" rtl="0" eaLnBrk="1" fontAlgn="base" hangingPunct="1">
                <a:spcBef>
                  <a:spcPct val="20000"/>
                </a:spcBef>
                <a:spcAft>
                  <a:spcPct val="0"/>
                </a:spcAft>
                <a:buChar char="•"/>
                <a:defRPr sz="1400">
                  <a:solidFill>
                    <a:schemeClr val="tx1"/>
                  </a:solidFill>
                  <a:latin typeface="+mn-lt"/>
                </a:defRPr>
              </a:lvl7pPr>
              <a:lvl8pPr marL="2960688" indent="-87313" algn="l" rtl="0" eaLnBrk="1" fontAlgn="base" hangingPunct="1">
                <a:spcBef>
                  <a:spcPct val="20000"/>
                </a:spcBef>
                <a:spcAft>
                  <a:spcPct val="0"/>
                </a:spcAft>
                <a:buChar char="•"/>
                <a:defRPr sz="1400">
                  <a:solidFill>
                    <a:schemeClr val="tx1"/>
                  </a:solidFill>
                  <a:latin typeface="+mn-lt"/>
                </a:defRPr>
              </a:lvl8pPr>
              <a:lvl9pPr marL="3417888" indent="-87313" algn="l" rtl="0" eaLnBrk="1" fontAlgn="base" hangingPunct="1">
                <a:spcBef>
                  <a:spcPct val="20000"/>
                </a:spcBef>
                <a:spcAft>
                  <a:spcPct val="0"/>
                </a:spcAft>
                <a:buChar char="•"/>
                <a:defRPr sz="1400">
                  <a:solidFill>
                    <a:schemeClr val="tx1"/>
                  </a:solidFill>
                  <a:latin typeface="+mn-lt"/>
                </a:defRPr>
              </a:lvl9pPr>
            </a:lstStyle>
            <a:p>
              <a:pPr marL="0" indent="0" algn="r">
                <a:spcBef>
                  <a:spcPts val="0"/>
                </a:spcBef>
                <a:spcAft>
                  <a:spcPts val="0"/>
                </a:spcAft>
                <a:buFontTx/>
                <a:buNone/>
              </a:pPr>
              <a:r>
                <a:rPr lang="da-DK" kern="0" dirty="0" smtClean="0">
                  <a:solidFill>
                    <a:srgbClr val="000000"/>
                  </a:solidFill>
                </a:rPr>
                <a:t>     egu</a:t>
              </a:r>
            </a:p>
          </p:txBody>
        </p:sp>
      </p:grpSp>
      <p:grpSp>
        <p:nvGrpSpPr>
          <p:cNvPr id="36" name="Gruppe 35"/>
          <p:cNvGrpSpPr/>
          <p:nvPr/>
        </p:nvGrpSpPr>
        <p:grpSpPr>
          <a:xfrm>
            <a:off x="4615523" y="1598097"/>
            <a:ext cx="619801" cy="976906"/>
            <a:chOff x="385610" y="2071196"/>
            <a:chExt cx="619801" cy="976906"/>
          </a:xfrm>
        </p:grpSpPr>
        <p:grpSp>
          <p:nvGrpSpPr>
            <p:cNvPr id="37" name="Group 497"/>
            <p:cNvGrpSpPr>
              <a:grpSpLocks noChangeAspect="1"/>
            </p:cNvGrpSpPr>
            <p:nvPr/>
          </p:nvGrpSpPr>
          <p:grpSpPr bwMode="auto">
            <a:xfrm>
              <a:off x="474129" y="2071196"/>
              <a:ext cx="324000" cy="562237"/>
              <a:chOff x="916" y="3444"/>
              <a:chExt cx="177" cy="295"/>
            </a:xfrm>
            <a:solidFill>
              <a:srgbClr val="7A907B"/>
            </a:solidFill>
          </p:grpSpPr>
          <p:sp>
            <p:nvSpPr>
              <p:cNvPr id="39" name="Freeform 498"/>
              <p:cNvSpPr>
                <a:spLocks noChangeAspect="1"/>
              </p:cNvSpPr>
              <p:nvPr/>
            </p:nvSpPr>
            <p:spPr bwMode="auto">
              <a:xfrm>
                <a:off x="955" y="3444"/>
                <a:ext cx="99" cy="80"/>
              </a:xfrm>
              <a:custGeom>
                <a:avLst/>
                <a:gdLst>
                  <a:gd name="T0" fmla="*/ 116 w 120"/>
                  <a:gd name="T1" fmla="*/ 54 h 121"/>
                  <a:gd name="T2" fmla="*/ 66 w 120"/>
                  <a:gd name="T3" fmla="*/ 117 h 121"/>
                  <a:gd name="T4" fmla="*/ 3 w 120"/>
                  <a:gd name="T5" fmla="*/ 67 h 121"/>
                  <a:gd name="T6" fmla="*/ 53 w 120"/>
                  <a:gd name="T7" fmla="*/ 4 h 121"/>
                  <a:gd name="T8" fmla="*/ 116 w 120"/>
                  <a:gd name="T9" fmla="*/ 54 h 121"/>
                </a:gdLst>
                <a:ahLst/>
                <a:cxnLst>
                  <a:cxn ang="0">
                    <a:pos x="T0" y="T1"/>
                  </a:cxn>
                  <a:cxn ang="0">
                    <a:pos x="T2" y="T3"/>
                  </a:cxn>
                  <a:cxn ang="0">
                    <a:pos x="T4" y="T5"/>
                  </a:cxn>
                  <a:cxn ang="0">
                    <a:pos x="T6" y="T7"/>
                  </a:cxn>
                  <a:cxn ang="0">
                    <a:pos x="T8" y="T9"/>
                  </a:cxn>
                </a:cxnLst>
                <a:rect l="0" t="0" r="r" b="b"/>
                <a:pathLst>
                  <a:path w="120" h="121">
                    <a:moveTo>
                      <a:pt x="116" y="54"/>
                    </a:moveTo>
                    <a:cubicBezTo>
                      <a:pt x="120" y="85"/>
                      <a:pt x="97" y="114"/>
                      <a:pt x="66" y="117"/>
                    </a:cubicBezTo>
                    <a:cubicBezTo>
                      <a:pt x="35" y="121"/>
                      <a:pt x="6" y="98"/>
                      <a:pt x="3" y="67"/>
                    </a:cubicBezTo>
                    <a:cubicBezTo>
                      <a:pt x="0" y="36"/>
                      <a:pt x="22" y="7"/>
                      <a:pt x="53" y="4"/>
                    </a:cubicBezTo>
                    <a:cubicBezTo>
                      <a:pt x="85" y="0"/>
                      <a:pt x="113" y="23"/>
                      <a:pt x="11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eaLnBrk="0" fontAlgn="auto" hangingPunct="0">
                  <a:lnSpc>
                    <a:spcPct val="100000"/>
                  </a:lnSpc>
                  <a:spcBef>
                    <a:spcPct val="50000"/>
                  </a:spcBef>
                  <a:spcAft>
                    <a:spcPts val="0"/>
                  </a:spcAft>
                  <a:defRPr/>
                </a:pPr>
                <a:endParaRPr lang="da-DK" sz="700" kern="0" dirty="0" smtClean="0">
                  <a:solidFill>
                    <a:srgbClr val="000000"/>
                  </a:solidFill>
                  <a:latin typeface="Arial" charset="0"/>
                </a:endParaRPr>
              </a:p>
            </p:txBody>
          </p:sp>
          <p:sp>
            <p:nvSpPr>
              <p:cNvPr id="40" name="Freeform 499"/>
              <p:cNvSpPr>
                <a:spLocks noChangeAspect="1"/>
              </p:cNvSpPr>
              <p:nvPr/>
            </p:nvSpPr>
            <p:spPr bwMode="auto">
              <a:xfrm>
                <a:off x="916" y="3525"/>
                <a:ext cx="177" cy="214"/>
              </a:xfrm>
              <a:custGeom>
                <a:avLst/>
                <a:gdLst>
                  <a:gd name="T0" fmla="*/ 250 w 256"/>
                  <a:gd name="T1" fmla="*/ 145 h 436"/>
                  <a:gd name="T2" fmla="*/ 159 w 256"/>
                  <a:gd name="T3" fmla="*/ 13 h 436"/>
                  <a:gd name="T4" fmla="*/ 148 w 256"/>
                  <a:gd name="T5" fmla="*/ 5 h 436"/>
                  <a:gd name="T6" fmla="*/ 130 w 256"/>
                  <a:gd name="T7" fmla="*/ 0 h 436"/>
                  <a:gd name="T8" fmla="*/ 108 w 256"/>
                  <a:gd name="T9" fmla="*/ 5 h 436"/>
                  <a:gd name="T10" fmla="*/ 94 w 256"/>
                  <a:gd name="T11" fmla="*/ 15 h 436"/>
                  <a:gd name="T12" fmla="*/ 5 w 256"/>
                  <a:gd name="T13" fmla="*/ 145 h 436"/>
                  <a:gd name="T14" fmla="*/ 7 w 256"/>
                  <a:gd name="T15" fmla="*/ 173 h 436"/>
                  <a:gd name="T16" fmla="*/ 34 w 256"/>
                  <a:gd name="T17" fmla="*/ 165 h 436"/>
                  <a:gd name="T18" fmla="*/ 74 w 256"/>
                  <a:gd name="T19" fmla="*/ 107 h 436"/>
                  <a:gd name="T20" fmla="*/ 74 w 256"/>
                  <a:gd name="T21" fmla="*/ 416 h 436"/>
                  <a:gd name="T22" fmla="*/ 97 w 256"/>
                  <a:gd name="T23" fmla="*/ 436 h 436"/>
                  <a:gd name="T24" fmla="*/ 120 w 256"/>
                  <a:gd name="T25" fmla="*/ 416 h 436"/>
                  <a:gd name="T26" fmla="*/ 121 w 256"/>
                  <a:gd name="T27" fmla="*/ 204 h 436"/>
                  <a:gd name="T28" fmla="*/ 133 w 256"/>
                  <a:gd name="T29" fmla="*/ 204 h 436"/>
                  <a:gd name="T30" fmla="*/ 133 w 256"/>
                  <a:gd name="T31" fmla="*/ 416 h 436"/>
                  <a:gd name="T32" fmla="*/ 156 w 256"/>
                  <a:gd name="T33" fmla="*/ 436 h 436"/>
                  <a:gd name="T34" fmla="*/ 179 w 256"/>
                  <a:gd name="T35" fmla="*/ 416 h 436"/>
                  <a:gd name="T36" fmla="*/ 181 w 256"/>
                  <a:gd name="T37" fmla="*/ 106 h 436"/>
                  <a:gd name="T38" fmla="*/ 221 w 256"/>
                  <a:gd name="T39" fmla="*/ 165 h 436"/>
                  <a:gd name="T40" fmla="*/ 248 w 256"/>
                  <a:gd name="T41" fmla="*/ 173 h 436"/>
                  <a:gd name="T42" fmla="*/ 250 w 256"/>
                  <a:gd name="T43" fmla="*/ 14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436">
                    <a:moveTo>
                      <a:pt x="250" y="145"/>
                    </a:moveTo>
                    <a:cubicBezTo>
                      <a:pt x="250" y="145"/>
                      <a:pt x="166" y="19"/>
                      <a:pt x="159" y="13"/>
                    </a:cubicBezTo>
                    <a:cubicBezTo>
                      <a:pt x="156" y="10"/>
                      <a:pt x="152" y="7"/>
                      <a:pt x="148" y="5"/>
                    </a:cubicBezTo>
                    <a:cubicBezTo>
                      <a:pt x="142" y="2"/>
                      <a:pt x="136" y="1"/>
                      <a:pt x="130" y="0"/>
                    </a:cubicBezTo>
                    <a:cubicBezTo>
                      <a:pt x="122" y="0"/>
                      <a:pt x="115" y="2"/>
                      <a:pt x="108" y="5"/>
                    </a:cubicBezTo>
                    <a:cubicBezTo>
                      <a:pt x="103" y="8"/>
                      <a:pt x="98" y="11"/>
                      <a:pt x="94" y="15"/>
                    </a:cubicBezTo>
                    <a:cubicBezTo>
                      <a:pt x="89" y="21"/>
                      <a:pt x="5" y="145"/>
                      <a:pt x="5" y="145"/>
                    </a:cubicBezTo>
                    <a:cubicBezTo>
                      <a:pt x="0" y="157"/>
                      <a:pt x="0" y="168"/>
                      <a:pt x="7" y="173"/>
                    </a:cubicBezTo>
                    <a:cubicBezTo>
                      <a:pt x="14" y="178"/>
                      <a:pt x="25" y="174"/>
                      <a:pt x="34" y="165"/>
                    </a:cubicBezTo>
                    <a:cubicBezTo>
                      <a:pt x="74" y="107"/>
                      <a:pt x="74" y="107"/>
                      <a:pt x="74" y="107"/>
                    </a:cubicBezTo>
                    <a:cubicBezTo>
                      <a:pt x="74" y="416"/>
                      <a:pt x="74" y="416"/>
                      <a:pt x="74" y="416"/>
                    </a:cubicBezTo>
                    <a:cubicBezTo>
                      <a:pt x="77" y="427"/>
                      <a:pt x="86" y="436"/>
                      <a:pt x="97" y="436"/>
                    </a:cubicBezTo>
                    <a:cubicBezTo>
                      <a:pt x="108" y="436"/>
                      <a:pt x="117" y="427"/>
                      <a:pt x="120" y="416"/>
                    </a:cubicBezTo>
                    <a:cubicBezTo>
                      <a:pt x="121" y="204"/>
                      <a:pt x="121" y="204"/>
                      <a:pt x="121" y="204"/>
                    </a:cubicBezTo>
                    <a:cubicBezTo>
                      <a:pt x="133" y="204"/>
                      <a:pt x="133" y="204"/>
                      <a:pt x="133" y="204"/>
                    </a:cubicBezTo>
                    <a:cubicBezTo>
                      <a:pt x="133" y="416"/>
                      <a:pt x="133" y="416"/>
                      <a:pt x="133" y="416"/>
                    </a:cubicBezTo>
                    <a:cubicBezTo>
                      <a:pt x="136" y="427"/>
                      <a:pt x="145" y="436"/>
                      <a:pt x="156" y="436"/>
                    </a:cubicBezTo>
                    <a:cubicBezTo>
                      <a:pt x="167" y="436"/>
                      <a:pt x="176" y="427"/>
                      <a:pt x="179" y="416"/>
                    </a:cubicBezTo>
                    <a:cubicBezTo>
                      <a:pt x="181" y="106"/>
                      <a:pt x="181" y="106"/>
                      <a:pt x="181" y="106"/>
                    </a:cubicBezTo>
                    <a:cubicBezTo>
                      <a:pt x="221" y="165"/>
                      <a:pt x="221" y="165"/>
                      <a:pt x="221" y="165"/>
                    </a:cubicBezTo>
                    <a:cubicBezTo>
                      <a:pt x="230" y="174"/>
                      <a:pt x="241" y="178"/>
                      <a:pt x="248" y="173"/>
                    </a:cubicBezTo>
                    <a:cubicBezTo>
                      <a:pt x="255" y="168"/>
                      <a:pt x="256" y="157"/>
                      <a:pt x="25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eaLnBrk="0" fontAlgn="auto" hangingPunct="0">
                  <a:lnSpc>
                    <a:spcPct val="100000"/>
                  </a:lnSpc>
                  <a:spcBef>
                    <a:spcPct val="50000"/>
                  </a:spcBef>
                  <a:spcAft>
                    <a:spcPts val="0"/>
                  </a:spcAft>
                  <a:defRPr/>
                </a:pPr>
                <a:endParaRPr lang="da-DK" sz="700" kern="0" dirty="0" smtClean="0">
                  <a:solidFill>
                    <a:srgbClr val="000000"/>
                  </a:solidFill>
                  <a:latin typeface="Arial" charset="0"/>
                </a:endParaRPr>
              </a:p>
            </p:txBody>
          </p:sp>
        </p:grpSp>
        <p:sp>
          <p:nvSpPr>
            <p:cNvPr id="38" name="Pladsholder til indhold 2"/>
            <p:cNvSpPr txBox="1">
              <a:spLocks/>
            </p:cNvSpPr>
            <p:nvPr/>
          </p:nvSpPr>
          <p:spPr bwMode="auto">
            <a:xfrm>
              <a:off x="385610" y="2645067"/>
              <a:ext cx="619801" cy="403035"/>
            </a:xfrm>
            <a:prstGeom prst="rect">
              <a:avLst/>
            </a:prstGeom>
            <a:noFill/>
            <a:ln w="9525">
              <a:noFill/>
              <a:miter lim="800000"/>
              <a:headEnd/>
              <a:tailEnd/>
            </a:ln>
            <a:effectLst/>
          </p:spPr>
          <p:txBody>
            <a:bodyPr vert="horz" wrap="square" lIns="0" tIns="0" rIns="91440" bIns="45720" numCol="1" anchor="t" anchorCtr="0" compatLnSpc="1">
              <a:prstTxWarp prst="textNoShape">
                <a:avLst/>
              </a:prstTxWarp>
            </a:bodyPr>
            <a:lstStyle>
              <a:lvl1pPr marL="142875" indent="-142875" algn="l" rtl="0" eaLnBrk="1" fontAlgn="base" hangingPunct="1">
                <a:lnSpc>
                  <a:spcPts val="2100"/>
                </a:lnSpc>
                <a:spcBef>
                  <a:spcPct val="20000"/>
                </a:spcBef>
                <a:spcAft>
                  <a:spcPct val="0"/>
                </a:spcAft>
                <a:buChar char="•"/>
                <a:defRPr>
                  <a:solidFill>
                    <a:schemeClr val="tx1"/>
                  </a:solidFill>
                  <a:latin typeface="+mn-lt"/>
                  <a:ea typeface="+mn-ea"/>
                  <a:cs typeface="+mn-cs"/>
                </a:defRPr>
              </a:lvl1pPr>
              <a:lvl2pPr marL="595313" indent="-133350" algn="l" rtl="0" eaLnBrk="1" fontAlgn="base" hangingPunct="1">
                <a:lnSpc>
                  <a:spcPts val="1700"/>
                </a:lnSpc>
                <a:spcBef>
                  <a:spcPct val="20000"/>
                </a:spcBef>
                <a:spcAft>
                  <a:spcPct val="0"/>
                </a:spcAft>
                <a:buChar char="•"/>
                <a:defRPr sz="1400">
                  <a:solidFill>
                    <a:schemeClr val="tx1"/>
                  </a:solidFill>
                  <a:latin typeface="+mn-lt"/>
                </a:defRPr>
              </a:lvl2pPr>
              <a:lvl3pPr marL="1014413" indent="-104775" algn="l" rtl="0" eaLnBrk="1" fontAlgn="base" hangingPunct="1">
                <a:lnSpc>
                  <a:spcPts val="1500"/>
                </a:lnSpc>
                <a:spcBef>
                  <a:spcPct val="20000"/>
                </a:spcBef>
                <a:spcAft>
                  <a:spcPct val="0"/>
                </a:spcAft>
                <a:buChar char="•"/>
                <a:defRPr sz="1200">
                  <a:solidFill>
                    <a:schemeClr val="tx1"/>
                  </a:solidFill>
                  <a:latin typeface="+mn-lt"/>
                </a:defRPr>
              </a:lvl3pPr>
              <a:lvl4pPr marL="1438275" indent="-100013" algn="l" rtl="0" eaLnBrk="1" fontAlgn="base" hangingPunct="1">
                <a:lnSpc>
                  <a:spcPts val="1200"/>
                </a:lnSpc>
                <a:spcBef>
                  <a:spcPct val="20000"/>
                </a:spcBef>
                <a:spcAft>
                  <a:spcPct val="0"/>
                </a:spcAft>
                <a:buChar char="•"/>
                <a:defRPr sz="1000">
                  <a:solidFill>
                    <a:schemeClr val="tx1"/>
                  </a:solidFill>
                  <a:latin typeface="+mn-lt"/>
                </a:defRPr>
              </a:lvl4pPr>
              <a:lvl5pPr marL="1589088" indent="-87313" algn="l" rtl="0" eaLnBrk="1" fontAlgn="base" hangingPunct="1">
                <a:spcBef>
                  <a:spcPct val="20000"/>
                </a:spcBef>
                <a:spcAft>
                  <a:spcPct val="0"/>
                </a:spcAft>
                <a:buChar char="•"/>
                <a:defRPr sz="1400">
                  <a:solidFill>
                    <a:schemeClr val="tx1"/>
                  </a:solidFill>
                  <a:latin typeface="+mn-lt"/>
                </a:defRPr>
              </a:lvl5pPr>
              <a:lvl6pPr marL="2046288" indent="-87313" algn="l" rtl="0" eaLnBrk="1" fontAlgn="base" hangingPunct="1">
                <a:spcBef>
                  <a:spcPct val="20000"/>
                </a:spcBef>
                <a:spcAft>
                  <a:spcPct val="0"/>
                </a:spcAft>
                <a:buChar char="•"/>
                <a:defRPr sz="1400">
                  <a:solidFill>
                    <a:schemeClr val="tx1"/>
                  </a:solidFill>
                  <a:latin typeface="+mn-lt"/>
                </a:defRPr>
              </a:lvl6pPr>
              <a:lvl7pPr marL="2503488" indent="-87313" algn="l" rtl="0" eaLnBrk="1" fontAlgn="base" hangingPunct="1">
                <a:spcBef>
                  <a:spcPct val="20000"/>
                </a:spcBef>
                <a:spcAft>
                  <a:spcPct val="0"/>
                </a:spcAft>
                <a:buChar char="•"/>
                <a:defRPr sz="1400">
                  <a:solidFill>
                    <a:schemeClr val="tx1"/>
                  </a:solidFill>
                  <a:latin typeface="+mn-lt"/>
                </a:defRPr>
              </a:lvl7pPr>
              <a:lvl8pPr marL="2960688" indent="-87313" algn="l" rtl="0" eaLnBrk="1" fontAlgn="base" hangingPunct="1">
                <a:spcBef>
                  <a:spcPct val="20000"/>
                </a:spcBef>
                <a:spcAft>
                  <a:spcPct val="0"/>
                </a:spcAft>
                <a:buChar char="•"/>
                <a:defRPr sz="1400">
                  <a:solidFill>
                    <a:schemeClr val="tx1"/>
                  </a:solidFill>
                  <a:latin typeface="+mn-lt"/>
                </a:defRPr>
              </a:lvl8pPr>
              <a:lvl9pPr marL="3417888" indent="-87313" algn="l" rtl="0" eaLnBrk="1" fontAlgn="base" hangingPunct="1">
                <a:spcBef>
                  <a:spcPct val="20000"/>
                </a:spcBef>
                <a:spcAft>
                  <a:spcPct val="0"/>
                </a:spcAft>
                <a:buChar char="•"/>
                <a:defRPr sz="1400">
                  <a:solidFill>
                    <a:schemeClr val="tx1"/>
                  </a:solidFill>
                  <a:latin typeface="+mn-lt"/>
                </a:defRPr>
              </a:lvl9pPr>
            </a:lstStyle>
            <a:p>
              <a:pPr marL="0" indent="0" algn="ctr">
                <a:spcBef>
                  <a:spcPts val="0"/>
                </a:spcBef>
                <a:spcAft>
                  <a:spcPts val="0"/>
                </a:spcAft>
                <a:buFontTx/>
                <a:buNone/>
              </a:pPr>
              <a:r>
                <a:rPr lang="da-DK" kern="0" dirty="0" smtClean="0">
                  <a:solidFill>
                    <a:srgbClr val="000000"/>
                  </a:solidFill>
                </a:rPr>
                <a:t>pgu</a:t>
              </a:r>
            </a:p>
          </p:txBody>
        </p:sp>
      </p:grpSp>
      <p:sp>
        <p:nvSpPr>
          <p:cNvPr id="41" name="Rektangel 40"/>
          <p:cNvSpPr/>
          <p:nvPr/>
        </p:nvSpPr>
        <p:spPr>
          <a:xfrm>
            <a:off x="5183730" y="2702345"/>
            <a:ext cx="834014" cy="271477"/>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Aft>
                <a:spcPts val="0"/>
              </a:spcAft>
            </a:pPr>
            <a:r>
              <a:rPr lang="da-DK" sz="1200" dirty="0" smtClean="0">
                <a:effectLst/>
                <a:latin typeface="Calibri"/>
                <a:ea typeface="Calibri"/>
                <a:cs typeface="Times New Roman"/>
              </a:rPr>
              <a:t>Basis</a:t>
            </a:r>
            <a:endParaRPr lang="da-DK" sz="1800" dirty="0">
              <a:effectLst/>
              <a:latin typeface="Calibri"/>
              <a:ea typeface="Calibri"/>
              <a:cs typeface="Times New Roman"/>
            </a:endParaRPr>
          </a:p>
        </p:txBody>
      </p:sp>
      <p:sp>
        <p:nvSpPr>
          <p:cNvPr id="42" name="Rektangel 41"/>
          <p:cNvSpPr/>
          <p:nvPr/>
        </p:nvSpPr>
        <p:spPr>
          <a:xfrm>
            <a:off x="2958798" y="2710918"/>
            <a:ext cx="834014" cy="271477"/>
          </a:xfrm>
          <a:prstGeom prst="rect">
            <a:avLst/>
          </a:prstGeom>
          <a:noFill/>
          <a:ln w="12700" cap="flat">
            <a:noFill/>
            <a:miter lim="400000"/>
          </a:ln>
          <a:effectLst/>
        </p:spPr>
        <p:txBody>
          <a:bodyPr rot="0" spcFirstLastPara="1" vert="horz" wrap="square" lIns="0" tIns="0" rIns="0" bIns="0" numCol="1" spcCol="38100" rtlCol="0" fromWordArt="0" anchor="ctr" anchorCtr="0" forceAA="0" compatLnSpc="1">
            <a:prstTxWarp prst="textNoShape">
              <a:avLst/>
            </a:prstTxWarp>
            <a:noAutofit/>
          </a:bodyPr>
          <a:lstStyle/>
          <a:p>
            <a:pPr algn="ctr">
              <a:lnSpc>
                <a:spcPct val="115000"/>
              </a:lnSpc>
              <a:spcAft>
                <a:spcPts val="0"/>
              </a:spcAft>
            </a:pPr>
            <a:r>
              <a:rPr lang="da-DK" sz="1200" dirty="0" smtClean="0">
                <a:effectLst/>
                <a:latin typeface="Calibri"/>
                <a:ea typeface="Calibri"/>
                <a:cs typeface="Times New Roman"/>
              </a:rPr>
              <a:t>Basis</a:t>
            </a:r>
            <a:endParaRPr lang="da-DK" sz="1800" dirty="0">
              <a:effectLst/>
              <a:latin typeface="Calibri"/>
              <a:ea typeface="Calibri"/>
              <a:cs typeface="Times New Roman"/>
            </a:endParaRPr>
          </a:p>
        </p:txBody>
      </p:sp>
      <p:grpSp>
        <p:nvGrpSpPr>
          <p:cNvPr id="43" name="Gruppe 42"/>
          <p:cNvGrpSpPr/>
          <p:nvPr/>
        </p:nvGrpSpPr>
        <p:grpSpPr>
          <a:xfrm>
            <a:off x="3102035" y="1629503"/>
            <a:ext cx="619801" cy="974499"/>
            <a:chOff x="385610" y="2071196"/>
            <a:chExt cx="619801" cy="974499"/>
          </a:xfrm>
        </p:grpSpPr>
        <p:grpSp>
          <p:nvGrpSpPr>
            <p:cNvPr id="44" name="Group 497"/>
            <p:cNvGrpSpPr>
              <a:grpSpLocks noChangeAspect="1"/>
            </p:cNvGrpSpPr>
            <p:nvPr/>
          </p:nvGrpSpPr>
          <p:grpSpPr bwMode="auto">
            <a:xfrm>
              <a:off x="474129" y="2071196"/>
              <a:ext cx="324000" cy="562237"/>
              <a:chOff x="916" y="3444"/>
              <a:chExt cx="177" cy="295"/>
            </a:xfrm>
            <a:solidFill>
              <a:schemeClr val="bg2">
                <a:lumMod val="75000"/>
              </a:schemeClr>
            </a:solidFill>
          </p:grpSpPr>
          <p:sp>
            <p:nvSpPr>
              <p:cNvPr id="46" name="Freeform 498"/>
              <p:cNvSpPr>
                <a:spLocks noChangeAspect="1"/>
              </p:cNvSpPr>
              <p:nvPr/>
            </p:nvSpPr>
            <p:spPr bwMode="auto">
              <a:xfrm>
                <a:off x="955" y="3444"/>
                <a:ext cx="99" cy="80"/>
              </a:xfrm>
              <a:custGeom>
                <a:avLst/>
                <a:gdLst>
                  <a:gd name="T0" fmla="*/ 116 w 120"/>
                  <a:gd name="T1" fmla="*/ 54 h 121"/>
                  <a:gd name="T2" fmla="*/ 66 w 120"/>
                  <a:gd name="T3" fmla="*/ 117 h 121"/>
                  <a:gd name="T4" fmla="*/ 3 w 120"/>
                  <a:gd name="T5" fmla="*/ 67 h 121"/>
                  <a:gd name="T6" fmla="*/ 53 w 120"/>
                  <a:gd name="T7" fmla="*/ 4 h 121"/>
                  <a:gd name="T8" fmla="*/ 116 w 120"/>
                  <a:gd name="T9" fmla="*/ 54 h 121"/>
                </a:gdLst>
                <a:ahLst/>
                <a:cxnLst>
                  <a:cxn ang="0">
                    <a:pos x="T0" y="T1"/>
                  </a:cxn>
                  <a:cxn ang="0">
                    <a:pos x="T2" y="T3"/>
                  </a:cxn>
                  <a:cxn ang="0">
                    <a:pos x="T4" y="T5"/>
                  </a:cxn>
                  <a:cxn ang="0">
                    <a:pos x="T6" y="T7"/>
                  </a:cxn>
                  <a:cxn ang="0">
                    <a:pos x="T8" y="T9"/>
                  </a:cxn>
                </a:cxnLst>
                <a:rect l="0" t="0" r="r" b="b"/>
                <a:pathLst>
                  <a:path w="120" h="121">
                    <a:moveTo>
                      <a:pt x="116" y="54"/>
                    </a:moveTo>
                    <a:cubicBezTo>
                      <a:pt x="120" y="85"/>
                      <a:pt x="97" y="114"/>
                      <a:pt x="66" y="117"/>
                    </a:cubicBezTo>
                    <a:cubicBezTo>
                      <a:pt x="35" y="121"/>
                      <a:pt x="6" y="98"/>
                      <a:pt x="3" y="67"/>
                    </a:cubicBezTo>
                    <a:cubicBezTo>
                      <a:pt x="0" y="36"/>
                      <a:pt x="22" y="7"/>
                      <a:pt x="53" y="4"/>
                    </a:cubicBezTo>
                    <a:cubicBezTo>
                      <a:pt x="85" y="0"/>
                      <a:pt x="113" y="23"/>
                      <a:pt x="11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eaLnBrk="0" fontAlgn="auto" hangingPunct="0">
                  <a:lnSpc>
                    <a:spcPct val="100000"/>
                  </a:lnSpc>
                  <a:spcBef>
                    <a:spcPct val="50000"/>
                  </a:spcBef>
                  <a:spcAft>
                    <a:spcPts val="0"/>
                  </a:spcAft>
                  <a:defRPr/>
                </a:pPr>
                <a:endParaRPr lang="da-DK" sz="700" kern="0" dirty="0" smtClean="0">
                  <a:solidFill>
                    <a:srgbClr val="000000"/>
                  </a:solidFill>
                  <a:latin typeface="Arial" charset="0"/>
                </a:endParaRPr>
              </a:p>
            </p:txBody>
          </p:sp>
          <p:sp>
            <p:nvSpPr>
              <p:cNvPr id="47" name="Freeform 499"/>
              <p:cNvSpPr>
                <a:spLocks noChangeAspect="1"/>
              </p:cNvSpPr>
              <p:nvPr/>
            </p:nvSpPr>
            <p:spPr bwMode="auto">
              <a:xfrm>
                <a:off x="916" y="3525"/>
                <a:ext cx="177" cy="214"/>
              </a:xfrm>
              <a:custGeom>
                <a:avLst/>
                <a:gdLst>
                  <a:gd name="T0" fmla="*/ 250 w 256"/>
                  <a:gd name="T1" fmla="*/ 145 h 436"/>
                  <a:gd name="T2" fmla="*/ 159 w 256"/>
                  <a:gd name="T3" fmla="*/ 13 h 436"/>
                  <a:gd name="T4" fmla="*/ 148 w 256"/>
                  <a:gd name="T5" fmla="*/ 5 h 436"/>
                  <a:gd name="T6" fmla="*/ 130 w 256"/>
                  <a:gd name="T7" fmla="*/ 0 h 436"/>
                  <a:gd name="T8" fmla="*/ 108 w 256"/>
                  <a:gd name="T9" fmla="*/ 5 h 436"/>
                  <a:gd name="T10" fmla="*/ 94 w 256"/>
                  <a:gd name="T11" fmla="*/ 15 h 436"/>
                  <a:gd name="T12" fmla="*/ 5 w 256"/>
                  <a:gd name="T13" fmla="*/ 145 h 436"/>
                  <a:gd name="T14" fmla="*/ 7 w 256"/>
                  <a:gd name="T15" fmla="*/ 173 h 436"/>
                  <a:gd name="T16" fmla="*/ 34 w 256"/>
                  <a:gd name="T17" fmla="*/ 165 h 436"/>
                  <a:gd name="T18" fmla="*/ 74 w 256"/>
                  <a:gd name="T19" fmla="*/ 107 h 436"/>
                  <a:gd name="T20" fmla="*/ 74 w 256"/>
                  <a:gd name="T21" fmla="*/ 416 h 436"/>
                  <a:gd name="T22" fmla="*/ 97 w 256"/>
                  <a:gd name="T23" fmla="*/ 436 h 436"/>
                  <a:gd name="T24" fmla="*/ 120 w 256"/>
                  <a:gd name="T25" fmla="*/ 416 h 436"/>
                  <a:gd name="T26" fmla="*/ 121 w 256"/>
                  <a:gd name="T27" fmla="*/ 204 h 436"/>
                  <a:gd name="T28" fmla="*/ 133 w 256"/>
                  <a:gd name="T29" fmla="*/ 204 h 436"/>
                  <a:gd name="T30" fmla="*/ 133 w 256"/>
                  <a:gd name="T31" fmla="*/ 416 h 436"/>
                  <a:gd name="T32" fmla="*/ 156 w 256"/>
                  <a:gd name="T33" fmla="*/ 436 h 436"/>
                  <a:gd name="T34" fmla="*/ 179 w 256"/>
                  <a:gd name="T35" fmla="*/ 416 h 436"/>
                  <a:gd name="T36" fmla="*/ 181 w 256"/>
                  <a:gd name="T37" fmla="*/ 106 h 436"/>
                  <a:gd name="T38" fmla="*/ 221 w 256"/>
                  <a:gd name="T39" fmla="*/ 165 h 436"/>
                  <a:gd name="T40" fmla="*/ 248 w 256"/>
                  <a:gd name="T41" fmla="*/ 173 h 436"/>
                  <a:gd name="T42" fmla="*/ 250 w 256"/>
                  <a:gd name="T43" fmla="*/ 14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436">
                    <a:moveTo>
                      <a:pt x="250" y="145"/>
                    </a:moveTo>
                    <a:cubicBezTo>
                      <a:pt x="250" y="145"/>
                      <a:pt x="166" y="19"/>
                      <a:pt x="159" y="13"/>
                    </a:cubicBezTo>
                    <a:cubicBezTo>
                      <a:pt x="156" y="10"/>
                      <a:pt x="152" y="7"/>
                      <a:pt x="148" y="5"/>
                    </a:cubicBezTo>
                    <a:cubicBezTo>
                      <a:pt x="142" y="2"/>
                      <a:pt x="136" y="1"/>
                      <a:pt x="130" y="0"/>
                    </a:cubicBezTo>
                    <a:cubicBezTo>
                      <a:pt x="122" y="0"/>
                      <a:pt x="115" y="2"/>
                      <a:pt x="108" y="5"/>
                    </a:cubicBezTo>
                    <a:cubicBezTo>
                      <a:pt x="103" y="8"/>
                      <a:pt x="98" y="11"/>
                      <a:pt x="94" y="15"/>
                    </a:cubicBezTo>
                    <a:cubicBezTo>
                      <a:pt x="89" y="21"/>
                      <a:pt x="5" y="145"/>
                      <a:pt x="5" y="145"/>
                    </a:cubicBezTo>
                    <a:cubicBezTo>
                      <a:pt x="0" y="157"/>
                      <a:pt x="0" y="168"/>
                      <a:pt x="7" y="173"/>
                    </a:cubicBezTo>
                    <a:cubicBezTo>
                      <a:pt x="14" y="178"/>
                      <a:pt x="25" y="174"/>
                      <a:pt x="34" y="165"/>
                    </a:cubicBezTo>
                    <a:cubicBezTo>
                      <a:pt x="74" y="107"/>
                      <a:pt x="74" y="107"/>
                      <a:pt x="74" y="107"/>
                    </a:cubicBezTo>
                    <a:cubicBezTo>
                      <a:pt x="74" y="416"/>
                      <a:pt x="74" y="416"/>
                      <a:pt x="74" y="416"/>
                    </a:cubicBezTo>
                    <a:cubicBezTo>
                      <a:pt x="77" y="427"/>
                      <a:pt x="86" y="436"/>
                      <a:pt x="97" y="436"/>
                    </a:cubicBezTo>
                    <a:cubicBezTo>
                      <a:pt x="108" y="436"/>
                      <a:pt x="117" y="427"/>
                      <a:pt x="120" y="416"/>
                    </a:cubicBezTo>
                    <a:cubicBezTo>
                      <a:pt x="121" y="204"/>
                      <a:pt x="121" y="204"/>
                      <a:pt x="121" y="204"/>
                    </a:cubicBezTo>
                    <a:cubicBezTo>
                      <a:pt x="133" y="204"/>
                      <a:pt x="133" y="204"/>
                      <a:pt x="133" y="204"/>
                    </a:cubicBezTo>
                    <a:cubicBezTo>
                      <a:pt x="133" y="416"/>
                      <a:pt x="133" y="416"/>
                      <a:pt x="133" y="416"/>
                    </a:cubicBezTo>
                    <a:cubicBezTo>
                      <a:pt x="136" y="427"/>
                      <a:pt x="145" y="436"/>
                      <a:pt x="156" y="436"/>
                    </a:cubicBezTo>
                    <a:cubicBezTo>
                      <a:pt x="167" y="436"/>
                      <a:pt x="176" y="427"/>
                      <a:pt x="179" y="416"/>
                    </a:cubicBezTo>
                    <a:cubicBezTo>
                      <a:pt x="181" y="106"/>
                      <a:pt x="181" y="106"/>
                      <a:pt x="181" y="106"/>
                    </a:cubicBezTo>
                    <a:cubicBezTo>
                      <a:pt x="221" y="165"/>
                      <a:pt x="221" y="165"/>
                      <a:pt x="221" y="165"/>
                    </a:cubicBezTo>
                    <a:cubicBezTo>
                      <a:pt x="230" y="174"/>
                      <a:pt x="241" y="178"/>
                      <a:pt x="248" y="173"/>
                    </a:cubicBezTo>
                    <a:cubicBezTo>
                      <a:pt x="255" y="168"/>
                      <a:pt x="256" y="157"/>
                      <a:pt x="25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eaLnBrk="0" fontAlgn="auto" hangingPunct="0">
                  <a:lnSpc>
                    <a:spcPct val="100000"/>
                  </a:lnSpc>
                  <a:spcBef>
                    <a:spcPct val="50000"/>
                  </a:spcBef>
                  <a:spcAft>
                    <a:spcPts val="0"/>
                  </a:spcAft>
                  <a:defRPr/>
                </a:pPr>
                <a:endParaRPr lang="da-DK" sz="700" kern="0" dirty="0" smtClean="0">
                  <a:solidFill>
                    <a:srgbClr val="000000"/>
                  </a:solidFill>
                  <a:latin typeface="Arial" charset="0"/>
                </a:endParaRPr>
              </a:p>
            </p:txBody>
          </p:sp>
        </p:grpSp>
        <p:sp>
          <p:nvSpPr>
            <p:cNvPr id="45" name="Pladsholder til indhold 2"/>
            <p:cNvSpPr txBox="1">
              <a:spLocks/>
            </p:cNvSpPr>
            <p:nvPr/>
          </p:nvSpPr>
          <p:spPr bwMode="auto">
            <a:xfrm>
              <a:off x="385610" y="2642660"/>
              <a:ext cx="619801" cy="403035"/>
            </a:xfrm>
            <a:prstGeom prst="rect">
              <a:avLst/>
            </a:prstGeom>
            <a:noFill/>
            <a:ln w="9525">
              <a:noFill/>
              <a:miter lim="800000"/>
              <a:headEnd/>
              <a:tailEnd/>
            </a:ln>
            <a:effectLst/>
          </p:spPr>
          <p:txBody>
            <a:bodyPr vert="horz" wrap="square" lIns="0" tIns="0" rIns="91440" bIns="45720" numCol="1" anchor="t" anchorCtr="0" compatLnSpc="1">
              <a:prstTxWarp prst="textNoShape">
                <a:avLst/>
              </a:prstTxWarp>
            </a:bodyPr>
            <a:lstStyle>
              <a:lvl1pPr marL="142875" indent="-142875" algn="l" rtl="0" eaLnBrk="1" fontAlgn="base" hangingPunct="1">
                <a:lnSpc>
                  <a:spcPts val="2100"/>
                </a:lnSpc>
                <a:spcBef>
                  <a:spcPct val="20000"/>
                </a:spcBef>
                <a:spcAft>
                  <a:spcPct val="0"/>
                </a:spcAft>
                <a:buChar char="•"/>
                <a:defRPr>
                  <a:solidFill>
                    <a:schemeClr val="tx1"/>
                  </a:solidFill>
                  <a:latin typeface="+mn-lt"/>
                  <a:ea typeface="+mn-ea"/>
                  <a:cs typeface="+mn-cs"/>
                </a:defRPr>
              </a:lvl1pPr>
              <a:lvl2pPr marL="595313" indent="-133350" algn="l" rtl="0" eaLnBrk="1" fontAlgn="base" hangingPunct="1">
                <a:lnSpc>
                  <a:spcPts val="1700"/>
                </a:lnSpc>
                <a:spcBef>
                  <a:spcPct val="20000"/>
                </a:spcBef>
                <a:spcAft>
                  <a:spcPct val="0"/>
                </a:spcAft>
                <a:buChar char="•"/>
                <a:defRPr sz="1400">
                  <a:solidFill>
                    <a:schemeClr val="tx1"/>
                  </a:solidFill>
                  <a:latin typeface="+mn-lt"/>
                </a:defRPr>
              </a:lvl2pPr>
              <a:lvl3pPr marL="1014413" indent="-104775" algn="l" rtl="0" eaLnBrk="1" fontAlgn="base" hangingPunct="1">
                <a:lnSpc>
                  <a:spcPts val="1500"/>
                </a:lnSpc>
                <a:spcBef>
                  <a:spcPct val="20000"/>
                </a:spcBef>
                <a:spcAft>
                  <a:spcPct val="0"/>
                </a:spcAft>
                <a:buChar char="•"/>
                <a:defRPr sz="1200">
                  <a:solidFill>
                    <a:schemeClr val="tx1"/>
                  </a:solidFill>
                  <a:latin typeface="+mn-lt"/>
                </a:defRPr>
              </a:lvl3pPr>
              <a:lvl4pPr marL="1438275" indent="-100013" algn="l" rtl="0" eaLnBrk="1" fontAlgn="base" hangingPunct="1">
                <a:lnSpc>
                  <a:spcPts val="1200"/>
                </a:lnSpc>
                <a:spcBef>
                  <a:spcPct val="20000"/>
                </a:spcBef>
                <a:spcAft>
                  <a:spcPct val="0"/>
                </a:spcAft>
                <a:buChar char="•"/>
                <a:defRPr sz="1000">
                  <a:solidFill>
                    <a:schemeClr val="tx1"/>
                  </a:solidFill>
                  <a:latin typeface="+mn-lt"/>
                </a:defRPr>
              </a:lvl4pPr>
              <a:lvl5pPr marL="1589088" indent="-87313" algn="l" rtl="0" eaLnBrk="1" fontAlgn="base" hangingPunct="1">
                <a:spcBef>
                  <a:spcPct val="20000"/>
                </a:spcBef>
                <a:spcAft>
                  <a:spcPct val="0"/>
                </a:spcAft>
                <a:buChar char="•"/>
                <a:defRPr sz="1400">
                  <a:solidFill>
                    <a:schemeClr val="tx1"/>
                  </a:solidFill>
                  <a:latin typeface="+mn-lt"/>
                </a:defRPr>
              </a:lvl5pPr>
              <a:lvl6pPr marL="2046288" indent="-87313" algn="l" rtl="0" eaLnBrk="1" fontAlgn="base" hangingPunct="1">
                <a:spcBef>
                  <a:spcPct val="20000"/>
                </a:spcBef>
                <a:spcAft>
                  <a:spcPct val="0"/>
                </a:spcAft>
                <a:buChar char="•"/>
                <a:defRPr sz="1400">
                  <a:solidFill>
                    <a:schemeClr val="tx1"/>
                  </a:solidFill>
                  <a:latin typeface="+mn-lt"/>
                </a:defRPr>
              </a:lvl6pPr>
              <a:lvl7pPr marL="2503488" indent="-87313" algn="l" rtl="0" eaLnBrk="1" fontAlgn="base" hangingPunct="1">
                <a:spcBef>
                  <a:spcPct val="20000"/>
                </a:spcBef>
                <a:spcAft>
                  <a:spcPct val="0"/>
                </a:spcAft>
                <a:buChar char="•"/>
                <a:defRPr sz="1400">
                  <a:solidFill>
                    <a:schemeClr val="tx1"/>
                  </a:solidFill>
                  <a:latin typeface="+mn-lt"/>
                </a:defRPr>
              </a:lvl7pPr>
              <a:lvl8pPr marL="2960688" indent="-87313" algn="l" rtl="0" eaLnBrk="1" fontAlgn="base" hangingPunct="1">
                <a:spcBef>
                  <a:spcPct val="20000"/>
                </a:spcBef>
                <a:spcAft>
                  <a:spcPct val="0"/>
                </a:spcAft>
                <a:buChar char="•"/>
                <a:defRPr sz="1400">
                  <a:solidFill>
                    <a:schemeClr val="tx1"/>
                  </a:solidFill>
                  <a:latin typeface="+mn-lt"/>
                </a:defRPr>
              </a:lvl8pPr>
              <a:lvl9pPr marL="3417888" indent="-87313" algn="l" rtl="0" eaLnBrk="1" fontAlgn="base" hangingPunct="1">
                <a:spcBef>
                  <a:spcPct val="20000"/>
                </a:spcBef>
                <a:spcAft>
                  <a:spcPct val="0"/>
                </a:spcAft>
                <a:buChar char="•"/>
                <a:defRPr sz="1400">
                  <a:solidFill>
                    <a:schemeClr val="tx1"/>
                  </a:solidFill>
                  <a:latin typeface="+mn-lt"/>
                </a:defRPr>
              </a:lvl9pPr>
            </a:lstStyle>
            <a:p>
              <a:pPr marL="0" indent="0" algn="ctr">
                <a:spcBef>
                  <a:spcPts val="0"/>
                </a:spcBef>
                <a:spcAft>
                  <a:spcPts val="0"/>
                </a:spcAft>
                <a:buFontTx/>
                <a:buNone/>
              </a:pPr>
              <a:r>
                <a:rPr lang="da-DK" kern="0" dirty="0" smtClean="0">
                  <a:solidFill>
                    <a:srgbClr val="000000"/>
                  </a:solidFill>
                </a:rPr>
                <a:t>agu</a:t>
              </a:r>
            </a:p>
          </p:txBody>
        </p:sp>
      </p:grpSp>
    </p:spTree>
    <p:extLst>
      <p:ext uri="{BB962C8B-B14F-4D97-AF65-F5344CB8AC3E}">
        <p14:creationId xmlns:p14="http://schemas.microsoft.com/office/powerpoint/2010/main" val="2990393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Hvordan er det nu lige </a:t>
            </a:r>
            <a:r>
              <a:rPr lang="da-DK" dirty="0"/>
              <a:t>at</a:t>
            </a:r>
            <a:r>
              <a:rPr lang="da-DK" dirty="0" smtClean="0"/>
              <a:t>…..?</a:t>
            </a:r>
            <a:endParaRPr lang="da-DK" dirty="0"/>
          </a:p>
        </p:txBody>
      </p:sp>
      <p:sp>
        <p:nvSpPr>
          <p:cNvPr id="3" name="Pladsholder til indhold 2"/>
          <p:cNvSpPr>
            <a:spLocks noGrp="1"/>
          </p:cNvSpPr>
          <p:nvPr>
            <p:ph sz="half" idx="1"/>
          </p:nvPr>
        </p:nvSpPr>
        <p:spPr>
          <a:xfrm>
            <a:off x="539748" y="1388327"/>
            <a:ext cx="8332789" cy="4929673"/>
          </a:xfrm>
        </p:spPr>
        <p:txBody>
          <a:bodyPr/>
          <a:lstStyle/>
          <a:p>
            <a:r>
              <a:rPr lang="da-DK" dirty="0" smtClean="0"/>
              <a:t>Forlængelse af skoleuger</a:t>
            </a:r>
          </a:p>
          <a:p>
            <a:pPr lvl="1"/>
            <a:r>
              <a:rPr lang="da-DK" dirty="0" smtClean="0"/>
              <a:t>Hvis eleven har for lidt plads til skoleundervisning, kan det samlede forløb forlænges efter FGU-reglerne herom (10 pct. kvoten)</a:t>
            </a:r>
          </a:p>
          <a:p>
            <a:pPr lvl="1"/>
            <a:r>
              <a:rPr lang="da-DK" sz="2000" dirty="0" smtClean="0"/>
              <a:t>Forlængelse af virksomhedspraktik</a:t>
            </a:r>
            <a:endParaRPr lang="da-DK" sz="2000" dirty="0"/>
          </a:p>
          <a:p>
            <a:pPr lvl="2"/>
            <a:r>
              <a:rPr lang="da-DK" dirty="0" smtClean="0"/>
              <a:t>Virksomhedspraktik kan forlænges med op til et år. Denne forlængelse indgår ikke i fordelingen mellem skoleuger og praktikuger.</a:t>
            </a:r>
          </a:p>
          <a:p>
            <a:pPr marL="360000" lvl="2" indent="0">
              <a:buNone/>
            </a:pPr>
            <a:r>
              <a:rPr lang="da-DK" dirty="0" smtClean="0"/>
              <a:t>  </a:t>
            </a:r>
            <a:endParaRPr lang="da-DK" dirty="0"/>
          </a:p>
          <a:p>
            <a:r>
              <a:rPr lang="da-DK" dirty="0" smtClean="0"/>
              <a:t>Eksempel:</a:t>
            </a:r>
          </a:p>
          <a:p>
            <a:pPr lvl="1"/>
            <a:r>
              <a:rPr lang="da-DK" dirty="0"/>
              <a:t>Eleven har været 1 år i pgu – starter herefter i egu. Rest 1 år (52 uger), heraf 17 skoleuger og 34 praktikuger. </a:t>
            </a:r>
            <a:endParaRPr lang="da-DK" dirty="0" smtClean="0"/>
          </a:p>
          <a:p>
            <a:pPr lvl="1"/>
            <a:r>
              <a:rPr lang="da-DK" dirty="0" smtClean="0"/>
              <a:t>Der er behov </a:t>
            </a:r>
            <a:r>
              <a:rPr lang="da-DK" dirty="0"/>
              <a:t>for 20 skoleuger, så forløbet forlænges med 8 uger til i alt 60 uger = 20 skoleuger og 40 praktikuger. </a:t>
            </a:r>
            <a:endParaRPr lang="da-DK" dirty="0" smtClean="0"/>
          </a:p>
          <a:p>
            <a:pPr lvl="1"/>
            <a:r>
              <a:rPr lang="da-DK" dirty="0" smtClean="0"/>
              <a:t>Hertil kan lægges forlænget virksomhedspraktik = 20 skoleuger og 92 (40+52) praktikuger. </a:t>
            </a:r>
            <a:endParaRPr lang="da-DK" dirty="0"/>
          </a:p>
          <a:p>
            <a:endParaRPr lang="da-DK" dirty="0"/>
          </a:p>
          <a:p>
            <a:endParaRPr lang="da-DK" dirty="0"/>
          </a:p>
          <a:p>
            <a:endParaRPr lang="da-DK" dirty="0"/>
          </a:p>
          <a:p>
            <a:endParaRPr lang="da-DK" dirty="0"/>
          </a:p>
        </p:txBody>
      </p:sp>
      <p:sp>
        <p:nvSpPr>
          <p:cNvPr id="4" name="Pladsholder til indhold 3"/>
          <p:cNvSpPr>
            <a:spLocks noGrp="1"/>
          </p:cNvSpPr>
          <p:nvPr>
            <p:ph sz="half" idx="2"/>
          </p:nvPr>
        </p:nvSpPr>
        <p:spPr>
          <a:xfrm>
            <a:off x="9506415" y="1800000"/>
            <a:ext cx="2197185" cy="4518000"/>
          </a:xfrm>
        </p:spPr>
        <p:txBody>
          <a:bodyPr/>
          <a:lstStyle/>
          <a:p>
            <a:endParaRPr lang="da-DK" sz="1400" dirty="0"/>
          </a:p>
        </p:txBody>
      </p:sp>
      <p:sp>
        <p:nvSpPr>
          <p:cNvPr id="5" name="Pladsholder til dato 4"/>
          <p:cNvSpPr>
            <a:spLocks noGrp="1"/>
          </p:cNvSpPr>
          <p:nvPr>
            <p:ph type="dt" sz="half" idx="10"/>
          </p:nvPr>
        </p:nvSpPr>
        <p:spPr/>
        <p:txBody>
          <a:bodyPr/>
          <a:lstStyle/>
          <a:p>
            <a:fld id="{34C635F7-DA85-43C0-B893-2EC1B9725940}" type="datetime2">
              <a:rPr lang="da-DK" smtClean="0"/>
              <a:t>20. november 2020</a:t>
            </a:fld>
            <a:endParaRPr lang="da-DK" dirty="0"/>
          </a:p>
        </p:txBody>
      </p:sp>
      <p:sp>
        <p:nvSpPr>
          <p:cNvPr id="6" name="Pladsholder til slidenummer 5"/>
          <p:cNvSpPr>
            <a:spLocks noGrp="1"/>
          </p:cNvSpPr>
          <p:nvPr>
            <p:ph type="sldNum" sz="quarter" idx="12"/>
          </p:nvPr>
        </p:nvSpPr>
        <p:spPr/>
        <p:txBody>
          <a:bodyPr/>
          <a:lstStyle/>
          <a:p>
            <a:fld id="{24C8C45C-947F-4981-8B3F-4F32E973C901}" type="slidenum">
              <a:rPr lang="da-DK" smtClean="0"/>
              <a:pPr/>
              <a:t>8</a:t>
            </a:fld>
            <a:endParaRPr lang="da-DK" dirty="0"/>
          </a:p>
        </p:txBody>
      </p:sp>
      <p:sp>
        <p:nvSpPr>
          <p:cNvPr id="7" name="Pladsholder til tekst 6"/>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868144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539750"/>
            <a:ext cx="9259888" cy="426901"/>
          </a:xfrm>
        </p:spPr>
        <p:txBody>
          <a:bodyPr/>
          <a:lstStyle/>
          <a:p>
            <a:r>
              <a:rPr lang="da-DK" sz="2000" dirty="0"/>
              <a:t>Forskellen mellem egu-forløb efter gammel ordning (påbegyndt før 1. august 2019) og egu-sporet i FGU (fra og med 1. august 2019). </a:t>
            </a:r>
          </a:p>
        </p:txBody>
      </p:sp>
      <p:graphicFrame>
        <p:nvGraphicFramePr>
          <p:cNvPr id="6" name="Pladsholder til indhold 5"/>
          <p:cNvGraphicFramePr>
            <a:graphicFrameLocks noGrp="1"/>
          </p:cNvGraphicFramePr>
          <p:nvPr>
            <p:ph idx="1"/>
            <p:extLst>
              <p:ext uri="{D42A27DB-BD31-4B8C-83A1-F6EECF244321}">
                <p14:modId xmlns:p14="http://schemas.microsoft.com/office/powerpoint/2010/main" val="2397075804"/>
              </p:ext>
            </p:extLst>
          </p:nvPr>
        </p:nvGraphicFramePr>
        <p:xfrm>
          <a:off x="2100663" y="1474640"/>
          <a:ext cx="62090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2233338068"/>
                    </a:ext>
                  </a:extLst>
                </a:gridCol>
                <a:gridCol w="2069465">
                  <a:extLst>
                    <a:ext uri="{9D8B030D-6E8A-4147-A177-3AD203B41FA5}">
                      <a16:colId xmlns:a16="http://schemas.microsoft.com/office/drawing/2014/main" val="1158734452"/>
                    </a:ext>
                  </a:extLst>
                </a:gridCol>
                <a:gridCol w="2070100">
                  <a:extLst>
                    <a:ext uri="{9D8B030D-6E8A-4147-A177-3AD203B41FA5}">
                      <a16:colId xmlns:a16="http://schemas.microsoft.com/office/drawing/2014/main" val="2863402126"/>
                    </a:ext>
                  </a:extLst>
                </a:gridCol>
              </a:tblGrid>
              <a:tr h="0">
                <a:tc>
                  <a:txBody>
                    <a:bodyPr/>
                    <a:lstStyle/>
                    <a:p>
                      <a:pPr>
                        <a:lnSpc>
                          <a:spcPct val="115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Egu – gammel ordning (før 1. august 2019)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Egu-sporet i FGU</a:t>
                      </a:r>
                    </a:p>
                    <a:p>
                      <a:pPr>
                        <a:lnSpc>
                          <a:spcPct val="115000"/>
                        </a:lnSpc>
                        <a:spcAft>
                          <a:spcPts val="0"/>
                        </a:spcAft>
                      </a:pPr>
                      <a:r>
                        <a:rPr lang="da-DK" sz="1100" dirty="0">
                          <a:effectLst/>
                        </a:rPr>
                        <a:t>(fra og med 1. august 2019)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8612679"/>
                  </a:ext>
                </a:extLst>
              </a:tr>
            </a:tbl>
          </a:graphicData>
        </a:graphic>
      </p:graphicFrame>
      <p:sp>
        <p:nvSpPr>
          <p:cNvPr id="4" name="Pladsholder til dato 3"/>
          <p:cNvSpPr>
            <a:spLocks noGrp="1"/>
          </p:cNvSpPr>
          <p:nvPr>
            <p:ph type="dt" sz="half" idx="10"/>
          </p:nvPr>
        </p:nvSpPr>
        <p:spPr/>
        <p:txBody>
          <a:bodyPr/>
          <a:lstStyle/>
          <a:p>
            <a:fld id="{E99083C6-A688-493F-8404-B7691D6B9763}" type="datetime1">
              <a:rPr lang="da-DK" smtClean="0"/>
              <a:pPr/>
              <a:t>20-11-2020</a:t>
            </a:fld>
            <a:endParaRPr lang="da-DK"/>
          </a:p>
        </p:txBody>
      </p:sp>
      <p:sp>
        <p:nvSpPr>
          <p:cNvPr id="5" name="Pladsholder til slidenummer 4"/>
          <p:cNvSpPr>
            <a:spLocks noGrp="1"/>
          </p:cNvSpPr>
          <p:nvPr>
            <p:ph type="sldNum" sz="quarter" idx="12"/>
          </p:nvPr>
        </p:nvSpPr>
        <p:spPr/>
        <p:txBody>
          <a:bodyPr/>
          <a:lstStyle/>
          <a:p>
            <a:r>
              <a:rPr lang="da-DK" smtClean="0"/>
              <a:t>Side </a:t>
            </a:r>
            <a:fld id="{2422BA6A-2CEF-46ED-93BA-979740AEA7F0}" type="slidenum">
              <a:rPr lang="da-DK" smtClean="0"/>
              <a:pPr/>
              <a:t>9</a:t>
            </a:fld>
            <a:endParaRPr lang="da-DK"/>
          </a:p>
        </p:txBody>
      </p:sp>
      <p:graphicFrame>
        <p:nvGraphicFramePr>
          <p:cNvPr id="9" name="Tabel 8"/>
          <p:cNvGraphicFramePr>
            <a:graphicFrameLocks noGrp="1"/>
          </p:cNvGraphicFramePr>
          <p:nvPr>
            <p:extLst>
              <p:ext uri="{D42A27DB-BD31-4B8C-83A1-F6EECF244321}">
                <p14:modId xmlns:p14="http://schemas.microsoft.com/office/powerpoint/2010/main" val="3608716839"/>
              </p:ext>
            </p:extLst>
          </p:nvPr>
        </p:nvGraphicFramePr>
        <p:xfrm>
          <a:off x="2100663" y="2093151"/>
          <a:ext cx="41389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1710887627"/>
                    </a:ext>
                  </a:extLst>
                </a:gridCol>
                <a:gridCol w="2069465">
                  <a:extLst>
                    <a:ext uri="{9D8B030D-6E8A-4147-A177-3AD203B41FA5}">
                      <a16:colId xmlns:a16="http://schemas.microsoft.com/office/drawing/2014/main" val="3747413199"/>
                    </a:ext>
                  </a:extLst>
                </a:gridCol>
              </a:tblGrid>
              <a:tr h="171450">
                <a:tc rowSpan="2">
                  <a:txBody>
                    <a:bodyPr/>
                    <a:lstStyle/>
                    <a:p>
                      <a:pPr>
                        <a:lnSpc>
                          <a:spcPct val="115000"/>
                        </a:lnSpc>
                        <a:spcAft>
                          <a:spcPts val="0"/>
                        </a:spcAft>
                      </a:pPr>
                      <a:r>
                        <a:rPr lang="da-DK" sz="1100" dirty="0">
                          <a:effectLst/>
                        </a:rPr>
                        <a:t>Ansvar for tilrettelæggelse af uddannelsesforløbet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8584661"/>
                  </a:ext>
                </a:extLst>
              </a:tr>
              <a:tr h="171450">
                <a:tc vMerge="1">
                  <a:txBody>
                    <a:bodyPr/>
                    <a:lstStyle/>
                    <a:p>
                      <a:endParaRPr lang="da-DK"/>
                    </a:p>
                  </a:txBody>
                  <a:tcPr/>
                </a:tc>
                <a:tc>
                  <a:txBody>
                    <a:bodyPr/>
                    <a:lstStyle/>
                    <a:p>
                      <a:pPr>
                        <a:lnSpc>
                          <a:spcPct val="115000"/>
                        </a:lnSpc>
                        <a:spcAft>
                          <a:spcPts val="0"/>
                        </a:spcAft>
                      </a:pPr>
                      <a:r>
                        <a:rPr lang="da-DK" sz="1100" dirty="0">
                          <a:effectLst/>
                        </a:rPr>
                        <a:t>Eventuelt delegeret til en produktionsskole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8321176"/>
                  </a:ext>
                </a:extLst>
              </a:tr>
            </a:tbl>
          </a:graphicData>
        </a:graphic>
      </p:graphicFrame>
      <p:graphicFrame>
        <p:nvGraphicFramePr>
          <p:cNvPr id="10" name="Tabel 9"/>
          <p:cNvGraphicFramePr>
            <a:graphicFrameLocks noGrp="1"/>
          </p:cNvGraphicFramePr>
          <p:nvPr>
            <p:extLst>
              <p:ext uri="{D42A27DB-BD31-4B8C-83A1-F6EECF244321}">
                <p14:modId xmlns:p14="http://schemas.microsoft.com/office/powerpoint/2010/main" val="2844920317"/>
              </p:ext>
            </p:extLst>
          </p:nvPr>
        </p:nvGraphicFramePr>
        <p:xfrm>
          <a:off x="6239593" y="2092851"/>
          <a:ext cx="2070100" cy="565404"/>
        </p:xfrm>
        <a:graphic>
          <a:graphicData uri="http://schemas.openxmlformats.org/drawingml/2006/table">
            <a:tbl>
              <a:tblPr firstRow="1" firstCol="1" bandRow="1">
                <a:tableStyleId>{69012ECD-51FC-41F1-AA8D-1B2483CD663E}</a:tableStyleId>
              </a:tblPr>
              <a:tblGrid>
                <a:gridCol w="2070100">
                  <a:extLst>
                    <a:ext uri="{9D8B030D-6E8A-4147-A177-3AD203B41FA5}">
                      <a16:colId xmlns:a16="http://schemas.microsoft.com/office/drawing/2014/main" val="1478073539"/>
                    </a:ext>
                  </a:extLst>
                </a:gridCol>
              </a:tblGrid>
              <a:tr h="565404">
                <a:tc>
                  <a:txBody>
                    <a:bodyPr/>
                    <a:lstStyle/>
                    <a:p>
                      <a:pPr>
                        <a:lnSpc>
                          <a:spcPct val="115000"/>
                        </a:lnSpc>
                        <a:spcAft>
                          <a:spcPts val="0"/>
                        </a:spcAft>
                      </a:pPr>
                      <a:r>
                        <a:rPr lang="da-DK" sz="1100" dirty="0">
                          <a:effectLst/>
                        </a:rPr>
                        <a:t>FGU-institution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7145301"/>
                  </a:ext>
                </a:extLst>
              </a:tr>
            </a:tbl>
          </a:graphicData>
        </a:graphic>
      </p:graphicFrame>
      <p:graphicFrame>
        <p:nvGraphicFramePr>
          <p:cNvPr id="12" name="Tabel 11"/>
          <p:cNvGraphicFramePr>
            <a:graphicFrameLocks noGrp="1"/>
          </p:cNvGraphicFramePr>
          <p:nvPr>
            <p:extLst>
              <p:ext uri="{D42A27DB-BD31-4B8C-83A1-F6EECF244321}">
                <p14:modId xmlns:p14="http://schemas.microsoft.com/office/powerpoint/2010/main" val="3600705436"/>
              </p:ext>
            </p:extLst>
          </p:nvPr>
        </p:nvGraphicFramePr>
        <p:xfrm>
          <a:off x="2100663" y="2711663"/>
          <a:ext cx="41389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405236236"/>
                    </a:ext>
                  </a:extLst>
                </a:gridCol>
                <a:gridCol w="2069465">
                  <a:extLst>
                    <a:ext uri="{9D8B030D-6E8A-4147-A177-3AD203B41FA5}">
                      <a16:colId xmlns:a16="http://schemas.microsoft.com/office/drawing/2014/main" val="1227000689"/>
                    </a:ext>
                  </a:extLst>
                </a:gridCol>
              </a:tblGrid>
              <a:tr h="85725">
                <a:tc rowSpan="2">
                  <a:txBody>
                    <a:bodyPr/>
                    <a:lstStyle/>
                    <a:p>
                      <a:pPr>
                        <a:lnSpc>
                          <a:spcPct val="115000"/>
                        </a:lnSpc>
                        <a:spcAft>
                          <a:spcPts val="0"/>
                        </a:spcAft>
                      </a:pPr>
                      <a:r>
                        <a:rPr lang="da-DK" sz="1100" dirty="0">
                          <a:effectLst/>
                        </a:rPr>
                        <a:t>Ansvar for vejledning gennem forløbet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9987514"/>
                  </a:ext>
                </a:extLst>
              </a:tr>
              <a:tr h="85725">
                <a:tc vMerge="1">
                  <a:txBody>
                    <a:bodyPr/>
                    <a:lstStyle/>
                    <a:p>
                      <a:endParaRPr lang="da-DK"/>
                    </a:p>
                  </a:txBody>
                  <a:tcPr/>
                </a:tc>
                <a:tc>
                  <a:txBody>
                    <a:bodyPr/>
                    <a:lstStyle/>
                    <a:p>
                      <a:pPr>
                        <a:lnSpc>
                          <a:spcPct val="115000"/>
                        </a:lnSpc>
                        <a:spcAft>
                          <a:spcPts val="0"/>
                        </a:spcAft>
                      </a:pPr>
                      <a:r>
                        <a:rPr lang="da-DK" sz="1100" dirty="0">
                          <a:effectLst/>
                        </a:rPr>
                        <a:t>Eventuelt delegeret til en produktionsskole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4470041"/>
                  </a:ext>
                </a:extLst>
              </a:tr>
            </a:tbl>
          </a:graphicData>
        </a:graphic>
      </p:graphicFrame>
      <p:graphicFrame>
        <p:nvGraphicFramePr>
          <p:cNvPr id="13" name="Tabel 12"/>
          <p:cNvGraphicFramePr>
            <a:graphicFrameLocks noGrp="1"/>
          </p:cNvGraphicFramePr>
          <p:nvPr>
            <p:extLst>
              <p:ext uri="{D42A27DB-BD31-4B8C-83A1-F6EECF244321}">
                <p14:modId xmlns:p14="http://schemas.microsoft.com/office/powerpoint/2010/main" val="1728279686"/>
              </p:ext>
            </p:extLst>
          </p:nvPr>
        </p:nvGraphicFramePr>
        <p:xfrm>
          <a:off x="6239593" y="2711663"/>
          <a:ext cx="2070100" cy="552450"/>
        </p:xfrm>
        <a:graphic>
          <a:graphicData uri="http://schemas.openxmlformats.org/drawingml/2006/table">
            <a:tbl>
              <a:tblPr firstRow="1" firstCol="1" bandRow="1">
                <a:tableStyleId>{69012ECD-51FC-41F1-AA8D-1B2483CD663E}</a:tableStyleId>
              </a:tblPr>
              <a:tblGrid>
                <a:gridCol w="2070100">
                  <a:extLst>
                    <a:ext uri="{9D8B030D-6E8A-4147-A177-3AD203B41FA5}">
                      <a16:colId xmlns:a16="http://schemas.microsoft.com/office/drawing/2014/main" val="2910459035"/>
                    </a:ext>
                  </a:extLst>
                </a:gridCol>
              </a:tblGrid>
              <a:tr h="552450">
                <a:tc>
                  <a:txBody>
                    <a:bodyPr/>
                    <a:lstStyle/>
                    <a:p>
                      <a:pPr>
                        <a:lnSpc>
                          <a:spcPct val="115000"/>
                        </a:lnSpc>
                        <a:spcAft>
                          <a:spcPts val="0"/>
                        </a:spcAft>
                      </a:pPr>
                      <a:r>
                        <a:rPr lang="da-DK" sz="1100" dirty="0">
                          <a:effectLst/>
                        </a:rPr>
                        <a:t>FGU-institution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5256112"/>
                  </a:ext>
                </a:extLst>
              </a:tr>
            </a:tbl>
          </a:graphicData>
        </a:graphic>
      </p:graphicFrame>
      <p:graphicFrame>
        <p:nvGraphicFramePr>
          <p:cNvPr id="14" name="Tabel 13"/>
          <p:cNvGraphicFramePr>
            <a:graphicFrameLocks noGrp="1"/>
          </p:cNvGraphicFramePr>
          <p:nvPr>
            <p:extLst>
              <p:ext uri="{D42A27DB-BD31-4B8C-83A1-F6EECF244321}">
                <p14:modId xmlns:p14="http://schemas.microsoft.com/office/powerpoint/2010/main" val="1526522965"/>
              </p:ext>
            </p:extLst>
          </p:nvPr>
        </p:nvGraphicFramePr>
        <p:xfrm>
          <a:off x="2100663" y="3317521"/>
          <a:ext cx="6209665"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2657210395"/>
                    </a:ext>
                  </a:extLst>
                </a:gridCol>
                <a:gridCol w="2070100">
                  <a:extLst>
                    <a:ext uri="{9D8B030D-6E8A-4147-A177-3AD203B41FA5}">
                      <a16:colId xmlns:a16="http://schemas.microsoft.com/office/drawing/2014/main" val="236854410"/>
                    </a:ext>
                  </a:extLst>
                </a:gridCol>
                <a:gridCol w="2070100">
                  <a:extLst>
                    <a:ext uri="{9D8B030D-6E8A-4147-A177-3AD203B41FA5}">
                      <a16:colId xmlns:a16="http://schemas.microsoft.com/office/drawing/2014/main" val="17141160"/>
                    </a:ext>
                  </a:extLst>
                </a:gridCol>
              </a:tblGrid>
              <a:tr h="85725">
                <a:tc rowSpan="2">
                  <a:txBody>
                    <a:bodyPr/>
                    <a:lstStyle/>
                    <a:p>
                      <a:pPr>
                        <a:lnSpc>
                          <a:spcPct val="115000"/>
                        </a:lnSpc>
                        <a:spcAft>
                          <a:spcPts val="0"/>
                        </a:spcAft>
                      </a:pPr>
                      <a:r>
                        <a:rPr lang="da-DK" sz="1100" dirty="0">
                          <a:effectLst/>
                        </a:rPr>
                        <a:t>Ansvar for at finde praktikplads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7475886"/>
                  </a:ext>
                </a:extLst>
              </a:tr>
              <a:tr h="85725">
                <a:tc vMerge="1">
                  <a:txBody>
                    <a:bodyPr/>
                    <a:lstStyle/>
                    <a:p>
                      <a:endParaRPr lang="da-DK"/>
                    </a:p>
                  </a:txBody>
                  <a:tcPr/>
                </a:tc>
                <a:tc>
                  <a:txBody>
                    <a:bodyPr/>
                    <a:lstStyle/>
                    <a:p>
                      <a:pPr>
                        <a:lnSpc>
                          <a:spcPct val="115000"/>
                        </a:lnSpc>
                        <a:spcAft>
                          <a:spcPts val="0"/>
                        </a:spcAft>
                      </a:pPr>
                      <a:r>
                        <a:rPr lang="da-DK" sz="1100">
                          <a:effectLst/>
                        </a:rPr>
                        <a:t>Eventuelt delegeret til en produktionsskole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dirty="0">
                          <a:effectLst/>
                        </a:rPr>
                        <a:t>Eventuelt delegeret til en FGU-institution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806977"/>
                  </a:ext>
                </a:extLst>
              </a:tr>
            </a:tbl>
          </a:graphicData>
        </a:graphic>
      </p:graphicFrame>
      <p:graphicFrame>
        <p:nvGraphicFramePr>
          <p:cNvPr id="15" name="Tabel 14"/>
          <p:cNvGraphicFramePr>
            <a:graphicFrameLocks noGrp="1"/>
          </p:cNvGraphicFramePr>
          <p:nvPr>
            <p:extLst>
              <p:ext uri="{D42A27DB-BD31-4B8C-83A1-F6EECF244321}">
                <p14:modId xmlns:p14="http://schemas.microsoft.com/office/powerpoint/2010/main" val="2310609096"/>
              </p:ext>
            </p:extLst>
          </p:nvPr>
        </p:nvGraphicFramePr>
        <p:xfrm>
          <a:off x="2100663" y="3935732"/>
          <a:ext cx="4138930" cy="578358"/>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2737823232"/>
                    </a:ext>
                  </a:extLst>
                </a:gridCol>
                <a:gridCol w="2069465">
                  <a:extLst>
                    <a:ext uri="{9D8B030D-6E8A-4147-A177-3AD203B41FA5}">
                      <a16:colId xmlns:a16="http://schemas.microsoft.com/office/drawing/2014/main" val="134723702"/>
                    </a:ext>
                  </a:extLst>
                </a:gridCol>
              </a:tblGrid>
              <a:tr h="85725">
                <a:tc rowSpan="2">
                  <a:txBody>
                    <a:bodyPr/>
                    <a:lstStyle/>
                    <a:p>
                      <a:pPr>
                        <a:lnSpc>
                          <a:spcPct val="115000"/>
                        </a:lnSpc>
                        <a:spcAft>
                          <a:spcPts val="0"/>
                        </a:spcAft>
                      </a:pPr>
                      <a:r>
                        <a:rPr lang="da-DK" sz="1100">
                          <a:effectLst/>
                        </a:rPr>
                        <a:t>Ansvar for at følge eleven i virksomhedspraktik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da-DK" sz="1100">
                          <a:effectLst/>
                        </a:rPr>
                        <a:t>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3116631"/>
                  </a:ext>
                </a:extLst>
              </a:tr>
              <a:tr h="85725">
                <a:tc vMerge="1">
                  <a:txBody>
                    <a:bodyPr/>
                    <a:lstStyle/>
                    <a:p>
                      <a:endParaRPr lang="da-DK"/>
                    </a:p>
                  </a:txBody>
                  <a:tcPr/>
                </a:tc>
                <a:tc>
                  <a:txBody>
                    <a:bodyPr/>
                    <a:lstStyle/>
                    <a:p>
                      <a:pPr>
                        <a:lnSpc>
                          <a:spcPct val="115000"/>
                        </a:lnSpc>
                        <a:spcAft>
                          <a:spcPts val="0"/>
                        </a:spcAft>
                      </a:pPr>
                      <a:r>
                        <a:rPr lang="da-DK" sz="1100" dirty="0">
                          <a:effectLst/>
                        </a:rPr>
                        <a:t>Eventuelt delegeret til en produktionsskole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4933985"/>
                  </a:ext>
                </a:extLst>
              </a:tr>
            </a:tbl>
          </a:graphicData>
        </a:graphic>
      </p:graphicFrame>
      <p:graphicFrame>
        <p:nvGraphicFramePr>
          <p:cNvPr id="16" name="Tabel 15"/>
          <p:cNvGraphicFramePr>
            <a:graphicFrameLocks noGrp="1"/>
          </p:cNvGraphicFramePr>
          <p:nvPr>
            <p:extLst>
              <p:ext uri="{D42A27DB-BD31-4B8C-83A1-F6EECF244321}">
                <p14:modId xmlns:p14="http://schemas.microsoft.com/office/powerpoint/2010/main" val="3839957118"/>
              </p:ext>
            </p:extLst>
          </p:nvPr>
        </p:nvGraphicFramePr>
        <p:xfrm>
          <a:off x="6239593" y="3935732"/>
          <a:ext cx="2070100" cy="565404"/>
        </p:xfrm>
        <a:graphic>
          <a:graphicData uri="http://schemas.openxmlformats.org/drawingml/2006/table">
            <a:tbl>
              <a:tblPr firstRow="1" firstCol="1" bandRow="1">
                <a:tableStyleId>{69012ECD-51FC-41F1-AA8D-1B2483CD663E}</a:tableStyleId>
              </a:tblPr>
              <a:tblGrid>
                <a:gridCol w="2070100">
                  <a:extLst>
                    <a:ext uri="{9D8B030D-6E8A-4147-A177-3AD203B41FA5}">
                      <a16:colId xmlns:a16="http://schemas.microsoft.com/office/drawing/2014/main" val="3078224766"/>
                    </a:ext>
                  </a:extLst>
                </a:gridCol>
              </a:tblGrid>
              <a:tr h="565404">
                <a:tc>
                  <a:txBody>
                    <a:bodyPr/>
                    <a:lstStyle/>
                    <a:p>
                      <a:pPr>
                        <a:lnSpc>
                          <a:spcPct val="115000"/>
                        </a:lnSpc>
                        <a:spcAft>
                          <a:spcPts val="0"/>
                        </a:spcAft>
                      </a:pPr>
                      <a:r>
                        <a:rPr lang="da-DK" sz="1100" dirty="0">
                          <a:effectLst/>
                        </a:rPr>
                        <a:t>FGU-institution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2584427"/>
                  </a:ext>
                </a:extLst>
              </a:tr>
            </a:tbl>
          </a:graphicData>
        </a:graphic>
      </p:graphicFrame>
      <p:graphicFrame>
        <p:nvGraphicFramePr>
          <p:cNvPr id="17" name="Tabel 16"/>
          <p:cNvGraphicFramePr>
            <a:graphicFrameLocks noGrp="1"/>
          </p:cNvGraphicFramePr>
          <p:nvPr>
            <p:extLst>
              <p:ext uri="{D42A27DB-BD31-4B8C-83A1-F6EECF244321}">
                <p14:modId xmlns:p14="http://schemas.microsoft.com/office/powerpoint/2010/main" val="619704006"/>
              </p:ext>
            </p:extLst>
          </p:nvPr>
        </p:nvGraphicFramePr>
        <p:xfrm>
          <a:off x="2100663" y="4552380"/>
          <a:ext cx="6209665" cy="1349502"/>
        </p:xfrm>
        <a:graphic>
          <a:graphicData uri="http://schemas.openxmlformats.org/drawingml/2006/table">
            <a:tbl>
              <a:tblPr firstRow="1" firstCol="1" bandRow="1">
                <a:tableStyleId>{69012ECD-51FC-41F1-AA8D-1B2483CD663E}</a:tableStyleId>
              </a:tblPr>
              <a:tblGrid>
                <a:gridCol w="2069465">
                  <a:extLst>
                    <a:ext uri="{9D8B030D-6E8A-4147-A177-3AD203B41FA5}">
                      <a16:colId xmlns:a16="http://schemas.microsoft.com/office/drawing/2014/main" val="3357435751"/>
                    </a:ext>
                  </a:extLst>
                </a:gridCol>
                <a:gridCol w="2070100">
                  <a:extLst>
                    <a:ext uri="{9D8B030D-6E8A-4147-A177-3AD203B41FA5}">
                      <a16:colId xmlns:a16="http://schemas.microsoft.com/office/drawing/2014/main" val="2017640270"/>
                    </a:ext>
                  </a:extLst>
                </a:gridCol>
                <a:gridCol w="2070100">
                  <a:extLst>
                    <a:ext uri="{9D8B030D-6E8A-4147-A177-3AD203B41FA5}">
                      <a16:colId xmlns:a16="http://schemas.microsoft.com/office/drawing/2014/main" val="1986022828"/>
                    </a:ext>
                  </a:extLst>
                </a:gridCol>
              </a:tblGrid>
              <a:tr h="0">
                <a:tc rowSpan="2">
                  <a:txBody>
                    <a:bodyPr/>
                    <a:lstStyle/>
                    <a:p>
                      <a:pPr>
                        <a:lnSpc>
                          <a:spcPct val="115000"/>
                        </a:lnSpc>
                        <a:spcAft>
                          <a:spcPts val="0"/>
                        </a:spcAft>
                      </a:pPr>
                      <a:r>
                        <a:rPr lang="da-DK" sz="1100">
                          <a:effectLst/>
                        </a:rPr>
                        <a:t>Underskrivelse af praktikaftale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15000"/>
                        </a:lnSpc>
                        <a:spcAft>
                          <a:spcPts val="0"/>
                        </a:spcAft>
                        <a:buFont typeface="Symbol" panose="05050102010706020507" pitchFamily="18" charset="2"/>
                        <a:buChar char=""/>
                        <a:tabLst>
                          <a:tab pos="228600" algn="l"/>
                        </a:tabLst>
                      </a:pPr>
                      <a:r>
                        <a:rPr lang="da-DK" sz="1100">
                          <a:effectLst/>
                        </a:rPr>
                        <a:t>Virksomhed og elev</a:t>
                      </a:r>
                    </a:p>
                    <a:p>
                      <a:pPr marL="342900" lvl="0" indent="-342900">
                        <a:lnSpc>
                          <a:spcPct val="115000"/>
                        </a:lnSpc>
                        <a:spcAft>
                          <a:spcPts val="0"/>
                        </a:spcAft>
                        <a:buFont typeface="Symbol" panose="05050102010706020507" pitchFamily="18" charset="2"/>
                        <a:buChar char=""/>
                        <a:tabLst>
                          <a:tab pos="228600" algn="l"/>
                        </a:tabLst>
                      </a:pPr>
                      <a:r>
                        <a:rPr lang="da-DK" sz="1100">
                          <a:effectLst/>
                        </a:rPr>
                        <a:t>Godkendes af 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15000"/>
                        </a:lnSpc>
                        <a:spcAft>
                          <a:spcPts val="0"/>
                        </a:spcAft>
                        <a:buFont typeface="Symbol" panose="05050102010706020507" pitchFamily="18" charset="2"/>
                        <a:buChar char=""/>
                        <a:tabLst>
                          <a:tab pos="228600" algn="l"/>
                        </a:tabLst>
                      </a:pPr>
                      <a:r>
                        <a:rPr lang="da-DK" sz="1100">
                          <a:effectLst/>
                        </a:rPr>
                        <a:t>Virksomhed og elev</a:t>
                      </a:r>
                    </a:p>
                    <a:p>
                      <a:pPr marL="342900" lvl="0" indent="-342900">
                        <a:lnSpc>
                          <a:spcPct val="115000"/>
                        </a:lnSpc>
                        <a:spcAft>
                          <a:spcPts val="0"/>
                        </a:spcAft>
                        <a:buFont typeface="Symbol" panose="05050102010706020507" pitchFamily="18" charset="2"/>
                        <a:buChar char=""/>
                        <a:tabLst>
                          <a:tab pos="228600" algn="l"/>
                        </a:tabLst>
                      </a:pPr>
                      <a:r>
                        <a:rPr lang="da-DK" sz="1100">
                          <a:effectLst/>
                        </a:rPr>
                        <a:t>Godkendes af kommune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1819436"/>
                  </a:ext>
                </a:extLst>
              </a:tr>
              <a:tr h="85725">
                <a:tc vMerge="1">
                  <a:txBody>
                    <a:bodyPr/>
                    <a:lstStyle/>
                    <a:p>
                      <a:endParaRPr lang="da-DK"/>
                    </a:p>
                  </a:txBody>
                  <a:tcPr/>
                </a:tc>
                <a:tc>
                  <a:txBody>
                    <a:bodyPr/>
                    <a:lstStyle/>
                    <a:p>
                      <a:pPr marL="342900" lvl="0" indent="-342900">
                        <a:lnSpc>
                          <a:spcPct val="115000"/>
                        </a:lnSpc>
                        <a:spcAft>
                          <a:spcPts val="0"/>
                        </a:spcAft>
                        <a:buFont typeface="Symbol" panose="05050102010706020507" pitchFamily="18" charset="2"/>
                        <a:buChar char=""/>
                        <a:tabLst>
                          <a:tab pos="228600" algn="l"/>
                        </a:tabLst>
                      </a:pPr>
                      <a:r>
                        <a:rPr lang="da-DK" sz="1100">
                          <a:effectLst/>
                        </a:rPr>
                        <a:t>Virksomhed og elev</a:t>
                      </a:r>
                    </a:p>
                    <a:p>
                      <a:pPr marL="342900" lvl="0" indent="-342900">
                        <a:lnSpc>
                          <a:spcPct val="115000"/>
                        </a:lnSpc>
                        <a:spcAft>
                          <a:spcPts val="0"/>
                        </a:spcAft>
                        <a:buFont typeface="Symbol" panose="05050102010706020507" pitchFamily="18" charset="2"/>
                        <a:buChar char=""/>
                        <a:tabLst>
                          <a:tab pos="228600" algn="l"/>
                        </a:tabLst>
                      </a:pPr>
                      <a:r>
                        <a:rPr lang="da-DK" sz="1100">
                          <a:effectLst/>
                        </a:rPr>
                        <a:t>Godkendelse eventuelt delegeret til produktionsskole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15000"/>
                        </a:lnSpc>
                        <a:spcAft>
                          <a:spcPts val="0"/>
                        </a:spcAft>
                        <a:buFont typeface="Symbol" panose="05050102010706020507" pitchFamily="18" charset="2"/>
                        <a:buChar char=""/>
                        <a:tabLst>
                          <a:tab pos="228600" algn="l"/>
                        </a:tabLst>
                      </a:pPr>
                      <a:r>
                        <a:rPr lang="da-DK" sz="1100" dirty="0">
                          <a:effectLst/>
                        </a:rPr>
                        <a:t>Virksomhed og elev</a:t>
                      </a:r>
                    </a:p>
                    <a:p>
                      <a:pPr marL="342900" lvl="0" indent="-342900">
                        <a:lnSpc>
                          <a:spcPct val="115000"/>
                        </a:lnSpc>
                        <a:spcAft>
                          <a:spcPts val="0"/>
                        </a:spcAft>
                        <a:buFont typeface="Symbol" panose="05050102010706020507" pitchFamily="18" charset="2"/>
                        <a:buChar char=""/>
                        <a:tabLst>
                          <a:tab pos="228600" algn="l"/>
                        </a:tabLst>
                      </a:pPr>
                      <a:r>
                        <a:rPr lang="da-DK" sz="1100" dirty="0">
                          <a:effectLst/>
                        </a:rPr>
                        <a:t>Godkendelse eventuelt delegeret til FGU-institution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6930132"/>
                  </a:ext>
                </a:extLst>
              </a:tr>
            </a:tbl>
          </a:graphicData>
        </a:graphic>
      </p:graphicFrame>
    </p:spTree>
    <p:extLst>
      <p:ext uri="{BB962C8B-B14F-4D97-AF65-F5344CB8AC3E}">
        <p14:creationId xmlns:p14="http://schemas.microsoft.com/office/powerpoint/2010/main" val="3309692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frd\AppData\Local\Temp\Templafy\PowerPointVsto\Assets\eud13.jpg"/>
  <p:tag name="TEMPLAFYSLIDEID" val="636951510936677223"/>
</p:tagLst>
</file>

<file path=ppt/tags/tag14.xml><?xml version="1.0" encoding="utf-8"?>
<p:tagLst xmlns:a="http://schemas.openxmlformats.org/drawingml/2006/main" xmlns:r="http://schemas.openxmlformats.org/officeDocument/2006/relationships" xmlns:p="http://schemas.openxmlformats.org/presentationml/2006/main">
  <p:tag name="TEMPLAFYSLIDEID" val="636951510936677225"/>
</p:tagLst>
</file>

<file path=ppt/tags/tag15.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16.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17.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18.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19.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1.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2.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3.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4.xml><?xml version="1.0" encoding="utf-8"?>
<p:tagLst xmlns:a="http://schemas.openxmlformats.org/drawingml/2006/main" xmlns:r="http://schemas.openxmlformats.org/officeDocument/2006/relationships" xmlns:p="http://schemas.openxmlformats.org/presentationml/2006/main">
  <p:tag name="TEMPLAFYSLIDEID" val="636951510936677225"/>
</p:tagLst>
</file>

<file path=ppt/tags/tag25.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6.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7.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8.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29.xml><?xml version="1.0" encoding="utf-8"?>
<p:tagLst xmlns:a="http://schemas.openxmlformats.org/drawingml/2006/main" xmlns:r="http://schemas.openxmlformats.org/officeDocument/2006/relationships" xmlns:p="http://schemas.openxmlformats.org/presentationml/2006/main">
  <p:tag name="TEMPLAFYSLIDEID" val="636951510936677225"/>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1.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2.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3.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4.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5.xml><?xml version="1.0" encoding="utf-8"?>
<p:tagLst xmlns:a="http://schemas.openxmlformats.org/drawingml/2006/main" xmlns:r="http://schemas.openxmlformats.org/officeDocument/2006/relationships" xmlns:p="http://schemas.openxmlformats.org/presentationml/2006/main">
  <p:tag name="TEMPLAFYSLIDEID" val="636951510936677225"/>
</p:tagLst>
</file>

<file path=ppt/tags/tag36.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7.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8.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39.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1.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2.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3.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4.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5.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6.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7.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8.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49.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TEMPLAFYSLIDEID" val="637061986919974775"/>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4748</Words>
  <Application>Microsoft Office PowerPoint</Application>
  <PresentationFormat>Widescreen</PresentationFormat>
  <Paragraphs>708</Paragraphs>
  <Slides>51</Slides>
  <Notes>38</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51</vt:i4>
      </vt:variant>
    </vt:vector>
  </HeadingPairs>
  <TitlesOfParts>
    <vt:vector size="60" baseType="lpstr">
      <vt:lpstr>Arial</vt:lpstr>
      <vt:lpstr>Calibri</vt:lpstr>
      <vt:lpstr>Franklin Gothic Medium Cond</vt:lpstr>
      <vt:lpstr>Georgia</vt:lpstr>
      <vt:lpstr>Questa-Regular</vt:lpstr>
      <vt:lpstr>Symbol</vt:lpstr>
      <vt:lpstr>Times New Roman</vt:lpstr>
      <vt:lpstr>Verdana</vt:lpstr>
      <vt:lpstr>UVM</vt:lpstr>
      <vt:lpstr>Egu-sporet i forberedende grunduddannelse            </vt:lpstr>
      <vt:lpstr>Rammer og regler for egu-sporet i FGU</vt:lpstr>
      <vt:lpstr>Hvordan er det nu lige at…..?</vt:lpstr>
      <vt:lpstr>Særligt for egu-sporet</vt:lpstr>
      <vt:lpstr>Særligt for egu-sporet</vt:lpstr>
      <vt:lpstr>Særligt for egu-sporet</vt:lpstr>
      <vt:lpstr>PowerPoint-præsentation</vt:lpstr>
      <vt:lpstr>Hvordan er det nu lige at…..?</vt:lpstr>
      <vt:lpstr>Forskellen mellem egu-forløb efter gammel ordning (påbegyndt før 1. august 2019) og egu-sporet i FGU (fra og med 1. august 2019). </vt:lpstr>
      <vt:lpstr>Forskellen mellem egu-forløb efter gammel ordning (påbegyndt før 1. august 2019) og egu-sporet i FGU (fra og med 1. august 2019). </vt:lpstr>
      <vt:lpstr>Særlige regler for egu-sporet i FGU. </vt:lpstr>
      <vt:lpstr>Links</vt:lpstr>
      <vt:lpstr>Links</vt:lpstr>
      <vt:lpstr>egu ▪ Case om Emma</vt:lpstr>
      <vt:lpstr> Emma</vt:lpstr>
      <vt:lpstr>PowerPoint-præsentation</vt:lpstr>
      <vt:lpstr> Praktikmål</vt:lpstr>
      <vt:lpstr> Praktikmål</vt:lpstr>
      <vt:lpstr> Internt møde om praktikmål</vt:lpstr>
      <vt:lpstr> Praktikmål på baggrund af fagbilag</vt:lpstr>
      <vt:lpstr> Praktikmål på baggrund af fagbilag</vt:lpstr>
      <vt:lpstr> Udarbejd praktikmål</vt:lpstr>
      <vt:lpstr> Vejlederens opgaver</vt:lpstr>
      <vt:lpstr> Emma møder arbejdsgiveren</vt:lpstr>
      <vt:lpstr>Arbejdsportfolio  og synliggørelse af  faglig udvikling </vt:lpstr>
      <vt:lpstr> Forløbsplan og opfølgning</vt:lpstr>
      <vt:lpstr> Faglig dokumentation</vt:lpstr>
      <vt:lpstr> Faglig dokumentation</vt:lpstr>
      <vt:lpstr> Faglige mål og progression</vt:lpstr>
      <vt:lpstr>Skoleforløb</vt:lpstr>
      <vt:lpstr> Skoleperioder</vt:lpstr>
      <vt:lpstr> Vidensmål</vt:lpstr>
      <vt:lpstr> Emmas skoleperioder</vt:lpstr>
      <vt:lpstr> Emmas forløb</vt:lpstr>
      <vt:lpstr> Forløbsplan</vt:lpstr>
      <vt:lpstr>Prøven </vt:lpstr>
      <vt:lpstr> Prøveformer</vt:lpstr>
      <vt:lpstr> Emma skal til portfolioprøve</vt:lpstr>
      <vt:lpstr> Arbejdsportfolio</vt:lpstr>
      <vt:lpstr> Præsentationsportfolio</vt:lpstr>
      <vt:lpstr> Præsentationsportfolio</vt:lpstr>
      <vt:lpstr> Emma forberedes på prøven</vt:lpstr>
      <vt:lpstr> Konkretiserede bedømmelseskriterier </vt:lpstr>
      <vt:lpstr> Eksamination</vt:lpstr>
      <vt:lpstr> Portfolioprøve</vt:lpstr>
      <vt:lpstr> Prøveformer</vt:lpstr>
      <vt:lpstr> Emma skal til   praktisk prøve over flere dage </vt:lpstr>
      <vt:lpstr> Rammer for  praktisk prøve over flere dage </vt:lpstr>
      <vt:lpstr> Konkretiserede bedømmelseskriterier </vt:lpstr>
      <vt:lpstr> Forberedelse til prøven</vt:lpstr>
      <vt:lpstr> Praktisk prøve over flere dage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2019-04-11T11:14:19Z</dcterms:created>
  <dcterms:modified xsi:type="dcterms:W3CDTF">2020-11-20T13:59:34Z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CustomerId">
    <vt:lpwstr>uvm</vt:lpwstr>
  </property>
  <property fmtid="{D5CDD505-2E9C-101B-9397-08002B2CF9AE}" pid="5" name="TemplateId">
    <vt:lpwstr>637030260375803988</vt:lpwstr>
  </property>
  <property fmtid="{D5CDD505-2E9C-101B-9397-08002B2CF9AE}" pid="6" name="UserProfileId">
    <vt:lpwstr>637079477050296125</vt:lpwstr>
  </property>
</Properties>
</file>