
<file path=[Content_Types].xml><?xml version="1.0" encoding="utf-8"?>
<Types xmlns="http://schemas.openxmlformats.org/package/2006/content-types">
  <Default Extension="png" ContentType="image/png"/>
  <Default Extension="bin" ContentType="image/x-e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7" r:id="rId2"/>
    <p:sldId id="269" r:id="rId3"/>
    <p:sldId id="271" r:id="rId4"/>
    <p:sldId id="266" r:id="rId5"/>
    <p:sldId id="295" r:id="rId6"/>
    <p:sldId id="302" r:id="rId7"/>
    <p:sldId id="316" r:id="rId8"/>
    <p:sldId id="303" r:id="rId9"/>
    <p:sldId id="270" r:id="rId10"/>
    <p:sldId id="305" r:id="rId11"/>
    <p:sldId id="273" r:id="rId12"/>
    <p:sldId id="274" r:id="rId13"/>
    <p:sldId id="275" r:id="rId14"/>
    <p:sldId id="276" r:id="rId15"/>
    <p:sldId id="277" r:id="rId16"/>
    <p:sldId id="307" r:id="rId17"/>
    <p:sldId id="308" r:id="rId18"/>
    <p:sldId id="309" r:id="rId19"/>
    <p:sldId id="301" r:id="rId20"/>
    <p:sldId id="310" r:id="rId21"/>
    <p:sldId id="282" r:id="rId22"/>
    <p:sldId id="291" r:id="rId23"/>
    <p:sldId id="290" r:id="rId24"/>
    <p:sldId id="313" r:id="rId25"/>
    <p:sldId id="317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4"/>
    <a:srgbClr val="00A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6" autoAdjust="0"/>
    <p:restoredTop sz="58769" autoAdjust="0"/>
  </p:normalViewPr>
  <p:slideViewPr>
    <p:cSldViewPr snapToGrid="0" showGuides="1">
      <p:cViewPr varScale="1">
        <p:scale>
          <a:sx n="77" d="100"/>
          <a:sy n="77" d="100"/>
        </p:scale>
        <p:origin x="1698" y="84"/>
      </p:cViewPr>
      <p:guideLst/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B7B23-B224-4FDE-B3F9-3F9A5E95E04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9C6053E-7BD7-403B-83EE-A2A34672E2A6}">
      <dgm:prSet phldrT="[Tekst]" custT="1"/>
      <dgm:spPr>
        <a:solidFill>
          <a:srgbClr val="0091C4"/>
        </a:solidFill>
        <a:ln>
          <a:solidFill>
            <a:schemeClr val="tx1"/>
          </a:solidFill>
        </a:ln>
      </dgm:spPr>
      <dgm:t>
        <a:bodyPr anchor="t"/>
        <a:lstStyle/>
        <a:p>
          <a:pPr algn="ctr"/>
          <a:r>
            <a:rPr lang="da-DK" sz="1600" u="sng" dirty="0"/>
            <a:t>Evaluering og bedømmelse</a:t>
          </a:r>
        </a:p>
        <a:p>
          <a:pPr algn="ctr"/>
          <a:endParaRPr lang="da-DK" sz="1200" u="sng" dirty="0"/>
        </a:p>
        <a:p>
          <a:pPr algn="ctr"/>
          <a:r>
            <a:rPr lang="da-DK" sz="1200" i="1" u="none" dirty="0"/>
            <a:t>Løbende og afsluttende evaluering (feedback)</a:t>
          </a:r>
        </a:p>
        <a:p>
          <a:pPr algn="ctr"/>
          <a:r>
            <a:rPr lang="da-DK" sz="1200" i="1" u="none" dirty="0"/>
            <a:t>Bedømmelsesgrundlag og -kriterier</a:t>
          </a:r>
        </a:p>
        <a:p>
          <a:pPr algn="ctr"/>
          <a:endParaRPr lang="da-DK" sz="1200" i="1" u="none" dirty="0"/>
        </a:p>
        <a:p>
          <a:pPr algn="ctr"/>
          <a:endParaRPr lang="da-DK" sz="1600" u="sng" dirty="0"/>
        </a:p>
      </dgm:t>
    </dgm:pt>
    <dgm:pt modelId="{5CBBAB8B-FE87-496E-B288-46427667D61D}" type="parTrans" cxnId="{A0672BF3-DC39-42DA-81EE-99D65915D301}">
      <dgm:prSet/>
      <dgm:spPr/>
      <dgm:t>
        <a:bodyPr/>
        <a:lstStyle/>
        <a:p>
          <a:endParaRPr lang="da-DK"/>
        </a:p>
      </dgm:t>
    </dgm:pt>
    <dgm:pt modelId="{8E767F54-78D9-4923-92C1-F96AA40F4CBE}" type="sibTrans" cxnId="{A0672BF3-DC39-42DA-81EE-99D65915D301}">
      <dgm:prSet/>
      <dgm:spPr/>
      <dgm:t>
        <a:bodyPr/>
        <a:lstStyle/>
        <a:p>
          <a:endParaRPr lang="da-DK"/>
        </a:p>
      </dgm:t>
    </dgm:pt>
    <dgm:pt modelId="{4D6AEBAC-B39C-4B0A-BB37-3D66E534CDA3}">
      <dgm:prSet phldrT="[Tekst]" custT="1"/>
      <dgm:spPr>
        <a:solidFill>
          <a:srgbClr val="0091C4"/>
        </a:solidFill>
        <a:ln>
          <a:solidFill>
            <a:schemeClr val="tx1"/>
          </a:solidFill>
        </a:ln>
      </dgm:spPr>
      <dgm:t>
        <a:bodyPr anchor="t"/>
        <a:lstStyle/>
        <a:p>
          <a:pPr algn="ctr"/>
          <a:r>
            <a:rPr lang="da-DK" sz="1600" u="sng" dirty="0"/>
            <a:t>Indhold i undervisningen</a:t>
          </a:r>
        </a:p>
        <a:p>
          <a:pPr algn="ctr"/>
          <a:r>
            <a:rPr lang="da-DK" sz="1200" i="1" u="none" dirty="0"/>
            <a:t>Planlagt fagligt indhold</a:t>
          </a:r>
        </a:p>
        <a:p>
          <a:pPr algn="ctr"/>
          <a:r>
            <a:rPr lang="da-DK" sz="1200" i="1" u="none" dirty="0"/>
            <a:t>Helhedsorientering</a:t>
          </a:r>
        </a:p>
        <a:p>
          <a:pPr algn="ctr"/>
          <a:r>
            <a:rPr lang="da-DK" sz="1200" i="1" u="none" dirty="0"/>
            <a:t>Differentiering</a:t>
          </a:r>
        </a:p>
        <a:p>
          <a:pPr algn="ctr"/>
          <a:r>
            <a:rPr lang="da-DK" sz="1200" i="1" u="none" dirty="0"/>
            <a:t>Tværfaglighed</a:t>
          </a:r>
        </a:p>
        <a:p>
          <a:pPr algn="ctr"/>
          <a:r>
            <a:rPr lang="da-DK" sz="1200" i="1" u="none" dirty="0"/>
            <a:t>Praksisrelatering</a:t>
          </a:r>
        </a:p>
        <a:p>
          <a:pPr algn="ctr"/>
          <a:endParaRPr lang="da-DK" sz="1200" i="1" u="none" dirty="0"/>
        </a:p>
        <a:p>
          <a:pPr algn="ctr"/>
          <a:endParaRPr lang="da-DK" sz="1050" i="1" u="none" dirty="0"/>
        </a:p>
      </dgm:t>
    </dgm:pt>
    <dgm:pt modelId="{0AC59BFF-6BF4-47D6-9FFC-029EC5E5F0DE}" type="parTrans" cxnId="{9EC4299D-309C-46D5-AD9E-B18EB59E9FFB}">
      <dgm:prSet/>
      <dgm:spPr/>
      <dgm:t>
        <a:bodyPr/>
        <a:lstStyle/>
        <a:p>
          <a:endParaRPr lang="da-DK"/>
        </a:p>
      </dgm:t>
    </dgm:pt>
    <dgm:pt modelId="{E917B45B-6548-4C07-8633-F9FBF4D4ACC5}" type="sibTrans" cxnId="{9EC4299D-309C-46D5-AD9E-B18EB59E9FFB}">
      <dgm:prSet/>
      <dgm:spPr/>
      <dgm:t>
        <a:bodyPr/>
        <a:lstStyle/>
        <a:p>
          <a:endParaRPr lang="da-DK"/>
        </a:p>
      </dgm:t>
    </dgm:pt>
    <dgm:pt modelId="{814867CE-F4ED-4EE3-90C7-F2C4A495AEC6}">
      <dgm:prSet phldrT="[Tekst]" custT="1"/>
      <dgm:spPr>
        <a:solidFill>
          <a:srgbClr val="0091C4"/>
        </a:solidFill>
        <a:ln>
          <a:solidFill>
            <a:schemeClr val="tx1"/>
          </a:solidFill>
        </a:ln>
      </dgm:spPr>
      <dgm:t>
        <a:bodyPr anchor="t"/>
        <a:lstStyle/>
        <a:p>
          <a:pPr algn="ctr"/>
          <a:r>
            <a:rPr lang="da-DK" sz="1600" u="sng" dirty="0"/>
            <a:t>Mål for undervisningen</a:t>
          </a:r>
        </a:p>
        <a:p>
          <a:pPr algn="ctr"/>
          <a:endParaRPr lang="da-DK" sz="1200" i="1" u="none" dirty="0"/>
        </a:p>
        <a:p>
          <a:pPr algn="ctr"/>
          <a:r>
            <a:rPr lang="da-DK" sz="1200" i="1" u="none" dirty="0"/>
            <a:t>Læringsmål</a:t>
          </a:r>
        </a:p>
      </dgm:t>
    </dgm:pt>
    <dgm:pt modelId="{15211F9B-42BC-485D-9394-0BE8BA236CBB}" type="parTrans" cxnId="{32C74418-B20D-4B02-ACA4-D277E7981A21}">
      <dgm:prSet/>
      <dgm:spPr/>
      <dgm:t>
        <a:bodyPr/>
        <a:lstStyle/>
        <a:p>
          <a:endParaRPr lang="da-DK"/>
        </a:p>
      </dgm:t>
    </dgm:pt>
    <dgm:pt modelId="{147FB1BB-5CE3-4A58-8824-323069375AF9}" type="sibTrans" cxnId="{32C74418-B20D-4B02-ACA4-D277E7981A21}">
      <dgm:prSet/>
      <dgm:spPr/>
      <dgm:t>
        <a:bodyPr/>
        <a:lstStyle/>
        <a:p>
          <a:endParaRPr lang="da-DK"/>
        </a:p>
      </dgm:t>
    </dgm:pt>
    <dgm:pt modelId="{7CB3FAE9-E392-42B6-BC3C-4B95FA80932E}" type="pres">
      <dgm:prSet presAssocID="{B2BB7B23-B224-4FDE-B3F9-3F9A5E95E048}" presName="compositeShape" presStyleCnt="0">
        <dgm:presLayoutVars>
          <dgm:chMax val="7"/>
          <dgm:dir/>
          <dgm:resizeHandles val="exact"/>
        </dgm:presLayoutVars>
      </dgm:prSet>
      <dgm:spPr/>
    </dgm:pt>
    <dgm:pt modelId="{542E0E52-DEE9-44D1-A17D-F2F603FF27FE}" type="pres">
      <dgm:prSet presAssocID="{B2BB7B23-B224-4FDE-B3F9-3F9A5E95E048}" presName="wedge1" presStyleLbl="node1" presStyleIdx="0" presStyleCnt="3" custScaleX="117833" custScaleY="117833" custLinFactNeighborX="-5325" custLinFactNeighborY="2600"/>
      <dgm:spPr/>
      <dgm:t>
        <a:bodyPr/>
        <a:lstStyle/>
        <a:p>
          <a:endParaRPr lang="da-DK"/>
        </a:p>
      </dgm:t>
    </dgm:pt>
    <dgm:pt modelId="{80EA3E35-6890-480E-B268-2DD4A3E2C975}" type="pres">
      <dgm:prSet presAssocID="{B2BB7B23-B224-4FDE-B3F9-3F9A5E95E04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937B43D-C1D3-495B-8004-2622702FFAF4}" type="pres">
      <dgm:prSet presAssocID="{B2BB7B23-B224-4FDE-B3F9-3F9A5E95E048}" presName="wedge2" presStyleLbl="node1" presStyleIdx="1" presStyleCnt="3" custScaleX="117833" custScaleY="117833"/>
      <dgm:spPr/>
      <dgm:t>
        <a:bodyPr/>
        <a:lstStyle/>
        <a:p>
          <a:endParaRPr lang="da-DK"/>
        </a:p>
      </dgm:t>
    </dgm:pt>
    <dgm:pt modelId="{31079718-D8F7-439E-81A8-E939BEBC33AB}" type="pres">
      <dgm:prSet presAssocID="{B2BB7B23-B224-4FDE-B3F9-3F9A5E95E04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430F2EB-512E-4C77-85A1-5AE97B47BD1B}" type="pres">
      <dgm:prSet presAssocID="{B2BB7B23-B224-4FDE-B3F9-3F9A5E95E048}" presName="wedge3" presStyleLbl="node1" presStyleIdx="2" presStyleCnt="3" custScaleX="117833" custScaleY="117833" custLinFactNeighborY="-218"/>
      <dgm:spPr/>
      <dgm:t>
        <a:bodyPr/>
        <a:lstStyle/>
        <a:p>
          <a:endParaRPr lang="da-DK"/>
        </a:p>
      </dgm:t>
    </dgm:pt>
    <dgm:pt modelId="{4C0209FB-0633-4FCD-8734-47075F028992}" type="pres">
      <dgm:prSet presAssocID="{B2BB7B23-B224-4FDE-B3F9-3F9A5E95E04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0672BF3-DC39-42DA-81EE-99D65915D301}" srcId="{B2BB7B23-B224-4FDE-B3F9-3F9A5E95E048}" destId="{B9C6053E-7BD7-403B-83EE-A2A34672E2A6}" srcOrd="0" destOrd="0" parTransId="{5CBBAB8B-FE87-496E-B288-46427667D61D}" sibTransId="{8E767F54-78D9-4923-92C1-F96AA40F4CBE}"/>
    <dgm:cxn modelId="{32C74418-B20D-4B02-ACA4-D277E7981A21}" srcId="{B2BB7B23-B224-4FDE-B3F9-3F9A5E95E048}" destId="{814867CE-F4ED-4EE3-90C7-F2C4A495AEC6}" srcOrd="2" destOrd="0" parTransId="{15211F9B-42BC-485D-9394-0BE8BA236CBB}" sibTransId="{147FB1BB-5CE3-4A58-8824-323069375AF9}"/>
    <dgm:cxn modelId="{5BC2BBD7-D2DD-4F6B-92CA-FB34CA276A31}" type="presOf" srcId="{B9C6053E-7BD7-403B-83EE-A2A34672E2A6}" destId="{80EA3E35-6890-480E-B268-2DD4A3E2C975}" srcOrd="1" destOrd="0" presId="urn:microsoft.com/office/officeart/2005/8/layout/chart3"/>
    <dgm:cxn modelId="{7C15E502-9415-48AE-93B8-7605297187F4}" type="presOf" srcId="{B9C6053E-7BD7-403B-83EE-A2A34672E2A6}" destId="{542E0E52-DEE9-44D1-A17D-F2F603FF27FE}" srcOrd="0" destOrd="0" presId="urn:microsoft.com/office/officeart/2005/8/layout/chart3"/>
    <dgm:cxn modelId="{9EC4299D-309C-46D5-AD9E-B18EB59E9FFB}" srcId="{B2BB7B23-B224-4FDE-B3F9-3F9A5E95E048}" destId="{4D6AEBAC-B39C-4B0A-BB37-3D66E534CDA3}" srcOrd="1" destOrd="0" parTransId="{0AC59BFF-6BF4-47D6-9FFC-029EC5E5F0DE}" sibTransId="{E917B45B-6548-4C07-8633-F9FBF4D4ACC5}"/>
    <dgm:cxn modelId="{F4F9723C-CF37-4F50-BCE0-10AB66981FAF}" type="presOf" srcId="{B2BB7B23-B224-4FDE-B3F9-3F9A5E95E048}" destId="{7CB3FAE9-E392-42B6-BC3C-4B95FA80932E}" srcOrd="0" destOrd="0" presId="urn:microsoft.com/office/officeart/2005/8/layout/chart3"/>
    <dgm:cxn modelId="{DFD6BB2F-EA42-4B1C-8D64-F1E1F3E5477E}" type="presOf" srcId="{4D6AEBAC-B39C-4B0A-BB37-3D66E534CDA3}" destId="{6937B43D-C1D3-495B-8004-2622702FFAF4}" srcOrd="0" destOrd="0" presId="urn:microsoft.com/office/officeart/2005/8/layout/chart3"/>
    <dgm:cxn modelId="{07C52838-6DD7-4DAA-88F0-BA568E1EAC7F}" type="presOf" srcId="{814867CE-F4ED-4EE3-90C7-F2C4A495AEC6}" destId="{F430F2EB-512E-4C77-85A1-5AE97B47BD1B}" srcOrd="0" destOrd="0" presId="urn:microsoft.com/office/officeart/2005/8/layout/chart3"/>
    <dgm:cxn modelId="{C5605430-DE9B-44C1-A225-44B5FBEC5411}" type="presOf" srcId="{814867CE-F4ED-4EE3-90C7-F2C4A495AEC6}" destId="{4C0209FB-0633-4FCD-8734-47075F028992}" srcOrd="1" destOrd="0" presId="urn:microsoft.com/office/officeart/2005/8/layout/chart3"/>
    <dgm:cxn modelId="{3B7F98A9-7F4E-4D55-B4FE-87B8E835AFCC}" type="presOf" srcId="{4D6AEBAC-B39C-4B0A-BB37-3D66E534CDA3}" destId="{31079718-D8F7-439E-81A8-E939BEBC33AB}" srcOrd="1" destOrd="0" presId="urn:microsoft.com/office/officeart/2005/8/layout/chart3"/>
    <dgm:cxn modelId="{75ED3FE2-CB72-45B3-A1DA-B0E2D442AFFB}" type="presParOf" srcId="{7CB3FAE9-E392-42B6-BC3C-4B95FA80932E}" destId="{542E0E52-DEE9-44D1-A17D-F2F603FF27FE}" srcOrd="0" destOrd="0" presId="urn:microsoft.com/office/officeart/2005/8/layout/chart3"/>
    <dgm:cxn modelId="{F4C7AF7A-B3AB-44AA-9F1A-DF79C5B588A7}" type="presParOf" srcId="{7CB3FAE9-E392-42B6-BC3C-4B95FA80932E}" destId="{80EA3E35-6890-480E-B268-2DD4A3E2C975}" srcOrd="1" destOrd="0" presId="urn:microsoft.com/office/officeart/2005/8/layout/chart3"/>
    <dgm:cxn modelId="{B2D90D6B-4442-49D9-8000-BABB3D6D8E67}" type="presParOf" srcId="{7CB3FAE9-E392-42B6-BC3C-4B95FA80932E}" destId="{6937B43D-C1D3-495B-8004-2622702FFAF4}" srcOrd="2" destOrd="0" presId="urn:microsoft.com/office/officeart/2005/8/layout/chart3"/>
    <dgm:cxn modelId="{B1A0E2AD-D675-412B-A9AB-A08F4D6B4668}" type="presParOf" srcId="{7CB3FAE9-E392-42B6-BC3C-4B95FA80932E}" destId="{31079718-D8F7-439E-81A8-E939BEBC33AB}" srcOrd="3" destOrd="0" presId="urn:microsoft.com/office/officeart/2005/8/layout/chart3"/>
    <dgm:cxn modelId="{43E0D213-2F83-4B1D-98CD-1D0CAA005F9C}" type="presParOf" srcId="{7CB3FAE9-E392-42B6-BC3C-4B95FA80932E}" destId="{F430F2EB-512E-4C77-85A1-5AE97B47BD1B}" srcOrd="4" destOrd="0" presId="urn:microsoft.com/office/officeart/2005/8/layout/chart3"/>
    <dgm:cxn modelId="{E38FE847-323F-4562-B364-22186DA380AC}" type="presParOf" srcId="{7CB3FAE9-E392-42B6-BC3C-4B95FA80932E}" destId="{4C0209FB-0633-4FCD-8734-47075F02899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E0E52-DEE9-44D1-A17D-F2F603FF27FE}">
      <dsp:nvSpPr>
        <dsp:cNvPr id="0" name=""/>
        <dsp:cNvSpPr/>
      </dsp:nvSpPr>
      <dsp:spPr>
        <a:xfrm>
          <a:off x="1411794" y="84039"/>
          <a:ext cx="5759984" cy="5759984"/>
        </a:xfrm>
        <a:prstGeom prst="pie">
          <a:avLst>
            <a:gd name="adj1" fmla="val 16200000"/>
            <a:gd name="adj2" fmla="val 1800000"/>
          </a:avLst>
        </a:prstGeom>
        <a:solidFill>
          <a:srgbClr val="0091C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u="sng" kern="1200" dirty="0"/>
            <a:t>Evaluering og bedømmelse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u="sng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Løbende og afsluttende evaluering (feedback)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Bedømmelsesgrundlag og -kriterier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i="1" u="none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u="sng" kern="1200" dirty="0"/>
        </a:p>
      </dsp:txBody>
      <dsp:txXfrm>
        <a:off x="4543443" y="1146893"/>
        <a:ext cx="1954280" cy="1919994"/>
      </dsp:txXfrm>
    </dsp:sp>
    <dsp:sp modelId="{6937B43D-C1D3-495B-8004-2622702FFAF4}">
      <dsp:nvSpPr>
        <dsp:cNvPr id="0" name=""/>
        <dsp:cNvSpPr/>
      </dsp:nvSpPr>
      <dsp:spPr>
        <a:xfrm>
          <a:off x="1420116" y="102428"/>
          <a:ext cx="5759984" cy="5759984"/>
        </a:xfrm>
        <a:prstGeom prst="pie">
          <a:avLst>
            <a:gd name="adj1" fmla="val 1800000"/>
            <a:gd name="adj2" fmla="val 9000000"/>
          </a:avLst>
        </a:prstGeom>
        <a:solidFill>
          <a:srgbClr val="0091C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u="sng" kern="1200" dirty="0"/>
            <a:t>Indhold i undervisningen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Planlagt fagligt indhold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Helhedsorientering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Differentiering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Tværfaglighed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Praksisrelatering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i="1" u="none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50" i="1" u="none" kern="1200" dirty="0"/>
        </a:p>
      </dsp:txBody>
      <dsp:txXfrm>
        <a:off x="2997254" y="3736704"/>
        <a:ext cx="2605707" cy="1782852"/>
      </dsp:txXfrm>
    </dsp:sp>
    <dsp:sp modelId="{F430F2EB-512E-4C77-85A1-5AE97B47BD1B}">
      <dsp:nvSpPr>
        <dsp:cNvPr id="0" name=""/>
        <dsp:cNvSpPr/>
      </dsp:nvSpPr>
      <dsp:spPr>
        <a:xfrm>
          <a:off x="1420116" y="91772"/>
          <a:ext cx="5759984" cy="5759984"/>
        </a:xfrm>
        <a:prstGeom prst="pie">
          <a:avLst>
            <a:gd name="adj1" fmla="val 9000000"/>
            <a:gd name="adj2" fmla="val 16200000"/>
          </a:avLst>
        </a:prstGeom>
        <a:solidFill>
          <a:srgbClr val="0091C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u="sng" kern="1200" dirty="0"/>
            <a:t>Mål for undervisningen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i="1" u="none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i="1" u="none" kern="1200" dirty="0"/>
            <a:t>Læringsmål</a:t>
          </a:r>
        </a:p>
      </dsp:txBody>
      <dsp:txXfrm>
        <a:off x="2037257" y="1223197"/>
        <a:ext cx="1954280" cy="1919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1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50" i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9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5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66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5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76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5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15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5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19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5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47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4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16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19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85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94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13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06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1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11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5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3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5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none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3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3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7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4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01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7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022134B-2EA5-4CBB-9450-AECB2308381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3D4F9EA-A605-4D01-863E-708DD5D85776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1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9F665-2730-4BFB-B1A6-7D7244711B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800000"/>
            <a:ext cx="11110913" cy="451666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9439-ACD5-40DF-9AA7-A3F79ACD6661}" type="datetime2">
              <a:rPr lang="da-DK" noProof="0" smtClean="0"/>
              <a:t>18. maj 2021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18. maj 2021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6424C-796D-4BE4-BAE8-6ACAB3C4F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586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A8CE66-7830-4B1C-B068-74528FAA5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8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C2635E-BF5D-473B-8DC0-E2D60A65A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3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586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408A-2C93-4FDA-893A-85FA7EDCDC14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2C7CCD-C2D2-447B-B713-284F50A31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56B4D01-058D-4267-8553-2994D80A3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5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2261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6CC8-1D17-441B-9748-69DE7971662D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282BC1E-B2C5-4086-B686-2BE20ECB7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014913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82598E-74C8-4D96-9CD9-F3C9379E41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261" y="6145213"/>
            <a:ext cx="50184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A9D7866-1FDA-4F89-92F1-878E31CE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6F64-F1DC-426B-9997-94B713D5EC87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C76E05D-5A6A-4172-8C30-6223E21B9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C8EB62-94E0-4B88-9310-AE0A3E25649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31C2-C797-417F-B215-A4ECBDD0A66E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016A64-4F20-4120-9691-9D826C000C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0B3704-A025-4245-B180-68D9D51542B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9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4798" y="1800000"/>
            <a:ext cx="35892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F303-FFC0-4D4F-8F43-DB0AFBA232A2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E03E0D-DF6C-4C5C-A56D-B2BC9D602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AF337E-03BF-45AC-A37F-33398F88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4798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F67DA1-367B-4B33-AD92-3DCAC8A35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1200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44003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000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48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704-4DB5-4DA1-9BAA-BB57AFDB3484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5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20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1E862-106B-49B6-B389-64D98822F7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28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7A6365-6411-4D48-AECD-2B8A64CB94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82000" y="40572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A950-6630-4B6A-8064-C05C3E65AC28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0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87F6-1F73-41DF-BA18-627CF769F929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C9FE6C3-32E3-491C-9C4F-677DD61F7785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BB7134-2919-4382-92CA-D9C0A510422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09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877-DDC7-4F54-88E7-163902EE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133-94BF-482C-8DFB-14617466186F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F884-92B4-414E-A750-8F70B35D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6BC3B-8169-42D6-8E81-C7C31310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9" y="539750"/>
            <a:ext cx="974373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dette slide før du holder din præsentation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37303-372E-46CC-BFDB-C4D0D7AE0CDA}"/>
              </a:ext>
            </a:extLst>
          </p:cNvPr>
          <p:cNvSpPr/>
          <p:nvPr userDrawn="1"/>
        </p:nvSpPr>
        <p:spPr>
          <a:xfrm>
            <a:off x="539750" y="1582939"/>
            <a:ext cx="2581331" cy="3708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nyt slide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Startside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menupunktet </a:t>
            </a:r>
            <a:r>
              <a:rPr lang="da-DK" altLang="da-DK" sz="1000" b="1" noProof="1">
                <a:cs typeface="Arial" panose="020B0604020202020204" pitchFamily="34" charset="0"/>
              </a:rPr>
              <a:t>Nyt dias </a:t>
            </a:r>
            <a:r>
              <a:rPr lang="da-DK" altLang="da-DK" sz="1000" noProof="1">
                <a:cs typeface="Arial" panose="020B0604020202020204" pitchFamily="34" charset="0"/>
              </a:rPr>
              <a:t>for at indsætte et nyt slide.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Her får du et overblik over de 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godkendte BUVM-layouts. 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Ændre layouts</a:t>
            </a:r>
            <a:r>
              <a:rPr lang="da-DK" sz="1000" b="1" noProof="1">
                <a:cs typeface="Arial" panose="020B0604020202020204" pitchFamily="34" charset="0"/>
              </a:rPr>
              <a:t/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siden af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for at få vist en dropdown-menu af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mulige slide</a:t>
            </a:r>
            <a:r>
              <a:rPr lang="da-DK" altLang="da-DK" sz="1000" b="1" noProof="1">
                <a:cs typeface="Arial" panose="020B0604020202020204" pitchFamily="34" charset="0"/>
              </a:rPr>
              <a:t>-</a:t>
            </a:r>
            <a:r>
              <a:rPr lang="da-DK" altLang="da-DK" sz="1000" noProof="1">
                <a:cs typeface="Arial" panose="020B0604020202020204" pitchFamily="34" charset="0"/>
              </a:rPr>
              <a:t>layouts.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for at ændre dit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nuværende layout til et andet.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dirty="0"/>
              <a:t>Du kan hente færdige slides, der er tilpasset ministeriets design. Klik på </a:t>
            </a:r>
            <a:r>
              <a:rPr lang="da-DK" sz="1000" b="1" dirty="0"/>
              <a:t>Slidebibliotektet</a:t>
            </a:r>
            <a:r>
              <a:rPr lang="da-DK" sz="1000" dirty="0"/>
              <a:t> (til højre på skærmen eller klik på Templafy-knappen under Startside). Find for eksempel tidslinje,</a:t>
            </a:r>
            <a:br>
              <a:rPr lang="da-DK" sz="1000" dirty="0"/>
            </a:br>
            <a:r>
              <a:rPr lang="da-DK" sz="1000" dirty="0"/>
              <a:t>med mere.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7C2D6D-C0F0-4727-B718-C1A0A509F695}"/>
              </a:ext>
            </a:extLst>
          </p:cNvPr>
          <p:cNvSpPr/>
          <p:nvPr userDrawn="1"/>
        </p:nvSpPr>
        <p:spPr>
          <a:xfrm>
            <a:off x="4255796" y="1582939"/>
            <a:ext cx="2778125" cy="4485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billede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den boks på slidet, hvor du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ønsker at sætte et billede ind.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Indsæt </a:t>
            </a:r>
            <a:r>
              <a:rPr lang="da-DK" altLang="da-DK" sz="1000" noProof="1">
                <a:cs typeface="Arial" panose="020B0604020202020204" pitchFamily="34" charset="0"/>
              </a:rPr>
              <a:t>billede via </a:t>
            </a:r>
            <a:r>
              <a:rPr lang="da-DK" altLang="da-DK" sz="1000" b="1" noProof="1">
                <a:cs typeface="Arial" panose="020B0604020202020204" pitchFamily="34" charset="0"/>
              </a:rPr>
              <a:t>Billedbiblioteket </a:t>
            </a:r>
            <a:r>
              <a:rPr lang="da-DK" altLang="da-DK" sz="1000" noProof="1">
                <a:cs typeface="Arial" panose="020B0604020202020204" pitchFamily="34" charset="0"/>
              </a:rPr>
              <a:t>i højre side af skærmen. Billedet tilpasser sig den boks, som du har valgt. Det er muligt at skalere og redigere billedet.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00" noProof="1">
                <a:cs typeface="Arial" panose="020B0604020202020204" pitchFamily="34" charset="0"/>
              </a:rPr>
              <a:t>Hvis du klikker på</a:t>
            </a:r>
            <a:r>
              <a:rPr lang="da-DK" altLang="da-DK" sz="1000" b="1" noProof="1"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cs typeface="Arial" panose="020B0604020202020204" pitchFamily="34" charset="0"/>
              </a:rPr>
              <a:t>billedsymbolet i boksen på et slide, indsættes et billede fra din computer.</a:t>
            </a: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Tip: </a:t>
            </a:r>
            <a:r>
              <a:rPr lang="da-DK" altLang="da-DK" sz="1000" noProof="1">
                <a:cs typeface="Arial" panose="020B0604020202020204" pitchFamily="34" charset="0"/>
              </a:rPr>
              <a:t>Hvis du sletter billedet og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sig foran tekst eller grafik. Højreklik da på billedet og vælg </a:t>
            </a:r>
            <a:r>
              <a:rPr lang="da-DK" altLang="da-DK" sz="1000" b="1" noProof="1">
                <a:cs typeface="Arial" panose="020B0604020202020204" pitchFamily="34" charset="0"/>
              </a:rPr>
              <a:t>Placer bagest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Placer forrest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Tabeller og grafer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Indsæt eller tilpas design på din graf og tabel fra fanebladet BUVM.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50" b="1" noProof="1">
                <a:cs typeface="Arial" panose="020B0604020202020204" pitchFamily="34" charset="0"/>
              </a:rPr>
              <a:t>Kopiering fra gammel præsentation</a:t>
            </a:r>
            <a:br>
              <a:rPr lang="da-DK" alt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Når du kopierer indhold fra en gamle præsentationer, skal det formateres rigtigt. Højreklik i den nye præsentation og vælg </a:t>
            </a:r>
            <a:r>
              <a:rPr lang="da-DK" altLang="da-DK" sz="1000" b="1" noProof="1">
                <a:cs typeface="Arial" panose="020B0604020202020204" pitchFamily="34" charset="0"/>
              </a:rPr>
              <a:t>Brug destinationstema (D)</a:t>
            </a:r>
            <a:r>
              <a:rPr lang="da-DK" altLang="da-DK" sz="1000" b="0" noProof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CB945-4DBE-4C28-A3A2-1B98350A125C}"/>
              </a:ext>
            </a:extLst>
          </p:cNvPr>
          <p:cNvSpPr/>
          <p:nvPr userDrawn="1"/>
        </p:nvSpPr>
        <p:spPr>
          <a:xfrm>
            <a:off x="8872538" y="1582938"/>
            <a:ext cx="2778125" cy="420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ikoner eller illustrationer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0" noProof="1">
                <a:cs typeface="Arial" panose="020B0604020202020204" pitchFamily="34" charset="0"/>
              </a:rPr>
              <a:t>Vælg den boks på slidet, hvor du ønsker at sætte et element ind. </a:t>
            </a:r>
            <a:r>
              <a:rPr lang="da-DK" sz="1000" noProof="1">
                <a:cs typeface="Arial" panose="020B0604020202020204" pitchFamily="34" charset="0"/>
              </a:rPr>
              <a:t>Klik på </a:t>
            </a:r>
            <a:r>
              <a:rPr lang="da-DK" sz="1000" b="1" noProof="1">
                <a:cs typeface="Arial" panose="020B0604020202020204" pitchFamily="34" charset="0"/>
              </a:rPr>
              <a:t>Slideelementer </a:t>
            </a:r>
            <a:r>
              <a:rPr lang="da-DK" sz="1000" noProof="1">
                <a:cs typeface="Arial" panose="020B0604020202020204" pitchFamily="34" charset="0"/>
              </a:rPr>
              <a:t>i højre side af skærmen og vælg det element, som du ønsker at indsætte.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/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Det er muligt at skalere og flytte rundt på ikoner og illustrationer, så det passer til din præsentation.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/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Juster sidenummerering, 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dato og sidefod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Indsæt. 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/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</a:t>
            </a:r>
            <a:r>
              <a:rPr lang="da-DK" altLang="da-DK" sz="1000" b="1" noProof="1">
                <a:cs typeface="Arial" panose="020B0604020202020204" pitchFamily="34" charset="0"/>
              </a:rPr>
              <a:t>Sidehoved og Sidefod.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/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Anvend på alle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Anvend,</a:t>
            </a:r>
            <a:r>
              <a:rPr lang="da-DK" altLang="da-DK" sz="1000" noProof="1">
                <a:cs typeface="Arial" panose="020B0604020202020204" pitchFamily="34" charset="0"/>
              </a:rPr>
              <a:t> hvis det kun skal være på et enkelt slide.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Hjælpelinjer</a:t>
            </a:r>
            <a:r>
              <a:rPr lang="da-DK" sz="1000" b="1" noProof="1">
                <a:cs typeface="Arial" panose="020B0604020202020204" pitchFamily="34" charset="0"/>
              </a:rPr>
              <a:t/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Vis </a:t>
            </a:r>
            <a:r>
              <a:rPr lang="da-DK" altLang="da-DK" sz="1000" noProof="1">
                <a:cs typeface="Arial" panose="020B0604020202020204" pitchFamily="34" charset="0"/>
              </a:rPr>
              <a:t>og sæt hak ved </a:t>
            </a:r>
            <a:r>
              <a:rPr lang="da-DK" altLang="da-DK" sz="1000" b="1" noProof="1">
                <a:cs typeface="Arial" panose="020B0604020202020204" pitchFamily="34" charset="0"/>
              </a:rPr>
              <a:t>Hjælpelinjer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00" b="1" noProof="1">
                <a:cs typeface="Arial" panose="020B0604020202020204" pitchFamily="34" charset="0"/>
              </a:rPr>
              <a:t>Se vejledningen ‘PowerPoint i Børne- og Undervisningsministeriet’ kanalen.uvm.dk/skabeloner</a:t>
            </a:r>
            <a:r>
              <a:rPr lang="da-DK" sz="1000" b="1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da-DK" sz="1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8449-FC02-4222-8378-11EAD7E4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8007" y="4214375"/>
            <a:ext cx="542998" cy="576935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7C53AFF-1BD1-4C2D-ADA0-6C60B747B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691853"/>
            <a:ext cx="1216503" cy="5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40626F0-7354-4867-B1A6-6A7D5EF317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0888" y="2643625"/>
            <a:ext cx="977236" cy="7329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55D637-5398-4D33-89FD-0319C8D4C1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633" y="2883291"/>
            <a:ext cx="895714" cy="6078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096EECF-1100-4471-9709-5BC9DD7395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76189" y="5242988"/>
            <a:ext cx="1089602" cy="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6A0B762-411B-463F-8044-3EC853BA9D4E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BDE8350-EECC-41FB-B1DE-99531AC459F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1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B1C99B6-00EF-4BD5-B493-72A7DEB50D7A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D32680B-F3FB-49DB-96A2-CB46341C507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F4D76-B70D-46F5-9EF3-B5B4F0DBD8AA}"/>
              </a:ext>
            </a:extLst>
          </p:cNvPr>
          <p:cNvSpPr/>
          <p:nvPr userDrawn="1"/>
        </p:nvSpPr>
        <p:spPr>
          <a:xfrm>
            <a:off x="0" y="520619"/>
            <a:ext cx="4233836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B3418-DE63-4E57-97F5-08DB0EAAB189}"/>
              </a:ext>
            </a:extLst>
          </p:cNvPr>
          <p:cNvSpPr/>
          <p:nvPr userDrawn="1"/>
        </p:nvSpPr>
        <p:spPr>
          <a:xfrm>
            <a:off x="2421999" y="5541226"/>
            <a:ext cx="489012" cy="72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EEA76A7-3512-4E80-BE48-6DBAA473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6C18F3-B880-4457-93A1-9FFDAF00E0B5}" type="datetime2">
              <a:rPr lang="da-DK" smtClean="0"/>
              <a:t>18. maj 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9144000" y="0"/>
            <a:ext cx="30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5" y="539750"/>
            <a:ext cx="8331026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8" y="1800000"/>
            <a:ext cx="8332789" cy="451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37200" y="1800000"/>
            <a:ext cx="2066400" cy="4518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84EFBB-277F-42C8-A80B-D262922E9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6145213"/>
            <a:ext cx="833278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ECC506D-1CDC-4383-9906-AE73BF191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324CD6-8F99-4FE4-8760-34B10310669C}"/>
              </a:ext>
            </a:extLst>
          </p:cNvPr>
          <p:cNvSpPr/>
          <p:nvPr userDrawn="1"/>
        </p:nvSpPr>
        <p:spPr>
          <a:xfrm flipH="1">
            <a:off x="7945466" y="520619"/>
            <a:ext cx="4246534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CE1EE5F-543F-41CF-832B-13034BBB5ED1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8783176-E4E5-4131-813D-B093C3C9BD23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F4A2EE-9AF3-411C-B78C-5A1C5229E67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 (hvidt logo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C1B531E-3890-47C1-ABE6-109ACD4CDDAB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6FE7CF-D751-4088-9E86-16AAD29BD39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510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9259888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0000"/>
            <a:ext cx="111132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1465263" y="6451200"/>
            <a:ext cx="1270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D5DF24D-118F-4DCE-8BF9-83857A33C205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317875" y="6451200"/>
            <a:ext cx="43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51200"/>
            <a:ext cx="277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F4D82CF5-59D9-4856-8A5E-FBFAAFBD31C9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2879"/>
            <a:ext cx="1852362" cy="510160"/>
          </a:xfrm>
          <a:prstGeom prst="rect">
            <a:avLst/>
          </a:prstGeom>
        </p:spPr>
      </p:pic>
      <p:sp>
        <p:nvSpPr>
          <p:cNvPr id="48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A76B31BA-D75C-4E7F-8C0C-E7571815A4E6}"/>
              </a:ext>
            </a:extLst>
          </p:cNvPr>
          <p:cNvSpPr/>
          <p:nvPr userDrawn="1"/>
        </p:nvSpPr>
        <p:spPr>
          <a:xfrm>
            <a:off x="540000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9C0A994-14E1-4B65-BF2E-8D31F94A8C9A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54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0A3D5CF3-4482-45C0-8C71-0B45B46988E1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1072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91A6C0AD-2321-4FAC-98D6-47B635CD631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146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9997466F-BE42-4D2B-A88B-8A59B0D18CC6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239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65A479C-2EBC-4B0C-B887-9C571D0D519A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331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2051B843-22F2-46D7-A0BD-EC58E0BFFE2D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424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C83AE160-C72F-4AE8-933A-E591ED1F5631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517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594F49F7-0972-4D67-87A1-DFE4CBB61EB3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609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F217BAF2-A665-41EF-9B43-8AB8D46187BC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702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1A52CB47-659A-4D1B-9DB5-6E70ADC7A6D9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794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6726B8B-8012-4B0A-9AFD-9D2C92153168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887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A3D8B656-0133-4298-A12F-22A206B2F9E8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980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0" r:id="rId3"/>
    <p:sldLayoutId id="2147483743" r:id="rId4"/>
    <p:sldLayoutId id="2147483649" r:id="rId5"/>
    <p:sldLayoutId id="2147483735" r:id="rId6"/>
    <p:sldLayoutId id="2147483732" r:id="rId7"/>
    <p:sldLayoutId id="2147483658" r:id="rId8"/>
    <p:sldLayoutId id="2147483744" r:id="rId9"/>
    <p:sldLayoutId id="2147483740" r:id="rId10"/>
    <p:sldLayoutId id="2147483721" r:id="rId11"/>
    <p:sldLayoutId id="2147483652" r:id="rId12"/>
    <p:sldLayoutId id="2147483734" r:id="rId13"/>
    <p:sldLayoutId id="2147483733" r:id="rId14"/>
    <p:sldLayoutId id="2147483742" r:id="rId15"/>
    <p:sldLayoutId id="2147483737" r:id="rId16"/>
    <p:sldLayoutId id="2147483736" r:id="rId17"/>
    <p:sldLayoutId id="2147483738" r:id="rId18"/>
    <p:sldLayoutId id="2147483654" r:id="rId19"/>
    <p:sldLayoutId id="2147483655" r:id="rId20"/>
    <p:sldLayoutId id="2147483741" r:id="rId2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arenR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arenR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72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  <p15:guide id="5" pos="923" userDrawn="1">
          <p15:clr>
            <a:srgbClr val="F26B43"/>
          </p15:clr>
        </p15:guide>
        <p15:guide id="6" pos="6756" userDrawn="1">
          <p15:clr>
            <a:srgbClr val="F26B43"/>
          </p15:clr>
        </p15:guide>
        <p15:guide id="7" pos="1506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9" pos="2673" userDrawn="1">
          <p15:clr>
            <a:srgbClr val="F26B43"/>
          </p15:clr>
        </p15:guide>
        <p15:guide id="10" pos="3256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423" userDrawn="1">
          <p15:clr>
            <a:srgbClr val="F26B43"/>
          </p15:clr>
        </p15:guide>
        <p15:guide id="13" pos="5006" userDrawn="1">
          <p15:clr>
            <a:srgbClr val="F26B43"/>
          </p15:clr>
        </p15:guide>
        <p15:guide id="14" pos="5589" userDrawn="1">
          <p15:clr>
            <a:srgbClr val="F26B43"/>
          </p15:clr>
        </p15:guide>
        <p15:guide id="15" pos="61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mu.dk/eud/ledelse/lokale-undervisningsplaner/den-lokale-undervisningsplan-lup?b=t437-t495-t50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tin.Havgaard.Seehagen@stukuvm.dk" TargetMode="External"/><Relationship Id="rId5" Type="http://schemas.openxmlformats.org/officeDocument/2006/relationships/hyperlink" Target="mailto:Pia.Susanne.Jorgensen@stukuvm.dk" TargetMode="External"/><Relationship Id="rId4" Type="http://schemas.openxmlformats.org/officeDocument/2006/relationships/hyperlink" Target="mailto:Marianne.hallgaard.christensen@stukuvm.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CAC9-5EC0-4FCD-8270-C0667CD1F959}" type="datetime2">
              <a:rPr lang="da-DK"/>
              <a:t>18. maj 2021</a:t>
            </a:fld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588429" y="3955575"/>
            <a:ext cx="9823621" cy="22943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a-DK" sz="2800" dirty="0"/>
              <a:t>Forenkling af erhvervsuddannelsernes beskrivelsessystem  </a:t>
            </a:r>
            <a:br>
              <a:rPr lang="da-DK" sz="2800" dirty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/>
              <a:t>Forenklet LUP</a:t>
            </a:r>
            <a:r>
              <a:rPr lang="da-DK" sz="1400" dirty="0"/>
              <a:t/>
            </a:r>
            <a:br>
              <a:rPr lang="da-DK" sz="1400" dirty="0"/>
            </a:br>
            <a:endParaRPr lang="da-DK" sz="1400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Pladsholder til billede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3430800"/>
          </a:xfrm>
        </p:spPr>
      </p:sp>
      <p:pic>
        <p:nvPicPr>
          <p:cNvPr id="17" name="Billede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 r="8908" b="55675"/>
          <a:stretch/>
        </p:blipFill>
        <p:spPr>
          <a:xfrm>
            <a:off x="0" y="-53439"/>
            <a:ext cx="12193200" cy="35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B68FB48-2346-4619-A75A-38D6CA6D1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34" y="951264"/>
            <a:ext cx="6356733" cy="528423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925069-FAC3-4AB0-95BD-223247AB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21" y="147865"/>
            <a:ext cx="5919615" cy="565568"/>
          </a:xfrm>
        </p:spPr>
        <p:txBody>
          <a:bodyPr/>
          <a:lstStyle/>
          <a:p>
            <a:r>
              <a:rPr lang="da-DK" dirty="0"/>
              <a:t>Struktur –opdeling i emner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209C2A-6506-46DF-B973-7106BE5B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1680B0-C0A4-4410-B25C-A68AC20A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6E4B54E-BFBE-49A8-BD2B-48C50CB9A099}"/>
              </a:ext>
            </a:extLst>
          </p:cNvPr>
          <p:cNvSpPr/>
          <p:nvPr/>
        </p:nvSpPr>
        <p:spPr>
          <a:xfrm>
            <a:off x="900236" y="2885207"/>
            <a:ext cx="1909186" cy="482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E0E5AA2-C60A-4CAE-919A-ED959AABDCE9}"/>
              </a:ext>
            </a:extLst>
          </p:cNvPr>
          <p:cNvSpPr/>
          <p:nvPr/>
        </p:nvSpPr>
        <p:spPr>
          <a:xfrm>
            <a:off x="947916" y="4699461"/>
            <a:ext cx="1909186" cy="2897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0AD9A90-49E3-472C-9D31-5BF57856BC23}"/>
              </a:ext>
            </a:extLst>
          </p:cNvPr>
          <p:cNvSpPr txBox="1"/>
          <p:nvPr/>
        </p:nvSpPr>
        <p:spPr>
          <a:xfrm>
            <a:off x="6641957" y="3004791"/>
            <a:ext cx="1678078" cy="3146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Fra mål og indhold…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8A34942-36FD-4AD7-BDE2-1968662347D8}"/>
              </a:ext>
            </a:extLst>
          </p:cNvPr>
          <p:cNvSpPr txBox="1"/>
          <p:nvPr/>
        </p:nvSpPr>
        <p:spPr>
          <a:xfrm>
            <a:off x="6259495" y="5193264"/>
            <a:ext cx="2419980" cy="3146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… til bedømmelse og evaluering</a:t>
            </a:r>
          </a:p>
        </p:txBody>
      </p:sp>
      <p:sp>
        <p:nvSpPr>
          <p:cNvPr id="24" name="Pil: nedad 23">
            <a:extLst>
              <a:ext uri="{FF2B5EF4-FFF2-40B4-BE49-F238E27FC236}">
                <a16:creationId xmlns:a16="http://schemas.microsoft.com/office/drawing/2014/main" id="{878C64A9-ADBA-4F1F-8267-4C9DD5F98F1B}"/>
              </a:ext>
            </a:extLst>
          </p:cNvPr>
          <p:cNvSpPr/>
          <p:nvPr/>
        </p:nvSpPr>
        <p:spPr>
          <a:xfrm>
            <a:off x="7303821" y="3452758"/>
            <a:ext cx="472272" cy="162783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3C6BEEAD-FDA1-4A27-93B9-BA704920C874}"/>
              </a:ext>
            </a:extLst>
          </p:cNvPr>
          <p:cNvSpPr/>
          <p:nvPr/>
        </p:nvSpPr>
        <p:spPr>
          <a:xfrm>
            <a:off x="996481" y="974691"/>
            <a:ext cx="6428887" cy="169139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E1541413-39C9-431C-921F-677BA0FF2276}"/>
              </a:ext>
            </a:extLst>
          </p:cNvPr>
          <p:cNvSpPr/>
          <p:nvPr/>
        </p:nvSpPr>
        <p:spPr>
          <a:xfrm>
            <a:off x="5635680" y="733529"/>
            <a:ext cx="1430007" cy="41826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Præsentation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DEB5C99-C6EC-4D2A-A68D-09B364780771}"/>
              </a:ext>
            </a:extLst>
          </p:cNvPr>
          <p:cNvSpPr txBox="1"/>
          <p:nvPr/>
        </p:nvSpPr>
        <p:spPr>
          <a:xfrm>
            <a:off x="9344309" y="2304735"/>
            <a:ext cx="2609796" cy="2199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</a:p>
          <a:p>
            <a:pPr lvl="1"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Hensigt</a:t>
            </a:r>
          </a:p>
          <a:p>
            <a:pPr lvl="1"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Struktur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Emneopdeling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Indhold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Eksempler</a:t>
            </a:r>
            <a:endParaRPr kumimoji="0" lang="da-DK" sz="9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12746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24" grpId="0" animBg="1"/>
      <p:bldP spid="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AAD6284-AA29-4407-A475-38C91E45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70" y="1615499"/>
            <a:ext cx="7516274" cy="442021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A38271-A836-45A4-88C8-FF7C1F81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75" y="539750"/>
            <a:ext cx="8331026" cy="515327"/>
          </a:xfrm>
        </p:spPr>
        <p:txBody>
          <a:bodyPr/>
          <a:lstStyle/>
          <a:p>
            <a:r>
              <a:rPr lang="da-DK" dirty="0"/>
              <a:t>Indhold under emnerne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BF061F8-0BB0-4851-8CA7-404F8F2D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73A0CE-A66D-4320-A67A-5DB763D2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721016A0-71FD-4B5B-97FA-7FCD9928C78F}"/>
              </a:ext>
            </a:extLst>
          </p:cNvPr>
          <p:cNvGrpSpPr/>
          <p:nvPr/>
        </p:nvGrpSpPr>
        <p:grpSpPr>
          <a:xfrm>
            <a:off x="705081" y="1265366"/>
            <a:ext cx="7766648" cy="3438836"/>
            <a:chOff x="1276141" y="1859390"/>
            <a:chExt cx="6400800" cy="2340821"/>
          </a:xfrm>
        </p:grpSpPr>
        <p:sp>
          <p:nvSpPr>
            <p:cNvPr id="19" name="Rektangel: afrundede hjørner 18">
              <a:extLst>
                <a:ext uri="{FF2B5EF4-FFF2-40B4-BE49-F238E27FC236}">
                  <a16:creationId xmlns:a16="http://schemas.microsoft.com/office/drawing/2014/main" id="{71917491-726D-496C-8324-23E69CBC4243}"/>
                </a:ext>
              </a:extLst>
            </p:cNvPr>
            <p:cNvSpPr/>
            <p:nvPr/>
          </p:nvSpPr>
          <p:spPr>
            <a:xfrm>
              <a:off x="1276141" y="2120203"/>
              <a:ext cx="6400800" cy="208000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0D1875A0-43CF-4480-811D-EED3F695DBCD}"/>
                </a:ext>
              </a:extLst>
            </p:cNvPr>
            <p:cNvSpPr/>
            <p:nvPr/>
          </p:nvSpPr>
          <p:spPr>
            <a:xfrm>
              <a:off x="4601720" y="1859390"/>
              <a:ext cx="2692958" cy="37179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Indledning i emnet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4447A9F6-61CF-4CC5-8C7B-AE85EF2A18C2}"/>
              </a:ext>
            </a:extLst>
          </p:cNvPr>
          <p:cNvGrpSpPr/>
          <p:nvPr/>
        </p:nvGrpSpPr>
        <p:grpSpPr>
          <a:xfrm>
            <a:off x="861253" y="4741126"/>
            <a:ext cx="7533599" cy="1483404"/>
            <a:chOff x="1366577" y="4260501"/>
            <a:chExt cx="7503291" cy="1016057"/>
          </a:xfrm>
        </p:grpSpPr>
        <p:sp>
          <p:nvSpPr>
            <p:cNvPr id="20" name="Rektangel: afrundede hjørner 19">
              <a:extLst>
                <a:ext uri="{FF2B5EF4-FFF2-40B4-BE49-F238E27FC236}">
                  <a16:creationId xmlns:a16="http://schemas.microsoft.com/office/drawing/2014/main" id="{7360F2D7-0C2E-409E-8327-0B8D15CBFE53}"/>
                </a:ext>
              </a:extLst>
            </p:cNvPr>
            <p:cNvSpPr/>
            <p:nvPr/>
          </p:nvSpPr>
          <p:spPr>
            <a:xfrm>
              <a:off x="1366577" y="4260501"/>
              <a:ext cx="7503291" cy="844062"/>
            </a:xfrm>
            <a:prstGeom prst="round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ktangel: afrundede hjørner 13">
              <a:extLst>
                <a:ext uri="{FF2B5EF4-FFF2-40B4-BE49-F238E27FC236}">
                  <a16:creationId xmlns:a16="http://schemas.microsoft.com/office/drawing/2014/main" id="{5476CA2C-556D-4778-B76C-6BBB154036F6}"/>
                </a:ext>
              </a:extLst>
            </p:cNvPr>
            <p:cNvSpPr/>
            <p:nvPr/>
          </p:nvSpPr>
          <p:spPr>
            <a:xfrm>
              <a:off x="5199611" y="4923193"/>
              <a:ext cx="2692958" cy="35336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Konkret handling i LUP</a:t>
              </a:r>
            </a:p>
          </p:txBody>
        </p:sp>
      </p:grpSp>
      <p:sp>
        <p:nvSpPr>
          <p:cNvPr id="15" name="Tekstfelt 14">
            <a:extLst>
              <a:ext uri="{FF2B5EF4-FFF2-40B4-BE49-F238E27FC236}">
                <a16:creationId xmlns:a16="http://schemas.microsoft.com/office/drawing/2014/main" id="{F74D4272-CE4F-47CC-AED4-451548029D6E}"/>
              </a:ext>
            </a:extLst>
          </p:cNvPr>
          <p:cNvSpPr txBox="1"/>
          <p:nvPr/>
        </p:nvSpPr>
        <p:spPr>
          <a:xfrm>
            <a:off x="9343212" y="2330559"/>
            <a:ext cx="2609796" cy="2199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</a:p>
          <a:p>
            <a:pPr lvl="1"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Hensigt</a:t>
            </a:r>
          </a:p>
          <a:p>
            <a:pPr lvl="1"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Struktur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ea typeface="+mn-ea"/>
                <a:cs typeface="+mn-cs"/>
              </a:rPr>
              <a:t>Emneopdeling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Indhold i emnerne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Eksempler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16939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CFDD56-F27B-4DF0-AF92-C2A9C881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56" y="2131735"/>
            <a:ext cx="7430537" cy="369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50DB09-A110-4BD5-8542-3EF50067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02" y="529700"/>
            <a:ext cx="8331026" cy="585667"/>
          </a:xfrm>
        </p:spPr>
        <p:txBody>
          <a:bodyPr/>
          <a:lstStyle/>
          <a:p>
            <a:r>
              <a:rPr lang="da-DK" dirty="0"/>
              <a:t>Inddragelse af eksempler og erfaringer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FEACE9-70B5-4374-97CC-B590580E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677CD6-2F7E-44E2-BF1A-19F0416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DE28442-FB6C-4468-A8E1-A218066AF536}"/>
              </a:ext>
            </a:extLst>
          </p:cNvPr>
          <p:cNvGrpSpPr/>
          <p:nvPr/>
        </p:nvGrpSpPr>
        <p:grpSpPr>
          <a:xfrm>
            <a:off x="905925" y="3184116"/>
            <a:ext cx="7636747" cy="2980592"/>
            <a:chOff x="1276141" y="2120203"/>
            <a:chExt cx="6400800" cy="2298129"/>
          </a:xfrm>
        </p:grpSpPr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FAC9A7D0-56AD-4163-8779-3042D8592B5E}"/>
                </a:ext>
              </a:extLst>
            </p:cNvPr>
            <p:cNvSpPr/>
            <p:nvPr/>
          </p:nvSpPr>
          <p:spPr>
            <a:xfrm>
              <a:off x="1276141" y="2120203"/>
              <a:ext cx="6400800" cy="2080008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ktangel: afrundede hjørner 13">
              <a:extLst>
                <a:ext uri="{FF2B5EF4-FFF2-40B4-BE49-F238E27FC236}">
                  <a16:creationId xmlns:a16="http://schemas.microsoft.com/office/drawing/2014/main" id="{41C3C03D-F9DB-48DF-BA82-7F212DEB61D5}"/>
                </a:ext>
              </a:extLst>
            </p:cNvPr>
            <p:cNvSpPr/>
            <p:nvPr/>
          </p:nvSpPr>
          <p:spPr>
            <a:xfrm>
              <a:off x="3648543" y="4046542"/>
              <a:ext cx="2692958" cy="37179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Eksempler fra pilotprojektet</a:t>
              </a:r>
            </a:p>
          </p:txBody>
        </p:sp>
      </p:grpSp>
      <p:sp>
        <p:nvSpPr>
          <p:cNvPr id="15" name="Tekstfelt 14">
            <a:extLst>
              <a:ext uri="{FF2B5EF4-FFF2-40B4-BE49-F238E27FC236}">
                <a16:creationId xmlns:a16="http://schemas.microsoft.com/office/drawing/2014/main" id="{447A72FA-FB59-4A3A-96D6-C97E539DB59D}"/>
              </a:ext>
            </a:extLst>
          </p:cNvPr>
          <p:cNvSpPr txBox="1"/>
          <p:nvPr/>
        </p:nvSpPr>
        <p:spPr>
          <a:xfrm>
            <a:off x="9346534" y="2325982"/>
            <a:ext cx="2609796" cy="2199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</a:p>
          <a:p>
            <a:pPr lvl="1"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Hensigt</a:t>
            </a:r>
          </a:p>
          <a:p>
            <a:pPr lvl="1"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Struktur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ea typeface="+mn-ea"/>
                <a:cs typeface="+mn-cs"/>
              </a:rPr>
              <a:t>Emneopdeling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Indhold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Eksempler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40304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0DB09-A110-4BD5-8542-3EF50067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90" y="258394"/>
            <a:ext cx="8331026" cy="585667"/>
          </a:xfrm>
        </p:spPr>
        <p:txBody>
          <a:bodyPr/>
          <a:lstStyle/>
          <a:p>
            <a:r>
              <a:rPr lang="da-DK" dirty="0"/>
              <a:t>Særligt for evaluering og bedømmelse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FEACE9-70B5-4374-97CC-B590580E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677CD6-2F7E-44E2-BF1A-19F0416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9742C34-0332-4879-A44A-E4A4D29C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65" y="1585834"/>
            <a:ext cx="7757557" cy="40814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30764D72-637C-4F42-A586-D5E4B589CB47}"/>
              </a:ext>
            </a:extLst>
          </p:cNvPr>
          <p:cNvSpPr/>
          <p:nvPr/>
        </p:nvSpPr>
        <p:spPr>
          <a:xfrm>
            <a:off x="4247312" y="5342078"/>
            <a:ext cx="3212948" cy="48219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Eksempler på fokuseret feedback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8971252-278A-4CDB-A06E-97132C12019A}"/>
              </a:ext>
            </a:extLst>
          </p:cNvPr>
          <p:cNvSpPr txBox="1"/>
          <p:nvPr/>
        </p:nvSpPr>
        <p:spPr>
          <a:xfrm>
            <a:off x="9343212" y="2314249"/>
            <a:ext cx="2609796" cy="2445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</a:p>
          <a:p>
            <a:pPr lvl="1"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Hensigt</a:t>
            </a:r>
          </a:p>
          <a:p>
            <a:pPr lvl="1"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Struktur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ea typeface="+mn-ea"/>
                <a:cs typeface="+mn-cs"/>
              </a:rPr>
              <a:t>Emneopdeling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Indhold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Eksempler</a:t>
            </a:r>
          </a:p>
          <a:p>
            <a:pPr marL="1085850" lvl="2" indent="-171450">
              <a:buFont typeface="Calibri" panose="020F0502020204030204" pitchFamily="34" charset="0"/>
              <a:buChar char="‐"/>
              <a:defRPr/>
            </a:pPr>
            <a:r>
              <a:rPr kumimoji="0" lang="da-DK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Særligt for evaluering og  bedømmelse</a:t>
            </a:r>
            <a:endParaRPr kumimoji="0" lang="da-DK" sz="105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83901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E83F85-37F2-4F1C-B865-A35B238E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70" y="1145754"/>
            <a:ext cx="7107791" cy="503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50DB09-A110-4BD5-8542-3EF50067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90" y="258394"/>
            <a:ext cx="8331026" cy="585667"/>
          </a:xfrm>
        </p:spPr>
        <p:txBody>
          <a:bodyPr/>
          <a:lstStyle/>
          <a:p>
            <a:r>
              <a:rPr lang="da-DK" dirty="0"/>
              <a:t>Særligt for bedømmelseskriterier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FEACE9-70B5-4374-97CC-B590580E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677CD6-2F7E-44E2-BF1A-19F0416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C30E581C-CAF2-426D-A6B6-07808AC907D0}"/>
              </a:ext>
            </a:extLst>
          </p:cNvPr>
          <p:cNvSpPr/>
          <p:nvPr/>
        </p:nvSpPr>
        <p:spPr>
          <a:xfrm>
            <a:off x="5649567" y="4518372"/>
            <a:ext cx="3268291" cy="64356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Eksempel på overordnede bedømmelseskriterier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8492243-5369-45CE-AEAF-A433680D7A17}"/>
              </a:ext>
            </a:extLst>
          </p:cNvPr>
          <p:cNvSpPr txBox="1"/>
          <p:nvPr/>
        </p:nvSpPr>
        <p:spPr>
          <a:xfrm>
            <a:off x="9343212" y="2314249"/>
            <a:ext cx="2609796" cy="25842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</a:p>
          <a:p>
            <a:pPr lvl="1"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Hensigt</a:t>
            </a:r>
          </a:p>
          <a:p>
            <a:pPr lvl="1"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Struktur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ea typeface="+mn-ea"/>
                <a:cs typeface="+mn-cs"/>
              </a:rPr>
              <a:t>Emneopdeling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Indhold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Eksempler</a:t>
            </a:r>
          </a:p>
          <a:p>
            <a:pPr marL="1085850" lvl="2" indent="-171450">
              <a:buFont typeface="Calibri" panose="020F0502020204030204" pitchFamily="34" charset="0"/>
              <a:buChar char="‐"/>
              <a:defRPr/>
            </a:pPr>
            <a:r>
              <a:rPr kumimoji="0" lang="da-DK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Særligt for evaluering og  bedømmelse</a:t>
            </a:r>
            <a:endParaRPr kumimoji="0" lang="da-DK" sz="105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>
              <a:defRPr/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206227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4BE7303-4AA0-4A98-9F3B-5E5E97B9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10" y="912489"/>
            <a:ext cx="6746400" cy="5235402"/>
          </a:xfrm>
          <a:prstGeom prst="rect">
            <a:avLst/>
          </a:prstGeom>
          <a:ln>
            <a:noFill/>
          </a:ln>
          <a:effectLst>
            <a:outerShdw blurRad="292100" dist="508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50DB09-A110-4BD5-8542-3EF50067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90" y="258394"/>
            <a:ext cx="8331026" cy="585667"/>
          </a:xfrm>
        </p:spPr>
        <p:txBody>
          <a:bodyPr/>
          <a:lstStyle/>
          <a:p>
            <a:r>
              <a:rPr lang="da-DK" dirty="0"/>
              <a:t>Særligt for bedømmelseskriterier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FEACE9-70B5-4374-97CC-B590580E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677CD6-2F7E-44E2-BF1A-19F0416B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25A9F305-CB03-4DC8-96C0-30457C1E6CBF}"/>
              </a:ext>
            </a:extLst>
          </p:cNvPr>
          <p:cNvSpPr/>
          <p:nvPr/>
        </p:nvSpPr>
        <p:spPr>
          <a:xfrm>
            <a:off x="2591349" y="5736249"/>
            <a:ext cx="4052626" cy="7572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Eksempel på bundtede læringsmål, og semi-detaljerede bedømmelseskriterier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9CBFFC9-83F4-4697-9688-ABCAA31665CA}"/>
              </a:ext>
            </a:extLst>
          </p:cNvPr>
          <p:cNvSpPr txBox="1"/>
          <p:nvPr/>
        </p:nvSpPr>
        <p:spPr>
          <a:xfrm>
            <a:off x="9343212" y="2314249"/>
            <a:ext cx="2609796" cy="2445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</a:p>
          <a:p>
            <a:pPr lvl="1"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Hensigt</a:t>
            </a:r>
          </a:p>
          <a:p>
            <a:pPr lvl="1"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Struktur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ea typeface="+mn-ea"/>
                <a:cs typeface="+mn-cs"/>
              </a:rPr>
              <a:t>Emneopdeling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Indhold</a:t>
            </a:r>
          </a:p>
          <a:p>
            <a:pPr marL="628650" lvl="1" indent="-171450">
              <a:buFont typeface="Calibri" panose="020F0502020204030204" pitchFamily="34" charset="0"/>
              <a:buChar char="‐"/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Eksempler</a:t>
            </a:r>
          </a:p>
          <a:p>
            <a:pPr marL="1085850" lvl="2" indent="-171450">
              <a:buFont typeface="Calibri" panose="020F0502020204030204" pitchFamily="34" charset="0"/>
              <a:buChar char="‐"/>
              <a:defRPr/>
            </a:pPr>
            <a:r>
              <a:rPr kumimoji="0" lang="da-DK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Særligt for evaluering og  bedømmelse</a:t>
            </a:r>
            <a:endParaRPr kumimoji="0" lang="da-DK" sz="105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255559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4ED854-4F8B-4A77-B18E-104ADE49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31F303-057D-4156-A708-586E2E3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9001F01-7478-45EA-BE6D-E3978CB2A040}"/>
              </a:ext>
            </a:extLst>
          </p:cNvPr>
          <p:cNvSpPr txBox="1"/>
          <p:nvPr/>
        </p:nvSpPr>
        <p:spPr>
          <a:xfrm>
            <a:off x="9343212" y="2314249"/>
            <a:ext cx="2609796" cy="14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LUP eksempler og spørgsmål/svar 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0157C2F-4EAC-4AB7-AAC4-EC11E936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C619D23-059C-4845-8781-D98C0DF6B08E}"/>
              </a:ext>
            </a:extLst>
          </p:cNvPr>
          <p:cNvPicPr/>
          <p:nvPr/>
        </p:nvPicPr>
        <p:blipFill rotWithShape="1">
          <a:blip r:embed="rId3"/>
          <a:srcRect l="61216" t="19370" r="8591" b="11449"/>
          <a:stretch/>
        </p:blipFill>
        <p:spPr bwMode="auto">
          <a:xfrm>
            <a:off x="5462340" y="763924"/>
            <a:ext cx="3184913" cy="2558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325C79-0579-43AB-90FE-D311B56B9220}"/>
              </a:ext>
            </a:extLst>
          </p:cNvPr>
          <p:cNvPicPr/>
          <p:nvPr/>
        </p:nvPicPr>
        <p:blipFill rotWithShape="1">
          <a:blip r:embed="rId4"/>
          <a:srcRect l="57896" t="22830" r="13986" b="24593"/>
          <a:stretch/>
        </p:blipFill>
        <p:spPr bwMode="auto">
          <a:xfrm>
            <a:off x="5462340" y="3209664"/>
            <a:ext cx="3184913" cy="1841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AFBDFE48-37AE-46E2-9408-B642DFE02808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5677" t="16602" r="14505" b="5570"/>
          <a:stretch/>
        </p:blipFill>
        <p:spPr bwMode="auto">
          <a:xfrm>
            <a:off x="403831" y="1757444"/>
            <a:ext cx="2027296" cy="3211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F662C081-143C-469D-A466-B6B97BB86FCC}"/>
              </a:ext>
            </a:extLst>
          </p:cNvPr>
          <p:cNvSpPr txBox="1"/>
          <p:nvPr/>
        </p:nvSpPr>
        <p:spPr>
          <a:xfrm>
            <a:off x="397863" y="5157371"/>
            <a:ext cx="3081403" cy="215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a-DK" sz="1400" b="1" dirty="0"/>
              <a:t>Landbrugsuddannelsen Trin 1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7BD79F8-A715-4C19-B871-077CD5F16D0A}"/>
              </a:ext>
            </a:extLst>
          </p:cNvPr>
          <p:cNvSpPr txBox="1"/>
          <p:nvPr/>
        </p:nvSpPr>
        <p:spPr>
          <a:xfrm>
            <a:off x="5763813" y="5394618"/>
            <a:ext cx="308140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b="1" dirty="0"/>
              <a:t>Kontoruddannelsen </a:t>
            </a:r>
          </a:p>
          <a:p>
            <a:pPr algn="ctr"/>
            <a:r>
              <a:rPr lang="da-DK" sz="1400" b="1" dirty="0"/>
              <a:t>med specialer </a:t>
            </a:r>
          </a:p>
          <a:p>
            <a:pPr algn="ctr"/>
            <a:r>
              <a:rPr lang="da-DK" sz="1400" b="1" dirty="0"/>
              <a:t>GF2 eux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504A156F-BBDF-4FB0-B18E-56A4425E4C8B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8168" t="20062" r="14816" b="18367"/>
          <a:stretch/>
        </p:blipFill>
        <p:spPr bwMode="auto">
          <a:xfrm>
            <a:off x="2284283" y="1790597"/>
            <a:ext cx="2578144" cy="2606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74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4ED854-4F8B-4A77-B18E-104ADE49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31F303-057D-4156-A708-586E2E3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9001F01-7478-45EA-BE6D-E3978CB2A040}"/>
              </a:ext>
            </a:extLst>
          </p:cNvPr>
          <p:cNvSpPr txBox="1"/>
          <p:nvPr/>
        </p:nvSpPr>
        <p:spPr>
          <a:xfrm>
            <a:off x="9343212" y="2314249"/>
            <a:ext cx="2609796" cy="14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LUP eksempler og spørgsmål/svar 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0157C2F-4EAC-4AB7-AAC4-EC11E936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815B9738-63AF-4831-ADC9-64CEECE1CB25}"/>
              </a:ext>
            </a:extLst>
          </p:cNvPr>
          <p:cNvPicPr/>
          <p:nvPr/>
        </p:nvPicPr>
        <p:blipFill rotWithShape="1">
          <a:blip r:embed="rId3"/>
          <a:srcRect l="62877" t="27193" r="10147" b="45002"/>
          <a:stretch/>
        </p:blipFill>
        <p:spPr bwMode="auto">
          <a:xfrm>
            <a:off x="3902732" y="4765830"/>
            <a:ext cx="2939486" cy="1681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D6CAD3F6-D45D-4381-8CBE-5486086D58F9}"/>
              </a:ext>
            </a:extLst>
          </p:cNvPr>
          <p:cNvPicPr/>
          <p:nvPr/>
        </p:nvPicPr>
        <p:blipFill rotWithShape="1">
          <a:blip r:embed="rId4"/>
          <a:srcRect l="63499" t="26635" r="8902" b="26669"/>
          <a:stretch/>
        </p:blipFill>
        <p:spPr bwMode="auto">
          <a:xfrm>
            <a:off x="4095599" y="539750"/>
            <a:ext cx="3056351" cy="1914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9A770C9F-8C5C-4C10-9343-8EEE8D24AABB}"/>
              </a:ext>
            </a:extLst>
          </p:cNvPr>
          <p:cNvPicPr/>
          <p:nvPr/>
        </p:nvPicPr>
        <p:blipFill rotWithShape="1">
          <a:blip r:embed="rId5"/>
          <a:srcRect l="63914" t="23175" r="10251" b="25977"/>
          <a:stretch/>
        </p:blipFill>
        <p:spPr bwMode="auto">
          <a:xfrm>
            <a:off x="5510376" y="2425969"/>
            <a:ext cx="2643244" cy="2401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C256725C-8551-4CE9-A273-56BD6E024485}"/>
              </a:ext>
            </a:extLst>
          </p:cNvPr>
          <p:cNvPicPr/>
          <p:nvPr/>
        </p:nvPicPr>
        <p:blipFill rotWithShape="1">
          <a:blip r:embed="rId6"/>
          <a:srcRect l="58518" t="16949" r="24051" b="6261"/>
          <a:stretch/>
        </p:blipFill>
        <p:spPr bwMode="auto">
          <a:xfrm>
            <a:off x="539751" y="1407349"/>
            <a:ext cx="2554178" cy="364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2634375D-CE79-4CB2-81FD-3CD9711EE805}"/>
              </a:ext>
            </a:extLst>
          </p:cNvPr>
          <p:cNvSpPr txBox="1"/>
          <p:nvPr/>
        </p:nvSpPr>
        <p:spPr>
          <a:xfrm>
            <a:off x="237995" y="5047989"/>
            <a:ext cx="3081403" cy="215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a-DK" sz="1400" b="1" dirty="0"/>
              <a:t>Frisør H1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FE6A9B64-1CBA-4D04-8D52-8FA18D56FAEB}"/>
              </a:ext>
            </a:extLst>
          </p:cNvPr>
          <p:cNvSpPr txBox="1"/>
          <p:nvPr/>
        </p:nvSpPr>
        <p:spPr>
          <a:xfrm>
            <a:off x="3713834" y="3203341"/>
            <a:ext cx="1741665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a-DK" sz="1400" b="1" dirty="0"/>
              <a:t>Elektriker HF modul 3.6</a:t>
            </a:r>
          </a:p>
        </p:txBody>
      </p:sp>
    </p:spTree>
    <p:extLst>
      <p:ext uri="{BB962C8B-B14F-4D97-AF65-F5344CB8AC3E}">
        <p14:creationId xmlns:p14="http://schemas.microsoft.com/office/powerpoint/2010/main" val="15268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4ED854-4F8B-4A77-B18E-104ADE49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31F303-057D-4156-A708-586E2E3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9001F01-7478-45EA-BE6D-E3978CB2A040}"/>
              </a:ext>
            </a:extLst>
          </p:cNvPr>
          <p:cNvSpPr txBox="1"/>
          <p:nvPr/>
        </p:nvSpPr>
        <p:spPr>
          <a:xfrm>
            <a:off x="9343212" y="2314249"/>
            <a:ext cx="2609796" cy="14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LUP eksempler og spørgsmål/svar 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0157C2F-4EAC-4AB7-AAC4-EC11E936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F8298E5B-336E-4AA1-B6BD-D1A8C0A8C4B2}"/>
              </a:ext>
            </a:extLst>
          </p:cNvPr>
          <p:cNvPicPr/>
          <p:nvPr/>
        </p:nvPicPr>
        <p:blipFill rotWithShape="1">
          <a:blip r:embed="rId3"/>
          <a:srcRect l="67130" t="17294" r="13571" b="4186"/>
          <a:stretch/>
        </p:blipFill>
        <p:spPr bwMode="auto">
          <a:xfrm>
            <a:off x="945411" y="1884179"/>
            <a:ext cx="2354891" cy="4045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C88DDB4C-174A-40A8-8C3D-8C9BAFB981B9}"/>
              </a:ext>
            </a:extLst>
          </p:cNvPr>
          <p:cNvSpPr txBox="1"/>
          <p:nvPr/>
        </p:nvSpPr>
        <p:spPr>
          <a:xfrm>
            <a:off x="582156" y="1349994"/>
            <a:ext cx="3081403" cy="430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a-DK" sz="1400" b="1" dirty="0"/>
              <a:t>Træfagenes byggeuddannelse GF2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1117E890-4012-4772-80BF-C53E80751BF6}"/>
              </a:ext>
            </a:extLst>
          </p:cNvPr>
          <p:cNvPicPr/>
          <p:nvPr/>
        </p:nvPicPr>
        <p:blipFill rotWithShape="1">
          <a:blip r:embed="rId4"/>
          <a:srcRect l="60178" t="19024" r="6205" b="17524"/>
          <a:stretch/>
        </p:blipFill>
        <p:spPr bwMode="auto">
          <a:xfrm>
            <a:off x="4605704" y="2519243"/>
            <a:ext cx="3487520" cy="2151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C5AA3D46-7405-48E0-809F-0F21791691B7}"/>
              </a:ext>
            </a:extLst>
          </p:cNvPr>
          <p:cNvSpPr txBox="1"/>
          <p:nvPr/>
        </p:nvSpPr>
        <p:spPr>
          <a:xfrm>
            <a:off x="5465069" y="2182141"/>
            <a:ext cx="1566095" cy="215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b="1" dirty="0"/>
              <a:t>Mekaniker GF2</a:t>
            </a:r>
          </a:p>
        </p:txBody>
      </p:sp>
    </p:spTree>
    <p:extLst>
      <p:ext uri="{BB962C8B-B14F-4D97-AF65-F5344CB8AC3E}">
        <p14:creationId xmlns:p14="http://schemas.microsoft.com/office/powerpoint/2010/main" val="361690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Spørgsmål/ svar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14400" y="2883800"/>
            <a:ext cx="7222817" cy="85597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Se svar på de oftest stillede spørgsmål om den lokale undervisningsplan på </a:t>
            </a:r>
            <a:r>
              <a:rPr lang="da-DK" dirty="0">
                <a:hlinkClick r:id="rId3"/>
              </a:rPr>
              <a:t>EMU</a:t>
            </a:r>
            <a:r>
              <a:rPr lang="da-DK" dirty="0"/>
              <a:t> under ledelse og lokale undervisningsplaner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18. maj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12" name="Pladsholder til indhold 11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6" t="-2676" r="-6356" b="-7024"/>
          <a:stretch/>
        </p:blipFill>
        <p:spPr bwMode="auto">
          <a:xfrm>
            <a:off x="9662765" y="4348739"/>
            <a:ext cx="2065337" cy="1969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5D530DC-86A4-472D-B2B5-7D5D9946EDAD}"/>
              </a:ext>
            </a:extLst>
          </p:cNvPr>
          <p:cNvSpPr txBox="1"/>
          <p:nvPr/>
        </p:nvSpPr>
        <p:spPr>
          <a:xfrm>
            <a:off x="9351020" y="2287058"/>
            <a:ext cx="2609796" cy="148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</a:t>
            </a:r>
            <a:r>
              <a:rPr lang="da-DK" sz="1050" b="1" i="1" dirty="0">
                <a:solidFill>
                  <a:srgbClr val="FF0000"/>
                </a:solidFill>
              </a:rPr>
              <a:t> 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LUP eksempler og spørgsmål/svar 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18774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48145" y="619564"/>
            <a:ext cx="7537477" cy="679112"/>
          </a:xfrm>
        </p:spPr>
        <p:txBody>
          <a:bodyPr/>
          <a:lstStyle/>
          <a:p>
            <a:r>
              <a:rPr lang="da-DK" dirty="0"/>
              <a:t>Program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 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8C912F-1D4B-48C4-AB37-67DB2EAA2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29" y="4526598"/>
            <a:ext cx="991693" cy="992459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539748" y="1164921"/>
            <a:ext cx="8604252" cy="5185775"/>
          </a:xfrm>
        </p:spPr>
        <p:txBody>
          <a:bodyPr/>
          <a:lstStyle/>
          <a:p>
            <a:pPr lvl="0">
              <a:spcAft>
                <a:spcPts val="1200"/>
              </a:spcAft>
            </a:pPr>
            <a:endParaRPr lang="da-DK" sz="700" i="1" dirty="0"/>
          </a:p>
          <a:p>
            <a:pPr lvl="0">
              <a:spcAft>
                <a:spcPts val="1200"/>
              </a:spcAft>
            </a:pPr>
            <a:r>
              <a:rPr lang="da-DK" sz="2400" i="1" dirty="0"/>
              <a:t>Velkomst </a:t>
            </a:r>
            <a:endParaRPr lang="da-DK" sz="2400" dirty="0"/>
          </a:p>
          <a:p>
            <a:pPr lvl="0">
              <a:spcAft>
                <a:spcPts val="1200"/>
              </a:spcAft>
            </a:pPr>
            <a:r>
              <a:rPr lang="da-DK" sz="2400" i="1" dirty="0"/>
              <a:t>Baggrund for arbejdet med forenkling af LUP mv</a:t>
            </a:r>
            <a:endParaRPr lang="da-DK" sz="2400" dirty="0"/>
          </a:p>
          <a:p>
            <a:pPr lvl="0">
              <a:spcAft>
                <a:spcPts val="1200"/>
              </a:spcAft>
            </a:pPr>
            <a:r>
              <a:rPr lang="da-DK" sz="2400" i="1" dirty="0"/>
              <a:t>De ændrede regler</a:t>
            </a:r>
            <a:endParaRPr lang="da-DK" sz="2400" dirty="0"/>
          </a:p>
          <a:p>
            <a:pPr lvl="0">
              <a:spcAft>
                <a:spcPts val="1200"/>
              </a:spcAft>
            </a:pPr>
            <a:r>
              <a:rPr lang="da-DK" sz="2400" i="1" dirty="0"/>
              <a:t>Gennemgang af vejledning</a:t>
            </a:r>
            <a:endParaRPr lang="da-DK" sz="2400" dirty="0"/>
          </a:p>
          <a:p>
            <a:pPr lvl="0">
              <a:spcAft>
                <a:spcPts val="1200"/>
              </a:spcAft>
            </a:pPr>
            <a:r>
              <a:rPr lang="da-DK" sz="2400" i="1" dirty="0"/>
              <a:t>Info om LUP eksempler og spørgsmål/svar </a:t>
            </a:r>
            <a:endParaRPr lang="da-DK" sz="2400" dirty="0"/>
          </a:p>
          <a:p>
            <a:pPr lvl="0">
              <a:spcAft>
                <a:spcPts val="1200"/>
              </a:spcAft>
            </a:pPr>
            <a:r>
              <a:rPr lang="da-DK" sz="2400" i="1" dirty="0"/>
              <a:t>Spørgsmål fra deltagerne</a:t>
            </a:r>
            <a:endParaRPr lang="da-DK" sz="2400" dirty="0"/>
          </a:p>
          <a:p>
            <a:pPr lvl="0">
              <a:spcAft>
                <a:spcPts val="1200"/>
              </a:spcAft>
            </a:pPr>
            <a:r>
              <a:rPr lang="da-DK" sz="2400" i="1" dirty="0"/>
              <a:t>Afrunding og videre proces</a:t>
            </a:r>
            <a:endParaRPr lang="da-DK" sz="2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D5CF9F2-BB39-4BB4-BCFE-5B3B672D74FA}"/>
              </a:ext>
            </a:extLst>
          </p:cNvPr>
          <p:cNvSpPr txBox="1"/>
          <p:nvPr/>
        </p:nvSpPr>
        <p:spPr>
          <a:xfrm>
            <a:off x="9454715" y="2221070"/>
            <a:ext cx="2609796" cy="14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Velkomst 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263823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8984" y="2141745"/>
            <a:ext cx="8332789" cy="2457964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2800" b="1" dirty="0"/>
              <a:t>Tid til at svare på spørgsmål i Chatten </a:t>
            </a:r>
            <a:r>
              <a:rPr lang="da-DK" sz="2800" b="1" dirty="0">
                <a:sym typeface="Wingdings" panose="05000000000000000000" pitchFamily="2" charset="2"/>
              </a:rPr>
              <a:t></a:t>
            </a:r>
            <a:endParaRPr lang="da-DK" sz="2800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A9FE-7243-42BC-A71C-38DE25DCBAEC}" type="datetime2">
              <a:rPr lang="da-DK" noProof="0" smtClean="0"/>
              <a:t>18. maj 2021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12" name="Pladsholder til indhold 11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6" t="-2676" r="-6356" b="-7024"/>
          <a:stretch/>
        </p:blipFill>
        <p:spPr bwMode="auto">
          <a:xfrm>
            <a:off x="9662765" y="4348739"/>
            <a:ext cx="2065337" cy="1969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5D530DC-86A4-472D-B2B5-7D5D9946EDAD}"/>
              </a:ext>
            </a:extLst>
          </p:cNvPr>
          <p:cNvSpPr txBox="1"/>
          <p:nvPr/>
        </p:nvSpPr>
        <p:spPr>
          <a:xfrm>
            <a:off x="9454715" y="2221070"/>
            <a:ext cx="2609796" cy="148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</a:t>
            </a:r>
            <a:r>
              <a:rPr lang="da-DK" sz="1050" b="1" i="1" dirty="0">
                <a:solidFill>
                  <a:srgbClr val="FF0000"/>
                </a:solidFill>
              </a:rPr>
              <a:t> 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Spørgsmål fra deltagerne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1017367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Skolernes arbejdsopgaver: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48" y="1800000"/>
            <a:ext cx="8332789" cy="4518000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/>
              <a:t> </a:t>
            </a:r>
            <a:r>
              <a:rPr lang="da-DK" dirty="0"/>
              <a:t>August 2021:</a:t>
            </a:r>
          </a:p>
          <a:p>
            <a:pPr lvl="1"/>
            <a:r>
              <a:rPr lang="da-DK" sz="2000" dirty="0"/>
              <a:t>Nye regler om LUP træder i kraft den 15 juni 2021</a:t>
            </a:r>
          </a:p>
          <a:p>
            <a:pPr lvl="1"/>
            <a:r>
              <a:rPr lang="da-DK" sz="2000" dirty="0"/>
              <a:t>Gælder for undervisning, der foregår efter 1. august 2021</a:t>
            </a:r>
          </a:p>
          <a:p>
            <a:pPr lvl="1"/>
            <a:r>
              <a:rPr lang="da-DK" sz="2000" dirty="0"/>
              <a:t>Vejledning og eksempler på emu.dk</a:t>
            </a:r>
          </a:p>
          <a:p>
            <a:endParaRPr lang="da-DK" dirty="0"/>
          </a:p>
          <a:p>
            <a:r>
              <a:rPr lang="da-DK" dirty="0"/>
              <a:t>Beskrive LUP efter modellen </a:t>
            </a:r>
          </a:p>
          <a:p>
            <a:pPr lvl="1"/>
            <a:r>
              <a:rPr lang="da-DK" sz="2000" dirty="0"/>
              <a:t>Der skal foreligge en LUP inden et skoleophold begynder</a:t>
            </a:r>
          </a:p>
          <a:p>
            <a:pPr marL="0" indent="0">
              <a:buNone/>
            </a:pPr>
            <a:endParaRPr lang="da-DK" sz="2800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445B7AE-CE89-499A-873D-07D711E6D2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456">
            <a:off x="10023661" y="3165119"/>
            <a:ext cx="219398" cy="402482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18CEDA6-89BE-4D84-8CE0-B0EEDE8D3500}"/>
              </a:ext>
            </a:extLst>
          </p:cNvPr>
          <p:cNvSpPr txBox="1"/>
          <p:nvPr/>
        </p:nvSpPr>
        <p:spPr>
          <a:xfrm>
            <a:off x="9454715" y="2221070"/>
            <a:ext cx="2609796" cy="1480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Afrunding og videre proces</a:t>
            </a:r>
            <a:endParaRPr lang="da-DK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8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Opmærksomhedspunkter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07850" y="1474640"/>
            <a:ext cx="8332789" cy="444995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a-DK" sz="1200" dirty="0"/>
          </a:p>
          <a:p>
            <a:pPr>
              <a:spcBef>
                <a:spcPts val="0"/>
              </a:spcBef>
            </a:pPr>
            <a:r>
              <a:rPr lang="da-DK" dirty="0"/>
              <a:t>At beskrive </a:t>
            </a:r>
            <a:r>
              <a:rPr lang="da-DK" b="1" dirty="0"/>
              <a:t>hvordan</a:t>
            </a:r>
            <a:r>
              <a:rPr lang="da-DK" dirty="0"/>
              <a:t> vi gør og at få det vigtigste med</a:t>
            </a:r>
          </a:p>
          <a:p>
            <a:pPr>
              <a:spcBef>
                <a:spcPts val="0"/>
              </a:spcBef>
            </a:pPr>
            <a:endParaRPr lang="da-DK" sz="1200" dirty="0"/>
          </a:p>
          <a:p>
            <a:pPr>
              <a:spcBef>
                <a:spcPts val="0"/>
              </a:spcBef>
            </a:pPr>
            <a:r>
              <a:rPr lang="da-DK" dirty="0"/>
              <a:t>At være </a:t>
            </a:r>
            <a:r>
              <a:rPr lang="da-DK" b="1" dirty="0"/>
              <a:t>præcis og enkel</a:t>
            </a:r>
            <a:r>
              <a:rPr lang="da-DK" dirty="0"/>
              <a:t> i formuleringerne </a:t>
            </a:r>
          </a:p>
          <a:p>
            <a:pPr>
              <a:spcBef>
                <a:spcPts val="0"/>
              </a:spcBef>
            </a:pPr>
            <a:endParaRPr lang="da-DK" dirty="0"/>
          </a:p>
          <a:p>
            <a:pPr>
              <a:spcBef>
                <a:spcPts val="0"/>
              </a:spcBef>
            </a:pPr>
            <a:r>
              <a:rPr lang="da-DK" dirty="0"/>
              <a:t>LUP skal være rammesættende og en god køreplan uden at være en spændetrøje</a:t>
            </a:r>
          </a:p>
          <a:p>
            <a:pPr>
              <a:spcBef>
                <a:spcPts val="0"/>
              </a:spcBef>
            </a:pPr>
            <a:endParaRPr lang="da-DK" sz="1200" dirty="0"/>
          </a:p>
          <a:p>
            <a:pPr>
              <a:spcBef>
                <a:spcPts val="0"/>
              </a:spcBef>
            </a:pPr>
            <a:r>
              <a:rPr lang="da-DK" dirty="0"/>
              <a:t>Processen med at blive </a:t>
            </a:r>
            <a:r>
              <a:rPr lang="da-DK" b="1" dirty="0"/>
              <a:t>skarp på evaluering og bedømmelse</a:t>
            </a:r>
          </a:p>
          <a:p>
            <a:pPr marL="0" indent="0">
              <a:spcBef>
                <a:spcPts val="0"/>
              </a:spcBef>
              <a:buNone/>
            </a:pPr>
            <a:endParaRPr lang="da-DK" sz="1200" dirty="0"/>
          </a:p>
          <a:p>
            <a:pPr>
              <a:spcBef>
                <a:spcPts val="0"/>
              </a:spcBef>
            </a:pPr>
            <a:r>
              <a:rPr lang="da-DK" dirty="0"/>
              <a:t>Afsætte tid til samarbejde mellem undervisere, ledelse og LUU i udarbejdelse af LUP</a:t>
            </a:r>
          </a:p>
          <a:p>
            <a:pPr>
              <a:spcBef>
                <a:spcPts val="0"/>
              </a:spcBef>
            </a:pPr>
            <a:endParaRPr lang="da-DK" dirty="0"/>
          </a:p>
          <a:p>
            <a:pPr>
              <a:spcBef>
                <a:spcPts val="0"/>
              </a:spcBef>
            </a:pPr>
            <a:r>
              <a:rPr lang="da-DK" dirty="0"/>
              <a:t>LMS og den nye LUP kan godt være sammentænkt, dog skal LUP stadig være offentlig tilgængelig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7FE0B70-CC88-45B5-BD5D-CF3499F382F6}"/>
              </a:ext>
            </a:extLst>
          </p:cNvPr>
          <p:cNvSpPr txBox="1"/>
          <p:nvPr/>
        </p:nvSpPr>
        <p:spPr>
          <a:xfrm>
            <a:off x="9454715" y="2221070"/>
            <a:ext cx="2609796" cy="1480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Afrunding og videre proces</a:t>
            </a:r>
            <a:endParaRPr lang="da-DK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5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48" y="620014"/>
            <a:ext cx="8331026" cy="934890"/>
          </a:xfrm>
        </p:spPr>
        <p:txBody>
          <a:bodyPr/>
          <a:lstStyle/>
          <a:p>
            <a:r>
              <a:rPr lang="da-DK" sz="3200" dirty="0"/>
              <a:t>Overvejelser til det det videre 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48" y="1474640"/>
            <a:ext cx="8332789" cy="4843360"/>
          </a:xfrm>
        </p:spPr>
        <p:txBody>
          <a:bodyPr/>
          <a:lstStyle/>
          <a:p>
            <a:endParaRPr lang="da-DK" sz="1200" b="1" dirty="0"/>
          </a:p>
          <a:p>
            <a:pPr lvl="1"/>
            <a:r>
              <a:rPr lang="da-DK" sz="2000" dirty="0"/>
              <a:t>Hvordan sikrer skolen, at LUP bliver et dynamisk værktøj, som bliver genbesøgt og anvendt i praksis</a:t>
            </a:r>
          </a:p>
          <a:p>
            <a:pPr lvl="1"/>
            <a:endParaRPr lang="da-DK" sz="2000" dirty="0"/>
          </a:p>
          <a:p>
            <a:pPr lvl="1"/>
            <a:r>
              <a:rPr lang="da-DK" sz="2000" dirty="0"/>
              <a:t>Når målgruppen er lærer/undervisere, hvordan kan skolen bedst understøtte, at det bliver et fælles værktøj</a:t>
            </a:r>
          </a:p>
          <a:p>
            <a:pPr lvl="1"/>
            <a:endParaRPr lang="da-DK" sz="2000" dirty="0"/>
          </a:p>
          <a:p>
            <a:pPr lvl="1"/>
            <a:r>
              <a:rPr lang="da-DK" sz="2000" dirty="0"/>
              <a:t>Når LUP også er et værktøj for samarbejdet med LUU, hvordan kan skolen så understøtte, at LUU forholder sig uddannelsens LUP</a:t>
            </a:r>
          </a:p>
          <a:p>
            <a:pPr lvl="1"/>
            <a:endParaRPr lang="da-DK" sz="20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ED2E-F062-43E5-AE1F-08CF74170B0C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23</a:t>
            </a:fld>
            <a:endParaRPr lang="da-DK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9ECBBF1-2638-441F-8EB8-6AADC66799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92922" y="4337050"/>
            <a:ext cx="1554956" cy="1501337"/>
            <a:chOff x="373" y="380"/>
            <a:chExt cx="406" cy="39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84A0DF2-924E-4F07-906B-969AF9803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" y="383"/>
              <a:ext cx="85" cy="84"/>
            </a:xfrm>
            <a:custGeom>
              <a:avLst/>
              <a:gdLst>
                <a:gd name="T0" fmla="*/ 185 w 185"/>
                <a:gd name="T1" fmla="*/ 93 h 185"/>
                <a:gd name="T2" fmla="*/ 93 w 185"/>
                <a:gd name="T3" fmla="*/ 0 h 185"/>
                <a:gd name="T4" fmla="*/ 0 w 185"/>
                <a:gd name="T5" fmla="*/ 93 h 185"/>
                <a:gd name="T6" fmla="*/ 93 w 185"/>
                <a:gd name="T7" fmla="*/ 185 h 185"/>
                <a:gd name="T8" fmla="*/ 93 w 185"/>
                <a:gd name="T9" fmla="*/ 185 h 185"/>
                <a:gd name="T10" fmla="*/ 185 w 185"/>
                <a:gd name="T11" fmla="*/ 93 h 185"/>
                <a:gd name="T12" fmla="*/ 19 w 185"/>
                <a:gd name="T13" fmla="*/ 93 h 185"/>
                <a:gd name="T14" fmla="*/ 93 w 185"/>
                <a:gd name="T15" fmla="*/ 19 h 185"/>
                <a:gd name="T16" fmla="*/ 166 w 185"/>
                <a:gd name="T17" fmla="*/ 93 h 185"/>
                <a:gd name="T18" fmla="*/ 93 w 185"/>
                <a:gd name="T19" fmla="*/ 166 h 185"/>
                <a:gd name="T20" fmla="*/ 19 w 185"/>
                <a:gd name="T21" fmla="*/ 93 h 185"/>
                <a:gd name="T22" fmla="*/ 19 w 185"/>
                <a:gd name="T2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85">
                  <a:moveTo>
                    <a:pt x="185" y="93"/>
                  </a:moveTo>
                  <a:cubicBezTo>
                    <a:pt x="185" y="42"/>
                    <a:pt x="144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5"/>
                    <a:pt x="93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144" y="185"/>
                    <a:pt x="185" y="144"/>
                    <a:pt x="185" y="93"/>
                  </a:cubicBezTo>
                  <a:close/>
                  <a:moveTo>
                    <a:pt x="19" y="93"/>
                  </a:moveTo>
                  <a:cubicBezTo>
                    <a:pt x="19" y="52"/>
                    <a:pt x="52" y="19"/>
                    <a:pt x="93" y="19"/>
                  </a:cubicBezTo>
                  <a:cubicBezTo>
                    <a:pt x="133" y="19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52" y="166"/>
                    <a:pt x="19" y="133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D0CF843-DAD2-4491-80CC-453D2C14B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" y="380"/>
              <a:ext cx="91" cy="90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100 h 199"/>
                <a:gd name="T4" fmla="*/ 99 w 199"/>
                <a:gd name="T5" fmla="*/ 0 h 199"/>
                <a:gd name="T6" fmla="*/ 199 w 199"/>
                <a:gd name="T7" fmla="*/ 99 h 199"/>
                <a:gd name="T8" fmla="*/ 199 w 199"/>
                <a:gd name="T9" fmla="*/ 100 h 199"/>
                <a:gd name="T10" fmla="*/ 100 w 199"/>
                <a:gd name="T11" fmla="*/ 199 h 199"/>
                <a:gd name="T12" fmla="*/ 100 w 199"/>
                <a:gd name="T13" fmla="*/ 13 h 199"/>
                <a:gd name="T14" fmla="*/ 13 w 199"/>
                <a:gd name="T15" fmla="*/ 99 h 199"/>
                <a:gd name="T16" fmla="*/ 99 w 199"/>
                <a:gd name="T17" fmla="*/ 186 h 199"/>
                <a:gd name="T18" fmla="*/ 186 w 199"/>
                <a:gd name="T19" fmla="*/ 100 h 199"/>
                <a:gd name="T20" fmla="*/ 186 w 199"/>
                <a:gd name="T21" fmla="*/ 99 h 199"/>
                <a:gd name="T22" fmla="*/ 100 w 199"/>
                <a:gd name="T23" fmla="*/ 13 h 199"/>
                <a:gd name="T24" fmla="*/ 100 w 199"/>
                <a:gd name="T25" fmla="*/ 179 h 199"/>
                <a:gd name="T26" fmla="*/ 20 w 199"/>
                <a:gd name="T27" fmla="*/ 99 h 199"/>
                <a:gd name="T28" fmla="*/ 100 w 199"/>
                <a:gd name="T29" fmla="*/ 19 h 199"/>
                <a:gd name="T30" fmla="*/ 180 w 199"/>
                <a:gd name="T31" fmla="*/ 99 h 199"/>
                <a:gd name="T32" fmla="*/ 100 w 199"/>
                <a:gd name="T33" fmla="*/ 179 h 199"/>
                <a:gd name="T34" fmla="*/ 100 w 199"/>
                <a:gd name="T35" fmla="*/ 33 h 199"/>
                <a:gd name="T36" fmla="*/ 33 w 199"/>
                <a:gd name="T37" fmla="*/ 100 h 199"/>
                <a:gd name="T38" fmla="*/ 100 w 199"/>
                <a:gd name="T39" fmla="*/ 167 h 199"/>
                <a:gd name="T40" fmla="*/ 167 w 199"/>
                <a:gd name="T41" fmla="*/ 100 h 199"/>
                <a:gd name="T42" fmla="*/ 100 w 199"/>
                <a:gd name="T43" fmla="*/ 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1" y="155"/>
                    <a:pt x="0" y="100"/>
                  </a:cubicBezTo>
                  <a:cubicBezTo>
                    <a:pt x="0" y="45"/>
                    <a:pt x="45" y="1"/>
                    <a:pt x="99" y="0"/>
                  </a:cubicBezTo>
                  <a:cubicBezTo>
                    <a:pt x="154" y="0"/>
                    <a:pt x="199" y="45"/>
                    <a:pt x="199" y="9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54"/>
                    <a:pt x="154" y="199"/>
                    <a:pt x="100" y="199"/>
                  </a:cubicBezTo>
                  <a:close/>
                  <a:moveTo>
                    <a:pt x="100" y="13"/>
                  </a:moveTo>
                  <a:cubicBezTo>
                    <a:pt x="52" y="13"/>
                    <a:pt x="13" y="52"/>
                    <a:pt x="13" y="99"/>
                  </a:cubicBezTo>
                  <a:cubicBezTo>
                    <a:pt x="13" y="147"/>
                    <a:pt x="52" y="186"/>
                    <a:pt x="99" y="186"/>
                  </a:cubicBezTo>
                  <a:cubicBezTo>
                    <a:pt x="147" y="186"/>
                    <a:pt x="186" y="147"/>
                    <a:pt x="186" y="100"/>
                  </a:cubicBezTo>
                  <a:cubicBezTo>
                    <a:pt x="186" y="100"/>
                    <a:pt x="186" y="100"/>
                    <a:pt x="186" y="99"/>
                  </a:cubicBezTo>
                  <a:cubicBezTo>
                    <a:pt x="186" y="52"/>
                    <a:pt x="147" y="13"/>
                    <a:pt x="100" y="13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4"/>
                    <a:pt x="20" y="99"/>
                  </a:cubicBezTo>
                  <a:cubicBezTo>
                    <a:pt x="20" y="55"/>
                    <a:pt x="56" y="19"/>
                    <a:pt x="100" y="19"/>
                  </a:cubicBezTo>
                  <a:cubicBezTo>
                    <a:pt x="144" y="19"/>
                    <a:pt x="180" y="55"/>
                    <a:pt x="180" y="99"/>
                  </a:cubicBezTo>
                  <a:cubicBezTo>
                    <a:pt x="180" y="144"/>
                    <a:pt x="144" y="179"/>
                    <a:pt x="100" y="179"/>
                  </a:cubicBezTo>
                  <a:close/>
                  <a:moveTo>
                    <a:pt x="100" y="33"/>
                  </a:moveTo>
                  <a:cubicBezTo>
                    <a:pt x="63" y="33"/>
                    <a:pt x="33" y="63"/>
                    <a:pt x="33" y="100"/>
                  </a:cubicBezTo>
                  <a:cubicBezTo>
                    <a:pt x="33" y="137"/>
                    <a:pt x="63" y="167"/>
                    <a:pt x="100" y="167"/>
                  </a:cubicBezTo>
                  <a:cubicBezTo>
                    <a:pt x="137" y="167"/>
                    <a:pt x="167" y="137"/>
                    <a:pt x="167" y="100"/>
                  </a:cubicBezTo>
                  <a:cubicBezTo>
                    <a:pt x="167" y="63"/>
                    <a:pt x="137" y="33"/>
                    <a:pt x="100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A3F82CD-E4DB-4676-9D67-C42795780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482"/>
              <a:ext cx="119" cy="74"/>
            </a:xfrm>
            <a:custGeom>
              <a:avLst/>
              <a:gdLst>
                <a:gd name="T0" fmla="*/ 261 w 261"/>
                <a:gd name="T1" fmla="*/ 73 h 161"/>
                <a:gd name="T2" fmla="*/ 187 w 261"/>
                <a:gd name="T3" fmla="*/ 0 h 161"/>
                <a:gd name="T4" fmla="*/ 74 w 261"/>
                <a:gd name="T5" fmla="*/ 0 h 161"/>
                <a:gd name="T6" fmla="*/ 0 w 261"/>
                <a:gd name="T7" fmla="*/ 73 h 161"/>
                <a:gd name="T8" fmla="*/ 0 w 261"/>
                <a:gd name="T9" fmla="*/ 151 h 161"/>
                <a:gd name="T10" fmla="*/ 10 w 261"/>
                <a:gd name="T11" fmla="*/ 161 h 161"/>
                <a:gd name="T12" fmla="*/ 10 w 261"/>
                <a:gd name="T13" fmla="*/ 161 h 161"/>
                <a:gd name="T14" fmla="*/ 251 w 261"/>
                <a:gd name="T15" fmla="*/ 161 h 161"/>
                <a:gd name="T16" fmla="*/ 261 w 261"/>
                <a:gd name="T17" fmla="*/ 151 h 161"/>
                <a:gd name="T18" fmla="*/ 261 w 261"/>
                <a:gd name="T19" fmla="*/ 151 h 161"/>
                <a:gd name="T20" fmla="*/ 261 w 261"/>
                <a:gd name="T21" fmla="*/ 73 h 161"/>
                <a:gd name="T22" fmla="*/ 241 w 261"/>
                <a:gd name="T23" fmla="*/ 141 h 161"/>
                <a:gd name="T24" fmla="*/ 20 w 261"/>
                <a:gd name="T25" fmla="*/ 141 h 161"/>
                <a:gd name="T26" fmla="*/ 20 w 261"/>
                <a:gd name="T27" fmla="*/ 73 h 161"/>
                <a:gd name="T28" fmla="*/ 74 w 261"/>
                <a:gd name="T29" fmla="*/ 19 h 161"/>
                <a:gd name="T30" fmla="*/ 187 w 261"/>
                <a:gd name="T31" fmla="*/ 19 h 161"/>
                <a:gd name="T32" fmla="*/ 241 w 261"/>
                <a:gd name="T33" fmla="*/ 73 h 161"/>
                <a:gd name="T34" fmla="*/ 241 w 261"/>
                <a:gd name="T35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161">
                  <a:moveTo>
                    <a:pt x="261" y="73"/>
                  </a:moveTo>
                  <a:cubicBezTo>
                    <a:pt x="261" y="32"/>
                    <a:pt x="228" y="0"/>
                    <a:pt x="18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1" y="32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6"/>
                    <a:pt x="5" y="161"/>
                    <a:pt x="10" y="161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7" y="161"/>
                    <a:pt x="261" y="156"/>
                    <a:pt x="261" y="151"/>
                  </a:cubicBezTo>
                  <a:cubicBezTo>
                    <a:pt x="261" y="151"/>
                    <a:pt x="261" y="151"/>
                    <a:pt x="261" y="151"/>
                  </a:cubicBezTo>
                  <a:lnTo>
                    <a:pt x="261" y="73"/>
                  </a:lnTo>
                  <a:close/>
                  <a:moveTo>
                    <a:pt x="241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lnTo>
                    <a:pt x="24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4387041-8DC3-4577-9A3B-D5BA6DB16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" y="479"/>
              <a:ext cx="125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158 h 174"/>
                <a:gd name="T26" fmla="*/ 16 w 274"/>
                <a:gd name="T27" fmla="*/ 161 h 174"/>
                <a:gd name="T28" fmla="*/ 257 w 274"/>
                <a:gd name="T29" fmla="*/ 161 h 174"/>
                <a:gd name="T30" fmla="*/ 260 w 274"/>
                <a:gd name="T31" fmla="*/ 158 h 174"/>
                <a:gd name="T32" fmla="*/ 260 w 274"/>
                <a:gd name="T33" fmla="*/ 80 h 174"/>
                <a:gd name="T34" fmla="*/ 193 w 274"/>
                <a:gd name="T35" fmla="*/ 13 h 174"/>
                <a:gd name="T36" fmla="*/ 80 w 274"/>
                <a:gd name="T37" fmla="*/ 13 h 174"/>
                <a:gd name="T38" fmla="*/ 254 w 274"/>
                <a:gd name="T39" fmla="*/ 155 h 174"/>
                <a:gd name="T40" fmla="*/ 20 w 274"/>
                <a:gd name="T41" fmla="*/ 155 h 174"/>
                <a:gd name="T42" fmla="*/ 20 w 274"/>
                <a:gd name="T43" fmla="*/ 80 h 174"/>
                <a:gd name="T44" fmla="*/ 79 w 274"/>
                <a:gd name="T45" fmla="*/ 19 h 174"/>
                <a:gd name="T46" fmla="*/ 80 w 274"/>
                <a:gd name="T47" fmla="*/ 19 h 174"/>
                <a:gd name="T48" fmla="*/ 193 w 274"/>
                <a:gd name="T49" fmla="*/ 19 h 174"/>
                <a:gd name="T50" fmla="*/ 254 w 274"/>
                <a:gd name="T51" fmla="*/ 79 h 174"/>
                <a:gd name="T52" fmla="*/ 254 w 274"/>
                <a:gd name="T53" fmla="*/ 155 h 174"/>
                <a:gd name="T54" fmla="*/ 32 w 274"/>
                <a:gd name="T55" fmla="*/ 142 h 174"/>
                <a:gd name="T56" fmla="*/ 240 w 274"/>
                <a:gd name="T57" fmla="*/ 142 h 174"/>
                <a:gd name="T58" fmla="*/ 240 w 274"/>
                <a:gd name="T59" fmla="*/ 80 h 174"/>
                <a:gd name="T60" fmla="*/ 192 w 274"/>
                <a:gd name="T61" fmla="*/ 32 h 174"/>
                <a:gd name="T62" fmla="*/ 79 w 274"/>
                <a:gd name="T63" fmla="*/ 32 h 174"/>
                <a:gd name="T64" fmla="*/ 31 w 274"/>
                <a:gd name="T65" fmla="*/ 80 h 174"/>
                <a:gd name="T66" fmla="*/ 32 w 274"/>
                <a:gd name="T67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7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7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1"/>
                    <a:pt x="16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9" y="161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47"/>
                    <a:pt x="46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227" y="19"/>
                    <a:pt x="254" y="46"/>
                    <a:pt x="254" y="79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2" y="32"/>
                    <a:pt x="31" y="54"/>
                    <a:pt x="31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C922293-5531-414F-B730-CA086CBF0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" y="595"/>
              <a:ext cx="85" cy="85"/>
            </a:xfrm>
            <a:custGeom>
              <a:avLst/>
              <a:gdLst>
                <a:gd name="T0" fmla="*/ 185 w 185"/>
                <a:gd name="T1" fmla="*/ 93 h 186"/>
                <a:gd name="T2" fmla="*/ 92 w 185"/>
                <a:gd name="T3" fmla="*/ 0 h 186"/>
                <a:gd name="T4" fmla="*/ 0 w 185"/>
                <a:gd name="T5" fmla="*/ 93 h 186"/>
                <a:gd name="T6" fmla="*/ 93 w 185"/>
                <a:gd name="T7" fmla="*/ 186 h 186"/>
                <a:gd name="T8" fmla="*/ 185 w 185"/>
                <a:gd name="T9" fmla="*/ 93 h 186"/>
                <a:gd name="T10" fmla="*/ 19 w 185"/>
                <a:gd name="T11" fmla="*/ 93 h 186"/>
                <a:gd name="T12" fmla="*/ 93 w 185"/>
                <a:gd name="T13" fmla="*/ 20 h 186"/>
                <a:gd name="T14" fmla="*/ 166 w 185"/>
                <a:gd name="T15" fmla="*/ 93 h 186"/>
                <a:gd name="T16" fmla="*/ 93 w 185"/>
                <a:gd name="T17" fmla="*/ 166 h 186"/>
                <a:gd name="T18" fmla="*/ 19 w 185"/>
                <a:gd name="T19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6">
                  <a:moveTo>
                    <a:pt x="185" y="93"/>
                  </a:moveTo>
                  <a:cubicBezTo>
                    <a:pt x="185" y="42"/>
                    <a:pt x="144" y="0"/>
                    <a:pt x="92" y="0"/>
                  </a:cubicBezTo>
                  <a:cubicBezTo>
                    <a:pt x="41" y="1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5" y="144"/>
                    <a:pt x="185" y="93"/>
                  </a:cubicBezTo>
                  <a:close/>
                  <a:moveTo>
                    <a:pt x="19" y="93"/>
                  </a:moveTo>
                  <a:cubicBezTo>
                    <a:pt x="19" y="52"/>
                    <a:pt x="52" y="20"/>
                    <a:pt x="93" y="20"/>
                  </a:cubicBezTo>
                  <a:cubicBezTo>
                    <a:pt x="133" y="20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52" y="166"/>
                    <a:pt x="19" y="133"/>
                    <a:pt x="19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48FA076-C7BF-4BDF-9E6C-09EB10DC1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" y="592"/>
              <a:ext cx="91" cy="91"/>
            </a:xfrm>
            <a:custGeom>
              <a:avLst/>
              <a:gdLst>
                <a:gd name="T0" fmla="*/ 100 w 199"/>
                <a:gd name="T1" fmla="*/ 198 h 198"/>
                <a:gd name="T2" fmla="*/ 0 w 199"/>
                <a:gd name="T3" fmla="*/ 99 h 198"/>
                <a:gd name="T4" fmla="*/ 99 w 199"/>
                <a:gd name="T5" fmla="*/ 0 h 198"/>
                <a:gd name="T6" fmla="*/ 199 w 199"/>
                <a:gd name="T7" fmla="*/ 99 h 198"/>
                <a:gd name="T8" fmla="*/ 199 w 199"/>
                <a:gd name="T9" fmla="*/ 99 h 198"/>
                <a:gd name="T10" fmla="*/ 100 w 199"/>
                <a:gd name="T11" fmla="*/ 198 h 198"/>
                <a:gd name="T12" fmla="*/ 100 w 199"/>
                <a:gd name="T13" fmla="*/ 13 h 198"/>
                <a:gd name="T14" fmla="*/ 13 w 199"/>
                <a:gd name="T15" fmla="*/ 99 h 198"/>
                <a:gd name="T16" fmla="*/ 99 w 199"/>
                <a:gd name="T17" fmla="*/ 185 h 198"/>
                <a:gd name="T18" fmla="*/ 186 w 199"/>
                <a:gd name="T19" fmla="*/ 99 h 198"/>
                <a:gd name="T20" fmla="*/ 186 w 199"/>
                <a:gd name="T21" fmla="*/ 99 h 198"/>
                <a:gd name="T22" fmla="*/ 100 w 199"/>
                <a:gd name="T23" fmla="*/ 13 h 198"/>
                <a:gd name="T24" fmla="*/ 100 w 199"/>
                <a:gd name="T25" fmla="*/ 179 h 198"/>
                <a:gd name="T26" fmla="*/ 20 w 199"/>
                <a:gd name="T27" fmla="*/ 99 h 198"/>
                <a:gd name="T28" fmla="*/ 100 w 199"/>
                <a:gd name="T29" fmla="*/ 19 h 198"/>
                <a:gd name="T30" fmla="*/ 180 w 199"/>
                <a:gd name="T31" fmla="*/ 99 h 198"/>
                <a:gd name="T32" fmla="*/ 100 w 199"/>
                <a:gd name="T33" fmla="*/ 179 h 198"/>
                <a:gd name="T34" fmla="*/ 100 w 199"/>
                <a:gd name="T35" fmla="*/ 32 h 198"/>
                <a:gd name="T36" fmla="*/ 33 w 199"/>
                <a:gd name="T37" fmla="*/ 99 h 198"/>
                <a:gd name="T38" fmla="*/ 100 w 199"/>
                <a:gd name="T39" fmla="*/ 166 h 198"/>
                <a:gd name="T40" fmla="*/ 167 w 199"/>
                <a:gd name="T41" fmla="*/ 99 h 198"/>
                <a:gd name="T42" fmla="*/ 100 w 199"/>
                <a:gd name="T4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8">
                  <a:moveTo>
                    <a:pt x="100" y="198"/>
                  </a:moveTo>
                  <a:cubicBezTo>
                    <a:pt x="45" y="198"/>
                    <a:pt x="1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9" y="44"/>
                    <a:pt x="199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154"/>
                    <a:pt x="155" y="198"/>
                    <a:pt x="100" y="198"/>
                  </a:cubicBezTo>
                  <a:close/>
                  <a:moveTo>
                    <a:pt x="100" y="13"/>
                  </a:moveTo>
                  <a:cubicBezTo>
                    <a:pt x="52" y="13"/>
                    <a:pt x="13" y="51"/>
                    <a:pt x="13" y="99"/>
                  </a:cubicBezTo>
                  <a:cubicBezTo>
                    <a:pt x="13" y="147"/>
                    <a:pt x="52" y="185"/>
                    <a:pt x="99" y="185"/>
                  </a:cubicBezTo>
                  <a:cubicBezTo>
                    <a:pt x="147" y="186"/>
                    <a:pt x="186" y="147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51"/>
                    <a:pt x="147" y="13"/>
                    <a:pt x="100" y="13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3"/>
                    <a:pt x="20" y="99"/>
                  </a:cubicBezTo>
                  <a:cubicBezTo>
                    <a:pt x="20" y="54"/>
                    <a:pt x="56" y="19"/>
                    <a:pt x="100" y="19"/>
                  </a:cubicBezTo>
                  <a:cubicBezTo>
                    <a:pt x="144" y="19"/>
                    <a:pt x="180" y="54"/>
                    <a:pt x="180" y="99"/>
                  </a:cubicBezTo>
                  <a:cubicBezTo>
                    <a:pt x="180" y="143"/>
                    <a:pt x="144" y="179"/>
                    <a:pt x="100" y="179"/>
                  </a:cubicBezTo>
                  <a:close/>
                  <a:moveTo>
                    <a:pt x="100" y="32"/>
                  </a:moveTo>
                  <a:cubicBezTo>
                    <a:pt x="63" y="32"/>
                    <a:pt x="33" y="62"/>
                    <a:pt x="33" y="99"/>
                  </a:cubicBezTo>
                  <a:cubicBezTo>
                    <a:pt x="33" y="136"/>
                    <a:pt x="63" y="166"/>
                    <a:pt x="100" y="166"/>
                  </a:cubicBezTo>
                  <a:cubicBezTo>
                    <a:pt x="137" y="166"/>
                    <a:pt x="167" y="136"/>
                    <a:pt x="167" y="99"/>
                  </a:cubicBezTo>
                  <a:cubicBezTo>
                    <a:pt x="167" y="62"/>
                    <a:pt x="137" y="32"/>
                    <a:pt x="10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D48BF89-F6DC-4654-89C6-78AAA64C9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" y="695"/>
              <a:ext cx="119" cy="73"/>
            </a:xfrm>
            <a:custGeom>
              <a:avLst/>
              <a:gdLst>
                <a:gd name="T0" fmla="*/ 0 w 261"/>
                <a:gd name="T1" fmla="*/ 73 h 161"/>
                <a:gd name="T2" fmla="*/ 0 w 261"/>
                <a:gd name="T3" fmla="*/ 151 h 161"/>
                <a:gd name="T4" fmla="*/ 10 w 261"/>
                <a:gd name="T5" fmla="*/ 161 h 161"/>
                <a:gd name="T6" fmla="*/ 10 w 261"/>
                <a:gd name="T7" fmla="*/ 161 h 161"/>
                <a:gd name="T8" fmla="*/ 251 w 261"/>
                <a:gd name="T9" fmla="*/ 161 h 161"/>
                <a:gd name="T10" fmla="*/ 261 w 261"/>
                <a:gd name="T11" fmla="*/ 151 h 161"/>
                <a:gd name="T12" fmla="*/ 261 w 261"/>
                <a:gd name="T13" fmla="*/ 151 h 161"/>
                <a:gd name="T14" fmla="*/ 261 w 261"/>
                <a:gd name="T15" fmla="*/ 73 h 161"/>
                <a:gd name="T16" fmla="*/ 187 w 261"/>
                <a:gd name="T17" fmla="*/ 0 h 161"/>
                <a:gd name="T18" fmla="*/ 74 w 261"/>
                <a:gd name="T19" fmla="*/ 0 h 161"/>
                <a:gd name="T20" fmla="*/ 0 w 261"/>
                <a:gd name="T21" fmla="*/ 73 h 161"/>
                <a:gd name="T22" fmla="*/ 74 w 261"/>
                <a:gd name="T23" fmla="*/ 19 h 161"/>
                <a:gd name="T24" fmla="*/ 187 w 261"/>
                <a:gd name="T25" fmla="*/ 19 h 161"/>
                <a:gd name="T26" fmla="*/ 241 w 261"/>
                <a:gd name="T27" fmla="*/ 73 h 161"/>
                <a:gd name="T28" fmla="*/ 241 w 261"/>
                <a:gd name="T29" fmla="*/ 142 h 161"/>
                <a:gd name="T30" fmla="*/ 20 w 261"/>
                <a:gd name="T31" fmla="*/ 142 h 161"/>
                <a:gd name="T32" fmla="*/ 20 w 261"/>
                <a:gd name="T33" fmla="*/ 73 h 161"/>
                <a:gd name="T34" fmla="*/ 74 w 261"/>
                <a:gd name="T35" fmla="*/ 1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161">
                  <a:moveTo>
                    <a:pt x="0" y="73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5" y="161"/>
                    <a:pt x="10" y="161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7" y="161"/>
                    <a:pt x="261" y="157"/>
                    <a:pt x="261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33"/>
                    <a:pt x="228" y="0"/>
                    <a:pt x="187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1" y="33"/>
                    <a:pt x="0" y="73"/>
                  </a:cubicBezTo>
                  <a:close/>
                  <a:moveTo>
                    <a:pt x="74" y="19"/>
                  </a:move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F262FE-B00D-4C71-ADF3-57B45268D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" y="692"/>
              <a:ext cx="125" cy="80"/>
            </a:xfrm>
            <a:custGeom>
              <a:avLst/>
              <a:gdLst>
                <a:gd name="T0" fmla="*/ 257 w 274"/>
                <a:gd name="T1" fmla="*/ 175 h 175"/>
                <a:gd name="T2" fmla="*/ 16 w 274"/>
                <a:gd name="T3" fmla="*/ 175 h 175"/>
                <a:gd name="T4" fmla="*/ 0 w 274"/>
                <a:gd name="T5" fmla="*/ 159 h 175"/>
                <a:gd name="T6" fmla="*/ 0 w 274"/>
                <a:gd name="T7" fmla="*/ 80 h 175"/>
                <a:gd name="T8" fmla="*/ 80 w 274"/>
                <a:gd name="T9" fmla="*/ 0 h 175"/>
                <a:gd name="T10" fmla="*/ 194 w 274"/>
                <a:gd name="T11" fmla="*/ 0 h 175"/>
                <a:gd name="T12" fmla="*/ 274 w 274"/>
                <a:gd name="T13" fmla="*/ 80 h 175"/>
                <a:gd name="T14" fmla="*/ 274 w 274"/>
                <a:gd name="T15" fmla="*/ 158 h 175"/>
                <a:gd name="T16" fmla="*/ 258 w 274"/>
                <a:gd name="T17" fmla="*/ 175 h 175"/>
                <a:gd name="T18" fmla="*/ 257 w 274"/>
                <a:gd name="T19" fmla="*/ 175 h 175"/>
                <a:gd name="T20" fmla="*/ 80 w 274"/>
                <a:gd name="T21" fmla="*/ 13 h 175"/>
                <a:gd name="T22" fmla="*/ 13 w 274"/>
                <a:gd name="T23" fmla="*/ 80 h 175"/>
                <a:gd name="T24" fmla="*/ 13 w 274"/>
                <a:gd name="T25" fmla="*/ 158 h 175"/>
                <a:gd name="T26" fmla="*/ 16 w 274"/>
                <a:gd name="T27" fmla="*/ 162 h 175"/>
                <a:gd name="T28" fmla="*/ 257 w 274"/>
                <a:gd name="T29" fmla="*/ 162 h 175"/>
                <a:gd name="T30" fmla="*/ 260 w 274"/>
                <a:gd name="T31" fmla="*/ 158 h 175"/>
                <a:gd name="T32" fmla="*/ 260 w 274"/>
                <a:gd name="T33" fmla="*/ 80 h 175"/>
                <a:gd name="T34" fmla="*/ 193 w 274"/>
                <a:gd name="T35" fmla="*/ 13 h 175"/>
                <a:gd name="T36" fmla="*/ 80 w 274"/>
                <a:gd name="T37" fmla="*/ 13 h 175"/>
                <a:gd name="T38" fmla="*/ 254 w 274"/>
                <a:gd name="T39" fmla="*/ 155 h 175"/>
                <a:gd name="T40" fmla="*/ 20 w 274"/>
                <a:gd name="T41" fmla="*/ 155 h 175"/>
                <a:gd name="T42" fmla="*/ 20 w 274"/>
                <a:gd name="T43" fmla="*/ 80 h 175"/>
                <a:gd name="T44" fmla="*/ 80 w 274"/>
                <a:gd name="T45" fmla="*/ 20 h 175"/>
                <a:gd name="T46" fmla="*/ 80 w 274"/>
                <a:gd name="T47" fmla="*/ 20 h 175"/>
                <a:gd name="T48" fmla="*/ 193 w 274"/>
                <a:gd name="T49" fmla="*/ 20 h 175"/>
                <a:gd name="T50" fmla="*/ 254 w 274"/>
                <a:gd name="T51" fmla="*/ 80 h 175"/>
                <a:gd name="T52" fmla="*/ 254 w 274"/>
                <a:gd name="T53" fmla="*/ 155 h 175"/>
                <a:gd name="T54" fmla="*/ 32 w 274"/>
                <a:gd name="T55" fmla="*/ 142 h 175"/>
                <a:gd name="T56" fmla="*/ 240 w 274"/>
                <a:gd name="T57" fmla="*/ 142 h 175"/>
                <a:gd name="T58" fmla="*/ 240 w 274"/>
                <a:gd name="T59" fmla="*/ 80 h 175"/>
                <a:gd name="T60" fmla="*/ 192 w 274"/>
                <a:gd name="T61" fmla="*/ 32 h 175"/>
                <a:gd name="T62" fmla="*/ 79 w 274"/>
                <a:gd name="T63" fmla="*/ 32 h 175"/>
                <a:gd name="T64" fmla="*/ 31 w 274"/>
                <a:gd name="T65" fmla="*/ 80 h 175"/>
                <a:gd name="T66" fmla="*/ 32 w 274"/>
                <a:gd name="T67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" h="175">
                  <a:moveTo>
                    <a:pt x="257" y="175"/>
                  </a:moveTo>
                  <a:cubicBezTo>
                    <a:pt x="16" y="175"/>
                    <a:pt x="16" y="175"/>
                    <a:pt x="16" y="175"/>
                  </a:cubicBezTo>
                  <a:cubicBezTo>
                    <a:pt x="7" y="175"/>
                    <a:pt x="0" y="167"/>
                    <a:pt x="0" y="15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5"/>
                  </a:cubicBezTo>
                  <a:cubicBezTo>
                    <a:pt x="258" y="175"/>
                    <a:pt x="257" y="175"/>
                    <a:pt x="257" y="175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47"/>
                    <a:pt x="47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227" y="20"/>
                    <a:pt x="254" y="47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2" y="32"/>
                    <a:pt x="31" y="54"/>
                    <a:pt x="31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CE5329A-86F8-49EB-891A-85B699539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" y="501"/>
              <a:ext cx="85" cy="85"/>
            </a:xfrm>
            <a:custGeom>
              <a:avLst/>
              <a:gdLst>
                <a:gd name="T0" fmla="*/ 0 w 186"/>
                <a:gd name="T1" fmla="*/ 93 h 186"/>
                <a:gd name="T2" fmla="*/ 92 w 186"/>
                <a:gd name="T3" fmla="*/ 186 h 186"/>
                <a:gd name="T4" fmla="*/ 185 w 186"/>
                <a:gd name="T5" fmla="*/ 93 h 186"/>
                <a:gd name="T6" fmla="*/ 93 w 186"/>
                <a:gd name="T7" fmla="*/ 0 h 186"/>
                <a:gd name="T8" fmla="*/ 93 w 186"/>
                <a:gd name="T9" fmla="*/ 0 h 186"/>
                <a:gd name="T10" fmla="*/ 0 w 186"/>
                <a:gd name="T11" fmla="*/ 93 h 186"/>
                <a:gd name="T12" fmla="*/ 166 w 186"/>
                <a:gd name="T13" fmla="*/ 93 h 186"/>
                <a:gd name="T14" fmla="*/ 92 w 186"/>
                <a:gd name="T15" fmla="*/ 166 h 186"/>
                <a:gd name="T16" fmla="*/ 19 w 186"/>
                <a:gd name="T17" fmla="*/ 92 h 186"/>
                <a:gd name="T18" fmla="*/ 93 w 186"/>
                <a:gd name="T19" fmla="*/ 19 h 186"/>
                <a:gd name="T20" fmla="*/ 166 w 186"/>
                <a:gd name="T21" fmla="*/ 93 h 186"/>
                <a:gd name="T22" fmla="*/ 166 w 186"/>
                <a:gd name="T23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86">
                  <a:moveTo>
                    <a:pt x="0" y="93"/>
                  </a:moveTo>
                  <a:cubicBezTo>
                    <a:pt x="0" y="144"/>
                    <a:pt x="41" y="186"/>
                    <a:pt x="92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lose/>
                  <a:moveTo>
                    <a:pt x="166" y="93"/>
                  </a:moveTo>
                  <a:cubicBezTo>
                    <a:pt x="166" y="133"/>
                    <a:pt x="133" y="166"/>
                    <a:pt x="92" y="166"/>
                  </a:cubicBezTo>
                  <a:cubicBezTo>
                    <a:pt x="52" y="165"/>
                    <a:pt x="19" y="132"/>
                    <a:pt x="19" y="92"/>
                  </a:cubicBezTo>
                  <a:cubicBezTo>
                    <a:pt x="20" y="51"/>
                    <a:pt x="53" y="19"/>
                    <a:pt x="93" y="19"/>
                  </a:cubicBezTo>
                  <a:cubicBezTo>
                    <a:pt x="133" y="19"/>
                    <a:pt x="166" y="52"/>
                    <a:pt x="166" y="93"/>
                  </a:cubicBezTo>
                  <a:cubicBezTo>
                    <a:pt x="166" y="93"/>
                    <a:pt x="166" y="93"/>
                    <a:pt x="166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11B55F9-C066-4663-9029-9CD475DC3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" y="498"/>
              <a:ext cx="91" cy="91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100 h 199"/>
                <a:gd name="T4" fmla="*/ 99 w 199"/>
                <a:gd name="T5" fmla="*/ 1 h 199"/>
                <a:gd name="T6" fmla="*/ 199 w 199"/>
                <a:gd name="T7" fmla="*/ 99 h 199"/>
                <a:gd name="T8" fmla="*/ 199 w 199"/>
                <a:gd name="T9" fmla="*/ 100 h 199"/>
                <a:gd name="T10" fmla="*/ 100 w 199"/>
                <a:gd name="T11" fmla="*/ 199 h 199"/>
                <a:gd name="T12" fmla="*/ 100 w 199"/>
                <a:gd name="T13" fmla="*/ 14 h 199"/>
                <a:gd name="T14" fmla="*/ 13 w 199"/>
                <a:gd name="T15" fmla="*/ 100 h 199"/>
                <a:gd name="T16" fmla="*/ 100 w 199"/>
                <a:gd name="T17" fmla="*/ 186 h 199"/>
                <a:gd name="T18" fmla="*/ 186 w 199"/>
                <a:gd name="T19" fmla="*/ 100 h 199"/>
                <a:gd name="T20" fmla="*/ 186 w 199"/>
                <a:gd name="T21" fmla="*/ 100 h 199"/>
                <a:gd name="T22" fmla="*/ 100 w 199"/>
                <a:gd name="T23" fmla="*/ 14 h 199"/>
                <a:gd name="T24" fmla="*/ 100 w 199"/>
                <a:gd name="T25" fmla="*/ 179 h 199"/>
                <a:gd name="T26" fmla="*/ 20 w 199"/>
                <a:gd name="T27" fmla="*/ 99 h 199"/>
                <a:gd name="T28" fmla="*/ 100 w 199"/>
                <a:gd name="T29" fmla="*/ 19 h 199"/>
                <a:gd name="T30" fmla="*/ 180 w 199"/>
                <a:gd name="T31" fmla="*/ 99 h 199"/>
                <a:gd name="T32" fmla="*/ 100 w 199"/>
                <a:gd name="T33" fmla="*/ 179 h 199"/>
                <a:gd name="T34" fmla="*/ 100 w 199"/>
                <a:gd name="T35" fmla="*/ 33 h 199"/>
                <a:gd name="T36" fmla="*/ 33 w 199"/>
                <a:gd name="T37" fmla="*/ 100 h 199"/>
                <a:gd name="T38" fmla="*/ 100 w 199"/>
                <a:gd name="T39" fmla="*/ 167 h 199"/>
                <a:gd name="T40" fmla="*/ 167 w 199"/>
                <a:gd name="T41" fmla="*/ 100 h 199"/>
                <a:gd name="T42" fmla="*/ 100 w 199"/>
                <a:gd name="T43" fmla="*/ 3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1" y="155"/>
                    <a:pt x="0" y="100"/>
                  </a:cubicBezTo>
                  <a:cubicBezTo>
                    <a:pt x="0" y="45"/>
                    <a:pt x="45" y="1"/>
                    <a:pt x="99" y="1"/>
                  </a:cubicBezTo>
                  <a:cubicBezTo>
                    <a:pt x="154" y="0"/>
                    <a:pt x="199" y="45"/>
                    <a:pt x="199" y="9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154"/>
                    <a:pt x="155" y="199"/>
                    <a:pt x="100" y="199"/>
                  </a:cubicBezTo>
                  <a:close/>
                  <a:moveTo>
                    <a:pt x="100" y="14"/>
                  </a:moveTo>
                  <a:cubicBezTo>
                    <a:pt x="52" y="13"/>
                    <a:pt x="13" y="52"/>
                    <a:pt x="13" y="100"/>
                  </a:cubicBezTo>
                  <a:cubicBezTo>
                    <a:pt x="13" y="148"/>
                    <a:pt x="52" y="186"/>
                    <a:pt x="100" y="186"/>
                  </a:cubicBezTo>
                  <a:cubicBezTo>
                    <a:pt x="147" y="186"/>
                    <a:pt x="186" y="148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52"/>
                    <a:pt x="148" y="14"/>
                    <a:pt x="100" y="14"/>
                  </a:cubicBezTo>
                  <a:close/>
                  <a:moveTo>
                    <a:pt x="100" y="179"/>
                  </a:moveTo>
                  <a:cubicBezTo>
                    <a:pt x="56" y="179"/>
                    <a:pt x="20" y="144"/>
                    <a:pt x="20" y="99"/>
                  </a:cubicBezTo>
                  <a:cubicBezTo>
                    <a:pt x="20" y="55"/>
                    <a:pt x="56" y="19"/>
                    <a:pt x="100" y="19"/>
                  </a:cubicBezTo>
                  <a:cubicBezTo>
                    <a:pt x="144" y="19"/>
                    <a:pt x="180" y="55"/>
                    <a:pt x="180" y="99"/>
                  </a:cubicBezTo>
                  <a:cubicBezTo>
                    <a:pt x="180" y="144"/>
                    <a:pt x="144" y="179"/>
                    <a:pt x="100" y="179"/>
                  </a:cubicBezTo>
                  <a:close/>
                  <a:moveTo>
                    <a:pt x="100" y="33"/>
                  </a:moveTo>
                  <a:cubicBezTo>
                    <a:pt x="63" y="33"/>
                    <a:pt x="33" y="63"/>
                    <a:pt x="33" y="100"/>
                  </a:cubicBezTo>
                  <a:cubicBezTo>
                    <a:pt x="33" y="137"/>
                    <a:pt x="63" y="167"/>
                    <a:pt x="100" y="167"/>
                  </a:cubicBezTo>
                  <a:cubicBezTo>
                    <a:pt x="137" y="167"/>
                    <a:pt x="167" y="137"/>
                    <a:pt x="167" y="100"/>
                  </a:cubicBezTo>
                  <a:cubicBezTo>
                    <a:pt x="167" y="63"/>
                    <a:pt x="137" y="33"/>
                    <a:pt x="100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31418B5-9AB8-447C-A72F-548CC9EE47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" y="601"/>
              <a:ext cx="119" cy="73"/>
            </a:xfrm>
            <a:custGeom>
              <a:avLst/>
              <a:gdLst>
                <a:gd name="T0" fmla="*/ 9 w 260"/>
                <a:gd name="T1" fmla="*/ 161 h 161"/>
                <a:gd name="T2" fmla="*/ 250 w 260"/>
                <a:gd name="T3" fmla="*/ 161 h 161"/>
                <a:gd name="T4" fmla="*/ 260 w 260"/>
                <a:gd name="T5" fmla="*/ 151 h 161"/>
                <a:gd name="T6" fmla="*/ 260 w 260"/>
                <a:gd name="T7" fmla="*/ 73 h 161"/>
                <a:gd name="T8" fmla="*/ 187 w 260"/>
                <a:gd name="T9" fmla="*/ 0 h 161"/>
                <a:gd name="T10" fmla="*/ 187 w 260"/>
                <a:gd name="T11" fmla="*/ 0 h 161"/>
                <a:gd name="T12" fmla="*/ 73 w 260"/>
                <a:gd name="T13" fmla="*/ 0 h 161"/>
                <a:gd name="T14" fmla="*/ 0 w 260"/>
                <a:gd name="T15" fmla="*/ 73 h 161"/>
                <a:gd name="T16" fmla="*/ 0 w 260"/>
                <a:gd name="T17" fmla="*/ 73 h 161"/>
                <a:gd name="T18" fmla="*/ 0 w 260"/>
                <a:gd name="T19" fmla="*/ 151 h 161"/>
                <a:gd name="T20" fmla="*/ 9 w 260"/>
                <a:gd name="T21" fmla="*/ 161 h 161"/>
                <a:gd name="T22" fmla="*/ 19 w 260"/>
                <a:gd name="T23" fmla="*/ 73 h 161"/>
                <a:gd name="T24" fmla="*/ 73 w 260"/>
                <a:gd name="T25" fmla="*/ 19 h 161"/>
                <a:gd name="T26" fmla="*/ 187 w 260"/>
                <a:gd name="T27" fmla="*/ 19 h 161"/>
                <a:gd name="T28" fmla="*/ 241 w 260"/>
                <a:gd name="T29" fmla="*/ 73 h 161"/>
                <a:gd name="T30" fmla="*/ 241 w 260"/>
                <a:gd name="T31" fmla="*/ 142 h 161"/>
                <a:gd name="T32" fmla="*/ 19 w 260"/>
                <a:gd name="T33" fmla="*/ 142 h 161"/>
                <a:gd name="T34" fmla="*/ 19 w 260"/>
                <a:gd name="T35" fmla="*/ 7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1">
                  <a:moveTo>
                    <a:pt x="9" y="161"/>
                  </a:moveTo>
                  <a:cubicBezTo>
                    <a:pt x="250" y="161"/>
                    <a:pt x="250" y="161"/>
                    <a:pt x="250" y="161"/>
                  </a:cubicBezTo>
                  <a:cubicBezTo>
                    <a:pt x="256" y="161"/>
                    <a:pt x="260" y="157"/>
                    <a:pt x="260" y="151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33"/>
                    <a:pt x="22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4" y="161"/>
                    <a:pt x="9" y="161"/>
                  </a:cubicBezTo>
                  <a:close/>
                  <a:moveTo>
                    <a:pt x="19" y="73"/>
                  </a:moveTo>
                  <a:cubicBezTo>
                    <a:pt x="19" y="43"/>
                    <a:pt x="43" y="19"/>
                    <a:pt x="73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19" y="142"/>
                    <a:pt x="19" y="142"/>
                    <a:pt x="19" y="142"/>
                  </a:cubicBezTo>
                  <a:lnTo>
                    <a:pt x="19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A0C0B74-C1C5-482C-B05E-D850D0519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" y="597"/>
              <a:ext cx="126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80 h 174"/>
                <a:gd name="T26" fmla="*/ 13 w 274"/>
                <a:gd name="T27" fmla="*/ 158 h 174"/>
                <a:gd name="T28" fmla="*/ 16 w 274"/>
                <a:gd name="T29" fmla="*/ 162 h 174"/>
                <a:gd name="T30" fmla="*/ 257 w 274"/>
                <a:gd name="T31" fmla="*/ 162 h 174"/>
                <a:gd name="T32" fmla="*/ 261 w 274"/>
                <a:gd name="T33" fmla="*/ 158 h 174"/>
                <a:gd name="T34" fmla="*/ 261 w 274"/>
                <a:gd name="T35" fmla="*/ 80 h 174"/>
                <a:gd name="T36" fmla="*/ 194 w 274"/>
                <a:gd name="T37" fmla="*/ 13 h 174"/>
                <a:gd name="T38" fmla="*/ 194 w 274"/>
                <a:gd name="T39" fmla="*/ 13 h 174"/>
                <a:gd name="T40" fmla="*/ 80 w 274"/>
                <a:gd name="T41" fmla="*/ 13 h 174"/>
                <a:gd name="T42" fmla="*/ 254 w 274"/>
                <a:gd name="T43" fmla="*/ 155 h 174"/>
                <a:gd name="T44" fmla="*/ 20 w 274"/>
                <a:gd name="T45" fmla="*/ 155 h 174"/>
                <a:gd name="T46" fmla="*/ 20 w 274"/>
                <a:gd name="T47" fmla="*/ 80 h 174"/>
                <a:gd name="T48" fmla="*/ 80 w 274"/>
                <a:gd name="T49" fmla="*/ 20 h 174"/>
                <a:gd name="T50" fmla="*/ 80 w 274"/>
                <a:gd name="T51" fmla="*/ 20 h 174"/>
                <a:gd name="T52" fmla="*/ 194 w 274"/>
                <a:gd name="T53" fmla="*/ 20 h 174"/>
                <a:gd name="T54" fmla="*/ 254 w 274"/>
                <a:gd name="T55" fmla="*/ 80 h 174"/>
                <a:gd name="T56" fmla="*/ 254 w 274"/>
                <a:gd name="T57" fmla="*/ 155 h 174"/>
                <a:gd name="T58" fmla="*/ 32 w 274"/>
                <a:gd name="T59" fmla="*/ 142 h 174"/>
                <a:gd name="T60" fmla="*/ 241 w 274"/>
                <a:gd name="T61" fmla="*/ 142 h 174"/>
                <a:gd name="T62" fmla="*/ 241 w 274"/>
                <a:gd name="T63" fmla="*/ 80 h 174"/>
                <a:gd name="T64" fmla="*/ 193 w 274"/>
                <a:gd name="T65" fmla="*/ 32 h 174"/>
                <a:gd name="T66" fmla="*/ 80 w 274"/>
                <a:gd name="T67" fmla="*/ 32 h 174"/>
                <a:gd name="T68" fmla="*/ 32 w 274"/>
                <a:gd name="T69" fmla="*/ 80 h 174"/>
                <a:gd name="T70" fmla="*/ 32 w 274"/>
                <a:gd name="T71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8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8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5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1" y="160"/>
                    <a:pt x="261" y="158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43"/>
                    <a:pt x="231" y="13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20" y="155"/>
                    <a:pt x="20" y="155"/>
                    <a:pt x="20" y="15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47"/>
                    <a:pt x="47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227" y="20"/>
                    <a:pt x="254" y="47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1" y="142"/>
                    <a:pt x="241" y="142"/>
                    <a:pt x="241" y="142"/>
                  </a:cubicBezTo>
                  <a:cubicBezTo>
                    <a:pt x="241" y="80"/>
                    <a:pt x="241" y="80"/>
                    <a:pt x="241" y="80"/>
                  </a:cubicBezTo>
                  <a:cubicBezTo>
                    <a:pt x="241" y="54"/>
                    <a:pt x="220" y="32"/>
                    <a:pt x="193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53" y="32"/>
                    <a:pt x="32" y="54"/>
                    <a:pt x="32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361BDF4-2B34-4A55-97BA-FD605693F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" y="501"/>
              <a:ext cx="85" cy="85"/>
            </a:xfrm>
            <a:custGeom>
              <a:avLst/>
              <a:gdLst>
                <a:gd name="T0" fmla="*/ 186 w 186"/>
                <a:gd name="T1" fmla="*/ 93 h 186"/>
                <a:gd name="T2" fmla="*/ 93 w 186"/>
                <a:gd name="T3" fmla="*/ 0 h 186"/>
                <a:gd name="T4" fmla="*/ 0 w 186"/>
                <a:gd name="T5" fmla="*/ 93 h 186"/>
                <a:gd name="T6" fmla="*/ 93 w 186"/>
                <a:gd name="T7" fmla="*/ 186 h 186"/>
                <a:gd name="T8" fmla="*/ 93 w 186"/>
                <a:gd name="T9" fmla="*/ 186 h 186"/>
                <a:gd name="T10" fmla="*/ 186 w 186"/>
                <a:gd name="T11" fmla="*/ 93 h 186"/>
                <a:gd name="T12" fmla="*/ 20 w 186"/>
                <a:gd name="T13" fmla="*/ 93 h 186"/>
                <a:gd name="T14" fmla="*/ 93 w 186"/>
                <a:gd name="T15" fmla="*/ 20 h 186"/>
                <a:gd name="T16" fmla="*/ 166 w 186"/>
                <a:gd name="T17" fmla="*/ 93 h 186"/>
                <a:gd name="T18" fmla="*/ 93 w 186"/>
                <a:gd name="T19" fmla="*/ 166 h 186"/>
                <a:gd name="T20" fmla="*/ 93 w 186"/>
                <a:gd name="T21" fmla="*/ 166 h 186"/>
                <a:gd name="T22" fmla="*/ 19 w 186"/>
                <a:gd name="T23" fmla="*/ 93 h 186"/>
                <a:gd name="T24" fmla="*/ 19 w 186"/>
                <a:gd name="T25" fmla="*/ 93 h 186"/>
                <a:gd name="T26" fmla="*/ 20 w 186"/>
                <a:gd name="T2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86">
                  <a:moveTo>
                    <a:pt x="186" y="93"/>
                  </a:move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93" y="186"/>
                    <a:pt x="93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lose/>
                  <a:moveTo>
                    <a:pt x="20" y="93"/>
                  </a:moveTo>
                  <a:cubicBezTo>
                    <a:pt x="20" y="52"/>
                    <a:pt x="53" y="20"/>
                    <a:pt x="93" y="20"/>
                  </a:cubicBezTo>
                  <a:cubicBezTo>
                    <a:pt x="133" y="20"/>
                    <a:pt x="166" y="52"/>
                    <a:pt x="166" y="93"/>
                  </a:cubicBezTo>
                  <a:cubicBezTo>
                    <a:pt x="166" y="133"/>
                    <a:pt x="133" y="166"/>
                    <a:pt x="93" y="166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52" y="166"/>
                    <a:pt x="19" y="13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lnTo>
                    <a:pt x="2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7BC2669-1A66-49EF-B451-996859F94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" y="498"/>
              <a:ext cx="91" cy="91"/>
            </a:xfrm>
            <a:custGeom>
              <a:avLst/>
              <a:gdLst>
                <a:gd name="T0" fmla="*/ 99 w 199"/>
                <a:gd name="T1" fmla="*/ 198 h 198"/>
                <a:gd name="T2" fmla="*/ 0 w 199"/>
                <a:gd name="T3" fmla="*/ 99 h 198"/>
                <a:gd name="T4" fmla="*/ 99 w 199"/>
                <a:gd name="T5" fmla="*/ 0 h 198"/>
                <a:gd name="T6" fmla="*/ 199 w 199"/>
                <a:gd name="T7" fmla="*/ 99 h 198"/>
                <a:gd name="T8" fmla="*/ 199 w 199"/>
                <a:gd name="T9" fmla="*/ 99 h 198"/>
                <a:gd name="T10" fmla="*/ 99 w 199"/>
                <a:gd name="T11" fmla="*/ 198 h 198"/>
                <a:gd name="T12" fmla="*/ 99 w 199"/>
                <a:gd name="T13" fmla="*/ 13 h 198"/>
                <a:gd name="T14" fmla="*/ 13 w 199"/>
                <a:gd name="T15" fmla="*/ 99 h 198"/>
                <a:gd name="T16" fmla="*/ 99 w 199"/>
                <a:gd name="T17" fmla="*/ 185 h 198"/>
                <a:gd name="T18" fmla="*/ 186 w 199"/>
                <a:gd name="T19" fmla="*/ 99 h 198"/>
                <a:gd name="T20" fmla="*/ 186 w 199"/>
                <a:gd name="T21" fmla="*/ 99 h 198"/>
                <a:gd name="T22" fmla="*/ 99 w 199"/>
                <a:gd name="T23" fmla="*/ 13 h 198"/>
                <a:gd name="T24" fmla="*/ 99 w 199"/>
                <a:gd name="T25" fmla="*/ 178 h 198"/>
                <a:gd name="T26" fmla="*/ 19 w 199"/>
                <a:gd name="T27" fmla="*/ 98 h 198"/>
                <a:gd name="T28" fmla="*/ 99 w 199"/>
                <a:gd name="T29" fmla="*/ 18 h 198"/>
                <a:gd name="T30" fmla="*/ 179 w 199"/>
                <a:gd name="T31" fmla="*/ 98 h 198"/>
                <a:gd name="T32" fmla="*/ 99 w 199"/>
                <a:gd name="T33" fmla="*/ 178 h 198"/>
                <a:gd name="T34" fmla="*/ 99 w 199"/>
                <a:gd name="T35" fmla="*/ 32 h 198"/>
                <a:gd name="T36" fmla="*/ 32 w 199"/>
                <a:gd name="T37" fmla="*/ 99 h 198"/>
                <a:gd name="T38" fmla="*/ 99 w 199"/>
                <a:gd name="T39" fmla="*/ 166 h 198"/>
                <a:gd name="T40" fmla="*/ 166 w 199"/>
                <a:gd name="T41" fmla="*/ 99 h 198"/>
                <a:gd name="T42" fmla="*/ 99 w 199"/>
                <a:gd name="T4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98">
                  <a:moveTo>
                    <a:pt x="99" y="198"/>
                  </a:moveTo>
                  <a:cubicBezTo>
                    <a:pt x="45" y="198"/>
                    <a:pt x="0" y="154"/>
                    <a:pt x="0" y="99"/>
                  </a:cubicBezTo>
                  <a:cubicBezTo>
                    <a:pt x="0" y="44"/>
                    <a:pt x="45" y="0"/>
                    <a:pt x="99" y="0"/>
                  </a:cubicBezTo>
                  <a:cubicBezTo>
                    <a:pt x="154" y="0"/>
                    <a:pt x="199" y="44"/>
                    <a:pt x="199" y="99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9" y="154"/>
                    <a:pt x="154" y="198"/>
                    <a:pt x="99" y="198"/>
                  </a:cubicBezTo>
                  <a:close/>
                  <a:moveTo>
                    <a:pt x="99" y="13"/>
                  </a:moveTo>
                  <a:cubicBezTo>
                    <a:pt x="52" y="13"/>
                    <a:pt x="13" y="51"/>
                    <a:pt x="13" y="99"/>
                  </a:cubicBezTo>
                  <a:cubicBezTo>
                    <a:pt x="13" y="147"/>
                    <a:pt x="52" y="185"/>
                    <a:pt x="99" y="185"/>
                  </a:cubicBezTo>
                  <a:cubicBezTo>
                    <a:pt x="147" y="185"/>
                    <a:pt x="186" y="147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51"/>
                    <a:pt x="147" y="13"/>
                    <a:pt x="99" y="13"/>
                  </a:cubicBezTo>
                  <a:close/>
                  <a:moveTo>
                    <a:pt x="99" y="178"/>
                  </a:moveTo>
                  <a:cubicBezTo>
                    <a:pt x="55" y="178"/>
                    <a:pt x="19" y="143"/>
                    <a:pt x="19" y="98"/>
                  </a:cubicBezTo>
                  <a:cubicBezTo>
                    <a:pt x="19" y="54"/>
                    <a:pt x="55" y="18"/>
                    <a:pt x="99" y="18"/>
                  </a:cubicBezTo>
                  <a:cubicBezTo>
                    <a:pt x="144" y="18"/>
                    <a:pt x="179" y="54"/>
                    <a:pt x="179" y="98"/>
                  </a:cubicBezTo>
                  <a:cubicBezTo>
                    <a:pt x="179" y="143"/>
                    <a:pt x="144" y="178"/>
                    <a:pt x="99" y="178"/>
                  </a:cubicBezTo>
                  <a:close/>
                  <a:moveTo>
                    <a:pt x="99" y="32"/>
                  </a:moveTo>
                  <a:cubicBezTo>
                    <a:pt x="62" y="32"/>
                    <a:pt x="32" y="62"/>
                    <a:pt x="32" y="99"/>
                  </a:cubicBezTo>
                  <a:cubicBezTo>
                    <a:pt x="32" y="136"/>
                    <a:pt x="62" y="166"/>
                    <a:pt x="99" y="166"/>
                  </a:cubicBezTo>
                  <a:cubicBezTo>
                    <a:pt x="136" y="166"/>
                    <a:pt x="166" y="136"/>
                    <a:pt x="166" y="99"/>
                  </a:cubicBezTo>
                  <a:cubicBezTo>
                    <a:pt x="166" y="62"/>
                    <a:pt x="136" y="32"/>
                    <a:pt x="99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6AB1A4E-2887-4DC7-8E59-F63C1AF4C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" y="601"/>
              <a:ext cx="119" cy="73"/>
            </a:xfrm>
            <a:custGeom>
              <a:avLst/>
              <a:gdLst>
                <a:gd name="T0" fmla="*/ 187 w 261"/>
                <a:gd name="T1" fmla="*/ 0 h 161"/>
                <a:gd name="T2" fmla="*/ 74 w 261"/>
                <a:gd name="T3" fmla="*/ 0 h 161"/>
                <a:gd name="T4" fmla="*/ 0 w 261"/>
                <a:gd name="T5" fmla="*/ 73 h 161"/>
                <a:gd name="T6" fmla="*/ 0 w 261"/>
                <a:gd name="T7" fmla="*/ 73 h 161"/>
                <a:gd name="T8" fmla="*/ 0 w 261"/>
                <a:gd name="T9" fmla="*/ 151 h 161"/>
                <a:gd name="T10" fmla="*/ 9 w 261"/>
                <a:gd name="T11" fmla="*/ 161 h 161"/>
                <a:gd name="T12" fmla="*/ 251 w 261"/>
                <a:gd name="T13" fmla="*/ 161 h 161"/>
                <a:gd name="T14" fmla="*/ 261 w 261"/>
                <a:gd name="T15" fmla="*/ 151 h 161"/>
                <a:gd name="T16" fmla="*/ 261 w 261"/>
                <a:gd name="T17" fmla="*/ 73 h 161"/>
                <a:gd name="T18" fmla="*/ 187 w 261"/>
                <a:gd name="T19" fmla="*/ 0 h 161"/>
                <a:gd name="T20" fmla="*/ 241 w 261"/>
                <a:gd name="T21" fmla="*/ 142 h 161"/>
                <a:gd name="T22" fmla="*/ 20 w 261"/>
                <a:gd name="T23" fmla="*/ 142 h 161"/>
                <a:gd name="T24" fmla="*/ 20 w 261"/>
                <a:gd name="T25" fmla="*/ 73 h 161"/>
                <a:gd name="T26" fmla="*/ 74 w 261"/>
                <a:gd name="T27" fmla="*/ 19 h 161"/>
                <a:gd name="T28" fmla="*/ 187 w 261"/>
                <a:gd name="T29" fmla="*/ 19 h 161"/>
                <a:gd name="T30" fmla="*/ 241 w 261"/>
                <a:gd name="T31" fmla="*/ 73 h 161"/>
                <a:gd name="T32" fmla="*/ 241 w 261"/>
                <a:gd name="T33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61">
                  <a:moveTo>
                    <a:pt x="18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7"/>
                    <a:pt x="4" y="161"/>
                    <a:pt x="9" y="161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56" y="161"/>
                    <a:pt x="261" y="157"/>
                    <a:pt x="261" y="151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33"/>
                    <a:pt x="228" y="0"/>
                    <a:pt x="187" y="0"/>
                  </a:cubicBezTo>
                  <a:close/>
                  <a:moveTo>
                    <a:pt x="241" y="142"/>
                  </a:moveTo>
                  <a:cubicBezTo>
                    <a:pt x="20" y="142"/>
                    <a:pt x="20" y="142"/>
                    <a:pt x="20" y="14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217" y="19"/>
                    <a:pt x="241" y="43"/>
                    <a:pt x="241" y="73"/>
                  </a:cubicBezTo>
                  <a:lnTo>
                    <a:pt x="241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5F8FF9A-3364-41BE-8A14-594C672AB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" y="597"/>
              <a:ext cx="125" cy="80"/>
            </a:xfrm>
            <a:custGeom>
              <a:avLst/>
              <a:gdLst>
                <a:gd name="T0" fmla="*/ 257 w 274"/>
                <a:gd name="T1" fmla="*/ 174 h 174"/>
                <a:gd name="T2" fmla="*/ 16 w 274"/>
                <a:gd name="T3" fmla="*/ 174 h 174"/>
                <a:gd name="T4" fmla="*/ 0 w 274"/>
                <a:gd name="T5" fmla="*/ 158 h 174"/>
                <a:gd name="T6" fmla="*/ 0 w 274"/>
                <a:gd name="T7" fmla="*/ 80 h 174"/>
                <a:gd name="T8" fmla="*/ 80 w 274"/>
                <a:gd name="T9" fmla="*/ 0 h 174"/>
                <a:gd name="T10" fmla="*/ 194 w 274"/>
                <a:gd name="T11" fmla="*/ 0 h 174"/>
                <a:gd name="T12" fmla="*/ 274 w 274"/>
                <a:gd name="T13" fmla="*/ 80 h 174"/>
                <a:gd name="T14" fmla="*/ 274 w 274"/>
                <a:gd name="T15" fmla="*/ 158 h 174"/>
                <a:gd name="T16" fmla="*/ 258 w 274"/>
                <a:gd name="T17" fmla="*/ 174 h 174"/>
                <a:gd name="T18" fmla="*/ 257 w 274"/>
                <a:gd name="T19" fmla="*/ 174 h 174"/>
                <a:gd name="T20" fmla="*/ 80 w 274"/>
                <a:gd name="T21" fmla="*/ 13 h 174"/>
                <a:gd name="T22" fmla="*/ 13 w 274"/>
                <a:gd name="T23" fmla="*/ 80 h 174"/>
                <a:gd name="T24" fmla="*/ 13 w 274"/>
                <a:gd name="T25" fmla="*/ 80 h 174"/>
                <a:gd name="T26" fmla="*/ 13 w 274"/>
                <a:gd name="T27" fmla="*/ 158 h 174"/>
                <a:gd name="T28" fmla="*/ 16 w 274"/>
                <a:gd name="T29" fmla="*/ 162 h 174"/>
                <a:gd name="T30" fmla="*/ 257 w 274"/>
                <a:gd name="T31" fmla="*/ 162 h 174"/>
                <a:gd name="T32" fmla="*/ 260 w 274"/>
                <a:gd name="T33" fmla="*/ 158 h 174"/>
                <a:gd name="T34" fmla="*/ 260 w 274"/>
                <a:gd name="T35" fmla="*/ 80 h 174"/>
                <a:gd name="T36" fmla="*/ 193 w 274"/>
                <a:gd name="T37" fmla="*/ 13 h 174"/>
                <a:gd name="T38" fmla="*/ 193 w 274"/>
                <a:gd name="T39" fmla="*/ 13 h 174"/>
                <a:gd name="T40" fmla="*/ 80 w 274"/>
                <a:gd name="T41" fmla="*/ 13 h 174"/>
                <a:gd name="T42" fmla="*/ 254 w 274"/>
                <a:gd name="T43" fmla="*/ 155 h 174"/>
                <a:gd name="T44" fmla="*/ 19 w 274"/>
                <a:gd name="T45" fmla="*/ 155 h 174"/>
                <a:gd name="T46" fmla="*/ 19 w 274"/>
                <a:gd name="T47" fmla="*/ 80 h 174"/>
                <a:gd name="T48" fmla="*/ 80 w 274"/>
                <a:gd name="T49" fmla="*/ 20 h 174"/>
                <a:gd name="T50" fmla="*/ 80 w 274"/>
                <a:gd name="T51" fmla="*/ 20 h 174"/>
                <a:gd name="T52" fmla="*/ 193 w 274"/>
                <a:gd name="T53" fmla="*/ 20 h 174"/>
                <a:gd name="T54" fmla="*/ 254 w 274"/>
                <a:gd name="T55" fmla="*/ 80 h 174"/>
                <a:gd name="T56" fmla="*/ 254 w 274"/>
                <a:gd name="T57" fmla="*/ 80 h 174"/>
                <a:gd name="T58" fmla="*/ 254 w 274"/>
                <a:gd name="T59" fmla="*/ 155 h 174"/>
                <a:gd name="T60" fmla="*/ 32 w 274"/>
                <a:gd name="T61" fmla="*/ 142 h 174"/>
                <a:gd name="T62" fmla="*/ 240 w 274"/>
                <a:gd name="T63" fmla="*/ 142 h 174"/>
                <a:gd name="T64" fmla="*/ 240 w 274"/>
                <a:gd name="T65" fmla="*/ 80 h 174"/>
                <a:gd name="T66" fmla="*/ 192 w 274"/>
                <a:gd name="T67" fmla="*/ 32 h 174"/>
                <a:gd name="T68" fmla="*/ 80 w 274"/>
                <a:gd name="T69" fmla="*/ 32 h 174"/>
                <a:gd name="T70" fmla="*/ 32 w 274"/>
                <a:gd name="T71" fmla="*/ 80 h 174"/>
                <a:gd name="T72" fmla="*/ 32 w 274"/>
                <a:gd name="T73" fmla="*/ 14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4" h="174">
                  <a:moveTo>
                    <a:pt x="257" y="174"/>
                  </a:moveTo>
                  <a:cubicBezTo>
                    <a:pt x="16" y="174"/>
                    <a:pt x="16" y="174"/>
                    <a:pt x="16" y="174"/>
                  </a:cubicBezTo>
                  <a:cubicBezTo>
                    <a:pt x="7" y="174"/>
                    <a:pt x="0" y="167"/>
                    <a:pt x="0" y="15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8" y="0"/>
                    <a:pt x="274" y="36"/>
                    <a:pt x="274" y="80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67"/>
                    <a:pt x="267" y="174"/>
                    <a:pt x="258" y="174"/>
                  </a:cubicBezTo>
                  <a:cubicBezTo>
                    <a:pt x="258" y="174"/>
                    <a:pt x="257" y="174"/>
                    <a:pt x="257" y="174"/>
                  </a:cubicBezTo>
                  <a:close/>
                  <a:moveTo>
                    <a:pt x="80" y="13"/>
                  </a:moveTo>
                  <a:cubicBezTo>
                    <a:pt x="43" y="13"/>
                    <a:pt x="13" y="43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60"/>
                    <a:pt x="14" y="162"/>
                    <a:pt x="16" y="162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59" y="162"/>
                    <a:pt x="260" y="160"/>
                    <a:pt x="260" y="158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43"/>
                    <a:pt x="230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lnTo>
                    <a:pt x="80" y="13"/>
                  </a:lnTo>
                  <a:close/>
                  <a:moveTo>
                    <a:pt x="254" y="155"/>
                  </a:moveTo>
                  <a:cubicBezTo>
                    <a:pt x="19" y="155"/>
                    <a:pt x="19" y="155"/>
                    <a:pt x="19" y="155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47"/>
                    <a:pt x="46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227" y="20"/>
                    <a:pt x="254" y="47"/>
                    <a:pt x="254" y="80"/>
                  </a:cubicBezTo>
                  <a:cubicBezTo>
                    <a:pt x="254" y="80"/>
                    <a:pt x="254" y="80"/>
                    <a:pt x="254" y="80"/>
                  </a:cubicBezTo>
                  <a:lnTo>
                    <a:pt x="254" y="155"/>
                  </a:lnTo>
                  <a:close/>
                  <a:moveTo>
                    <a:pt x="32" y="142"/>
                  </a:moveTo>
                  <a:cubicBezTo>
                    <a:pt x="240" y="142"/>
                    <a:pt x="240" y="142"/>
                    <a:pt x="240" y="142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54"/>
                    <a:pt x="219" y="32"/>
                    <a:pt x="192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53" y="32"/>
                    <a:pt x="32" y="54"/>
                    <a:pt x="32" y="80"/>
                  </a:cubicBezTo>
                  <a:lnTo>
                    <a:pt x="32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Tekstfelt 25">
            <a:extLst>
              <a:ext uri="{FF2B5EF4-FFF2-40B4-BE49-F238E27FC236}">
                <a16:creationId xmlns:a16="http://schemas.microsoft.com/office/drawing/2014/main" id="{CF908F6D-2936-42F8-83AE-CBA7E3692108}"/>
              </a:ext>
            </a:extLst>
          </p:cNvPr>
          <p:cNvSpPr txBox="1"/>
          <p:nvPr/>
        </p:nvSpPr>
        <p:spPr>
          <a:xfrm>
            <a:off x="9454715" y="2221070"/>
            <a:ext cx="2609796" cy="1480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Afrunding og videre proces</a:t>
            </a:r>
            <a:endParaRPr lang="da-DK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16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E01D619-E4E2-4400-A073-465AA3E5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Yderligere bekendtgørelsesændringer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70DF49B-9849-448D-90D6-413F4081970C}"/>
              </a:ext>
            </a:extLst>
          </p:cNvPr>
          <p:cNvSpPr txBox="1"/>
          <p:nvPr/>
        </p:nvSpPr>
        <p:spPr>
          <a:xfrm>
            <a:off x="9380575" y="2208713"/>
            <a:ext cx="2609796" cy="14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Afrunding og videre proces</a:t>
            </a:r>
            <a:endParaRPr lang="da-DK" sz="105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8CA2E3D8-E88C-44A1-AB4E-368036ED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95" y="2335819"/>
            <a:ext cx="7736035" cy="3300095"/>
          </a:xfr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Implementeringen af aftalen indebærer en række kommende ændringer af reglerne om det samlede beskrivelsessystem</a:t>
            </a:r>
          </a:p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Regelændringerne omfatter en ændring af:</a:t>
            </a:r>
          </a:p>
          <a:p>
            <a:pPr lvl="1"/>
            <a:r>
              <a:rPr lang="da-DK" sz="2000" dirty="0">
                <a:latin typeface="Garamond" panose="02020404030301010803" pitchFamily="18" charset="0"/>
              </a:rPr>
              <a:t>Bekendtgørelse om erhvervsuddannelser (hovedbekendtgørelsen) </a:t>
            </a:r>
          </a:p>
          <a:p>
            <a:pPr lvl="2"/>
            <a:r>
              <a:rPr lang="da-DK" sz="1800" dirty="0">
                <a:latin typeface="Garamond" panose="02020404030301010803" pitchFamily="18" charset="0"/>
              </a:rPr>
              <a:t>Nedlæggelse af hovedbekendtgørelsens</a:t>
            </a:r>
            <a:r>
              <a:rPr lang="da-DK" sz="1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a-DK" sz="1800" dirty="0">
                <a:latin typeface="Garamond" panose="02020404030301010803" pitchFamily="18" charset="0"/>
              </a:rPr>
              <a:t>bilag 2 for grundforløbet.</a:t>
            </a:r>
          </a:p>
          <a:p>
            <a:pPr lvl="1"/>
            <a:r>
              <a:rPr lang="da-DK" sz="2000" dirty="0">
                <a:latin typeface="Garamond" panose="02020404030301010803" pitchFamily="18" charset="0"/>
              </a:rPr>
              <a:t>Bekendtgørelse om prøver og eksamen i grundlæggende erhvervsrettede uddannelser (eksamensbekendtgørelsen).</a:t>
            </a:r>
          </a:p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Begge ændringsbekendtgørelser er sendt i høring. </a:t>
            </a:r>
          </a:p>
          <a:p>
            <a:pPr marL="0" indent="0">
              <a:buNone/>
            </a:pPr>
            <a:r>
              <a:rPr lang="da-DK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AB3F435-B03C-46CA-979D-2E63D9FC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6" y="1058208"/>
            <a:ext cx="84495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a-DK" altLang="da-DK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Orientering om proces for forenkling af erhvervsuddannelsernes beskrivelsessystem </a:t>
            </a:r>
            <a:endParaRPr lang="da-DK" altLang="da-DK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4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E01D619-E4E2-4400-A073-465AA3E5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Yderligere bekendtgørelsesændringer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70DF49B-9849-448D-90D6-413F4081970C}"/>
              </a:ext>
            </a:extLst>
          </p:cNvPr>
          <p:cNvSpPr txBox="1"/>
          <p:nvPr/>
        </p:nvSpPr>
        <p:spPr>
          <a:xfrm>
            <a:off x="9380575" y="2208713"/>
            <a:ext cx="2609796" cy="14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>
                <a:solidFill>
                  <a:srgbClr val="FF0000"/>
                </a:solidFill>
              </a:rPr>
              <a:t>Afrunding og videre proces</a:t>
            </a:r>
            <a:endParaRPr lang="da-DK" sz="900" b="1" dirty="0">
              <a:solidFill>
                <a:srgbClr val="FF0000"/>
              </a:solidFill>
            </a:endParaRP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B5B1BF60-A0ED-4FA4-BE7C-F2A3E261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9" y="1557867"/>
            <a:ext cx="8234797" cy="4357511"/>
          </a:xfrm>
          <a:solidFill>
            <a:schemeClr val="accent2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r>
              <a:rPr lang="da-DK" dirty="0">
                <a:latin typeface="Garamond" panose="02020404030301010803" pitchFamily="18" charset="0"/>
              </a:rPr>
              <a:t>Uddannelsesbekendtgørelsernes § 3 overgangskrav samt kvalitetssikring af § 6 prøveregler.</a:t>
            </a:r>
          </a:p>
          <a:p>
            <a:pPr lvl="0"/>
            <a:r>
              <a:rPr lang="da-DK" dirty="0">
                <a:latin typeface="Garamond" panose="02020404030301010803" pitchFamily="18" charset="0"/>
              </a:rPr>
              <a:t>Uddannelsesordningernes brugerflade, 4 dokumenter bliver til ét. </a:t>
            </a:r>
          </a:p>
          <a:p>
            <a:pPr lvl="0"/>
            <a:r>
              <a:rPr lang="da-DK" dirty="0">
                <a:latin typeface="Garamond" panose="02020404030301010803" pitchFamily="18" charset="0"/>
              </a:rPr>
              <a:t>Regelændringerne om uddannelsesbekendtgørelsen og uddannelsesordningen får først </a:t>
            </a:r>
            <a:r>
              <a:rPr lang="da-DK" b="1" dirty="0">
                <a:latin typeface="Garamond" panose="02020404030301010803" pitchFamily="18" charset="0"/>
              </a:rPr>
              <a:t>virkning fra august 2022</a:t>
            </a:r>
            <a:r>
              <a:rPr lang="da-DK" dirty="0">
                <a:latin typeface="Garamond" panose="02020404030301010803" pitchFamily="18" charset="0"/>
              </a:rPr>
              <a:t>, men udstedes nu for at give hjemmel til implementeringsprocessen i efteråret 2021 – foråret 2022, som de faglige udvalg skal deltage </a:t>
            </a:r>
          </a:p>
          <a:p>
            <a:r>
              <a:rPr lang="da-DK" dirty="0">
                <a:latin typeface="Garamond" panose="02020404030301010803" pitchFamily="18" charset="0"/>
              </a:rPr>
              <a:t>Reglerne om bekendtgørelser og UO træder i kraft samtidig med de øvrige regler om LUP (dvs. 15. juni), men får altså først virkning for elever, der starter fra august 2022.</a:t>
            </a:r>
          </a:p>
          <a:p>
            <a:pPr marL="0" lvl="0" indent="0">
              <a:buNone/>
            </a:pPr>
            <a:endParaRPr lang="da-D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33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11287" y="1616950"/>
            <a:ext cx="6481764" cy="954127"/>
          </a:xfrm>
        </p:spPr>
        <p:txBody>
          <a:bodyPr/>
          <a:lstStyle/>
          <a:p>
            <a:r>
              <a:rPr lang="da-DK" sz="4800" dirty="0"/>
              <a:t>Tak for i dag</a:t>
            </a:r>
            <a:br>
              <a:rPr lang="da-DK" sz="4800" dirty="0"/>
            </a:br>
            <a:endParaRPr lang="da-DK" sz="4800" dirty="0">
              <a:solidFill>
                <a:srgbClr val="FF0000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EE5F-543F-41CF-832B-13034BBB5ED1}" type="datetime2">
              <a:rPr lang="da-DK" smtClean="0"/>
              <a:t>18. maj 2021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89B4BC-16B7-4348-8262-F293372E4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82" y="4637160"/>
            <a:ext cx="2005931" cy="200748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3C8A6EA-0761-4CDB-AF89-5EB77B277A48}"/>
              </a:ext>
            </a:extLst>
          </p:cNvPr>
          <p:cNvSpPr txBox="1"/>
          <p:nvPr/>
        </p:nvSpPr>
        <p:spPr>
          <a:xfrm>
            <a:off x="580912" y="2829262"/>
            <a:ext cx="612110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Kontaktinfo:</a:t>
            </a:r>
          </a:p>
          <a:p>
            <a:endParaRPr lang="da-DK" sz="2000" dirty="0"/>
          </a:p>
          <a:p>
            <a:r>
              <a:rPr lang="da-DK" sz="2000" dirty="0">
                <a:hlinkClick r:id="rId4"/>
              </a:rPr>
              <a:t>Marianne.hallgaard.christensen@stukuvm.dk</a:t>
            </a:r>
            <a:endParaRPr lang="da-DK" sz="2000" dirty="0"/>
          </a:p>
          <a:p>
            <a:r>
              <a:rPr lang="da-DK" sz="2000" dirty="0">
                <a:hlinkClick r:id="rId5"/>
              </a:rPr>
              <a:t>Pia.Susanne.Jorgensen@stukuvm.dk</a:t>
            </a:r>
            <a:endParaRPr lang="da-DK" sz="2000" dirty="0"/>
          </a:p>
          <a:p>
            <a:r>
              <a:rPr lang="da-DK" sz="2000" dirty="0">
                <a:hlinkClick r:id="rId6"/>
              </a:rPr>
              <a:t>Martin.Havgaard.Seehagen@stukuvm.dk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79927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8255" y="327201"/>
            <a:ext cx="8331026" cy="651680"/>
          </a:xfrm>
        </p:spPr>
        <p:txBody>
          <a:bodyPr/>
          <a:lstStyle/>
          <a:p>
            <a:r>
              <a:rPr lang="da-DK" dirty="0"/>
              <a:t>Formål LUP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>
          <a:xfrm>
            <a:off x="571897" y="1341423"/>
            <a:ext cx="8210596" cy="4593878"/>
          </a:xfr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08000" bIns="108000"/>
          <a:lstStyle/>
          <a:p>
            <a:r>
              <a:rPr lang="da-DK" sz="2400" dirty="0">
                <a:latin typeface="+mj-lt"/>
              </a:rPr>
              <a:t>Enkel målgruppe </a:t>
            </a:r>
          </a:p>
          <a:p>
            <a:pPr lvl="1"/>
            <a:r>
              <a:rPr lang="da-DK" sz="2000" dirty="0">
                <a:latin typeface="+mj-lt"/>
              </a:rPr>
              <a:t>Primært lærerne/underviserne</a:t>
            </a:r>
          </a:p>
          <a:p>
            <a:pPr marL="180000" lvl="1" indent="0">
              <a:buNone/>
            </a:pPr>
            <a:endParaRPr lang="da-DK" sz="2000" dirty="0">
              <a:latin typeface="+mj-lt"/>
            </a:endParaRPr>
          </a:p>
          <a:p>
            <a:r>
              <a:rPr lang="da-DK" sz="2400" dirty="0">
                <a:latin typeface="+mj-lt"/>
              </a:rPr>
              <a:t>Beskriver alene undervisningen  </a:t>
            </a:r>
          </a:p>
          <a:p>
            <a:pPr lvl="1"/>
            <a:r>
              <a:rPr lang="da-DK" sz="2000" dirty="0">
                <a:latin typeface="+mj-lt"/>
              </a:rPr>
              <a:t>Minimums model</a:t>
            </a:r>
          </a:p>
          <a:p>
            <a:pPr marL="180000" lvl="1" indent="0">
              <a:buNone/>
            </a:pPr>
            <a:endParaRPr lang="da-DK" sz="2400" dirty="0">
              <a:latin typeface="+mj-lt"/>
            </a:endParaRPr>
          </a:p>
          <a:p>
            <a:r>
              <a:rPr lang="da-DK" sz="2400" dirty="0">
                <a:latin typeface="+mj-lt"/>
              </a:rPr>
              <a:t>Mange andre beskrivelseskrav flyttes væk fra  LUP</a:t>
            </a:r>
          </a:p>
          <a:p>
            <a:pPr marL="0" indent="0">
              <a:buNone/>
            </a:pPr>
            <a:endParaRPr lang="da-DK" dirty="0">
              <a:latin typeface="+mj-lt"/>
            </a:endParaRPr>
          </a:p>
          <a:p>
            <a:r>
              <a:rPr lang="da-DK" sz="2400" dirty="0">
                <a:latin typeface="+mj-lt"/>
              </a:rPr>
              <a:t>Styrke samarbejde mellem skoler og LUU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F6826A-176A-4E75-914B-66B8D029B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58" y="5121388"/>
            <a:ext cx="876575" cy="1627825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03EC35F1-4BE4-40C9-83C4-77C6ABDB256F}"/>
              </a:ext>
            </a:extLst>
          </p:cNvPr>
          <p:cNvSpPr txBox="1"/>
          <p:nvPr/>
        </p:nvSpPr>
        <p:spPr>
          <a:xfrm>
            <a:off x="9454715" y="2221070"/>
            <a:ext cx="2609796" cy="222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Baggrund for arbejdet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i="1" dirty="0">
                <a:solidFill>
                  <a:srgbClr val="FF0000"/>
                </a:solidFill>
              </a:rPr>
              <a:t>Formål LUP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dirty="0"/>
              <a:t>Minimumskrav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dirty="0"/>
              <a:t>Modellen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403126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41475" y="609600"/>
            <a:ext cx="8117893" cy="588264"/>
          </a:xfrm>
        </p:spPr>
        <p:txBody>
          <a:bodyPr/>
          <a:lstStyle/>
          <a:p>
            <a:r>
              <a:rPr lang="da-DK" dirty="0"/>
              <a:t>Forenklet</a:t>
            </a:r>
            <a:r>
              <a:rPr lang="da-DK" sz="2400" dirty="0"/>
              <a:t> </a:t>
            </a:r>
            <a:r>
              <a:rPr lang="da-DK" dirty="0"/>
              <a:t>LUP  - minimumskrav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half" idx="1"/>
          </p:nvPr>
        </p:nvSpPr>
        <p:spPr>
          <a:xfrm>
            <a:off x="539749" y="1481328"/>
            <a:ext cx="8585964" cy="4836672"/>
          </a:xfrm>
        </p:spPr>
        <p:txBody>
          <a:bodyPr/>
          <a:lstStyle/>
          <a:p>
            <a:r>
              <a:rPr lang="da-DK" sz="1800" i="1" dirty="0"/>
              <a:t>Læringsmål for undervisningen</a:t>
            </a:r>
            <a:endParaRPr lang="da-DK" sz="1800" dirty="0"/>
          </a:p>
          <a:p>
            <a:pPr marL="180000" lvl="1" indent="0">
              <a:buNone/>
            </a:pPr>
            <a:r>
              <a:rPr lang="da-DK" sz="1400" dirty="0"/>
              <a:t>En overordnet beskrivelse af, hvad eleven forventes at kunne, når forløbet er afsluttet. Hvis skolen finder, at uddannelsens mål og fagmålene er tilstrækkeligt klart beskrevet i uddannelsesbekendtgørelsen og uddannelsesordningen til, at skolen kan tilrettelægge undervisningen, kan disse mål bruges som læringsmål.</a:t>
            </a:r>
          </a:p>
          <a:p>
            <a:pPr marL="180000" lvl="1" indent="0">
              <a:buNone/>
            </a:pPr>
            <a:r>
              <a:rPr lang="da-DK" sz="1400" dirty="0"/>
              <a:t> </a:t>
            </a:r>
          </a:p>
          <a:p>
            <a:r>
              <a:rPr lang="da-DK" sz="1800" i="1" dirty="0"/>
              <a:t>Indholdet i undervisningen</a:t>
            </a:r>
            <a:endParaRPr lang="da-DK" sz="1800" dirty="0"/>
          </a:p>
          <a:p>
            <a:pPr marL="180000" lvl="1" indent="0">
              <a:buNone/>
            </a:pPr>
            <a:r>
              <a:rPr lang="da-DK" sz="1400" dirty="0"/>
              <a:t>En beskrivelse af undervisningen, herunder det planlagte faglige indhold, de teoretiske og praktiske opgaver, eleverne skal arbejde med, og hvordan undervisningen er planlagt helhedsorienteret, differentieret, tværfagligt og praksisrelateret. </a:t>
            </a:r>
          </a:p>
          <a:p>
            <a:pPr marL="180000" lvl="1" indent="0">
              <a:buNone/>
            </a:pPr>
            <a:endParaRPr lang="da-DK" sz="1400" dirty="0"/>
          </a:p>
          <a:p>
            <a:r>
              <a:rPr lang="da-DK" sz="1800" i="1" dirty="0"/>
              <a:t>Evaluering og bedømmelse</a:t>
            </a:r>
            <a:endParaRPr lang="da-DK" sz="1800" dirty="0"/>
          </a:p>
          <a:p>
            <a:pPr marL="180000" lvl="1" indent="0">
              <a:buNone/>
            </a:pPr>
            <a:r>
              <a:rPr lang="da-DK" sz="1400" dirty="0"/>
              <a:t>Den løbende evaluering og feedback, og den afsluttende bedømmelse, herunder bedømmelsesgrundlag og bedømmelseskriterier. 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7298B3D-5469-4DFC-951D-E57164162217}"/>
              </a:ext>
            </a:extLst>
          </p:cNvPr>
          <p:cNvSpPr txBox="1"/>
          <p:nvPr/>
        </p:nvSpPr>
        <p:spPr>
          <a:xfrm>
            <a:off x="9454715" y="2221070"/>
            <a:ext cx="2609796" cy="222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Baggrund for arbejdet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i="1" dirty="0"/>
              <a:t>Formål LUP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dirty="0">
                <a:solidFill>
                  <a:srgbClr val="FF0000"/>
                </a:solidFill>
              </a:rPr>
              <a:t>Minimumskrav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dirty="0"/>
              <a:t>Modellen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94277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65509" y="334913"/>
            <a:ext cx="8055301" cy="743120"/>
          </a:xfrm>
        </p:spPr>
        <p:txBody>
          <a:bodyPr/>
          <a:lstStyle/>
          <a:p>
            <a:r>
              <a:rPr lang="da-DK" dirty="0"/>
              <a:t>Modellen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DA32638-CEAA-4FC3-9708-8ABC75D55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04935"/>
              </p:ext>
            </p:extLst>
          </p:nvPr>
        </p:nvGraphicFramePr>
        <p:xfrm>
          <a:off x="0" y="581443"/>
          <a:ext cx="8852195" cy="581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98B8A413-E7B7-4E8D-AD70-EDB52FB19EBF}"/>
              </a:ext>
            </a:extLst>
          </p:cNvPr>
          <p:cNvSpPr txBox="1"/>
          <p:nvPr/>
        </p:nvSpPr>
        <p:spPr>
          <a:xfrm>
            <a:off x="9380575" y="2208713"/>
            <a:ext cx="2609796" cy="222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Baggrund for arbejdet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i="1" dirty="0"/>
              <a:t>Formål LUP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i="1" dirty="0"/>
              <a:t>Minimumskrav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050" b="1" i="1" dirty="0">
                <a:solidFill>
                  <a:srgbClr val="FF0000"/>
                </a:solidFill>
              </a:rPr>
              <a:t>Modellen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289372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E01D619-E4E2-4400-A073-465AA3E5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Kommende bekendtgørelsesændringer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70DF49B-9849-448D-90D6-413F4081970C}"/>
              </a:ext>
            </a:extLst>
          </p:cNvPr>
          <p:cNvSpPr txBox="1"/>
          <p:nvPr/>
        </p:nvSpPr>
        <p:spPr>
          <a:xfrm>
            <a:off x="9380575" y="2208713"/>
            <a:ext cx="2609796" cy="194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Ændrede regler</a:t>
            </a:r>
          </a:p>
          <a:p>
            <a:pPr lvl="1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§53</a:t>
            </a:r>
          </a:p>
          <a:p>
            <a:pPr lvl="1">
              <a:lnSpc>
                <a:spcPct val="150000"/>
              </a:lnSpc>
            </a:pPr>
            <a:r>
              <a:rPr lang="da-DK" sz="900" b="1" i="1" dirty="0"/>
              <a:t>§73 og §74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1A2F0614-7062-42B8-A511-163B96DB3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12" y="1285446"/>
            <a:ext cx="8332789" cy="5165753"/>
          </a:xfrm>
        </p:spPr>
        <p:txBody>
          <a:bodyPr/>
          <a:lstStyle/>
          <a:p>
            <a:pPr marL="0" indent="0">
              <a:buNone/>
            </a:pP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</a:t>
            </a:r>
            <a:r>
              <a:rPr lang="da-DK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 53. </a:t>
            </a: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 lokale undervisningsplan udgør skolens lokale dokumentation for undervisningen og skal som minimum indeholde en overordnet beskrivelse af følgende:</a:t>
            </a:r>
            <a:endParaRPr lang="da-DK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Læringsmål for undervisningen. Beskrivelsen kan består i henvisning til fagmål eller kompetencemål, som kan være uddybet ved lokal fastlagte mål.</a:t>
            </a:r>
            <a:endParaRPr lang="da-DK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 Indholdet i undervisningen, herunder det planlagte faglige indhold, og hvordan undervisningen planlægges helhedsorienteret, differentieret, tværfagligt og praksisrelateret.</a:t>
            </a:r>
            <a:endParaRPr lang="da-DK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3) Evaluering og bedømmelse, herunder rammer for den løbende evaluering samt bedømmelsesgrundlag og bedømmelseskriterier for den afsluttende bedømmelse af fagene.  </a:t>
            </a:r>
            <a:endParaRPr lang="da-DK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Stk. 2. Den lokale undervisningsplan skal ved ændringer indeholde en overgangsordning.«</a:t>
            </a:r>
            <a:endParaRPr lang="da-DK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269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E01D619-E4E2-4400-A073-465AA3E5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Kommende bekendtgørelsesændringer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70DF49B-9849-448D-90D6-413F4081970C}"/>
              </a:ext>
            </a:extLst>
          </p:cNvPr>
          <p:cNvSpPr txBox="1"/>
          <p:nvPr/>
        </p:nvSpPr>
        <p:spPr>
          <a:xfrm>
            <a:off x="9380575" y="2208713"/>
            <a:ext cx="2609796" cy="1980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Ændrede regler</a:t>
            </a:r>
          </a:p>
          <a:p>
            <a:pPr lvl="1">
              <a:lnSpc>
                <a:spcPct val="150000"/>
              </a:lnSpc>
            </a:pPr>
            <a:r>
              <a:rPr lang="da-DK" sz="900" b="1" i="1" dirty="0"/>
              <a:t>§53</a:t>
            </a:r>
          </a:p>
          <a:p>
            <a:pPr lvl="1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§73 og §74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Vejledning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B2F5E8F-B7D6-4B64-A446-4D32FD2D3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90" y="1772356"/>
            <a:ext cx="7486121" cy="3691466"/>
          </a:xfrm>
        </p:spPr>
        <p:txBody>
          <a:bodyPr/>
          <a:lstStyle/>
          <a:p>
            <a:pPr marL="0" indent="0" algn="l">
              <a:spcAft>
                <a:spcPts val="0"/>
              </a:spcAft>
              <a:buNone/>
            </a:pP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</a:t>
            </a:r>
            <a:r>
              <a:rPr lang="da-DK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 73. </a:t>
            </a: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Skolen fastlægger det pædagogiske, didaktiske og metodiske grundlag for undervisningens gennemførelse, herunder valg af undervisnings- og arbejdsformer og systematik for anvendelse af metoder og strategi til fremme af undervisningsdifferentiering.«</a:t>
            </a:r>
            <a:endParaRPr lang="da-DK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</a:t>
            </a:r>
            <a:r>
              <a:rPr lang="da-DK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 74. </a:t>
            </a:r>
            <a:r>
              <a:rPr lang="da-DK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Skolen fastsætter, hvordan undervisningen i grundforløbene organiseres.«</a:t>
            </a:r>
            <a:endParaRPr lang="da-DK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438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62DA06E-FA01-42EB-9E91-C5C6F22C4193}"/>
              </a:ext>
            </a:extLst>
          </p:cNvPr>
          <p:cNvSpPr txBox="1"/>
          <p:nvPr/>
        </p:nvSpPr>
        <p:spPr>
          <a:xfrm>
            <a:off x="9277815" y="0"/>
            <a:ext cx="2914185" cy="6858000"/>
          </a:xfrm>
          <a:prstGeom prst="rect">
            <a:avLst/>
          </a:prstGeom>
          <a:solidFill>
            <a:srgbClr val="99CAD6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 err="1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7CAC9-5EC0-4FCD-8270-C0667CD1F959}" type="datetime2">
              <a:rPr kumimoji="0" lang="da-DK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8"/>
          </p:nvPr>
        </p:nvSpPr>
        <p:spPr>
          <a:xfrm>
            <a:off x="9868990" y="5973981"/>
            <a:ext cx="1852362" cy="596990"/>
          </a:xfrm>
        </p:spPr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3B82E4-E924-4C21-954C-3A51D9459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194" y="1559612"/>
            <a:ext cx="7369639" cy="823358"/>
          </a:xfrm>
        </p:spPr>
        <p:txBody>
          <a:bodyPr/>
          <a:lstStyle/>
          <a:p>
            <a:r>
              <a:rPr lang="da-DK" dirty="0"/>
              <a:t>Vejledning til ny LUP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5EC06F-2107-490C-8792-93BCB32951EE}"/>
              </a:ext>
            </a:extLst>
          </p:cNvPr>
          <p:cNvSpPr txBox="1"/>
          <p:nvPr/>
        </p:nvSpPr>
        <p:spPr>
          <a:xfrm>
            <a:off x="1095194" y="2356751"/>
            <a:ext cx="25581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Bahnschrift SemiLight" panose="020B0502040204020203" pitchFamily="34" charset="0"/>
                <a:ea typeface="+mn-ea"/>
                <a:cs typeface="+mn-cs"/>
              </a:rPr>
              <a:t>-En kort introduktion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4C76C5C-02FD-478A-994C-E2D30AEF097A}"/>
              </a:ext>
            </a:extLst>
          </p:cNvPr>
          <p:cNvSpPr txBox="1"/>
          <p:nvPr/>
        </p:nvSpPr>
        <p:spPr>
          <a:xfrm>
            <a:off x="9430009" y="2265731"/>
            <a:ext cx="2609796" cy="1460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  <a:endParaRPr lang="da-DK" sz="105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03C467C-24D0-4C56-B235-CDE4EA6D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36" y="2510639"/>
            <a:ext cx="278572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6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D4C54-79AD-4DA7-BFBC-3FFD52E9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Hensigt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84DB418-5875-496A-92F0-93D4761B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D2E-F062-43E5-AE1F-08CF74170B0C}" type="datetime2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 maj 2021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C7C04-ADB5-438A-B7D6-7F3FE998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kstfelt 2">
            <a:hlinkClick r:id="rId3" action="ppaction://hlinksldjump"/>
            <a:extLst>
              <a:ext uri="{FF2B5EF4-FFF2-40B4-BE49-F238E27FC236}">
                <a16:creationId xmlns:a16="http://schemas.microsoft.com/office/drawing/2014/main" id="{EAFD004F-EF0E-4106-B706-829E2CA644D9}"/>
              </a:ext>
            </a:extLst>
          </p:cNvPr>
          <p:cNvSpPr txBox="1"/>
          <p:nvPr/>
        </p:nvSpPr>
        <p:spPr>
          <a:xfrm>
            <a:off x="635189" y="2883246"/>
            <a:ext cx="8143598" cy="2087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E4E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Er vejledende, der er ej fastsat et designkrav.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Følger modellens struktur, så der er høj grad af genkendelighed.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Står på kendt viden og erfaringer.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Eksemplificerende vha. pilotskolernes og LUP-gruppens erfaringer.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6E98675-AA38-4C99-BA24-CC986CB1F957}"/>
              </a:ext>
            </a:extLst>
          </p:cNvPr>
          <p:cNvSpPr txBox="1"/>
          <p:nvPr/>
        </p:nvSpPr>
        <p:spPr>
          <a:xfrm>
            <a:off x="802887" y="1215484"/>
            <a:ext cx="80957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Det var vigtigt at vejledningen både understregede skolens frihed i design, samtidig med at den kunne hjælpe med beskrivelser og struktur for skolernes arbejde.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Derfor er målet, og hensigten, med vejledningen at den: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3B6A48E-DC10-4313-99C5-9F5EEFF2D442}"/>
              </a:ext>
            </a:extLst>
          </p:cNvPr>
          <p:cNvSpPr txBox="1"/>
          <p:nvPr/>
        </p:nvSpPr>
        <p:spPr>
          <a:xfrm>
            <a:off x="9337108" y="2315766"/>
            <a:ext cx="2609796" cy="1899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a-DK" sz="900" b="1" i="1" dirty="0"/>
              <a:t>Velkomst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Baggrund for arbejdet</a:t>
            </a:r>
          </a:p>
          <a:p>
            <a:pPr lvl="0">
              <a:lnSpc>
                <a:spcPct val="150000"/>
              </a:lnSpc>
            </a:pPr>
            <a:r>
              <a:rPr lang="da-DK" sz="900" b="1" i="1" dirty="0"/>
              <a:t>Ændrede regler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1050" b="1" i="1" dirty="0">
                <a:solidFill>
                  <a:srgbClr val="FF0000"/>
                </a:solidFill>
              </a:rPr>
              <a:t>Vejledning</a:t>
            </a:r>
          </a:p>
          <a:p>
            <a:pPr lvl="1">
              <a:defRPr/>
            </a:pPr>
            <a:r>
              <a:rPr kumimoji="0" lang="da-DK" sz="10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Hensigt</a:t>
            </a:r>
          </a:p>
          <a:p>
            <a:pPr lvl="1">
              <a:defRPr/>
            </a:pPr>
            <a:r>
              <a:rPr kumimoji="0" lang="da-DK" sz="9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Struktur</a:t>
            </a:r>
          </a:p>
          <a:p>
            <a:pPr lvl="1">
              <a:defRPr/>
            </a:pPr>
            <a:r>
              <a:rPr lang="da-DK" sz="900" b="1" i="1" dirty="0"/>
              <a:t>Eksempler</a:t>
            </a:r>
            <a:endParaRPr kumimoji="0" lang="da-DK" sz="9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da-DK" sz="900" b="1" i="1" dirty="0"/>
              <a:t>LUP eksempler og spørgsmål/svar 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Spørgsmål fra deltagerne</a:t>
            </a:r>
            <a:endParaRPr lang="da-DK" sz="900" b="1" dirty="0"/>
          </a:p>
          <a:p>
            <a:pPr lvl="0">
              <a:lnSpc>
                <a:spcPct val="150000"/>
              </a:lnSpc>
            </a:pPr>
            <a:r>
              <a:rPr lang="da-DK" sz="900" b="1" i="1" dirty="0"/>
              <a:t>Afrunding og videre proces</a:t>
            </a:r>
            <a:endParaRPr lang="da-DK" sz="900" b="1" dirty="0"/>
          </a:p>
        </p:txBody>
      </p:sp>
    </p:spTree>
    <p:extLst>
      <p:ext uri="{BB962C8B-B14F-4D97-AF65-F5344CB8AC3E}">
        <p14:creationId xmlns:p14="http://schemas.microsoft.com/office/powerpoint/2010/main" val="2105185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16181\AppData\Local\Temp\Templafy\PowerPointVsto\Assets\49df68ed-4e89-4111-94c3-de1b809751f5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VM">
  <a:themeElements>
    <a:clrScheme name="Undervisningsministeriet">
      <a:dk1>
        <a:srgbClr val="161616"/>
      </a:dk1>
      <a:lt1>
        <a:srgbClr val="FFFFFF"/>
      </a:lt1>
      <a:dk2>
        <a:srgbClr val="404042"/>
      </a:dk2>
      <a:lt2>
        <a:srgbClr val="E5F1F4"/>
      </a:lt2>
      <a:accent1>
        <a:srgbClr val="007A98"/>
      </a:accent1>
      <a:accent2>
        <a:srgbClr val="99CAD6"/>
      </a:accent2>
      <a:accent3>
        <a:srgbClr val="33786D"/>
      </a:accent3>
      <a:accent4>
        <a:srgbClr val="C31F59"/>
      </a:accent4>
      <a:accent5>
        <a:srgbClr val="69226A"/>
      </a:accent5>
      <a:accent6>
        <a:srgbClr val="EA8145"/>
      </a:accent6>
      <a:hlink>
        <a:srgbClr val="007A98"/>
      </a:hlink>
      <a:folHlink>
        <a:srgbClr val="99CAD6"/>
      </a:folHlink>
    </a:clrScheme>
    <a:fontScheme name="UVM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lank.potx" id="{A3B46BF8-4555-4BFE-9F2B-CB276DC98C80}" vid="{950795C3-1738-4D4D-8153-8A0A722C738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1496</Words>
  <Application>Microsoft Office PowerPoint</Application>
  <PresentationFormat>Widescreen</PresentationFormat>
  <Paragraphs>431</Paragraphs>
  <Slides>26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5" baseType="lpstr">
      <vt:lpstr>Arial</vt:lpstr>
      <vt:lpstr>Bahnschrift SemiLight</vt:lpstr>
      <vt:lpstr>Calibri</vt:lpstr>
      <vt:lpstr>Garamond</vt:lpstr>
      <vt:lpstr>Georgia</vt:lpstr>
      <vt:lpstr>Times New Roman</vt:lpstr>
      <vt:lpstr>Verdana</vt:lpstr>
      <vt:lpstr>Wingdings</vt:lpstr>
      <vt:lpstr>UVM</vt:lpstr>
      <vt:lpstr>Forenkling af erhvervsuddannelsernes beskrivelsessystem    Forenklet LUP </vt:lpstr>
      <vt:lpstr>Program    </vt:lpstr>
      <vt:lpstr>Formål LUP</vt:lpstr>
      <vt:lpstr>Forenklet LUP  - minimumskrav</vt:lpstr>
      <vt:lpstr>Modellen</vt:lpstr>
      <vt:lpstr>Kommende bekendtgørelsesændringer</vt:lpstr>
      <vt:lpstr>Kommende bekendtgørelsesændringer</vt:lpstr>
      <vt:lpstr>Vejledning til ny LUP</vt:lpstr>
      <vt:lpstr>Hensigt</vt:lpstr>
      <vt:lpstr>Struktur –opdeling i emner</vt:lpstr>
      <vt:lpstr>Indhold under emnerne</vt:lpstr>
      <vt:lpstr>Inddragelse af eksempler og erfaringer</vt:lpstr>
      <vt:lpstr>Særligt for evaluering og bedømmelse</vt:lpstr>
      <vt:lpstr>Særligt for bedømmelseskriterier</vt:lpstr>
      <vt:lpstr>Særligt for bedømmelseskriterier</vt:lpstr>
      <vt:lpstr>Eksempler</vt:lpstr>
      <vt:lpstr>Eksempler</vt:lpstr>
      <vt:lpstr>Eksempler</vt:lpstr>
      <vt:lpstr>Spørgsmål/ svar</vt:lpstr>
      <vt:lpstr>PowerPoint-præsentation</vt:lpstr>
      <vt:lpstr>Skolernes arbejdsopgaver:</vt:lpstr>
      <vt:lpstr>Opmærksomhedspunkter</vt:lpstr>
      <vt:lpstr>Overvejelser til det det videre arbejde</vt:lpstr>
      <vt:lpstr>Yderligere bekendtgørelsesændringer</vt:lpstr>
      <vt:lpstr>Yderligere bekendtgørelsesændringer</vt:lpstr>
      <vt:lpstr>Tak for i dag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2020-10-01T09:50:40Z</dcterms:created>
  <dcterms:modified xsi:type="dcterms:W3CDTF">2021-05-18T11:33:59Z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