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56"/>
  </p:notesMasterIdLst>
  <p:handoutMasterIdLst>
    <p:handoutMasterId r:id="rId57"/>
  </p:handoutMasterIdLst>
  <p:sldIdLst>
    <p:sldId id="324" r:id="rId2"/>
    <p:sldId id="408" r:id="rId3"/>
    <p:sldId id="405" r:id="rId4"/>
    <p:sldId id="407" r:id="rId5"/>
    <p:sldId id="400" r:id="rId6"/>
    <p:sldId id="372" r:id="rId7"/>
    <p:sldId id="401" r:id="rId8"/>
    <p:sldId id="361" r:id="rId9"/>
    <p:sldId id="402" r:id="rId10"/>
    <p:sldId id="327" r:id="rId11"/>
    <p:sldId id="406" r:id="rId12"/>
    <p:sldId id="373" r:id="rId13"/>
    <p:sldId id="338" r:id="rId14"/>
    <p:sldId id="394" r:id="rId15"/>
    <p:sldId id="395" r:id="rId16"/>
    <p:sldId id="336" r:id="rId17"/>
    <p:sldId id="337" r:id="rId18"/>
    <p:sldId id="339" r:id="rId19"/>
    <p:sldId id="377" r:id="rId20"/>
    <p:sldId id="374" r:id="rId21"/>
    <p:sldId id="335" r:id="rId22"/>
    <p:sldId id="393" r:id="rId23"/>
    <p:sldId id="392" r:id="rId24"/>
    <p:sldId id="342" r:id="rId25"/>
    <p:sldId id="343" r:id="rId26"/>
    <p:sldId id="344" r:id="rId27"/>
    <p:sldId id="378" r:id="rId28"/>
    <p:sldId id="379" r:id="rId29"/>
    <p:sldId id="347" r:id="rId30"/>
    <p:sldId id="396" r:id="rId31"/>
    <p:sldId id="397" r:id="rId32"/>
    <p:sldId id="348" r:id="rId33"/>
    <p:sldId id="349" r:id="rId34"/>
    <p:sldId id="350" r:id="rId35"/>
    <p:sldId id="391" r:id="rId36"/>
    <p:sldId id="381" r:id="rId37"/>
    <p:sldId id="353" r:id="rId38"/>
    <p:sldId id="398" r:id="rId39"/>
    <p:sldId id="399" r:id="rId40"/>
    <p:sldId id="354" r:id="rId41"/>
    <p:sldId id="356" r:id="rId42"/>
    <p:sldId id="357" r:id="rId43"/>
    <p:sldId id="404" r:id="rId44"/>
    <p:sldId id="386" r:id="rId45"/>
    <p:sldId id="345" r:id="rId46"/>
    <p:sldId id="340" r:id="rId47"/>
    <p:sldId id="352" r:id="rId48"/>
    <p:sldId id="358" r:id="rId49"/>
    <p:sldId id="359" r:id="rId50"/>
    <p:sldId id="384" r:id="rId51"/>
    <p:sldId id="409" r:id="rId52"/>
    <p:sldId id="410" r:id="rId53"/>
    <p:sldId id="334" r:id="rId54"/>
    <p:sldId id="303" r:id="rId5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CAAC6652-1000-4223-BF9D-74AD391B5768}">
          <p14:sldIdLst>
            <p14:sldId id="324"/>
            <p14:sldId id="408"/>
            <p14:sldId id="405"/>
            <p14:sldId id="407"/>
            <p14:sldId id="400"/>
            <p14:sldId id="372"/>
            <p14:sldId id="401"/>
            <p14:sldId id="361"/>
            <p14:sldId id="402"/>
            <p14:sldId id="327"/>
            <p14:sldId id="406"/>
            <p14:sldId id="373"/>
            <p14:sldId id="338"/>
            <p14:sldId id="394"/>
            <p14:sldId id="395"/>
            <p14:sldId id="336"/>
            <p14:sldId id="337"/>
            <p14:sldId id="339"/>
            <p14:sldId id="377"/>
            <p14:sldId id="374"/>
            <p14:sldId id="335"/>
            <p14:sldId id="393"/>
            <p14:sldId id="392"/>
            <p14:sldId id="342"/>
            <p14:sldId id="343"/>
            <p14:sldId id="344"/>
            <p14:sldId id="378"/>
            <p14:sldId id="379"/>
            <p14:sldId id="347"/>
            <p14:sldId id="396"/>
            <p14:sldId id="397"/>
            <p14:sldId id="348"/>
            <p14:sldId id="349"/>
            <p14:sldId id="350"/>
            <p14:sldId id="391"/>
            <p14:sldId id="381"/>
            <p14:sldId id="353"/>
            <p14:sldId id="398"/>
            <p14:sldId id="399"/>
            <p14:sldId id="354"/>
            <p14:sldId id="356"/>
            <p14:sldId id="357"/>
            <p14:sldId id="404"/>
            <p14:sldId id="386"/>
          </p14:sldIdLst>
        </p14:section>
        <p14:section name="Ikke-navngivet sektion" id="{48B826D3-B199-4B26-A5F1-C3F032102439}">
          <p14:sldIdLst>
            <p14:sldId id="345"/>
            <p14:sldId id="340"/>
            <p14:sldId id="352"/>
            <p14:sldId id="358"/>
            <p14:sldId id="359"/>
            <p14:sldId id="384"/>
            <p14:sldId id="409"/>
            <p14:sldId id="410"/>
            <p14:sldId id="334"/>
            <p14:sldId id="30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Louise Poulsen" initials="MLP" lastIdx="16" clrIdx="0">
    <p:extLst>
      <p:ext uri="{19B8F6BF-5375-455C-9EA6-DF929625EA0E}">
        <p15:presenceInfo xmlns:p15="http://schemas.microsoft.com/office/powerpoint/2012/main" userId="Marie Louise Poulsen" providerId="None"/>
      </p:ext>
    </p:extLst>
  </p:cmAuthor>
  <p:cmAuthor id="2" name="Marie Lund Hansen" initials="MLH" lastIdx="71" clrIdx="1">
    <p:extLst>
      <p:ext uri="{19B8F6BF-5375-455C-9EA6-DF929625EA0E}">
        <p15:presenceInfo xmlns:p15="http://schemas.microsoft.com/office/powerpoint/2012/main" userId="S-1-5-21-2100284113-1573851820-878952375-320520" providerId="AD"/>
      </p:ext>
    </p:extLst>
  </p:cmAuthor>
  <p:cmAuthor id="3" name="Dina Celia Madsen" initials="DCM" lastIdx="3" clrIdx="2">
    <p:extLst>
      <p:ext uri="{19B8F6BF-5375-455C-9EA6-DF929625EA0E}">
        <p15:presenceInfo xmlns:p15="http://schemas.microsoft.com/office/powerpoint/2012/main" userId="S-1-5-21-2100284113-1573851820-878952375-118196" providerId="AD"/>
      </p:ext>
    </p:extLst>
  </p:cmAuthor>
  <p:cmAuthor id="4" name="Liv Holmgaard Nørrelykke" initials="LHN" lastIdx="95" clrIdx="3">
    <p:extLst>
      <p:ext uri="{19B8F6BF-5375-455C-9EA6-DF929625EA0E}">
        <p15:presenceInfo xmlns:p15="http://schemas.microsoft.com/office/powerpoint/2012/main" userId="S-1-5-21-2100284113-1573851820-878952375-285724" providerId="AD"/>
      </p:ext>
    </p:extLst>
  </p:cmAuthor>
  <p:cmAuthor id="5" name="Line Gade" initials="LG" lastIdx="4" clrIdx="4">
    <p:extLst>
      <p:ext uri="{19B8F6BF-5375-455C-9EA6-DF929625EA0E}">
        <p15:presenceInfo xmlns:p15="http://schemas.microsoft.com/office/powerpoint/2012/main" userId="S-1-5-21-2100284113-1573851820-878952375-318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63A"/>
    <a:srgbClr val="509A3C"/>
    <a:srgbClr val="E595DA"/>
    <a:srgbClr val="FF00FF"/>
    <a:srgbClr val="99CC00"/>
    <a:srgbClr val="E355DC"/>
    <a:srgbClr val="FFE697"/>
    <a:srgbClr val="FFF9E5"/>
    <a:srgbClr val="FBDBCF"/>
    <a:srgbClr val="898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65707" autoAdjust="0"/>
  </p:normalViewPr>
  <p:slideViewPr>
    <p:cSldViewPr snapToGrid="0">
      <p:cViewPr varScale="1">
        <p:scale>
          <a:sx n="72" d="100"/>
          <a:sy n="72" d="100"/>
        </p:scale>
        <p:origin x="1986" y="72"/>
      </p:cViewPr>
      <p:guideLst/>
    </p:cSldViewPr>
  </p:slideViewPr>
  <p:outlineViewPr>
    <p:cViewPr>
      <p:scale>
        <a:sx n="33" d="100"/>
        <a:sy n="33" d="100"/>
      </p:scale>
      <p:origin x="0" y="4200"/>
    </p:cViewPr>
  </p:outlineViewPr>
  <p:notesTextViewPr>
    <p:cViewPr>
      <p:scale>
        <a:sx n="1" d="1"/>
        <a:sy n="1" d="1"/>
      </p:scale>
      <p:origin x="0" y="0"/>
    </p:cViewPr>
  </p:notesTextViewPr>
  <p:notesViewPr>
    <p:cSldViewPr snapToGrid="0" showGuides="1">
      <p:cViewPr varScale="1">
        <p:scale>
          <a:sx n="133" d="100"/>
          <a:sy n="133" d="100"/>
        </p:scale>
        <p:origin x="333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CB7208-92AD-E142-83DB-7C076C9FD3F2}" type="datetimeFigureOut">
              <a:rPr lang="da-DK" smtClean="0"/>
              <a:t>20-01-2022</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A94025-CFE5-0143-9E4A-6ECDDAA34B4D}" type="slidenum">
              <a:rPr lang="da-DK" smtClean="0"/>
              <a:t>‹nr.›</a:t>
            </a:fld>
            <a:endParaRPr lang="da-DK"/>
          </a:p>
        </p:txBody>
      </p:sp>
    </p:spTree>
    <p:extLst>
      <p:ext uri="{BB962C8B-B14F-4D97-AF65-F5344CB8AC3E}">
        <p14:creationId xmlns:p14="http://schemas.microsoft.com/office/powerpoint/2010/main" val="106440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6CDE4-60F1-4BBD-A57F-6F1F6E3D1200}" type="datetimeFigureOut">
              <a:rPr lang="da-DK" smtClean="0"/>
              <a:t>20-01-2022</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E0795-81AF-489A-9A37-F3A7D904ADFB}" type="slidenum">
              <a:rPr lang="da-DK" smtClean="0"/>
              <a:t>‹nr.›</a:t>
            </a:fld>
            <a:endParaRPr lang="da-DK"/>
          </a:p>
        </p:txBody>
      </p:sp>
    </p:spTree>
    <p:extLst>
      <p:ext uri="{BB962C8B-B14F-4D97-AF65-F5344CB8AC3E}">
        <p14:creationId xmlns:p14="http://schemas.microsoft.com/office/powerpoint/2010/main" val="4095157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yrkmaddannelse.d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geringen.dk/aktuelt/publikationer-og-aftaletekster/regeringsstrategi-for-mad-maaltider-og-sundh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ltomkost.dk/fileadmin/user_upload/altomkost.dk/Dokumenter/Guides_mm__tidl_maaltidsmaerket/Guide_Rammer_om_det_gode_maaltid__dagins.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ltomkost.dk/fileadmin/user_upload/altomkost.dk/Dokumenter/Maaltidsmaerket/Skoler_Guide_2021.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a:t>
            </a:fld>
            <a:endParaRPr lang="da-DK"/>
          </a:p>
        </p:txBody>
      </p:sp>
    </p:spTree>
    <p:extLst>
      <p:ext uri="{BB962C8B-B14F-4D97-AF65-F5344CB8AC3E}">
        <p14:creationId xmlns:p14="http://schemas.microsoft.com/office/powerpoint/2010/main" val="344280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a:t>
            </a: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Note: Intro</a:t>
            </a:r>
            <a:r>
              <a:rPr lang="da-DK" baseline="0" dirty="0" smtClean="0"/>
              <a:t> der vises uafhængigt af hvilket tema man vælger.</a:t>
            </a:r>
            <a:br>
              <a:rPr lang="da-DK" baseline="0" dirty="0" smtClean="0"/>
            </a:br>
            <a:r>
              <a:rPr lang="da-DK" b="1" i="1" baseline="0" dirty="0" smtClean="0"/>
              <a:t>Kilde:</a:t>
            </a:r>
            <a:r>
              <a:rPr lang="da-DK" i="1" baseline="0" dirty="0" smtClean="0"/>
              <a:t> Hansen et al.,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i="0" baseline="0" dirty="0" smtClean="0"/>
              <a:t>Om maddannelse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i="0" baseline="0" dirty="0" smtClean="0"/>
              <a:t>Oplægsholder:</a:t>
            </a:r>
            <a:r>
              <a:rPr lang="da-DK" i="0" baseline="0" dirty="0" smtClean="0"/>
              <a:t> Kan med fordel uddybe begrebet maddannelse således: </a:t>
            </a:r>
            <a:r>
              <a:rPr lang="da-DK" i="1" baseline="0" dirty="0" smtClean="0"/>
              <a:t>”Med begrebet ”maddannelse” fokuserer vi ikke kun på måltidet, som en begivenhed, hvor børnene skal afspises. Maddannelse handler også om sociale og kulturelle forhold og hvordan vi kan udvikle os samt trives og leve et god liv med omtanke for hinanden og jorden.”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i="0" baseline="0" dirty="0" smtClean="0"/>
              <a:t>I kan læse mere her: </a:t>
            </a:r>
            <a:r>
              <a:rPr lang="da-DK" i="0" dirty="0" smtClean="0">
                <a:hlinkClick r:id="rId3"/>
              </a:rPr>
              <a:t>Styrk maddannelse - Kurser og inspiration til lærere og pædagoger</a:t>
            </a:r>
            <a:r>
              <a:rPr lang="da-DK"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Til oplægsholder: På</a:t>
            </a:r>
            <a:r>
              <a:rPr lang="da-DK" sz="1200" b="0" i="0" kern="1200" baseline="0" dirty="0" smtClean="0">
                <a:solidFill>
                  <a:schemeClr val="tx1"/>
                </a:solidFill>
                <a:effectLst/>
                <a:latin typeface="+mn-lt"/>
                <a:ea typeface="+mn-ea"/>
                <a:cs typeface="+mn-cs"/>
              </a:rPr>
              <a:t> hjemmesiden, Styrk Maddannelse, kan I læse mere om styrk Maddannelse, ligesom det er muligt at melde sig til et kompetenceudviklingsforløb for dagtilbud, som handler om børns maddannelse</a:t>
            </a:r>
            <a:endParaRPr lang="da-DK" i="0"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12</a:t>
            </a:fld>
            <a:endParaRPr lang="da-DK"/>
          </a:p>
        </p:txBody>
      </p:sp>
    </p:spTree>
    <p:extLst>
      <p:ext uri="{BB962C8B-B14F-4D97-AF65-F5344CB8AC3E}">
        <p14:creationId xmlns:p14="http://schemas.microsoft.com/office/powerpoint/2010/main" val="415066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13</a:t>
            </a:fld>
            <a:endParaRPr lang="da-DK"/>
          </a:p>
        </p:txBody>
      </p:sp>
    </p:spTree>
    <p:extLst>
      <p:ext uri="{BB962C8B-B14F-4D97-AF65-F5344CB8AC3E}">
        <p14:creationId xmlns:p14="http://schemas.microsoft.com/office/powerpoint/2010/main" val="231203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p>
          <a:p>
            <a:endParaRPr lang="da-DK" baseline="0" dirty="0" smtClean="0"/>
          </a:p>
          <a:p>
            <a:r>
              <a:rPr lang="da-DK" baseline="0" dirty="0" smtClean="0"/>
              <a:t>Til oplægsholder: Dette citat stammer fra inspirationsmaterialet </a:t>
            </a:r>
            <a:r>
              <a:rPr lang="da-DK" sz="1200" i="1" dirty="0" smtClean="0">
                <a:solidFill>
                  <a:schemeClr val="tx1"/>
                </a:solidFill>
              </a:rPr>
              <a:t>Det gode måltid i jeres dagtilbud. Normer, smagsoplevelser og plads til leg.</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14</a:t>
            </a:fld>
            <a:endParaRPr lang="da-DK"/>
          </a:p>
        </p:txBody>
      </p:sp>
    </p:spTree>
    <p:extLst>
      <p:ext uri="{BB962C8B-B14F-4D97-AF65-F5344CB8AC3E}">
        <p14:creationId xmlns:p14="http://schemas.microsoft.com/office/powerpoint/2010/main" val="421299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a:r>
            <a:br>
              <a:rPr lang="da-DK" dirty="0" smtClean="0"/>
            </a:b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Til oplægsholder: Dette citat stammer fra inspirationsmaterialet </a:t>
            </a:r>
            <a:r>
              <a:rPr lang="da-DK" sz="1200" i="1" dirty="0" smtClean="0">
                <a:solidFill>
                  <a:schemeClr val="tx1"/>
                </a:solidFill>
              </a:rPr>
              <a:t>Det gode måltid i jeres dagtilbud. Normer, smagsoplevelser og plads til leg.</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15</a:t>
            </a:fld>
            <a:endParaRPr lang="da-DK"/>
          </a:p>
        </p:txBody>
      </p:sp>
    </p:spTree>
    <p:extLst>
      <p:ext uri="{BB962C8B-B14F-4D97-AF65-F5344CB8AC3E}">
        <p14:creationId xmlns:p14="http://schemas.microsoft.com/office/powerpoint/2010/main" val="323551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endParaRPr lang="da-DK" baseline="0" dirty="0" smtClean="0"/>
          </a:p>
          <a:p>
            <a:endParaRPr lang="da-DK" baseline="0" dirty="0" smtClean="0"/>
          </a:p>
          <a:p>
            <a:r>
              <a:rPr lang="da-DK" b="1" baseline="0" dirty="0" smtClean="0"/>
              <a:t>Oplægsholder: </a:t>
            </a:r>
            <a:r>
              <a:rPr lang="da-DK" dirty="0" smtClean="0"/>
              <a:t>Kan evt. sige: </a:t>
            </a:r>
            <a:r>
              <a:rPr lang="da-DK" i="1" dirty="0" smtClean="0"/>
              <a:t>”</a:t>
            </a:r>
            <a:r>
              <a:rPr lang="da-DK" i="1" baseline="0" dirty="0" smtClean="0"/>
              <a:t>Dilemmaet, der præsenteres på dette slide hænger sammen med temaet om d</a:t>
            </a:r>
            <a:r>
              <a:rPr lang="da-DK" i="1" dirty="0" smtClean="0"/>
              <a:t>et pædagogiske arbejde med måltidets sociale fællesskab. Dilemmaet konkretiserer,</a:t>
            </a:r>
            <a:r>
              <a:rPr lang="da-DK" i="1" baseline="0" dirty="0" smtClean="0"/>
              <a:t> hvad der bl.a. kan være på spil og hvad der kan være godt at vende professionelt. Dermed danner dilemmaet afsæt for gruppediskussioner og plenumdebat.</a:t>
            </a:r>
          </a:p>
          <a:p>
            <a:endParaRPr lang="da-DK" i="1" baseline="0" dirty="0" smtClean="0"/>
          </a:p>
          <a:p>
            <a:r>
              <a:rPr lang="da-DK" i="1" baseline="0" dirty="0" smtClean="0"/>
              <a:t>Pippi eller Emma Gad er en metafor, der anvendes af forsker Stine Rosenlund. Emma gad er en metafor for, at måltidet er meget styret af den voksne (Emma Gad), så børnene ikke selv kommer på banen og får mulighed for at være eksperimenterende eller meddefinerende. Pippi er en metafor for, at der slet ingen voksenstyring eller struktur er. Hendes pointe er, at det professionelle pædagogiske arbejde er en balance mellem disse to. Nu skal vi høre en fortælling, der giver os mulighed for at tale om, hvordan hvor vi organiserer vores måltider og hvordan dette påvirker børnenes deltagelse og fællesskab.”</a:t>
            </a:r>
            <a:endParaRPr lang="da-DK" i="1"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16</a:t>
            </a:fld>
            <a:endParaRPr lang="da-DK"/>
          </a:p>
        </p:txBody>
      </p:sp>
    </p:spTree>
    <p:extLst>
      <p:ext uri="{BB962C8B-B14F-4D97-AF65-F5344CB8AC3E}">
        <p14:creationId xmlns:p14="http://schemas.microsoft.com/office/powerpoint/2010/main" val="189394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 3 min.</a:t>
            </a:r>
          </a:p>
          <a:p>
            <a:r>
              <a:rPr lang="da-DK" dirty="0" smtClean="0"/>
              <a:t/>
            </a:r>
            <a:br>
              <a:rPr lang="da-DK" dirty="0" smtClean="0"/>
            </a:br>
            <a:r>
              <a:rPr lang="da-DK" b="1" dirty="0" smtClean="0"/>
              <a:t>Oplægsholder:</a:t>
            </a:r>
            <a:r>
              <a:rPr lang="da-DK" baseline="0" dirty="0" smtClean="0"/>
              <a:t> </a:t>
            </a:r>
            <a:r>
              <a:rPr lang="da-DK" dirty="0" smtClean="0"/>
              <a:t>Læser fortælling op for deltagerne.</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17</a:t>
            </a:fld>
            <a:endParaRPr lang="da-DK"/>
          </a:p>
        </p:txBody>
      </p:sp>
    </p:spTree>
    <p:extLst>
      <p:ext uri="{BB962C8B-B14F-4D97-AF65-F5344CB8AC3E}">
        <p14:creationId xmlns:p14="http://schemas.microsoft.com/office/powerpoint/2010/main" val="371078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 </a:t>
            </a:r>
            <a:endParaRPr lang="da-DK" baseline="0" dirty="0" smtClean="0"/>
          </a:p>
          <a:p>
            <a:endParaRPr lang="da-DK" dirty="0" smtClean="0"/>
          </a:p>
          <a:p>
            <a:r>
              <a:rPr lang="da-DK" dirty="0" smtClean="0"/>
              <a:t>Oplægsholder</a:t>
            </a:r>
            <a:r>
              <a:rPr lang="da-DK" baseline="0" dirty="0" smtClean="0"/>
              <a:t> kan afsætte 10-20 min. til diskussionen alt efter tid til rådighed.</a:t>
            </a:r>
          </a:p>
          <a:p>
            <a:endParaRPr lang="da-DK" baseline="0" dirty="0" smtClean="0"/>
          </a:p>
          <a:p>
            <a:r>
              <a:rPr lang="da-DK" baseline="0" dirty="0" smtClean="0"/>
              <a:t>Bed eventuelt deltagerne om at fortælle om de to væsentligste pointer fra deres diskussion.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Fortællingen, der knytter sig til dilemmaet, og som lige er blevet læst op, kan anvendes konkret ind i gruppesnakken, men det er også muligt at trække egne eksempler fra praksis ind.</a:t>
            </a:r>
            <a:endParaRPr lang="da-DK" dirty="0" smtClean="0"/>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Oplægsholder:</a:t>
            </a:r>
            <a:r>
              <a:rPr lang="da-DK" baseline="0" dirty="0" smtClean="0"/>
              <a:t> Kan evt. uddybe og eksemplificere normer og værdier fra det andet spørgsmål således: </a:t>
            </a:r>
            <a:r>
              <a:rPr lang="da-DK" i="1" baseline="0" dirty="0" smtClean="0"/>
              <a:t>”Normer kan fx handle om de mere ureflekterede måder, hvorpå vi spiser og er ved måltidet, imens værdier handler om, hvad vi synes, der er ønskværdigt. Det kan fx være, at alle børn sidder stille. At vi sammen bliver bevidste om vores normer og værdier er et vigtigt skridt henimod en mere refleksiv og professionel tilgang til måltidet.”</a:t>
            </a:r>
            <a:endParaRPr lang="da-DK" i="1" dirty="0" smtClean="0"/>
          </a:p>
          <a:p>
            <a:r>
              <a:rPr lang="da-DK" i="1" baseline="0" dirty="0" smtClean="0"/>
              <a:t>”</a:t>
            </a:r>
          </a:p>
          <a:p>
            <a:r>
              <a:rPr lang="da-DK" baseline="0" dirty="0" smtClean="0"/>
              <a:t> </a:t>
            </a:r>
          </a:p>
        </p:txBody>
      </p:sp>
      <p:sp>
        <p:nvSpPr>
          <p:cNvPr id="4" name="Pladsholder til slidenummer 3"/>
          <p:cNvSpPr>
            <a:spLocks noGrp="1"/>
          </p:cNvSpPr>
          <p:nvPr>
            <p:ph type="sldNum" sz="quarter" idx="10"/>
          </p:nvPr>
        </p:nvSpPr>
        <p:spPr/>
        <p:txBody>
          <a:bodyPr/>
          <a:lstStyle/>
          <a:p>
            <a:fld id="{6A7E0795-81AF-489A-9A37-F3A7D904ADFB}" type="slidenum">
              <a:rPr lang="da-DK" smtClean="0"/>
              <a:t>18</a:t>
            </a:fld>
            <a:endParaRPr lang="da-DK"/>
          </a:p>
        </p:txBody>
      </p:sp>
    </p:spTree>
    <p:extLst>
      <p:ext uri="{BB962C8B-B14F-4D97-AF65-F5344CB8AC3E}">
        <p14:creationId xmlns:p14="http://schemas.microsoft.com/office/powerpoint/2010/main" val="390613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accent3"/>
                </a:solidFill>
              </a:rPr>
              <a:t>Dette slide sættes</a:t>
            </a:r>
            <a:r>
              <a:rPr lang="da-DK" b="1" baseline="0" dirty="0" smtClean="0">
                <a:solidFill>
                  <a:schemeClr val="accent3"/>
                </a:solidFill>
              </a:rPr>
              <a:t> på, når grupperne mødes i plenum igen efter 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accent3"/>
                </a:solidFill>
              </a:rPr>
              <a:t>Oplægsholder: </a:t>
            </a:r>
            <a:r>
              <a:rPr lang="da-DK" dirty="0" smtClean="0"/>
              <a:t>Kan evt. sige: </a:t>
            </a:r>
            <a:r>
              <a:rPr lang="da-DK" b="1" i="1" dirty="0" smtClean="0">
                <a:solidFill>
                  <a:schemeClr val="accent3"/>
                </a:solidFill>
              </a:rPr>
              <a:t>”</a:t>
            </a:r>
            <a:r>
              <a:rPr lang="da-DK" i="1" dirty="0" smtClean="0">
                <a:solidFill>
                  <a:schemeClr val="accent3"/>
                </a:solidFill>
              </a:rPr>
              <a:t>Inden vi taler om, hvad vi evt. kan gøre anderledes ved måltidet i</a:t>
            </a:r>
            <a:r>
              <a:rPr lang="da-DK" i="1" baseline="0" dirty="0" smtClean="0">
                <a:solidFill>
                  <a:schemeClr val="accent3"/>
                </a:solidFill>
              </a:rPr>
              <a:t> morgen, vil jeg lige dele denne erfaring fra et andet dagtilbud med jer. Her er et eksempel på, hvordan man kan arbejde fokuseret med at skabe sammenhæng mellem sociale samspil, fokus på mad og hvordan børnene får lov til at tale og folde sig ud.”</a:t>
            </a:r>
            <a:r>
              <a:rPr lang="da-DK" baseline="0" dirty="0" smtClean="0">
                <a:solidFill>
                  <a:schemeClr val="accent3"/>
                </a:solidFill>
              </a:rPr>
              <a:t> </a:t>
            </a:r>
            <a:endParaRPr lang="da-DK" dirty="0" smtClean="0">
              <a:solidFill>
                <a:schemeClr val="accent3"/>
              </a:solidFill>
            </a:endParaRP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19</a:t>
            </a:fld>
            <a:endParaRPr lang="da-DK"/>
          </a:p>
        </p:txBody>
      </p:sp>
    </p:spTree>
    <p:extLst>
      <p:ext uri="{BB962C8B-B14F-4D97-AF65-F5344CB8AC3E}">
        <p14:creationId xmlns:p14="http://schemas.microsoft.com/office/powerpoint/2010/main" val="155769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smtClean="0"/>
              <a:t>Tid: 8 min.</a:t>
            </a:r>
          </a:p>
          <a:p>
            <a:r>
              <a:rPr lang="da-DK" b="1" dirty="0" smtClean="0"/>
              <a:t/>
            </a:r>
            <a:br>
              <a:rPr lang="da-DK" b="1" dirty="0" smtClean="0"/>
            </a:br>
            <a:r>
              <a:rPr lang="da-DK" b="1" dirty="0" smtClean="0"/>
              <a:t>Oplægsholder:</a:t>
            </a:r>
            <a:r>
              <a:rPr lang="da-DK" dirty="0" smtClean="0"/>
              <a:t> Kan evt. sige: </a:t>
            </a:r>
            <a:r>
              <a:rPr lang="da-DK" i="1" dirty="0" smtClean="0"/>
              <a:t>”Så</a:t>
            </a:r>
            <a:r>
              <a:rPr lang="da-DK" i="1" baseline="0" dirty="0" smtClean="0"/>
              <a:t> er vi ved vejs ende. Jeg håber, at nogle af jer vil byde ind med konkrete ideer her, så vi kan handle konkret ud fra de gode samtaler, vi har haft.”</a:t>
            </a:r>
            <a:r>
              <a:rPr lang="da-DK" baseline="0" dirty="0" smtClean="0"/>
              <a:t> </a:t>
            </a:r>
            <a:endParaRPr lang="da-DK"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20</a:t>
            </a:fld>
            <a:endParaRPr lang="da-DK"/>
          </a:p>
        </p:txBody>
      </p:sp>
    </p:spTree>
    <p:extLst>
      <p:ext uri="{BB962C8B-B14F-4D97-AF65-F5344CB8AC3E}">
        <p14:creationId xmlns:p14="http://schemas.microsoft.com/office/powerpoint/2010/main" val="368248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 3 min.</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21</a:t>
            </a:fld>
            <a:endParaRPr lang="da-DK"/>
          </a:p>
        </p:txBody>
      </p:sp>
    </p:spTree>
    <p:extLst>
      <p:ext uri="{BB962C8B-B14F-4D97-AF65-F5344CB8AC3E}">
        <p14:creationId xmlns:p14="http://schemas.microsoft.com/office/powerpoint/2010/main" val="172479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baseline="0" dirty="0" smtClean="0"/>
              <a:t>Læs eventuelt strategien her: </a:t>
            </a:r>
            <a:r>
              <a:rPr lang="da-DK" dirty="0" smtClean="0">
                <a:hlinkClick r:id="rId3"/>
              </a:rPr>
              <a:t>Regeringsstrategi for mad, måltider og sundhed - Regeringen.dk</a:t>
            </a:r>
            <a:r>
              <a:rPr lang="da-DK" dirty="0" smtClean="0"/>
              <a:t> </a:t>
            </a:r>
          </a:p>
        </p:txBody>
      </p:sp>
      <p:sp>
        <p:nvSpPr>
          <p:cNvPr id="4" name="Pladsholder til slidenummer 3"/>
          <p:cNvSpPr>
            <a:spLocks noGrp="1"/>
          </p:cNvSpPr>
          <p:nvPr>
            <p:ph type="sldNum" sz="quarter" idx="10"/>
          </p:nvPr>
        </p:nvSpPr>
        <p:spPr/>
        <p:txBody>
          <a:bodyPr/>
          <a:lstStyle/>
          <a:p>
            <a:fld id="{6A7E0795-81AF-489A-9A37-F3A7D904ADFB}" type="slidenum">
              <a:rPr lang="da-DK" smtClean="0"/>
              <a:t>2</a:t>
            </a:fld>
            <a:endParaRPr lang="da-DK"/>
          </a:p>
        </p:txBody>
      </p:sp>
    </p:spTree>
    <p:extLst>
      <p:ext uri="{BB962C8B-B14F-4D97-AF65-F5344CB8AC3E}">
        <p14:creationId xmlns:p14="http://schemas.microsoft.com/office/powerpoint/2010/main" val="300525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22</a:t>
            </a:fld>
            <a:endParaRPr lang="da-DK"/>
          </a:p>
        </p:txBody>
      </p:sp>
    </p:spTree>
    <p:extLst>
      <p:ext uri="{BB962C8B-B14F-4D97-AF65-F5344CB8AC3E}">
        <p14:creationId xmlns:p14="http://schemas.microsoft.com/office/powerpoint/2010/main" val="74631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23</a:t>
            </a:fld>
            <a:endParaRPr lang="da-DK"/>
          </a:p>
        </p:txBody>
      </p:sp>
    </p:spTree>
    <p:extLst>
      <p:ext uri="{BB962C8B-B14F-4D97-AF65-F5344CB8AC3E}">
        <p14:creationId xmlns:p14="http://schemas.microsoft.com/office/powerpoint/2010/main" val="266116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Oplægsholder: </a:t>
            </a:r>
            <a:r>
              <a:rPr lang="da-DK" b="0" i="0" baseline="0" dirty="0" smtClean="0"/>
              <a:t>Kan evt. sige:</a:t>
            </a:r>
            <a:r>
              <a:rPr lang="da-DK" b="1" baseline="0" dirty="0" smtClean="0"/>
              <a:t> </a:t>
            </a:r>
            <a:r>
              <a:rPr lang="da-DK" b="1" i="1" baseline="0" dirty="0" smtClean="0"/>
              <a:t>”</a:t>
            </a:r>
            <a:r>
              <a:rPr lang="da-DK" i="1" baseline="0" dirty="0" smtClean="0"/>
              <a:t>Dilemmaet, der præsenteres på dette slide, hænger sammen med temaet om d</a:t>
            </a:r>
            <a:r>
              <a:rPr lang="da-DK" i="1" dirty="0" smtClean="0"/>
              <a:t>et</a:t>
            </a:r>
            <a:r>
              <a:rPr lang="da-DK" i="1" baseline="0" dirty="0" smtClean="0"/>
              <a:t> </a:t>
            </a:r>
            <a:r>
              <a:rPr lang="da-DK" i="1" dirty="0" smtClean="0"/>
              <a:t>pædagogiske arbejde med børns smagskompetencer og </a:t>
            </a:r>
            <a:r>
              <a:rPr lang="da-DK" i="1" dirty="0" err="1" smtClean="0"/>
              <a:t>madmod</a:t>
            </a:r>
            <a:r>
              <a:rPr lang="da-DK" i="1" dirty="0" smtClean="0"/>
              <a:t>. Dilemmaet konkretiserer,</a:t>
            </a:r>
            <a:r>
              <a:rPr lang="da-DK" i="1" baseline="0" dirty="0" smtClean="0"/>
              <a:t> hvad der bl.a. kan være på spil og hvad der kan være godt at vende professionelt. Dermed danner dilemmaet afsæt for gruppediskussioner og plenumdebat.”</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24</a:t>
            </a:fld>
            <a:endParaRPr lang="da-DK"/>
          </a:p>
        </p:txBody>
      </p:sp>
    </p:spTree>
    <p:extLst>
      <p:ext uri="{BB962C8B-B14F-4D97-AF65-F5344CB8AC3E}">
        <p14:creationId xmlns:p14="http://schemas.microsoft.com/office/powerpoint/2010/main" val="413004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3 min.</a:t>
            </a:r>
          </a:p>
          <a:p>
            <a:endParaRPr lang="da-DK" b="1" dirty="0" smtClean="0"/>
          </a:p>
          <a:p>
            <a:r>
              <a:rPr lang="da-DK" b="1" dirty="0" smtClean="0"/>
              <a:t>Oplægsholder:</a:t>
            </a:r>
            <a:r>
              <a:rPr lang="da-DK" dirty="0" smtClean="0"/>
              <a:t> Læser</a:t>
            </a:r>
            <a:r>
              <a:rPr lang="da-DK" baseline="0" dirty="0" smtClean="0"/>
              <a:t> dilemmaer op.</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25</a:t>
            </a:fld>
            <a:endParaRPr lang="da-DK"/>
          </a:p>
        </p:txBody>
      </p:sp>
    </p:spTree>
    <p:extLst>
      <p:ext uri="{BB962C8B-B14F-4D97-AF65-F5344CB8AC3E}">
        <p14:creationId xmlns:p14="http://schemas.microsoft.com/office/powerpoint/2010/main" val="1438790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smtClean="0"/>
              <a:t>Tid til slide: 3</a:t>
            </a:r>
            <a:r>
              <a:rPr lang="da-DK" i="0" baseline="0" dirty="0" smtClean="0"/>
              <a:t> min.</a:t>
            </a:r>
          </a:p>
          <a:p>
            <a:r>
              <a:rPr lang="da-DK" i="0" baseline="0" dirty="0" smtClean="0"/>
              <a:t/>
            </a:r>
            <a:br>
              <a:rPr lang="da-DK" i="0" baseline="0" dirty="0" smtClean="0"/>
            </a:br>
            <a:r>
              <a:rPr lang="da-DK" dirty="0" smtClean="0"/>
              <a:t>Oplægsholder</a:t>
            </a:r>
            <a:r>
              <a:rPr lang="da-DK" baseline="0" dirty="0" smtClean="0"/>
              <a:t> kan afsætte 10-20 min. til diskussionen alt efter tid til rådighed.</a:t>
            </a:r>
          </a:p>
          <a:p>
            <a:endParaRPr lang="da-DK" baseline="0" dirty="0" smtClean="0"/>
          </a:p>
          <a:p>
            <a:r>
              <a:rPr lang="da-DK" baseline="0" dirty="0" smtClean="0"/>
              <a:t>Bed eventuelt deltagerne om at fortælle om de to væsentligste pointer fra deres diskussion.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Fortællingen, der knytter sig til dilemmaet, og som lige er blevet læst op, kan anvendes konkret ind i gruppesnakken, men det er også muligt at trække egne eksempler fra praksis ind.</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26</a:t>
            </a:fld>
            <a:endParaRPr lang="da-DK"/>
          </a:p>
        </p:txBody>
      </p:sp>
    </p:spTree>
    <p:extLst>
      <p:ext uri="{BB962C8B-B14F-4D97-AF65-F5344CB8AC3E}">
        <p14:creationId xmlns:p14="http://schemas.microsoft.com/office/powerpoint/2010/main" val="1403535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accent3"/>
                </a:solidFill>
              </a:rPr>
              <a:t>Dette slide sættes</a:t>
            </a:r>
            <a:r>
              <a:rPr lang="da-DK" b="1" baseline="0" dirty="0" smtClean="0">
                <a:solidFill>
                  <a:schemeClr val="accent3"/>
                </a:solidFill>
              </a:rPr>
              <a:t> på, når grupperne mødes i plenum igen efter 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accent3"/>
                </a:solidFill>
              </a:rPr>
              <a:t>Oplægsholder: </a:t>
            </a:r>
            <a:r>
              <a:rPr lang="da-DK" dirty="0" smtClean="0"/>
              <a:t>Kan evt. sige: </a:t>
            </a:r>
            <a:r>
              <a:rPr lang="da-DK" i="1" dirty="0" smtClean="0"/>
              <a:t>”</a:t>
            </a:r>
            <a:r>
              <a:rPr lang="da-DK" i="1" dirty="0" smtClean="0">
                <a:solidFill>
                  <a:schemeClr val="accent3"/>
                </a:solidFill>
              </a:rPr>
              <a:t>Inden vi taler om, hvad vi evt. kan gøre anderledes ved måltidet i</a:t>
            </a:r>
            <a:r>
              <a:rPr lang="da-DK" i="1" baseline="0" dirty="0" smtClean="0">
                <a:solidFill>
                  <a:schemeClr val="accent3"/>
                </a:solidFill>
              </a:rPr>
              <a:t> morgen, vil jeg lige dele denne erfaring fra et andet dagtilbud med jer. Her er et eksempel på, hvordan man kan arbejde fokuseret med at skabe sammenhæng mellem sociale samspil, fokus på mad og hvor børnene får lov til at tale og folde sig ud.”</a:t>
            </a:r>
            <a:r>
              <a:rPr lang="da-DK" baseline="0" dirty="0" smtClean="0">
                <a:solidFill>
                  <a:schemeClr val="accent3"/>
                </a:solidFill>
              </a:rPr>
              <a:t> </a:t>
            </a:r>
            <a:endParaRPr lang="da-DK" dirty="0" smtClean="0">
              <a:solidFill>
                <a:schemeClr val="accent3"/>
              </a:solidFill>
            </a:endParaRP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27</a:t>
            </a:fld>
            <a:endParaRPr lang="da-DK"/>
          </a:p>
        </p:txBody>
      </p:sp>
    </p:spTree>
    <p:extLst>
      <p:ext uri="{BB962C8B-B14F-4D97-AF65-F5344CB8AC3E}">
        <p14:creationId xmlns:p14="http://schemas.microsoft.com/office/powerpoint/2010/main" val="3876788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8 min.</a:t>
            </a:r>
          </a:p>
          <a:p>
            <a:endParaRPr lang="da-DK" b="1" dirty="0" smtClean="0"/>
          </a:p>
          <a:p>
            <a:r>
              <a:rPr lang="da-DK" b="1" dirty="0" smtClean="0"/>
              <a:t>Oplægsholder:</a:t>
            </a:r>
            <a:r>
              <a:rPr lang="da-DK" dirty="0" smtClean="0"/>
              <a:t> Kan</a:t>
            </a:r>
            <a:r>
              <a:rPr lang="da-DK" baseline="0" dirty="0" smtClean="0"/>
              <a:t> evt. sige: </a:t>
            </a:r>
            <a:r>
              <a:rPr lang="da-DK" i="1" baseline="0" dirty="0" smtClean="0"/>
              <a:t>”</a:t>
            </a:r>
            <a:r>
              <a:rPr lang="da-DK" i="1" dirty="0" smtClean="0"/>
              <a:t>Så</a:t>
            </a:r>
            <a:r>
              <a:rPr lang="da-DK" i="1" baseline="0" dirty="0" smtClean="0"/>
              <a:t> er vi ved vejs ende. Jeg håber, at nogle af jer vil byde ind med konkrete ideer her, så vi kan handle konkret ud fra de gode samtaler, vi har haft.”</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28</a:t>
            </a:fld>
            <a:endParaRPr lang="da-DK"/>
          </a:p>
        </p:txBody>
      </p:sp>
    </p:spTree>
    <p:extLst>
      <p:ext uri="{BB962C8B-B14F-4D97-AF65-F5344CB8AC3E}">
        <p14:creationId xmlns:p14="http://schemas.microsoft.com/office/powerpoint/2010/main" val="17039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29</a:t>
            </a:fld>
            <a:endParaRPr lang="da-DK"/>
          </a:p>
        </p:txBody>
      </p:sp>
    </p:spTree>
    <p:extLst>
      <p:ext uri="{BB962C8B-B14F-4D97-AF65-F5344CB8AC3E}">
        <p14:creationId xmlns:p14="http://schemas.microsoft.com/office/powerpoint/2010/main" val="104693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30</a:t>
            </a:fld>
            <a:endParaRPr lang="da-DK"/>
          </a:p>
        </p:txBody>
      </p:sp>
    </p:spTree>
    <p:extLst>
      <p:ext uri="{BB962C8B-B14F-4D97-AF65-F5344CB8AC3E}">
        <p14:creationId xmlns:p14="http://schemas.microsoft.com/office/powerpoint/2010/main" val="1617502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31</a:t>
            </a:fld>
            <a:endParaRPr lang="da-DK"/>
          </a:p>
        </p:txBody>
      </p:sp>
    </p:spTree>
    <p:extLst>
      <p:ext uri="{BB962C8B-B14F-4D97-AF65-F5344CB8AC3E}">
        <p14:creationId xmlns:p14="http://schemas.microsoft.com/office/powerpoint/2010/main" val="232008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090171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Oplægsholder: </a:t>
            </a:r>
            <a:r>
              <a:rPr lang="da-DK" b="0" i="0" baseline="0" dirty="0" smtClean="0"/>
              <a:t>Kan evt. sige: </a:t>
            </a:r>
            <a:r>
              <a:rPr lang="da-DK" b="0" i="1" baseline="0" dirty="0" smtClean="0"/>
              <a:t>”</a:t>
            </a:r>
            <a:r>
              <a:rPr lang="da-DK" i="1" baseline="0" dirty="0" smtClean="0"/>
              <a:t>Dilemmaet, der præsenteres på dette og næste slide, hænger sammen med temaet om </a:t>
            </a:r>
            <a:r>
              <a:rPr lang="da-DK" i="1" dirty="0" smtClean="0"/>
              <a:t>det pædagogiske arbejde med at inddrage børn i madlavning og forberedelse. Dilemmaet konkretiserer,</a:t>
            </a:r>
            <a:r>
              <a:rPr lang="da-DK" i="1" baseline="0" dirty="0" smtClean="0"/>
              <a:t> hvad der bl.a. kan være på spil og hvad der kan være godt at vende professionelt. Dermed danner dilemmaet afsæt for gruppediskussioner og plenumdebat.”</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32</a:t>
            </a:fld>
            <a:endParaRPr lang="da-DK"/>
          </a:p>
        </p:txBody>
      </p:sp>
    </p:spTree>
    <p:extLst>
      <p:ext uri="{BB962C8B-B14F-4D97-AF65-F5344CB8AC3E}">
        <p14:creationId xmlns:p14="http://schemas.microsoft.com/office/powerpoint/2010/main" val="2391142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endParaRPr lang="da-DK" dirty="0" smtClean="0"/>
          </a:p>
          <a:p>
            <a:r>
              <a:rPr lang="da-DK" b="1" dirty="0" smtClean="0"/>
              <a:t>Oplægsholder:</a:t>
            </a:r>
            <a:r>
              <a:rPr lang="da-DK" dirty="0" smtClean="0"/>
              <a:t> Læser fortællingen op.</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33</a:t>
            </a:fld>
            <a:endParaRPr lang="da-DK"/>
          </a:p>
        </p:txBody>
      </p:sp>
    </p:spTree>
    <p:extLst>
      <p:ext uri="{BB962C8B-B14F-4D97-AF65-F5344CB8AC3E}">
        <p14:creationId xmlns:p14="http://schemas.microsoft.com/office/powerpoint/2010/main" val="4090552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smtClean="0"/>
              <a:t>Tid: 3 min.</a:t>
            </a:r>
          </a:p>
          <a:p>
            <a:r>
              <a:rPr lang="da-DK" i="0" dirty="0" smtClean="0"/>
              <a:t/>
            </a:r>
            <a:br>
              <a:rPr lang="da-DK" i="0" dirty="0" smtClean="0"/>
            </a:br>
            <a:r>
              <a:rPr lang="da-DK" dirty="0" smtClean="0"/>
              <a:t>Oplægsholder</a:t>
            </a:r>
            <a:r>
              <a:rPr lang="da-DK" baseline="0" dirty="0" smtClean="0"/>
              <a:t> kan afsætte 10-20 min. til diskussionen alt efter tid til rådighed.</a:t>
            </a:r>
          </a:p>
          <a:p>
            <a:endParaRPr lang="da-DK" baseline="0" dirty="0" smtClean="0"/>
          </a:p>
          <a:p>
            <a:r>
              <a:rPr lang="da-DK" baseline="0" dirty="0" smtClean="0"/>
              <a:t>Bed eventuelt deltagerne om at fortælle om de to væsentligste pointer fra deres diskussion.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Fortællingen, der knytter sig til dilemmaet, og som lige er blevet læst op, kan anvendes konkret ind i gruppesnakken, men det er også muligt at trække egne eksempler fra praksis ind.</a:t>
            </a:r>
            <a:endParaRPr lang="da-DK" dirty="0" smtClean="0"/>
          </a:p>
        </p:txBody>
      </p:sp>
      <p:sp>
        <p:nvSpPr>
          <p:cNvPr id="4" name="Pladsholder til slidenummer 3"/>
          <p:cNvSpPr>
            <a:spLocks noGrp="1"/>
          </p:cNvSpPr>
          <p:nvPr>
            <p:ph type="sldNum" sz="quarter" idx="10"/>
          </p:nvPr>
        </p:nvSpPr>
        <p:spPr/>
        <p:txBody>
          <a:bodyPr/>
          <a:lstStyle/>
          <a:p>
            <a:fld id="{6A7E0795-81AF-489A-9A37-F3A7D904ADFB}" type="slidenum">
              <a:rPr lang="da-DK" smtClean="0"/>
              <a:t>34</a:t>
            </a:fld>
            <a:endParaRPr lang="da-DK"/>
          </a:p>
        </p:txBody>
      </p:sp>
    </p:spTree>
    <p:extLst>
      <p:ext uri="{BB962C8B-B14F-4D97-AF65-F5344CB8AC3E}">
        <p14:creationId xmlns:p14="http://schemas.microsoft.com/office/powerpoint/2010/main" val="3161035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accent3"/>
                </a:solidFill>
              </a:rPr>
              <a:t>Dette slide sættes</a:t>
            </a:r>
            <a:r>
              <a:rPr lang="da-DK" b="1" baseline="0" dirty="0" smtClean="0">
                <a:solidFill>
                  <a:schemeClr val="accent3"/>
                </a:solidFill>
              </a:rPr>
              <a:t> på, når grupperne mødes i plenum igen efter 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accent3"/>
                </a:solidFill>
              </a:rPr>
              <a:t>Oplægsholder: </a:t>
            </a:r>
            <a:r>
              <a:rPr lang="da-DK" b="0" dirty="0" smtClean="0">
                <a:solidFill>
                  <a:schemeClr val="accent3"/>
                </a:solidFill>
              </a:rPr>
              <a:t>Kan evt. sige: </a:t>
            </a:r>
            <a:r>
              <a:rPr lang="da-DK" b="0" i="1" dirty="0" smtClean="0">
                <a:solidFill>
                  <a:schemeClr val="accent3"/>
                </a:solidFill>
              </a:rPr>
              <a:t>”</a:t>
            </a:r>
            <a:r>
              <a:rPr lang="da-DK" i="1" dirty="0" smtClean="0">
                <a:solidFill>
                  <a:schemeClr val="accent3"/>
                </a:solidFill>
              </a:rPr>
              <a:t>Inden vi taler om, hvad vi evt. kan gøre anderledes ved måltidet i</a:t>
            </a:r>
            <a:r>
              <a:rPr lang="da-DK" i="1" baseline="0" dirty="0" smtClean="0">
                <a:solidFill>
                  <a:schemeClr val="accent3"/>
                </a:solidFill>
              </a:rPr>
              <a:t> morgen, vil jeg lige dele denne erfaring fra et andet dagtilbud med jer. Her er et eksempel på, hvordan man kan arbejde fokuseret med at skabe sammenhæng mellem sociale samspil, fokus på mad og hvor børnene får lov til at tale og folde sig ud.” </a:t>
            </a:r>
            <a:endParaRPr lang="da-DK" i="1" dirty="0" smtClean="0">
              <a:solidFill>
                <a:schemeClr val="accent3"/>
              </a:solidFill>
            </a:endParaRP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35</a:t>
            </a:fld>
            <a:endParaRPr lang="da-DK"/>
          </a:p>
        </p:txBody>
      </p:sp>
    </p:spTree>
    <p:extLst>
      <p:ext uri="{BB962C8B-B14F-4D97-AF65-F5344CB8AC3E}">
        <p14:creationId xmlns:p14="http://schemas.microsoft.com/office/powerpoint/2010/main" val="3497597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8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0" dirty="0" smtClean="0">
              <a:solidFill>
                <a:srgbClr val="FF0000"/>
              </a:solidFill>
            </a:endParaRPr>
          </a:p>
          <a:p>
            <a:r>
              <a:rPr lang="da-DK" b="1" dirty="0" smtClean="0"/>
              <a:t>Oplægsholder:</a:t>
            </a:r>
            <a:r>
              <a:rPr lang="da-DK" dirty="0" smtClean="0"/>
              <a:t> Kan</a:t>
            </a:r>
            <a:r>
              <a:rPr lang="da-DK" baseline="0" dirty="0" smtClean="0"/>
              <a:t> evt. sige: </a:t>
            </a:r>
            <a:r>
              <a:rPr lang="da-DK" i="1" baseline="0" dirty="0" smtClean="0"/>
              <a:t>”</a:t>
            </a:r>
            <a:r>
              <a:rPr lang="da-DK" i="1" dirty="0" smtClean="0"/>
              <a:t>Så</a:t>
            </a:r>
            <a:r>
              <a:rPr lang="da-DK" i="1" baseline="0" dirty="0" smtClean="0"/>
              <a:t> er vi ved vejs ende. Jeg håber, at nogle af jer vil byde ind med konkrete ideer her, så vi kan handle konkret ud fra de gode samtaler, vi har haft.”</a:t>
            </a:r>
            <a:r>
              <a:rPr lang="da-DK" baseline="0" dirty="0" smtClean="0"/>
              <a:t> </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i="1" dirty="0" smtClean="0">
              <a:solidFill>
                <a:srgbClr val="FF0000"/>
              </a:solidFill>
            </a:endParaRP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36</a:t>
            </a:fld>
            <a:endParaRPr lang="da-DK"/>
          </a:p>
        </p:txBody>
      </p:sp>
    </p:spTree>
    <p:extLst>
      <p:ext uri="{BB962C8B-B14F-4D97-AF65-F5344CB8AC3E}">
        <p14:creationId xmlns:p14="http://schemas.microsoft.com/office/powerpoint/2010/main" val="52530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endParaRPr lang="da-DK" dirty="0" smtClean="0"/>
          </a:p>
          <a:p>
            <a:r>
              <a:rPr lang="da-DK" dirty="0" smtClean="0"/>
              <a:t>Note: Dette tema knytter sig egentlig til første tema om </a:t>
            </a:r>
            <a:r>
              <a:rPr lang="da-DK" dirty="0" err="1" smtClean="0"/>
              <a:t>madmod</a:t>
            </a:r>
            <a:r>
              <a:rPr lang="da-DK" baseline="0" dirty="0" smtClean="0"/>
              <a:t> og smagskompetencer, men med specifikt fokus på dagtilbud med madpakker.</a:t>
            </a:r>
          </a:p>
        </p:txBody>
      </p:sp>
      <p:sp>
        <p:nvSpPr>
          <p:cNvPr id="4" name="Pladsholder til slidenummer 3"/>
          <p:cNvSpPr>
            <a:spLocks noGrp="1"/>
          </p:cNvSpPr>
          <p:nvPr>
            <p:ph type="sldNum" sz="quarter" idx="10"/>
          </p:nvPr>
        </p:nvSpPr>
        <p:spPr/>
        <p:txBody>
          <a:bodyPr/>
          <a:lstStyle/>
          <a:p>
            <a:fld id="{6A7E0795-81AF-489A-9A37-F3A7D904ADFB}" type="slidenum">
              <a:rPr lang="da-DK" smtClean="0"/>
              <a:t>37</a:t>
            </a:fld>
            <a:endParaRPr lang="da-DK"/>
          </a:p>
        </p:txBody>
      </p:sp>
    </p:spTree>
    <p:extLst>
      <p:ext uri="{BB962C8B-B14F-4D97-AF65-F5344CB8AC3E}">
        <p14:creationId xmlns:p14="http://schemas.microsoft.com/office/powerpoint/2010/main" val="2354678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38</a:t>
            </a:fld>
            <a:endParaRPr lang="da-DK"/>
          </a:p>
        </p:txBody>
      </p:sp>
    </p:spTree>
    <p:extLst>
      <p:ext uri="{BB962C8B-B14F-4D97-AF65-F5344CB8AC3E}">
        <p14:creationId xmlns:p14="http://schemas.microsoft.com/office/powerpoint/2010/main" val="3632565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Oplægsholder:</a:t>
            </a:r>
            <a:r>
              <a:rPr lang="da-DK" b="1" baseline="0" dirty="0" smtClean="0"/>
              <a:t> </a:t>
            </a:r>
            <a:r>
              <a:rPr lang="da-DK" b="0" baseline="0" dirty="0" smtClean="0"/>
              <a:t>K</a:t>
            </a:r>
            <a:r>
              <a:rPr lang="da-DK" baseline="0" dirty="0" smtClean="0"/>
              <a:t>an evt. spørge: </a:t>
            </a:r>
            <a:r>
              <a:rPr lang="da-DK" i="1" baseline="0" dirty="0" smtClean="0"/>
              <a:t>”Kan I genkende dette fra jeres arbejde? Og evt. have et eksempel med selv?”</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39</a:t>
            </a:fld>
            <a:endParaRPr lang="da-DK"/>
          </a:p>
        </p:txBody>
      </p:sp>
    </p:spTree>
    <p:extLst>
      <p:ext uri="{BB962C8B-B14F-4D97-AF65-F5344CB8AC3E}">
        <p14:creationId xmlns:p14="http://schemas.microsoft.com/office/powerpoint/2010/main" val="2831841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Tid: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
            </a:r>
            <a:br>
              <a:rPr lang="da-DK" baseline="0" dirty="0" smtClean="0"/>
            </a:br>
            <a:r>
              <a:rPr lang="da-DK" b="1" baseline="0" dirty="0" smtClean="0"/>
              <a:t>Oplægsholder:</a:t>
            </a:r>
            <a:r>
              <a:rPr lang="da-DK" b="0" baseline="0" dirty="0" smtClean="0"/>
              <a:t> Kan evt. sige: </a:t>
            </a:r>
            <a:r>
              <a:rPr lang="da-DK" b="0" i="1" baseline="0" dirty="0" smtClean="0"/>
              <a:t>”</a:t>
            </a:r>
            <a:r>
              <a:rPr lang="da-DK" i="1" baseline="0" dirty="0" smtClean="0"/>
              <a:t>Dilemmaet, der præsenteres på dette slide, hænger sammen med temaet om d</a:t>
            </a:r>
            <a:r>
              <a:rPr lang="da-DK" i="1" dirty="0" smtClean="0"/>
              <a:t>et pædagogiske arbejde med børns </a:t>
            </a:r>
            <a:r>
              <a:rPr lang="da-DK" i="1" dirty="0" err="1" smtClean="0"/>
              <a:t>madmod</a:t>
            </a:r>
            <a:r>
              <a:rPr lang="da-DK" i="1" dirty="0" smtClean="0"/>
              <a:t> og madpakker. Dilemmaet konkretiserer,</a:t>
            </a:r>
            <a:r>
              <a:rPr lang="da-DK" i="1" baseline="0" dirty="0" smtClean="0"/>
              <a:t> hvad der bl.a. kan være på spil, og hvad der kan være godt at vende professionelt. Dermed danner dilemmaet afsæt for gruppediskussioner og plenumdebat.”</a:t>
            </a:r>
            <a:endParaRPr lang="da-DK" i="1"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40</a:t>
            </a:fld>
            <a:endParaRPr lang="da-DK"/>
          </a:p>
        </p:txBody>
      </p:sp>
    </p:spTree>
    <p:extLst>
      <p:ext uri="{BB962C8B-B14F-4D97-AF65-F5344CB8AC3E}">
        <p14:creationId xmlns:p14="http://schemas.microsoft.com/office/powerpoint/2010/main" val="791724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 3 min.</a:t>
            </a:r>
          </a:p>
          <a:p>
            <a:r>
              <a:rPr lang="da-DK" dirty="0" smtClean="0"/>
              <a:t/>
            </a:r>
            <a:br>
              <a:rPr lang="da-DK" dirty="0" smtClean="0"/>
            </a:br>
            <a:r>
              <a:rPr lang="da-DK" b="1" dirty="0" smtClean="0"/>
              <a:t>Oplægsholder: </a:t>
            </a:r>
            <a:r>
              <a:rPr lang="da-DK" dirty="0" smtClean="0"/>
              <a:t>Læser fortællingen</a:t>
            </a:r>
            <a:r>
              <a:rPr lang="da-DK" baseline="0" dirty="0" smtClean="0"/>
              <a:t> op.</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41</a:t>
            </a:fld>
            <a:endParaRPr lang="da-DK"/>
          </a:p>
        </p:txBody>
      </p:sp>
    </p:spTree>
    <p:extLst>
      <p:ext uri="{BB962C8B-B14F-4D97-AF65-F5344CB8AC3E}">
        <p14:creationId xmlns:p14="http://schemas.microsoft.com/office/powerpoint/2010/main" val="144234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lidenummer 3"/>
          <p:cNvSpPr>
            <a:spLocks noGrp="1"/>
          </p:cNvSpPr>
          <p:nvPr>
            <p:ph type="sldNum" sz="quarter" idx="10"/>
          </p:nvPr>
        </p:nvSpPr>
        <p:spPr/>
        <p:txBody>
          <a:bodyPr/>
          <a:lstStyle/>
          <a:p>
            <a:fld id="{6A7E0795-81AF-489A-9A37-F3A7D904ADFB}" type="slidenum">
              <a:rPr lang="da-DK" smtClean="0"/>
              <a:t>4</a:t>
            </a:fld>
            <a:endParaRPr lang="da-DK"/>
          </a:p>
        </p:txBody>
      </p:sp>
    </p:spTree>
    <p:extLst>
      <p:ext uri="{BB962C8B-B14F-4D97-AF65-F5344CB8AC3E}">
        <p14:creationId xmlns:p14="http://schemas.microsoft.com/office/powerpoint/2010/main" val="4203456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smtClean="0"/>
              <a:t>Tid: 3</a:t>
            </a:r>
            <a:r>
              <a:rPr lang="da-DK" i="0" baseline="0" dirty="0" smtClean="0"/>
              <a:t>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0" baseline="0" dirty="0" smtClean="0"/>
              <a:t> </a:t>
            </a:r>
          </a:p>
          <a:p>
            <a:r>
              <a:rPr lang="da-DK" dirty="0" smtClean="0"/>
              <a:t>Oplægsholder</a:t>
            </a:r>
            <a:r>
              <a:rPr lang="da-DK" baseline="0" dirty="0" smtClean="0"/>
              <a:t> kan afsætte 10-20 min. til diskussionen alt efter tid til rådighed.</a:t>
            </a:r>
          </a:p>
          <a:p>
            <a:endParaRPr lang="da-DK" baseline="0" dirty="0" smtClean="0"/>
          </a:p>
          <a:p>
            <a:r>
              <a:rPr lang="da-DK" baseline="0" dirty="0" smtClean="0"/>
              <a:t>Bed eventuelt deltagerne om at fortælle om de to væsentligste pointer fra deres diskussion.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Fortællingen, der knytter sig til dilemmaet, og som lige er blevet læst op, kan anvendes konkret ind i gruppesnakken, men det er også muligt at trække egne eksempler fra praksis ind.</a:t>
            </a:r>
            <a:endParaRPr lang="da-DK" dirty="0" smtClean="0"/>
          </a:p>
        </p:txBody>
      </p:sp>
      <p:sp>
        <p:nvSpPr>
          <p:cNvPr id="4" name="Pladsholder til slidenummer 3"/>
          <p:cNvSpPr>
            <a:spLocks noGrp="1"/>
          </p:cNvSpPr>
          <p:nvPr>
            <p:ph type="sldNum" sz="quarter" idx="10"/>
          </p:nvPr>
        </p:nvSpPr>
        <p:spPr/>
        <p:txBody>
          <a:bodyPr/>
          <a:lstStyle/>
          <a:p>
            <a:fld id="{6A7E0795-81AF-489A-9A37-F3A7D904ADFB}" type="slidenum">
              <a:rPr lang="da-DK" smtClean="0"/>
              <a:t>42</a:t>
            </a:fld>
            <a:endParaRPr lang="da-DK"/>
          </a:p>
        </p:txBody>
      </p:sp>
    </p:spTree>
    <p:extLst>
      <p:ext uri="{BB962C8B-B14F-4D97-AF65-F5344CB8AC3E}">
        <p14:creationId xmlns:p14="http://schemas.microsoft.com/office/powerpoint/2010/main" val="881775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solidFill>
                  <a:schemeClr val="accent3"/>
                </a:solidFill>
              </a:rPr>
              <a:t>Tid: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solidFill>
                  <a:schemeClr val="accent3"/>
                </a:solidFill>
              </a:rPr>
              <a:t/>
            </a:r>
            <a:br>
              <a:rPr lang="da-DK" b="0" dirty="0" smtClean="0">
                <a:solidFill>
                  <a:schemeClr val="accent3"/>
                </a:solidFill>
              </a:rPr>
            </a:br>
            <a:r>
              <a:rPr lang="da-DK" b="1" dirty="0" smtClean="0">
                <a:solidFill>
                  <a:schemeClr val="accent3"/>
                </a:solidFill>
              </a:rPr>
              <a:t>Oplægsholder: </a:t>
            </a:r>
            <a:r>
              <a:rPr lang="da-DK" b="0" dirty="0" smtClean="0">
                <a:solidFill>
                  <a:schemeClr val="accent3"/>
                </a:solidFill>
              </a:rPr>
              <a:t>Kan evt. sige: </a:t>
            </a:r>
            <a:r>
              <a:rPr lang="da-DK" b="0" i="1" dirty="0" smtClean="0">
                <a:solidFill>
                  <a:schemeClr val="accent3"/>
                </a:solidFill>
              </a:rPr>
              <a:t>”</a:t>
            </a:r>
            <a:r>
              <a:rPr lang="da-DK" i="1" dirty="0" smtClean="0">
                <a:solidFill>
                  <a:schemeClr val="accent3"/>
                </a:solidFill>
              </a:rPr>
              <a:t>Inden vi taler om, hvad vi evt. kan gøre anderledes ved måltidet i</a:t>
            </a:r>
            <a:r>
              <a:rPr lang="da-DK" i="1" baseline="0" dirty="0" smtClean="0">
                <a:solidFill>
                  <a:schemeClr val="accent3"/>
                </a:solidFill>
              </a:rPr>
              <a:t> morgen, vil jeg lige dele denne erfaring fra et andet dagtilbud med jer. Her er et eksempel på, hvordan man kan arbejde fokuseret med at skabe sammenhæng mellem sociale samspil, fokus på mad og hvor børnene får lov til at tale og folde sig ud.”</a:t>
            </a:r>
            <a:r>
              <a:rPr lang="da-DK" baseline="0" dirty="0" smtClean="0">
                <a:solidFill>
                  <a:schemeClr val="accent3"/>
                </a:solidFill>
              </a:rPr>
              <a:t> </a:t>
            </a:r>
            <a:endParaRPr lang="da-DK" dirty="0" smtClean="0">
              <a:solidFill>
                <a:schemeClr val="accent3"/>
              </a:solidFill>
            </a:endParaRP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43</a:t>
            </a:fld>
            <a:endParaRPr lang="da-DK"/>
          </a:p>
        </p:txBody>
      </p:sp>
    </p:spTree>
    <p:extLst>
      <p:ext uri="{BB962C8B-B14F-4D97-AF65-F5344CB8AC3E}">
        <p14:creationId xmlns:p14="http://schemas.microsoft.com/office/powerpoint/2010/main" val="2624035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8 min.</a:t>
            </a:r>
          </a:p>
          <a:p>
            <a:r>
              <a:rPr lang="da-DK" dirty="0" smtClean="0"/>
              <a:t/>
            </a:r>
            <a:br>
              <a:rPr lang="da-DK" dirty="0" smtClean="0"/>
            </a:br>
            <a:r>
              <a:rPr lang="da-DK" b="1" dirty="0" smtClean="0"/>
              <a:t>Oplægsholder:</a:t>
            </a:r>
            <a:r>
              <a:rPr lang="da-DK" dirty="0" smtClean="0"/>
              <a:t> Kan</a:t>
            </a:r>
            <a:r>
              <a:rPr lang="da-DK" baseline="0" dirty="0" smtClean="0"/>
              <a:t> evt. sige: </a:t>
            </a:r>
            <a:r>
              <a:rPr lang="da-DK" i="1" baseline="0" dirty="0" smtClean="0"/>
              <a:t>”</a:t>
            </a:r>
            <a:r>
              <a:rPr lang="da-DK" i="1" dirty="0" smtClean="0"/>
              <a:t>Så</a:t>
            </a:r>
            <a:r>
              <a:rPr lang="da-DK" i="1" baseline="0" dirty="0" smtClean="0"/>
              <a:t> er vi ved vejs ende. Jeg håber, at nogle af jer vil byde ind med konkrete ideer her, så vi kan handle konkret ud fra de gode samtaler, vi har haft.”</a:t>
            </a:r>
            <a:r>
              <a:rPr lang="da-DK" baseline="0" dirty="0" smtClean="0"/>
              <a:t> </a:t>
            </a:r>
            <a:endParaRPr lang="da-DK"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44</a:t>
            </a:fld>
            <a:endParaRPr lang="da-DK"/>
          </a:p>
        </p:txBody>
      </p:sp>
    </p:spTree>
    <p:extLst>
      <p:ext uri="{BB962C8B-B14F-4D97-AF65-F5344CB8AC3E}">
        <p14:creationId xmlns:p14="http://schemas.microsoft.com/office/powerpoint/2010/main" val="3346025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smtClean="0"/>
              <a:t>Dette slide bruges, hvis</a:t>
            </a:r>
            <a:r>
              <a:rPr lang="da-DK" i="1" baseline="0" dirty="0" smtClean="0"/>
              <a:t> I vil arbejde videre hen over et møde nr. 2. Hvis ikke I ønsker dette, afrunder i temaet efter den diskussion, de forrige slides har lagt op til.</a:t>
            </a: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i="0" baseline="0" dirty="0" smtClean="0"/>
              <a:t>Oplægsholder: </a:t>
            </a:r>
            <a:r>
              <a:rPr lang="da-DK" b="0" i="0" baseline="0" dirty="0" smtClean="0"/>
              <a:t>Kan evt. sige: </a:t>
            </a:r>
            <a:r>
              <a:rPr lang="da-DK" b="0" i="1" baseline="0" dirty="0" smtClean="0"/>
              <a:t>”</a:t>
            </a:r>
            <a:r>
              <a:rPr lang="da-DK" i="1" dirty="0" smtClean="0">
                <a:solidFill>
                  <a:schemeClr val="accent2"/>
                </a:solidFill>
              </a:rPr>
              <a:t>Vi skal arbejde videre med dilemmaet på næste møde. Indtil da vil jeg derfor bede jer om at vælge én af følgende aktiviteter:”</a:t>
            </a:r>
          </a:p>
          <a:p>
            <a:endParaRPr lang="da-DK" dirty="0" smtClean="0"/>
          </a:p>
          <a:p>
            <a:r>
              <a:rPr lang="da-DK" dirty="0" smtClean="0"/>
              <a:t>Aftal næste</a:t>
            </a:r>
            <a:r>
              <a:rPr lang="da-DK" baseline="0" dirty="0" smtClean="0"/>
              <a:t> møde sammen og læg en plan for, hvordan I kan arbejde med disse aktiviteter i mellemtiden.</a:t>
            </a:r>
          </a:p>
          <a:p>
            <a:endParaRPr lang="da-DK" baseline="0" dirty="0" smtClean="0"/>
          </a:p>
          <a:p>
            <a:r>
              <a:rPr lang="da-DK" baseline="0" dirty="0" smtClean="0"/>
              <a:t>Hvis nogle af disse spørgsmål er mere relevante for jer, kan I blot plukke det ud, som I synes.</a:t>
            </a:r>
          </a:p>
          <a:p>
            <a:endParaRPr lang="da-DK" baseline="0" dirty="0" smtClean="0"/>
          </a:p>
          <a:p>
            <a:r>
              <a:rPr lang="da-DK" baseline="0" dirty="0" smtClean="0"/>
              <a:t>Skriv eventuelt det ned, som I beslutter jer for, så I kan bruge det som udgangspunkt for jeres samtale ved næste møde</a:t>
            </a: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45</a:t>
            </a:fld>
            <a:endParaRPr lang="da-DK"/>
          </a:p>
        </p:txBody>
      </p:sp>
    </p:spTree>
    <p:extLst>
      <p:ext uri="{BB962C8B-B14F-4D97-AF65-F5344CB8AC3E}">
        <p14:creationId xmlns:p14="http://schemas.microsoft.com/office/powerpoint/2010/main" val="1001715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smtClean="0"/>
              <a:t>Dette slide bruges, hvis</a:t>
            </a:r>
            <a:r>
              <a:rPr lang="da-DK" i="1" baseline="0" dirty="0" smtClean="0"/>
              <a:t> I vil arbejde videre hen over et møde nr. 2. Hvis ikke I ønsker dette, afrunder I temaet efter den diskussion, de forrige slides har lagt op til.</a:t>
            </a: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i="0" baseline="0" dirty="0" smtClean="0"/>
              <a:t>Oplægsholder: </a:t>
            </a:r>
            <a:r>
              <a:rPr lang="da-DK" b="0" i="0" baseline="0" dirty="0" smtClean="0"/>
              <a:t>Kan evt. sige: </a:t>
            </a:r>
            <a:r>
              <a:rPr lang="da-DK" b="0" i="1" baseline="0" dirty="0" smtClean="0"/>
              <a:t>”</a:t>
            </a:r>
            <a:r>
              <a:rPr lang="da-DK" i="1" dirty="0" smtClean="0">
                <a:solidFill>
                  <a:schemeClr val="accent2"/>
                </a:solidFill>
              </a:rPr>
              <a:t>Vi skal arbejde videre med dilemmaet på næste møde. Indtil da vil jeg derfor bede jer om at vælge én af følgende aktiviteter:”</a:t>
            </a:r>
          </a:p>
          <a:p>
            <a:endParaRPr lang="da-DK" dirty="0" smtClean="0"/>
          </a:p>
          <a:p>
            <a:r>
              <a:rPr lang="da-DK" dirty="0" smtClean="0"/>
              <a:t>Aftal næste</a:t>
            </a:r>
            <a:r>
              <a:rPr lang="da-DK" baseline="0" dirty="0" smtClean="0"/>
              <a:t> møde sammen og læg en plan for, hvordan I kan arbejde med disse aktiviteter i mellemtiden.</a:t>
            </a:r>
          </a:p>
          <a:p>
            <a:endParaRPr lang="da-DK" baseline="0" dirty="0" smtClean="0"/>
          </a:p>
          <a:p>
            <a:r>
              <a:rPr lang="da-DK" baseline="0" dirty="0" smtClean="0"/>
              <a:t>Hvis nogle af disse spørgsmål er mere relevante for jer, kan I blot plukke det ud, som I synes.</a:t>
            </a:r>
          </a:p>
          <a:p>
            <a:endParaRPr lang="da-DK" baseline="0" dirty="0" smtClean="0"/>
          </a:p>
          <a:p>
            <a:r>
              <a:rPr lang="da-DK" baseline="0" dirty="0" smtClean="0"/>
              <a:t>Skriv eventuelt det ned, som I beslutter jer for, så I kan bruge det som udgangspunkt for jeres samtale ved næste møde</a:t>
            </a:r>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46</a:t>
            </a:fld>
            <a:endParaRPr lang="da-DK"/>
          </a:p>
        </p:txBody>
      </p:sp>
    </p:spTree>
    <p:extLst>
      <p:ext uri="{BB962C8B-B14F-4D97-AF65-F5344CB8AC3E}">
        <p14:creationId xmlns:p14="http://schemas.microsoft.com/office/powerpoint/2010/main" val="2580346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smtClean="0"/>
              <a:t>Dette slide bruges, hvis</a:t>
            </a:r>
            <a:r>
              <a:rPr lang="da-DK" i="1" baseline="0" dirty="0" smtClean="0"/>
              <a:t> I vil arbejde videre hen over et møde nr. 2. Hvis ikke I ønsker dette, afrunder I temaet efter den diskussion, de forrige slides har lagt op til.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baseline="0" dirty="0" smtClean="0"/>
              <a:t/>
            </a:r>
            <a:br>
              <a:rPr lang="da-DK" i="1" baseline="0" dirty="0" smtClean="0"/>
            </a:br>
            <a:r>
              <a:rPr lang="da-DK" b="1" i="0" baseline="0" dirty="0" smtClean="0"/>
              <a:t>Oplægsholder: </a:t>
            </a:r>
            <a:r>
              <a:rPr lang="da-DK" b="0" i="0" baseline="0" dirty="0" smtClean="0"/>
              <a:t>Kan evt. sige: </a:t>
            </a:r>
            <a:r>
              <a:rPr lang="da-DK" b="0" i="1" baseline="0" dirty="0" smtClean="0"/>
              <a:t>”</a:t>
            </a:r>
            <a:r>
              <a:rPr lang="da-DK" i="1" dirty="0" smtClean="0">
                <a:solidFill>
                  <a:schemeClr val="accent2"/>
                </a:solidFill>
              </a:rPr>
              <a:t>Vi skal arbejde videre med dilemmaet på næste møde. Indtil da vil jeg derfor bede jer om at vælge én af følgende aktiviteter:”</a:t>
            </a:r>
          </a:p>
          <a:p>
            <a:endParaRPr lang="da-DK" dirty="0" smtClean="0"/>
          </a:p>
          <a:p>
            <a:r>
              <a:rPr lang="da-DK" dirty="0" smtClean="0"/>
              <a:t>Aftal næste</a:t>
            </a:r>
            <a:r>
              <a:rPr lang="da-DK" baseline="0" dirty="0" smtClean="0"/>
              <a:t> møde sammen og læg en plan for, hvordan I kan arbejde med disse aktiviteter i mellemtiden.</a:t>
            </a:r>
          </a:p>
          <a:p>
            <a:endParaRPr lang="da-DK" baseline="0" dirty="0" smtClean="0"/>
          </a:p>
          <a:p>
            <a:r>
              <a:rPr lang="da-DK" baseline="0" dirty="0" smtClean="0"/>
              <a:t>Hvis nogle af disse spørgsmål er mere relevante for jer, kan I blot plukke det ud, som I synes.</a:t>
            </a:r>
          </a:p>
          <a:p>
            <a:endParaRPr lang="da-DK" baseline="0" dirty="0" smtClean="0"/>
          </a:p>
          <a:p>
            <a:r>
              <a:rPr lang="da-DK" baseline="0" dirty="0" smtClean="0"/>
              <a:t>Skriv eventuelt det ned, som I beslutter jer for, så I kan bruge det som udgangspunkt for jeres samtale ved næste møde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solidFill>
                <a:schemeClr val="accent2"/>
              </a:solidFill>
            </a:endParaRPr>
          </a:p>
          <a:p>
            <a:endParaRPr lang="da-DK" b="1" i="0"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47</a:t>
            </a:fld>
            <a:endParaRPr lang="da-DK"/>
          </a:p>
        </p:txBody>
      </p:sp>
    </p:spTree>
    <p:extLst>
      <p:ext uri="{BB962C8B-B14F-4D97-AF65-F5344CB8AC3E}">
        <p14:creationId xmlns:p14="http://schemas.microsoft.com/office/powerpoint/2010/main" val="2527080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smtClean="0"/>
              <a:t>Dette slide bruges, hvis</a:t>
            </a:r>
            <a:r>
              <a:rPr lang="da-DK" i="1" baseline="0" dirty="0" smtClean="0"/>
              <a:t> I vil arbejde videre hen over et møde nr. 2. Hvis ikke I ønsker dette, afrunder I temaet efter den diskussion, de forrige slides har lagt op til.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baseline="0" dirty="0" smtClean="0"/>
              <a:t/>
            </a:r>
            <a:br>
              <a:rPr lang="da-DK" i="1" baseline="0" dirty="0" smtClean="0"/>
            </a:br>
            <a:r>
              <a:rPr lang="da-DK" b="1" i="0" baseline="0" dirty="0" smtClean="0"/>
              <a:t>Oplægsholder: </a:t>
            </a:r>
            <a:r>
              <a:rPr lang="da-DK" b="0" i="0" baseline="0" dirty="0" smtClean="0"/>
              <a:t>Kan evt. sige: </a:t>
            </a:r>
            <a:r>
              <a:rPr lang="da-DK" b="0" i="1" baseline="0" dirty="0" smtClean="0"/>
              <a:t>”</a:t>
            </a:r>
            <a:r>
              <a:rPr lang="da-DK" i="1" dirty="0" smtClean="0">
                <a:solidFill>
                  <a:schemeClr val="accent2"/>
                </a:solidFill>
              </a:rPr>
              <a:t>Vi skal arbejde videre med dilemmaet på næste møde. Indtil da vil jeg derfor bede jer om at vælge én af følgende aktiviteter:”</a:t>
            </a:r>
          </a:p>
          <a:p>
            <a:endParaRPr lang="da-DK" dirty="0" smtClean="0"/>
          </a:p>
          <a:p>
            <a:r>
              <a:rPr lang="da-DK" dirty="0" smtClean="0"/>
              <a:t>Aftal næste</a:t>
            </a:r>
            <a:r>
              <a:rPr lang="da-DK" baseline="0" dirty="0" smtClean="0"/>
              <a:t> møde sammen og læg en plan for, hvordan I kan arbejde med disse aktiviteter i mellemtiden.</a:t>
            </a:r>
          </a:p>
          <a:p>
            <a:endParaRPr lang="da-DK" baseline="0" dirty="0" smtClean="0"/>
          </a:p>
          <a:p>
            <a:r>
              <a:rPr lang="da-DK" baseline="0" dirty="0" smtClean="0"/>
              <a:t>Hvis nogle af disse spørgsmål er mere relevante for jer, kan I blot plukke det ud, som I synes.</a:t>
            </a:r>
          </a:p>
          <a:p>
            <a:endParaRPr lang="da-DK" baseline="0" dirty="0" smtClean="0"/>
          </a:p>
          <a:p>
            <a:r>
              <a:rPr lang="da-DK" baseline="0" dirty="0" smtClean="0"/>
              <a:t>Skriv eventuelt det ned, som I beslutter jer for, så I kan bruge det som udgangspunkt for jeres samtale ved næste møde</a:t>
            </a:r>
          </a:p>
          <a:p>
            <a:endParaRPr lang="da-DK" baseline="0" dirty="0" smtClean="0"/>
          </a:p>
          <a:p>
            <a:r>
              <a:rPr lang="da-DK" b="1" baseline="0" dirty="0" smtClean="0"/>
              <a:t>Til oplægsholder om de fem grundsmage:</a:t>
            </a:r>
          </a:p>
          <a:p>
            <a:r>
              <a:rPr lang="da-DK" dirty="0" smtClean="0"/>
              <a:t>De fem grundsmage er: sød,</a:t>
            </a:r>
            <a:r>
              <a:rPr lang="da-DK" baseline="0" dirty="0" smtClean="0"/>
              <a:t> salt, sur, </a:t>
            </a:r>
            <a:r>
              <a:rPr lang="da-DK" baseline="0" dirty="0" err="1" smtClean="0"/>
              <a:t>umami</a:t>
            </a:r>
            <a:r>
              <a:rPr lang="da-DK" baseline="0" dirty="0" smtClean="0"/>
              <a:t>, bitter. Tal fx om, hvorvidt maden er sød eller sur, og hvordan denne smag opleves.</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48</a:t>
            </a:fld>
            <a:endParaRPr lang="da-DK"/>
          </a:p>
        </p:txBody>
      </p:sp>
    </p:spTree>
    <p:extLst>
      <p:ext uri="{BB962C8B-B14F-4D97-AF65-F5344CB8AC3E}">
        <p14:creationId xmlns:p14="http://schemas.microsoft.com/office/powerpoint/2010/main" val="357103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og det</a:t>
            </a:r>
            <a:r>
              <a:rPr lang="da-DK" baseline="0" dirty="0" smtClean="0"/>
              <a:t> efterfølgende</a:t>
            </a:r>
            <a:r>
              <a:rPr lang="da-DK" dirty="0" smtClean="0"/>
              <a:t> slide</a:t>
            </a:r>
            <a:r>
              <a:rPr lang="da-DK" baseline="0" dirty="0" smtClean="0"/>
              <a:t> anvendes ved et personalemøde efter aktiviteten.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Spørgsmålene diskuteres i 15</a:t>
            </a:r>
            <a:r>
              <a:rPr lang="da-DK" baseline="0" dirty="0" smtClean="0"/>
              <a:t> min. med sidemanden. Herefter tages spørgsmålene op i plenum. Oplægsholderen sørger for, at hvert sidemandspar bliver hørt, fx ved at alle sidemandspar besvarer ét spørgsmål – alt efter antal deltagere ved mødet. </a:t>
            </a:r>
            <a:endParaRPr lang="da-DK"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49</a:t>
            </a:fld>
            <a:endParaRPr lang="da-DK"/>
          </a:p>
        </p:txBody>
      </p:sp>
    </p:spTree>
    <p:extLst>
      <p:ext uri="{BB962C8B-B14F-4D97-AF65-F5344CB8AC3E}">
        <p14:creationId xmlns:p14="http://schemas.microsoft.com/office/powerpoint/2010/main" val="1678446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Oplægsholder:</a:t>
            </a:r>
            <a:r>
              <a:rPr lang="da-DK" dirty="0" smtClean="0"/>
              <a:t> Kan evt. sige: </a:t>
            </a:r>
            <a:r>
              <a:rPr lang="da-DK" i="1" dirty="0" smtClean="0"/>
              <a:t>”Så</a:t>
            </a:r>
            <a:r>
              <a:rPr lang="da-DK" i="1" baseline="0" dirty="0" smtClean="0"/>
              <a:t> er vi ved vejs ende. Jeg håber, at nogle af jer vil byde ind med konkrete ideer her, så vi kan handle konkret ud fra de gode samtaler, vi har haft.”</a:t>
            </a:r>
            <a:r>
              <a:rPr lang="da-DK" baseline="0" dirty="0" smtClean="0"/>
              <a:t> </a:t>
            </a:r>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50</a:t>
            </a:fld>
            <a:endParaRPr lang="da-DK"/>
          </a:p>
        </p:txBody>
      </p:sp>
    </p:spTree>
    <p:extLst>
      <p:ext uri="{BB962C8B-B14F-4D97-AF65-F5344CB8AC3E}">
        <p14:creationId xmlns:p14="http://schemas.microsoft.com/office/powerpoint/2010/main" val="3941616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lidenummer 3"/>
          <p:cNvSpPr>
            <a:spLocks noGrp="1"/>
          </p:cNvSpPr>
          <p:nvPr>
            <p:ph type="sldNum" sz="quarter" idx="10"/>
          </p:nvPr>
        </p:nvSpPr>
        <p:spPr/>
        <p:txBody>
          <a:bodyPr/>
          <a:lstStyle/>
          <a:p>
            <a:fld id="{6A7E0795-81AF-489A-9A37-F3A7D904ADFB}" type="slidenum">
              <a:rPr lang="da-DK" smtClean="0"/>
              <a:t>51</a:t>
            </a:fld>
            <a:endParaRPr lang="da-DK"/>
          </a:p>
        </p:txBody>
      </p:sp>
    </p:spTree>
    <p:extLst>
      <p:ext uri="{BB962C8B-B14F-4D97-AF65-F5344CB8AC3E}">
        <p14:creationId xmlns:p14="http://schemas.microsoft.com/office/powerpoint/2010/main" val="413570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dirty="0" smtClean="0"/>
              <a:t>Tidsforbrug for modul: </a:t>
            </a:r>
          </a:p>
          <a:p>
            <a:pPr marL="171450" indent="-171450">
              <a:buFontTx/>
              <a:buChar char="-"/>
            </a:pPr>
            <a:r>
              <a:rPr lang="da-DK" dirty="0" smtClean="0"/>
              <a:t>Introduktion: 6</a:t>
            </a:r>
            <a:r>
              <a:rPr lang="da-DK" baseline="0" dirty="0" smtClean="0"/>
              <a:t> minutter</a:t>
            </a:r>
          </a:p>
          <a:p>
            <a:pPr marL="171450" indent="-171450">
              <a:buFontTx/>
              <a:buChar char="-"/>
            </a:pPr>
            <a:r>
              <a:rPr lang="da-DK" dirty="0" smtClean="0"/>
              <a:t>Hvert tema: ca.</a:t>
            </a:r>
            <a:r>
              <a:rPr lang="da-DK" baseline="0" dirty="0" smtClean="0"/>
              <a:t> 35 </a:t>
            </a:r>
            <a:r>
              <a:rPr lang="da-DK" dirty="0" smtClean="0"/>
              <a:t>min. (ca. 20 minutters oplæg, ca. 15 minutters øvelser)</a:t>
            </a:r>
          </a:p>
          <a:p>
            <a:pPr marL="171450" indent="-171450">
              <a:buFontTx/>
              <a:buChar char="-"/>
            </a:pPr>
            <a:r>
              <a:rPr lang="da-DK" dirty="0" smtClean="0"/>
              <a:t>Opsamling: 10 min.</a:t>
            </a:r>
          </a:p>
          <a:p>
            <a:pPr marL="171450" indent="-171450">
              <a:buFontTx/>
              <a:buChar char="-"/>
            </a:pPr>
            <a:endParaRPr lang="da-DK" dirty="0" smtClean="0"/>
          </a:p>
          <a:p>
            <a:r>
              <a:rPr lang="da-DK" sz="1200" dirty="0" smtClean="0">
                <a:solidFill>
                  <a:schemeClr val="tx2"/>
                </a:solidFill>
              </a:rPr>
              <a:t>Modulet kan brydes op, så I arbejder med ét tema ad gangen, eller I kan vælge kun at arbejde med de(t)</a:t>
            </a:r>
            <a:r>
              <a:rPr lang="da-DK" sz="1200" baseline="0" dirty="0" smtClean="0">
                <a:solidFill>
                  <a:schemeClr val="tx2"/>
                </a:solidFill>
              </a:rPr>
              <a:t> tema(er), I finder aktuelt.</a:t>
            </a:r>
            <a:endParaRPr lang="da-DK" dirty="0" smtClean="0"/>
          </a:p>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5</a:t>
            </a:fld>
            <a:endParaRPr lang="da-DK"/>
          </a:p>
        </p:txBody>
      </p:sp>
    </p:spTree>
    <p:extLst>
      <p:ext uri="{BB962C8B-B14F-4D97-AF65-F5344CB8AC3E}">
        <p14:creationId xmlns:p14="http://schemas.microsoft.com/office/powerpoint/2010/main" val="1157698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u="none" dirty="0" smtClean="0"/>
              <a:t>Til oplægsholder: Hvis du vil fortælle mere om Fødevarestyrelsens materialer</a:t>
            </a:r>
            <a:r>
              <a:rPr lang="da-DK" sz="1200" b="0" u="none" baseline="0" dirty="0" smtClean="0"/>
              <a:t> og tale om dem med dit personale, kan du læse herunder:</a:t>
            </a:r>
            <a:endParaRPr lang="da-DK" sz="12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sng" dirty="0" smtClean="0"/>
              <a:t>Fødevarestyrelsens anbefalinger til rammer om måltider i daginstitutionen</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Både sund mad og gode rammer om måltiderne har stor betydning for børns sundhed og trivsel.</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Fødevarestyrelsen har derfor også anbefalinger til at skabe gode rammer om måltiderne. Anbefalingerne er samlet i guiden</a:t>
            </a:r>
            <a:r>
              <a:rPr lang="da-DK" sz="1200" u="none" strike="noStrike" kern="1200" dirty="0" smtClean="0">
                <a:solidFill>
                  <a:schemeClr val="tx1"/>
                </a:solidFill>
                <a:effectLst/>
                <a:latin typeface="+mn-lt"/>
                <a:ea typeface="+mn-ea"/>
                <a:cs typeface="+mn-cs"/>
                <a:hlinkClick r:id="rId3" tooltip="Linket åbner en fil til download"/>
              </a:rPr>
              <a:t> </a:t>
            </a:r>
            <a:r>
              <a:rPr lang="da-DK" sz="1200" kern="1200" dirty="0" smtClean="0">
                <a:solidFill>
                  <a:schemeClr val="tx1"/>
                </a:solidFill>
                <a:effectLst/>
                <a:latin typeface="+mn-lt"/>
                <a:ea typeface="+mn-ea"/>
                <a:cs typeface="+mn-cs"/>
              </a:rPr>
              <a:t>”</a:t>
            </a:r>
            <a:r>
              <a:rPr lang="da-DK" sz="1200" u="none" strike="noStrike" kern="1200" dirty="0" smtClean="0">
                <a:solidFill>
                  <a:schemeClr val="tx1"/>
                </a:solidFill>
                <a:effectLst/>
                <a:latin typeface="+mn-lt"/>
                <a:ea typeface="+mn-ea"/>
                <a:cs typeface="+mn-cs"/>
                <a:hlinkClick r:id="rId3" tooltip="Linket åbner en fil til download"/>
              </a:rPr>
              <a:t>Rammer om det gode måltid. Guide til daginstitutionen”.</a:t>
            </a:r>
            <a:r>
              <a:rPr lang="da-DK" sz="1200" kern="1200" dirty="0" smtClean="0">
                <a:solidFill>
                  <a:schemeClr val="tx1"/>
                </a:solidFill>
                <a:effectLst/>
                <a:latin typeface="+mn-lt"/>
                <a:ea typeface="+mn-ea"/>
                <a:cs typeface="+mn-cs"/>
              </a:rPr>
              <a:t> (2018) Guiden er målrettet pædagogisk personale, madprofessionelle og ledere og kan bruges både i daginstitutioner med madpakker og med madordning.</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På Fødevarestyrelsens hjemmeside altomkost.dk er der inspiration og eksempler fra daginstitutioner, bl.a. i form af en række cases, inspirationsfilm og materialer til at synliggøre arbejdet med rammerne omkring måltidet. Derudover ligger informationsarket `Madaktiviteter med børn i daginstitutionen - mulighederne er mange' også på hjemmesiden. Arket giver information og inspiration omkring hygiejne, når børn er med til pædagogiske aktiviteter med mad. </a:t>
            </a:r>
          </a:p>
          <a:p>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sng" dirty="0" smtClean="0"/>
              <a:t>Fødevarestyrelsens Kostråd til måltider i daginstitutionen </a:t>
            </a:r>
            <a:endParaRPr lang="da-DK" sz="1200" dirty="0" smtClean="0"/>
          </a:p>
          <a:p>
            <a:r>
              <a:rPr lang="da-DK" sz="1200" kern="1200" dirty="0" smtClean="0">
                <a:solidFill>
                  <a:schemeClr val="tx1"/>
                </a:solidFill>
                <a:effectLst/>
                <a:latin typeface="+mn-lt"/>
                <a:ea typeface="+mn-ea"/>
                <a:cs typeface="+mn-cs"/>
              </a:rPr>
              <a:t>I Fødevarestyrelsens ”</a:t>
            </a:r>
            <a:r>
              <a:rPr lang="da-DK" sz="1200" u="none" strike="noStrike" kern="1200" dirty="0" smtClean="0">
                <a:solidFill>
                  <a:schemeClr val="tx1"/>
                </a:solidFill>
                <a:effectLst/>
                <a:latin typeface="+mn-lt"/>
                <a:ea typeface="+mn-ea"/>
                <a:cs typeface="+mn-cs"/>
                <a:hlinkClick r:id="rId4" tooltip="Linket åbner en fil til download"/>
              </a:rPr>
              <a:t>Guide til sundere mad i daginstitutionen</a:t>
            </a:r>
            <a:r>
              <a:rPr lang="da-DK" sz="1200" kern="1200" dirty="0" smtClean="0">
                <a:solidFill>
                  <a:schemeClr val="tx1"/>
                </a:solidFill>
                <a:effectLst/>
                <a:latin typeface="+mn-lt"/>
                <a:ea typeface="+mn-ea"/>
                <a:cs typeface="+mn-cs"/>
              </a:rPr>
              <a:t>” findes de gældende officielle anbefalinger for sundere mad til børn i de danske daginstitutioner*. Guiden er målrettet madprofessionelle og pædagogisk personale med ansvar for maden, og anbefalingerne bygger på De officielle Kostråd (2013).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Fødevarestyrelsen er i øjeblikket i gang med at opdatere anbefalingerne, så de kommer i overensstemmelse med De officielle Kostråd – godt for sundhed og klima, der blev lanceret i januar 2021. Anbefalingerne vil fremover få navnet: ’Kostråd til måltider i daginstitutionen’ og vil vise vejen til, hvordan de madprofessionelle i daginstitutionerne sammensætter måltiderne til børnene, så de er sunde og samtidig klimavenlige. Arbejdet med Kostråd til måltider i daginstitutionen kan også kombineres med fx økologi, mindre madspild og fokus på lokale råvarer. De nye Kostråd til måltider forventes lanceret primo 2022.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Forældre, der har børn i daginstitution med madpakker, kan følge De officielle Kostråd – godt for sundhed og klima, og finde gode råd og inspiration i pjecen ”Gi’ madpakken en hånd – godt for sundhed og klima”, når madpakken skal laves.</a:t>
            </a:r>
          </a:p>
        </p:txBody>
      </p:sp>
      <p:sp>
        <p:nvSpPr>
          <p:cNvPr id="4" name="Pladsholder til slidenummer 3"/>
          <p:cNvSpPr>
            <a:spLocks noGrp="1"/>
          </p:cNvSpPr>
          <p:nvPr>
            <p:ph type="sldNum" sz="quarter" idx="10"/>
          </p:nvPr>
        </p:nvSpPr>
        <p:spPr/>
        <p:txBody>
          <a:bodyPr/>
          <a:lstStyle/>
          <a:p>
            <a:fld id="{6A7E0795-81AF-489A-9A37-F3A7D904ADFB}" type="slidenum">
              <a:rPr lang="da-DK" smtClean="0"/>
              <a:t>52</a:t>
            </a:fld>
            <a:endParaRPr lang="da-DK"/>
          </a:p>
        </p:txBody>
      </p:sp>
    </p:spTree>
    <p:extLst>
      <p:ext uri="{BB962C8B-B14F-4D97-AF65-F5344CB8AC3E}">
        <p14:creationId xmlns:p14="http://schemas.microsoft.com/office/powerpoint/2010/main" val="874947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fld id="{6A7E0795-81AF-489A-9A37-F3A7D904ADFB}" type="slidenum">
              <a:rPr lang="da-DK" smtClean="0"/>
              <a:t>53</a:t>
            </a:fld>
            <a:endParaRPr lang="da-DK"/>
          </a:p>
        </p:txBody>
      </p:sp>
    </p:spTree>
    <p:extLst>
      <p:ext uri="{BB962C8B-B14F-4D97-AF65-F5344CB8AC3E}">
        <p14:creationId xmlns:p14="http://schemas.microsoft.com/office/powerpoint/2010/main" val="359015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8</a:t>
            </a:fld>
            <a:endParaRPr lang="da-DK"/>
          </a:p>
        </p:txBody>
      </p:sp>
    </p:spTree>
    <p:extLst>
      <p:ext uri="{BB962C8B-B14F-4D97-AF65-F5344CB8AC3E}">
        <p14:creationId xmlns:p14="http://schemas.microsoft.com/office/powerpoint/2010/main" val="212642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a:t>
            </a:r>
            <a:r>
              <a:rPr lang="da-DK" baseline="0" dirty="0" smtClean="0"/>
              <a:t> er en del af oplægsholderens forberedelse og introduceres ikke nødvendigvis til deltagerne, men du kan med fordel vælge at lægge ud med at vende, hvordan I ser sammenhængen mellem mad, måltider og børns maddannelse og jeres arbejde med den Styrkede Pædagogisk Læreplan. I så fald, kan du vælge at introducere denne slide for dine deltagere. </a:t>
            </a:r>
            <a:endParaRPr lang="da-DK" dirty="0"/>
          </a:p>
        </p:txBody>
      </p:sp>
      <p:sp>
        <p:nvSpPr>
          <p:cNvPr id="4" name="Pladsholder til slidenummer 3"/>
          <p:cNvSpPr>
            <a:spLocks noGrp="1"/>
          </p:cNvSpPr>
          <p:nvPr>
            <p:ph type="sldNum" sz="quarter" idx="10"/>
          </p:nvPr>
        </p:nvSpPr>
        <p:spPr/>
        <p:txBody>
          <a:bodyPr/>
          <a:lstStyle/>
          <a:p>
            <a:fld id="{6A7E0795-81AF-489A-9A37-F3A7D904ADFB}" type="slidenum">
              <a:rPr lang="da-DK" smtClean="0"/>
              <a:t>9</a:t>
            </a:fld>
            <a:endParaRPr lang="da-DK"/>
          </a:p>
        </p:txBody>
      </p:sp>
    </p:spTree>
    <p:extLst>
      <p:ext uri="{BB962C8B-B14F-4D97-AF65-F5344CB8AC3E}">
        <p14:creationId xmlns:p14="http://schemas.microsoft.com/office/powerpoint/2010/main" val="314518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 2 min.</a:t>
            </a:r>
          </a:p>
          <a:p>
            <a:r>
              <a:rPr lang="da-DK" dirty="0" smtClean="0"/>
              <a:t> </a:t>
            </a:r>
            <a:br>
              <a:rPr lang="da-DK" dirty="0" smtClean="0"/>
            </a:br>
            <a:r>
              <a:rPr lang="da-DK" dirty="0" smtClean="0"/>
              <a:t>Note: Intro</a:t>
            </a:r>
            <a:r>
              <a:rPr lang="da-DK" baseline="0" dirty="0" smtClean="0"/>
              <a:t> der vises uafhængigt af hvilket tema man vælger.</a:t>
            </a:r>
          </a:p>
        </p:txBody>
      </p:sp>
      <p:sp>
        <p:nvSpPr>
          <p:cNvPr id="4" name="Pladsholder til slidenummer 3"/>
          <p:cNvSpPr>
            <a:spLocks noGrp="1"/>
          </p:cNvSpPr>
          <p:nvPr>
            <p:ph type="sldNum" sz="quarter" idx="10"/>
          </p:nvPr>
        </p:nvSpPr>
        <p:spPr/>
        <p:txBody>
          <a:bodyPr/>
          <a:lstStyle/>
          <a:p>
            <a:fld id="{6A7E0795-81AF-489A-9A37-F3A7D904ADFB}" type="slidenum">
              <a:rPr lang="da-DK" smtClean="0"/>
              <a:t>10</a:t>
            </a:fld>
            <a:endParaRPr lang="da-DK"/>
          </a:p>
        </p:txBody>
      </p:sp>
    </p:spTree>
    <p:extLst>
      <p:ext uri="{BB962C8B-B14F-4D97-AF65-F5344CB8AC3E}">
        <p14:creationId xmlns:p14="http://schemas.microsoft.com/office/powerpoint/2010/main" val="333873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Tid: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a:t>
            </a:r>
            <a:endParaRPr lang="da-DK" baseline="0" dirty="0" smtClean="0"/>
          </a:p>
          <a:p>
            <a:r>
              <a:rPr lang="da-DK" dirty="0" smtClean="0"/>
              <a:t>Note: Intro</a:t>
            </a:r>
            <a:r>
              <a:rPr lang="da-DK" baseline="0" dirty="0" smtClean="0"/>
              <a:t> der vises uafhængigt af hvilket tema man vælger.</a:t>
            </a:r>
          </a:p>
          <a:p>
            <a:endParaRPr lang="da-DK" sz="1200" b="0" i="0" u="none" strike="noStrike" kern="1200" baseline="0" dirty="0" smtClean="0">
              <a:solidFill>
                <a:schemeClr val="tx1"/>
              </a:solidFill>
              <a:latin typeface="+mn-lt"/>
              <a:ea typeface="+mn-ea"/>
              <a:cs typeface="+mn-cs"/>
            </a:endParaRPr>
          </a:p>
          <a:p>
            <a:r>
              <a:rPr lang="da-DK" sz="1200" b="1" i="1" u="none" strike="noStrike" kern="1200" baseline="0" dirty="0" smtClean="0">
                <a:solidFill>
                  <a:schemeClr val="tx1"/>
                </a:solidFill>
                <a:latin typeface="+mn-lt"/>
                <a:ea typeface="+mn-ea"/>
                <a:cs typeface="+mn-cs"/>
              </a:rPr>
              <a:t>Kilde: </a:t>
            </a:r>
            <a:r>
              <a:rPr lang="da-DK" sz="1200" b="0" i="1" u="none" strike="noStrike" kern="1200" baseline="0" dirty="0" err="1" smtClean="0">
                <a:solidFill>
                  <a:schemeClr val="tx1"/>
                </a:solidFill>
                <a:latin typeface="+mn-lt"/>
                <a:ea typeface="+mn-ea"/>
                <a:cs typeface="+mn-cs"/>
              </a:rPr>
              <a:t>Bjørgen</a:t>
            </a:r>
            <a:r>
              <a:rPr lang="da-DK" sz="1200" b="0" i="1" u="none" strike="noStrike" kern="1200" baseline="0" dirty="0" smtClean="0">
                <a:solidFill>
                  <a:schemeClr val="tx1"/>
                </a:solidFill>
                <a:latin typeface="+mn-lt"/>
                <a:ea typeface="+mn-ea"/>
                <a:cs typeface="+mn-cs"/>
              </a:rPr>
              <a:t>, 2009; Hansen, Leer, </a:t>
            </a:r>
            <a:r>
              <a:rPr lang="da-DK" sz="1200" b="0" i="1" u="none" strike="noStrike" kern="1200" baseline="0" dirty="0" err="1" smtClean="0">
                <a:solidFill>
                  <a:schemeClr val="tx1"/>
                </a:solidFill>
                <a:latin typeface="+mn-lt"/>
                <a:ea typeface="+mn-ea"/>
                <a:cs typeface="+mn-cs"/>
              </a:rPr>
              <a:t>Broström</a:t>
            </a:r>
            <a:r>
              <a:rPr lang="da-DK" sz="1200" b="0" i="1" u="none" strike="noStrike" kern="1200" baseline="0" dirty="0" smtClean="0">
                <a:solidFill>
                  <a:schemeClr val="tx1"/>
                </a:solidFill>
                <a:latin typeface="+mn-lt"/>
                <a:ea typeface="+mn-ea"/>
                <a:cs typeface="+mn-cs"/>
              </a:rPr>
              <a:t>, Warrer &amp; Jensen, 2018; Ray et al., 2016; </a:t>
            </a:r>
            <a:r>
              <a:rPr lang="da-DK" sz="1200" b="0" i="1" u="none" strike="noStrike" kern="1200" baseline="0" dirty="0" err="1" smtClean="0">
                <a:solidFill>
                  <a:schemeClr val="tx1"/>
                </a:solidFill>
                <a:latin typeface="+mn-lt"/>
                <a:ea typeface="+mn-ea"/>
                <a:cs typeface="+mn-cs"/>
              </a:rPr>
              <a:t>Tuset</a:t>
            </a:r>
            <a:r>
              <a:rPr lang="da-DK" sz="1200" b="0" i="1" u="none" strike="noStrike" kern="1200" baseline="0" dirty="0" smtClean="0">
                <a:solidFill>
                  <a:schemeClr val="tx1"/>
                </a:solidFill>
                <a:latin typeface="+mn-lt"/>
                <a:ea typeface="+mn-ea"/>
                <a:cs typeface="+mn-cs"/>
              </a:rPr>
              <a:t>, 2018; Sepp, 2017; </a:t>
            </a:r>
            <a:r>
              <a:rPr lang="da-DK" sz="1200" b="0" i="1" u="none" strike="noStrike" kern="1200" baseline="0" dirty="0" err="1" smtClean="0">
                <a:solidFill>
                  <a:schemeClr val="tx1"/>
                </a:solidFill>
                <a:latin typeface="+mn-lt"/>
                <a:ea typeface="+mn-ea"/>
                <a:cs typeface="+mn-cs"/>
              </a:rPr>
              <a:t>Skolverket</a:t>
            </a:r>
            <a:r>
              <a:rPr lang="da-DK" sz="1200" b="0" i="1" u="none" strike="noStrike" kern="1200" baseline="0" dirty="0" smtClean="0">
                <a:solidFill>
                  <a:schemeClr val="tx1"/>
                </a:solidFill>
                <a:latin typeface="+mn-lt"/>
                <a:ea typeface="+mn-ea"/>
                <a:cs typeface="+mn-cs"/>
              </a:rPr>
              <a:t>, 2014.</a:t>
            </a:r>
            <a:endParaRPr lang="da-DK" baseline="0" dirty="0" smtClean="0"/>
          </a:p>
        </p:txBody>
      </p:sp>
      <p:sp>
        <p:nvSpPr>
          <p:cNvPr id="4" name="Pladsholder til slidenummer 3"/>
          <p:cNvSpPr>
            <a:spLocks noGrp="1"/>
          </p:cNvSpPr>
          <p:nvPr>
            <p:ph type="sldNum" sz="quarter" idx="10"/>
          </p:nvPr>
        </p:nvSpPr>
        <p:spPr/>
        <p:txBody>
          <a:bodyPr/>
          <a:lstStyle/>
          <a:p>
            <a:fld id="{6A7E0795-81AF-489A-9A37-F3A7D904ADFB}" type="slidenum">
              <a:rPr lang="da-DK" smtClean="0"/>
              <a:t>11</a:t>
            </a:fld>
            <a:endParaRPr lang="da-DK"/>
          </a:p>
        </p:txBody>
      </p:sp>
    </p:spTree>
    <p:extLst>
      <p:ext uri="{BB962C8B-B14F-4D97-AF65-F5344CB8AC3E}">
        <p14:creationId xmlns:p14="http://schemas.microsoft.com/office/powerpoint/2010/main" val="1243567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3.jpe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foto / lys baggrund">
    <p:bg>
      <p:bgPr>
        <a:solidFill>
          <a:schemeClr val="bg2"/>
        </a:solidFill>
        <a:effectLst/>
      </p:bgPr>
    </p:bg>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0"/>
            <a:ext cx="12192000" cy="6858000"/>
          </a:xfrm>
          <a:noFill/>
          <a:ln>
            <a:noFill/>
          </a:ln>
        </p:spPr>
        <p:txBody>
          <a:bodyPr/>
          <a:lstStyle>
            <a:lvl1pPr marL="0" indent="0" algn="ctr">
              <a:buNone/>
              <a:defRPr sz="2000" baseline="0">
                <a:solidFill>
                  <a:schemeClr val="tx1"/>
                </a:solidFill>
              </a:defRPr>
            </a:lvl1pPr>
          </a:lstStyle>
          <a:p>
            <a:r>
              <a:rPr lang="da-DK" smtClean="0"/>
              <a:t>Klik på ikonet for at tilføje et billede</a:t>
            </a:r>
            <a:endParaRPr lang="da-DK" dirty="0"/>
          </a:p>
        </p:txBody>
      </p:sp>
      <p:sp>
        <p:nvSpPr>
          <p:cNvPr id="2" name="Titel 1"/>
          <p:cNvSpPr>
            <a:spLocks noGrp="1"/>
          </p:cNvSpPr>
          <p:nvPr>
            <p:ph type="ctrTitle" hasCustomPrompt="1"/>
          </p:nvPr>
        </p:nvSpPr>
        <p:spPr>
          <a:xfrm>
            <a:off x="792000" y="4104000"/>
            <a:ext cx="9000002" cy="1766309"/>
          </a:xfrm>
          <a:solidFill>
            <a:schemeClr val="bg1"/>
          </a:solidFill>
        </p:spPr>
        <p:txBody>
          <a:bodyPr lIns="288000" tIns="180000" rIns="180000" bIns="180000" anchor="t" anchorCtr="0">
            <a:normAutofit/>
          </a:bodyPr>
          <a:lstStyle>
            <a:lvl1pPr>
              <a:defRPr sz="4800" kern="0" spc="0" baseline="0">
                <a:solidFill>
                  <a:schemeClr val="accent1"/>
                </a:solidFill>
              </a:defRPr>
            </a:lvl1pPr>
          </a:lstStyle>
          <a:p>
            <a:r>
              <a:rPr lang="da-DK" dirty="0"/>
              <a:t>Præsentationstitel</a:t>
            </a:r>
            <a:br>
              <a:rPr lang="da-DK" dirty="0"/>
            </a:br>
            <a:r>
              <a:rPr lang="da-DK" dirty="0"/>
              <a:t>i op til tre linjer</a:t>
            </a:r>
          </a:p>
        </p:txBody>
      </p:sp>
      <p:sp>
        <p:nvSpPr>
          <p:cNvPr id="3" name="Tekstboks 2"/>
          <p:cNvSpPr txBox="1"/>
          <p:nvPr/>
        </p:nvSpPr>
        <p:spPr>
          <a:xfrm>
            <a:off x="12684051" y="0"/>
            <a:ext cx="2640000" cy="2923877"/>
          </a:xfrm>
          <a:prstGeom prst="rect">
            <a:avLst/>
          </a:prstGeom>
          <a:noFill/>
        </p:spPr>
        <p:txBody>
          <a:bodyPr wrap="square" lIns="0" tIns="0" rIns="0" bIns="0" rtlCol="0">
            <a:spAutoFit/>
          </a:bodyPr>
          <a:lstStyle/>
          <a:p>
            <a:r>
              <a:rPr lang="da-DK" sz="1000" b="1" dirty="0">
                <a:solidFill>
                  <a:schemeClr val="bg2">
                    <a:lumMod val="50000"/>
                  </a:schemeClr>
                </a:solidFill>
              </a:rPr>
              <a:t>Indsæt foto:</a:t>
            </a:r>
          </a:p>
          <a:p>
            <a:r>
              <a:rPr lang="da-DK" sz="1000" dirty="0">
                <a:solidFill>
                  <a:schemeClr val="bg2">
                    <a:lumMod val="50000"/>
                  </a:schemeClr>
                </a:solidFill>
              </a:rPr>
              <a:t>Klik på det lille fotoikon</a:t>
            </a:r>
            <a:r>
              <a:rPr lang="da-DK" sz="1000" baseline="0" dirty="0">
                <a:solidFill>
                  <a:schemeClr val="bg2">
                    <a:lumMod val="50000"/>
                  </a:schemeClr>
                </a:solidFill>
              </a:rPr>
              <a:t> </a:t>
            </a:r>
            <a:br>
              <a:rPr lang="da-DK" sz="1000" baseline="0" dirty="0">
                <a:solidFill>
                  <a:schemeClr val="bg2">
                    <a:lumMod val="50000"/>
                  </a:schemeClr>
                </a:solidFill>
              </a:rPr>
            </a:br>
            <a:r>
              <a:rPr lang="da-DK" sz="1000" baseline="0" dirty="0">
                <a:solidFill>
                  <a:schemeClr val="bg2">
                    <a:lumMod val="50000"/>
                  </a:schemeClr>
                </a:solidFill>
              </a:rPr>
              <a:t>og vælg det ønskede foto </a:t>
            </a:r>
            <a:br>
              <a:rPr lang="da-DK" sz="1000" baseline="0" dirty="0">
                <a:solidFill>
                  <a:schemeClr val="bg2">
                    <a:lumMod val="50000"/>
                  </a:schemeClr>
                </a:solidFill>
              </a:rPr>
            </a:br>
            <a:r>
              <a:rPr lang="da-DK" sz="1000" baseline="0" dirty="0">
                <a:solidFill>
                  <a:schemeClr val="bg2">
                    <a:lumMod val="50000"/>
                  </a:schemeClr>
                </a:solidFill>
              </a:rPr>
              <a:t>i dialogboksen.</a:t>
            </a:r>
          </a:p>
          <a:p>
            <a:endParaRPr lang="da-DK" sz="1000" baseline="0" dirty="0">
              <a:solidFill>
                <a:schemeClr val="bg2">
                  <a:lumMod val="50000"/>
                </a:schemeClr>
              </a:solidFill>
            </a:endParaRPr>
          </a:p>
          <a:p>
            <a:r>
              <a:rPr lang="da-DK" sz="1000" b="1" dirty="0">
                <a:solidFill>
                  <a:schemeClr val="bg2">
                    <a:lumMod val="50000"/>
                  </a:schemeClr>
                </a:solidFill>
              </a:rPr>
              <a:t>Skift eksisterende foto:</a:t>
            </a:r>
          </a:p>
          <a:p>
            <a:r>
              <a:rPr lang="da-DK" sz="1000" dirty="0">
                <a:solidFill>
                  <a:schemeClr val="bg2">
                    <a:lumMod val="50000"/>
                  </a:schemeClr>
                </a:solidFill>
              </a:rPr>
              <a:t>Klik på foto og brug derefter slettetasten </a:t>
            </a:r>
            <a:br>
              <a:rPr lang="da-DK" sz="1000" dirty="0">
                <a:solidFill>
                  <a:schemeClr val="bg2">
                    <a:lumMod val="50000"/>
                  </a:schemeClr>
                </a:solidFill>
              </a:rPr>
            </a:br>
            <a:r>
              <a:rPr lang="da-DK" sz="1000" dirty="0">
                <a:solidFill>
                  <a:schemeClr val="bg2">
                    <a:lumMod val="50000"/>
                  </a:schemeClr>
                </a:solidFill>
              </a:rPr>
              <a:t>til at fjerne det eksisterende foto. </a:t>
            </a:r>
            <a:br>
              <a:rPr lang="da-DK" sz="1000" dirty="0">
                <a:solidFill>
                  <a:schemeClr val="bg2">
                    <a:lumMod val="50000"/>
                  </a:schemeClr>
                </a:solidFill>
              </a:rPr>
            </a:br>
            <a:r>
              <a:rPr lang="da-DK" sz="1000" dirty="0">
                <a:solidFill>
                  <a:schemeClr val="bg2">
                    <a:lumMod val="50000"/>
                  </a:schemeClr>
                </a:solidFill>
              </a:rPr>
              <a:t>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foto som beskrevet ovenfor.</a:t>
            </a:r>
          </a:p>
          <a:p>
            <a:r>
              <a:rPr lang="da-DK" sz="1000" baseline="0" dirty="0">
                <a:solidFill>
                  <a:schemeClr val="bg2">
                    <a:lumMod val="50000"/>
                  </a:schemeClr>
                </a:solidFill>
              </a:rPr>
              <a:t>Når foto er placeret, højreklik</a:t>
            </a:r>
            <a:br>
              <a:rPr lang="da-DK" sz="1000" baseline="0" dirty="0">
                <a:solidFill>
                  <a:schemeClr val="bg2">
                    <a:lumMod val="50000"/>
                  </a:schemeClr>
                </a:solidFill>
              </a:rPr>
            </a:br>
            <a:r>
              <a:rPr lang="da-DK" sz="1000" baseline="0" dirty="0">
                <a:solidFill>
                  <a:schemeClr val="bg2">
                    <a:lumMod val="50000"/>
                  </a:schemeClr>
                </a:solidFill>
              </a:rPr>
              <a:t>og vælg ”Placér bagerst”.</a:t>
            </a:r>
          </a:p>
          <a:p>
            <a:endParaRPr lang="da-DK" sz="1000" baseline="0" dirty="0">
              <a:solidFill>
                <a:schemeClr val="bg2">
                  <a:lumMod val="50000"/>
                </a:schemeClr>
              </a:solidFill>
            </a:endParaRPr>
          </a:p>
          <a:p>
            <a:r>
              <a:rPr lang="da-DK" sz="1000" b="1" dirty="0">
                <a:solidFill>
                  <a:schemeClr val="bg2">
                    <a:lumMod val="50000"/>
                  </a:schemeClr>
                </a:solidFill>
              </a:rPr>
              <a:t>Skift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r>
              <a:rPr lang="da-DK" sz="1000" baseline="0" dirty="0">
                <a:solidFill>
                  <a:schemeClr val="bg2">
                    <a:lumMod val="50000"/>
                  </a:schemeClr>
                </a:solidFill>
              </a:rPr>
              <a:t>Tjek at logoet kan ses tydeligt, hvis </a:t>
            </a:r>
            <a:br>
              <a:rPr lang="da-DK" sz="1000" baseline="0" dirty="0">
                <a:solidFill>
                  <a:schemeClr val="bg2">
                    <a:lumMod val="50000"/>
                  </a:schemeClr>
                </a:solidFill>
              </a:rPr>
            </a:br>
            <a:r>
              <a:rPr lang="da-DK" sz="1000" baseline="0" dirty="0">
                <a:solidFill>
                  <a:schemeClr val="bg2">
                    <a:lumMod val="50000"/>
                  </a:schemeClr>
                </a:solidFill>
              </a:rPr>
              <a:t>ikke, så vælg en farve der er lidt lysere.</a:t>
            </a:r>
          </a:p>
        </p:txBody>
      </p:sp>
      <p:sp>
        <p:nvSpPr>
          <p:cNvPr id="8" name="Pladsholder til tekst 8">
            <a:extLst>
              <a:ext uri="{FF2B5EF4-FFF2-40B4-BE49-F238E27FC236}">
                <a16:creationId xmlns:a16="http://schemas.microsoft.com/office/drawing/2014/main" id="{88B61B58-7855-4876-B461-879CA021F722}"/>
              </a:ext>
            </a:extLst>
          </p:cNvPr>
          <p:cNvSpPr>
            <a:spLocks noGrp="1"/>
          </p:cNvSpPr>
          <p:nvPr>
            <p:ph type="body" sz="quarter" idx="16"/>
          </p:nvPr>
        </p:nvSpPr>
        <p:spPr>
          <a:xfrm>
            <a:off x="0" y="4104000"/>
            <a:ext cx="612000" cy="23400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27" name="Undertitel 2"/>
          <p:cNvSpPr>
            <a:spLocks noGrp="1"/>
          </p:cNvSpPr>
          <p:nvPr>
            <p:ph type="subTitle" idx="1" hasCustomPrompt="1"/>
          </p:nvPr>
        </p:nvSpPr>
        <p:spPr>
          <a:xfrm>
            <a:off x="792000" y="5870309"/>
            <a:ext cx="9000001" cy="573691"/>
          </a:xfrm>
          <a:solidFill>
            <a:schemeClr val="bg1"/>
          </a:solidFill>
        </p:spPr>
        <p:txBody>
          <a:bodyPr lIns="288000" bIns="144000" anchor="b" anchorCtr="0">
            <a:normAutofit/>
          </a:bodyPr>
          <a:lstStyle>
            <a:lvl1pPr marL="0" indent="0" algn="l">
              <a:spcAft>
                <a:spcPts val="400"/>
              </a:spcAft>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Undertitel til præsentationen i op til to linjer</a:t>
            </a:r>
          </a:p>
        </p:txBody>
      </p:sp>
      <p:sp>
        <p:nvSpPr>
          <p:cNvPr id="11" name="Pladsholder til tekst 4">
            <a:extLst>
              <a:ext uri="{FF2B5EF4-FFF2-40B4-BE49-F238E27FC236}">
                <a16:creationId xmlns:a16="http://schemas.microsoft.com/office/drawing/2014/main" id="{8C8D4588-A254-4AF7-A259-9C485E400FC3}"/>
              </a:ext>
            </a:extLst>
          </p:cNvPr>
          <p:cNvSpPr>
            <a:spLocks noGrp="1" noChangeAspect="1"/>
          </p:cNvSpPr>
          <p:nvPr>
            <p:ph type="body" sz="quarter" idx="17"/>
          </p:nvPr>
        </p:nvSpPr>
        <p:spPr>
          <a:xfrm>
            <a:off x="10120510" y="5945034"/>
            <a:ext cx="1800000" cy="459184"/>
          </a:xfrm>
          <a:blipFill dpi="0" rotWithShape="1">
            <a:blip r:embed="rId2"/>
            <a:srcRect/>
            <a:stretch>
              <a:fillRect/>
            </a:stretch>
          </a:blipFill>
        </p:spPr>
        <p:txBody>
          <a:bodyPr/>
          <a:lstStyle>
            <a:lvl1pPr marL="0" indent="0">
              <a:buNone/>
              <a:defRPr sz="100">
                <a:noFill/>
              </a:defRPr>
            </a:lvl1pPr>
          </a:lstStyle>
          <a:p>
            <a:pPr lvl="0"/>
            <a:r>
              <a:rPr lang="da-DK" smtClean="0"/>
              <a:t>Rediger typografien i masterens</a:t>
            </a:r>
          </a:p>
        </p:txBody>
      </p:sp>
      <p:grpSp>
        <p:nvGrpSpPr>
          <p:cNvPr id="4" name="Gruppe 3">
            <a:extLst>
              <a:ext uri="{FF2B5EF4-FFF2-40B4-BE49-F238E27FC236}">
                <a16:creationId xmlns:a16="http://schemas.microsoft.com/office/drawing/2014/main" id="{310AF1AF-918E-4E02-AFD3-B8A1A5A88A5B}"/>
              </a:ext>
            </a:extLst>
          </p:cNvPr>
          <p:cNvGrpSpPr/>
          <p:nvPr userDrawn="1"/>
        </p:nvGrpSpPr>
        <p:grpSpPr>
          <a:xfrm>
            <a:off x="12684051" y="3121250"/>
            <a:ext cx="2520000" cy="3008632"/>
            <a:chOff x="12684051" y="2949800"/>
            <a:chExt cx="2520000" cy="3008632"/>
          </a:xfrm>
        </p:grpSpPr>
        <p:grpSp>
          <p:nvGrpSpPr>
            <p:cNvPr id="6" name="Gruppe 5">
              <a:extLst>
                <a:ext uri="{FF2B5EF4-FFF2-40B4-BE49-F238E27FC236}">
                  <a16:creationId xmlns:a16="http://schemas.microsoft.com/office/drawing/2014/main" id="{7DE4D937-01CD-4408-8A44-92A98E6B4452}"/>
                </a:ext>
              </a:extLst>
            </p:cNvPr>
            <p:cNvGrpSpPr/>
            <p:nvPr userDrawn="1"/>
          </p:nvGrpSpPr>
          <p:grpSpPr>
            <a:xfrm>
              <a:off x="12684051" y="2949800"/>
              <a:ext cx="2520000" cy="1429503"/>
              <a:chOff x="12684051" y="3214496"/>
              <a:chExt cx="2520000" cy="1429503"/>
            </a:xfrm>
          </p:grpSpPr>
          <p:pic>
            <p:nvPicPr>
              <p:cNvPr id="5" name="Billede 4">
                <a:extLst>
                  <a:ext uri="{FF2B5EF4-FFF2-40B4-BE49-F238E27FC236}">
                    <a16:creationId xmlns:a16="http://schemas.microsoft.com/office/drawing/2014/main" id="{7146649D-DEED-46AA-98C0-E138D8EA5E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70" y="3429000"/>
                <a:ext cx="2159998" cy="1214999"/>
              </a:xfrm>
              <a:prstGeom prst="rect">
                <a:avLst/>
              </a:prstGeom>
            </p:spPr>
          </p:pic>
          <p:sp>
            <p:nvSpPr>
              <p:cNvPr id="13" name="Tekstboks 2">
                <a:extLst>
                  <a:ext uri="{FF2B5EF4-FFF2-40B4-BE49-F238E27FC236}">
                    <a16:creationId xmlns:a16="http://schemas.microsoft.com/office/drawing/2014/main" id="{FB6B4EED-1A7A-48CB-B223-C02620A0B3E2}"/>
                  </a:ext>
                </a:extLst>
              </p:cNvPr>
              <p:cNvSpPr txBox="1"/>
              <p:nvPr userDrawn="1"/>
            </p:nvSpPr>
            <p:spPr>
              <a:xfrm>
                <a:off x="12684051" y="3214496"/>
                <a:ext cx="2520000" cy="216000"/>
              </a:xfrm>
              <a:prstGeom prst="rect">
                <a:avLst/>
              </a:prstGeom>
              <a:noFill/>
            </p:spPr>
            <p:txBody>
              <a:bodyPr wrap="square" lIns="0" tIns="0" rIns="0" bIns="0" rtlCol="0">
                <a:spAutoFit/>
              </a:bodyPr>
              <a:lstStyle/>
              <a:p>
                <a:r>
                  <a:rPr lang="da-DK" sz="1000" b="1" dirty="0">
                    <a:solidFill>
                      <a:schemeClr val="bg2">
                        <a:lumMod val="50000"/>
                      </a:schemeClr>
                    </a:solidFill>
                  </a:rPr>
                  <a:t>Forside med farvet bund</a:t>
                </a:r>
              </a:p>
            </p:txBody>
          </p:sp>
        </p:grpSp>
        <p:grpSp>
          <p:nvGrpSpPr>
            <p:cNvPr id="19" name="Gruppe 18">
              <a:extLst>
                <a:ext uri="{FF2B5EF4-FFF2-40B4-BE49-F238E27FC236}">
                  <a16:creationId xmlns:a16="http://schemas.microsoft.com/office/drawing/2014/main" id="{3A3314B6-06F1-4C23-9845-4130A4B7D4AB}"/>
                </a:ext>
              </a:extLst>
            </p:cNvPr>
            <p:cNvGrpSpPr/>
            <p:nvPr userDrawn="1"/>
          </p:nvGrpSpPr>
          <p:grpSpPr>
            <a:xfrm>
              <a:off x="12684051" y="4525841"/>
              <a:ext cx="2520000" cy="1432591"/>
              <a:chOff x="12684051" y="4790537"/>
              <a:chExt cx="2520000" cy="1432591"/>
            </a:xfrm>
          </p:grpSpPr>
          <p:pic>
            <p:nvPicPr>
              <p:cNvPr id="20" name="Billede 19">
                <a:extLst>
                  <a:ext uri="{FF2B5EF4-FFF2-40B4-BE49-F238E27FC236}">
                    <a16:creationId xmlns:a16="http://schemas.microsoft.com/office/drawing/2014/main" id="{040CE79B-9034-4EAB-A21F-BC84C87198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0" y="5008129"/>
                <a:ext cx="2159998" cy="1214999"/>
              </a:xfrm>
              <a:prstGeom prst="rect">
                <a:avLst/>
              </a:prstGeom>
              <a:solidFill>
                <a:schemeClr val="bg2">
                  <a:lumMod val="50000"/>
                </a:schemeClr>
              </a:solidFill>
            </p:spPr>
          </p:pic>
          <p:sp>
            <p:nvSpPr>
              <p:cNvPr id="21" name="Tekstboks 2">
                <a:extLst>
                  <a:ext uri="{FF2B5EF4-FFF2-40B4-BE49-F238E27FC236}">
                    <a16:creationId xmlns:a16="http://schemas.microsoft.com/office/drawing/2014/main" id="{F4DDE6A4-B291-4FA0-8BF4-BE5A879F47F9}"/>
                  </a:ext>
                </a:extLst>
              </p:cNvPr>
              <p:cNvSpPr txBox="1"/>
              <p:nvPr userDrawn="1"/>
            </p:nvSpPr>
            <p:spPr>
              <a:xfrm>
                <a:off x="12684051" y="4790537"/>
                <a:ext cx="2520000" cy="216000"/>
              </a:xfrm>
              <a:prstGeom prst="rect">
                <a:avLst/>
              </a:prstGeom>
              <a:noFill/>
            </p:spPr>
            <p:txBody>
              <a:bodyPr wrap="square" lIns="0" tIns="0" rIns="0" bIns="0" rtlCol="0">
                <a:spAutoFit/>
              </a:bodyPr>
              <a:lstStyle/>
              <a:p>
                <a:r>
                  <a:rPr lang="da-DK" sz="1000" b="1" dirty="0">
                    <a:solidFill>
                      <a:schemeClr val="bg2">
                        <a:lumMod val="50000"/>
                      </a:schemeClr>
                    </a:solidFill>
                  </a:rPr>
                  <a:t>Forside med foto</a:t>
                </a:r>
              </a:p>
            </p:txBody>
          </p:sp>
        </p:grpSp>
      </p:grpSp>
    </p:spTree>
    <p:extLst>
      <p:ext uri="{BB962C8B-B14F-4D97-AF65-F5344CB8AC3E}">
        <p14:creationId xmlns:p14="http://schemas.microsoft.com/office/powerpoint/2010/main" val="412245994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tning, foto og mørk baggrund">
    <p:bg>
      <p:bgPr>
        <a:solidFill>
          <a:schemeClr val="bg2">
            <a:lumMod val="50000"/>
          </a:schemeClr>
        </a:solidFill>
        <a:effectLst/>
      </p:bgPr>
    </p:bg>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0"/>
            <a:ext cx="12192000" cy="6858000"/>
          </a:xfrm>
          <a:noFill/>
          <a:ln>
            <a:noFill/>
          </a:ln>
        </p:spPr>
        <p:txBody>
          <a:bodyPr/>
          <a:lstStyle>
            <a:lvl1pPr marL="0" indent="0" algn="ctr">
              <a:buNone/>
              <a:defRPr sz="2000" baseline="0">
                <a:solidFill>
                  <a:schemeClr val="tx1"/>
                </a:solidFill>
              </a:defRPr>
            </a:lvl1pPr>
          </a:lstStyle>
          <a:p>
            <a:r>
              <a:rPr lang="da-DK" smtClean="0"/>
              <a:t>Klik på ikonet for at tilføje et billede</a:t>
            </a:r>
            <a:endParaRPr lang="da-DK" dirty="0"/>
          </a:p>
        </p:txBody>
      </p:sp>
      <p:sp>
        <p:nvSpPr>
          <p:cNvPr id="2" name="Titel 1"/>
          <p:cNvSpPr>
            <a:spLocks noGrp="1"/>
          </p:cNvSpPr>
          <p:nvPr>
            <p:ph type="ctrTitle" hasCustomPrompt="1"/>
          </p:nvPr>
        </p:nvSpPr>
        <p:spPr>
          <a:xfrm>
            <a:off x="792000" y="4104000"/>
            <a:ext cx="9000002" cy="2340000"/>
          </a:xfrm>
          <a:solidFill>
            <a:schemeClr val="bg1"/>
          </a:solidFill>
        </p:spPr>
        <p:txBody>
          <a:bodyPr lIns="288000" tIns="180000" rIns="0" bIns="684000" anchor="t" anchorCtr="0">
            <a:normAutofit/>
          </a:bodyPr>
          <a:lstStyle>
            <a:lvl1pPr>
              <a:defRPr sz="4800" kern="0" spc="0" baseline="0">
                <a:solidFill>
                  <a:schemeClr val="accent1"/>
                </a:solidFill>
              </a:defRPr>
            </a:lvl1pPr>
          </a:lstStyle>
          <a:p>
            <a:r>
              <a:rPr lang="da-DK" dirty="0"/>
              <a:t>Klik for at tilføje tekst</a:t>
            </a:r>
          </a:p>
        </p:txBody>
      </p:sp>
      <p:sp>
        <p:nvSpPr>
          <p:cNvPr id="8" name="Pladsholder til tekst 8">
            <a:extLst>
              <a:ext uri="{FF2B5EF4-FFF2-40B4-BE49-F238E27FC236}">
                <a16:creationId xmlns:a16="http://schemas.microsoft.com/office/drawing/2014/main" id="{88B61B58-7855-4876-B461-879CA021F722}"/>
              </a:ext>
            </a:extLst>
          </p:cNvPr>
          <p:cNvSpPr>
            <a:spLocks noGrp="1"/>
          </p:cNvSpPr>
          <p:nvPr>
            <p:ph type="body" sz="quarter" idx="16"/>
          </p:nvPr>
        </p:nvSpPr>
        <p:spPr>
          <a:xfrm>
            <a:off x="0" y="4104000"/>
            <a:ext cx="612000" cy="23400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27" name="Undertitel 2"/>
          <p:cNvSpPr>
            <a:spLocks noGrp="1" noChangeAspect="1"/>
          </p:cNvSpPr>
          <p:nvPr>
            <p:ph type="subTitle" idx="1"/>
          </p:nvPr>
        </p:nvSpPr>
        <p:spPr>
          <a:xfrm>
            <a:off x="1080000" y="6073956"/>
            <a:ext cx="1447200" cy="205069"/>
          </a:xfrm>
          <a:blipFill>
            <a:blip r:embed="rId2"/>
            <a:stretch>
              <a:fillRect/>
            </a:stretch>
          </a:blipFill>
        </p:spPr>
        <p:txBody>
          <a:bodyPr lIns="288000" bIns="144000" anchor="b" anchorCtr="0">
            <a:normAutofit/>
          </a:bodyPr>
          <a:lstStyle>
            <a:lvl1pPr marL="0" indent="0" algn="l">
              <a:spcAft>
                <a:spcPts val="400"/>
              </a:spcAft>
              <a:buNone/>
              <a:defRPr sz="100">
                <a:no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dirty="0"/>
          </a:p>
        </p:txBody>
      </p:sp>
      <p:sp>
        <p:nvSpPr>
          <p:cNvPr id="11" name="Pladsholder til tekst 4">
            <a:extLst>
              <a:ext uri="{FF2B5EF4-FFF2-40B4-BE49-F238E27FC236}">
                <a16:creationId xmlns:a16="http://schemas.microsoft.com/office/drawing/2014/main" id="{8C8D4588-A254-4AF7-A259-9C485E400FC3}"/>
              </a:ext>
            </a:extLst>
          </p:cNvPr>
          <p:cNvSpPr>
            <a:spLocks noGrp="1" noChangeAspect="1"/>
          </p:cNvSpPr>
          <p:nvPr>
            <p:ph type="body" sz="quarter" idx="17"/>
          </p:nvPr>
        </p:nvSpPr>
        <p:spPr>
          <a:xfrm>
            <a:off x="10120510" y="5945034"/>
            <a:ext cx="1800000" cy="459184"/>
          </a:xfrm>
          <a:blipFill dpi="0" rotWithShape="1">
            <a:blip r:embed="rId3"/>
            <a:srcRect/>
            <a:stretch>
              <a:fillRect/>
            </a:stretch>
          </a:blipFill>
        </p:spPr>
        <p:txBody>
          <a:bodyPr/>
          <a:lstStyle>
            <a:lvl1pPr marL="0" indent="0">
              <a:buNone/>
              <a:defRPr sz="100">
                <a:noFill/>
              </a:defRPr>
            </a:lvl1pPr>
          </a:lstStyle>
          <a:p>
            <a:pPr lvl="0"/>
            <a:r>
              <a:rPr lang="da-DK" smtClean="0"/>
              <a:t>Rediger typografien i masterens</a:t>
            </a:r>
          </a:p>
        </p:txBody>
      </p:sp>
      <p:sp>
        <p:nvSpPr>
          <p:cNvPr id="9" name="Tekstboks 2">
            <a:extLst>
              <a:ext uri="{FF2B5EF4-FFF2-40B4-BE49-F238E27FC236}">
                <a16:creationId xmlns:a16="http://schemas.microsoft.com/office/drawing/2014/main" id="{1911923A-6C36-4C2B-B114-DC9F07DC721F}"/>
              </a:ext>
            </a:extLst>
          </p:cNvPr>
          <p:cNvSpPr txBox="1"/>
          <p:nvPr userDrawn="1"/>
        </p:nvSpPr>
        <p:spPr>
          <a:xfrm>
            <a:off x="12684051" y="0"/>
            <a:ext cx="2640000" cy="2923877"/>
          </a:xfrm>
          <a:prstGeom prst="rect">
            <a:avLst/>
          </a:prstGeom>
          <a:noFill/>
        </p:spPr>
        <p:txBody>
          <a:bodyPr wrap="square" lIns="0" tIns="0" rIns="0" bIns="0" rtlCol="0">
            <a:spAutoFit/>
          </a:bodyPr>
          <a:lstStyle/>
          <a:p>
            <a:r>
              <a:rPr lang="da-DK" sz="1000" b="1" dirty="0">
                <a:solidFill>
                  <a:schemeClr val="bg2">
                    <a:lumMod val="50000"/>
                  </a:schemeClr>
                </a:solidFill>
              </a:rPr>
              <a:t>Indsæt foto:</a:t>
            </a:r>
          </a:p>
          <a:p>
            <a:r>
              <a:rPr lang="da-DK" sz="1000" dirty="0">
                <a:solidFill>
                  <a:schemeClr val="bg2">
                    <a:lumMod val="50000"/>
                  </a:schemeClr>
                </a:solidFill>
              </a:rPr>
              <a:t>Klik på det lille fotoikon</a:t>
            </a:r>
            <a:r>
              <a:rPr lang="da-DK" sz="1000" baseline="0" dirty="0">
                <a:solidFill>
                  <a:schemeClr val="bg2">
                    <a:lumMod val="50000"/>
                  </a:schemeClr>
                </a:solidFill>
              </a:rPr>
              <a:t> </a:t>
            </a:r>
            <a:br>
              <a:rPr lang="da-DK" sz="1000" baseline="0" dirty="0">
                <a:solidFill>
                  <a:schemeClr val="bg2">
                    <a:lumMod val="50000"/>
                  </a:schemeClr>
                </a:solidFill>
              </a:rPr>
            </a:br>
            <a:r>
              <a:rPr lang="da-DK" sz="1000" baseline="0" dirty="0">
                <a:solidFill>
                  <a:schemeClr val="bg2">
                    <a:lumMod val="50000"/>
                  </a:schemeClr>
                </a:solidFill>
              </a:rPr>
              <a:t>og vælg det ønskede foto </a:t>
            </a:r>
            <a:br>
              <a:rPr lang="da-DK" sz="1000" baseline="0" dirty="0">
                <a:solidFill>
                  <a:schemeClr val="bg2">
                    <a:lumMod val="50000"/>
                  </a:schemeClr>
                </a:solidFill>
              </a:rPr>
            </a:br>
            <a:r>
              <a:rPr lang="da-DK" sz="1000" baseline="0" dirty="0">
                <a:solidFill>
                  <a:schemeClr val="bg2">
                    <a:lumMod val="50000"/>
                  </a:schemeClr>
                </a:solidFill>
              </a:rPr>
              <a:t>i dialogboksen.</a:t>
            </a:r>
          </a:p>
          <a:p>
            <a:endParaRPr lang="da-DK" sz="1000" baseline="0" dirty="0">
              <a:solidFill>
                <a:schemeClr val="bg2">
                  <a:lumMod val="50000"/>
                </a:schemeClr>
              </a:solidFill>
            </a:endParaRPr>
          </a:p>
          <a:p>
            <a:r>
              <a:rPr lang="da-DK" sz="1000" b="1" dirty="0">
                <a:solidFill>
                  <a:schemeClr val="bg2">
                    <a:lumMod val="50000"/>
                  </a:schemeClr>
                </a:solidFill>
              </a:rPr>
              <a:t>Skift eksisterende foto:</a:t>
            </a:r>
          </a:p>
          <a:p>
            <a:r>
              <a:rPr lang="da-DK" sz="1000" dirty="0">
                <a:solidFill>
                  <a:schemeClr val="bg2">
                    <a:lumMod val="50000"/>
                  </a:schemeClr>
                </a:solidFill>
              </a:rPr>
              <a:t>Klik på foto og brug derefter slettetasten </a:t>
            </a:r>
            <a:br>
              <a:rPr lang="da-DK" sz="1000" dirty="0">
                <a:solidFill>
                  <a:schemeClr val="bg2">
                    <a:lumMod val="50000"/>
                  </a:schemeClr>
                </a:solidFill>
              </a:rPr>
            </a:br>
            <a:r>
              <a:rPr lang="da-DK" sz="1000" dirty="0">
                <a:solidFill>
                  <a:schemeClr val="bg2">
                    <a:lumMod val="50000"/>
                  </a:schemeClr>
                </a:solidFill>
              </a:rPr>
              <a:t>til at fjerne det eksisterende foto. </a:t>
            </a:r>
            <a:br>
              <a:rPr lang="da-DK" sz="1000" dirty="0">
                <a:solidFill>
                  <a:schemeClr val="bg2">
                    <a:lumMod val="50000"/>
                  </a:schemeClr>
                </a:solidFill>
              </a:rPr>
            </a:br>
            <a:r>
              <a:rPr lang="da-DK" sz="1000" dirty="0">
                <a:solidFill>
                  <a:schemeClr val="bg2">
                    <a:lumMod val="50000"/>
                  </a:schemeClr>
                </a:solidFill>
              </a:rPr>
              <a:t>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foto som beskrevet ovenfor.</a:t>
            </a:r>
          </a:p>
          <a:p>
            <a:r>
              <a:rPr lang="da-DK" sz="1000" baseline="0" dirty="0">
                <a:solidFill>
                  <a:schemeClr val="bg2">
                    <a:lumMod val="50000"/>
                  </a:schemeClr>
                </a:solidFill>
              </a:rPr>
              <a:t>Når foto er placeret, højreklik</a:t>
            </a:r>
            <a:br>
              <a:rPr lang="da-DK" sz="1000" baseline="0" dirty="0">
                <a:solidFill>
                  <a:schemeClr val="bg2">
                    <a:lumMod val="50000"/>
                  </a:schemeClr>
                </a:solidFill>
              </a:rPr>
            </a:br>
            <a:r>
              <a:rPr lang="da-DK" sz="1000" baseline="0" dirty="0">
                <a:solidFill>
                  <a:schemeClr val="bg2">
                    <a:lumMod val="50000"/>
                  </a:schemeClr>
                </a:solidFill>
              </a:rPr>
              <a:t>og vælg ”Placér bagerst”.</a:t>
            </a:r>
          </a:p>
          <a:p>
            <a:endParaRPr lang="da-DK" sz="1000" baseline="0" dirty="0">
              <a:solidFill>
                <a:schemeClr val="bg2">
                  <a:lumMod val="50000"/>
                </a:schemeClr>
              </a:solidFill>
            </a:endParaRPr>
          </a:p>
          <a:p>
            <a:r>
              <a:rPr lang="da-DK" sz="1000" b="1" dirty="0">
                <a:solidFill>
                  <a:schemeClr val="bg2">
                    <a:lumMod val="50000"/>
                  </a:schemeClr>
                </a:solidFill>
              </a:rPr>
              <a:t>Skift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r>
              <a:rPr lang="da-DK" sz="1000" baseline="0" dirty="0">
                <a:solidFill>
                  <a:schemeClr val="bg2">
                    <a:lumMod val="50000"/>
                  </a:schemeClr>
                </a:solidFill>
              </a:rPr>
              <a:t>Tjek at logoet kan ses tydeligt, hvis ikke, </a:t>
            </a:r>
            <a:br>
              <a:rPr lang="da-DK" sz="1000" baseline="0" dirty="0">
                <a:solidFill>
                  <a:schemeClr val="bg2">
                    <a:lumMod val="50000"/>
                  </a:schemeClr>
                </a:solidFill>
              </a:rPr>
            </a:br>
            <a:r>
              <a:rPr lang="da-DK" sz="1000" baseline="0" dirty="0">
                <a:solidFill>
                  <a:schemeClr val="bg2">
                    <a:lumMod val="50000"/>
                  </a:schemeClr>
                </a:solidFill>
              </a:rPr>
              <a:t>så vælg en farve der er lidt mørkere.</a:t>
            </a:r>
          </a:p>
        </p:txBody>
      </p:sp>
      <p:grpSp>
        <p:nvGrpSpPr>
          <p:cNvPr id="3" name="Gruppe 2">
            <a:extLst>
              <a:ext uri="{FF2B5EF4-FFF2-40B4-BE49-F238E27FC236}">
                <a16:creationId xmlns:a16="http://schemas.microsoft.com/office/drawing/2014/main" id="{C812DA7E-1CBD-4163-AD30-61F2A269615D}"/>
              </a:ext>
            </a:extLst>
          </p:cNvPr>
          <p:cNvGrpSpPr/>
          <p:nvPr userDrawn="1"/>
        </p:nvGrpSpPr>
        <p:grpSpPr>
          <a:xfrm>
            <a:off x="12684051" y="3240000"/>
            <a:ext cx="2520000" cy="3008631"/>
            <a:chOff x="12684051" y="3849369"/>
            <a:chExt cx="2520000" cy="3008631"/>
          </a:xfrm>
        </p:grpSpPr>
        <p:grpSp>
          <p:nvGrpSpPr>
            <p:cNvPr id="12" name="Gruppe 11">
              <a:extLst>
                <a:ext uri="{FF2B5EF4-FFF2-40B4-BE49-F238E27FC236}">
                  <a16:creationId xmlns:a16="http://schemas.microsoft.com/office/drawing/2014/main" id="{043C6BD5-840C-451B-AA68-2C61C526C91F}"/>
                </a:ext>
              </a:extLst>
            </p:cNvPr>
            <p:cNvGrpSpPr/>
            <p:nvPr userDrawn="1"/>
          </p:nvGrpSpPr>
          <p:grpSpPr>
            <a:xfrm>
              <a:off x="12684051" y="3849369"/>
              <a:ext cx="2520000" cy="1429502"/>
              <a:chOff x="12684051" y="3214496"/>
              <a:chExt cx="2520000" cy="1429502"/>
            </a:xfrm>
          </p:grpSpPr>
          <p:pic>
            <p:nvPicPr>
              <p:cNvPr id="13" name="Billede 12">
                <a:extLst>
                  <a:ext uri="{FF2B5EF4-FFF2-40B4-BE49-F238E27FC236}">
                    <a16:creationId xmlns:a16="http://schemas.microsoft.com/office/drawing/2014/main" id="{D21A6EF5-34E4-4DB1-AB87-F2A8B545F9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0" y="3429000"/>
                <a:ext cx="2159998" cy="1214998"/>
              </a:xfrm>
              <a:prstGeom prst="rect">
                <a:avLst/>
              </a:prstGeom>
            </p:spPr>
          </p:pic>
          <p:sp>
            <p:nvSpPr>
              <p:cNvPr id="14" name="Tekstboks 2">
                <a:extLst>
                  <a:ext uri="{FF2B5EF4-FFF2-40B4-BE49-F238E27FC236}">
                    <a16:creationId xmlns:a16="http://schemas.microsoft.com/office/drawing/2014/main" id="{CEA84AB4-03D2-4258-8923-54EC869AB6CB}"/>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Afslutning med farvet bund</a:t>
                </a:r>
              </a:p>
            </p:txBody>
          </p:sp>
        </p:grpSp>
        <p:grpSp>
          <p:nvGrpSpPr>
            <p:cNvPr id="15" name="Gruppe 14">
              <a:extLst>
                <a:ext uri="{FF2B5EF4-FFF2-40B4-BE49-F238E27FC236}">
                  <a16:creationId xmlns:a16="http://schemas.microsoft.com/office/drawing/2014/main" id="{8C1C3570-9B32-4DA4-806D-09243456B5FF}"/>
                </a:ext>
              </a:extLst>
            </p:cNvPr>
            <p:cNvGrpSpPr/>
            <p:nvPr userDrawn="1"/>
          </p:nvGrpSpPr>
          <p:grpSpPr>
            <a:xfrm>
              <a:off x="12684051" y="5425410"/>
              <a:ext cx="2520000" cy="1432590"/>
              <a:chOff x="12684051" y="4790537"/>
              <a:chExt cx="2520000" cy="1432590"/>
            </a:xfrm>
          </p:grpSpPr>
          <p:pic>
            <p:nvPicPr>
              <p:cNvPr id="16" name="Billede 15">
                <a:extLst>
                  <a:ext uri="{FF2B5EF4-FFF2-40B4-BE49-F238E27FC236}">
                    <a16:creationId xmlns:a16="http://schemas.microsoft.com/office/drawing/2014/main" id="{0AF3F892-F938-4CE5-9E02-20494EB150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690371" y="5008129"/>
                <a:ext cx="2159996" cy="1214998"/>
              </a:xfrm>
              <a:prstGeom prst="rect">
                <a:avLst/>
              </a:prstGeom>
              <a:solidFill>
                <a:schemeClr val="bg2">
                  <a:lumMod val="50000"/>
                </a:schemeClr>
              </a:solidFill>
            </p:spPr>
          </p:pic>
          <p:sp>
            <p:nvSpPr>
              <p:cNvPr id="17" name="Tekstboks 2">
                <a:extLst>
                  <a:ext uri="{FF2B5EF4-FFF2-40B4-BE49-F238E27FC236}">
                    <a16:creationId xmlns:a16="http://schemas.microsoft.com/office/drawing/2014/main" id="{874E509F-7980-480F-858B-CE642D00B145}"/>
                  </a:ext>
                </a:extLst>
              </p:cNvPr>
              <p:cNvSpPr txBox="1"/>
              <p:nvPr userDrawn="1"/>
            </p:nvSpPr>
            <p:spPr>
              <a:xfrm>
                <a:off x="12684051" y="4790537"/>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Afslutning med foto</a:t>
                </a:r>
              </a:p>
            </p:txBody>
          </p:sp>
        </p:grpSp>
      </p:grpSp>
    </p:spTree>
    <p:extLst>
      <p:ext uri="{BB962C8B-B14F-4D97-AF65-F5344CB8AC3E}">
        <p14:creationId xmlns:p14="http://schemas.microsoft.com/office/powerpoint/2010/main" val="318139529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741680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foto / mørk baggrund">
    <p:bg>
      <p:bgPr>
        <a:solidFill>
          <a:schemeClr val="bg2">
            <a:lumMod val="50000"/>
          </a:schemeClr>
        </a:solidFill>
        <a:effectLst/>
      </p:bgPr>
    </p:bg>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0"/>
            <a:ext cx="12192000" cy="6858000"/>
          </a:xfrm>
          <a:noFill/>
          <a:ln>
            <a:noFill/>
          </a:ln>
        </p:spPr>
        <p:txBody>
          <a:bodyPr/>
          <a:lstStyle>
            <a:lvl1pPr marL="0" indent="0" algn="ctr">
              <a:buNone/>
              <a:defRPr sz="2000" baseline="0">
                <a:solidFill>
                  <a:schemeClr val="tx1"/>
                </a:solidFill>
              </a:defRPr>
            </a:lvl1pPr>
          </a:lstStyle>
          <a:p>
            <a:r>
              <a:rPr lang="da-DK" smtClean="0"/>
              <a:t>Klik på ikonet for at tilføje et billede</a:t>
            </a:r>
            <a:endParaRPr lang="da-DK" dirty="0"/>
          </a:p>
        </p:txBody>
      </p:sp>
      <p:sp>
        <p:nvSpPr>
          <p:cNvPr id="2" name="Titel 1"/>
          <p:cNvSpPr>
            <a:spLocks noGrp="1"/>
          </p:cNvSpPr>
          <p:nvPr>
            <p:ph type="ctrTitle" hasCustomPrompt="1"/>
          </p:nvPr>
        </p:nvSpPr>
        <p:spPr>
          <a:xfrm>
            <a:off x="792000" y="4104000"/>
            <a:ext cx="9000002" cy="1766309"/>
          </a:xfrm>
          <a:solidFill>
            <a:schemeClr val="bg1"/>
          </a:solidFill>
        </p:spPr>
        <p:txBody>
          <a:bodyPr lIns="288000" tIns="180000" rIns="180000" bIns="180000" anchor="t" anchorCtr="0">
            <a:normAutofit/>
          </a:bodyPr>
          <a:lstStyle>
            <a:lvl1pPr>
              <a:defRPr sz="4800" kern="0" spc="0" baseline="0">
                <a:solidFill>
                  <a:schemeClr val="accent1"/>
                </a:solidFill>
              </a:defRPr>
            </a:lvl1pPr>
          </a:lstStyle>
          <a:p>
            <a:r>
              <a:rPr lang="da-DK" dirty="0"/>
              <a:t>Præsentationstitel</a:t>
            </a:r>
            <a:br>
              <a:rPr lang="da-DK" dirty="0"/>
            </a:br>
            <a:r>
              <a:rPr lang="da-DK" dirty="0"/>
              <a:t>i op til tre linjer</a:t>
            </a:r>
          </a:p>
        </p:txBody>
      </p:sp>
      <p:sp>
        <p:nvSpPr>
          <p:cNvPr id="8" name="Pladsholder til tekst 8">
            <a:extLst>
              <a:ext uri="{FF2B5EF4-FFF2-40B4-BE49-F238E27FC236}">
                <a16:creationId xmlns:a16="http://schemas.microsoft.com/office/drawing/2014/main" id="{88B61B58-7855-4876-B461-879CA021F722}"/>
              </a:ext>
            </a:extLst>
          </p:cNvPr>
          <p:cNvSpPr>
            <a:spLocks noGrp="1"/>
          </p:cNvSpPr>
          <p:nvPr>
            <p:ph type="body" sz="quarter" idx="16"/>
          </p:nvPr>
        </p:nvSpPr>
        <p:spPr>
          <a:xfrm>
            <a:off x="0" y="4104000"/>
            <a:ext cx="612000" cy="23400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27" name="Undertitel 2"/>
          <p:cNvSpPr>
            <a:spLocks noGrp="1"/>
          </p:cNvSpPr>
          <p:nvPr>
            <p:ph type="subTitle" idx="1" hasCustomPrompt="1"/>
          </p:nvPr>
        </p:nvSpPr>
        <p:spPr>
          <a:xfrm>
            <a:off x="792000" y="5870309"/>
            <a:ext cx="9000001" cy="573691"/>
          </a:xfrm>
          <a:solidFill>
            <a:schemeClr val="bg1"/>
          </a:solidFill>
        </p:spPr>
        <p:txBody>
          <a:bodyPr lIns="288000" bIns="144000" anchor="b" anchorCtr="0">
            <a:normAutofit/>
          </a:bodyPr>
          <a:lstStyle>
            <a:lvl1pPr marL="0" indent="0" algn="l">
              <a:spcAft>
                <a:spcPts val="400"/>
              </a:spcAft>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Undertitel til præsentationen i op til to linjer</a:t>
            </a:r>
          </a:p>
        </p:txBody>
      </p:sp>
      <p:sp>
        <p:nvSpPr>
          <p:cNvPr id="10" name="Pladsholder til tekst 4">
            <a:extLst>
              <a:ext uri="{FF2B5EF4-FFF2-40B4-BE49-F238E27FC236}">
                <a16:creationId xmlns:a16="http://schemas.microsoft.com/office/drawing/2014/main" id="{20BEE3A3-4CBD-48CA-87BB-16D6320DDB89}"/>
              </a:ext>
            </a:extLst>
          </p:cNvPr>
          <p:cNvSpPr>
            <a:spLocks noGrp="1" noChangeAspect="1"/>
          </p:cNvSpPr>
          <p:nvPr>
            <p:ph type="body" sz="quarter" idx="17"/>
          </p:nvPr>
        </p:nvSpPr>
        <p:spPr>
          <a:xfrm>
            <a:off x="10120510" y="5945034"/>
            <a:ext cx="1800000" cy="459184"/>
          </a:xfrm>
          <a:blipFill dpi="0" rotWithShape="1">
            <a:blip r:embed="rId2"/>
            <a:srcRect/>
            <a:stretch>
              <a:fillRect/>
            </a:stretch>
          </a:blipFill>
        </p:spPr>
        <p:txBody>
          <a:bodyPr/>
          <a:lstStyle>
            <a:lvl1pPr marL="0" indent="0">
              <a:buNone/>
              <a:defRPr sz="100">
                <a:noFill/>
              </a:defRPr>
            </a:lvl1pPr>
          </a:lstStyle>
          <a:p>
            <a:pPr lvl="0"/>
            <a:r>
              <a:rPr lang="da-DK" smtClean="0"/>
              <a:t>Rediger typografien i masterens</a:t>
            </a:r>
          </a:p>
        </p:txBody>
      </p:sp>
      <p:sp>
        <p:nvSpPr>
          <p:cNvPr id="11" name="Tekstboks 2">
            <a:extLst>
              <a:ext uri="{FF2B5EF4-FFF2-40B4-BE49-F238E27FC236}">
                <a16:creationId xmlns:a16="http://schemas.microsoft.com/office/drawing/2014/main" id="{15F5E2C7-A4C9-49AA-9843-82509A2ADF08}"/>
              </a:ext>
            </a:extLst>
          </p:cNvPr>
          <p:cNvSpPr txBox="1"/>
          <p:nvPr userDrawn="1"/>
        </p:nvSpPr>
        <p:spPr>
          <a:xfrm>
            <a:off x="12684051" y="0"/>
            <a:ext cx="2640000" cy="2923877"/>
          </a:xfrm>
          <a:prstGeom prst="rect">
            <a:avLst/>
          </a:prstGeom>
          <a:noFill/>
        </p:spPr>
        <p:txBody>
          <a:bodyPr wrap="square" lIns="0" tIns="0" rIns="0" bIns="0" rtlCol="0">
            <a:spAutoFit/>
          </a:bodyPr>
          <a:lstStyle/>
          <a:p>
            <a:r>
              <a:rPr lang="da-DK" sz="1000" b="1" dirty="0">
                <a:solidFill>
                  <a:schemeClr val="bg2">
                    <a:lumMod val="50000"/>
                  </a:schemeClr>
                </a:solidFill>
              </a:rPr>
              <a:t>Indsæt foto:</a:t>
            </a:r>
          </a:p>
          <a:p>
            <a:r>
              <a:rPr lang="da-DK" sz="1000" dirty="0">
                <a:solidFill>
                  <a:schemeClr val="bg2">
                    <a:lumMod val="50000"/>
                  </a:schemeClr>
                </a:solidFill>
              </a:rPr>
              <a:t>Klik på det lille fotoikon</a:t>
            </a:r>
            <a:r>
              <a:rPr lang="da-DK" sz="1000" baseline="0" dirty="0">
                <a:solidFill>
                  <a:schemeClr val="bg2">
                    <a:lumMod val="50000"/>
                  </a:schemeClr>
                </a:solidFill>
              </a:rPr>
              <a:t> </a:t>
            </a:r>
            <a:br>
              <a:rPr lang="da-DK" sz="1000" baseline="0" dirty="0">
                <a:solidFill>
                  <a:schemeClr val="bg2">
                    <a:lumMod val="50000"/>
                  </a:schemeClr>
                </a:solidFill>
              </a:rPr>
            </a:br>
            <a:r>
              <a:rPr lang="da-DK" sz="1000" baseline="0" dirty="0">
                <a:solidFill>
                  <a:schemeClr val="bg2">
                    <a:lumMod val="50000"/>
                  </a:schemeClr>
                </a:solidFill>
              </a:rPr>
              <a:t>og vælg det ønskede foto </a:t>
            </a:r>
            <a:br>
              <a:rPr lang="da-DK" sz="1000" baseline="0" dirty="0">
                <a:solidFill>
                  <a:schemeClr val="bg2">
                    <a:lumMod val="50000"/>
                  </a:schemeClr>
                </a:solidFill>
              </a:rPr>
            </a:br>
            <a:r>
              <a:rPr lang="da-DK" sz="1000" baseline="0" dirty="0">
                <a:solidFill>
                  <a:schemeClr val="bg2">
                    <a:lumMod val="50000"/>
                  </a:schemeClr>
                </a:solidFill>
              </a:rPr>
              <a:t>i dialogboksen.</a:t>
            </a:r>
          </a:p>
          <a:p>
            <a:endParaRPr lang="da-DK" sz="1000" baseline="0" dirty="0">
              <a:solidFill>
                <a:schemeClr val="bg2">
                  <a:lumMod val="50000"/>
                </a:schemeClr>
              </a:solidFill>
            </a:endParaRPr>
          </a:p>
          <a:p>
            <a:r>
              <a:rPr lang="da-DK" sz="1000" b="1" dirty="0">
                <a:solidFill>
                  <a:schemeClr val="bg2">
                    <a:lumMod val="50000"/>
                  </a:schemeClr>
                </a:solidFill>
              </a:rPr>
              <a:t>Skift eksisterende foto:</a:t>
            </a:r>
          </a:p>
          <a:p>
            <a:r>
              <a:rPr lang="da-DK" sz="1000" dirty="0">
                <a:solidFill>
                  <a:schemeClr val="bg2">
                    <a:lumMod val="50000"/>
                  </a:schemeClr>
                </a:solidFill>
              </a:rPr>
              <a:t>Klik på foto og brug derefter slettetasten </a:t>
            </a:r>
            <a:br>
              <a:rPr lang="da-DK" sz="1000" dirty="0">
                <a:solidFill>
                  <a:schemeClr val="bg2">
                    <a:lumMod val="50000"/>
                  </a:schemeClr>
                </a:solidFill>
              </a:rPr>
            </a:br>
            <a:r>
              <a:rPr lang="da-DK" sz="1000" dirty="0">
                <a:solidFill>
                  <a:schemeClr val="bg2">
                    <a:lumMod val="50000"/>
                  </a:schemeClr>
                </a:solidFill>
              </a:rPr>
              <a:t>til at fjerne det eksisterende foto. </a:t>
            </a:r>
            <a:br>
              <a:rPr lang="da-DK" sz="1000" dirty="0">
                <a:solidFill>
                  <a:schemeClr val="bg2">
                    <a:lumMod val="50000"/>
                  </a:schemeClr>
                </a:solidFill>
              </a:rPr>
            </a:br>
            <a:r>
              <a:rPr lang="da-DK" sz="1000" dirty="0">
                <a:solidFill>
                  <a:schemeClr val="bg2">
                    <a:lumMod val="50000"/>
                  </a:schemeClr>
                </a:solidFill>
              </a:rPr>
              <a:t>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foto som beskrevet ovenfor.</a:t>
            </a:r>
          </a:p>
          <a:p>
            <a:r>
              <a:rPr lang="da-DK" sz="1000" baseline="0" dirty="0">
                <a:solidFill>
                  <a:schemeClr val="bg2">
                    <a:lumMod val="50000"/>
                  </a:schemeClr>
                </a:solidFill>
              </a:rPr>
              <a:t>Når foto er placeret, højreklik</a:t>
            </a:r>
            <a:br>
              <a:rPr lang="da-DK" sz="1000" baseline="0" dirty="0">
                <a:solidFill>
                  <a:schemeClr val="bg2">
                    <a:lumMod val="50000"/>
                  </a:schemeClr>
                </a:solidFill>
              </a:rPr>
            </a:br>
            <a:r>
              <a:rPr lang="da-DK" sz="1000" baseline="0" dirty="0">
                <a:solidFill>
                  <a:schemeClr val="bg2">
                    <a:lumMod val="50000"/>
                  </a:schemeClr>
                </a:solidFill>
              </a:rPr>
              <a:t>og vælg ”Placér bagerst”.</a:t>
            </a:r>
          </a:p>
          <a:p>
            <a:endParaRPr lang="da-DK" sz="1000" baseline="0" dirty="0">
              <a:solidFill>
                <a:schemeClr val="bg2">
                  <a:lumMod val="50000"/>
                </a:schemeClr>
              </a:solidFill>
            </a:endParaRPr>
          </a:p>
          <a:p>
            <a:r>
              <a:rPr lang="da-DK" sz="1000" b="1" dirty="0">
                <a:solidFill>
                  <a:schemeClr val="bg2">
                    <a:lumMod val="50000"/>
                  </a:schemeClr>
                </a:solidFill>
              </a:rPr>
              <a:t>Skift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r>
              <a:rPr lang="da-DK" sz="1000" baseline="0" dirty="0">
                <a:solidFill>
                  <a:schemeClr val="bg2">
                    <a:lumMod val="50000"/>
                  </a:schemeClr>
                </a:solidFill>
              </a:rPr>
              <a:t>Tjek at logoet kan ses tydeligt, hvis </a:t>
            </a:r>
            <a:br>
              <a:rPr lang="da-DK" sz="1000" baseline="0" dirty="0">
                <a:solidFill>
                  <a:schemeClr val="bg2">
                    <a:lumMod val="50000"/>
                  </a:schemeClr>
                </a:solidFill>
              </a:rPr>
            </a:br>
            <a:r>
              <a:rPr lang="da-DK" sz="1000" baseline="0" dirty="0">
                <a:solidFill>
                  <a:schemeClr val="bg2">
                    <a:lumMod val="50000"/>
                  </a:schemeClr>
                </a:solidFill>
              </a:rPr>
              <a:t>ikke, så vælg en farve der er lidt mørkere.</a:t>
            </a:r>
          </a:p>
        </p:txBody>
      </p:sp>
      <p:grpSp>
        <p:nvGrpSpPr>
          <p:cNvPr id="3" name="Gruppe 2">
            <a:extLst>
              <a:ext uri="{FF2B5EF4-FFF2-40B4-BE49-F238E27FC236}">
                <a16:creationId xmlns:a16="http://schemas.microsoft.com/office/drawing/2014/main" id="{D3E9100D-8C91-40B2-8BC4-6246B92323FB}"/>
              </a:ext>
            </a:extLst>
          </p:cNvPr>
          <p:cNvGrpSpPr/>
          <p:nvPr userDrawn="1"/>
        </p:nvGrpSpPr>
        <p:grpSpPr>
          <a:xfrm>
            <a:off x="12684051" y="3121250"/>
            <a:ext cx="2520000" cy="3008632"/>
            <a:chOff x="12684051" y="2949800"/>
            <a:chExt cx="2520000" cy="3008632"/>
          </a:xfrm>
        </p:grpSpPr>
        <p:grpSp>
          <p:nvGrpSpPr>
            <p:cNvPr id="9" name="Gruppe 8">
              <a:extLst>
                <a:ext uri="{FF2B5EF4-FFF2-40B4-BE49-F238E27FC236}">
                  <a16:creationId xmlns:a16="http://schemas.microsoft.com/office/drawing/2014/main" id="{72A0CF0F-CE9F-41E4-ADB2-438249AD6BD0}"/>
                </a:ext>
              </a:extLst>
            </p:cNvPr>
            <p:cNvGrpSpPr/>
            <p:nvPr userDrawn="1"/>
          </p:nvGrpSpPr>
          <p:grpSpPr>
            <a:xfrm>
              <a:off x="12684051" y="4525841"/>
              <a:ext cx="2520000" cy="1432591"/>
              <a:chOff x="12684051" y="4790537"/>
              <a:chExt cx="2520000" cy="1432591"/>
            </a:xfrm>
          </p:grpSpPr>
          <p:pic>
            <p:nvPicPr>
              <p:cNvPr id="12" name="Billede 11">
                <a:extLst>
                  <a:ext uri="{FF2B5EF4-FFF2-40B4-BE49-F238E27FC236}">
                    <a16:creationId xmlns:a16="http://schemas.microsoft.com/office/drawing/2014/main" id="{962AC52A-D9BE-4601-A18D-E69078FD40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69" y="5008129"/>
                <a:ext cx="2160000" cy="1214999"/>
              </a:xfrm>
              <a:prstGeom prst="rect">
                <a:avLst/>
              </a:prstGeom>
            </p:spPr>
          </p:pic>
          <p:sp>
            <p:nvSpPr>
              <p:cNvPr id="13" name="Tekstboks 2">
                <a:extLst>
                  <a:ext uri="{FF2B5EF4-FFF2-40B4-BE49-F238E27FC236}">
                    <a16:creationId xmlns:a16="http://schemas.microsoft.com/office/drawing/2014/main" id="{1E12F7E7-F402-43AD-B81F-E77E4E4FBEF4}"/>
                  </a:ext>
                </a:extLst>
              </p:cNvPr>
              <p:cNvSpPr txBox="1"/>
              <p:nvPr userDrawn="1"/>
            </p:nvSpPr>
            <p:spPr>
              <a:xfrm>
                <a:off x="12684051" y="4790537"/>
                <a:ext cx="2520000" cy="216000"/>
              </a:xfrm>
              <a:prstGeom prst="rect">
                <a:avLst/>
              </a:prstGeom>
              <a:noFill/>
            </p:spPr>
            <p:txBody>
              <a:bodyPr wrap="square" lIns="0" tIns="0" rIns="0" bIns="0" rtlCol="0">
                <a:spAutoFit/>
              </a:bodyPr>
              <a:lstStyle/>
              <a:p>
                <a:r>
                  <a:rPr lang="da-DK" sz="1000" b="1" dirty="0">
                    <a:solidFill>
                      <a:schemeClr val="bg2">
                        <a:lumMod val="50000"/>
                      </a:schemeClr>
                    </a:solidFill>
                  </a:rPr>
                  <a:t>Forside med foto</a:t>
                </a:r>
              </a:p>
            </p:txBody>
          </p:sp>
        </p:grpSp>
        <p:grpSp>
          <p:nvGrpSpPr>
            <p:cNvPr id="17" name="Gruppe 16">
              <a:extLst>
                <a:ext uri="{FF2B5EF4-FFF2-40B4-BE49-F238E27FC236}">
                  <a16:creationId xmlns:a16="http://schemas.microsoft.com/office/drawing/2014/main" id="{5195D629-B015-487B-B699-1A9112BFD7D9}"/>
                </a:ext>
              </a:extLst>
            </p:cNvPr>
            <p:cNvGrpSpPr/>
            <p:nvPr userDrawn="1"/>
          </p:nvGrpSpPr>
          <p:grpSpPr>
            <a:xfrm>
              <a:off x="12684051" y="2949800"/>
              <a:ext cx="2520000" cy="1429503"/>
              <a:chOff x="12684051" y="3214496"/>
              <a:chExt cx="2520000" cy="1429503"/>
            </a:xfrm>
          </p:grpSpPr>
          <p:pic>
            <p:nvPicPr>
              <p:cNvPr id="19" name="Billede 18">
                <a:extLst>
                  <a:ext uri="{FF2B5EF4-FFF2-40B4-BE49-F238E27FC236}">
                    <a16:creationId xmlns:a16="http://schemas.microsoft.com/office/drawing/2014/main" id="{7138B445-0472-4892-A1E8-DFAC80E4F4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0" y="3429000"/>
                <a:ext cx="2159998" cy="1214999"/>
              </a:xfrm>
              <a:prstGeom prst="rect">
                <a:avLst/>
              </a:prstGeom>
            </p:spPr>
          </p:pic>
          <p:sp>
            <p:nvSpPr>
              <p:cNvPr id="20" name="Tekstboks 2">
                <a:extLst>
                  <a:ext uri="{FF2B5EF4-FFF2-40B4-BE49-F238E27FC236}">
                    <a16:creationId xmlns:a16="http://schemas.microsoft.com/office/drawing/2014/main" id="{E5A56CC7-4C55-421F-B3F6-D48EE739C453}"/>
                  </a:ext>
                </a:extLst>
              </p:cNvPr>
              <p:cNvSpPr txBox="1"/>
              <p:nvPr userDrawn="1"/>
            </p:nvSpPr>
            <p:spPr>
              <a:xfrm>
                <a:off x="12684051" y="3214496"/>
                <a:ext cx="2520000" cy="216000"/>
              </a:xfrm>
              <a:prstGeom prst="rect">
                <a:avLst/>
              </a:prstGeom>
              <a:noFill/>
            </p:spPr>
            <p:txBody>
              <a:bodyPr wrap="square" lIns="0" tIns="0" rIns="0" bIns="0" rtlCol="0">
                <a:spAutoFit/>
              </a:bodyPr>
              <a:lstStyle/>
              <a:p>
                <a:r>
                  <a:rPr lang="da-DK" sz="1000" b="1" dirty="0">
                    <a:solidFill>
                      <a:schemeClr val="bg2">
                        <a:lumMod val="50000"/>
                      </a:schemeClr>
                    </a:solidFill>
                  </a:rPr>
                  <a:t>Forside med farvet bund</a:t>
                </a:r>
              </a:p>
            </p:txBody>
          </p:sp>
        </p:grpSp>
      </p:grpSp>
    </p:spTree>
    <p:extLst>
      <p:ext uri="{BB962C8B-B14F-4D97-AF65-F5344CB8AC3E}">
        <p14:creationId xmlns:p14="http://schemas.microsoft.com/office/powerpoint/2010/main" val="162285352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rside, illustrationer / hvid baggrund">
    <p:bg>
      <p:bgPr>
        <a:solidFill>
          <a:schemeClr val="bg1"/>
        </a:solidFill>
        <a:effectLst/>
      </p:bgPr>
    </p:bg>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0"/>
            <a:ext cx="12192000" cy="6858000"/>
          </a:xfrm>
          <a:noFill/>
          <a:ln>
            <a:noFill/>
          </a:ln>
        </p:spPr>
        <p:txBody>
          <a:bodyPr/>
          <a:lstStyle>
            <a:lvl1pPr marL="0" indent="0" algn="ctr">
              <a:buNone/>
              <a:defRPr sz="2000" baseline="0">
                <a:solidFill>
                  <a:schemeClr val="tx1"/>
                </a:solidFill>
              </a:defRPr>
            </a:lvl1pPr>
          </a:lstStyle>
          <a:p>
            <a:r>
              <a:rPr lang="da-DK" smtClean="0"/>
              <a:t>Klik på ikonet for at tilføje et billede</a:t>
            </a:r>
            <a:endParaRPr lang="da-DK" dirty="0"/>
          </a:p>
        </p:txBody>
      </p:sp>
      <p:sp>
        <p:nvSpPr>
          <p:cNvPr id="2" name="Titel 1"/>
          <p:cNvSpPr>
            <a:spLocks noGrp="1"/>
          </p:cNvSpPr>
          <p:nvPr>
            <p:ph type="ctrTitle" hasCustomPrompt="1"/>
          </p:nvPr>
        </p:nvSpPr>
        <p:spPr>
          <a:xfrm>
            <a:off x="792000" y="4104000"/>
            <a:ext cx="9000002" cy="1766309"/>
          </a:xfrm>
          <a:noFill/>
        </p:spPr>
        <p:txBody>
          <a:bodyPr lIns="288000" tIns="180000" rIns="180000" bIns="180000" anchor="t" anchorCtr="0">
            <a:normAutofit/>
          </a:bodyPr>
          <a:lstStyle>
            <a:lvl1pPr>
              <a:defRPr sz="4800" kern="0" spc="0" baseline="0">
                <a:solidFill>
                  <a:schemeClr val="accent1"/>
                </a:solidFill>
              </a:defRPr>
            </a:lvl1pPr>
          </a:lstStyle>
          <a:p>
            <a:r>
              <a:rPr lang="da-DK" dirty="0"/>
              <a:t>Præsentationstitel</a:t>
            </a:r>
            <a:br>
              <a:rPr lang="da-DK" dirty="0"/>
            </a:br>
            <a:r>
              <a:rPr lang="da-DK" dirty="0"/>
              <a:t>i op til tre linjer</a:t>
            </a:r>
          </a:p>
        </p:txBody>
      </p:sp>
      <p:sp>
        <p:nvSpPr>
          <p:cNvPr id="3" name="Tekstboks 2"/>
          <p:cNvSpPr txBox="1"/>
          <p:nvPr/>
        </p:nvSpPr>
        <p:spPr>
          <a:xfrm>
            <a:off x="12684051" y="0"/>
            <a:ext cx="2640000" cy="3385542"/>
          </a:xfrm>
          <a:prstGeom prst="rect">
            <a:avLst/>
          </a:prstGeom>
          <a:noFill/>
        </p:spPr>
        <p:txBody>
          <a:bodyPr wrap="square" lIns="0" tIns="0" rIns="0" bIns="0" rtlCol="0">
            <a:spAutoFit/>
          </a:bodyPr>
          <a:lstStyle/>
          <a:p>
            <a:r>
              <a:rPr lang="da-DK" sz="1000" b="1" dirty="0">
                <a:solidFill>
                  <a:schemeClr val="bg2">
                    <a:lumMod val="50000"/>
                  </a:schemeClr>
                </a:solidFill>
              </a:rPr>
              <a:t>Indsæt illustration:</a:t>
            </a:r>
          </a:p>
          <a:p>
            <a:r>
              <a:rPr lang="da-DK" sz="1000" dirty="0">
                <a:solidFill>
                  <a:schemeClr val="bg2">
                    <a:lumMod val="50000"/>
                  </a:schemeClr>
                </a:solidFill>
              </a:rPr>
              <a:t>Klik på det lille fotoikon</a:t>
            </a:r>
            <a:r>
              <a:rPr lang="da-DK" sz="1000" baseline="0" dirty="0">
                <a:solidFill>
                  <a:schemeClr val="bg2">
                    <a:lumMod val="50000"/>
                  </a:schemeClr>
                </a:solidFill>
              </a:rPr>
              <a:t> og vælg den </a:t>
            </a:r>
          </a:p>
          <a:p>
            <a:r>
              <a:rPr lang="da-DK" sz="1000" baseline="0" dirty="0">
                <a:solidFill>
                  <a:schemeClr val="bg2">
                    <a:lumMod val="50000"/>
                  </a:schemeClr>
                </a:solidFill>
              </a:rPr>
              <a:t>ønskede illustration i dialogboksen.</a:t>
            </a:r>
          </a:p>
          <a:p>
            <a:endParaRPr lang="da-DK" sz="1000" baseline="0" dirty="0">
              <a:solidFill>
                <a:schemeClr val="bg2">
                  <a:lumMod val="50000"/>
                </a:schemeClr>
              </a:solidFill>
            </a:endParaRPr>
          </a:p>
          <a:p>
            <a:r>
              <a:rPr lang="da-DK" sz="1000" b="1" baseline="0" dirty="0">
                <a:solidFill>
                  <a:schemeClr val="bg2">
                    <a:lumMod val="50000"/>
                  </a:schemeClr>
                </a:solidFill>
              </a:rPr>
              <a:t>Tilpas baggrundsfarve til illustration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aseline="0" dirty="0">
                <a:solidFill>
                  <a:schemeClr val="bg2">
                    <a:lumMod val="50000"/>
                  </a:schemeClr>
                </a:solidFill>
              </a:rPr>
              <a:t>Hvis illustrationen har en farvet baggrund</a:t>
            </a:r>
            <a:br>
              <a:rPr lang="da-DK" sz="1000" baseline="0" dirty="0">
                <a:solidFill>
                  <a:schemeClr val="bg2">
                    <a:lumMod val="50000"/>
                  </a:schemeClr>
                </a:solidFill>
              </a:rPr>
            </a:br>
            <a:r>
              <a:rPr lang="da-DK" sz="1000" baseline="0" dirty="0">
                <a:solidFill>
                  <a:schemeClr val="bg2">
                    <a:lumMod val="50000"/>
                  </a:schemeClr>
                </a:solidFill>
              </a:rPr>
              <a:t>kan baggrundsfarven sættes til den samme farve. </a:t>
            </a:r>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den ønskede farve ved hjælp af værktøjet ”Pipette”. </a:t>
            </a:r>
            <a:br>
              <a:rPr lang="da-DK" sz="1000" baseline="0" dirty="0">
                <a:solidFill>
                  <a:schemeClr val="bg2">
                    <a:lumMod val="50000"/>
                  </a:schemeClr>
                </a:solidFill>
              </a:rPr>
            </a:br>
            <a:r>
              <a:rPr lang="da-DK" sz="1000" baseline="0" dirty="0">
                <a:solidFill>
                  <a:schemeClr val="bg2">
                    <a:lumMod val="50000"/>
                  </a:schemeClr>
                </a:solidFill>
              </a:rPr>
              <a:t>Med Pipette-værktøjet valgt, klikkes der på illustrationens baggrundsfarve som derved kopieres og indsættes som baggrundsfarve </a:t>
            </a:r>
            <a:br>
              <a:rPr lang="da-DK" sz="1000" baseline="0" dirty="0">
                <a:solidFill>
                  <a:schemeClr val="bg2">
                    <a:lumMod val="50000"/>
                  </a:schemeClr>
                </a:solidFill>
              </a:rPr>
            </a:br>
            <a:r>
              <a:rPr lang="da-DK" sz="1000" baseline="0" dirty="0">
                <a:solidFill>
                  <a:schemeClr val="bg2">
                    <a:lumMod val="50000"/>
                  </a:schemeClr>
                </a:solidFill>
              </a:rPr>
              <a:t>på forsiden.</a:t>
            </a:r>
          </a:p>
          <a:p>
            <a:endParaRPr lang="da-DK" sz="1000" baseline="0" dirty="0">
              <a:solidFill>
                <a:schemeClr val="bg2">
                  <a:lumMod val="50000"/>
                </a:schemeClr>
              </a:solidFill>
            </a:endParaRPr>
          </a:p>
          <a:p>
            <a:r>
              <a:rPr lang="da-DK" sz="1000" b="1" dirty="0">
                <a:solidFill>
                  <a:schemeClr val="bg2">
                    <a:lumMod val="50000"/>
                  </a:schemeClr>
                </a:solidFill>
              </a:rPr>
              <a:t>Skift eksisterende illustration:</a:t>
            </a:r>
          </a:p>
          <a:p>
            <a:r>
              <a:rPr lang="da-DK" sz="1000" dirty="0">
                <a:solidFill>
                  <a:schemeClr val="bg2">
                    <a:lumMod val="50000"/>
                  </a:schemeClr>
                </a:solidFill>
              </a:rPr>
              <a:t>Klik på illustrationen og brug derefter slettetasten til at fjerne den eksisterende illustration. 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illustration som beskrevet øverst. Når illustrationen er placeret, højreklik og vælg ”Placér bagerst”.</a:t>
            </a:r>
          </a:p>
        </p:txBody>
      </p:sp>
      <p:sp>
        <p:nvSpPr>
          <p:cNvPr id="8" name="Pladsholder til tekst 8">
            <a:extLst>
              <a:ext uri="{FF2B5EF4-FFF2-40B4-BE49-F238E27FC236}">
                <a16:creationId xmlns:a16="http://schemas.microsoft.com/office/drawing/2014/main" id="{88B61B58-7855-4876-B461-879CA021F722}"/>
              </a:ext>
            </a:extLst>
          </p:cNvPr>
          <p:cNvSpPr>
            <a:spLocks noGrp="1"/>
          </p:cNvSpPr>
          <p:nvPr>
            <p:ph type="body" sz="quarter" idx="16"/>
          </p:nvPr>
        </p:nvSpPr>
        <p:spPr>
          <a:xfrm>
            <a:off x="0" y="4104000"/>
            <a:ext cx="612000" cy="23400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27" name="Undertitel 2"/>
          <p:cNvSpPr>
            <a:spLocks noGrp="1"/>
          </p:cNvSpPr>
          <p:nvPr>
            <p:ph type="subTitle" idx="1" hasCustomPrompt="1"/>
          </p:nvPr>
        </p:nvSpPr>
        <p:spPr>
          <a:xfrm>
            <a:off x="792000" y="5870309"/>
            <a:ext cx="9000001" cy="573691"/>
          </a:xfrm>
          <a:noFill/>
        </p:spPr>
        <p:txBody>
          <a:bodyPr lIns="288000" bIns="144000" anchor="b" anchorCtr="0">
            <a:normAutofit/>
          </a:bodyPr>
          <a:lstStyle>
            <a:lvl1pPr marL="0" indent="0" algn="l">
              <a:spcAft>
                <a:spcPts val="400"/>
              </a:spcAft>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Undertitel til præsentationen i op til to linjer</a:t>
            </a:r>
          </a:p>
        </p:txBody>
      </p:sp>
      <p:sp>
        <p:nvSpPr>
          <p:cNvPr id="11" name="Pladsholder til tekst 4">
            <a:extLst>
              <a:ext uri="{FF2B5EF4-FFF2-40B4-BE49-F238E27FC236}">
                <a16:creationId xmlns:a16="http://schemas.microsoft.com/office/drawing/2014/main" id="{8C8D4588-A254-4AF7-A259-9C485E400FC3}"/>
              </a:ext>
            </a:extLst>
          </p:cNvPr>
          <p:cNvSpPr>
            <a:spLocks noGrp="1" noChangeAspect="1"/>
          </p:cNvSpPr>
          <p:nvPr>
            <p:ph type="body" sz="quarter" idx="17"/>
          </p:nvPr>
        </p:nvSpPr>
        <p:spPr>
          <a:xfrm>
            <a:off x="10120510" y="5945034"/>
            <a:ext cx="1800000" cy="459184"/>
          </a:xfrm>
          <a:blipFill dpi="0" rotWithShape="1">
            <a:blip r:embed="rId2"/>
            <a:srcRect/>
            <a:stretch>
              <a:fillRect/>
            </a:stretch>
          </a:blipFill>
        </p:spPr>
        <p:txBody>
          <a:bodyPr/>
          <a:lstStyle>
            <a:lvl1pPr marL="0" indent="0">
              <a:buNone/>
              <a:defRPr sz="100">
                <a:noFill/>
              </a:defRPr>
            </a:lvl1pPr>
          </a:lstStyle>
          <a:p>
            <a:pPr lvl="0"/>
            <a:r>
              <a:rPr lang="da-DK" smtClean="0"/>
              <a:t>Rediger typografien i masterens</a:t>
            </a:r>
          </a:p>
        </p:txBody>
      </p:sp>
      <p:grpSp>
        <p:nvGrpSpPr>
          <p:cNvPr id="9" name="Gruppe 8">
            <a:extLst>
              <a:ext uri="{FF2B5EF4-FFF2-40B4-BE49-F238E27FC236}">
                <a16:creationId xmlns:a16="http://schemas.microsoft.com/office/drawing/2014/main" id="{C1BA08FD-FC6C-4B54-BCF8-D9E5B2EA423E}"/>
              </a:ext>
            </a:extLst>
          </p:cNvPr>
          <p:cNvGrpSpPr/>
          <p:nvPr userDrawn="1"/>
        </p:nvGrpSpPr>
        <p:grpSpPr>
          <a:xfrm>
            <a:off x="12684051" y="3720014"/>
            <a:ext cx="2520000" cy="1429502"/>
            <a:chOff x="12684051" y="3214496"/>
            <a:chExt cx="2520000" cy="1429502"/>
          </a:xfrm>
        </p:grpSpPr>
        <p:pic>
          <p:nvPicPr>
            <p:cNvPr id="10" name="Billede 9">
              <a:extLst>
                <a:ext uri="{FF2B5EF4-FFF2-40B4-BE49-F238E27FC236}">
                  <a16:creationId xmlns:a16="http://schemas.microsoft.com/office/drawing/2014/main" id="{4C53F41B-BB5C-4269-8066-A14FECBAA6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70" y="3429000"/>
              <a:ext cx="2159998" cy="1214998"/>
            </a:xfrm>
            <a:prstGeom prst="rect">
              <a:avLst/>
            </a:prstGeom>
          </p:spPr>
        </p:pic>
        <p:sp>
          <p:nvSpPr>
            <p:cNvPr id="12" name="Tekstboks 2">
              <a:extLst>
                <a:ext uri="{FF2B5EF4-FFF2-40B4-BE49-F238E27FC236}">
                  <a16:creationId xmlns:a16="http://schemas.microsoft.com/office/drawing/2014/main" id="{1AA35665-C9C9-4B88-ADD6-37400EF7BAC5}"/>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Forside med illustration på hvid bund</a:t>
              </a:r>
            </a:p>
          </p:txBody>
        </p:sp>
      </p:grpSp>
      <p:grpSp>
        <p:nvGrpSpPr>
          <p:cNvPr id="13" name="Gruppe 12">
            <a:extLst>
              <a:ext uri="{FF2B5EF4-FFF2-40B4-BE49-F238E27FC236}">
                <a16:creationId xmlns:a16="http://schemas.microsoft.com/office/drawing/2014/main" id="{502E0AD8-BDBD-4513-95E7-8B7E0854193D}"/>
              </a:ext>
            </a:extLst>
          </p:cNvPr>
          <p:cNvGrpSpPr/>
          <p:nvPr userDrawn="1"/>
        </p:nvGrpSpPr>
        <p:grpSpPr>
          <a:xfrm>
            <a:off x="12684051" y="5428498"/>
            <a:ext cx="2520000" cy="1429502"/>
            <a:chOff x="12684051" y="3214496"/>
            <a:chExt cx="2520000" cy="1429502"/>
          </a:xfrm>
        </p:grpSpPr>
        <p:pic>
          <p:nvPicPr>
            <p:cNvPr id="14" name="Billede 13">
              <a:extLst>
                <a:ext uri="{FF2B5EF4-FFF2-40B4-BE49-F238E27FC236}">
                  <a16:creationId xmlns:a16="http://schemas.microsoft.com/office/drawing/2014/main" id="{06EF6C35-ECB2-40D1-BAF4-869ADBE0C4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1" y="3429000"/>
              <a:ext cx="2159996" cy="1214998"/>
            </a:xfrm>
            <a:prstGeom prst="rect">
              <a:avLst/>
            </a:prstGeom>
          </p:spPr>
        </p:pic>
        <p:sp>
          <p:nvSpPr>
            <p:cNvPr id="15" name="Tekstboks 2">
              <a:extLst>
                <a:ext uri="{FF2B5EF4-FFF2-40B4-BE49-F238E27FC236}">
                  <a16:creationId xmlns:a16="http://schemas.microsoft.com/office/drawing/2014/main" id="{AFAC5389-32AA-4217-AA93-6C51FB12F23A}"/>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Forside med illustration på farvet bund</a:t>
              </a:r>
            </a:p>
          </p:txBody>
        </p:sp>
      </p:grpSp>
    </p:spTree>
    <p:extLst>
      <p:ext uri="{BB962C8B-B14F-4D97-AF65-F5344CB8AC3E}">
        <p14:creationId xmlns:p14="http://schemas.microsoft.com/office/powerpoint/2010/main" val="350721249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eller figur, 1 spalte">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234799" y="1881188"/>
            <a:ext cx="9037637" cy="4140200"/>
          </a:xfrm>
        </p:spPr>
        <p:txBody>
          <a:bodyPr/>
          <a:lstStyle>
            <a:lvl1pPr marL="270000" indent="-270000">
              <a:spcBef>
                <a:spcPts val="0"/>
              </a:spcBef>
              <a:spcAft>
                <a:spcPts val="1000"/>
              </a:spcAft>
              <a:buClr>
                <a:schemeClr val="tx2"/>
              </a:buClr>
              <a:buFontTx/>
              <a:buChar char="–"/>
              <a:defRPr sz="2000" baseline="0">
                <a:solidFill>
                  <a:schemeClr val="tx2"/>
                </a:solidFill>
              </a:defRPr>
            </a:lvl1pPr>
            <a:lvl2pPr marL="540000" indent="-270000">
              <a:buClr>
                <a:schemeClr val="tx2"/>
              </a:buClr>
              <a:buFontTx/>
              <a:buChar char="–"/>
              <a:defRPr>
                <a:solidFill>
                  <a:schemeClr val="tx2"/>
                </a:solidFill>
              </a:defRPr>
            </a:lvl2pPr>
            <a:lvl3pPr marL="810000" indent="-270000">
              <a:buClr>
                <a:schemeClr val="tx2"/>
              </a:buClr>
              <a:buFontTx/>
              <a:buChar char="–"/>
              <a:defRPr>
                <a:solidFill>
                  <a:schemeClr val="tx2"/>
                </a:solidFill>
              </a:defRPr>
            </a:lvl3pPr>
            <a:lvl4pPr marL="1080000" indent="-270000">
              <a:buClr>
                <a:schemeClr val="tx2"/>
              </a:buClr>
              <a:buFontTx/>
              <a:buChar char="–"/>
              <a:defRPr>
                <a:solidFill>
                  <a:schemeClr val="tx2"/>
                </a:solidFill>
              </a:defRPr>
            </a:lvl4pPr>
            <a:lvl5pPr marL="1350000" indent="-270000">
              <a:buClr>
                <a:schemeClr val="tx2"/>
              </a:buClr>
              <a:buFontTx/>
              <a:buChar char="–"/>
              <a:defRPr>
                <a:solidFill>
                  <a:schemeClr val="tx2"/>
                </a:solidFill>
              </a:defRPr>
            </a:lvl5pPr>
            <a:lvl6pPr marL="1620000" indent="-270000">
              <a:spcBef>
                <a:spcPts val="0"/>
              </a:spcBef>
              <a:spcAft>
                <a:spcPts val="1000"/>
              </a:spcAft>
              <a:buClr>
                <a:schemeClr val="tx2"/>
              </a:buClr>
              <a:buFontTx/>
              <a:buChar char="–"/>
              <a:defRPr>
                <a:solidFill>
                  <a:schemeClr val="tx2"/>
                </a:solidFill>
              </a:defRPr>
            </a:lvl6pPr>
            <a:lvl7pPr marL="1890000" indent="-270000">
              <a:buClr>
                <a:schemeClr val="tx2"/>
              </a:buClr>
              <a:buFontTx/>
              <a:buChar char="–"/>
              <a:defRPr>
                <a:solidFill>
                  <a:schemeClr val="tx2"/>
                </a:solidFill>
              </a:defRPr>
            </a:lvl7pPr>
            <a:lvl8pPr marL="2160000" indent="-270000">
              <a:buClr>
                <a:schemeClr val="tx2"/>
              </a:buClr>
              <a:buFontTx/>
              <a:buChar char="–"/>
              <a:defRPr>
                <a:solidFill>
                  <a:schemeClr val="tx2"/>
                </a:solidFill>
              </a:defRPr>
            </a:lvl8pPr>
            <a:lvl9pPr marL="2430000" indent="-270000">
              <a:spcBef>
                <a:spcPts val="0"/>
              </a:spcBef>
              <a:spcAft>
                <a:spcPts val="1000"/>
              </a:spcAft>
              <a:buClr>
                <a:schemeClr val="tx2"/>
              </a:buClr>
              <a:buFontTx/>
              <a:buChar char="–"/>
              <a:defRPr>
                <a:solidFill>
                  <a:schemeClr val="tx2"/>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diasnummer 5"/>
          <p:cNvSpPr>
            <a:spLocks noGrp="1"/>
          </p:cNvSpPr>
          <p:nvPr>
            <p:ph type="sldNum" sz="quarter" idx="12"/>
          </p:nvPr>
        </p:nvSpPr>
        <p:spPr>
          <a:xfrm>
            <a:off x="612000" y="6401187"/>
            <a:ext cx="623075" cy="194400"/>
          </a:xfrm>
          <a:prstGeom prst="rect">
            <a:avLst/>
          </a:prstGeom>
        </p:spPr>
        <p:txBody>
          <a:bodyPr lIns="90000" tIns="0" rIns="0" bIns="0" anchor="ctr" anchorCtr="0"/>
          <a:lstStyle>
            <a:lvl1pPr algn="l">
              <a:defRPr sz="1000">
                <a:solidFill>
                  <a:schemeClr val="bg2">
                    <a:lumMod val="75000"/>
                  </a:schemeClr>
                </a:solidFill>
              </a:defRPr>
            </a:lvl1pPr>
          </a:lstStyle>
          <a:p>
            <a:fld id="{61A7DA12-F1F9-43F2-A12A-1E9EF0E92BD7}" type="slidenum">
              <a:rPr lang="da-DK" smtClean="0"/>
              <a:pPr/>
              <a:t>‹nr.›</a:t>
            </a:fld>
            <a:endParaRPr lang="da-DK" dirty="0"/>
          </a:p>
        </p:txBody>
      </p:sp>
      <p:sp>
        <p:nvSpPr>
          <p:cNvPr id="10" name="Pladsholder til tekst 8"/>
          <p:cNvSpPr>
            <a:spLocks noGrp="1"/>
          </p:cNvSpPr>
          <p:nvPr>
            <p:ph type="body" sz="quarter" idx="13"/>
          </p:nvPr>
        </p:nvSpPr>
        <p:spPr>
          <a:xfrm>
            <a:off x="0" y="360000"/>
            <a:ext cx="612000" cy="1333624"/>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11" name="Pladsholder til titel 1"/>
          <p:cNvSpPr>
            <a:spLocks noGrp="1"/>
          </p:cNvSpPr>
          <p:nvPr>
            <p:ph type="title"/>
          </p:nvPr>
        </p:nvSpPr>
        <p:spPr>
          <a:xfrm>
            <a:off x="1234800" y="522000"/>
            <a:ext cx="9037636" cy="900000"/>
          </a:xfrm>
          <a:prstGeom prst="rect">
            <a:avLst/>
          </a:prstGeom>
        </p:spPr>
        <p:txBody>
          <a:bodyPr vert="horz" lIns="0" tIns="0" rIns="0" bIns="0" rtlCol="0" anchor="b" anchorCtr="0">
            <a:noAutofit/>
          </a:bodyPr>
          <a:lstStyle>
            <a:lvl1pPr>
              <a:defRPr>
                <a:solidFill>
                  <a:schemeClr val="tx1"/>
                </a:solidFill>
              </a:defRPr>
            </a:lvl1pPr>
          </a:lstStyle>
          <a:p>
            <a:r>
              <a:rPr lang="da-DK" smtClean="0"/>
              <a:t>Klik for at redigere i master</a:t>
            </a:r>
            <a:endParaRPr lang="da-DK" dirty="0"/>
          </a:p>
        </p:txBody>
      </p:sp>
      <p:sp>
        <p:nvSpPr>
          <p:cNvPr id="12" name="Pladsholder til tekst 8">
            <a:extLst>
              <a:ext uri="{FF2B5EF4-FFF2-40B4-BE49-F238E27FC236}">
                <a16:creationId xmlns:a16="http://schemas.microsoft.com/office/drawing/2014/main" id="{AAF41338-ED05-4F87-B306-A3CDD602DA64}"/>
              </a:ext>
            </a:extLst>
          </p:cNvPr>
          <p:cNvSpPr>
            <a:spLocks noGrp="1"/>
          </p:cNvSpPr>
          <p:nvPr>
            <p:ph type="body" sz="quarter" idx="14"/>
          </p:nvPr>
        </p:nvSpPr>
        <p:spPr>
          <a:xfrm>
            <a:off x="0" y="6401187"/>
            <a:ext cx="612000" cy="1944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9" name="Pladsholder til tekst 2">
            <a:extLst>
              <a:ext uri="{FF2B5EF4-FFF2-40B4-BE49-F238E27FC236}">
                <a16:creationId xmlns:a16="http://schemas.microsoft.com/office/drawing/2014/main" id="{1AFCB579-45C0-479A-9789-1CB15244B5EB}"/>
              </a:ext>
            </a:extLst>
          </p:cNvPr>
          <p:cNvSpPr>
            <a:spLocks noGrp="1"/>
          </p:cNvSpPr>
          <p:nvPr>
            <p:ph type="body" sz="quarter" idx="17"/>
          </p:nvPr>
        </p:nvSpPr>
        <p:spPr>
          <a:xfrm>
            <a:off x="11359901" y="6371327"/>
            <a:ext cx="367200" cy="298800"/>
          </a:xfrm>
          <a:blipFill>
            <a:blip r:embed="rId2"/>
            <a:stretch>
              <a:fillRect/>
            </a:stretch>
          </a:blipFill>
        </p:spPr>
        <p:txBody>
          <a:bodyPr/>
          <a:lstStyle>
            <a:lvl1pPr>
              <a:defRPr sz="100">
                <a:noFill/>
              </a:defRPr>
            </a:lvl1pPr>
          </a:lstStyle>
          <a:p>
            <a:pPr lvl="0"/>
            <a:r>
              <a:rPr lang="da-DK" smtClean="0"/>
              <a:t>Rediger typografien i masterens</a:t>
            </a:r>
          </a:p>
        </p:txBody>
      </p:sp>
      <p:sp>
        <p:nvSpPr>
          <p:cNvPr id="8" name="Tekstboks 2">
            <a:extLst>
              <a:ext uri="{FF2B5EF4-FFF2-40B4-BE49-F238E27FC236}">
                <a16:creationId xmlns:a16="http://schemas.microsoft.com/office/drawing/2014/main" id="{90FFFEF6-8279-4AC0-B5CE-E70007DC4C56}"/>
              </a:ext>
            </a:extLst>
          </p:cNvPr>
          <p:cNvSpPr txBox="1"/>
          <p:nvPr userDrawn="1"/>
        </p:nvSpPr>
        <p:spPr>
          <a:xfrm>
            <a:off x="12684051" y="0"/>
            <a:ext cx="2640000" cy="3077766"/>
          </a:xfrm>
          <a:prstGeom prst="rect">
            <a:avLst/>
          </a:prstGeom>
          <a:noFill/>
        </p:spPr>
        <p:txBody>
          <a:bodyPr wrap="square" lIns="0" tIns="0" rIns="0" bIns="0" rtlCol="0">
            <a:spAutoFit/>
          </a:bodyPr>
          <a:lstStyle/>
          <a:p>
            <a:r>
              <a:rPr lang="da-DK" sz="1000" b="1" dirty="0">
                <a:solidFill>
                  <a:schemeClr val="bg2">
                    <a:lumMod val="50000"/>
                  </a:schemeClr>
                </a:solidFill>
              </a:rPr>
              <a:t>Tekst eller punktopstilling</a:t>
            </a:r>
          </a:p>
          <a:p>
            <a:r>
              <a:rPr lang="da-DK" sz="1000" b="0" dirty="0">
                <a:solidFill>
                  <a:schemeClr val="bg2">
                    <a:lumMod val="50000"/>
                  </a:schemeClr>
                </a:solidFill>
              </a:rPr>
              <a:t>Skriv eller indsæt tekst i feltet. Feltet kan indeholde både almindelig tekst og punktopstillinger.</a:t>
            </a:r>
          </a:p>
          <a:p>
            <a:endParaRPr lang="da-DK" sz="1000" b="1" dirty="0">
              <a:solidFill>
                <a:schemeClr val="bg2">
                  <a:lumMod val="50000"/>
                </a:schemeClr>
              </a:solidFill>
            </a:endParaRPr>
          </a:p>
          <a:p>
            <a:r>
              <a:rPr lang="da-DK" sz="1000" b="1" dirty="0">
                <a:solidFill>
                  <a:schemeClr val="bg2">
                    <a:lumMod val="50000"/>
                  </a:schemeClr>
                </a:solidFill>
              </a:rPr>
              <a:t>Indsæt tabel, graf, foto eller video:</a:t>
            </a:r>
          </a:p>
          <a:p>
            <a:r>
              <a:rPr lang="da-DK" sz="1000" dirty="0">
                <a:solidFill>
                  <a:schemeClr val="bg2">
                    <a:lumMod val="50000"/>
                  </a:schemeClr>
                </a:solidFill>
              </a:rPr>
              <a:t>Klik på det lille ikon der passer til den type indhold der skal sættes ind i feltet.</a:t>
            </a:r>
            <a:r>
              <a:rPr lang="da-DK" sz="1000" baseline="0" dirty="0">
                <a:solidFill>
                  <a:schemeClr val="bg2">
                    <a:lumMod val="50000"/>
                  </a:schemeClr>
                </a:solidFill>
              </a:rPr>
              <a:t> Vælg det ønskede indhold i dialogboksen. Hvis feltet ændrer størrelse efter placering af fx et foto kan det nemt tilpasses. Følg de orange hjælpestreger for at sætte feltet til den rigtige størrelse.</a:t>
            </a:r>
          </a:p>
          <a:p>
            <a:endParaRPr lang="da-DK" sz="1000" baseline="0" dirty="0">
              <a:solidFill>
                <a:schemeClr val="bg2">
                  <a:lumMod val="50000"/>
                </a:schemeClr>
              </a:solidFill>
            </a:endParaRPr>
          </a:p>
          <a:p>
            <a:r>
              <a:rPr lang="da-DK" sz="1000" b="1" dirty="0">
                <a:solidFill>
                  <a:schemeClr val="bg2">
                    <a:lumMod val="50000"/>
                  </a:schemeClr>
                </a:solidFill>
              </a:rPr>
              <a:t>Skift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r>
              <a:rPr lang="da-DK" sz="1000" baseline="0" dirty="0">
                <a:solidFill>
                  <a:schemeClr val="bg2">
                    <a:lumMod val="50000"/>
                  </a:schemeClr>
                </a:solidFill>
              </a:rPr>
              <a:t>Tjek at logoet kan ses tydeligt, hvis ikke, </a:t>
            </a:r>
            <a:br>
              <a:rPr lang="da-DK" sz="1000" baseline="0" dirty="0">
                <a:solidFill>
                  <a:schemeClr val="bg2">
                    <a:lumMod val="50000"/>
                  </a:schemeClr>
                </a:solidFill>
              </a:rPr>
            </a:br>
            <a:r>
              <a:rPr lang="da-DK" sz="1000" baseline="0" dirty="0">
                <a:solidFill>
                  <a:schemeClr val="bg2">
                    <a:lumMod val="50000"/>
                  </a:schemeClr>
                </a:solidFill>
              </a:rPr>
              <a:t>så vælg en farve der er lidt lysere.</a:t>
            </a:r>
          </a:p>
        </p:txBody>
      </p:sp>
      <p:grpSp>
        <p:nvGrpSpPr>
          <p:cNvPr id="14" name="Gruppe 13">
            <a:extLst>
              <a:ext uri="{FF2B5EF4-FFF2-40B4-BE49-F238E27FC236}">
                <a16:creationId xmlns:a16="http://schemas.microsoft.com/office/drawing/2014/main" id="{E1BD3D25-DD79-4C7A-BF2A-C6DCFA991275}"/>
              </a:ext>
            </a:extLst>
          </p:cNvPr>
          <p:cNvGrpSpPr/>
          <p:nvPr userDrawn="1"/>
        </p:nvGrpSpPr>
        <p:grpSpPr>
          <a:xfrm>
            <a:off x="12684051" y="3794019"/>
            <a:ext cx="2520000" cy="1429502"/>
            <a:chOff x="12684051" y="3214496"/>
            <a:chExt cx="2520000" cy="1429502"/>
          </a:xfrm>
        </p:grpSpPr>
        <p:pic>
          <p:nvPicPr>
            <p:cNvPr id="15" name="Billede 14">
              <a:extLst>
                <a:ext uri="{FF2B5EF4-FFF2-40B4-BE49-F238E27FC236}">
                  <a16:creationId xmlns:a16="http://schemas.microsoft.com/office/drawing/2014/main" id="{F31E3CD3-F59A-42CE-9473-75E865E777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70" y="3429000"/>
              <a:ext cx="2159998" cy="1214998"/>
            </a:xfrm>
            <a:prstGeom prst="rect">
              <a:avLst/>
            </a:prstGeom>
          </p:spPr>
        </p:pic>
        <p:sp>
          <p:nvSpPr>
            <p:cNvPr id="16" name="Tekstboks 2">
              <a:extLst>
                <a:ext uri="{FF2B5EF4-FFF2-40B4-BE49-F238E27FC236}">
                  <a16:creationId xmlns:a16="http://schemas.microsoft.com/office/drawing/2014/main" id="{A090D4FB-56BE-4373-BE42-D249B7127514}"/>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Almindelig tekst</a:t>
              </a:r>
            </a:p>
          </p:txBody>
        </p:sp>
      </p:grpSp>
      <p:grpSp>
        <p:nvGrpSpPr>
          <p:cNvPr id="17" name="Gruppe 16">
            <a:extLst>
              <a:ext uri="{FF2B5EF4-FFF2-40B4-BE49-F238E27FC236}">
                <a16:creationId xmlns:a16="http://schemas.microsoft.com/office/drawing/2014/main" id="{BAD51156-C86D-4D72-B892-A8BD24B3D90F}"/>
              </a:ext>
            </a:extLst>
          </p:cNvPr>
          <p:cNvGrpSpPr/>
          <p:nvPr userDrawn="1"/>
        </p:nvGrpSpPr>
        <p:grpSpPr>
          <a:xfrm>
            <a:off x="12684051" y="5408820"/>
            <a:ext cx="2520000" cy="1429502"/>
            <a:chOff x="12684051" y="3214496"/>
            <a:chExt cx="2520000" cy="1429502"/>
          </a:xfrm>
        </p:grpSpPr>
        <p:pic>
          <p:nvPicPr>
            <p:cNvPr id="18" name="Billede 17">
              <a:extLst>
                <a:ext uri="{FF2B5EF4-FFF2-40B4-BE49-F238E27FC236}">
                  <a16:creationId xmlns:a16="http://schemas.microsoft.com/office/drawing/2014/main" id="{027BFBA9-5BF1-4C54-8624-3C0BF0BE2C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1" y="3429000"/>
              <a:ext cx="2159996" cy="1214998"/>
            </a:xfrm>
            <a:prstGeom prst="rect">
              <a:avLst/>
            </a:prstGeom>
          </p:spPr>
        </p:pic>
        <p:sp>
          <p:nvSpPr>
            <p:cNvPr id="19" name="Tekstboks 2">
              <a:extLst>
                <a:ext uri="{FF2B5EF4-FFF2-40B4-BE49-F238E27FC236}">
                  <a16:creationId xmlns:a16="http://schemas.microsoft.com/office/drawing/2014/main" id="{841D0B18-785A-46D8-9445-C819D2B7743C}"/>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Tabel kopieret fra Word</a:t>
              </a:r>
            </a:p>
          </p:txBody>
        </p:sp>
      </p:grpSp>
      <p:grpSp>
        <p:nvGrpSpPr>
          <p:cNvPr id="20" name="Gruppe 19">
            <a:extLst>
              <a:ext uri="{FF2B5EF4-FFF2-40B4-BE49-F238E27FC236}">
                <a16:creationId xmlns:a16="http://schemas.microsoft.com/office/drawing/2014/main" id="{860B832E-846B-46A2-A018-945F15559220}"/>
              </a:ext>
            </a:extLst>
          </p:cNvPr>
          <p:cNvGrpSpPr/>
          <p:nvPr userDrawn="1"/>
        </p:nvGrpSpPr>
        <p:grpSpPr>
          <a:xfrm>
            <a:off x="12684051" y="7023621"/>
            <a:ext cx="2520000" cy="1429501"/>
            <a:chOff x="12684051" y="3214496"/>
            <a:chExt cx="2520000" cy="1429501"/>
          </a:xfrm>
        </p:grpSpPr>
        <p:pic>
          <p:nvPicPr>
            <p:cNvPr id="21" name="Billede 20">
              <a:extLst>
                <a:ext uri="{FF2B5EF4-FFF2-40B4-BE49-F238E27FC236}">
                  <a16:creationId xmlns:a16="http://schemas.microsoft.com/office/drawing/2014/main" id="{98402125-1901-41B8-BB4F-D379AF7441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690371" y="3429000"/>
              <a:ext cx="2159996" cy="1214997"/>
            </a:xfrm>
            <a:prstGeom prst="rect">
              <a:avLst/>
            </a:prstGeom>
          </p:spPr>
        </p:pic>
        <p:sp>
          <p:nvSpPr>
            <p:cNvPr id="22" name="Tekstboks 2">
              <a:extLst>
                <a:ext uri="{FF2B5EF4-FFF2-40B4-BE49-F238E27FC236}">
                  <a16:creationId xmlns:a16="http://schemas.microsoft.com/office/drawing/2014/main" id="{A1122184-9503-4D1F-BE67-0C1589738132}"/>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Grafik</a:t>
              </a:r>
            </a:p>
          </p:txBody>
        </p:sp>
      </p:grpSp>
      <p:sp>
        <p:nvSpPr>
          <p:cNvPr id="23" name="Pladsholder til sidefod 3">
            <a:extLst>
              <a:ext uri="{FF2B5EF4-FFF2-40B4-BE49-F238E27FC236}">
                <a16:creationId xmlns:a16="http://schemas.microsoft.com/office/drawing/2014/main" id="{FA8992FC-4669-44E1-B6CF-F999E680FF18}"/>
              </a:ext>
            </a:extLst>
          </p:cNvPr>
          <p:cNvSpPr>
            <a:spLocks noGrp="1"/>
          </p:cNvSpPr>
          <p:nvPr>
            <p:ph type="ftr" sz="quarter" idx="3"/>
          </p:nvPr>
        </p:nvSpPr>
        <p:spPr>
          <a:xfrm>
            <a:off x="1235075" y="6401188"/>
            <a:ext cx="9037638" cy="194400"/>
          </a:xfrm>
          <a:prstGeom prst="rect">
            <a:avLst/>
          </a:prstGeom>
        </p:spPr>
        <p:txBody>
          <a:bodyPr lIns="0" tIns="0" rIns="0" bIns="0" anchor="ctr" anchorCtr="0"/>
          <a:lstStyle>
            <a:lvl1pPr>
              <a:defRPr sz="1000">
                <a:solidFill>
                  <a:schemeClr val="bg2">
                    <a:lumMod val="75000"/>
                  </a:schemeClr>
                </a:solidFill>
              </a:defRPr>
            </a:lvl1pPr>
          </a:lstStyle>
          <a:p>
            <a:endParaRPr lang="da-DK" dirty="0"/>
          </a:p>
        </p:txBody>
      </p:sp>
    </p:spTree>
    <p:extLst>
      <p:ext uri="{BB962C8B-B14F-4D97-AF65-F5344CB8AC3E}">
        <p14:creationId xmlns:p14="http://schemas.microsoft.com/office/powerpoint/2010/main" val="2894337761"/>
      </p:ext>
    </p:extLst>
  </p:cSld>
  <p:clrMapOvr>
    <a:masterClrMapping/>
  </p:clrMapOvr>
  <p:extLst mod="1">
    <p:ext uri="{DCECCB84-F9BA-43D5-87BE-67443E8EF086}">
      <p15:sldGuideLst xmlns:p15="http://schemas.microsoft.com/office/powerpoint/2012/main">
        <p15:guide id="1" orient="horz" pos="3793" userDrawn="1">
          <p15:clr>
            <a:srgbClr val="FBAE40"/>
          </p15:clr>
        </p15:guide>
        <p15:guide id="2" pos="778" userDrawn="1">
          <p15:clr>
            <a:srgbClr val="FBAE40"/>
          </p15:clr>
        </p15:guide>
        <p15:guide id="3" orient="horz" pos="1185" userDrawn="1">
          <p15:clr>
            <a:srgbClr val="FBAE40"/>
          </p15:clr>
        </p15:guide>
        <p15:guide id="4" pos="64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figur">
    <p:spTree>
      <p:nvGrpSpPr>
        <p:cNvPr id="1" name=""/>
        <p:cNvGrpSpPr/>
        <p:nvPr/>
      </p:nvGrpSpPr>
      <p:grpSpPr>
        <a:xfrm>
          <a:off x="0" y="0"/>
          <a:ext cx="0" cy="0"/>
          <a:chOff x="0" y="0"/>
          <a:chExt cx="0" cy="0"/>
        </a:xfrm>
      </p:grpSpPr>
      <p:sp>
        <p:nvSpPr>
          <p:cNvPr id="10" name="Pladsholder til tekst 8"/>
          <p:cNvSpPr>
            <a:spLocks noGrp="1"/>
          </p:cNvSpPr>
          <p:nvPr>
            <p:ph type="body" sz="quarter" idx="13"/>
          </p:nvPr>
        </p:nvSpPr>
        <p:spPr>
          <a:xfrm>
            <a:off x="0" y="360000"/>
            <a:ext cx="612000" cy="1333624"/>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11" name="Pladsholder til titel 1"/>
          <p:cNvSpPr>
            <a:spLocks noGrp="1"/>
          </p:cNvSpPr>
          <p:nvPr>
            <p:ph type="title"/>
          </p:nvPr>
        </p:nvSpPr>
        <p:spPr>
          <a:xfrm>
            <a:off x="1235075" y="522000"/>
            <a:ext cx="10477500" cy="900000"/>
          </a:xfrm>
          <a:prstGeom prst="rect">
            <a:avLst/>
          </a:prstGeom>
        </p:spPr>
        <p:txBody>
          <a:bodyPr vert="horz" lIns="0" tIns="0" rIns="0" bIns="0" rtlCol="0" anchor="b" anchorCtr="0">
            <a:noAutofit/>
          </a:bodyPr>
          <a:lstStyle>
            <a:lvl1pPr>
              <a:defRPr>
                <a:solidFill>
                  <a:schemeClr val="tx1"/>
                </a:solidFill>
              </a:defRPr>
            </a:lvl1pPr>
          </a:lstStyle>
          <a:p>
            <a:r>
              <a:rPr lang="da-DK" smtClean="0"/>
              <a:t>Klik for at redigere i master</a:t>
            </a:r>
            <a:endParaRPr lang="da-DK" dirty="0"/>
          </a:p>
        </p:txBody>
      </p:sp>
      <p:sp>
        <p:nvSpPr>
          <p:cNvPr id="13" name="Pladsholder til diasnummer 5">
            <a:extLst>
              <a:ext uri="{FF2B5EF4-FFF2-40B4-BE49-F238E27FC236}">
                <a16:creationId xmlns:a16="http://schemas.microsoft.com/office/drawing/2014/main" id="{F27512C7-AA73-47D1-A3E6-5148F31E7036}"/>
              </a:ext>
            </a:extLst>
          </p:cNvPr>
          <p:cNvSpPr>
            <a:spLocks noGrp="1"/>
          </p:cNvSpPr>
          <p:nvPr>
            <p:ph type="sldNum" sz="quarter" idx="12"/>
          </p:nvPr>
        </p:nvSpPr>
        <p:spPr>
          <a:xfrm>
            <a:off x="612000" y="6401187"/>
            <a:ext cx="623075" cy="194400"/>
          </a:xfrm>
          <a:prstGeom prst="rect">
            <a:avLst/>
          </a:prstGeom>
        </p:spPr>
        <p:txBody>
          <a:bodyPr lIns="90000" tIns="0" rIns="0" bIns="0" anchor="ctr" anchorCtr="0"/>
          <a:lstStyle>
            <a:lvl1pPr algn="l">
              <a:defRPr sz="1000">
                <a:solidFill>
                  <a:schemeClr val="bg2">
                    <a:lumMod val="75000"/>
                  </a:schemeClr>
                </a:solidFill>
              </a:defRPr>
            </a:lvl1pPr>
          </a:lstStyle>
          <a:p>
            <a:fld id="{61A7DA12-F1F9-43F2-A12A-1E9EF0E92BD7}" type="slidenum">
              <a:rPr lang="da-DK" smtClean="0"/>
              <a:pPr/>
              <a:t>‹nr.›</a:t>
            </a:fld>
            <a:endParaRPr lang="da-DK" dirty="0"/>
          </a:p>
        </p:txBody>
      </p:sp>
      <p:sp>
        <p:nvSpPr>
          <p:cNvPr id="14" name="Pladsholder til tekst 8">
            <a:extLst>
              <a:ext uri="{FF2B5EF4-FFF2-40B4-BE49-F238E27FC236}">
                <a16:creationId xmlns:a16="http://schemas.microsoft.com/office/drawing/2014/main" id="{5BA7CCD1-11CF-4A88-A4CA-3F84D169F482}"/>
              </a:ext>
            </a:extLst>
          </p:cNvPr>
          <p:cNvSpPr>
            <a:spLocks noGrp="1"/>
          </p:cNvSpPr>
          <p:nvPr>
            <p:ph type="body" sz="quarter" idx="14"/>
          </p:nvPr>
        </p:nvSpPr>
        <p:spPr>
          <a:xfrm>
            <a:off x="0" y="6401187"/>
            <a:ext cx="612000" cy="1944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9" name="Pladsholder til tekst 2">
            <a:extLst>
              <a:ext uri="{FF2B5EF4-FFF2-40B4-BE49-F238E27FC236}">
                <a16:creationId xmlns:a16="http://schemas.microsoft.com/office/drawing/2014/main" id="{B272C5CD-80F1-4692-9301-5B6E92B7BA64}"/>
              </a:ext>
            </a:extLst>
          </p:cNvPr>
          <p:cNvSpPr>
            <a:spLocks noGrp="1"/>
          </p:cNvSpPr>
          <p:nvPr>
            <p:ph type="body" sz="quarter" idx="17"/>
          </p:nvPr>
        </p:nvSpPr>
        <p:spPr>
          <a:xfrm>
            <a:off x="11359901" y="6371327"/>
            <a:ext cx="367200" cy="298800"/>
          </a:xfrm>
          <a:blipFill>
            <a:blip r:embed="rId2"/>
            <a:stretch>
              <a:fillRect/>
            </a:stretch>
          </a:blipFill>
        </p:spPr>
        <p:txBody>
          <a:bodyPr/>
          <a:lstStyle>
            <a:lvl1pPr>
              <a:defRPr sz="100">
                <a:noFill/>
              </a:defRPr>
            </a:lvl1pPr>
          </a:lstStyle>
          <a:p>
            <a:pPr lvl="0"/>
            <a:r>
              <a:rPr lang="da-DK" smtClean="0"/>
              <a:t>Rediger typografien i masterens</a:t>
            </a:r>
          </a:p>
        </p:txBody>
      </p:sp>
      <p:sp>
        <p:nvSpPr>
          <p:cNvPr id="12" name="Tekstboks 2">
            <a:extLst>
              <a:ext uri="{FF2B5EF4-FFF2-40B4-BE49-F238E27FC236}">
                <a16:creationId xmlns:a16="http://schemas.microsoft.com/office/drawing/2014/main" id="{F965F924-7890-4F64-B594-F16C5718AC39}"/>
              </a:ext>
            </a:extLst>
          </p:cNvPr>
          <p:cNvSpPr txBox="1"/>
          <p:nvPr userDrawn="1"/>
        </p:nvSpPr>
        <p:spPr>
          <a:xfrm>
            <a:off x="12684051" y="0"/>
            <a:ext cx="2640000" cy="4770537"/>
          </a:xfrm>
          <a:prstGeom prst="rect">
            <a:avLst/>
          </a:prstGeom>
          <a:noFill/>
        </p:spPr>
        <p:txBody>
          <a:bodyPr wrap="square" lIns="0" tIns="0" rIns="0" bIns="0" rtlCol="0">
            <a:spAutoFit/>
          </a:bodyPr>
          <a:lstStyle/>
          <a:p>
            <a:r>
              <a:rPr lang="da-DK" sz="1000" b="1" dirty="0">
                <a:solidFill>
                  <a:schemeClr val="bg2">
                    <a:lumMod val="50000"/>
                  </a:schemeClr>
                </a:solidFill>
              </a:rPr>
              <a:t>Tekst eller punktopstilling:</a:t>
            </a:r>
          </a:p>
          <a:p>
            <a:r>
              <a:rPr lang="da-DK" sz="1000" b="0" dirty="0">
                <a:solidFill>
                  <a:schemeClr val="bg2">
                    <a:lumMod val="50000"/>
                  </a:schemeClr>
                </a:solidFill>
              </a:rPr>
              <a:t>Skriv eller indsæt tekst i feltet. Feltet kan indeholde både almindelig tekst og punktopstillinger.</a:t>
            </a:r>
          </a:p>
          <a:p>
            <a:endParaRPr lang="da-DK" sz="1000" b="1" dirty="0">
              <a:solidFill>
                <a:schemeClr val="bg2">
                  <a:lumMod val="50000"/>
                </a:schemeClr>
              </a:solidFill>
            </a:endParaRPr>
          </a:p>
          <a:p>
            <a:r>
              <a:rPr lang="da-DK" sz="1000" b="1" dirty="0">
                <a:solidFill>
                  <a:schemeClr val="bg2">
                    <a:lumMod val="50000"/>
                  </a:schemeClr>
                </a:solidFill>
              </a:rPr>
              <a:t>Indsæt tabel, graf, foto eller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chemeClr val="bg2">
                    <a:lumMod val="50000"/>
                  </a:schemeClr>
                </a:solidFill>
              </a:rPr>
              <a:t>Klik på det lille ikon der passer til den type indhold der skal sættes ind i feltet.</a:t>
            </a:r>
            <a:r>
              <a:rPr lang="da-DK" sz="1000" baseline="0" dirty="0">
                <a:solidFill>
                  <a:schemeClr val="bg2">
                    <a:lumMod val="50000"/>
                  </a:schemeClr>
                </a:solidFill>
              </a:rPr>
              <a:t> Vælg det ønskede indhold i dialogboksen. Hvis feltet ændrer størrelse kan det tilpasses efter placering af fx et foto. Følg de orange hjælpestreger for at sætte feltet til den rigtige størrelse.</a:t>
            </a:r>
          </a:p>
          <a:p>
            <a:endParaRPr lang="da-DK" sz="1000" baseline="0" dirty="0">
              <a:solidFill>
                <a:schemeClr val="bg2">
                  <a:lumMod val="50000"/>
                </a:schemeClr>
              </a:solidFill>
            </a:endParaRPr>
          </a:p>
          <a:p>
            <a:r>
              <a:rPr lang="da-DK" sz="1000" b="1" dirty="0">
                <a:solidFill>
                  <a:schemeClr val="bg2">
                    <a:lumMod val="50000"/>
                  </a:schemeClr>
                </a:solidFill>
              </a:rPr>
              <a:t>Skift eksisterende foto:</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chemeClr val="bg2">
                    <a:lumMod val="50000"/>
                  </a:schemeClr>
                </a:solidFill>
              </a:rPr>
              <a:t>Klik på foto og brug derefter slettetasten </a:t>
            </a:r>
            <a:br>
              <a:rPr lang="da-DK" sz="1000" dirty="0">
                <a:solidFill>
                  <a:schemeClr val="bg2">
                    <a:lumMod val="50000"/>
                  </a:schemeClr>
                </a:solidFill>
              </a:rPr>
            </a:br>
            <a:r>
              <a:rPr lang="da-DK" sz="1000" dirty="0">
                <a:solidFill>
                  <a:schemeClr val="bg2">
                    <a:lumMod val="50000"/>
                  </a:schemeClr>
                </a:solidFill>
              </a:rPr>
              <a:t>til at fjerne det eksisterende foto. </a:t>
            </a:r>
            <a:br>
              <a:rPr lang="da-DK" sz="1000" dirty="0">
                <a:solidFill>
                  <a:schemeClr val="bg2">
                    <a:lumMod val="50000"/>
                  </a:schemeClr>
                </a:solidFill>
              </a:rPr>
            </a:br>
            <a:r>
              <a:rPr lang="da-DK" sz="1000" dirty="0">
                <a:solidFill>
                  <a:schemeClr val="bg2">
                    <a:lumMod val="50000"/>
                  </a:schemeClr>
                </a:solidFill>
              </a:rPr>
              <a:t>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foto som beskrevet ovenfor. Hvis feltet ændrer størrelse efter placering af fx et foto kan det nemt tilpasses. Følg de orange hjælpestreger for at sætte feltet til den rigtige størrelse.</a:t>
            </a:r>
          </a:p>
          <a:p>
            <a:endParaRPr lang="da-DK" sz="1000" baseline="0" dirty="0">
              <a:solidFill>
                <a:schemeClr val="bg2">
                  <a:lumMod val="50000"/>
                </a:schemeClr>
              </a:solidFill>
            </a:endParaRPr>
          </a:p>
          <a:p>
            <a:r>
              <a:rPr lang="da-DK" sz="1000" b="1" dirty="0">
                <a:solidFill>
                  <a:schemeClr val="bg2">
                    <a:lumMod val="50000"/>
                  </a:schemeClr>
                </a:solidFill>
              </a:rPr>
              <a:t>Skift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r>
              <a:rPr lang="da-DK" sz="1000" baseline="0" dirty="0">
                <a:solidFill>
                  <a:schemeClr val="bg2">
                    <a:lumMod val="50000"/>
                  </a:schemeClr>
                </a:solidFill>
              </a:rPr>
              <a:t>Tjek at logoet kan ses tydeligt, hvis ikke, </a:t>
            </a:r>
            <a:br>
              <a:rPr lang="da-DK" sz="1000" baseline="0" dirty="0">
                <a:solidFill>
                  <a:schemeClr val="bg2">
                    <a:lumMod val="50000"/>
                  </a:schemeClr>
                </a:solidFill>
              </a:rPr>
            </a:br>
            <a:r>
              <a:rPr lang="da-DK" sz="1000" baseline="0" dirty="0">
                <a:solidFill>
                  <a:schemeClr val="bg2">
                    <a:lumMod val="50000"/>
                  </a:schemeClr>
                </a:solidFill>
              </a:rPr>
              <a:t>så vælg en farve der er lidt lysere.</a:t>
            </a:r>
          </a:p>
          <a:p>
            <a:endParaRPr lang="da-DK" sz="1000" baseline="0" dirty="0">
              <a:solidFill>
                <a:schemeClr val="bg2">
                  <a:lumMod val="50000"/>
                </a:schemeClr>
              </a:solidFill>
            </a:endParaRPr>
          </a:p>
        </p:txBody>
      </p:sp>
      <p:grpSp>
        <p:nvGrpSpPr>
          <p:cNvPr id="2" name="Gruppe 1">
            <a:extLst>
              <a:ext uri="{FF2B5EF4-FFF2-40B4-BE49-F238E27FC236}">
                <a16:creationId xmlns:a16="http://schemas.microsoft.com/office/drawing/2014/main" id="{5C009E89-C925-4489-921D-BD82B9195143}"/>
              </a:ext>
            </a:extLst>
          </p:cNvPr>
          <p:cNvGrpSpPr/>
          <p:nvPr userDrawn="1"/>
        </p:nvGrpSpPr>
        <p:grpSpPr>
          <a:xfrm>
            <a:off x="12684051" y="5008618"/>
            <a:ext cx="2520000" cy="3173937"/>
            <a:chOff x="12684051" y="4582498"/>
            <a:chExt cx="2520000" cy="3173937"/>
          </a:xfrm>
        </p:grpSpPr>
        <p:grpSp>
          <p:nvGrpSpPr>
            <p:cNvPr id="15" name="Gruppe 14">
              <a:extLst>
                <a:ext uri="{FF2B5EF4-FFF2-40B4-BE49-F238E27FC236}">
                  <a16:creationId xmlns:a16="http://schemas.microsoft.com/office/drawing/2014/main" id="{CE42690F-861B-44BF-B950-7D73E3C67C2D}"/>
                </a:ext>
              </a:extLst>
            </p:cNvPr>
            <p:cNvGrpSpPr/>
            <p:nvPr userDrawn="1"/>
          </p:nvGrpSpPr>
          <p:grpSpPr>
            <a:xfrm>
              <a:off x="12684051" y="4582498"/>
              <a:ext cx="2520000" cy="1429502"/>
              <a:chOff x="12684051" y="3214496"/>
              <a:chExt cx="2520000" cy="1429502"/>
            </a:xfrm>
          </p:grpSpPr>
          <p:pic>
            <p:nvPicPr>
              <p:cNvPr id="16" name="Billede 15">
                <a:extLst>
                  <a:ext uri="{FF2B5EF4-FFF2-40B4-BE49-F238E27FC236}">
                    <a16:creationId xmlns:a16="http://schemas.microsoft.com/office/drawing/2014/main" id="{841D57BC-7737-4442-B438-14877B9D35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71" y="3429000"/>
                <a:ext cx="2159996" cy="1214998"/>
              </a:xfrm>
              <a:prstGeom prst="rect">
                <a:avLst/>
              </a:prstGeom>
            </p:spPr>
          </p:pic>
          <p:sp>
            <p:nvSpPr>
              <p:cNvPr id="17" name="Tekstboks 2">
                <a:extLst>
                  <a:ext uri="{FF2B5EF4-FFF2-40B4-BE49-F238E27FC236}">
                    <a16:creationId xmlns:a16="http://schemas.microsoft.com/office/drawing/2014/main" id="{117E0075-FC5C-4CF9-BACC-17D9B0A5821A}"/>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Tekst og foto i højre side</a:t>
                </a:r>
              </a:p>
            </p:txBody>
          </p:sp>
        </p:grpSp>
        <p:grpSp>
          <p:nvGrpSpPr>
            <p:cNvPr id="18" name="Gruppe 17">
              <a:extLst>
                <a:ext uri="{FF2B5EF4-FFF2-40B4-BE49-F238E27FC236}">
                  <a16:creationId xmlns:a16="http://schemas.microsoft.com/office/drawing/2014/main" id="{79C8B04E-82E5-429C-8B91-DA3408E1DBA9}"/>
                </a:ext>
              </a:extLst>
            </p:cNvPr>
            <p:cNvGrpSpPr/>
            <p:nvPr userDrawn="1"/>
          </p:nvGrpSpPr>
          <p:grpSpPr>
            <a:xfrm>
              <a:off x="12684051" y="6326934"/>
              <a:ext cx="2520000" cy="1429501"/>
              <a:chOff x="12684051" y="3214496"/>
              <a:chExt cx="2520000" cy="1429501"/>
            </a:xfrm>
          </p:grpSpPr>
          <p:pic>
            <p:nvPicPr>
              <p:cNvPr id="19" name="Billede 18">
                <a:extLst>
                  <a:ext uri="{FF2B5EF4-FFF2-40B4-BE49-F238E27FC236}">
                    <a16:creationId xmlns:a16="http://schemas.microsoft.com/office/drawing/2014/main" id="{3EAC981F-56F7-4740-8955-173786750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1" y="3429000"/>
                <a:ext cx="2159996" cy="1214997"/>
              </a:xfrm>
              <a:prstGeom prst="rect">
                <a:avLst/>
              </a:prstGeom>
            </p:spPr>
          </p:pic>
          <p:sp>
            <p:nvSpPr>
              <p:cNvPr id="20" name="Tekstboks 2">
                <a:extLst>
                  <a:ext uri="{FF2B5EF4-FFF2-40B4-BE49-F238E27FC236}">
                    <a16:creationId xmlns:a16="http://schemas.microsoft.com/office/drawing/2014/main" id="{E09C62F8-630B-4DAA-82CD-F1117BA36734}"/>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Tekst og foto i venstre side</a:t>
                </a:r>
              </a:p>
            </p:txBody>
          </p:sp>
        </p:grpSp>
      </p:grpSp>
      <p:sp>
        <p:nvSpPr>
          <p:cNvPr id="6" name="Pladsholder til indhold 5">
            <a:extLst>
              <a:ext uri="{FF2B5EF4-FFF2-40B4-BE49-F238E27FC236}">
                <a16:creationId xmlns:a16="http://schemas.microsoft.com/office/drawing/2014/main" id="{9885C43A-5F6E-43BF-8ED0-474689A59BA7}"/>
              </a:ext>
            </a:extLst>
          </p:cNvPr>
          <p:cNvSpPr>
            <a:spLocks noGrp="1"/>
          </p:cNvSpPr>
          <p:nvPr>
            <p:ph sz="quarter" idx="19"/>
          </p:nvPr>
        </p:nvSpPr>
        <p:spPr>
          <a:xfrm>
            <a:off x="1235076" y="1881188"/>
            <a:ext cx="4968874" cy="4140200"/>
          </a:xfrm>
        </p:spPr>
        <p:txBody>
          <a:bodyPr/>
          <a:lstStyle>
            <a:lvl5pPr>
              <a:defRPr/>
            </a:lvl5pPr>
            <a:lvl6pPr>
              <a:defRPr/>
            </a:lvl6pPr>
            <a:lvl7pPr>
              <a:defRPr/>
            </a:lvl7pPr>
            <a:lvl8pPr>
              <a:defRPr/>
            </a:lvl8pPr>
            <a:lvl9pPr>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5">
            <a:extLst>
              <a:ext uri="{FF2B5EF4-FFF2-40B4-BE49-F238E27FC236}">
                <a16:creationId xmlns:a16="http://schemas.microsoft.com/office/drawing/2014/main" id="{A434FB48-7838-4770-8B1B-EDFE8F18DBE4}"/>
              </a:ext>
            </a:extLst>
          </p:cNvPr>
          <p:cNvSpPr>
            <a:spLocks noGrp="1"/>
          </p:cNvSpPr>
          <p:nvPr>
            <p:ph sz="quarter" idx="20"/>
          </p:nvPr>
        </p:nvSpPr>
        <p:spPr>
          <a:xfrm>
            <a:off x="6750000" y="1881187"/>
            <a:ext cx="4968874" cy="4140201"/>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1" name="Pladsholder til sidefod 3">
            <a:extLst>
              <a:ext uri="{FF2B5EF4-FFF2-40B4-BE49-F238E27FC236}">
                <a16:creationId xmlns:a16="http://schemas.microsoft.com/office/drawing/2014/main" id="{A4E4AFBA-AC56-44F9-915C-04FB0C248AAA}"/>
              </a:ext>
            </a:extLst>
          </p:cNvPr>
          <p:cNvSpPr>
            <a:spLocks noGrp="1"/>
          </p:cNvSpPr>
          <p:nvPr>
            <p:ph type="ftr" sz="quarter" idx="3"/>
          </p:nvPr>
        </p:nvSpPr>
        <p:spPr>
          <a:xfrm>
            <a:off x="1235075" y="6401188"/>
            <a:ext cx="9024923" cy="194400"/>
          </a:xfrm>
          <a:prstGeom prst="rect">
            <a:avLst/>
          </a:prstGeom>
        </p:spPr>
        <p:txBody>
          <a:bodyPr lIns="0" tIns="0" rIns="0" bIns="0" anchor="ctr" anchorCtr="0"/>
          <a:lstStyle>
            <a:lvl1pPr>
              <a:defRPr sz="1000">
                <a:solidFill>
                  <a:schemeClr val="bg2">
                    <a:lumMod val="75000"/>
                  </a:schemeClr>
                </a:solidFill>
              </a:defRPr>
            </a:lvl1pPr>
          </a:lstStyle>
          <a:p>
            <a:endParaRPr lang="da-DK" dirty="0"/>
          </a:p>
        </p:txBody>
      </p:sp>
    </p:spTree>
    <p:extLst>
      <p:ext uri="{BB962C8B-B14F-4D97-AF65-F5344CB8AC3E}">
        <p14:creationId xmlns:p14="http://schemas.microsoft.com/office/powerpoint/2010/main" val="2672816808"/>
      </p:ext>
    </p:extLst>
  </p:cSld>
  <p:clrMapOvr>
    <a:masterClrMapping/>
  </p:clrMapOvr>
  <p:extLst mod="1">
    <p:ext uri="{DCECCB84-F9BA-43D5-87BE-67443E8EF086}">
      <p15:sldGuideLst xmlns:p15="http://schemas.microsoft.com/office/powerpoint/2012/main">
        <p15:guide id="1" pos="778" userDrawn="1">
          <p15:clr>
            <a:srgbClr val="FBAE40"/>
          </p15:clr>
        </p15:guide>
        <p15:guide id="2" pos="3908" userDrawn="1">
          <p15:clr>
            <a:srgbClr val="FBAE40"/>
          </p15:clr>
        </p15:guide>
        <p15:guide id="3" pos="4248" userDrawn="1">
          <p15:clr>
            <a:srgbClr val="FBAE40"/>
          </p15:clr>
        </p15:guide>
        <p15:guide id="4" orient="horz" pos="1185" userDrawn="1">
          <p15:clr>
            <a:srgbClr val="FBAE40"/>
          </p15:clr>
        </p15:guide>
        <p15:guide id="5" pos="7378" userDrawn="1">
          <p15:clr>
            <a:srgbClr val="FBAE40"/>
          </p15:clr>
        </p15:guide>
        <p15:guide id="6" orient="horz" pos="37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farvet bund">
    <p:bg>
      <p:bgPr>
        <a:solidFill>
          <a:schemeClr val="accent2"/>
        </a:solidFill>
        <a:effectLst/>
      </p:bgPr>
    </p:bg>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a:xfrm>
            <a:off x="612000" y="6401187"/>
            <a:ext cx="622800" cy="194400"/>
          </a:xfrm>
          <a:prstGeom prst="rect">
            <a:avLst/>
          </a:prstGeom>
        </p:spPr>
        <p:txBody>
          <a:bodyPr lIns="90000" tIns="0" rIns="0" bIns="0" anchor="ctr" anchorCtr="0"/>
          <a:lstStyle>
            <a:lvl1pPr algn="l">
              <a:defRPr sz="1000">
                <a:solidFill>
                  <a:schemeClr val="bg1"/>
                </a:solidFill>
              </a:defRPr>
            </a:lvl1pPr>
          </a:lstStyle>
          <a:p>
            <a:fld id="{61A7DA12-F1F9-43F2-A12A-1E9EF0E92BD7}" type="slidenum">
              <a:rPr lang="da-DK" smtClean="0"/>
              <a:pPr/>
              <a:t>‹nr.›</a:t>
            </a:fld>
            <a:endParaRPr lang="da-DK" dirty="0"/>
          </a:p>
        </p:txBody>
      </p:sp>
      <p:sp>
        <p:nvSpPr>
          <p:cNvPr id="12" name="Pladsholder til tekst 8">
            <a:extLst>
              <a:ext uri="{FF2B5EF4-FFF2-40B4-BE49-F238E27FC236}">
                <a16:creationId xmlns:a16="http://schemas.microsoft.com/office/drawing/2014/main" id="{AAF41338-ED05-4F87-B306-A3CDD602DA64}"/>
              </a:ext>
            </a:extLst>
          </p:cNvPr>
          <p:cNvSpPr>
            <a:spLocks noGrp="1"/>
          </p:cNvSpPr>
          <p:nvPr>
            <p:ph type="body" sz="quarter" idx="14"/>
          </p:nvPr>
        </p:nvSpPr>
        <p:spPr>
          <a:xfrm>
            <a:off x="0" y="6401187"/>
            <a:ext cx="612000" cy="1944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4" name="Pladsholder til tekst 3">
            <a:extLst>
              <a:ext uri="{FF2B5EF4-FFF2-40B4-BE49-F238E27FC236}">
                <a16:creationId xmlns:a16="http://schemas.microsoft.com/office/drawing/2014/main" id="{61CC9DD5-924B-4722-9D55-E45851DEC343}"/>
              </a:ext>
            </a:extLst>
          </p:cNvPr>
          <p:cNvSpPr>
            <a:spLocks noGrp="1"/>
          </p:cNvSpPr>
          <p:nvPr>
            <p:ph type="body" sz="quarter" idx="15"/>
          </p:nvPr>
        </p:nvSpPr>
        <p:spPr>
          <a:xfrm>
            <a:off x="2340000" y="1872000"/>
            <a:ext cx="9000000" cy="3848576"/>
          </a:xfrm>
        </p:spPr>
        <p:txBody>
          <a:bodyPr>
            <a:normAutofit/>
          </a:bodyPr>
          <a:lstStyle>
            <a:lvl1pPr marL="0" indent="0">
              <a:spcAft>
                <a:spcPts val="2000"/>
              </a:spcAft>
              <a:buNone/>
              <a:defRPr sz="2800">
                <a:solidFill>
                  <a:schemeClr val="bg1"/>
                </a:solidFill>
                <a:latin typeface="+mj-lt"/>
              </a:defRPr>
            </a:lvl1pPr>
            <a:lvl2pPr marL="268163" indent="0">
              <a:buNone/>
              <a:defRPr>
                <a:solidFill>
                  <a:schemeClr val="bg1"/>
                </a:solidFill>
                <a:latin typeface="+mj-lt"/>
              </a:defRPr>
            </a:lvl2pPr>
            <a:lvl3pPr marL="538162" indent="0">
              <a:buNone/>
              <a:defRPr>
                <a:solidFill>
                  <a:schemeClr val="bg1"/>
                </a:solidFill>
                <a:latin typeface="+mj-lt"/>
              </a:defRPr>
            </a:lvl3pPr>
            <a:lvl4pPr marL="810000" indent="0">
              <a:buNone/>
              <a:defRPr>
                <a:solidFill>
                  <a:schemeClr val="bg1"/>
                </a:solidFill>
                <a:latin typeface="+mj-lt"/>
              </a:defRPr>
            </a:lvl4pPr>
            <a:lvl5pPr marL="1080000" indent="0">
              <a:buNone/>
              <a:defRPr>
                <a:solidFill>
                  <a:schemeClr val="bg1"/>
                </a:solidFill>
                <a:latin typeface="+mj-lt"/>
              </a:defRPr>
            </a:lvl5pPr>
          </a:lstStyle>
          <a:p>
            <a:pPr lvl="0"/>
            <a:r>
              <a:rPr lang="da-DK" smtClean="0"/>
              <a:t>Rediger typografien i masterens</a:t>
            </a:r>
          </a:p>
        </p:txBody>
      </p:sp>
      <p:sp>
        <p:nvSpPr>
          <p:cNvPr id="13" name="Pladsholder til tekst 2">
            <a:extLst>
              <a:ext uri="{FF2B5EF4-FFF2-40B4-BE49-F238E27FC236}">
                <a16:creationId xmlns:a16="http://schemas.microsoft.com/office/drawing/2014/main" id="{69432291-5274-4B4B-9FB6-EB1FC4FD16A1}"/>
              </a:ext>
            </a:extLst>
          </p:cNvPr>
          <p:cNvSpPr>
            <a:spLocks noGrp="1"/>
          </p:cNvSpPr>
          <p:nvPr>
            <p:ph type="body" sz="quarter" idx="17"/>
          </p:nvPr>
        </p:nvSpPr>
        <p:spPr>
          <a:xfrm>
            <a:off x="11359901" y="6371327"/>
            <a:ext cx="367200" cy="298800"/>
          </a:xfrm>
          <a:blipFill>
            <a:blip r:embed="rId2"/>
            <a:stretch>
              <a:fillRect/>
            </a:stretch>
          </a:blipFill>
        </p:spPr>
        <p:txBody>
          <a:bodyPr/>
          <a:lstStyle>
            <a:lvl1pPr>
              <a:defRPr sz="100">
                <a:noFill/>
              </a:defRPr>
            </a:lvl1pPr>
          </a:lstStyle>
          <a:p>
            <a:pPr lvl="0"/>
            <a:r>
              <a:rPr lang="da-DK" smtClean="0"/>
              <a:t>Rediger typografien i masterens</a:t>
            </a:r>
          </a:p>
        </p:txBody>
      </p:sp>
      <p:sp>
        <p:nvSpPr>
          <p:cNvPr id="8" name="Tekstboks 2">
            <a:extLst>
              <a:ext uri="{FF2B5EF4-FFF2-40B4-BE49-F238E27FC236}">
                <a16:creationId xmlns:a16="http://schemas.microsoft.com/office/drawing/2014/main" id="{B63CF38C-F909-4DD0-B392-A0F235382FF4}"/>
              </a:ext>
            </a:extLst>
          </p:cNvPr>
          <p:cNvSpPr txBox="1"/>
          <p:nvPr userDrawn="1"/>
        </p:nvSpPr>
        <p:spPr>
          <a:xfrm>
            <a:off x="12684051" y="0"/>
            <a:ext cx="2640000" cy="2000548"/>
          </a:xfrm>
          <a:prstGeom prst="rect">
            <a:avLst/>
          </a:prstGeom>
          <a:noFill/>
        </p:spPr>
        <p:txBody>
          <a:bodyPr wrap="square" lIns="0" tIns="0" rIns="0" bIns="0" rtlCol="0">
            <a:spAutoFit/>
          </a:bodyPr>
          <a:lstStyle/>
          <a:p>
            <a:r>
              <a:rPr lang="da-DK" sz="1000" b="1" dirty="0">
                <a:solidFill>
                  <a:schemeClr val="bg2">
                    <a:lumMod val="50000"/>
                  </a:schemeClr>
                </a:solidFill>
              </a:rPr>
              <a:t>Skift farve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endParaRPr lang="da-DK" sz="1000" baseline="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aseline="0" dirty="0">
                <a:solidFill>
                  <a:schemeClr val="bg2">
                    <a:lumMod val="50000"/>
                  </a:schemeClr>
                </a:solidFill>
              </a:rPr>
              <a:t>Tjek at logoet kan ses tydeligt, hvis ikke, </a:t>
            </a:r>
            <a:br>
              <a:rPr lang="da-DK" sz="1000" baseline="0" dirty="0">
                <a:solidFill>
                  <a:schemeClr val="bg2">
                    <a:lumMod val="50000"/>
                  </a:schemeClr>
                </a:solidFill>
              </a:rPr>
            </a:br>
            <a:r>
              <a:rPr lang="da-DK" sz="1000" baseline="0" dirty="0">
                <a:solidFill>
                  <a:schemeClr val="bg2">
                    <a:lumMod val="50000"/>
                  </a:schemeClr>
                </a:solidFill>
              </a:rPr>
              <a:t>så vælg en farve der er lidt mørkere. </a:t>
            </a:r>
            <a:br>
              <a:rPr lang="da-DK" sz="1000" baseline="0" dirty="0">
                <a:solidFill>
                  <a:schemeClr val="bg2">
                    <a:lumMod val="50000"/>
                  </a:schemeClr>
                </a:solidFill>
              </a:rPr>
            </a:br>
            <a:endParaRPr lang="da-DK" sz="1000" baseline="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aseline="0" dirty="0">
                <a:solidFill>
                  <a:schemeClr val="bg2">
                    <a:lumMod val="50000"/>
                  </a:schemeClr>
                </a:solidFill>
              </a:rPr>
              <a:t>Tjek samtidig, at farven ikke er for lys til </a:t>
            </a:r>
            <a:br>
              <a:rPr lang="da-DK" sz="1000" baseline="0" dirty="0">
                <a:solidFill>
                  <a:schemeClr val="bg2">
                    <a:lumMod val="50000"/>
                  </a:schemeClr>
                </a:solidFill>
              </a:rPr>
            </a:br>
            <a:r>
              <a:rPr lang="da-DK" sz="1000" baseline="0" dirty="0">
                <a:solidFill>
                  <a:schemeClr val="bg2">
                    <a:lumMod val="50000"/>
                  </a:schemeClr>
                </a:solidFill>
              </a:rPr>
              <a:t>at hvid tekst kan læses ordentligt.</a:t>
            </a:r>
          </a:p>
          <a:p>
            <a:endParaRPr lang="da-DK" sz="1000" baseline="0" dirty="0">
              <a:solidFill>
                <a:schemeClr val="bg2">
                  <a:lumMod val="50000"/>
                </a:schemeClr>
              </a:solidFill>
            </a:endParaRPr>
          </a:p>
          <a:p>
            <a:r>
              <a:rPr lang="da-DK" sz="1000" baseline="0" dirty="0">
                <a:solidFill>
                  <a:schemeClr val="bg2">
                    <a:lumMod val="50000"/>
                  </a:schemeClr>
                </a:solidFill>
              </a:rPr>
              <a:t>Ved lange citater sættes teksten </a:t>
            </a:r>
            <a:br>
              <a:rPr lang="da-DK" sz="1000" baseline="0" dirty="0">
                <a:solidFill>
                  <a:schemeClr val="bg2">
                    <a:lumMod val="50000"/>
                  </a:schemeClr>
                </a:solidFill>
              </a:rPr>
            </a:br>
            <a:r>
              <a:rPr lang="da-DK" sz="1000" baseline="0" dirty="0">
                <a:solidFill>
                  <a:schemeClr val="bg2">
                    <a:lumMod val="50000"/>
                  </a:schemeClr>
                </a:solidFill>
              </a:rPr>
              <a:t>ned i størrelse.</a:t>
            </a:r>
          </a:p>
        </p:txBody>
      </p:sp>
      <p:grpSp>
        <p:nvGrpSpPr>
          <p:cNvPr id="7" name="Gruppe 6">
            <a:extLst>
              <a:ext uri="{FF2B5EF4-FFF2-40B4-BE49-F238E27FC236}">
                <a16:creationId xmlns:a16="http://schemas.microsoft.com/office/drawing/2014/main" id="{8815387F-9893-4F5A-9C73-81FB920A1373}"/>
              </a:ext>
            </a:extLst>
          </p:cNvPr>
          <p:cNvGrpSpPr/>
          <p:nvPr userDrawn="1"/>
        </p:nvGrpSpPr>
        <p:grpSpPr>
          <a:xfrm>
            <a:off x="828000" y="1872000"/>
            <a:ext cx="1219896" cy="1219896"/>
            <a:chOff x="2493882" y="1224507"/>
            <a:chExt cx="1219896" cy="1219896"/>
          </a:xfrm>
        </p:grpSpPr>
        <p:sp>
          <p:nvSpPr>
            <p:cNvPr id="9" name="Oval 5">
              <a:extLst>
                <a:ext uri="{FF2B5EF4-FFF2-40B4-BE49-F238E27FC236}">
                  <a16:creationId xmlns:a16="http://schemas.microsoft.com/office/drawing/2014/main" id="{03DAD02F-AC65-4D12-83D5-F363B1A6E27F}"/>
                </a:ext>
              </a:extLst>
            </p:cNvPr>
            <p:cNvSpPr>
              <a:spLocks noChangeArrowheads="1"/>
            </p:cNvSpPr>
            <p:nvPr/>
          </p:nvSpPr>
          <p:spPr bwMode="auto">
            <a:xfrm>
              <a:off x="2493882" y="1224507"/>
              <a:ext cx="1219896" cy="1219896"/>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0" name="Gruppe 9">
              <a:extLst>
                <a:ext uri="{FF2B5EF4-FFF2-40B4-BE49-F238E27FC236}">
                  <a16:creationId xmlns:a16="http://schemas.microsoft.com/office/drawing/2014/main" id="{3D57BEF0-101A-41B3-A56A-5CA3D202E073}"/>
                </a:ext>
              </a:extLst>
            </p:cNvPr>
            <p:cNvGrpSpPr/>
            <p:nvPr/>
          </p:nvGrpSpPr>
          <p:grpSpPr>
            <a:xfrm>
              <a:off x="2805138" y="1598571"/>
              <a:ext cx="597385" cy="516432"/>
              <a:chOff x="1259537" y="1598571"/>
              <a:chExt cx="597385" cy="516432"/>
            </a:xfrm>
          </p:grpSpPr>
          <p:sp>
            <p:nvSpPr>
              <p:cNvPr id="11" name="Freeform 6">
                <a:extLst>
                  <a:ext uri="{FF2B5EF4-FFF2-40B4-BE49-F238E27FC236}">
                    <a16:creationId xmlns:a16="http://schemas.microsoft.com/office/drawing/2014/main" id="{09ABBF11-8D2F-4D8C-A88C-DBF33F39A59D}"/>
                  </a:ext>
                </a:extLst>
              </p:cNvPr>
              <p:cNvSpPr>
                <a:spLocks/>
              </p:cNvSpPr>
              <p:nvPr/>
            </p:nvSpPr>
            <p:spPr bwMode="auto">
              <a:xfrm>
                <a:off x="1259537" y="1598571"/>
                <a:ext cx="244258" cy="516432"/>
              </a:xfrm>
              <a:custGeom>
                <a:avLst/>
                <a:gdLst>
                  <a:gd name="T0" fmla="*/ 0 w 175"/>
                  <a:gd name="T1" fmla="*/ 192 h 370"/>
                  <a:gd name="T2" fmla="*/ 70 w 175"/>
                  <a:gd name="T3" fmla="*/ 192 h 370"/>
                  <a:gd name="T4" fmla="*/ 68 w 175"/>
                  <a:gd name="T5" fmla="*/ 370 h 370"/>
                  <a:gd name="T6" fmla="*/ 107 w 175"/>
                  <a:gd name="T7" fmla="*/ 370 h 370"/>
                  <a:gd name="T8" fmla="*/ 175 w 175"/>
                  <a:gd name="T9" fmla="*/ 231 h 370"/>
                  <a:gd name="T10" fmla="*/ 175 w 175"/>
                  <a:gd name="T11" fmla="*/ 0 h 370"/>
                  <a:gd name="T12" fmla="*/ 0 w 175"/>
                  <a:gd name="T13" fmla="*/ 0 h 370"/>
                  <a:gd name="T14" fmla="*/ 0 w 175"/>
                  <a:gd name="T15" fmla="*/ 19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192"/>
                    </a:moveTo>
                    <a:lnTo>
                      <a:pt x="70" y="192"/>
                    </a:lnTo>
                    <a:lnTo>
                      <a:pt x="68" y="370"/>
                    </a:lnTo>
                    <a:lnTo>
                      <a:pt x="107" y="370"/>
                    </a:lnTo>
                    <a:lnTo>
                      <a:pt x="175" y="231"/>
                    </a:lnTo>
                    <a:lnTo>
                      <a:pt x="175" y="0"/>
                    </a:lnTo>
                    <a:lnTo>
                      <a:pt x="0" y="0"/>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7">
                <a:extLst>
                  <a:ext uri="{FF2B5EF4-FFF2-40B4-BE49-F238E27FC236}">
                    <a16:creationId xmlns:a16="http://schemas.microsoft.com/office/drawing/2014/main" id="{47AE5745-45E0-47CE-B34E-2D614328D06D}"/>
                  </a:ext>
                </a:extLst>
              </p:cNvPr>
              <p:cNvSpPr>
                <a:spLocks/>
              </p:cNvSpPr>
              <p:nvPr/>
            </p:nvSpPr>
            <p:spPr bwMode="auto">
              <a:xfrm>
                <a:off x="1612664" y="1598571"/>
                <a:ext cx="244258" cy="516432"/>
              </a:xfrm>
              <a:custGeom>
                <a:avLst/>
                <a:gdLst>
                  <a:gd name="T0" fmla="*/ 0 w 175"/>
                  <a:gd name="T1" fmla="*/ 0 h 370"/>
                  <a:gd name="T2" fmla="*/ 0 w 175"/>
                  <a:gd name="T3" fmla="*/ 192 h 370"/>
                  <a:gd name="T4" fmla="*/ 70 w 175"/>
                  <a:gd name="T5" fmla="*/ 192 h 370"/>
                  <a:gd name="T6" fmla="*/ 67 w 175"/>
                  <a:gd name="T7" fmla="*/ 370 h 370"/>
                  <a:gd name="T8" fmla="*/ 107 w 175"/>
                  <a:gd name="T9" fmla="*/ 370 h 370"/>
                  <a:gd name="T10" fmla="*/ 175 w 175"/>
                  <a:gd name="T11" fmla="*/ 231 h 370"/>
                  <a:gd name="T12" fmla="*/ 175 w 175"/>
                  <a:gd name="T13" fmla="*/ 0 h 370"/>
                  <a:gd name="T14" fmla="*/ 0 w 175"/>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0"/>
                    </a:moveTo>
                    <a:lnTo>
                      <a:pt x="0" y="192"/>
                    </a:lnTo>
                    <a:lnTo>
                      <a:pt x="70" y="192"/>
                    </a:lnTo>
                    <a:lnTo>
                      <a:pt x="67" y="370"/>
                    </a:lnTo>
                    <a:lnTo>
                      <a:pt x="107" y="370"/>
                    </a:lnTo>
                    <a:lnTo>
                      <a:pt x="175" y="231"/>
                    </a:lnTo>
                    <a:lnTo>
                      <a:pt x="17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15" name="Gruppe 14">
            <a:extLst>
              <a:ext uri="{FF2B5EF4-FFF2-40B4-BE49-F238E27FC236}">
                <a16:creationId xmlns:a16="http://schemas.microsoft.com/office/drawing/2014/main" id="{BB07BE22-6F66-4E5C-9EDB-439AD90C2287}"/>
              </a:ext>
            </a:extLst>
          </p:cNvPr>
          <p:cNvGrpSpPr/>
          <p:nvPr userDrawn="1"/>
        </p:nvGrpSpPr>
        <p:grpSpPr>
          <a:xfrm>
            <a:off x="12684051" y="2299366"/>
            <a:ext cx="2520000" cy="1429502"/>
            <a:chOff x="12684051" y="3214496"/>
            <a:chExt cx="2520000" cy="1429502"/>
          </a:xfrm>
        </p:grpSpPr>
        <p:pic>
          <p:nvPicPr>
            <p:cNvPr id="16" name="Billede 15">
              <a:extLst>
                <a:ext uri="{FF2B5EF4-FFF2-40B4-BE49-F238E27FC236}">
                  <a16:creationId xmlns:a16="http://schemas.microsoft.com/office/drawing/2014/main" id="{C275AE6C-13B4-47BF-8BBF-9AF594DC2A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71" y="3429000"/>
              <a:ext cx="2159996" cy="1214998"/>
            </a:xfrm>
            <a:prstGeom prst="rect">
              <a:avLst/>
            </a:prstGeom>
          </p:spPr>
        </p:pic>
        <p:sp>
          <p:nvSpPr>
            <p:cNvPr id="17" name="Tekstboks 2">
              <a:extLst>
                <a:ext uri="{FF2B5EF4-FFF2-40B4-BE49-F238E27FC236}">
                  <a16:creationId xmlns:a16="http://schemas.microsoft.com/office/drawing/2014/main" id="{0BA85D1F-6DA0-40E4-BED2-9EE0E7DC0B0B}"/>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Citat</a:t>
              </a:r>
            </a:p>
          </p:txBody>
        </p:sp>
      </p:grpSp>
      <p:sp>
        <p:nvSpPr>
          <p:cNvPr id="18" name="Pladsholder til sidefod 3">
            <a:extLst>
              <a:ext uri="{FF2B5EF4-FFF2-40B4-BE49-F238E27FC236}">
                <a16:creationId xmlns:a16="http://schemas.microsoft.com/office/drawing/2014/main" id="{DD213C60-9115-4599-B2FA-6674E4B4168A}"/>
              </a:ext>
            </a:extLst>
          </p:cNvPr>
          <p:cNvSpPr>
            <a:spLocks noGrp="1"/>
          </p:cNvSpPr>
          <p:nvPr>
            <p:ph type="ftr" sz="quarter" idx="3"/>
          </p:nvPr>
        </p:nvSpPr>
        <p:spPr>
          <a:xfrm>
            <a:off x="1234800" y="6401188"/>
            <a:ext cx="8999999" cy="194400"/>
          </a:xfrm>
          <a:prstGeom prst="rect">
            <a:avLst/>
          </a:prstGeom>
        </p:spPr>
        <p:txBody>
          <a:bodyPr lIns="0" tIns="0" rIns="0" bIns="0" anchor="ctr" anchorCtr="0"/>
          <a:lstStyle>
            <a:lvl1pPr>
              <a:defRPr sz="1000">
                <a:solidFill>
                  <a:schemeClr val="bg1"/>
                </a:solidFill>
              </a:defRPr>
            </a:lvl1pPr>
          </a:lstStyle>
          <a:p>
            <a:endParaRPr lang="da-DK" dirty="0"/>
          </a:p>
        </p:txBody>
      </p:sp>
    </p:spTree>
    <p:extLst>
      <p:ext uri="{BB962C8B-B14F-4D97-AF65-F5344CB8AC3E}">
        <p14:creationId xmlns:p14="http://schemas.microsoft.com/office/powerpoint/2010/main" val="1529813162"/>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dsholder til medieklip 3">
            <a:extLst>
              <a:ext uri="{FF2B5EF4-FFF2-40B4-BE49-F238E27FC236}">
                <a16:creationId xmlns:a16="http://schemas.microsoft.com/office/drawing/2014/main" id="{0C58CE5F-EAC1-4270-992A-D19EAD1FB19C}"/>
              </a:ext>
            </a:extLst>
          </p:cNvPr>
          <p:cNvSpPr>
            <a:spLocks noGrp="1"/>
          </p:cNvSpPr>
          <p:nvPr>
            <p:ph type="media" sz="quarter" idx="18"/>
          </p:nvPr>
        </p:nvSpPr>
        <p:spPr>
          <a:xfrm>
            <a:off x="0" y="0"/>
            <a:ext cx="12192000" cy="6858000"/>
          </a:xfrm>
        </p:spPr>
        <p:txBody>
          <a:bodyPr/>
          <a:lstStyle/>
          <a:p>
            <a:r>
              <a:rPr lang="da-DK" smtClean="0"/>
              <a:t>Klik på ikonet for at tilføje et medie</a:t>
            </a:r>
            <a:endParaRPr lang="da-DK" dirty="0"/>
          </a:p>
        </p:txBody>
      </p:sp>
      <p:sp>
        <p:nvSpPr>
          <p:cNvPr id="13" name="Tekstboks 2">
            <a:extLst>
              <a:ext uri="{FF2B5EF4-FFF2-40B4-BE49-F238E27FC236}">
                <a16:creationId xmlns:a16="http://schemas.microsoft.com/office/drawing/2014/main" id="{A21F6429-AA5E-45C8-B86F-0B437FA81A71}"/>
              </a:ext>
            </a:extLst>
          </p:cNvPr>
          <p:cNvSpPr txBox="1"/>
          <p:nvPr userDrawn="1"/>
        </p:nvSpPr>
        <p:spPr>
          <a:xfrm>
            <a:off x="12684051" y="0"/>
            <a:ext cx="2640000" cy="3077766"/>
          </a:xfrm>
          <a:prstGeom prst="rect">
            <a:avLst/>
          </a:prstGeom>
          <a:noFill/>
        </p:spPr>
        <p:txBody>
          <a:bodyPr wrap="square" lIns="0" tIns="0" rIns="0" bIns="0" rtlCol="0">
            <a:spAutoFit/>
          </a:bodyPr>
          <a:lstStyle/>
          <a:p>
            <a:r>
              <a:rPr lang="da-DK" sz="1000" b="1" dirty="0">
                <a:solidFill>
                  <a:schemeClr val="bg2">
                    <a:lumMod val="50000"/>
                  </a:schemeClr>
                </a:solidFill>
              </a:rPr>
              <a:t>Indsæt video:</a:t>
            </a:r>
          </a:p>
          <a:p>
            <a:r>
              <a:rPr lang="da-DK" sz="1000" dirty="0">
                <a:solidFill>
                  <a:schemeClr val="bg2">
                    <a:lumMod val="50000"/>
                  </a:schemeClr>
                </a:solidFill>
              </a:rPr>
              <a:t>Klik på det lille videoikon</a:t>
            </a:r>
            <a:r>
              <a:rPr lang="da-DK" sz="1000" baseline="0" dirty="0">
                <a:solidFill>
                  <a:schemeClr val="bg2">
                    <a:lumMod val="50000"/>
                  </a:schemeClr>
                </a:solidFill>
              </a:rPr>
              <a:t> </a:t>
            </a:r>
            <a:br>
              <a:rPr lang="da-DK" sz="1000" baseline="0" dirty="0">
                <a:solidFill>
                  <a:schemeClr val="bg2">
                    <a:lumMod val="50000"/>
                  </a:schemeClr>
                </a:solidFill>
              </a:rPr>
            </a:br>
            <a:r>
              <a:rPr lang="da-DK" sz="1000" baseline="0" dirty="0">
                <a:solidFill>
                  <a:schemeClr val="bg2">
                    <a:lumMod val="50000"/>
                  </a:schemeClr>
                </a:solidFill>
              </a:rPr>
              <a:t>og vælg den ønskede video </a:t>
            </a:r>
            <a:br>
              <a:rPr lang="da-DK" sz="1000" baseline="0" dirty="0">
                <a:solidFill>
                  <a:schemeClr val="bg2">
                    <a:lumMod val="50000"/>
                  </a:schemeClr>
                </a:solidFill>
              </a:rPr>
            </a:br>
            <a:r>
              <a:rPr lang="da-DK" sz="1000" baseline="0" dirty="0">
                <a:solidFill>
                  <a:schemeClr val="bg2">
                    <a:lumMod val="50000"/>
                  </a:schemeClr>
                </a:solidFill>
              </a:rPr>
              <a:t>i dialogboksen.</a:t>
            </a:r>
          </a:p>
          <a:p>
            <a:endParaRPr lang="da-DK" sz="1000" baseline="0" dirty="0">
              <a:solidFill>
                <a:schemeClr val="bg2">
                  <a:lumMod val="50000"/>
                </a:schemeClr>
              </a:solidFill>
            </a:endParaRPr>
          </a:p>
          <a:p>
            <a:r>
              <a:rPr lang="da-DK" sz="1000" baseline="0" dirty="0">
                <a:solidFill>
                  <a:schemeClr val="bg2">
                    <a:lumMod val="50000"/>
                  </a:schemeClr>
                </a:solidFill>
              </a:rPr>
              <a:t>Alternativt kan videoer fra YOUTUBE </a:t>
            </a:r>
            <a:br>
              <a:rPr lang="da-DK" sz="1000" baseline="0" dirty="0">
                <a:solidFill>
                  <a:schemeClr val="bg2">
                    <a:lumMod val="50000"/>
                  </a:schemeClr>
                </a:solidFill>
              </a:rPr>
            </a:br>
            <a:r>
              <a:rPr lang="da-DK" sz="1000" baseline="0" dirty="0">
                <a:solidFill>
                  <a:schemeClr val="bg2">
                    <a:lumMod val="50000"/>
                  </a:schemeClr>
                </a:solidFill>
              </a:rPr>
              <a:t>lægges direkte ind ved hjælp af feltet videointegrationskode. Koden kopieres </a:t>
            </a:r>
            <a:br>
              <a:rPr lang="da-DK" sz="1000" baseline="0" dirty="0">
                <a:solidFill>
                  <a:schemeClr val="bg2">
                    <a:lumMod val="50000"/>
                  </a:schemeClr>
                </a:solidFill>
              </a:rPr>
            </a:br>
            <a:r>
              <a:rPr lang="da-DK" sz="1000" baseline="0" dirty="0">
                <a:solidFill>
                  <a:schemeClr val="bg2">
                    <a:lumMod val="50000"/>
                  </a:schemeClr>
                </a:solidFill>
              </a:rPr>
              <a:t>fra den ønskede video på YOUTUBE.</a:t>
            </a:r>
          </a:p>
          <a:p>
            <a:endParaRPr lang="da-DK" sz="1000" baseline="0" dirty="0">
              <a:solidFill>
                <a:schemeClr val="bg2">
                  <a:lumMod val="50000"/>
                </a:schemeClr>
              </a:solidFill>
            </a:endParaRPr>
          </a:p>
          <a:p>
            <a:r>
              <a:rPr lang="da-DK" sz="1000" b="1" baseline="0" dirty="0">
                <a:solidFill>
                  <a:schemeClr val="bg2">
                    <a:lumMod val="50000"/>
                  </a:schemeClr>
                </a:solidFill>
              </a:rPr>
              <a:t>OBS!</a:t>
            </a:r>
            <a:r>
              <a:rPr lang="da-DK" sz="1000" baseline="0" dirty="0">
                <a:solidFill>
                  <a:schemeClr val="bg2">
                    <a:lumMod val="50000"/>
                  </a:schemeClr>
                </a:solidFill>
              </a:rPr>
              <a:t/>
            </a:r>
            <a:br>
              <a:rPr lang="da-DK" sz="1000" baseline="0" dirty="0">
                <a:solidFill>
                  <a:schemeClr val="bg2">
                    <a:lumMod val="50000"/>
                  </a:schemeClr>
                </a:solidFill>
              </a:rPr>
            </a:br>
            <a:r>
              <a:rPr lang="da-DK" sz="1000" baseline="0" dirty="0">
                <a:solidFill>
                  <a:schemeClr val="bg2">
                    <a:lumMod val="50000"/>
                  </a:schemeClr>
                </a:solidFill>
              </a:rPr>
              <a:t>For at sikre, at video kan vises i ældre </a:t>
            </a:r>
            <a:br>
              <a:rPr lang="da-DK" sz="1000" baseline="0" dirty="0">
                <a:solidFill>
                  <a:schemeClr val="bg2">
                    <a:lumMod val="50000"/>
                  </a:schemeClr>
                </a:solidFill>
              </a:rPr>
            </a:br>
            <a:r>
              <a:rPr lang="da-DK" sz="1000" baseline="0" dirty="0">
                <a:solidFill>
                  <a:schemeClr val="bg2">
                    <a:lumMod val="50000"/>
                  </a:schemeClr>
                </a:solidFill>
              </a:rPr>
              <a:t>versioner af PowerPoint, skal video filen</a:t>
            </a:r>
            <a:br>
              <a:rPr lang="da-DK" sz="1000" baseline="0" dirty="0">
                <a:solidFill>
                  <a:schemeClr val="bg2">
                    <a:lumMod val="50000"/>
                  </a:schemeClr>
                </a:solidFill>
              </a:rPr>
            </a:br>
            <a:r>
              <a:rPr lang="da-DK" sz="1000" baseline="0" dirty="0">
                <a:solidFill>
                  <a:schemeClr val="bg2">
                    <a:lumMod val="50000"/>
                  </a:schemeClr>
                </a:solidFill>
              </a:rPr>
              <a:t>gemmes i samme mappe som præsentationen. </a:t>
            </a:r>
          </a:p>
          <a:p>
            <a:endParaRPr lang="da-DK" sz="1000" baseline="0" dirty="0">
              <a:solidFill>
                <a:schemeClr val="bg2">
                  <a:lumMod val="50000"/>
                </a:schemeClr>
              </a:solidFill>
            </a:endParaRPr>
          </a:p>
          <a:p>
            <a:r>
              <a:rPr lang="da-DK" sz="1000" b="1" dirty="0">
                <a:solidFill>
                  <a:schemeClr val="bg2">
                    <a:lumMod val="50000"/>
                  </a:schemeClr>
                </a:solidFill>
              </a:rPr>
              <a:t>Skift eksisterende video:</a:t>
            </a:r>
          </a:p>
          <a:p>
            <a:r>
              <a:rPr lang="da-DK" sz="1000" dirty="0">
                <a:solidFill>
                  <a:schemeClr val="bg2">
                    <a:lumMod val="50000"/>
                  </a:schemeClr>
                </a:solidFill>
              </a:rPr>
              <a:t>Klik på video og brug derefter slettetasten </a:t>
            </a:r>
            <a:br>
              <a:rPr lang="da-DK" sz="1000" dirty="0">
                <a:solidFill>
                  <a:schemeClr val="bg2">
                    <a:lumMod val="50000"/>
                  </a:schemeClr>
                </a:solidFill>
              </a:rPr>
            </a:br>
            <a:r>
              <a:rPr lang="da-DK" sz="1000" dirty="0">
                <a:solidFill>
                  <a:schemeClr val="bg2">
                    <a:lumMod val="50000"/>
                  </a:schemeClr>
                </a:solidFill>
              </a:rPr>
              <a:t>til at fjerne den eksisterende video. </a:t>
            </a:r>
            <a:br>
              <a:rPr lang="da-DK" sz="1000" dirty="0">
                <a:solidFill>
                  <a:schemeClr val="bg2">
                    <a:lumMod val="50000"/>
                  </a:schemeClr>
                </a:solidFill>
              </a:rPr>
            </a:br>
            <a:r>
              <a:rPr lang="da-DK" sz="1000" dirty="0">
                <a:solidFill>
                  <a:schemeClr val="bg2">
                    <a:lumMod val="50000"/>
                  </a:schemeClr>
                </a:solidFill>
              </a:rPr>
              <a:t>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video som beskrevet ovenfor.</a:t>
            </a:r>
          </a:p>
        </p:txBody>
      </p:sp>
      <p:grpSp>
        <p:nvGrpSpPr>
          <p:cNvPr id="6" name="Gruppe 5">
            <a:extLst>
              <a:ext uri="{FF2B5EF4-FFF2-40B4-BE49-F238E27FC236}">
                <a16:creationId xmlns:a16="http://schemas.microsoft.com/office/drawing/2014/main" id="{B27032BF-0E94-4FF4-8491-7C536D78957B}"/>
              </a:ext>
            </a:extLst>
          </p:cNvPr>
          <p:cNvGrpSpPr/>
          <p:nvPr userDrawn="1"/>
        </p:nvGrpSpPr>
        <p:grpSpPr>
          <a:xfrm>
            <a:off x="12684051" y="3348000"/>
            <a:ext cx="2520000" cy="1429501"/>
            <a:chOff x="12684051" y="3214496"/>
            <a:chExt cx="2520000" cy="1429501"/>
          </a:xfrm>
        </p:grpSpPr>
        <p:pic>
          <p:nvPicPr>
            <p:cNvPr id="7" name="Billede 6">
              <a:extLst>
                <a:ext uri="{FF2B5EF4-FFF2-40B4-BE49-F238E27FC236}">
                  <a16:creationId xmlns:a16="http://schemas.microsoft.com/office/drawing/2014/main" id="{AD9F5BC7-4534-448A-BC28-3EC069A7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0372" y="3429000"/>
              <a:ext cx="2159994" cy="1214997"/>
            </a:xfrm>
            <a:prstGeom prst="rect">
              <a:avLst/>
            </a:prstGeom>
          </p:spPr>
        </p:pic>
        <p:sp>
          <p:nvSpPr>
            <p:cNvPr id="8" name="Tekstboks 2">
              <a:extLst>
                <a:ext uri="{FF2B5EF4-FFF2-40B4-BE49-F238E27FC236}">
                  <a16:creationId xmlns:a16="http://schemas.microsoft.com/office/drawing/2014/main" id="{237687E9-BA56-4435-A8B2-731906B6D50B}"/>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Video</a:t>
              </a:r>
            </a:p>
          </p:txBody>
        </p:sp>
      </p:grpSp>
    </p:spTree>
    <p:extLst>
      <p:ext uri="{BB962C8B-B14F-4D97-AF65-F5344CB8AC3E}">
        <p14:creationId xmlns:p14="http://schemas.microsoft.com/office/powerpoint/2010/main" val="349690773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med titel">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a:xfrm>
            <a:off x="612000" y="6401187"/>
            <a:ext cx="622800" cy="194400"/>
          </a:xfrm>
          <a:prstGeom prst="rect">
            <a:avLst/>
          </a:prstGeom>
        </p:spPr>
        <p:txBody>
          <a:bodyPr lIns="90000" tIns="0" rIns="0" bIns="0" anchor="ctr" anchorCtr="0"/>
          <a:lstStyle>
            <a:lvl1pPr algn="l">
              <a:defRPr sz="1000">
                <a:solidFill>
                  <a:schemeClr val="bg2">
                    <a:lumMod val="75000"/>
                  </a:schemeClr>
                </a:solidFill>
              </a:defRPr>
            </a:lvl1pPr>
          </a:lstStyle>
          <a:p>
            <a:fld id="{61A7DA12-F1F9-43F2-A12A-1E9EF0E92BD7}" type="slidenum">
              <a:rPr lang="da-DK" smtClean="0"/>
              <a:pPr/>
              <a:t>‹nr.›</a:t>
            </a:fld>
            <a:endParaRPr lang="da-DK" dirty="0"/>
          </a:p>
        </p:txBody>
      </p:sp>
      <p:sp>
        <p:nvSpPr>
          <p:cNvPr id="10" name="Pladsholder til tekst 8"/>
          <p:cNvSpPr>
            <a:spLocks noGrp="1"/>
          </p:cNvSpPr>
          <p:nvPr>
            <p:ph type="body" sz="quarter" idx="13"/>
          </p:nvPr>
        </p:nvSpPr>
        <p:spPr>
          <a:xfrm>
            <a:off x="0" y="360000"/>
            <a:ext cx="612000" cy="1333624"/>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11" name="Pladsholder til titel 1"/>
          <p:cNvSpPr>
            <a:spLocks noGrp="1"/>
          </p:cNvSpPr>
          <p:nvPr>
            <p:ph type="title"/>
          </p:nvPr>
        </p:nvSpPr>
        <p:spPr>
          <a:xfrm>
            <a:off x="1234800" y="522000"/>
            <a:ext cx="9000000" cy="900000"/>
          </a:xfrm>
          <a:prstGeom prst="rect">
            <a:avLst/>
          </a:prstGeom>
        </p:spPr>
        <p:txBody>
          <a:bodyPr vert="horz" lIns="0" tIns="0" rIns="0" bIns="0" rtlCol="0" anchor="b" anchorCtr="0">
            <a:noAutofit/>
          </a:bodyPr>
          <a:lstStyle>
            <a:lvl1pPr>
              <a:defRPr>
                <a:solidFill>
                  <a:schemeClr val="tx1"/>
                </a:solidFill>
              </a:defRPr>
            </a:lvl1pPr>
          </a:lstStyle>
          <a:p>
            <a:r>
              <a:rPr lang="da-DK" smtClean="0"/>
              <a:t>Klik for at redigere i master</a:t>
            </a:r>
            <a:endParaRPr lang="da-DK" dirty="0"/>
          </a:p>
        </p:txBody>
      </p:sp>
      <p:sp>
        <p:nvSpPr>
          <p:cNvPr id="12" name="Pladsholder til tekst 8">
            <a:extLst>
              <a:ext uri="{FF2B5EF4-FFF2-40B4-BE49-F238E27FC236}">
                <a16:creationId xmlns:a16="http://schemas.microsoft.com/office/drawing/2014/main" id="{AAF41338-ED05-4F87-B306-A3CDD602DA64}"/>
              </a:ext>
            </a:extLst>
          </p:cNvPr>
          <p:cNvSpPr>
            <a:spLocks noGrp="1"/>
          </p:cNvSpPr>
          <p:nvPr>
            <p:ph type="body" sz="quarter" idx="14"/>
          </p:nvPr>
        </p:nvSpPr>
        <p:spPr>
          <a:xfrm>
            <a:off x="0" y="6401187"/>
            <a:ext cx="612000" cy="1944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9" name="Pladsholder til tekst 2">
            <a:extLst>
              <a:ext uri="{FF2B5EF4-FFF2-40B4-BE49-F238E27FC236}">
                <a16:creationId xmlns:a16="http://schemas.microsoft.com/office/drawing/2014/main" id="{1AFCB579-45C0-479A-9789-1CB15244B5EB}"/>
              </a:ext>
            </a:extLst>
          </p:cNvPr>
          <p:cNvSpPr>
            <a:spLocks noGrp="1"/>
          </p:cNvSpPr>
          <p:nvPr>
            <p:ph type="body" sz="quarter" idx="17"/>
          </p:nvPr>
        </p:nvSpPr>
        <p:spPr>
          <a:xfrm>
            <a:off x="11359901" y="6371327"/>
            <a:ext cx="367200" cy="298800"/>
          </a:xfrm>
          <a:blipFill>
            <a:blip r:embed="rId2"/>
            <a:stretch>
              <a:fillRect/>
            </a:stretch>
          </a:blipFill>
        </p:spPr>
        <p:txBody>
          <a:bodyPr/>
          <a:lstStyle>
            <a:lvl1pPr>
              <a:defRPr sz="100">
                <a:noFill/>
              </a:defRPr>
            </a:lvl1pPr>
          </a:lstStyle>
          <a:p>
            <a:pPr lvl="0"/>
            <a:r>
              <a:rPr lang="da-DK" smtClean="0"/>
              <a:t>Rediger typografien i masterens</a:t>
            </a:r>
          </a:p>
        </p:txBody>
      </p:sp>
      <p:sp>
        <p:nvSpPr>
          <p:cNvPr id="7" name="Tekstboks 2">
            <a:extLst>
              <a:ext uri="{FF2B5EF4-FFF2-40B4-BE49-F238E27FC236}">
                <a16:creationId xmlns:a16="http://schemas.microsoft.com/office/drawing/2014/main" id="{FC3EE7B4-FC91-4671-AD68-74BD13376A51}"/>
              </a:ext>
            </a:extLst>
          </p:cNvPr>
          <p:cNvSpPr txBox="1"/>
          <p:nvPr userDrawn="1"/>
        </p:nvSpPr>
        <p:spPr>
          <a:xfrm>
            <a:off x="12684051" y="0"/>
            <a:ext cx="2640000" cy="1077218"/>
          </a:xfrm>
          <a:prstGeom prst="rect">
            <a:avLst/>
          </a:prstGeom>
          <a:noFill/>
        </p:spPr>
        <p:txBody>
          <a:bodyPr wrap="square" lIns="0" tIns="0" rIns="0" bIns="0" rtlCol="0">
            <a:spAutoFit/>
          </a:bodyPr>
          <a:lstStyle/>
          <a:p>
            <a:r>
              <a:rPr lang="da-DK" sz="1000" b="1" dirty="0">
                <a:solidFill>
                  <a:schemeClr val="bg2">
                    <a:lumMod val="50000"/>
                  </a:schemeClr>
                </a:solidFill>
              </a:rPr>
              <a:t>Titel og forskelligt indhold</a:t>
            </a:r>
          </a:p>
          <a:p>
            <a:r>
              <a:rPr lang="da-DK" sz="1000" b="0" dirty="0">
                <a:solidFill>
                  <a:schemeClr val="bg2">
                    <a:lumMod val="50000"/>
                  </a:schemeClr>
                </a:solidFill>
              </a:rPr>
              <a:t>Skriv eller indsæt en titel. </a:t>
            </a:r>
          </a:p>
          <a:p>
            <a:endParaRPr lang="da-DK" sz="1000" b="1" dirty="0">
              <a:solidFill>
                <a:schemeClr val="bg2">
                  <a:lumMod val="50000"/>
                </a:schemeClr>
              </a:solidFill>
            </a:endParaRPr>
          </a:p>
          <a:p>
            <a:r>
              <a:rPr lang="da-DK" sz="1000" b="1" dirty="0">
                <a:solidFill>
                  <a:schemeClr val="bg2">
                    <a:lumMod val="50000"/>
                  </a:schemeClr>
                </a:solidFill>
              </a:rPr>
              <a:t>Indsæt andet indhold:</a:t>
            </a:r>
          </a:p>
          <a:p>
            <a:r>
              <a:rPr lang="da-DK" sz="1000" dirty="0">
                <a:solidFill>
                  <a:schemeClr val="bg2">
                    <a:lumMod val="50000"/>
                  </a:schemeClr>
                </a:solidFill>
              </a:rPr>
              <a:t>Grafik, foto, illustrationer eller </a:t>
            </a:r>
            <a:br>
              <a:rPr lang="da-DK" sz="1000" dirty="0">
                <a:solidFill>
                  <a:schemeClr val="bg2">
                    <a:lumMod val="50000"/>
                  </a:schemeClr>
                </a:solidFill>
              </a:rPr>
            </a:br>
            <a:r>
              <a:rPr lang="da-DK" sz="1000" dirty="0">
                <a:solidFill>
                  <a:schemeClr val="bg2">
                    <a:lumMod val="50000"/>
                  </a:schemeClr>
                </a:solidFill>
              </a:rPr>
              <a:t>andet indhold kan kopieres og </a:t>
            </a:r>
            <a:br>
              <a:rPr lang="da-DK" sz="1000" dirty="0">
                <a:solidFill>
                  <a:schemeClr val="bg2">
                    <a:lumMod val="50000"/>
                  </a:schemeClr>
                </a:solidFill>
              </a:rPr>
            </a:br>
            <a:r>
              <a:rPr lang="da-DK" sz="1000" dirty="0">
                <a:solidFill>
                  <a:schemeClr val="bg2">
                    <a:lumMod val="50000"/>
                  </a:schemeClr>
                </a:solidFill>
              </a:rPr>
              <a:t>indsættes </a:t>
            </a:r>
            <a:r>
              <a:rPr lang="da-DK" sz="1000" baseline="0" dirty="0">
                <a:solidFill>
                  <a:schemeClr val="bg2">
                    <a:lumMod val="50000"/>
                  </a:schemeClr>
                </a:solidFill>
              </a:rPr>
              <a:t>under titlen.</a:t>
            </a:r>
          </a:p>
        </p:txBody>
      </p:sp>
      <p:grpSp>
        <p:nvGrpSpPr>
          <p:cNvPr id="8" name="Gruppe 7">
            <a:extLst>
              <a:ext uri="{FF2B5EF4-FFF2-40B4-BE49-F238E27FC236}">
                <a16:creationId xmlns:a16="http://schemas.microsoft.com/office/drawing/2014/main" id="{09437FD6-EB18-4B72-9427-F6E2EE35F9FD}"/>
              </a:ext>
            </a:extLst>
          </p:cNvPr>
          <p:cNvGrpSpPr/>
          <p:nvPr userDrawn="1"/>
        </p:nvGrpSpPr>
        <p:grpSpPr>
          <a:xfrm>
            <a:off x="12684051" y="1332000"/>
            <a:ext cx="2520000" cy="1429502"/>
            <a:chOff x="12684051" y="3214496"/>
            <a:chExt cx="2520000" cy="1429502"/>
          </a:xfrm>
        </p:grpSpPr>
        <p:pic>
          <p:nvPicPr>
            <p:cNvPr id="13" name="Billede 12">
              <a:extLst>
                <a:ext uri="{FF2B5EF4-FFF2-40B4-BE49-F238E27FC236}">
                  <a16:creationId xmlns:a16="http://schemas.microsoft.com/office/drawing/2014/main" id="{A13E9DD3-1888-4CC1-B094-E2D780022B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0371" y="3429000"/>
              <a:ext cx="2159996" cy="1214998"/>
            </a:xfrm>
            <a:prstGeom prst="rect">
              <a:avLst/>
            </a:prstGeom>
          </p:spPr>
        </p:pic>
        <p:sp>
          <p:nvSpPr>
            <p:cNvPr id="14" name="Tekstboks 2">
              <a:extLst>
                <a:ext uri="{FF2B5EF4-FFF2-40B4-BE49-F238E27FC236}">
                  <a16:creationId xmlns:a16="http://schemas.microsoft.com/office/drawing/2014/main" id="{AB4363D2-0143-41AD-94F9-BCDA585FABEE}"/>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Figur kopieret fra Word</a:t>
              </a:r>
            </a:p>
          </p:txBody>
        </p:sp>
      </p:grpSp>
      <p:sp>
        <p:nvSpPr>
          <p:cNvPr id="15" name="Pladsholder til sidefod 3">
            <a:extLst>
              <a:ext uri="{FF2B5EF4-FFF2-40B4-BE49-F238E27FC236}">
                <a16:creationId xmlns:a16="http://schemas.microsoft.com/office/drawing/2014/main" id="{D2104E1C-CAC2-403B-A7DC-3DAF95CF225D}"/>
              </a:ext>
            </a:extLst>
          </p:cNvPr>
          <p:cNvSpPr>
            <a:spLocks noGrp="1"/>
          </p:cNvSpPr>
          <p:nvPr>
            <p:ph type="ftr" sz="quarter" idx="3"/>
          </p:nvPr>
        </p:nvSpPr>
        <p:spPr>
          <a:xfrm>
            <a:off x="1234800" y="6401188"/>
            <a:ext cx="8999999" cy="194400"/>
          </a:xfrm>
          <a:prstGeom prst="rect">
            <a:avLst/>
          </a:prstGeom>
        </p:spPr>
        <p:txBody>
          <a:bodyPr lIns="0" tIns="0" rIns="0" bIns="0" anchor="ctr" anchorCtr="0"/>
          <a:lstStyle>
            <a:lvl1pPr>
              <a:defRPr sz="1000">
                <a:solidFill>
                  <a:schemeClr val="bg2">
                    <a:lumMod val="75000"/>
                  </a:schemeClr>
                </a:solidFill>
              </a:defRPr>
            </a:lvl1pPr>
          </a:lstStyle>
          <a:p>
            <a:endParaRPr lang="da-DK" dirty="0"/>
          </a:p>
        </p:txBody>
      </p:sp>
    </p:spTree>
    <p:extLst>
      <p:ext uri="{BB962C8B-B14F-4D97-AF65-F5344CB8AC3E}">
        <p14:creationId xmlns:p14="http://schemas.microsoft.com/office/powerpoint/2010/main" val="39327436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slutning, lys baggrund">
    <p:bg>
      <p:bgPr>
        <a:solidFill>
          <a:schemeClr val="bg2"/>
        </a:solidFill>
        <a:effectLst/>
      </p:bgPr>
    </p:bg>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0"/>
            <a:ext cx="12192000" cy="6858000"/>
          </a:xfrm>
          <a:noFill/>
          <a:ln>
            <a:noFill/>
          </a:ln>
        </p:spPr>
        <p:txBody>
          <a:bodyPr/>
          <a:lstStyle>
            <a:lvl1pPr marL="0" indent="0" algn="ctr">
              <a:buNone/>
              <a:defRPr sz="2000" baseline="0">
                <a:solidFill>
                  <a:schemeClr val="tx1"/>
                </a:solidFill>
              </a:defRPr>
            </a:lvl1pPr>
          </a:lstStyle>
          <a:p>
            <a:r>
              <a:rPr lang="da-DK" smtClean="0"/>
              <a:t>Klik på ikonet for at tilføje et billede</a:t>
            </a:r>
            <a:endParaRPr lang="da-DK" dirty="0"/>
          </a:p>
        </p:txBody>
      </p:sp>
      <p:sp>
        <p:nvSpPr>
          <p:cNvPr id="2" name="Titel 1"/>
          <p:cNvSpPr>
            <a:spLocks noGrp="1"/>
          </p:cNvSpPr>
          <p:nvPr>
            <p:ph type="ctrTitle" hasCustomPrompt="1"/>
          </p:nvPr>
        </p:nvSpPr>
        <p:spPr>
          <a:xfrm>
            <a:off x="792000" y="4104000"/>
            <a:ext cx="9000002" cy="2340000"/>
          </a:xfrm>
          <a:solidFill>
            <a:schemeClr val="bg1"/>
          </a:solidFill>
        </p:spPr>
        <p:txBody>
          <a:bodyPr lIns="288000" tIns="180000" rIns="0" bIns="684000" anchor="t" anchorCtr="0">
            <a:normAutofit/>
          </a:bodyPr>
          <a:lstStyle>
            <a:lvl1pPr>
              <a:defRPr sz="4800" kern="0" spc="0" baseline="0">
                <a:solidFill>
                  <a:schemeClr val="accent1"/>
                </a:solidFill>
              </a:defRPr>
            </a:lvl1pPr>
          </a:lstStyle>
          <a:p>
            <a:r>
              <a:rPr lang="da-DK" dirty="0"/>
              <a:t>Klik for at tilføje tekst</a:t>
            </a:r>
          </a:p>
        </p:txBody>
      </p:sp>
      <p:sp>
        <p:nvSpPr>
          <p:cNvPr id="8" name="Pladsholder til tekst 8">
            <a:extLst>
              <a:ext uri="{FF2B5EF4-FFF2-40B4-BE49-F238E27FC236}">
                <a16:creationId xmlns:a16="http://schemas.microsoft.com/office/drawing/2014/main" id="{88B61B58-7855-4876-B461-879CA021F722}"/>
              </a:ext>
            </a:extLst>
          </p:cNvPr>
          <p:cNvSpPr>
            <a:spLocks noGrp="1"/>
          </p:cNvSpPr>
          <p:nvPr>
            <p:ph type="body" sz="quarter" idx="16"/>
          </p:nvPr>
        </p:nvSpPr>
        <p:spPr>
          <a:xfrm>
            <a:off x="0" y="4104000"/>
            <a:ext cx="612000" cy="2340000"/>
          </a:xfrm>
          <a:solidFill>
            <a:schemeClr val="tx1"/>
          </a:solidFill>
          <a:ln>
            <a:noFill/>
          </a:ln>
        </p:spPr>
        <p:txBody>
          <a:bodyPr/>
          <a:lstStyle>
            <a:lvl1pPr>
              <a:defRPr sz="100">
                <a:noFill/>
              </a:defRPr>
            </a:lvl1pPr>
            <a:lvl2pPr>
              <a:defRPr sz="100">
                <a:solidFill>
                  <a:srgbClr val="413282"/>
                </a:solidFill>
              </a:defRPr>
            </a:lvl2pPr>
            <a:lvl3pPr>
              <a:defRPr sz="100">
                <a:solidFill>
                  <a:srgbClr val="413282"/>
                </a:solidFill>
              </a:defRPr>
            </a:lvl3pPr>
            <a:lvl4pPr>
              <a:defRPr sz="100">
                <a:solidFill>
                  <a:srgbClr val="413282"/>
                </a:solidFill>
              </a:defRPr>
            </a:lvl4pPr>
            <a:lvl5pPr>
              <a:defRPr sz="100">
                <a:solidFill>
                  <a:srgbClr val="413282"/>
                </a:solidFill>
              </a:defRPr>
            </a:lvl5pPr>
          </a:lstStyle>
          <a:p>
            <a:pPr lvl="0"/>
            <a:r>
              <a:rPr lang="da-DK" smtClean="0"/>
              <a:t>Rediger typografien i masterens</a:t>
            </a:r>
          </a:p>
        </p:txBody>
      </p:sp>
      <p:sp>
        <p:nvSpPr>
          <p:cNvPr id="27" name="Undertitel 2"/>
          <p:cNvSpPr>
            <a:spLocks noGrp="1" noChangeAspect="1"/>
          </p:cNvSpPr>
          <p:nvPr>
            <p:ph type="subTitle" idx="1"/>
          </p:nvPr>
        </p:nvSpPr>
        <p:spPr>
          <a:xfrm>
            <a:off x="1080000" y="6073956"/>
            <a:ext cx="1447200" cy="205069"/>
          </a:xfrm>
          <a:blipFill>
            <a:blip r:embed="rId2"/>
            <a:stretch>
              <a:fillRect/>
            </a:stretch>
          </a:blipFill>
        </p:spPr>
        <p:txBody>
          <a:bodyPr lIns="288000" bIns="144000" anchor="b" anchorCtr="0">
            <a:normAutofit/>
          </a:bodyPr>
          <a:lstStyle>
            <a:lvl1pPr marL="0" indent="0" algn="l">
              <a:spcAft>
                <a:spcPts val="400"/>
              </a:spcAft>
              <a:buNone/>
              <a:defRPr sz="100">
                <a:no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dirty="0"/>
          </a:p>
        </p:txBody>
      </p:sp>
      <p:sp>
        <p:nvSpPr>
          <p:cNvPr id="11" name="Pladsholder til tekst 4">
            <a:extLst>
              <a:ext uri="{FF2B5EF4-FFF2-40B4-BE49-F238E27FC236}">
                <a16:creationId xmlns:a16="http://schemas.microsoft.com/office/drawing/2014/main" id="{8C8D4588-A254-4AF7-A259-9C485E400FC3}"/>
              </a:ext>
            </a:extLst>
          </p:cNvPr>
          <p:cNvSpPr>
            <a:spLocks noGrp="1" noChangeAspect="1"/>
          </p:cNvSpPr>
          <p:nvPr>
            <p:ph type="body" sz="quarter" idx="17"/>
          </p:nvPr>
        </p:nvSpPr>
        <p:spPr>
          <a:xfrm>
            <a:off x="10120510" y="5945034"/>
            <a:ext cx="1800000" cy="459184"/>
          </a:xfrm>
          <a:blipFill dpi="0" rotWithShape="1">
            <a:blip r:embed="rId3"/>
            <a:srcRect/>
            <a:stretch>
              <a:fillRect/>
            </a:stretch>
          </a:blipFill>
        </p:spPr>
        <p:txBody>
          <a:bodyPr/>
          <a:lstStyle>
            <a:lvl1pPr marL="0" indent="0">
              <a:buNone/>
              <a:defRPr sz="100">
                <a:noFill/>
              </a:defRPr>
            </a:lvl1pPr>
          </a:lstStyle>
          <a:p>
            <a:pPr lvl="0"/>
            <a:r>
              <a:rPr lang="da-DK" smtClean="0"/>
              <a:t>Rediger typografien i masterens</a:t>
            </a:r>
          </a:p>
        </p:txBody>
      </p:sp>
      <p:sp>
        <p:nvSpPr>
          <p:cNvPr id="9" name="Tekstboks 2">
            <a:extLst>
              <a:ext uri="{FF2B5EF4-FFF2-40B4-BE49-F238E27FC236}">
                <a16:creationId xmlns:a16="http://schemas.microsoft.com/office/drawing/2014/main" id="{A2B651AF-93BC-49C3-BF32-ABCDEBED573F}"/>
              </a:ext>
            </a:extLst>
          </p:cNvPr>
          <p:cNvSpPr txBox="1"/>
          <p:nvPr userDrawn="1"/>
        </p:nvSpPr>
        <p:spPr>
          <a:xfrm>
            <a:off x="12684051" y="0"/>
            <a:ext cx="2640000" cy="2923877"/>
          </a:xfrm>
          <a:prstGeom prst="rect">
            <a:avLst/>
          </a:prstGeom>
          <a:noFill/>
        </p:spPr>
        <p:txBody>
          <a:bodyPr wrap="square" lIns="0" tIns="0" rIns="0" bIns="0" rtlCol="0">
            <a:spAutoFit/>
          </a:bodyPr>
          <a:lstStyle/>
          <a:p>
            <a:r>
              <a:rPr lang="da-DK" sz="1000" b="1" dirty="0">
                <a:solidFill>
                  <a:schemeClr val="bg2">
                    <a:lumMod val="50000"/>
                  </a:schemeClr>
                </a:solidFill>
              </a:rPr>
              <a:t>Indsæt foto:</a:t>
            </a:r>
          </a:p>
          <a:p>
            <a:r>
              <a:rPr lang="da-DK" sz="1000" dirty="0">
                <a:solidFill>
                  <a:schemeClr val="bg2">
                    <a:lumMod val="50000"/>
                  </a:schemeClr>
                </a:solidFill>
              </a:rPr>
              <a:t>Klik på det lille fotoikon</a:t>
            </a:r>
            <a:r>
              <a:rPr lang="da-DK" sz="1000" baseline="0" dirty="0">
                <a:solidFill>
                  <a:schemeClr val="bg2">
                    <a:lumMod val="50000"/>
                  </a:schemeClr>
                </a:solidFill>
              </a:rPr>
              <a:t> </a:t>
            </a:r>
            <a:br>
              <a:rPr lang="da-DK" sz="1000" baseline="0" dirty="0">
                <a:solidFill>
                  <a:schemeClr val="bg2">
                    <a:lumMod val="50000"/>
                  </a:schemeClr>
                </a:solidFill>
              </a:rPr>
            </a:br>
            <a:r>
              <a:rPr lang="da-DK" sz="1000" baseline="0" dirty="0">
                <a:solidFill>
                  <a:schemeClr val="bg2">
                    <a:lumMod val="50000"/>
                  </a:schemeClr>
                </a:solidFill>
              </a:rPr>
              <a:t>og vælg det ønskede foto </a:t>
            </a:r>
            <a:br>
              <a:rPr lang="da-DK" sz="1000" baseline="0" dirty="0">
                <a:solidFill>
                  <a:schemeClr val="bg2">
                    <a:lumMod val="50000"/>
                  </a:schemeClr>
                </a:solidFill>
              </a:rPr>
            </a:br>
            <a:r>
              <a:rPr lang="da-DK" sz="1000" baseline="0" dirty="0">
                <a:solidFill>
                  <a:schemeClr val="bg2">
                    <a:lumMod val="50000"/>
                  </a:schemeClr>
                </a:solidFill>
              </a:rPr>
              <a:t>i dialogboksen.</a:t>
            </a:r>
          </a:p>
          <a:p>
            <a:endParaRPr lang="da-DK" sz="1000" baseline="0" dirty="0">
              <a:solidFill>
                <a:schemeClr val="bg2">
                  <a:lumMod val="50000"/>
                </a:schemeClr>
              </a:solidFill>
            </a:endParaRPr>
          </a:p>
          <a:p>
            <a:r>
              <a:rPr lang="da-DK" sz="1000" b="1" dirty="0">
                <a:solidFill>
                  <a:schemeClr val="bg2">
                    <a:lumMod val="50000"/>
                  </a:schemeClr>
                </a:solidFill>
              </a:rPr>
              <a:t>Skift eksisterende foto:</a:t>
            </a:r>
          </a:p>
          <a:p>
            <a:r>
              <a:rPr lang="da-DK" sz="1000" dirty="0">
                <a:solidFill>
                  <a:schemeClr val="bg2">
                    <a:lumMod val="50000"/>
                  </a:schemeClr>
                </a:solidFill>
              </a:rPr>
              <a:t>Klik på foto og brug derefter slettetasten </a:t>
            </a:r>
            <a:br>
              <a:rPr lang="da-DK" sz="1000" dirty="0">
                <a:solidFill>
                  <a:schemeClr val="bg2">
                    <a:lumMod val="50000"/>
                  </a:schemeClr>
                </a:solidFill>
              </a:rPr>
            </a:br>
            <a:r>
              <a:rPr lang="da-DK" sz="1000" dirty="0">
                <a:solidFill>
                  <a:schemeClr val="bg2">
                    <a:lumMod val="50000"/>
                  </a:schemeClr>
                </a:solidFill>
              </a:rPr>
              <a:t>til at fjerne det eksisterende foto. </a:t>
            </a:r>
            <a:br>
              <a:rPr lang="da-DK" sz="1000" dirty="0">
                <a:solidFill>
                  <a:schemeClr val="bg2">
                    <a:lumMod val="50000"/>
                  </a:schemeClr>
                </a:solidFill>
              </a:rPr>
            </a:br>
            <a:r>
              <a:rPr lang="da-DK" sz="1000" dirty="0">
                <a:solidFill>
                  <a:schemeClr val="bg2">
                    <a:lumMod val="50000"/>
                  </a:schemeClr>
                </a:solidFill>
              </a:rPr>
              <a:t>Gentag</a:t>
            </a:r>
            <a:r>
              <a:rPr lang="da-DK" sz="1000" baseline="0" dirty="0">
                <a:solidFill>
                  <a:schemeClr val="bg2">
                    <a:lumMod val="50000"/>
                  </a:schemeClr>
                </a:solidFill>
              </a:rPr>
              <a:t> proceduren for indsættelse </a:t>
            </a:r>
            <a:br>
              <a:rPr lang="da-DK" sz="1000" baseline="0" dirty="0">
                <a:solidFill>
                  <a:schemeClr val="bg2">
                    <a:lumMod val="50000"/>
                  </a:schemeClr>
                </a:solidFill>
              </a:rPr>
            </a:br>
            <a:r>
              <a:rPr lang="da-DK" sz="1000" baseline="0" dirty="0">
                <a:solidFill>
                  <a:schemeClr val="bg2">
                    <a:lumMod val="50000"/>
                  </a:schemeClr>
                </a:solidFill>
              </a:rPr>
              <a:t>af foto som beskrevet ovenfor.</a:t>
            </a:r>
          </a:p>
          <a:p>
            <a:r>
              <a:rPr lang="da-DK" sz="1000" baseline="0" dirty="0">
                <a:solidFill>
                  <a:schemeClr val="bg2">
                    <a:lumMod val="50000"/>
                  </a:schemeClr>
                </a:solidFill>
              </a:rPr>
              <a:t>Når foto er placeret, højreklik</a:t>
            </a:r>
            <a:br>
              <a:rPr lang="da-DK" sz="1000" baseline="0" dirty="0">
                <a:solidFill>
                  <a:schemeClr val="bg2">
                    <a:lumMod val="50000"/>
                  </a:schemeClr>
                </a:solidFill>
              </a:rPr>
            </a:br>
            <a:r>
              <a:rPr lang="da-DK" sz="1000" baseline="0" dirty="0">
                <a:solidFill>
                  <a:schemeClr val="bg2">
                    <a:lumMod val="50000"/>
                  </a:schemeClr>
                </a:solidFill>
              </a:rPr>
              <a:t>og vælg ”Placér bagerst”.</a:t>
            </a:r>
          </a:p>
          <a:p>
            <a:endParaRPr lang="da-DK" sz="1000" baseline="0" dirty="0">
              <a:solidFill>
                <a:schemeClr val="bg2">
                  <a:lumMod val="50000"/>
                </a:schemeClr>
              </a:solidFill>
            </a:endParaRPr>
          </a:p>
          <a:p>
            <a:r>
              <a:rPr lang="da-DK" sz="1000" b="1" dirty="0">
                <a:solidFill>
                  <a:schemeClr val="bg2">
                    <a:lumMod val="50000"/>
                  </a:schemeClr>
                </a:solidFill>
              </a:rPr>
              <a:t>Skift baggrundsfarve:</a:t>
            </a:r>
          </a:p>
          <a:p>
            <a:r>
              <a:rPr lang="da-DK" sz="1000" dirty="0">
                <a:solidFill>
                  <a:schemeClr val="bg2">
                    <a:lumMod val="50000"/>
                  </a:schemeClr>
                </a:solidFill>
              </a:rPr>
              <a:t>Klik på </a:t>
            </a:r>
            <a:r>
              <a:rPr lang="da-DK" sz="1000" baseline="0" dirty="0">
                <a:solidFill>
                  <a:schemeClr val="bg2">
                    <a:lumMod val="50000"/>
                  </a:schemeClr>
                </a:solidFill>
              </a:rPr>
              <a:t>fanen ”Design”, vælg </a:t>
            </a:r>
            <a:br>
              <a:rPr lang="da-DK" sz="1000" baseline="0" dirty="0">
                <a:solidFill>
                  <a:schemeClr val="bg2">
                    <a:lumMod val="50000"/>
                  </a:schemeClr>
                </a:solidFill>
              </a:rPr>
            </a:br>
            <a:r>
              <a:rPr lang="da-DK" sz="1000" baseline="0" dirty="0">
                <a:solidFill>
                  <a:schemeClr val="bg2">
                    <a:lumMod val="50000"/>
                  </a:schemeClr>
                </a:solidFill>
              </a:rPr>
              <a:t>”Formatér baggrund” og vælg </a:t>
            </a:r>
            <a:br>
              <a:rPr lang="da-DK" sz="1000" baseline="0" dirty="0">
                <a:solidFill>
                  <a:schemeClr val="bg2">
                    <a:lumMod val="50000"/>
                  </a:schemeClr>
                </a:solidFill>
              </a:rPr>
            </a:br>
            <a:r>
              <a:rPr lang="da-DK" sz="1000" baseline="0" dirty="0">
                <a:solidFill>
                  <a:schemeClr val="bg2">
                    <a:lumMod val="50000"/>
                  </a:schemeClr>
                </a:solidFill>
              </a:rPr>
              <a:t>den ønskede farve fra farvepaletten.</a:t>
            </a:r>
          </a:p>
          <a:p>
            <a:r>
              <a:rPr lang="da-DK" sz="1000" baseline="0" dirty="0">
                <a:solidFill>
                  <a:schemeClr val="bg2">
                    <a:lumMod val="50000"/>
                  </a:schemeClr>
                </a:solidFill>
              </a:rPr>
              <a:t>Tjek at logoet kan ses tydeligt, hvis ikke, </a:t>
            </a:r>
            <a:br>
              <a:rPr lang="da-DK" sz="1000" baseline="0" dirty="0">
                <a:solidFill>
                  <a:schemeClr val="bg2">
                    <a:lumMod val="50000"/>
                  </a:schemeClr>
                </a:solidFill>
              </a:rPr>
            </a:br>
            <a:r>
              <a:rPr lang="da-DK" sz="1000" baseline="0" dirty="0">
                <a:solidFill>
                  <a:schemeClr val="bg2">
                    <a:lumMod val="50000"/>
                  </a:schemeClr>
                </a:solidFill>
              </a:rPr>
              <a:t>så vælg en farve der er lidt lysere.</a:t>
            </a:r>
          </a:p>
        </p:txBody>
      </p:sp>
      <p:grpSp>
        <p:nvGrpSpPr>
          <p:cNvPr id="3" name="Gruppe 2">
            <a:extLst>
              <a:ext uri="{FF2B5EF4-FFF2-40B4-BE49-F238E27FC236}">
                <a16:creationId xmlns:a16="http://schemas.microsoft.com/office/drawing/2014/main" id="{5E574109-71DC-4FCE-B127-A981E7BA5B57}"/>
              </a:ext>
            </a:extLst>
          </p:cNvPr>
          <p:cNvGrpSpPr/>
          <p:nvPr userDrawn="1"/>
        </p:nvGrpSpPr>
        <p:grpSpPr>
          <a:xfrm>
            <a:off x="12684051" y="3240000"/>
            <a:ext cx="2520000" cy="3008631"/>
            <a:chOff x="12684051" y="3065325"/>
            <a:chExt cx="2520000" cy="3008631"/>
          </a:xfrm>
        </p:grpSpPr>
        <p:grpSp>
          <p:nvGrpSpPr>
            <p:cNvPr id="12" name="Gruppe 11">
              <a:extLst>
                <a:ext uri="{FF2B5EF4-FFF2-40B4-BE49-F238E27FC236}">
                  <a16:creationId xmlns:a16="http://schemas.microsoft.com/office/drawing/2014/main" id="{95D645A1-CB08-4D5E-B0EA-CBBF2136105B}"/>
                </a:ext>
              </a:extLst>
            </p:cNvPr>
            <p:cNvGrpSpPr/>
            <p:nvPr userDrawn="1"/>
          </p:nvGrpSpPr>
          <p:grpSpPr>
            <a:xfrm>
              <a:off x="12684051" y="3065325"/>
              <a:ext cx="2520000" cy="1429502"/>
              <a:chOff x="12684051" y="3214496"/>
              <a:chExt cx="2520000" cy="1429502"/>
            </a:xfrm>
          </p:grpSpPr>
          <p:pic>
            <p:nvPicPr>
              <p:cNvPr id="13" name="Billede 12">
                <a:extLst>
                  <a:ext uri="{FF2B5EF4-FFF2-40B4-BE49-F238E27FC236}">
                    <a16:creationId xmlns:a16="http://schemas.microsoft.com/office/drawing/2014/main" id="{8B047AB1-30E7-49A5-9D37-59B9DE5F8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0370" y="3429000"/>
                <a:ext cx="2159998" cy="1214998"/>
              </a:xfrm>
              <a:prstGeom prst="rect">
                <a:avLst/>
              </a:prstGeom>
            </p:spPr>
          </p:pic>
          <p:sp>
            <p:nvSpPr>
              <p:cNvPr id="14" name="Tekstboks 2">
                <a:extLst>
                  <a:ext uri="{FF2B5EF4-FFF2-40B4-BE49-F238E27FC236}">
                    <a16:creationId xmlns:a16="http://schemas.microsoft.com/office/drawing/2014/main" id="{603E0E90-22F9-4B87-9A50-FE298423EE84}"/>
                  </a:ext>
                </a:extLst>
              </p:cNvPr>
              <p:cNvSpPr txBox="1"/>
              <p:nvPr userDrawn="1"/>
            </p:nvSpPr>
            <p:spPr>
              <a:xfrm>
                <a:off x="12684051" y="3214496"/>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Afslutning med farvet bund</a:t>
                </a:r>
              </a:p>
            </p:txBody>
          </p:sp>
        </p:grpSp>
        <p:grpSp>
          <p:nvGrpSpPr>
            <p:cNvPr id="15" name="Gruppe 14">
              <a:extLst>
                <a:ext uri="{FF2B5EF4-FFF2-40B4-BE49-F238E27FC236}">
                  <a16:creationId xmlns:a16="http://schemas.microsoft.com/office/drawing/2014/main" id="{24656FB3-50C4-4180-9E6F-D4A4475736BA}"/>
                </a:ext>
              </a:extLst>
            </p:cNvPr>
            <p:cNvGrpSpPr/>
            <p:nvPr userDrawn="1"/>
          </p:nvGrpSpPr>
          <p:grpSpPr>
            <a:xfrm>
              <a:off x="12684051" y="4641366"/>
              <a:ext cx="2520000" cy="1432590"/>
              <a:chOff x="12684051" y="4790537"/>
              <a:chExt cx="2520000" cy="1432590"/>
            </a:xfrm>
          </p:grpSpPr>
          <p:pic>
            <p:nvPicPr>
              <p:cNvPr id="16" name="Billede 15">
                <a:extLst>
                  <a:ext uri="{FF2B5EF4-FFF2-40B4-BE49-F238E27FC236}">
                    <a16:creationId xmlns:a16="http://schemas.microsoft.com/office/drawing/2014/main" id="{5C8A184F-AE7E-462E-9563-AD3E3BD9F1A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690370" y="5008129"/>
                <a:ext cx="2159998" cy="1214998"/>
              </a:xfrm>
              <a:prstGeom prst="rect">
                <a:avLst/>
              </a:prstGeom>
              <a:solidFill>
                <a:schemeClr val="bg2">
                  <a:lumMod val="50000"/>
                </a:schemeClr>
              </a:solidFill>
            </p:spPr>
          </p:pic>
          <p:sp>
            <p:nvSpPr>
              <p:cNvPr id="17" name="Tekstboks 2">
                <a:extLst>
                  <a:ext uri="{FF2B5EF4-FFF2-40B4-BE49-F238E27FC236}">
                    <a16:creationId xmlns:a16="http://schemas.microsoft.com/office/drawing/2014/main" id="{17433DBD-2B3F-4BF4-A5BB-D993B6C89C5C}"/>
                  </a:ext>
                </a:extLst>
              </p:cNvPr>
              <p:cNvSpPr txBox="1"/>
              <p:nvPr userDrawn="1"/>
            </p:nvSpPr>
            <p:spPr>
              <a:xfrm>
                <a:off x="12684051" y="4790537"/>
                <a:ext cx="2520000" cy="153888"/>
              </a:xfrm>
              <a:prstGeom prst="rect">
                <a:avLst/>
              </a:prstGeom>
              <a:noFill/>
            </p:spPr>
            <p:txBody>
              <a:bodyPr wrap="square" lIns="0" tIns="0" rIns="0" bIns="0" rtlCol="0">
                <a:spAutoFit/>
              </a:bodyPr>
              <a:lstStyle/>
              <a:p>
                <a:r>
                  <a:rPr lang="da-DK" sz="1000" b="1" dirty="0">
                    <a:solidFill>
                      <a:schemeClr val="bg2">
                        <a:lumMod val="50000"/>
                      </a:schemeClr>
                    </a:solidFill>
                  </a:rPr>
                  <a:t>Afslutning med foto</a:t>
                </a:r>
              </a:p>
            </p:txBody>
          </p:sp>
        </p:grpSp>
      </p:grpSp>
    </p:spTree>
    <p:extLst>
      <p:ext uri="{BB962C8B-B14F-4D97-AF65-F5344CB8AC3E}">
        <p14:creationId xmlns:p14="http://schemas.microsoft.com/office/powerpoint/2010/main" val="307837480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34800" y="522000"/>
            <a:ext cx="9000000" cy="900000"/>
          </a:xfrm>
          <a:prstGeom prst="rect">
            <a:avLst/>
          </a:prstGeom>
        </p:spPr>
        <p:txBody>
          <a:bodyPr vert="horz" lIns="0" tIns="0" rIns="0" bIns="0" rtlCol="0" anchor="b" anchorCtr="0">
            <a:noAutofit/>
          </a:bodyPr>
          <a:lstStyle/>
          <a:p>
            <a:r>
              <a:rPr lang="da-DK" dirty="0"/>
              <a:t>Klik for at redigere i master</a:t>
            </a:r>
          </a:p>
        </p:txBody>
      </p:sp>
      <p:sp>
        <p:nvSpPr>
          <p:cNvPr id="3" name="Pladsholder til tekst 2"/>
          <p:cNvSpPr>
            <a:spLocks noGrp="1"/>
          </p:cNvSpPr>
          <p:nvPr>
            <p:ph type="body" idx="1"/>
          </p:nvPr>
        </p:nvSpPr>
        <p:spPr>
          <a:xfrm>
            <a:off x="1234800" y="1872000"/>
            <a:ext cx="9000000" cy="4140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Tree>
    <p:extLst>
      <p:ext uri="{BB962C8B-B14F-4D97-AF65-F5344CB8AC3E}">
        <p14:creationId xmlns:p14="http://schemas.microsoft.com/office/powerpoint/2010/main" val="212494433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694" r:id="rId4"/>
    <p:sldLayoutId id="2147483696" r:id="rId5"/>
    <p:sldLayoutId id="2147483697" r:id="rId6"/>
    <p:sldLayoutId id="2147483702" r:id="rId7"/>
    <p:sldLayoutId id="2147483699" r:id="rId8"/>
    <p:sldLayoutId id="2147483700" r:id="rId9"/>
    <p:sldLayoutId id="2147483701" r:id="rId10"/>
    <p:sldLayoutId id="2147483705" r:id="rId11"/>
  </p:sldLayoutIdLst>
  <p:hf hdr="0" dt="0"/>
  <p:txStyles>
    <p:titleStyle>
      <a:lvl1pPr algn="l" defTabSz="914400" rtl="0" eaLnBrk="1" latinLnBrk="0" hangingPunct="1">
        <a:spcBef>
          <a:spcPct val="0"/>
        </a:spcBef>
        <a:buNone/>
        <a:defRPr sz="3600" b="0" i="0" kern="1200" spc="0" baseline="0">
          <a:solidFill>
            <a:schemeClr val="tx1"/>
          </a:solidFill>
          <a:latin typeface="+mj-lt"/>
          <a:ea typeface="Georgia" charset="0"/>
          <a:cs typeface="Georgia" charset="0"/>
        </a:defRPr>
      </a:lvl1pPr>
    </p:titleStyle>
    <p:bodyStyle>
      <a:lvl1pPr marL="270000" indent="-270000" algn="l" defTabSz="914400" rtl="0" eaLnBrk="1" latinLnBrk="0" hangingPunct="1">
        <a:lnSpc>
          <a:spcPct val="100000"/>
        </a:lnSpc>
        <a:spcBef>
          <a:spcPts val="0"/>
        </a:spcBef>
        <a:spcAft>
          <a:spcPts val="1000"/>
        </a:spcAft>
        <a:buClr>
          <a:schemeClr val="tx2"/>
        </a:buClr>
        <a:buFontTx/>
        <a:buChar char="–"/>
        <a:defRPr sz="2000" b="0" i="0" kern="1200" baseline="0">
          <a:solidFill>
            <a:schemeClr val="tx2"/>
          </a:solidFill>
          <a:latin typeface="+mn-lt"/>
          <a:ea typeface="SegoeUI" charset="0"/>
          <a:cs typeface="SegoeUI" charset="0"/>
        </a:defRPr>
      </a:lvl1pPr>
      <a:lvl2pPr marL="540000" indent="-270000" algn="l" defTabSz="914400" rtl="0" eaLnBrk="1" latinLnBrk="0" hangingPunct="1">
        <a:lnSpc>
          <a:spcPct val="100000"/>
        </a:lnSpc>
        <a:spcBef>
          <a:spcPts val="0"/>
        </a:spcBef>
        <a:spcAft>
          <a:spcPts val="1000"/>
        </a:spcAft>
        <a:buClr>
          <a:schemeClr val="tx2"/>
        </a:buClr>
        <a:buFontTx/>
        <a:buChar char="–"/>
        <a:defRPr sz="2000" b="0" i="0" kern="1200">
          <a:solidFill>
            <a:schemeClr val="tx2"/>
          </a:solidFill>
          <a:latin typeface="+mn-lt"/>
          <a:ea typeface="SegoeUI" charset="0"/>
          <a:cs typeface="SegoeUI" charset="0"/>
        </a:defRPr>
      </a:lvl2pPr>
      <a:lvl3pPr marL="810000" indent="-270000" algn="l" defTabSz="914400" rtl="0" eaLnBrk="1" latinLnBrk="0" hangingPunct="1">
        <a:lnSpc>
          <a:spcPct val="100000"/>
        </a:lnSpc>
        <a:spcBef>
          <a:spcPts val="0"/>
        </a:spcBef>
        <a:spcAft>
          <a:spcPts val="1000"/>
        </a:spcAft>
        <a:buClr>
          <a:schemeClr val="tx2"/>
        </a:buClr>
        <a:buFontTx/>
        <a:buChar char="–"/>
        <a:defRPr sz="2000" b="0" i="0" kern="1200">
          <a:solidFill>
            <a:schemeClr val="tx2"/>
          </a:solidFill>
          <a:latin typeface="+mn-lt"/>
          <a:ea typeface="SegoeUI" charset="0"/>
          <a:cs typeface="SegoeUI" charset="0"/>
        </a:defRPr>
      </a:lvl3pPr>
      <a:lvl4pPr marL="1080000" indent="-270000" algn="l" defTabSz="914400" rtl="0" eaLnBrk="1" latinLnBrk="0" hangingPunct="1">
        <a:lnSpc>
          <a:spcPct val="100000"/>
        </a:lnSpc>
        <a:spcBef>
          <a:spcPts val="0"/>
        </a:spcBef>
        <a:spcAft>
          <a:spcPts val="1000"/>
        </a:spcAft>
        <a:buClr>
          <a:schemeClr val="tx2"/>
        </a:buClr>
        <a:buFontTx/>
        <a:buChar char="–"/>
        <a:defRPr sz="2000" b="0" i="0" kern="1200">
          <a:solidFill>
            <a:schemeClr val="tx2"/>
          </a:solidFill>
          <a:latin typeface="+mn-lt"/>
          <a:ea typeface="SegoeUI" charset="0"/>
          <a:cs typeface="SegoeUI" charset="0"/>
        </a:defRPr>
      </a:lvl4pPr>
      <a:lvl5pPr marL="1350000" indent="-270000" algn="l" defTabSz="914400" rtl="0" eaLnBrk="1" latinLnBrk="0" hangingPunct="1">
        <a:lnSpc>
          <a:spcPct val="100000"/>
        </a:lnSpc>
        <a:spcBef>
          <a:spcPts val="0"/>
        </a:spcBef>
        <a:spcAft>
          <a:spcPts val="1000"/>
        </a:spcAft>
        <a:buClr>
          <a:schemeClr val="tx2"/>
        </a:buClr>
        <a:buFontTx/>
        <a:buChar char="–"/>
        <a:defRPr sz="2000" b="0" i="0" kern="1200">
          <a:solidFill>
            <a:schemeClr val="tx2"/>
          </a:solidFill>
          <a:latin typeface="+mn-lt"/>
          <a:ea typeface="SegoeUI" charset="0"/>
          <a:cs typeface="SegoeUI" charset="0"/>
        </a:defRPr>
      </a:lvl5pPr>
      <a:lvl6pPr marL="1620000" indent="-270000" algn="l" defTabSz="914400" rtl="0" eaLnBrk="1" latinLnBrk="0" hangingPunct="1">
        <a:spcBef>
          <a:spcPts val="0"/>
        </a:spcBef>
        <a:spcAft>
          <a:spcPts val="1000"/>
        </a:spcAft>
        <a:buClr>
          <a:schemeClr val="tx2"/>
        </a:buClr>
        <a:buFontTx/>
        <a:buChar char="–"/>
        <a:defRPr sz="2000" kern="1200">
          <a:solidFill>
            <a:schemeClr val="tx2"/>
          </a:solidFill>
          <a:latin typeface="+mn-lt"/>
          <a:ea typeface="+mn-ea"/>
          <a:cs typeface="+mn-cs"/>
        </a:defRPr>
      </a:lvl6pPr>
      <a:lvl7pPr marL="1890000" indent="-270000" algn="l" defTabSz="914400" rtl="0" eaLnBrk="1" latinLnBrk="0" hangingPunct="1">
        <a:spcBef>
          <a:spcPts val="0"/>
        </a:spcBef>
        <a:spcAft>
          <a:spcPts val="1000"/>
        </a:spcAft>
        <a:buClr>
          <a:schemeClr val="tx2"/>
        </a:buClr>
        <a:buFontTx/>
        <a:buChar char="–"/>
        <a:defRPr sz="2000" kern="1200">
          <a:solidFill>
            <a:schemeClr val="tx2"/>
          </a:solidFill>
          <a:latin typeface="+mn-lt"/>
          <a:ea typeface="+mn-ea"/>
          <a:cs typeface="+mn-cs"/>
        </a:defRPr>
      </a:lvl7pPr>
      <a:lvl8pPr marL="2160000" indent="-270000" algn="l" defTabSz="914400" rtl="0" eaLnBrk="1" latinLnBrk="0" hangingPunct="1">
        <a:spcBef>
          <a:spcPts val="0"/>
        </a:spcBef>
        <a:spcAft>
          <a:spcPts val="1000"/>
        </a:spcAft>
        <a:buClr>
          <a:schemeClr val="tx2"/>
        </a:buClr>
        <a:buFontTx/>
        <a:buChar char="–"/>
        <a:defRPr sz="2000" kern="1200">
          <a:solidFill>
            <a:schemeClr val="tx2"/>
          </a:solidFill>
          <a:latin typeface="+mn-lt"/>
          <a:ea typeface="+mn-ea"/>
          <a:cs typeface="+mn-cs"/>
        </a:defRPr>
      </a:lvl8pPr>
      <a:lvl9pPr marL="2430000" indent="-270000" algn="l" defTabSz="914400" rtl="0" eaLnBrk="1" latinLnBrk="0" hangingPunct="1">
        <a:spcBef>
          <a:spcPts val="0"/>
        </a:spcBef>
        <a:spcAft>
          <a:spcPts val="1000"/>
        </a:spcAft>
        <a:buClr>
          <a:schemeClr val="tx2"/>
        </a:buClr>
        <a:buFontTx/>
        <a:buChar char="–"/>
        <a:defRPr sz="2000" kern="1200">
          <a:solidFill>
            <a:schemeClr val="tx2"/>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emu.dk/dagtilbud/maddannels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mu.dk/dagtilbud/maddannels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emu.dk/dagtilbud/maddannelse"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s://www.styrkmaddannelse.dk/"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altomkost.dk/raad-og-anbefalinger/de-officielle-kostraad-godt-for-sundhed-og-klima/" TargetMode="External"/><Relationship Id="rId3" Type="http://schemas.openxmlformats.org/officeDocument/2006/relationships/hyperlink" Target="https://altomkost.dk/fileadmin/user_upload/altomkost.dk/Dokumenter/Guides_mm__tidl_maaltidsmaerket/Guide_Rammer_om_det_gode_maaltid__dagins.pdf" TargetMode="External"/><Relationship Id="rId7" Type="http://schemas.openxmlformats.org/officeDocument/2006/relationships/hyperlink" Target="https://altomkost.dk/fileadmin/user_upload/altomkost.dk/Dokumenter/Guides_mm__tidl_maaltidsmaerket/1Daginstitutioner_Guide_2021.pdf"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s://altomkost.dk/for-fagfolk/altomkostdkdaginstitutioner/" TargetMode="External"/><Relationship Id="rId5" Type="http://schemas.openxmlformats.org/officeDocument/2006/relationships/hyperlink" Target="https://altomkost.dk/for-fagfolk/altomkostdkdaginstitutioner/#c85811" TargetMode="External"/><Relationship Id="rId4" Type="http://schemas.openxmlformats.org/officeDocument/2006/relationships/hyperlink" Target="https://altomkost.dk/for-fagfolk/altomkostdkdaginstitutioner/#c85790" TargetMode="External"/><Relationship Id="rId9" Type="http://schemas.openxmlformats.org/officeDocument/2006/relationships/hyperlink" Target="https://altomkost.dk/materialer/publikation/pub/vis/publication/gimadpakken-en-haand-godt-for-sundhed-og-klima/"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8" b="138"/>
          <a:stretch>
            <a:fillRect/>
          </a:stretch>
        </p:blipFill>
        <p:spPr/>
      </p:pic>
      <p:sp>
        <p:nvSpPr>
          <p:cNvPr id="12" name="Titel 11">
            <a:extLst>
              <a:ext uri="{FF2B5EF4-FFF2-40B4-BE49-F238E27FC236}">
                <a16:creationId xmlns:a16="http://schemas.microsoft.com/office/drawing/2014/main" id="{039CEDEE-5245-4DDC-801E-32D9C841A8B3}"/>
              </a:ext>
            </a:extLst>
          </p:cNvPr>
          <p:cNvSpPr>
            <a:spLocks noGrp="1"/>
          </p:cNvSpPr>
          <p:nvPr>
            <p:ph type="ctrTitle"/>
          </p:nvPr>
        </p:nvSpPr>
        <p:spPr>
          <a:xfrm>
            <a:off x="792000" y="4104000"/>
            <a:ext cx="9000002" cy="1841034"/>
          </a:xfrm>
          <a:solidFill>
            <a:schemeClr val="accent1">
              <a:lumMod val="40000"/>
              <a:lumOff val="60000"/>
            </a:schemeClr>
          </a:solidFill>
        </p:spPr>
        <p:txBody>
          <a:bodyPr>
            <a:normAutofit/>
          </a:bodyPr>
          <a:lstStyle/>
          <a:p>
            <a:r>
              <a:rPr lang="da-DK" dirty="0" smtClean="0"/>
              <a:t>Pædagogens rolle under måltidet</a:t>
            </a:r>
            <a:endParaRPr lang="da-DK" dirty="0"/>
          </a:p>
        </p:txBody>
      </p:sp>
      <p:sp>
        <p:nvSpPr>
          <p:cNvPr id="15" name="Pladsholder til tekst 14">
            <a:extLst>
              <a:ext uri="{FF2B5EF4-FFF2-40B4-BE49-F238E27FC236}">
                <a16:creationId xmlns:a16="http://schemas.microsoft.com/office/drawing/2014/main" id="{0DA17F3A-E4CB-4306-B544-F3F074852E1D}"/>
              </a:ext>
            </a:extLst>
          </p:cNvPr>
          <p:cNvSpPr>
            <a:spLocks noGrp="1"/>
          </p:cNvSpPr>
          <p:nvPr>
            <p:ph type="body" sz="quarter" idx="16"/>
          </p:nvPr>
        </p:nvSpPr>
        <p:spPr/>
        <p:txBody>
          <a:bodyPr/>
          <a:lstStyle/>
          <a:p>
            <a:endParaRPr lang="da-DK"/>
          </a:p>
        </p:txBody>
      </p:sp>
      <p:sp>
        <p:nvSpPr>
          <p:cNvPr id="13" name="Undertitel 12">
            <a:extLst>
              <a:ext uri="{FF2B5EF4-FFF2-40B4-BE49-F238E27FC236}">
                <a16:creationId xmlns:a16="http://schemas.microsoft.com/office/drawing/2014/main" id="{85FCE4B8-A4BE-455E-B456-2BC4E13BAE9D}"/>
              </a:ext>
            </a:extLst>
          </p:cNvPr>
          <p:cNvSpPr>
            <a:spLocks noGrp="1"/>
          </p:cNvSpPr>
          <p:nvPr>
            <p:ph type="subTitle" idx="1"/>
          </p:nvPr>
        </p:nvSpPr>
        <p:spPr>
          <a:xfrm>
            <a:off x="792000" y="5945034"/>
            <a:ext cx="9000001" cy="498966"/>
          </a:xfrm>
          <a:solidFill>
            <a:schemeClr val="bg1"/>
          </a:solidFill>
        </p:spPr>
        <p:txBody>
          <a:bodyPr/>
          <a:lstStyle/>
          <a:p>
            <a:r>
              <a:rPr lang="da-DK" dirty="0" smtClean="0"/>
              <a:t>Viden, refleksioner og aktiviteter til jeres arbejde med mad, måltider og maddannelse</a:t>
            </a:r>
            <a:endParaRPr lang="da-DK" dirty="0"/>
          </a:p>
        </p:txBody>
      </p:sp>
      <p:sp>
        <p:nvSpPr>
          <p:cNvPr id="16" name="Pladsholder til tekst 15">
            <a:extLst>
              <a:ext uri="{FF2B5EF4-FFF2-40B4-BE49-F238E27FC236}">
                <a16:creationId xmlns:a16="http://schemas.microsoft.com/office/drawing/2014/main" id="{0D8B5440-8BE7-4FDA-9C4C-F0AE06D0CDED}"/>
              </a:ext>
            </a:extLst>
          </p:cNvPr>
          <p:cNvSpPr>
            <a:spLocks noGrp="1"/>
          </p:cNvSpPr>
          <p:nvPr>
            <p:ph type="body" sz="quarter" idx="17"/>
          </p:nvPr>
        </p:nvSpPr>
        <p:spPr/>
        <p:txBody>
          <a:bodyPr/>
          <a:lstStyle/>
          <a:p>
            <a:endParaRPr lang="da-DK"/>
          </a:p>
        </p:txBody>
      </p:sp>
    </p:spTree>
    <p:extLst>
      <p:ext uri="{BB962C8B-B14F-4D97-AF65-F5344CB8AC3E}">
        <p14:creationId xmlns:p14="http://schemas.microsoft.com/office/powerpoint/2010/main" val="33854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7348E530-3870-4B76-8A1B-5AC0E1CDDF6E}"/>
              </a:ext>
            </a:extLst>
          </p:cNvPr>
          <p:cNvSpPr>
            <a:spLocks noGrp="1"/>
          </p:cNvSpPr>
          <p:nvPr>
            <p:ph type="body" sz="quarter" idx="13"/>
          </p:nvPr>
        </p:nvSpPr>
        <p:spPr/>
        <p:txBody>
          <a:bodyPr/>
          <a:lstStyle/>
          <a:p>
            <a:endParaRPr lang="da-DK"/>
          </a:p>
        </p:txBody>
      </p:sp>
      <p:sp>
        <p:nvSpPr>
          <p:cNvPr id="3" name="Titel 2">
            <a:extLst>
              <a:ext uri="{FF2B5EF4-FFF2-40B4-BE49-F238E27FC236}">
                <a16:creationId xmlns:a16="http://schemas.microsoft.com/office/drawing/2014/main" id="{1A565D56-74EA-4AD6-BED4-DBD73FAD2966}"/>
              </a:ext>
            </a:extLst>
          </p:cNvPr>
          <p:cNvSpPr>
            <a:spLocks noGrp="1"/>
          </p:cNvSpPr>
          <p:nvPr>
            <p:ph type="title"/>
          </p:nvPr>
        </p:nvSpPr>
        <p:spPr>
          <a:xfrm>
            <a:off x="1235077" y="546759"/>
            <a:ext cx="9037636" cy="900000"/>
          </a:xfrm>
        </p:spPr>
        <p:txBody>
          <a:bodyPr/>
          <a:lstStyle/>
          <a:p>
            <a:r>
              <a:rPr lang="da-DK" dirty="0"/>
              <a:t>I dag får I: </a:t>
            </a:r>
          </a:p>
        </p:txBody>
      </p:sp>
      <p:sp>
        <p:nvSpPr>
          <p:cNvPr id="12" name="Pladsholder til tekst 11">
            <a:extLst>
              <a:ext uri="{FF2B5EF4-FFF2-40B4-BE49-F238E27FC236}">
                <a16:creationId xmlns:a16="http://schemas.microsoft.com/office/drawing/2014/main" id="{144D4428-7019-48FA-B174-F2CD4CE92E46}"/>
              </a:ext>
            </a:extLst>
          </p:cNvPr>
          <p:cNvSpPr>
            <a:spLocks noGrp="1"/>
          </p:cNvSpPr>
          <p:nvPr>
            <p:ph type="body" sz="quarter" idx="14"/>
          </p:nvPr>
        </p:nvSpPr>
        <p:spPr/>
        <p:txBody>
          <a:bodyPr/>
          <a:lstStyle/>
          <a:p>
            <a:endParaRPr lang="da-DK"/>
          </a:p>
        </p:txBody>
      </p:sp>
      <p:sp>
        <p:nvSpPr>
          <p:cNvPr id="13" name="Pladsholder til tekst 12">
            <a:extLst>
              <a:ext uri="{FF2B5EF4-FFF2-40B4-BE49-F238E27FC236}">
                <a16:creationId xmlns:a16="http://schemas.microsoft.com/office/drawing/2014/main" id="{8825A072-6B3A-420E-A036-672158E4E15A}"/>
              </a:ext>
            </a:extLst>
          </p:cNvPr>
          <p:cNvSpPr>
            <a:spLocks noGrp="1"/>
          </p:cNvSpPr>
          <p:nvPr>
            <p:ph type="body" sz="quarter" idx="17"/>
          </p:nvPr>
        </p:nvSpPr>
        <p:spPr/>
        <p:txBody>
          <a:bodyPr/>
          <a:lstStyle/>
          <a:p>
            <a:endParaRPr lang="da-DK"/>
          </a:p>
        </p:txBody>
      </p:sp>
      <p:sp>
        <p:nvSpPr>
          <p:cNvPr id="15" name="Pladsholder til slidenummer 14">
            <a:extLst>
              <a:ext uri="{FF2B5EF4-FFF2-40B4-BE49-F238E27FC236}">
                <a16:creationId xmlns:a16="http://schemas.microsoft.com/office/drawing/2014/main" id="{A8F5CD88-0F88-42CC-90A8-04A790CEC74E}"/>
              </a:ext>
            </a:extLst>
          </p:cNvPr>
          <p:cNvSpPr>
            <a:spLocks noGrp="1"/>
          </p:cNvSpPr>
          <p:nvPr>
            <p:ph type="sldNum" sz="quarter" idx="12"/>
          </p:nvPr>
        </p:nvSpPr>
        <p:spPr/>
        <p:txBody>
          <a:bodyPr/>
          <a:lstStyle/>
          <a:p>
            <a:fld id="{61A7DA12-F1F9-43F2-A12A-1E9EF0E92BD7}" type="slidenum">
              <a:rPr lang="da-DK" smtClean="0"/>
              <a:pPr/>
              <a:t>10</a:t>
            </a:fld>
            <a:endParaRPr lang="da-DK" dirty="0"/>
          </a:p>
        </p:txBody>
      </p:sp>
      <p:sp>
        <p:nvSpPr>
          <p:cNvPr id="16" name="Pladsholder til sidefod 15">
            <a:extLst>
              <a:ext uri="{FF2B5EF4-FFF2-40B4-BE49-F238E27FC236}">
                <a16:creationId xmlns:a16="http://schemas.microsoft.com/office/drawing/2014/main" id="{B819854D-692A-4204-BFEA-CC8B2202BD06}"/>
              </a:ext>
            </a:extLst>
          </p:cNvPr>
          <p:cNvSpPr>
            <a:spLocks noGrp="1"/>
          </p:cNvSpPr>
          <p:nvPr>
            <p:ph type="ftr" sz="quarter" idx="3"/>
          </p:nvPr>
        </p:nvSpPr>
        <p:spPr/>
        <p:txBody>
          <a:bodyPr/>
          <a:lstStyle/>
          <a:p>
            <a:endParaRPr lang="da-DK" dirty="0"/>
          </a:p>
        </p:txBody>
      </p:sp>
      <p:sp>
        <p:nvSpPr>
          <p:cNvPr id="14" name="Afrundet rektangel 13"/>
          <p:cNvSpPr/>
          <p:nvPr/>
        </p:nvSpPr>
        <p:spPr>
          <a:xfrm>
            <a:off x="1234800" y="1683184"/>
            <a:ext cx="7488141" cy="333192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600"/>
              </a:spcAft>
              <a:buFont typeface="Arial" panose="020B0604020202020204" pitchFamily="34" charset="0"/>
              <a:buChar char="•"/>
            </a:pPr>
            <a:r>
              <a:rPr lang="da-DK" sz="2400" dirty="0" smtClean="0">
                <a:solidFill>
                  <a:schemeClr val="tx1"/>
                </a:solidFill>
              </a:rPr>
              <a:t>En </a:t>
            </a:r>
            <a:r>
              <a:rPr lang="da-DK" sz="2400" dirty="0">
                <a:solidFill>
                  <a:schemeClr val="tx1"/>
                </a:solidFill>
              </a:rPr>
              <a:t>kort introduktion til arbejdet med </a:t>
            </a:r>
            <a:r>
              <a:rPr lang="da-DK" sz="2400" dirty="0" smtClean="0">
                <a:solidFill>
                  <a:schemeClr val="tx1"/>
                </a:solidFill>
              </a:rPr>
              <a:t>maddannelse </a:t>
            </a:r>
          </a:p>
          <a:p>
            <a:pPr marL="342900" indent="-342900">
              <a:spcAft>
                <a:spcPts val="1600"/>
              </a:spcAft>
              <a:buFont typeface="Arial" panose="020B0604020202020204" pitchFamily="34" charset="0"/>
              <a:buChar char="•"/>
            </a:pPr>
            <a:r>
              <a:rPr lang="da-DK" sz="2400" dirty="0" smtClean="0">
                <a:solidFill>
                  <a:schemeClr val="tx1"/>
                </a:solidFill>
              </a:rPr>
              <a:t>Introduktion </a:t>
            </a:r>
            <a:r>
              <a:rPr lang="da-DK" sz="2400" dirty="0">
                <a:solidFill>
                  <a:schemeClr val="tx1"/>
                </a:solidFill>
              </a:rPr>
              <a:t>til et eller flere vigtige temaer</a:t>
            </a:r>
          </a:p>
          <a:p>
            <a:pPr marL="342900" indent="-342900">
              <a:spcAft>
                <a:spcPts val="1600"/>
              </a:spcAft>
              <a:buFont typeface="Arial" panose="020B0604020202020204" pitchFamily="34" charset="0"/>
              <a:buChar char="•"/>
            </a:pPr>
            <a:r>
              <a:rPr lang="da-DK" sz="2400" dirty="0" smtClean="0">
                <a:solidFill>
                  <a:schemeClr val="tx1"/>
                </a:solidFill>
              </a:rPr>
              <a:t>Gruppediskussion</a:t>
            </a:r>
            <a:endParaRPr lang="da-DK" sz="2400" dirty="0">
              <a:solidFill>
                <a:schemeClr val="tx1"/>
              </a:solidFill>
            </a:endParaRPr>
          </a:p>
          <a:p>
            <a:pPr marL="342900" indent="-342900">
              <a:spcAft>
                <a:spcPts val="1600"/>
              </a:spcAft>
              <a:buFont typeface="Arial" panose="020B0604020202020204" pitchFamily="34" charset="0"/>
              <a:buChar char="•"/>
            </a:pPr>
            <a:r>
              <a:rPr lang="da-DK" sz="2400" dirty="0" smtClean="0">
                <a:solidFill>
                  <a:schemeClr val="tx1"/>
                </a:solidFill>
              </a:rPr>
              <a:t>Opsamling </a:t>
            </a:r>
            <a:endParaRPr lang="da-DK" sz="2400" dirty="0">
              <a:solidFill>
                <a:schemeClr val="tx1"/>
              </a:solidFill>
            </a:endParaRPr>
          </a:p>
        </p:txBody>
      </p:sp>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117" y="3733799"/>
            <a:ext cx="5454210" cy="2518853"/>
          </a:xfrm>
          <a:prstGeom prst="rect">
            <a:avLst/>
          </a:prstGeom>
          <a:effectLst>
            <a:softEdge rad="0"/>
          </a:effectLst>
        </p:spPr>
      </p:pic>
      <p:sp>
        <p:nvSpPr>
          <p:cNvPr id="18" name="Ellipse 17"/>
          <p:cNvSpPr/>
          <p:nvPr/>
        </p:nvSpPr>
        <p:spPr>
          <a:xfrm>
            <a:off x="8490893" y="260816"/>
            <a:ext cx="3001402" cy="2543874"/>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solidFill>
                  <a:schemeClr val="tx2"/>
                </a:solidFill>
              </a:rPr>
              <a:t>For mere viden og referencer til litteratur se </a:t>
            </a:r>
            <a:r>
              <a:rPr lang="da-DK" dirty="0">
                <a:solidFill>
                  <a:srgbClr val="003300"/>
                </a:solidFill>
                <a:hlinkClick r:id="rId4"/>
              </a:rPr>
              <a:t>https://emu.dk/dagtilbud/maddannelse</a:t>
            </a:r>
            <a:r>
              <a:rPr lang="da-DK" dirty="0">
                <a:solidFill>
                  <a:srgbClr val="003300"/>
                </a:solidFill>
              </a:rPr>
              <a:t> </a:t>
            </a:r>
          </a:p>
        </p:txBody>
      </p:sp>
    </p:spTree>
    <p:extLst>
      <p:ext uri="{BB962C8B-B14F-4D97-AF65-F5344CB8AC3E}">
        <p14:creationId xmlns:p14="http://schemas.microsoft.com/office/powerpoint/2010/main" val="4182405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7348E530-3870-4B76-8A1B-5AC0E1CDDF6E}"/>
              </a:ext>
            </a:extLst>
          </p:cNvPr>
          <p:cNvSpPr>
            <a:spLocks noGrp="1"/>
          </p:cNvSpPr>
          <p:nvPr>
            <p:ph type="body" sz="quarter" idx="13"/>
          </p:nvPr>
        </p:nvSpPr>
        <p:spPr/>
        <p:txBody>
          <a:bodyPr/>
          <a:lstStyle/>
          <a:p>
            <a:endParaRPr lang="da-DK"/>
          </a:p>
        </p:txBody>
      </p:sp>
      <p:sp>
        <p:nvSpPr>
          <p:cNvPr id="3" name="Titel 2">
            <a:extLst>
              <a:ext uri="{FF2B5EF4-FFF2-40B4-BE49-F238E27FC236}">
                <a16:creationId xmlns:a16="http://schemas.microsoft.com/office/drawing/2014/main" id="{1A565D56-74EA-4AD6-BED4-DBD73FAD2966}"/>
              </a:ext>
            </a:extLst>
          </p:cNvPr>
          <p:cNvSpPr>
            <a:spLocks noGrp="1"/>
          </p:cNvSpPr>
          <p:nvPr>
            <p:ph type="title"/>
          </p:nvPr>
        </p:nvSpPr>
        <p:spPr>
          <a:xfrm>
            <a:off x="1235077" y="546759"/>
            <a:ext cx="9037636" cy="900000"/>
          </a:xfrm>
        </p:spPr>
        <p:txBody>
          <a:bodyPr/>
          <a:lstStyle/>
          <a:p>
            <a:r>
              <a:rPr lang="da-DK" dirty="0" smtClean="0"/>
              <a:t>Derfor skal vi arbejde fokuseret med den pædagogiske rolle under måltidet</a:t>
            </a:r>
            <a:endParaRPr lang="da-DK" dirty="0"/>
          </a:p>
        </p:txBody>
      </p:sp>
      <p:sp>
        <p:nvSpPr>
          <p:cNvPr id="12" name="Pladsholder til tekst 11">
            <a:extLst>
              <a:ext uri="{FF2B5EF4-FFF2-40B4-BE49-F238E27FC236}">
                <a16:creationId xmlns:a16="http://schemas.microsoft.com/office/drawing/2014/main" id="{144D4428-7019-48FA-B174-F2CD4CE92E46}"/>
              </a:ext>
            </a:extLst>
          </p:cNvPr>
          <p:cNvSpPr>
            <a:spLocks noGrp="1"/>
          </p:cNvSpPr>
          <p:nvPr>
            <p:ph type="body" sz="quarter" idx="14"/>
          </p:nvPr>
        </p:nvSpPr>
        <p:spPr/>
        <p:txBody>
          <a:bodyPr/>
          <a:lstStyle/>
          <a:p>
            <a:endParaRPr lang="da-DK"/>
          </a:p>
        </p:txBody>
      </p:sp>
      <p:sp>
        <p:nvSpPr>
          <p:cNvPr id="13" name="Pladsholder til tekst 12">
            <a:extLst>
              <a:ext uri="{FF2B5EF4-FFF2-40B4-BE49-F238E27FC236}">
                <a16:creationId xmlns:a16="http://schemas.microsoft.com/office/drawing/2014/main" id="{8825A072-6B3A-420E-A036-672158E4E15A}"/>
              </a:ext>
            </a:extLst>
          </p:cNvPr>
          <p:cNvSpPr>
            <a:spLocks noGrp="1"/>
          </p:cNvSpPr>
          <p:nvPr>
            <p:ph type="body" sz="quarter" idx="17"/>
          </p:nvPr>
        </p:nvSpPr>
        <p:spPr/>
        <p:txBody>
          <a:bodyPr/>
          <a:lstStyle/>
          <a:p>
            <a:endParaRPr lang="da-DK"/>
          </a:p>
        </p:txBody>
      </p:sp>
      <p:sp>
        <p:nvSpPr>
          <p:cNvPr id="15" name="Pladsholder til slidenummer 14">
            <a:extLst>
              <a:ext uri="{FF2B5EF4-FFF2-40B4-BE49-F238E27FC236}">
                <a16:creationId xmlns:a16="http://schemas.microsoft.com/office/drawing/2014/main" id="{A8F5CD88-0F88-42CC-90A8-04A790CEC74E}"/>
              </a:ext>
            </a:extLst>
          </p:cNvPr>
          <p:cNvSpPr>
            <a:spLocks noGrp="1"/>
          </p:cNvSpPr>
          <p:nvPr>
            <p:ph type="sldNum" sz="quarter" idx="12"/>
          </p:nvPr>
        </p:nvSpPr>
        <p:spPr/>
        <p:txBody>
          <a:bodyPr/>
          <a:lstStyle/>
          <a:p>
            <a:fld id="{61A7DA12-F1F9-43F2-A12A-1E9EF0E92BD7}" type="slidenum">
              <a:rPr lang="da-DK" smtClean="0"/>
              <a:pPr/>
              <a:t>11</a:t>
            </a:fld>
            <a:endParaRPr lang="da-DK" dirty="0"/>
          </a:p>
        </p:txBody>
      </p:sp>
      <p:sp>
        <p:nvSpPr>
          <p:cNvPr id="16" name="Pladsholder til sidefod 15">
            <a:extLst>
              <a:ext uri="{FF2B5EF4-FFF2-40B4-BE49-F238E27FC236}">
                <a16:creationId xmlns:a16="http://schemas.microsoft.com/office/drawing/2014/main" id="{B819854D-692A-4204-BFEA-CC8B2202BD06}"/>
              </a:ext>
            </a:extLst>
          </p:cNvPr>
          <p:cNvSpPr>
            <a:spLocks noGrp="1"/>
          </p:cNvSpPr>
          <p:nvPr>
            <p:ph type="ftr" sz="quarter" idx="3"/>
          </p:nvPr>
        </p:nvSpPr>
        <p:spPr/>
        <p:txBody>
          <a:bodyPr/>
          <a:lstStyle/>
          <a:p>
            <a:endParaRPr lang="da-DK" dirty="0"/>
          </a:p>
        </p:txBody>
      </p:sp>
      <p:sp>
        <p:nvSpPr>
          <p:cNvPr id="4" name="Afrundet rektangel 3"/>
          <p:cNvSpPr/>
          <p:nvPr/>
        </p:nvSpPr>
        <p:spPr>
          <a:xfrm>
            <a:off x="1235075" y="1744003"/>
            <a:ext cx="8121071" cy="2976935"/>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De fleste 0-5-årige børn får dækket mellem 45 og 70 % af deres daglige energibehov i dagtilbuddet. Det pædagogiske personale spiller derfor en afgørende rolle for at understøtte børns viden om og erfaringer med mad og måltider.</a:t>
            </a:r>
          </a:p>
        </p:txBody>
      </p:sp>
      <p:sp>
        <p:nvSpPr>
          <p:cNvPr id="10" name="Afrundet rektangel 9"/>
          <p:cNvSpPr/>
          <p:nvPr/>
        </p:nvSpPr>
        <p:spPr>
          <a:xfrm>
            <a:off x="5596267" y="4221409"/>
            <a:ext cx="6130834" cy="1618397"/>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accent1"/>
                </a:solidFill>
              </a:rPr>
              <a:t>Børns spisevaner i de første leveår har afgørende betydning for deres udvikling af sundhed og livsstil senere i livet. </a:t>
            </a:r>
          </a:p>
        </p:txBody>
      </p:sp>
    </p:spTree>
    <p:extLst>
      <p:ext uri="{BB962C8B-B14F-4D97-AF65-F5344CB8AC3E}">
        <p14:creationId xmlns:p14="http://schemas.microsoft.com/office/powerpoint/2010/main" val="416621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7348E530-3870-4B76-8A1B-5AC0E1CDDF6E}"/>
              </a:ext>
            </a:extLst>
          </p:cNvPr>
          <p:cNvSpPr>
            <a:spLocks noGrp="1"/>
          </p:cNvSpPr>
          <p:nvPr>
            <p:ph type="body" sz="quarter" idx="13"/>
          </p:nvPr>
        </p:nvSpPr>
        <p:spPr/>
        <p:txBody>
          <a:bodyPr/>
          <a:lstStyle/>
          <a:p>
            <a:endParaRPr lang="da-DK"/>
          </a:p>
        </p:txBody>
      </p:sp>
      <p:sp>
        <p:nvSpPr>
          <p:cNvPr id="3" name="Titel 2">
            <a:extLst>
              <a:ext uri="{FF2B5EF4-FFF2-40B4-BE49-F238E27FC236}">
                <a16:creationId xmlns:a16="http://schemas.microsoft.com/office/drawing/2014/main" id="{1A565D56-74EA-4AD6-BED4-DBD73FAD2966}"/>
              </a:ext>
            </a:extLst>
          </p:cNvPr>
          <p:cNvSpPr>
            <a:spLocks noGrp="1"/>
          </p:cNvSpPr>
          <p:nvPr>
            <p:ph type="title"/>
          </p:nvPr>
        </p:nvSpPr>
        <p:spPr/>
        <p:txBody>
          <a:bodyPr/>
          <a:lstStyle/>
          <a:p>
            <a:r>
              <a:rPr lang="da-DK" dirty="0" smtClean="0"/>
              <a:t>Derfor skal vi arbejde fokuseret med den pædagogiske rolle under måltidet</a:t>
            </a:r>
            <a:endParaRPr lang="da-DK" dirty="0"/>
          </a:p>
        </p:txBody>
      </p:sp>
      <p:sp>
        <p:nvSpPr>
          <p:cNvPr id="12" name="Pladsholder til tekst 11">
            <a:extLst>
              <a:ext uri="{FF2B5EF4-FFF2-40B4-BE49-F238E27FC236}">
                <a16:creationId xmlns:a16="http://schemas.microsoft.com/office/drawing/2014/main" id="{144D4428-7019-48FA-B174-F2CD4CE92E46}"/>
              </a:ext>
            </a:extLst>
          </p:cNvPr>
          <p:cNvSpPr>
            <a:spLocks noGrp="1"/>
          </p:cNvSpPr>
          <p:nvPr>
            <p:ph type="body" sz="quarter" idx="14"/>
          </p:nvPr>
        </p:nvSpPr>
        <p:spPr/>
        <p:txBody>
          <a:bodyPr/>
          <a:lstStyle/>
          <a:p>
            <a:endParaRPr lang="da-DK"/>
          </a:p>
        </p:txBody>
      </p:sp>
      <p:sp>
        <p:nvSpPr>
          <p:cNvPr id="13" name="Pladsholder til tekst 12">
            <a:extLst>
              <a:ext uri="{FF2B5EF4-FFF2-40B4-BE49-F238E27FC236}">
                <a16:creationId xmlns:a16="http://schemas.microsoft.com/office/drawing/2014/main" id="{8825A072-6B3A-420E-A036-672158E4E15A}"/>
              </a:ext>
            </a:extLst>
          </p:cNvPr>
          <p:cNvSpPr>
            <a:spLocks noGrp="1"/>
          </p:cNvSpPr>
          <p:nvPr>
            <p:ph type="body" sz="quarter" idx="17"/>
          </p:nvPr>
        </p:nvSpPr>
        <p:spPr/>
        <p:txBody>
          <a:bodyPr/>
          <a:lstStyle/>
          <a:p>
            <a:endParaRPr lang="da-DK"/>
          </a:p>
        </p:txBody>
      </p:sp>
      <p:sp>
        <p:nvSpPr>
          <p:cNvPr id="15" name="Pladsholder til slidenummer 14">
            <a:extLst>
              <a:ext uri="{FF2B5EF4-FFF2-40B4-BE49-F238E27FC236}">
                <a16:creationId xmlns:a16="http://schemas.microsoft.com/office/drawing/2014/main" id="{A8F5CD88-0F88-42CC-90A8-04A790CEC74E}"/>
              </a:ext>
            </a:extLst>
          </p:cNvPr>
          <p:cNvSpPr>
            <a:spLocks noGrp="1"/>
          </p:cNvSpPr>
          <p:nvPr>
            <p:ph type="sldNum" sz="quarter" idx="12"/>
          </p:nvPr>
        </p:nvSpPr>
        <p:spPr/>
        <p:txBody>
          <a:bodyPr/>
          <a:lstStyle/>
          <a:p>
            <a:fld id="{61A7DA12-F1F9-43F2-A12A-1E9EF0E92BD7}" type="slidenum">
              <a:rPr lang="da-DK" smtClean="0"/>
              <a:pPr/>
              <a:t>12</a:t>
            </a:fld>
            <a:endParaRPr lang="da-DK" dirty="0"/>
          </a:p>
        </p:txBody>
      </p:sp>
      <p:sp>
        <p:nvSpPr>
          <p:cNvPr id="16" name="Pladsholder til sidefod 15">
            <a:extLst>
              <a:ext uri="{FF2B5EF4-FFF2-40B4-BE49-F238E27FC236}">
                <a16:creationId xmlns:a16="http://schemas.microsoft.com/office/drawing/2014/main" id="{B819854D-692A-4204-BFEA-CC8B2202BD06}"/>
              </a:ext>
            </a:extLst>
          </p:cNvPr>
          <p:cNvSpPr>
            <a:spLocks noGrp="1"/>
          </p:cNvSpPr>
          <p:nvPr>
            <p:ph type="ftr" sz="quarter" idx="3"/>
          </p:nvPr>
        </p:nvSpPr>
        <p:spPr/>
        <p:txBody>
          <a:bodyPr/>
          <a:lstStyle/>
          <a:p>
            <a:endParaRPr lang="da-DK" dirty="0"/>
          </a:p>
        </p:txBody>
      </p:sp>
      <p:sp>
        <p:nvSpPr>
          <p:cNvPr id="9" name="Afrundet rektangel 8"/>
          <p:cNvSpPr/>
          <p:nvPr/>
        </p:nvSpPr>
        <p:spPr>
          <a:xfrm>
            <a:off x="1134514" y="1840859"/>
            <a:ext cx="6228825" cy="276098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1"/>
          <p:cNvSpPr>
            <a:spLocks noGrp="1"/>
          </p:cNvSpPr>
          <p:nvPr>
            <p:ph idx="1"/>
          </p:nvPr>
        </p:nvSpPr>
        <p:spPr>
          <a:xfrm>
            <a:off x="1539806" y="1903464"/>
            <a:ext cx="5681753" cy="1948192"/>
          </a:xfrm>
        </p:spPr>
        <p:txBody>
          <a:bodyPr/>
          <a:lstStyle/>
          <a:p>
            <a:pPr marL="0" indent="0">
              <a:buNone/>
            </a:pPr>
            <a:endParaRPr lang="da-DK" sz="2400" dirty="0" smtClean="0">
              <a:solidFill>
                <a:schemeClr val="tx1"/>
              </a:solidFill>
            </a:endParaRPr>
          </a:p>
          <a:p>
            <a:pPr marL="0" indent="0">
              <a:buNone/>
            </a:pPr>
            <a:r>
              <a:rPr lang="da-DK" sz="2400" dirty="0">
                <a:solidFill>
                  <a:schemeClr val="tx1"/>
                </a:solidFill>
              </a:rPr>
              <a:t>En fælles måltidsplan eller </a:t>
            </a:r>
            <a:r>
              <a:rPr lang="da-DK" sz="2400" dirty="0" smtClean="0">
                <a:solidFill>
                  <a:schemeClr val="tx1"/>
                </a:solidFill>
              </a:rPr>
              <a:t>pædagogik </a:t>
            </a:r>
            <a:r>
              <a:rPr lang="da-DK" sz="2400" dirty="0">
                <a:solidFill>
                  <a:schemeClr val="tx1"/>
                </a:solidFill>
              </a:rPr>
              <a:t>kan understøtte systematikken i det </a:t>
            </a:r>
            <a:r>
              <a:rPr lang="da-DK" sz="2400" dirty="0">
                <a:solidFill>
                  <a:schemeClr val="accent1"/>
                </a:solidFill>
              </a:rPr>
              <a:t>pædagogiske arbejde med </a:t>
            </a:r>
            <a:r>
              <a:rPr lang="da-DK" sz="2400" dirty="0" smtClean="0">
                <a:solidFill>
                  <a:schemeClr val="accent1"/>
                </a:solidFill>
              </a:rPr>
              <a:t>mad, måltider og børns maddannelse.</a:t>
            </a:r>
            <a:endParaRPr lang="da-DK" sz="2400" dirty="0">
              <a:solidFill>
                <a:schemeClr val="accent1"/>
              </a:solidFill>
            </a:endParaRPr>
          </a:p>
        </p:txBody>
      </p:sp>
      <p:sp>
        <p:nvSpPr>
          <p:cNvPr id="10" name="Afrundet rektangel 9"/>
          <p:cNvSpPr/>
          <p:nvPr/>
        </p:nvSpPr>
        <p:spPr>
          <a:xfrm>
            <a:off x="5753618" y="3939189"/>
            <a:ext cx="6130834" cy="246199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400" dirty="0">
                <a:solidFill>
                  <a:schemeClr val="tx1"/>
                </a:solidFill>
              </a:rPr>
              <a:t>Ved at </a:t>
            </a:r>
            <a:r>
              <a:rPr lang="da-DK" sz="2400" dirty="0" smtClean="0">
                <a:solidFill>
                  <a:schemeClr val="tx1"/>
                </a:solidFill>
              </a:rPr>
              <a:t>skrive </a:t>
            </a:r>
            <a:r>
              <a:rPr lang="da-DK" sz="2400" dirty="0">
                <a:solidFill>
                  <a:schemeClr val="tx1"/>
                </a:solidFill>
              </a:rPr>
              <a:t>jeres fælles værdier, principper og rutiner </a:t>
            </a:r>
            <a:r>
              <a:rPr lang="da-DK" sz="2400" dirty="0" smtClean="0">
                <a:solidFill>
                  <a:schemeClr val="tx1"/>
                </a:solidFill>
              </a:rPr>
              <a:t>ned kan </a:t>
            </a:r>
            <a:r>
              <a:rPr lang="da-DK" sz="2400" dirty="0">
                <a:solidFill>
                  <a:schemeClr val="tx1"/>
                </a:solidFill>
              </a:rPr>
              <a:t>I skabe overensstemmelse mellem jeres visioner og praksis.</a:t>
            </a:r>
          </a:p>
        </p:txBody>
      </p:sp>
    </p:spTree>
    <p:extLst>
      <p:ext uri="{BB962C8B-B14F-4D97-AF65-F5344CB8AC3E}">
        <p14:creationId xmlns:p14="http://schemas.microsoft.com/office/powerpoint/2010/main" val="372784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2151103"/>
            <a:ext cx="4992510" cy="4140200"/>
          </a:xfrm>
        </p:spPr>
        <p:txBody>
          <a:bodyPr/>
          <a:lstStyle/>
          <a:p>
            <a:pPr marL="0" indent="0">
              <a:buNone/>
            </a:pPr>
            <a:r>
              <a:rPr lang="da-DK" dirty="0" smtClean="0">
                <a:solidFill>
                  <a:schemeClr val="tx1"/>
                </a:solidFill>
              </a:rPr>
              <a:t>Med det første tema skal vi arbejde med et dilemma, der handler om, hvordan hvert enkelt barn får plads ved bordet samtidigt med, at fællesskabet kan koncentrere sig om at spise.</a:t>
            </a:r>
          </a:p>
          <a:p>
            <a:pPr marL="0" lvl="0" indent="0">
              <a:buNone/>
            </a:pPr>
            <a:r>
              <a:rPr lang="da-DK" dirty="0" smtClean="0">
                <a:solidFill>
                  <a:schemeClr val="tx1"/>
                </a:solidFill>
              </a:rPr>
              <a:t>I </a:t>
            </a:r>
            <a:r>
              <a:rPr lang="da-DK" dirty="0" smtClean="0">
                <a:solidFill>
                  <a:schemeClr val="accent1"/>
                </a:solidFill>
              </a:rPr>
              <a:t>kan bl.a. bruge </a:t>
            </a:r>
            <a:r>
              <a:rPr lang="da-DK" dirty="0" smtClean="0">
                <a:solidFill>
                  <a:schemeClr val="tx1"/>
                </a:solidFill>
              </a:rPr>
              <a:t>måltidet til at arbejde med hvert enkelt barns sproglige kompetencer og </a:t>
            </a:r>
            <a:r>
              <a:rPr lang="da-DK" dirty="0" err="1" smtClean="0">
                <a:solidFill>
                  <a:schemeClr val="tx1"/>
                </a:solidFill>
              </a:rPr>
              <a:t>selvhjulpenhed</a:t>
            </a:r>
            <a:r>
              <a:rPr lang="da-DK" dirty="0" smtClean="0">
                <a:solidFill>
                  <a:schemeClr val="tx1"/>
                </a:solidFill>
              </a:rPr>
              <a:t>. </a:t>
            </a:r>
          </a:p>
          <a:p>
            <a:pPr marL="0" lvl="0" indent="0">
              <a:buNone/>
            </a:pPr>
            <a:r>
              <a:rPr lang="da-DK" dirty="0" smtClean="0">
                <a:solidFill>
                  <a:schemeClr val="tx1"/>
                </a:solidFill>
              </a:rPr>
              <a:t>Sammen skal vi reflektere over, hvordan I kan give plads til givende samspil, der styrker både børnenes sociale udvikling og maddannelse. </a:t>
            </a:r>
          </a:p>
          <a:p>
            <a:pPr marL="0" lvl="0" indent="0">
              <a:buNone/>
            </a:pPr>
            <a:endParaRPr lang="da-DK" dirty="0" smtClean="0">
              <a:solidFill>
                <a:schemeClr val="tx1"/>
              </a:solidFill>
            </a:endParaRPr>
          </a:p>
          <a:p>
            <a:pPr marL="0" lvl="0" indent="0">
              <a:buNone/>
            </a:pPr>
            <a:endParaRPr lang="da-DK" dirty="0">
              <a:solidFill>
                <a:schemeClr val="tx1"/>
              </a:solidFill>
            </a:endParaRPr>
          </a:p>
          <a:p>
            <a:pPr marL="0" lvl="0" indent="0">
              <a:buNone/>
            </a:pPr>
            <a:endParaRPr lang="da-DK" dirty="0" smtClean="0">
              <a:solidFill>
                <a:schemeClr val="tx1"/>
              </a:solidFill>
            </a:endParaRPr>
          </a:p>
          <a:p>
            <a:pPr lvl="0"/>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13</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799" y="521999"/>
            <a:ext cx="10125101" cy="1359187"/>
          </a:xfrm>
        </p:spPr>
        <p:txBody>
          <a:bodyPr/>
          <a:lstStyle/>
          <a:p>
            <a:r>
              <a:rPr lang="da-DK" dirty="0" smtClean="0"/>
              <a:t>TEMA 1: Det pædagogiske arbejde med måltidets sociale fællesskab</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0" name="Billede 9"/>
          <p:cNvPicPr>
            <a:picLocks noChangeAspect="1"/>
          </p:cNvPicPr>
          <p:nvPr/>
        </p:nvPicPr>
        <p:blipFill rotWithShape="1">
          <a:blip r:embed="rId3" cstate="print">
            <a:extLst>
              <a:ext uri="{28A0092B-C50C-407E-A947-70E740481C1C}">
                <a14:useLocalDpi xmlns:a14="http://schemas.microsoft.com/office/drawing/2010/main" val="0"/>
              </a:ext>
            </a:extLst>
          </a:blip>
          <a:srcRect l="16563"/>
          <a:stretch/>
        </p:blipFill>
        <p:spPr>
          <a:xfrm>
            <a:off x="6338827" y="2231571"/>
            <a:ext cx="5388274" cy="3099749"/>
          </a:xfrm>
          <a:prstGeom prst="rect">
            <a:avLst/>
          </a:prstGeom>
        </p:spPr>
      </p:pic>
    </p:spTree>
    <p:extLst>
      <p:ext uri="{BB962C8B-B14F-4D97-AF65-F5344CB8AC3E}">
        <p14:creationId xmlns:p14="http://schemas.microsoft.com/office/powerpoint/2010/main" val="241839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38697" y="1947446"/>
            <a:ext cx="8904804" cy="4140200"/>
          </a:xfrm>
        </p:spPr>
        <p:txBody>
          <a:bodyPr/>
          <a:lstStyle/>
          <a:p>
            <a:pPr marL="0" lvl="0" indent="0">
              <a:buNone/>
            </a:pPr>
            <a:r>
              <a:rPr lang="da-DK" dirty="0" smtClean="0">
                <a:solidFill>
                  <a:schemeClr val="tx1"/>
                </a:solidFill>
              </a:rPr>
              <a:t>”Når I som voksne tager styring under måltidet, hjælper I alle børn ind i fællesskabet, fx ved at samtale om maden på bordet og hvordan den smager og er tilberedt. </a:t>
            </a:r>
          </a:p>
          <a:p>
            <a:pPr marL="0" lvl="0" indent="0">
              <a:buNone/>
            </a:pPr>
            <a:r>
              <a:rPr lang="da-DK" dirty="0" smtClean="0">
                <a:solidFill>
                  <a:schemeClr val="tx1"/>
                </a:solidFill>
              </a:rPr>
              <a:t>Men børns trivsel ved måltidet hænger også sammen med, at de har indflydelse på rammerne for måltidet, og deres glæde ved at spise øges, når de indgår i et legende og eksperimenterende samspil med børn og voksne.</a:t>
            </a:r>
          </a:p>
          <a:p>
            <a:pPr marL="0" lvl="0" indent="0">
              <a:buNone/>
            </a:pPr>
            <a:r>
              <a:rPr lang="da-DK" dirty="0" smtClean="0">
                <a:solidFill>
                  <a:schemeClr val="tx1"/>
                </a:solidFill>
              </a:rPr>
              <a:t>Og når de udfordrer normer og får fx god bordskik sammen kan det styrke børnenes følelse af fællesskab.”</a:t>
            </a:r>
          </a:p>
          <a:p>
            <a:pPr marL="0" indent="0">
              <a:buNone/>
            </a:pPr>
            <a:r>
              <a:rPr lang="da-DK" sz="1400" i="1" dirty="0" smtClean="0">
                <a:solidFill>
                  <a:schemeClr val="tx1"/>
                </a:solidFill>
              </a:rPr>
              <a:t>- ”</a:t>
            </a:r>
            <a:r>
              <a:rPr lang="da-DK" sz="1400" i="1" dirty="0">
                <a:solidFill>
                  <a:schemeClr val="tx1"/>
                </a:solidFill>
              </a:rPr>
              <a:t>Det gode måltid i jeres dagtilbud. Normer, smagsoplevelser og plads til leg.” (EVA, 2019). </a:t>
            </a:r>
          </a:p>
          <a:p>
            <a:pPr marL="0" lvl="0" indent="0">
              <a:buNone/>
            </a:pPr>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14</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015"/>
            <a:ext cx="9037636" cy="1359187"/>
          </a:xfrm>
        </p:spPr>
        <p:txBody>
          <a:bodyPr/>
          <a:lstStyle/>
          <a:p>
            <a:r>
              <a:rPr lang="da-DK" dirty="0" smtClean="0"/>
              <a:t>Det ved vi om sociale samspil ved måltidet: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1801800"/>
            <a:ext cx="1288874" cy="1291055"/>
          </a:xfrm>
          <a:prstGeom prst="rect">
            <a:avLst/>
          </a:prstGeom>
        </p:spPr>
      </p:pic>
    </p:spTree>
    <p:extLst>
      <p:ext uri="{BB962C8B-B14F-4D97-AF65-F5344CB8AC3E}">
        <p14:creationId xmlns:p14="http://schemas.microsoft.com/office/powerpoint/2010/main" val="389992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51759" y="2082405"/>
            <a:ext cx="8346783" cy="4140200"/>
          </a:xfrm>
        </p:spPr>
        <p:txBody>
          <a:bodyPr/>
          <a:lstStyle/>
          <a:p>
            <a:pPr marL="0" lvl="0" indent="0">
              <a:buNone/>
            </a:pPr>
            <a:r>
              <a:rPr lang="da-DK" dirty="0" smtClean="0">
                <a:solidFill>
                  <a:schemeClr val="tx1"/>
                </a:solidFill>
              </a:rPr>
              <a:t>”I kan bestemme, hvem børnene skal sidde ved siden af ud fra en række pædagogiske principper, fx et ønske om at udvikle nye venskaber, give alle børn mulighed for at tage initiativ til samtaler og udvikle deres sproglighed eller have fokus på </a:t>
            </a:r>
            <a:r>
              <a:rPr lang="da-DK" dirty="0" err="1" smtClean="0">
                <a:solidFill>
                  <a:schemeClr val="tx1"/>
                </a:solidFill>
              </a:rPr>
              <a:t>madmod</a:t>
            </a:r>
            <a:r>
              <a:rPr lang="da-DK" dirty="0" smtClean="0">
                <a:solidFill>
                  <a:schemeClr val="tx1"/>
                </a:solidFill>
              </a:rPr>
              <a:t>. </a:t>
            </a:r>
          </a:p>
          <a:p>
            <a:pPr marL="0" lvl="0" indent="0">
              <a:buNone/>
            </a:pPr>
            <a:r>
              <a:rPr lang="da-DK" dirty="0" smtClean="0">
                <a:solidFill>
                  <a:schemeClr val="tx1"/>
                </a:solidFill>
              </a:rPr>
              <a:t>Omvendt kan I vægte børnenes selvstændighed og trivsel og udvikling af venskaber ved at lade dem selv vælge, hvem de skal sidde ved af.”</a:t>
            </a:r>
          </a:p>
          <a:p>
            <a:pPr marL="0" indent="0">
              <a:buNone/>
            </a:pPr>
            <a:r>
              <a:rPr lang="da-DK" sz="1400" i="1" dirty="0" smtClean="0">
                <a:solidFill>
                  <a:schemeClr val="tx1"/>
                </a:solidFill>
              </a:rPr>
              <a:t>- ”</a:t>
            </a:r>
            <a:r>
              <a:rPr lang="da-DK" sz="1400" i="1" dirty="0">
                <a:solidFill>
                  <a:schemeClr val="tx1"/>
                </a:solidFill>
              </a:rPr>
              <a:t>Det gode måltid i jeres dagtilbud. Normer, smagsoplevelser og plads til leg.” (EVA, 2019). </a:t>
            </a:r>
          </a:p>
          <a:p>
            <a:pPr marL="0" lvl="0" indent="0">
              <a:buNone/>
            </a:pPr>
            <a:endParaRPr lang="da-DK" dirty="0" smtClean="0">
              <a:solidFill>
                <a:schemeClr val="tx1"/>
              </a:solidFill>
            </a:endParaRPr>
          </a:p>
          <a:p>
            <a:pPr lvl="0"/>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15</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7" y="49154"/>
            <a:ext cx="9037636" cy="1359187"/>
          </a:xfrm>
        </p:spPr>
        <p:txBody>
          <a:bodyPr/>
          <a:lstStyle/>
          <a:p>
            <a:r>
              <a:rPr lang="da-DK" dirty="0" smtClean="0"/>
              <a:t>Det ved vi om sociale samspil ved måltidet: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1801800"/>
            <a:ext cx="1288874" cy="1291055"/>
          </a:xfrm>
          <a:prstGeom prst="rect">
            <a:avLst/>
          </a:prstGeom>
        </p:spPr>
      </p:pic>
    </p:spTree>
    <p:extLst>
      <p:ext uri="{BB962C8B-B14F-4D97-AF65-F5344CB8AC3E}">
        <p14:creationId xmlns:p14="http://schemas.microsoft.com/office/powerpoint/2010/main" val="55490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410594" y="2418626"/>
            <a:ext cx="7933038" cy="3549135"/>
          </a:xfrm>
        </p:spPr>
        <p:txBody>
          <a:bodyPr/>
          <a:lstStyle/>
          <a:p>
            <a:pPr marL="0" indent="0">
              <a:buNone/>
            </a:pPr>
            <a:r>
              <a:rPr lang="da-DK" b="1" dirty="0" smtClean="0">
                <a:solidFill>
                  <a:schemeClr val="tx1"/>
                </a:solidFill>
              </a:rPr>
              <a:t>Det første dilemma, vi skal arbejde med, handler om, hvordan hvert enkelt barn får mulighed </a:t>
            </a:r>
            <a:r>
              <a:rPr lang="da-DK" b="1" dirty="0">
                <a:solidFill>
                  <a:schemeClr val="tx1"/>
                </a:solidFill>
              </a:rPr>
              <a:t>for at udfolde sig ved bordet og </a:t>
            </a:r>
            <a:r>
              <a:rPr lang="da-DK" b="1" dirty="0" smtClean="0">
                <a:solidFill>
                  <a:schemeClr val="tx1"/>
                </a:solidFill>
              </a:rPr>
              <a:t>udforske maden samtidigt med, at fællesskabet kan få ro til at spise.</a:t>
            </a:r>
          </a:p>
          <a:p>
            <a:pPr marL="0" indent="0">
              <a:buNone/>
            </a:pPr>
            <a:r>
              <a:rPr lang="da-DK" dirty="0" smtClean="0">
                <a:solidFill>
                  <a:schemeClr val="tx1"/>
                </a:solidFill>
              </a:rPr>
              <a:t>Vi skal reflektere over, hvordan vi som pædagogisk personale skaber rum til, at børnene både kan lege </a:t>
            </a:r>
            <a:r>
              <a:rPr lang="da-DK" dirty="0">
                <a:solidFill>
                  <a:schemeClr val="tx1"/>
                </a:solidFill>
              </a:rPr>
              <a:t>og eksperimentere under måltidet samtidigt med, at sociale normer for et fælles måltid opretholdes til glæde for </a:t>
            </a:r>
            <a:r>
              <a:rPr lang="da-DK" dirty="0" smtClean="0">
                <a:solidFill>
                  <a:schemeClr val="tx1"/>
                </a:solidFill>
              </a:rPr>
              <a:t>alle. </a:t>
            </a:r>
          </a:p>
          <a:p>
            <a:pPr marL="0" indent="0">
              <a:buNone/>
            </a:pPr>
            <a:r>
              <a:rPr lang="da-DK" dirty="0" smtClean="0">
                <a:solidFill>
                  <a:schemeClr val="tx1"/>
                </a:solidFill>
              </a:rPr>
              <a:t>Vi starter med en fortælling, der viser, hvordan dilemmaet kan se ud i virkeligheden.</a:t>
            </a:r>
            <a:endParaRPr lang="da-DK" dirty="0">
              <a:solidFill>
                <a:schemeClr val="tx1"/>
              </a:solidFill>
            </a:endParaRPr>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16</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370267" y="360000"/>
            <a:ext cx="9037636" cy="1625200"/>
          </a:xfrm>
        </p:spPr>
        <p:txBody>
          <a:bodyPr/>
          <a:lstStyle/>
          <a:p>
            <a:r>
              <a:rPr lang="da-DK" dirty="0" smtClean="0"/>
              <a:t>Dilemma: Kan der være plads til både Pippi og Emma Gad ved bordet?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Oval billedforklaring 8"/>
          <p:cNvSpPr/>
          <p:nvPr/>
        </p:nvSpPr>
        <p:spPr>
          <a:xfrm rot="1644207">
            <a:off x="9717898" y="1285071"/>
            <a:ext cx="2483729" cy="2056658"/>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Pippi eller Emma Gad?</a:t>
            </a:r>
            <a:endParaRPr lang="da-DK" dirty="0"/>
          </a:p>
        </p:txBody>
      </p:sp>
    </p:spTree>
    <p:extLst>
      <p:ext uri="{BB962C8B-B14F-4D97-AF65-F5344CB8AC3E}">
        <p14:creationId xmlns:p14="http://schemas.microsoft.com/office/powerpoint/2010/main" val="1668474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1881188"/>
            <a:ext cx="10030609" cy="4976812"/>
          </a:xfrm>
        </p:spPr>
        <p:txBody>
          <a:bodyPr/>
          <a:lstStyle/>
          <a:p>
            <a:pPr marL="0" indent="0">
              <a:buNone/>
            </a:pPr>
            <a:r>
              <a:rPr lang="da-DK" dirty="0" smtClean="0">
                <a:solidFill>
                  <a:schemeClr val="tx1"/>
                </a:solidFill>
              </a:rPr>
              <a:t>”</a:t>
            </a:r>
            <a:r>
              <a:rPr lang="da-DK" dirty="0">
                <a:solidFill>
                  <a:schemeClr val="tx1"/>
                </a:solidFill>
              </a:rPr>
              <a:t>Der er rugbrødsmadder på frokostmenuen. Det betyder også smør-selv, og børnene får frit lov til at vælge, hvilken slags pålæg de vil spise. Med både rejer, kyllingepostej og hummus kan det være svært at bestemme sig. </a:t>
            </a:r>
            <a:endParaRPr lang="da-DK" dirty="0" smtClean="0">
              <a:solidFill>
                <a:schemeClr val="tx1"/>
              </a:solidFill>
            </a:endParaRPr>
          </a:p>
          <a:p>
            <a:pPr marL="0" indent="0">
              <a:buNone/>
            </a:pPr>
            <a:r>
              <a:rPr lang="da-DK" dirty="0" smtClean="0">
                <a:solidFill>
                  <a:schemeClr val="tx1"/>
                </a:solidFill>
              </a:rPr>
              <a:t>Hadi </a:t>
            </a:r>
            <a:r>
              <a:rPr lang="da-DK" dirty="0">
                <a:solidFill>
                  <a:schemeClr val="tx1"/>
                </a:solidFill>
              </a:rPr>
              <a:t>og </a:t>
            </a:r>
            <a:r>
              <a:rPr lang="da-DK" dirty="0" smtClean="0">
                <a:solidFill>
                  <a:schemeClr val="tx1"/>
                </a:solidFill>
              </a:rPr>
              <a:t>Karla </a:t>
            </a:r>
            <a:r>
              <a:rPr lang="da-DK" dirty="0">
                <a:solidFill>
                  <a:schemeClr val="tx1"/>
                </a:solidFill>
              </a:rPr>
              <a:t>sidder længe og kigger på maden og </a:t>
            </a:r>
            <a:r>
              <a:rPr lang="da-DK" dirty="0" smtClean="0">
                <a:solidFill>
                  <a:schemeClr val="tx1"/>
                </a:solidFill>
              </a:rPr>
              <a:t>snakker </a:t>
            </a:r>
            <a:r>
              <a:rPr lang="da-DK" dirty="0">
                <a:solidFill>
                  <a:schemeClr val="tx1"/>
                </a:solidFill>
              </a:rPr>
              <a:t>om, hvad de kan lide og ikke kan lide. De larmer lidt og forstyrrer de andre. Til sidst vælger de begge kyllingepostejen og får det over på deres tallerken. </a:t>
            </a:r>
            <a:endParaRPr lang="da-DK" dirty="0" smtClean="0">
              <a:solidFill>
                <a:schemeClr val="tx1"/>
              </a:solidFill>
            </a:endParaRPr>
          </a:p>
          <a:p>
            <a:pPr marL="0" indent="0">
              <a:buNone/>
            </a:pPr>
            <a:r>
              <a:rPr lang="da-DK" dirty="0" smtClean="0">
                <a:solidFill>
                  <a:schemeClr val="tx1"/>
                </a:solidFill>
              </a:rPr>
              <a:t>De </a:t>
            </a:r>
            <a:r>
              <a:rPr lang="da-DK" dirty="0">
                <a:solidFill>
                  <a:schemeClr val="tx1"/>
                </a:solidFill>
              </a:rPr>
              <a:t>fjoller imens de øver sig i at smøre postejen ud på rugbrødet. Efter lidt tid begynder de begge med høje grin at smøre postejen ud med fingrene og fedter bagefter rundt med den og putter den direkte ind i munden. De hygger sig og får spist rugbrødsmadder, men forstyrrer stadig </a:t>
            </a:r>
            <a:r>
              <a:rPr lang="da-DK" dirty="0" smtClean="0">
                <a:solidFill>
                  <a:schemeClr val="tx1"/>
                </a:solidFill>
              </a:rPr>
              <a:t>de </a:t>
            </a:r>
            <a:r>
              <a:rPr lang="da-DK" dirty="0">
                <a:solidFill>
                  <a:schemeClr val="tx1"/>
                </a:solidFill>
              </a:rPr>
              <a:t>andre børn. </a:t>
            </a:r>
            <a:endParaRPr lang="da-DK" dirty="0" smtClean="0">
              <a:solidFill>
                <a:schemeClr val="tx1"/>
              </a:solidFill>
            </a:endParaRPr>
          </a:p>
          <a:p>
            <a:pPr marL="0" indent="0">
              <a:buNone/>
            </a:pPr>
            <a:r>
              <a:rPr lang="da-DK" dirty="0" smtClean="0">
                <a:solidFill>
                  <a:schemeClr val="tx1"/>
                </a:solidFill>
              </a:rPr>
              <a:t>Pædagogen </a:t>
            </a:r>
            <a:r>
              <a:rPr lang="da-DK" dirty="0">
                <a:solidFill>
                  <a:schemeClr val="tx1"/>
                </a:solidFill>
              </a:rPr>
              <a:t>får lyst til at sige til Hadi og </a:t>
            </a:r>
            <a:r>
              <a:rPr lang="da-DK" dirty="0" smtClean="0">
                <a:solidFill>
                  <a:schemeClr val="tx1"/>
                </a:solidFill>
              </a:rPr>
              <a:t>Karla, </a:t>
            </a:r>
            <a:r>
              <a:rPr lang="da-DK" dirty="0">
                <a:solidFill>
                  <a:schemeClr val="tx1"/>
                </a:solidFill>
              </a:rPr>
              <a:t>at de skal spise pænt og være lidt mere stille, men vælger at lade dem eksperimentere med maden, fordi de åbenlyst er optaget af at sanse maden samtidig med at de hygger sig sammen og har det sjovt alt imens de selv tager initiativ til at </a:t>
            </a:r>
            <a:r>
              <a:rPr lang="da-DK" dirty="0" smtClean="0">
                <a:solidFill>
                  <a:schemeClr val="tx1"/>
                </a:solidFill>
              </a:rPr>
              <a:t>spise.”</a:t>
            </a:r>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17</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Fortælling fra et måltid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298307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800" y="2229633"/>
            <a:ext cx="9037637" cy="4440494"/>
          </a:xfrm>
        </p:spPr>
        <p:txBody>
          <a:bodyPr/>
          <a:lstStyle/>
          <a:p>
            <a:pPr marL="0" indent="0">
              <a:buNone/>
            </a:pPr>
            <a:r>
              <a:rPr lang="da-DK" dirty="0" smtClean="0">
                <a:solidFill>
                  <a:schemeClr val="accent1"/>
                </a:solidFill>
              </a:rPr>
              <a:t>Vend jer mod sidemanden og diskuterer følgende spørgsmål:</a:t>
            </a:r>
            <a:r>
              <a:rPr lang="da-DK" i="1" dirty="0" smtClean="0">
                <a:solidFill>
                  <a:schemeClr val="accent1"/>
                </a:solidFill>
              </a:rPr>
              <a:t/>
            </a:r>
            <a:br>
              <a:rPr lang="da-DK" i="1" dirty="0" smtClean="0">
                <a:solidFill>
                  <a:schemeClr val="accent1"/>
                </a:solidFill>
              </a:rPr>
            </a:br>
            <a:endParaRPr lang="da-DK" i="1" dirty="0">
              <a:solidFill>
                <a:schemeClr val="accent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18</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360000"/>
            <a:ext cx="9037636" cy="1625200"/>
          </a:xfrm>
        </p:spPr>
        <p:txBody>
          <a:bodyPr/>
          <a:lstStyle/>
          <a:p>
            <a:r>
              <a:rPr lang="da-DK" dirty="0" smtClean="0"/>
              <a:t>Brug </a:t>
            </a:r>
            <a:r>
              <a:rPr lang="da-DK" dirty="0"/>
              <a:t>dilemmaet som udgangspunkt for </a:t>
            </a:r>
            <a:r>
              <a:rPr lang="da-DK" dirty="0" smtClean="0"/>
              <a:t>en </a:t>
            </a:r>
            <a:r>
              <a:rPr lang="da-DK" dirty="0"/>
              <a:t>fælles diskussion</a:t>
            </a:r>
            <a:r>
              <a:rPr lang="da-DK" dirty="0" smtClean="0"/>
              <a: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4" name="Afrundet rektangel 13"/>
          <p:cNvSpPr/>
          <p:nvPr/>
        </p:nvSpPr>
        <p:spPr>
          <a:xfrm>
            <a:off x="1908692" y="3022893"/>
            <a:ext cx="9450933" cy="34039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da-DK" sz="2000" dirty="0">
                <a:solidFill>
                  <a:schemeClr val="tx1"/>
                </a:solidFill>
              </a:rPr>
              <a:t>Hvilke normer og værdier har vi </a:t>
            </a:r>
            <a:r>
              <a:rPr lang="da-DK" sz="2000" dirty="0" smtClean="0">
                <a:solidFill>
                  <a:schemeClr val="tx1"/>
                </a:solidFill>
              </a:rPr>
              <a:t>i vores dagtilbud fokus </a:t>
            </a:r>
            <a:r>
              <a:rPr lang="da-DK" sz="2000" dirty="0">
                <a:solidFill>
                  <a:schemeClr val="tx1"/>
                </a:solidFill>
              </a:rPr>
              <a:t>på at lære børnene under måltidet?</a:t>
            </a:r>
            <a:br>
              <a:rPr lang="da-DK" sz="2000" dirty="0">
                <a:solidFill>
                  <a:schemeClr val="tx1"/>
                </a:solidFill>
              </a:rPr>
            </a:br>
            <a:endParaRPr lang="da-DK" sz="2000" dirty="0">
              <a:solidFill>
                <a:schemeClr val="tx1"/>
              </a:solidFill>
            </a:endParaRPr>
          </a:p>
          <a:p>
            <a:r>
              <a:rPr lang="da-DK" sz="2000" dirty="0">
                <a:solidFill>
                  <a:schemeClr val="tx1"/>
                </a:solidFill>
              </a:rPr>
              <a:t>Hvilke </a:t>
            </a:r>
            <a:r>
              <a:rPr lang="da-DK" sz="2000" dirty="0" smtClean="0">
                <a:solidFill>
                  <a:schemeClr val="tx1"/>
                </a:solidFill>
              </a:rPr>
              <a:t>normer og værdier tager </a:t>
            </a:r>
            <a:r>
              <a:rPr lang="da-DK" sz="2000" dirty="0">
                <a:solidFill>
                  <a:schemeClr val="tx1"/>
                </a:solidFill>
              </a:rPr>
              <a:t>vi hver især med ind i måltidet med børnene?</a:t>
            </a:r>
          </a:p>
          <a:p>
            <a:r>
              <a:rPr lang="da-DK" sz="2000" dirty="0">
                <a:solidFill>
                  <a:schemeClr val="tx1"/>
                </a:solidFill>
              </a:rPr>
              <a:t/>
            </a:r>
            <a:br>
              <a:rPr lang="da-DK" sz="2000" dirty="0">
                <a:solidFill>
                  <a:schemeClr val="tx1"/>
                </a:solidFill>
              </a:rPr>
            </a:br>
            <a:r>
              <a:rPr lang="da-DK" sz="2000" dirty="0">
                <a:solidFill>
                  <a:schemeClr val="tx1"/>
                </a:solidFill>
              </a:rPr>
              <a:t>Hvordan forholder I jer til og </a:t>
            </a:r>
            <a:r>
              <a:rPr lang="da-DK" sz="2000" dirty="0" smtClean="0">
                <a:solidFill>
                  <a:schemeClr val="tx1"/>
                </a:solidFill>
              </a:rPr>
              <a:t>reagerer </a:t>
            </a:r>
            <a:r>
              <a:rPr lang="da-DK" sz="2000" dirty="0">
                <a:solidFill>
                  <a:schemeClr val="tx1"/>
                </a:solidFill>
              </a:rPr>
              <a:t>på børnenes madlarm og griseri? </a:t>
            </a:r>
            <a:endParaRPr lang="da-DK" sz="2000" dirty="0" smtClean="0">
              <a:solidFill>
                <a:schemeClr val="tx1"/>
              </a:solidFill>
            </a:endParaRPr>
          </a:p>
          <a:p>
            <a:endParaRPr lang="da-DK" sz="2000" dirty="0">
              <a:solidFill>
                <a:schemeClr val="tx1"/>
              </a:solidFill>
            </a:endParaRPr>
          </a:p>
          <a:p>
            <a:r>
              <a:rPr lang="da-DK" sz="2000" dirty="0" smtClean="0">
                <a:solidFill>
                  <a:schemeClr val="tx1"/>
                </a:solidFill>
              </a:rPr>
              <a:t>Hvordan kan I inddrage forældrene konstruktivt ift. hvilke normer og værdier barnet har med hjemmefra og de normer og værdier, som I har i dagtilbuddet?</a:t>
            </a:r>
            <a:endParaRPr lang="da-DK" sz="2000" dirty="0">
              <a:solidFill>
                <a:schemeClr val="tx1"/>
              </a:solidFill>
            </a:endParaRPr>
          </a:p>
        </p:txBody>
      </p:sp>
      <p:grpSp>
        <p:nvGrpSpPr>
          <p:cNvPr id="10" name="Gruppe 9"/>
          <p:cNvGrpSpPr/>
          <p:nvPr/>
        </p:nvGrpSpPr>
        <p:grpSpPr>
          <a:xfrm>
            <a:off x="1234524" y="2751614"/>
            <a:ext cx="1219410" cy="1219410"/>
            <a:chOff x="4194175" y="3051175"/>
            <a:chExt cx="720725" cy="720725"/>
          </a:xfrm>
        </p:grpSpPr>
        <p:sp>
          <p:nvSpPr>
            <p:cNvPr id="11" name="Oval 23"/>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Oval 24"/>
            <p:cNvSpPr>
              <a:spLocks noChangeArrowheads="1"/>
            </p:cNvSpPr>
            <p:nvPr/>
          </p:nvSpPr>
          <p:spPr bwMode="auto">
            <a:xfrm>
              <a:off x="4497388" y="3503613"/>
              <a:ext cx="95250"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25"/>
            <p:cNvSpPr>
              <a:spLocks/>
            </p:cNvSpPr>
            <p:nvPr/>
          </p:nvSpPr>
          <p:spPr bwMode="auto">
            <a:xfrm>
              <a:off x="4427538" y="3211513"/>
              <a:ext cx="250825" cy="261938"/>
            </a:xfrm>
            <a:custGeom>
              <a:avLst/>
              <a:gdLst>
                <a:gd name="T0" fmla="*/ 162 w 328"/>
                <a:gd name="T1" fmla="*/ 0 h 344"/>
                <a:gd name="T2" fmla="*/ 34 w 328"/>
                <a:gd name="T3" fmla="*/ 43 h 344"/>
                <a:gd name="T4" fmla="*/ 2 w 328"/>
                <a:gd name="T5" fmla="*/ 147 h 344"/>
                <a:gd name="T6" fmla="*/ 104 w 328"/>
                <a:gd name="T7" fmla="*/ 147 h 344"/>
                <a:gd name="T8" fmla="*/ 163 w 328"/>
                <a:gd name="T9" fmla="*/ 83 h 344"/>
                <a:gd name="T10" fmla="*/ 220 w 328"/>
                <a:gd name="T11" fmla="*/ 136 h 344"/>
                <a:gd name="T12" fmla="*/ 113 w 328"/>
                <a:gd name="T13" fmla="*/ 230 h 344"/>
                <a:gd name="T14" fmla="*/ 107 w 328"/>
                <a:gd name="T15" fmla="*/ 231 h 344"/>
                <a:gd name="T16" fmla="*/ 107 w 328"/>
                <a:gd name="T17" fmla="*/ 344 h 344"/>
                <a:gd name="T18" fmla="*/ 200 w 328"/>
                <a:gd name="T19" fmla="*/ 344 h 344"/>
                <a:gd name="T20" fmla="*/ 200 w 328"/>
                <a:gd name="T21" fmla="*/ 293 h 344"/>
                <a:gd name="T22" fmla="*/ 328 w 328"/>
                <a:gd name="T23" fmla="*/ 138 h 344"/>
                <a:gd name="T24" fmla="*/ 162 w 328"/>
                <a:gd name="T2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4">
                  <a:moveTo>
                    <a:pt x="162" y="0"/>
                  </a:moveTo>
                  <a:cubicBezTo>
                    <a:pt x="104" y="0"/>
                    <a:pt x="61" y="15"/>
                    <a:pt x="34" y="43"/>
                  </a:cubicBezTo>
                  <a:cubicBezTo>
                    <a:pt x="10" y="68"/>
                    <a:pt x="0" y="103"/>
                    <a:pt x="2" y="147"/>
                  </a:cubicBezTo>
                  <a:lnTo>
                    <a:pt x="104" y="147"/>
                  </a:lnTo>
                  <a:cubicBezTo>
                    <a:pt x="104" y="99"/>
                    <a:pt x="119" y="83"/>
                    <a:pt x="163" y="83"/>
                  </a:cubicBezTo>
                  <a:cubicBezTo>
                    <a:pt x="198" y="83"/>
                    <a:pt x="220" y="103"/>
                    <a:pt x="220" y="136"/>
                  </a:cubicBezTo>
                  <a:cubicBezTo>
                    <a:pt x="220" y="203"/>
                    <a:pt x="166" y="221"/>
                    <a:pt x="113" y="230"/>
                  </a:cubicBezTo>
                  <a:lnTo>
                    <a:pt x="107" y="231"/>
                  </a:lnTo>
                  <a:lnTo>
                    <a:pt x="107" y="344"/>
                  </a:lnTo>
                  <a:lnTo>
                    <a:pt x="200" y="344"/>
                  </a:lnTo>
                  <a:lnTo>
                    <a:pt x="200" y="293"/>
                  </a:lnTo>
                  <a:cubicBezTo>
                    <a:pt x="260" y="276"/>
                    <a:pt x="328" y="226"/>
                    <a:pt x="328" y="138"/>
                  </a:cubicBezTo>
                  <a:cubicBezTo>
                    <a:pt x="328" y="43"/>
                    <a:pt x="245"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357913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19</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3624"/>
            <a:ext cx="9037636" cy="900000"/>
          </a:xfrm>
        </p:spPr>
        <p:txBody>
          <a:bodyPr/>
          <a:lstStyle/>
          <a:p>
            <a:r>
              <a:rPr lang="da-DK" dirty="0" smtClean="0"/>
              <a:t>Erfaringer fra dagtilbuddet Østerled: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2" name="Pladsholder til indhold 1"/>
          <p:cNvSpPr>
            <a:spLocks noGrp="1"/>
          </p:cNvSpPr>
          <p:nvPr>
            <p:ph idx="1"/>
          </p:nvPr>
        </p:nvSpPr>
        <p:spPr>
          <a:xfrm>
            <a:off x="2766227" y="2408468"/>
            <a:ext cx="6616849" cy="2154364"/>
          </a:xfrm>
        </p:spPr>
        <p:txBody>
          <a:bodyPr/>
          <a:lstStyle/>
          <a:p>
            <a:pPr marL="0" indent="0">
              <a:buNone/>
            </a:pPr>
            <a:r>
              <a:rPr lang="da-DK" dirty="0" smtClean="0">
                <a:solidFill>
                  <a:schemeClr val="tx1"/>
                </a:solidFill>
              </a:rPr>
              <a:t>For at give alle børn mulighed for at deltage i samtalen og skabe et måltid med fokus på både mad og sociale samspil taler det pædagogiske personale med børnene om både den mad, der serveres, og børnenes og egne smagserfaringer med rettens smage – fx karry, kanel, broccoli</a:t>
            </a:r>
            <a:r>
              <a:rPr lang="da-DK" dirty="0">
                <a:solidFill>
                  <a:schemeClr val="tx1"/>
                </a:solidFill>
              </a:rPr>
              <a:t> </a:t>
            </a:r>
            <a:r>
              <a:rPr lang="da-DK" dirty="0" smtClean="0">
                <a:solidFill>
                  <a:schemeClr val="tx1"/>
                </a:solidFill>
              </a:rPr>
              <a:t>og kylling eller mere generelt som salt, surt og sødt. </a:t>
            </a:r>
          </a:p>
          <a:p>
            <a:pPr marL="0" indent="0">
              <a:buNone/>
            </a:pPr>
            <a:endParaRPr lang="da-DK" dirty="0" smtClean="0">
              <a:solidFill>
                <a:schemeClr val="tx1"/>
              </a:solidFill>
            </a:endParaRPr>
          </a:p>
          <a:p>
            <a:pPr marL="0" indent="0">
              <a:buNone/>
            </a:pPr>
            <a:r>
              <a:rPr lang="da-DK" sz="1400" i="1" dirty="0" smtClean="0">
                <a:solidFill>
                  <a:schemeClr val="tx1"/>
                </a:solidFill>
              </a:rPr>
              <a:t>- Pædagog i Børnehuset Østerled i </a:t>
            </a:r>
            <a:r>
              <a:rPr lang="da-DK" sz="1400" i="1" dirty="0" err="1" smtClean="0">
                <a:solidFill>
                  <a:schemeClr val="tx1"/>
                </a:solidFill>
              </a:rPr>
              <a:t>EVA’s</a:t>
            </a:r>
            <a:r>
              <a:rPr lang="da-DK" sz="1400" i="1" dirty="0" smtClean="0">
                <a:solidFill>
                  <a:schemeClr val="tx1"/>
                </a:solidFill>
              </a:rPr>
              <a:t> magasin Mod på lyst til mad</a:t>
            </a:r>
          </a:p>
        </p:txBody>
      </p:sp>
      <p:grpSp>
        <p:nvGrpSpPr>
          <p:cNvPr id="10" name="Gruppe 9">
            <a:extLst>
              <a:ext uri="{FF2B5EF4-FFF2-40B4-BE49-F238E27FC236}">
                <a16:creationId xmlns:a16="http://schemas.microsoft.com/office/drawing/2014/main" id="{26EAAB4F-6C26-44F3-9DAD-5555A7380050}"/>
              </a:ext>
            </a:extLst>
          </p:cNvPr>
          <p:cNvGrpSpPr/>
          <p:nvPr/>
        </p:nvGrpSpPr>
        <p:grpSpPr>
          <a:xfrm>
            <a:off x="1235075" y="2034404"/>
            <a:ext cx="1219896" cy="1219896"/>
            <a:chOff x="2493882" y="1224507"/>
            <a:chExt cx="1219896" cy="1219896"/>
          </a:xfrm>
        </p:grpSpPr>
        <p:sp>
          <p:nvSpPr>
            <p:cNvPr id="11" name="Oval 5"/>
            <p:cNvSpPr>
              <a:spLocks noChangeArrowheads="1"/>
            </p:cNvSpPr>
            <p:nvPr/>
          </p:nvSpPr>
          <p:spPr bwMode="auto">
            <a:xfrm>
              <a:off x="2493882" y="1224507"/>
              <a:ext cx="1219896" cy="121989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2" name="Gruppe 11"/>
            <p:cNvGrpSpPr/>
            <p:nvPr/>
          </p:nvGrpSpPr>
          <p:grpSpPr>
            <a:xfrm>
              <a:off x="2805138" y="1598571"/>
              <a:ext cx="597385" cy="516432"/>
              <a:chOff x="1259537" y="1598571"/>
              <a:chExt cx="597385" cy="516432"/>
            </a:xfrm>
          </p:grpSpPr>
          <p:sp>
            <p:nvSpPr>
              <p:cNvPr id="13" name="Freeform 6"/>
              <p:cNvSpPr>
                <a:spLocks/>
              </p:cNvSpPr>
              <p:nvPr/>
            </p:nvSpPr>
            <p:spPr bwMode="auto">
              <a:xfrm>
                <a:off x="1259537" y="1598571"/>
                <a:ext cx="244258" cy="516432"/>
              </a:xfrm>
              <a:custGeom>
                <a:avLst/>
                <a:gdLst>
                  <a:gd name="T0" fmla="*/ 0 w 175"/>
                  <a:gd name="T1" fmla="*/ 192 h 370"/>
                  <a:gd name="T2" fmla="*/ 70 w 175"/>
                  <a:gd name="T3" fmla="*/ 192 h 370"/>
                  <a:gd name="T4" fmla="*/ 68 w 175"/>
                  <a:gd name="T5" fmla="*/ 370 h 370"/>
                  <a:gd name="T6" fmla="*/ 107 w 175"/>
                  <a:gd name="T7" fmla="*/ 370 h 370"/>
                  <a:gd name="T8" fmla="*/ 175 w 175"/>
                  <a:gd name="T9" fmla="*/ 231 h 370"/>
                  <a:gd name="T10" fmla="*/ 175 w 175"/>
                  <a:gd name="T11" fmla="*/ 0 h 370"/>
                  <a:gd name="T12" fmla="*/ 0 w 175"/>
                  <a:gd name="T13" fmla="*/ 0 h 370"/>
                  <a:gd name="T14" fmla="*/ 0 w 175"/>
                  <a:gd name="T15" fmla="*/ 19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192"/>
                    </a:moveTo>
                    <a:lnTo>
                      <a:pt x="70" y="192"/>
                    </a:lnTo>
                    <a:lnTo>
                      <a:pt x="68" y="370"/>
                    </a:lnTo>
                    <a:lnTo>
                      <a:pt x="107" y="370"/>
                    </a:lnTo>
                    <a:lnTo>
                      <a:pt x="175" y="231"/>
                    </a:lnTo>
                    <a:lnTo>
                      <a:pt x="175" y="0"/>
                    </a:lnTo>
                    <a:lnTo>
                      <a:pt x="0" y="0"/>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7"/>
              <p:cNvSpPr>
                <a:spLocks/>
              </p:cNvSpPr>
              <p:nvPr/>
            </p:nvSpPr>
            <p:spPr bwMode="auto">
              <a:xfrm>
                <a:off x="1612664" y="1598571"/>
                <a:ext cx="244258" cy="516432"/>
              </a:xfrm>
              <a:custGeom>
                <a:avLst/>
                <a:gdLst>
                  <a:gd name="T0" fmla="*/ 0 w 175"/>
                  <a:gd name="T1" fmla="*/ 0 h 370"/>
                  <a:gd name="T2" fmla="*/ 0 w 175"/>
                  <a:gd name="T3" fmla="*/ 192 h 370"/>
                  <a:gd name="T4" fmla="*/ 70 w 175"/>
                  <a:gd name="T5" fmla="*/ 192 h 370"/>
                  <a:gd name="T6" fmla="*/ 67 w 175"/>
                  <a:gd name="T7" fmla="*/ 370 h 370"/>
                  <a:gd name="T8" fmla="*/ 107 w 175"/>
                  <a:gd name="T9" fmla="*/ 370 h 370"/>
                  <a:gd name="T10" fmla="*/ 175 w 175"/>
                  <a:gd name="T11" fmla="*/ 231 h 370"/>
                  <a:gd name="T12" fmla="*/ 175 w 175"/>
                  <a:gd name="T13" fmla="*/ 0 h 370"/>
                  <a:gd name="T14" fmla="*/ 0 w 175"/>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0"/>
                    </a:moveTo>
                    <a:lnTo>
                      <a:pt x="0" y="192"/>
                    </a:lnTo>
                    <a:lnTo>
                      <a:pt x="70" y="192"/>
                    </a:lnTo>
                    <a:lnTo>
                      <a:pt x="67" y="370"/>
                    </a:lnTo>
                    <a:lnTo>
                      <a:pt x="107" y="370"/>
                    </a:lnTo>
                    <a:lnTo>
                      <a:pt x="175" y="231"/>
                    </a:lnTo>
                    <a:lnTo>
                      <a:pt x="17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93614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612000" y="1833348"/>
            <a:ext cx="10747901" cy="4762239"/>
          </a:xfrm>
        </p:spPr>
        <p:txBody>
          <a:bodyPr/>
          <a:lstStyle/>
          <a:p>
            <a:pPr marL="0" indent="0">
              <a:buNone/>
            </a:pPr>
            <a:r>
              <a:rPr lang="da-DK" dirty="0" smtClean="0"/>
              <a:t>I 2018 blev der under en tværgående strategi om mad, måltider og sundhed iværksat et initiativ om maddannelse i bl.a. dagtilbud, fordi:</a:t>
            </a:r>
          </a:p>
          <a:p>
            <a:pPr marL="0" indent="0">
              <a:buNone/>
            </a:pPr>
            <a:r>
              <a:rPr lang="da-DK" dirty="0"/>
              <a:t>S</a:t>
            </a:r>
            <a:r>
              <a:rPr lang="da-DK" dirty="0" smtClean="0"/>
              <a:t>unde </a:t>
            </a:r>
            <a:r>
              <a:rPr lang="da-DK" dirty="0"/>
              <a:t>vaner grundlægges i </a:t>
            </a:r>
            <a:r>
              <a:rPr lang="da-DK" dirty="0" smtClean="0"/>
              <a:t>barndommen og </a:t>
            </a:r>
            <a:r>
              <a:rPr lang="da-DK" dirty="0"/>
              <a:t>som oftest følger med videre ind i </a:t>
            </a:r>
            <a:r>
              <a:rPr lang="da-DK" dirty="0" smtClean="0"/>
              <a:t>voksenlivet </a:t>
            </a:r>
          </a:p>
          <a:p>
            <a:pPr marL="0" indent="0">
              <a:buNone/>
            </a:pPr>
            <a:r>
              <a:rPr lang="da-DK" dirty="0"/>
              <a:t>M</a:t>
            </a:r>
            <a:r>
              <a:rPr lang="da-DK" dirty="0" smtClean="0"/>
              <a:t>ange </a:t>
            </a:r>
            <a:r>
              <a:rPr lang="da-DK" dirty="0"/>
              <a:t>børn i Danmark med fordel kan spise sundere, og at der ses store forskelle i børns </a:t>
            </a:r>
            <a:r>
              <a:rPr lang="da-DK" dirty="0" smtClean="0"/>
              <a:t>madvaner</a:t>
            </a:r>
          </a:p>
          <a:p>
            <a:pPr marL="0" indent="0">
              <a:buNone/>
            </a:pPr>
            <a:r>
              <a:rPr lang="da-DK" dirty="0"/>
              <a:t>G</a:t>
            </a:r>
            <a:r>
              <a:rPr lang="da-DK" dirty="0" smtClean="0"/>
              <a:t>ode </a:t>
            </a:r>
            <a:r>
              <a:rPr lang="da-DK" dirty="0"/>
              <a:t>og sunde madvaner har betydning for børns trivsel, læring, udvikling og dannelse, og </a:t>
            </a:r>
            <a:endParaRPr lang="da-DK" dirty="0" smtClean="0"/>
          </a:p>
          <a:p>
            <a:pPr marL="0" indent="0">
              <a:buNone/>
            </a:pPr>
            <a:r>
              <a:rPr lang="da-DK" dirty="0" smtClean="0"/>
              <a:t>De </a:t>
            </a:r>
            <a:r>
              <a:rPr lang="da-DK" dirty="0"/>
              <a:t>fleste børn i Danmark går i dagtilbud, hvorfor arbejdet i dagtilbud med mad, måltider og børns maddannelse er en oplagt ramme til at sikre gode og sunde madvaner hos børn fra alle grupper i </a:t>
            </a:r>
            <a:r>
              <a:rPr lang="da-DK" dirty="0" smtClean="0"/>
              <a:t>samfundet.</a:t>
            </a:r>
          </a:p>
          <a:p>
            <a:pPr marL="0" indent="0">
              <a:buNone/>
            </a:pPr>
            <a:r>
              <a:rPr lang="da-DK" dirty="0" smtClean="0"/>
              <a:t>Som led i initiativet er der udviklet et kompetenceudviklingsforløb, Styrk maddannelse, samt en række praksisunderstøttende materialer om mad, måltider og børns maddannelse, herunder bl.a. modulet her.</a:t>
            </a:r>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2</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Politisk baggrund for modulet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26540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20</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3624"/>
            <a:ext cx="9037636" cy="900000"/>
          </a:xfrm>
        </p:spPr>
        <p:txBody>
          <a:bodyPr/>
          <a:lstStyle/>
          <a:p>
            <a:r>
              <a:rPr lang="da-DK" dirty="0" smtClean="0"/>
              <a:t>Afrunding i plenum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1" name="Afrundet rektangel 10"/>
          <p:cNvSpPr/>
          <p:nvPr/>
        </p:nvSpPr>
        <p:spPr>
          <a:xfrm>
            <a:off x="1840509" y="2435450"/>
            <a:ext cx="8218706"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da-DK" sz="2000" dirty="0">
                <a:solidFill>
                  <a:schemeClr val="tx1"/>
                </a:solidFill>
              </a:rPr>
              <a:t>Hvad er de væsentligste pointer vi har drøftet i grupperne? </a:t>
            </a:r>
            <a:endParaRPr lang="da-DK" sz="2000" dirty="0" smtClean="0">
              <a:solidFill>
                <a:schemeClr val="tx1"/>
              </a:solidFill>
            </a:endParaRPr>
          </a:p>
          <a:p>
            <a:endParaRPr lang="da-DK" sz="2000" i="1" dirty="0">
              <a:solidFill>
                <a:schemeClr val="tx1"/>
              </a:solidFill>
            </a:endParaRPr>
          </a:p>
          <a:p>
            <a:r>
              <a:rPr lang="da-DK" sz="2000" dirty="0">
                <a:solidFill>
                  <a:schemeClr val="tx1"/>
                </a:solidFill>
              </a:rPr>
              <a:t>Hvad vil vi gerne tage med videre i vores arbejde med mad og måltider</a:t>
            </a:r>
            <a:r>
              <a:rPr lang="da-DK" sz="2000" dirty="0" smtClean="0">
                <a:solidFill>
                  <a:schemeClr val="tx1"/>
                </a:solidFill>
              </a:rPr>
              <a:t>?</a:t>
            </a:r>
          </a:p>
          <a:p>
            <a:endParaRPr lang="da-DK" sz="2000" dirty="0">
              <a:solidFill>
                <a:schemeClr val="tx1"/>
              </a:solidFill>
            </a:endParaRPr>
          </a:p>
          <a:p>
            <a:r>
              <a:rPr lang="da-DK" sz="2000" dirty="0" smtClean="0">
                <a:solidFill>
                  <a:schemeClr val="tx1"/>
                </a:solidFill>
              </a:rPr>
              <a:t>Hvordan kommer vi videre herfra: Er </a:t>
            </a:r>
            <a:r>
              <a:rPr lang="da-DK" sz="2000" dirty="0">
                <a:solidFill>
                  <a:schemeClr val="tx1"/>
                </a:solidFill>
              </a:rPr>
              <a:t>vi blevet inspireret til at gøre noget </a:t>
            </a:r>
            <a:r>
              <a:rPr lang="da-DK" sz="2000" dirty="0" smtClean="0">
                <a:solidFill>
                  <a:schemeClr val="tx1"/>
                </a:solidFill>
              </a:rPr>
              <a:t>anderledes fremover, fx når </a:t>
            </a:r>
            <a:r>
              <a:rPr lang="da-DK" sz="2000" dirty="0">
                <a:solidFill>
                  <a:schemeClr val="tx1"/>
                </a:solidFill>
              </a:rPr>
              <a:t>vi spiser sammen med børnene i morgen?</a:t>
            </a:r>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075" y="1802675"/>
            <a:ext cx="1561693" cy="1561693"/>
          </a:xfrm>
          <a:prstGeom prst="rect">
            <a:avLst/>
          </a:prstGeom>
        </p:spPr>
      </p:pic>
    </p:spTree>
    <p:extLst>
      <p:ext uri="{BB962C8B-B14F-4D97-AF65-F5344CB8AC3E}">
        <p14:creationId xmlns:p14="http://schemas.microsoft.com/office/powerpoint/2010/main" val="48046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800" y="1881187"/>
            <a:ext cx="4514648" cy="4788939"/>
          </a:xfrm>
        </p:spPr>
        <p:txBody>
          <a:bodyPr/>
          <a:lstStyle/>
          <a:p>
            <a:pPr marL="0" indent="0">
              <a:buNone/>
            </a:pPr>
            <a:r>
              <a:rPr lang="da-DK" dirty="0" err="1" smtClean="0">
                <a:solidFill>
                  <a:schemeClr val="tx1"/>
                </a:solidFill>
              </a:rPr>
              <a:t>Madmod</a:t>
            </a:r>
            <a:r>
              <a:rPr lang="da-DK" dirty="0" smtClean="0">
                <a:solidFill>
                  <a:schemeClr val="tx1"/>
                </a:solidFill>
              </a:rPr>
              <a:t> handler om, hvorvidt børnene har lyst til og er motiverede for at smage nye ting. </a:t>
            </a:r>
            <a:br>
              <a:rPr lang="da-DK" dirty="0" smtClean="0">
                <a:solidFill>
                  <a:schemeClr val="tx1"/>
                </a:solidFill>
              </a:rPr>
            </a:br>
            <a:endParaRPr lang="da-DK" dirty="0" smtClean="0">
              <a:solidFill>
                <a:schemeClr val="tx1"/>
              </a:solidFill>
            </a:endParaRPr>
          </a:p>
          <a:p>
            <a:pPr marL="0" indent="0">
              <a:buNone/>
            </a:pPr>
            <a:r>
              <a:rPr lang="da-DK" dirty="0" smtClean="0">
                <a:solidFill>
                  <a:schemeClr val="tx1"/>
                </a:solidFill>
              </a:rPr>
              <a:t>Smagskompetencer handler om, at børn skal kende mange slags mad og mange forskellige smage – både surt, sødt, stærkt og bittert.</a:t>
            </a:r>
          </a:p>
          <a:p>
            <a:pPr marL="0" indent="0">
              <a:buNone/>
            </a:pPr>
            <a:r>
              <a:rPr lang="da-DK" dirty="0" smtClean="0">
                <a:solidFill>
                  <a:schemeClr val="tx1"/>
                </a:solidFill>
              </a:rPr>
              <a:t/>
            </a:r>
            <a:br>
              <a:rPr lang="da-DK" dirty="0" smtClean="0">
                <a:solidFill>
                  <a:schemeClr val="tx1"/>
                </a:solidFill>
              </a:rPr>
            </a:br>
            <a:r>
              <a:rPr lang="da-DK" dirty="0" smtClean="0">
                <a:solidFill>
                  <a:schemeClr val="tx1"/>
                </a:solidFill>
              </a:rPr>
              <a:t>Sammen </a:t>
            </a:r>
            <a:r>
              <a:rPr lang="da-DK" dirty="0">
                <a:solidFill>
                  <a:schemeClr val="tx1"/>
                </a:solidFill>
              </a:rPr>
              <a:t>skal vi reflektere over, hvordan vi </a:t>
            </a:r>
            <a:r>
              <a:rPr lang="da-DK" dirty="0" smtClean="0">
                <a:solidFill>
                  <a:schemeClr val="tx1"/>
                </a:solidFill>
              </a:rPr>
              <a:t>kan </a:t>
            </a:r>
            <a:r>
              <a:rPr lang="da-DK" dirty="0">
                <a:solidFill>
                  <a:schemeClr val="tx1"/>
                </a:solidFill>
              </a:rPr>
              <a:t>inspirere børnene til at smage nyt uden at presse dem til noget, de ikke har lyst til. </a:t>
            </a:r>
          </a:p>
          <a:p>
            <a:pPr marL="0" indent="0">
              <a:buNone/>
            </a:pPr>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21</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TEMA 2: Det pædagogiske arbejde med børns smagskompetencer og </a:t>
            </a:r>
            <a:r>
              <a:rPr lang="da-DK" dirty="0" err="1" smtClean="0"/>
              <a:t>madmod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596" y="1881188"/>
            <a:ext cx="5852395" cy="3894263"/>
          </a:xfrm>
          <a:prstGeom prst="rect">
            <a:avLst/>
          </a:prstGeom>
        </p:spPr>
      </p:pic>
    </p:spTree>
    <p:extLst>
      <p:ext uri="{BB962C8B-B14F-4D97-AF65-F5344CB8AC3E}">
        <p14:creationId xmlns:p14="http://schemas.microsoft.com/office/powerpoint/2010/main" val="205502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49667" y="2067688"/>
            <a:ext cx="9328973" cy="4140200"/>
          </a:xfrm>
        </p:spPr>
        <p:txBody>
          <a:bodyPr/>
          <a:lstStyle/>
          <a:p>
            <a:pPr marL="0" indent="0">
              <a:buNone/>
            </a:pPr>
            <a:r>
              <a:rPr lang="da-DK" dirty="0" smtClean="0">
                <a:solidFill>
                  <a:schemeClr val="tx1"/>
                </a:solidFill>
              </a:rPr>
              <a:t>Det </a:t>
            </a:r>
            <a:r>
              <a:rPr lang="da-DK" dirty="0">
                <a:solidFill>
                  <a:schemeClr val="tx1"/>
                </a:solidFill>
              </a:rPr>
              <a:t>er vigtigt, at personalet ser dyna­misk på, hvad børn kan lide og ikke lide. Hvis et barn fx ikke kan lide ost, kan personalet både svare: </a:t>
            </a:r>
            <a:endParaRPr lang="da-DK" dirty="0" smtClean="0">
              <a:solidFill>
                <a:schemeClr val="tx1"/>
              </a:solidFill>
            </a:endParaRPr>
          </a:p>
          <a:p>
            <a:pPr marL="0" indent="0">
              <a:buNone/>
            </a:pPr>
            <a:r>
              <a:rPr lang="da-DK" i="1" dirty="0" smtClean="0">
                <a:solidFill>
                  <a:schemeClr val="tx1"/>
                </a:solidFill>
              </a:rPr>
              <a:t>”Måske </a:t>
            </a:r>
            <a:r>
              <a:rPr lang="da-DK" i="1" dirty="0">
                <a:solidFill>
                  <a:schemeClr val="tx1"/>
                </a:solidFill>
              </a:rPr>
              <a:t>du kan lide det på en anden måde, fx på lasagne eller </a:t>
            </a:r>
            <a:r>
              <a:rPr lang="da-DK" i="1" dirty="0" smtClean="0">
                <a:solidFill>
                  <a:schemeClr val="tx1"/>
                </a:solidFill>
              </a:rPr>
              <a:t>pizza” </a:t>
            </a:r>
            <a:r>
              <a:rPr lang="da-DK" dirty="0">
                <a:solidFill>
                  <a:schemeClr val="tx1"/>
                </a:solidFill>
              </a:rPr>
              <a:t>eller </a:t>
            </a:r>
            <a:r>
              <a:rPr lang="da-DK" i="1" dirty="0" smtClean="0">
                <a:solidFill>
                  <a:schemeClr val="tx1"/>
                </a:solidFill>
              </a:rPr>
              <a:t>”Du </a:t>
            </a:r>
            <a:r>
              <a:rPr lang="da-DK" i="1" dirty="0">
                <a:solidFill>
                  <a:schemeClr val="tx1"/>
                </a:solidFill>
              </a:rPr>
              <a:t>kan måske ikke lide smagen i dag, men det kan være, du bedre kan lide den næste gang, du smager den</a:t>
            </a:r>
            <a:r>
              <a:rPr lang="da-DK" i="1" dirty="0" smtClean="0">
                <a:solidFill>
                  <a:schemeClr val="tx1"/>
                </a:solidFill>
              </a:rPr>
              <a:t>.”</a:t>
            </a:r>
            <a:r>
              <a:rPr lang="da-DK" dirty="0" smtClean="0">
                <a:solidFill>
                  <a:schemeClr val="tx1"/>
                </a:solidFill>
              </a:rPr>
              <a:t> </a:t>
            </a:r>
          </a:p>
          <a:p>
            <a:pPr marL="0" indent="0">
              <a:buNone/>
            </a:pPr>
            <a:r>
              <a:rPr lang="da-DK" dirty="0" smtClean="0">
                <a:solidFill>
                  <a:schemeClr val="tx1"/>
                </a:solidFill>
              </a:rPr>
              <a:t>De </a:t>
            </a:r>
            <a:r>
              <a:rPr lang="da-DK" dirty="0">
                <a:solidFill>
                  <a:schemeClr val="tx1"/>
                </a:solidFill>
              </a:rPr>
              <a:t>fleste forældre nøjes med at servere mad nogle gange, hvis barnet afviser den, men børn skal ofte smage noget nyt </a:t>
            </a:r>
            <a:r>
              <a:rPr lang="da-DK" dirty="0" smtClean="0">
                <a:solidFill>
                  <a:schemeClr val="tx1"/>
                </a:solidFill>
              </a:rPr>
              <a:t>8 til 15 </a:t>
            </a:r>
            <a:r>
              <a:rPr lang="da-DK" dirty="0">
                <a:solidFill>
                  <a:schemeClr val="tx1"/>
                </a:solidFill>
              </a:rPr>
              <a:t>gange for at kunne lide </a:t>
            </a:r>
            <a:r>
              <a:rPr lang="da-DK" dirty="0" smtClean="0">
                <a:solidFill>
                  <a:schemeClr val="tx1"/>
                </a:solidFill>
              </a:rPr>
              <a:t>det. </a:t>
            </a:r>
          </a:p>
          <a:p>
            <a:pPr marL="0" indent="0">
              <a:buNone/>
            </a:pPr>
            <a:r>
              <a:rPr lang="da-DK" dirty="0" smtClean="0">
                <a:solidFill>
                  <a:schemeClr val="tx1"/>
                </a:solidFill>
              </a:rPr>
              <a:t/>
            </a:r>
            <a:br>
              <a:rPr lang="da-DK" dirty="0" smtClean="0">
                <a:solidFill>
                  <a:schemeClr val="tx1"/>
                </a:solidFill>
              </a:rPr>
            </a:br>
            <a:r>
              <a:rPr lang="da-DK" sz="1400" dirty="0" smtClean="0">
                <a:solidFill>
                  <a:schemeClr val="tx1"/>
                </a:solidFill>
              </a:rPr>
              <a:t>- </a:t>
            </a:r>
            <a:r>
              <a:rPr lang="da-DK" sz="1400" i="1" dirty="0" smtClean="0">
                <a:solidFill>
                  <a:schemeClr val="tx1"/>
                </a:solidFill>
              </a:rPr>
              <a:t>Annemarie </a:t>
            </a:r>
            <a:r>
              <a:rPr lang="da-DK" sz="1400" i="1" dirty="0">
                <a:solidFill>
                  <a:schemeClr val="tx1"/>
                </a:solidFill>
              </a:rPr>
              <a:t>Olsen, lektor i </a:t>
            </a:r>
            <a:r>
              <a:rPr lang="da-DK" sz="1400" i="1" dirty="0" err="1">
                <a:solidFill>
                  <a:schemeClr val="tx1"/>
                </a:solidFill>
              </a:rPr>
              <a:t>sensorik</a:t>
            </a:r>
            <a:r>
              <a:rPr lang="da-DK" sz="1400" i="1" dirty="0">
                <a:solidFill>
                  <a:schemeClr val="tx1"/>
                </a:solidFill>
              </a:rPr>
              <a:t> og viceinstitutleder ved Institut for Fødevarevidenskab på Københavns Universitet.</a:t>
            </a:r>
          </a:p>
          <a:p>
            <a:pPr marL="0" indent="0">
              <a:buNone/>
            </a:pPr>
            <a:r>
              <a:rPr lang="da-DK" dirty="0" smtClean="0">
                <a:solidFill>
                  <a:schemeClr val="tx1"/>
                </a:solidFill>
              </a:rPr>
              <a:t/>
            </a:r>
            <a:br>
              <a:rPr lang="da-DK" dirty="0" smtClean="0">
                <a:solidFill>
                  <a:schemeClr val="tx1"/>
                </a:solidFill>
              </a:rPr>
            </a:br>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22</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Forskning viser…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5" name="Billed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1801800"/>
            <a:ext cx="1288874" cy="1291055"/>
          </a:xfrm>
          <a:prstGeom prst="rect">
            <a:avLst/>
          </a:prstGeom>
        </p:spPr>
      </p:pic>
    </p:spTree>
    <p:extLst>
      <p:ext uri="{BB962C8B-B14F-4D97-AF65-F5344CB8AC3E}">
        <p14:creationId xmlns:p14="http://schemas.microsoft.com/office/powerpoint/2010/main" val="1320072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563565" y="2067688"/>
            <a:ext cx="8134915" cy="3953700"/>
          </a:xfrm>
        </p:spPr>
        <p:txBody>
          <a:bodyPr/>
          <a:lstStyle/>
          <a:p>
            <a:pPr marL="0" lvl="0" indent="0">
              <a:buNone/>
            </a:pPr>
            <a:r>
              <a:rPr lang="da-DK" dirty="0" smtClean="0">
                <a:solidFill>
                  <a:schemeClr val="tx1"/>
                </a:solidFill>
              </a:rPr>
              <a:t>”</a:t>
            </a:r>
            <a:r>
              <a:rPr lang="da-DK" dirty="0">
                <a:solidFill>
                  <a:schemeClr val="tx1"/>
                </a:solidFill>
              </a:rPr>
              <a:t>Forskning har vist, at børn i grupper påvirker hinandens </a:t>
            </a:r>
            <a:r>
              <a:rPr lang="da-DK" dirty="0" err="1">
                <a:solidFill>
                  <a:schemeClr val="tx1"/>
                </a:solidFill>
              </a:rPr>
              <a:t>madmod</a:t>
            </a:r>
            <a:r>
              <a:rPr lang="da-DK" dirty="0">
                <a:solidFill>
                  <a:schemeClr val="tx1"/>
                </a:solidFill>
              </a:rPr>
              <a:t>. I et studie blev tre børn, der kunne lide en bestemt grøntsag, sat sammen med et barn, der ikke kunne. </a:t>
            </a:r>
            <a:r>
              <a:rPr lang="da-DK" dirty="0" smtClean="0">
                <a:solidFill>
                  <a:schemeClr val="tx1"/>
                </a:solidFill>
              </a:rPr>
              <a:t>Efter </a:t>
            </a:r>
            <a:r>
              <a:rPr lang="da-DK" dirty="0">
                <a:solidFill>
                  <a:schemeClr val="tx1"/>
                </a:solidFill>
              </a:rPr>
              <a:t>at have set de andre spise grøntsagen nogle gange, smagte det fjerde barn også. Så madmodige børn kan motivere andre børn til at smage</a:t>
            </a:r>
            <a:r>
              <a:rPr lang="da-DK" dirty="0" smtClean="0">
                <a:solidFill>
                  <a:schemeClr val="tx1"/>
                </a:solidFill>
              </a:rPr>
              <a:t>.”</a:t>
            </a:r>
            <a:br>
              <a:rPr lang="da-DK" dirty="0" smtClean="0">
                <a:solidFill>
                  <a:schemeClr val="tx1"/>
                </a:solidFill>
              </a:rPr>
            </a:br>
            <a:endParaRPr lang="da-DK" sz="1400" i="1"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23</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2) Forskning viser…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Rektangel 8"/>
          <p:cNvSpPr/>
          <p:nvPr/>
        </p:nvSpPr>
        <p:spPr>
          <a:xfrm>
            <a:off x="2563564" y="3586482"/>
            <a:ext cx="9628435" cy="584775"/>
          </a:xfrm>
          <a:prstGeom prst="rect">
            <a:avLst/>
          </a:prstGeom>
        </p:spPr>
        <p:txBody>
          <a:bodyPr wrap="square">
            <a:spAutoFit/>
          </a:bodyPr>
          <a:lstStyle/>
          <a:p>
            <a:r>
              <a:rPr lang="da-DK" dirty="0"/>
              <a:t/>
            </a:r>
            <a:br>
              <a:rPr lang="da-DK" dirty="0"/>
            </a:br>
            <a:r>
              <a:rPr lang="da-DK" sz="1400" dirty="0"/>
              <a:t>- </a:t>
            </a:r>
            <a:r>
              <a:rPr lang="da-DK" sz="1400" i="1" dirty="0"/>
              <a:t>Annemarie Olsen, lektor i </a:t>
            </a:r>
            <a:r>
              <a:rPr lang="da-DK" sz="1400" i="1" dirty="0" err="1"/>
              <a:t>sensorik</a:t>
            </a:r>
            <a:r>
              <a:rPr lang="da-DK" sz="1400" i="1" dirty="0"/>
              <a:t> og viceinstitutleder ved Institut for Fødevarevidenskab på Københavns Universitet.</a:t>
            </a:r>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1801800"/>
            <a:ext cx="1288874" cy="1291055"/>
          </a:xfrm>
          <a:prstGeom prst="rect">
            <a:avLst/>
          </a:prstGeom>
        </p:spPr>
      </p:pic>
    </p:spTree>
    <p:extLst>
      <p:ext uri="{BB962C8B-B14F-4D97-AF65-F5344CB8AC3E}">
        <p14:creationId xmlns:p14="http://schemas.microsoft.com/office/powerpoint/2010/main" val="2620946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2432915"/>
            <a:ext cx="7007327" cy="4087812"/>
          </a:xfrm>
        </p:spPr>
        <p:txBody>
          <a:bodyPr/>
          <a:lstStyle/>
          <a:p>
            <a:pPr marL="0" indent="0">
              <a:buNone/>
            </a:pPr>
            <a:r>
              <a:rPr lang="da-DK" b="1" dirty="0">
                <a:solidFill>
                  <a:schemeClr val="tx1"/>
                </a:solidFill>
              </a:rPr>
              <a:t>Det </a:t>
            </a:r>
            <a:r>
              <a:rPr lang="da-DK" b="1" dirty="0" smtClean="0">
                <a:solidFill>
                  <a:schemeClr val="tx1"/>
                </a:solidFill>
              </a:rPr>
              <a:t>næste dilemma</a:t>
            </a:r>
            <a:r>
              <a:rPr lang="da-DK" b="1" dirty="0">
                <a:solidFill>
                  <a:schemeClr val="tx1"/>
                </a:solidFill>
              </a:rPr>
              <a:t>, vi skal arbejde med, handler om, </a:t>
            </a:r>
            <a:r>
              <a:rPr lang="da-DK" b="1" dirty="0" smtClean="0">
                <a:solidFill>
                  <a:schemeClr val="tx1"/>
                </a:solidFill>
              </a:rPr>
              <a:t>hvordan børnene både kan følge deres egen lyst, når de spiser, og samtidigt kan opbygge større </a:t>
            </a:r>
            <a:r>
              <a:rPr lang="da-DK" b="1" dirty="0" err="1" smtClean="0">
                <a:solidFill>
                  <a:schemeClr val="tx1"/>
                </a:solidFill>
              </a:rPr>
              <a:t>madmod</a:t>
            </a:r>
            <a:r>
              <a:rPr lang="da-DK" b="1" dirty="0" smtClean="0">
                <a:solidFill>
                  <a:schemeClr val="tx1"/>
                </a:solidFill>
              </a:rPr>
              <a:t> og flere smagskompetencer.</a:t>
            </a:r>
          </a:p>
          <a:p>
            <a:pPr marL="0" indent="0">
              <a:buNone/>
            </a:pPr>
            <a:r>
              <a:rPr lang="da-DK" dirty="0" smtClean="0">
                <a:solidFill>
                  <a:schemeClr val="tx1"/>
                </a:solidFill>
              </a:rPr>
              <a:t>Vi </a:t>
            </a:r>
            <a:r>
              <a:rPr lang="da-DK" dirty="0">
                <a:solidFill>
                  <a:schemeClr val="tx1"/>
                </a:solidFill>
              </a:rPr>
              <a:t>starter med en fortælling, der viser, hvordan dilemmaet kan se ud i virkeligheden</a:t>
            </a:r>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24</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581025"/>
            <a:ext cx="9037636" cy="1181099"/>
          </a:xfrm>
        </p:spPr>
        <p:txBody>
          <a:bodyPr/>
          <a:lstStyle/>
          <a:p>
            <a:r>
              <a:rPr lang="da-DK" dirty="0" smtClean="0"/>
              <a:t>Dilemma: </a:t>
            </a:r>
            <a:r>
              <a:rPr lang="da-DK" dirty="0"/>
              <a:t>Hvordan </a:t>
            </a:r>
            <a:r>
              <a:rPr lang="da-DK" dirty="0" smtClean="0"/>
              <a:t>styrker I </a:t>
            </a:r>
            <a:r>
              <a:rPr lang="da-DK" dirty="0" err="1" smtClean="0"/>
              <a:t>madmod</a:t>
            </a:r>
            <a:r>
              <a:rPr lang="da-DK" dirty="0" smtClean="0"/>
              <a:t> med respekt </a:t>
            </a:r>
            <a:r>
              <a:rPr lang="da-DK" dirty="0"/>
              <a:t>for barnets egen smag?    </a:t>
            </a:r>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Oval billedforklaring 8"/>
          <p:cNvSpPr/>
          <p:nvPr/>
        </p:nvSpPr>
        <p:spPr>
          <a:xfrm rot="1644207">
            <a:off x="8709685" y="2371187"/>
            <a:ext cx="3212757" cy="2815037"/>
          </a:xfrm>
          <a:prstGeom prst="wedgeEllipseCallo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Lyst til at smage? Mod på at smage?</a:t>
            </a:r>
            <a:endParaRPr lang="da-DK" dirty="0"/>
          </a:p>
        </p:txBody>
      </p:sp>
    </p:spTree>
    <p:extLst>
      <p:ext uri="{BB962C8B-B14F-4D97-AF65-F5344CB8AC3E}">
        <p14:creationId xmlns:p14="http://schemas.microsoft.com/office/powerpoint/2010/main" val="2839445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dirty="0" smtClean="0">
                <a:solidFill>
                  <a:schemeClr val="tx1"/>
                </a:solidFill>
              </a:rPr>
              <a:t>”</a:t>
            </a:r>
            <a:r>
              <a:rPr lang="da-DK" dirty="0">
                <a:solidFill>
                  <a:schemeClr val="tx1"/>
                </a:solidFill>
              </a:rPr>
              <a:t>Det er blevet tid til </a:t>
            </a:r>
            <a:r>
              <a:rPr lang="da-DK" dirty="0" smtClean="0">
                <a:solidFill>
                  <a:schemeClr val="tx1"/>
                </a:solidFill>
              </a:rPr>
              <a:t>eftermiddagsfrugt </a:t>
            </a:r>
            <a:r>
              <a:rPr lang="da-DK" dirty="0">
                <a:solidFill>
                  <a:schemeClr val="tx1"/>
                </a:solidFill>
              </a:rPr>
              <a:t>i vuggestuen Solsikken. Børnene får brød med smør, banan og vandmelon på små fade, som sendes rundt mellem dem. </a:t>
            </a:r>
            <a:endParaRPr lang="da-DK" dirty="0" smtClean="0">
              <a:solidFill>
                <a:schemeClr val="tx1"/>
              </a:solidFill>
            </a:endParaRPr>
          </a:p>
          <a:p>
            <a:pPr marL="0" indent="0">
              <a:buNone/>
            </a:pPr>
            <a:r>
              <a:rPr lang="da-DK" dirty="0" smtClean="0">
                <a:solidFill>
                  <a:schemeClr val="tx1"/>
                </a:solidFill>
              </a:rPr>
              <a:t>Helena </a:t>
            </a:r>
            <a:r>
              <a:rPr lang="da-DK" dirty="0">
                <a:solidFill>
                  <a:schemeClr val="tx1"/>
                </a:solidFill>
              </a:rPr>
              <a:t>har hverken taget vandmelon eller banan fra fadet. ”Vil du smage vandmelonen?”, spørger pædagogen Astrid. ”Jeg kan kun lide brød,” siger Helena og tager en halv skive til. Hun smiler og sætter tænderne i brødet. </a:t>
            </a:r>
            <a:endParaRPr lang="da-DK" dirty="0" smtClean="0">
              <a:solidFill>
                <a:schemeClr val="tx1"/>
              </a:solidFill>
            </a:endParaRPr>
          </a:p>
          <a:p>
            <a:pPr marL="0" indent="0">
              <a:buNone/>
            </a:pPr>
            <a:r>
              <a:rPr lang="da-DK" dirty="0" smtClean="0">
                <a:solidFill>
                  <a:schemeClr val="tx1"/>
                </a:solidFill>
              </a:rPr>
              <a:t>Astrid </a:t>
            </a:r>
            <a:r>
              <a:rPr lang="da-DK" dirty="0">
                <a:solidFill>
                  <a:schemeClr val="tx1"/>
                </a:solidFill>
              </a:rPr>
              <a:t>bliver i tvivl. Hun vil gerne hjælpe Helena til at smage nyt og spise mere frugt og grønt, og samtidig vil hun også gerne styrke Helenas madglæde og </a:t>
            </a:r>
            <a:r>
              <a:rPr lang="da-DK" dirty="0" err="1">
                <a:solidFill>
                  <a:schemeClr val="tx1"/>
                </a:solidFill>
              </a:rPr>
              <a:t>madmod</a:t>
            </a:r>
            <a:r>
              <a:rPr lang="da-DK" dirty="0">
                <a:solidFill>
                  <a:schemeClr val="tx1"/>
                </a:solidFill>
              </a:rPr>
              <a:t>. Hun er bekymret for, om hun kan komme til at presse Helena og give hende en dårlig oplevelse ved måltidet”. </a:t>
            </a:r>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25</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En fortælling fra et måltid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67196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4" name="Afrundet rektangel 13"/>
          <p:cNvSpPr/>
          <p:nvPr/>
        </p:nvSpPr>
        <p:spPr>
          <a:xfrm>
            <a:off x="1964929" y="3049334"/>
            <a:ext cx="9603778"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dirty="0">
                <a:solidFill>
                  <a:schemeClr val="tx1"/>
                </a:solidFill>
              </a:rPr>
              <a:t>Hvad betyder </a:t>
            </a:r>
            <a:r>
              <a:rPr lang="da-DK" sz="2000" dirty="0" err="1">
                <a:solidFill>
                  <a:schemeClr val="tx1"/>
                </a:solidFill>
              </a:rPr>
              <a:t>madmod</a:t>
            </a:r>
            <a:r>
              <a:rPr lang="da-DK" sz="2000" dirty="0">
                <a:solidFill>
                  <a:schemeClr val="tx1"/>
                </a:solidFill>
              </a:rPr>
              <a:t> for os? Handler det fx om, at alle børn skal smage på alt?</a:t>
            </a:r>
          </a:p>
          <a:p>
            <a:endParaRPr lang="da-DK" sz="2000" dirty="0">
              <a:solidFill>
                <a:schemeClr val="tx1"/>
              </a:solidFill>
            </a:endParaRPr>
          </a:p>
          <a:p>
            <a:r>
              <a:rPr lang="da-DK" sz="2000" dirty="0">
                <a:solidFill>
                  <a:schemeClr val="tx1"/>
                </a:solidFill>
              </a:rPr>
              <a:t>Hvordan taler vi om mad med børnene? Kom gerne med eksempler. </a:t>
            </a:r>
          </a:p>
          <a:p>
            <a:endParaRPr lang="da-DK" sz="2000" dirty="0">
              <a:solidFill>
                <a:schemeClr val="tx1"/>
              </a:solidFill>
            </a:endParaRPr>
          </a:p>
          <a:p>
            <a:r>
              <a:rPr lang="da-DK" sz="2000" dirty="0">
                <a:solidFill>
                  <a:schemeClr val="tx1"/>
                </a:solidFill>
              </a:rPr>
              <a:t>Hvordan kan vi motivere børnene til at smage nye ting? Kom gerne med eksempler. </a:t>
            </a:r>
            <a:endParaRPr lang="da-DK" sz="2000" dirty="0" smtClean="0">
              <a:solidFill>
                <a:schemeClr val="tx1"/>
              </a:solidFill>
            </a:endParaRPr>
          </a:p>
          <a:p>
            <a:endParaRPr lang="da-DK" sz="2000" dirty="0">
              <a:solidFill>
                <a:schemeClr val="tx1"/>
              </a:solidFill>
            </a:endParaRPr>
          </a:p>
          <a:p>
            <a:r>
              <a:rPr lang="da-DK" sz="2000" dirty="0" smtClean="0">
                <a:solidFill>
                  <a:schemeClr val="tx1"/>
                </a:solidFill>
              </a:rPr>
              <a:t>Hvordan kan vi konstruktivt tale med forældrene om børnenes madvaner derhjemme og i dagtilbuddet. Hvordan børnenes </a:t>
            </a:r>
            <a:r>
              <a:rPr lang="da-DK" sz="2000" dirty="0" err="1" smtClean="0">
                <a:solidFill>
                  <a:schemeClr val="tx1"/>
                </a:solidFill>
              </a:rPr>
              <a:t>madmod</a:t>
            </a:r>
            <a:r>
              <a:rPr lang="da-DK" sz="2000" dirty="0" smtClean="0">
                <a:solidFill>
                  <a:schemeClr val="tx1"/>
                </a:solidFill>
              </a:rPr>
              <a:t> understøttes på tværs af hjemmet og </a:t>
            </a:r>
            <a:r>
              <a:rPr lang="da-DK" sz="2000" dirty="0" err="1" smtClean="0">
                <a:solidFill>
                  <a:schemeClr val="tx1"/>
                </a:solidFill>
              </a:rPr>
              <a:t>dagtiluddet</a:t>
            </a:r>
            <a:r>
              <a:rPr lang="da-DK" sz="2000" dirty="0" smtClean="0">
                <a:solidFill>
                  <a:schemeClr val="tx1"/>
                </a:solidFill>
              </a:rPr>
              <a:t>?</a:t>
            </a:r>
            <a:endParaRPr lang="da-DK" sz="2000" dirty="0">
              <a:solidFill>
                <a:schemeClr val="tx1"/>
              </a:solidFill>
            </a:endParaRPr>
          </a:p>
        </p:txBody>
      </p:sp>
      <p:sp>
        <p:nvSpPr>
          <p:cNvPr id="2" name="Pladsholder til indhold 1"/>
          <p:cNvSpPr>
            <a:spLocks noGrp="1"/>
          </p:cNvSpPr>
          <p:nvPr>
            <p:ph idx="1"/>
          </p:nvPr>
        </p:nvSpPr>
        <p:spPr>
          <a:xfrm>
            <a:off x="1234801" y="2092463"/>
            <a:ext cx="9711105" cy="4503124"/>
          </a:xfrm>
        </p:spPr>
        <p:txBody>
          <a:bodyPr/>
          <a:lstStyle/>
          <a:p>
            <a:pPr marL="0" indent="0">
              <a:buNone/>
            </a:pPr>
            <a:r>
              <a:rPr lang="da-DK" dirty="0">
                <a:solidFill>
                  <a:schemeClr val="accent1"/>
                </a:solidFill>
              </a:rPr>
              <a:t>V</a:t>
            </a:r>
            <a:r>
              <a:rPr lang="da-DK" dirty="0" smtClean="0">
                <a:solidFill>
                  <a:schemeClr val="accent1"/>
                </a:solidFill>
              </a:rPr>
              <a:t>end jer </a:t>
            </a:r>
            <a:r>
              <a:rPr lang="da-DK" dirty="0">
                <a:solidFill>
                  <a:schemeClr val="accent1"/>
                </a:solidFill>
              </a:rPr>
              <a:t>mod sidemanden og diskuterer </a:t>
            </a:r>
            <a:r>
              <a:rPr lang="da-DK" dirty="0" smtClean="0">
                <a:solidFill>
                  <a:schemeClr val="accent1"/>
                </a:solidFill>
              </a:rPr>
              <a:t>følgende:</a:t>
            </a:r>
            <a:endParaRPr lang="da-DK" dirty="0">
              <a:solidFill>
                <a:schemeClr val="accent1"/>
              </a:solidFill>
            </a:endParaRPr>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26</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1" y="360000"/>
            <a:ext cx="9037636" cy="1333624"/>
          </a:xfrm>
        </p:spPr>
        <p:txBody>
          <a:bodyPr/>
          <a:lstStyle/>
          <a:p>
            <a:r>
              <a:rPr lang="da-DK" dirty="0" smtClean="0"/>
              <a:t>Brug </a:t>
            </a:r>
            <a:r>
              <a:rPr lang="da-DK" dirty="0"/>
              <a:t>dilemmaet som udgangspunkt for </a:t>
            </a:r>
            <a:r>
              <a:rPr lang="da-DK" dirty="0" smtClean="0"/>
              <a:t>en </a:t>
            </a:r>
            <a:r>
              <a:rPr lang="da-DK" dirty="0"/>
              <a:t>fælles diskussion</a:t>
            </a:r>
            <a:r>
              <a:rPr lang="da-DK" dirty="0" smtClean="0"/>
              <a: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grpSp>
        <p:nvGrpSpPr>
          <p:cNvPr id="10" name="Gruppe 9"/>
          <p:cNvGrpSpPr/>
          <p:nvPr/>
        </p:nvGrpSpPr>
        <p:grpSpPr>
          <a:xfrm>
            <a:off x="1145721" y="2439629"/>
            <a:ext cx="1219410" cy="1219410"/>
            <a:chOff x="4194175" y="3051175"/>
            <a:chExt cx="720725" cy="720725"/>
          </a:xfrm>
        </p:grpSpPr>
        <p:sp>
          <p:nvSpPr>
            <p:cNvPr id="11" name="Oval 23"/>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Oval 24"/>
            <p:cNvSpPr>
              <a:spLocks noChangeArrowheads="1"/>
            </p:cNvSpPr>
            <p:nvPr/>
          </p:nvSpPr>
          <p:spPr bwMode="auto">
            <a:xfrm>
              <a:off x="4497388" y="3503613"/>
              <a:ext cx="95250"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25"/>
            <p:cNvSpPr>
              <a:spLocks/>
            </p:cNvSpPr>
            <p:nvPr/>
          </p:nvSpPr>
          <p:spPr bwMode="auto">
            <a:xfrm>
              <a:off x="4427538" y="3211513"/>
              <a:ext cx="250825" cy="261938"/>
            </a:xfrm>
            <a:custGeom>
              <a:avLst/>
              <a:gdLst>
                <a:gd name="T0" fmla="*/ 162 w 328"/>
                <a:gd name="T1" fmla="*/ 0 h 344"/>
                <a:gd name="T2" fmla="*/ 34 w 328"/>
                <a:gd name="T3" fmla="*/ 43 h 344"/>
                <a:gd name="T4" fmla="*/ 2 w 328"/>
                <a:gd name="T5" fmla="*/ 147 h 344"/>
                <a:gd name="T6" fmla="*/ 104 w 328"/>
                <a:gd name="T7" fmla="*/ 147 h 344"/>
                <a:gd name="T8" fmla="*/ 163 w 328"/>
                <a:gd name="T9" fmla="*/ 83 h 344"/>
                <a:gd name="T10" fmla="*/ 220 w 328"/>
                <a:gd name="T11" fmla="*/ 136 h 344"/>
                <a:gd name="T12" fmla="*/ 113 w 328"/>
                <a:gd name="T13" fmla="*/ 230 h 344"/>
                <a:gd name="T14" fmla="*/ 107 w 328"/>
                <a:gd name="T15" fmla="*/ 231 h 344"/>
                <a:gd name="T16" fmla="*/ 107 w 328"/>
                <a:gd name="T17" fmla="*/ 344 h 344"/>
                <a:gd name="T18" fmla="*/ 200 w 328"/>
                <a:gd name="T19" fmla="*/ 344 h 344"/>
                <a:gd name="T20" fmla="*/ 200 w 328"/>
                <a:gd name="T21" fmla="*/ 293 h 344"/>
                <a:gd name="T22" fmla="*/ 328 w 328"/>
                <a:gd name="T23" fmla="*/ 138 h 344"/>
                <a:gd name="T24" fmla="*/ 162 w 328"/>
                <a:gd name="T2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4">
                  <a:moveTo>
                    <a:pt x="162" y="0"/>
                  </a:moveTo>
                  <a:cubicBezTo>
                    <a:pt x="104" y="0"/>
                    <a:pt x="61" y="15"/>
                    <a:pt x="34" y="43"/>
                  </a:cubicBezTo>
                  <a:cubicBezTo>
                    <a:pt x="10" y="68"/>
                    <a:pt x="0" y="103"/>
                    <a:pt x="2" y="147"/>
                  </a:cubicBezTo>
                  <a:lnTo>
                    <a:pt x="104" y="147"/>
                  </a:lnTo>
                  <a:cubicBezTo>
                    <a:pt x="104" y="99"/>
                    <a:pt x="119" y="83"/>
                    <a:pt x="163" y="83"/>
                  </a:cubicBezTo>
                  <a:cubicBezTo>
                    <a:pt x="198" y="83"/>
                    <a:pt x="220" y="103"/>
                    <a:pt x="220" y="136"/>
                  </a:cubicBezTo>
                  <a:cubicBezTo>
                    <a:pt x="220" y="203"/>
                    <a:pt x="166" y="221"/>
                    <a:pt x="113" y="230"/>
                  </a:cubicBezTo>
                  <a:lnTo>
                    <a:pt x="107" y="231"/>
                  </a:lnTo>
                  <a:lnTo>
                    <a:pt x="107" y="344"/>
                  </a:lnTo>
                  <a:lnTo>
                    <a:pt x="200" y="344"/>
                  </a:lnTo>
                  <a:lnTo>
                    <a:pt x="200" y="293"/>
                  </a:lnTo>
                  <a:cubicBezTo>
                    <a:pt x="260" y="276"/>
                    <a:pt x="328" y="226"/>
                    <a:pt x="328" y="138"/>
                  </a:cubicBezTo>
                  <a:cubicBezTo>
                    <a:pt x="328" y="43"/>
                    <a:pt x="245"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33814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27</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3624"/>
            <a:ext cx="9037636" cy="900000"/>
          </a:xfrm>
        </p:spPr>
        <p:txBody>
          <a:bodyPr/>
          <a:lstStyle/>
          <a:p>
            <a:r>
              <a:rPr lang="da-DK" dirty="0" smtClean="0"/>
              <a:t>Erfaringer fra dagtilbuddet Østerled: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2" name="Pladsholder til indhold 1"/>
          <p:cNvSpPr>
            <a:spLocks noGrp="1"/>
          </p:cNvSpPr>
          <p:nvPr>
            <p:ph idx="1"/>
          </p:nvPr>
        </p:nvSpPr>
        <p:spPr>
          <a:xfrm>
            <a:off x="2658650" y="2408468"/>
            <a:ext cx="7269121" cy="3108960"/>
          </a:xfrm>
        </p:spPr>
        <p:txBody>
          <a:bodyPr/>
          <a:lstStyle/>
          <a:p>
            <a:pPr marL="0" indent="0">
              <a:buNone/>
            </a:pPr>
            <a:r>
              <a:rPr lang="da-DK" dirty="0" smtClean="0">
                <a:solidFill>
                  <a:schemeClr val="tx1"/>
                </a:solidFill>
              </a:rPr>
              <a:t>”Pædagogisk personale arbejder også på at smage mad, de ikke umiddelbart er fristede af. Fx bryder mange sig ikke om grød eller kogte grøntsager. </a:t>
            </a:r>
          </a:p>
          <a:p>
            <a:pPr marL="0" indent="0">
              <a:buNone/>
            </a:pPr>
            <a:r>
              <a:rPr lang="da-DK" dirty="0" smtClean="0">
                <a:solidFill>
                  <a:schemeClr val="tx1"/>
                </a:solidFill>
              </a:rPr>
              <a:t>Og det er en udfordring at få børn til at smage på en kogt porre, man ikke selv har lyst til at sætte tænderne i. Hos os hjælper det direkte at appellere til modighed – både hos børn og pædagogisk personale. Og at det er ok, at børnene driller, når der er noget, de voksne tøver med at smage.”  </a:t>
            </a:r>
          </a:p>
          <a:p>
            <a:pPr marL="0" indent="0">
              <a:buNone/>
            </a:pPr>
            <a:endParaRPr lang="da-DK" dirty="0" smtClean="0">
              <a:solidFill>
                <a:schemeClr val="tx1"/>
              </a:solidFill>
            </a:endParaRPr>
          </a:p>
          <a:p>
            <a:pPr marL="0" indent="0">
              <a:buNone/>
            </a:pPr>
            <a:r>
              <a:rPr lang="da-DK" sz="1400" i="1" dirty="0" smtClean="0">
                <a:solidFill>
                  <a:schemeClr val="tx1"/>
                </a:solidFill>
              </a:rPr>
              <a:t>- Pædagog i Børnehuset Østerled i </a:t>
            </a:r>
            <a:r>
              <a:rPr lang="da-DK" sz="1400" i="1" dirty="0" err="1" smtClean="0">
                <a:solidFill>
                  <a:schemeClr val="tx1"/>
                </a:solidFill>
              </a:rPr>
              <a:t>EVA’s</a:t>
            </a:r>
            <a:r>
              <a:rPr lang="da-DK" sz="1400" i="1" dirty="0" smtClean="0">
                <a:solidFill>
                  <a:schemeClr val="tx1"/>
                </a:solidFill>
              </a:rPr>
              <a:t> magasin Mod på lyst til mad</a:t>
            </a:r>
          </a:p>
        </p:txBody>
      </p:sp>
      <p:grpSp>
        <p:nvGrpSpPr>
          <p:cNvPr id="10" name="Gruppe 9">
            <a:extLst>
              <a:ext uri="{FF2B5EF4-FFF2-40B4-BE49-F238E27FC236}">
                <a16:creationId xmlns:a16="http://schemas.microsoft.com/office/drawing/2014/main" id="{26EAAB4F-6C26-44F3-9DAD-5555A7380050}"/>
              </a:ext>
            </a:extLst>
          </p:cNvPr>
          <p:cNvGrpSpPr/>
          <p:nvPr/>
        </p:nvGrpSpPr>
        <p:grpSpPr>
          <a:xfrm>
            <a:off x="1235075" y="2034404"/>
            <a:ext cx="1219896" cy="1219896"/>
            <a:chOff x="2493882" y="1224507"/>
            <a:chExt cx="1219896" cy="1219896"/>
          </a:xfrm>
        </p:grpSpPr>
        <p:sp>
          <p:nvSpPr>
            <p:cNvPr id="11" name="Oval 5"/>
            <p:cNvSpPr>
              <a:spLocks noChangeArrowheads="1"/>
            </p:cNvSpPr>
            <p:nvPr/>
          </p:nvSpPr>
          <p:spPr bwMode="auto">
            <a:xfrm>
              <a:off x="2493882" y="1224507"/>
              <a:ext cx="1219896" cy="121989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2" name="Gruppe 11"/>
            <p:cNvGrpSpPr/>
            <p:nvPr/>
          </p:nvGrpSpPr>
          <p:grpSpPr>
            <a:xfrm>
              <a:off x="2805138" y="1598571"/>
              <a:ext cx="597385" cy="516432"/>
              <a:chOff x="1259537" y="1598571"/>
              <a:chExt cx="597385" cy="516432"/>
            </a:xfrm>
          </p:grpSpPr>
          <p:sp>
            <p:nvSpPr>
              <p:cNvPr id="13" name="Freeform 6"/>
              <p:cNvSpPr>
                <a:spLocks/>
              </p:cNvSpPr>
              <p:nvPr/>
            </p:nvSpPr>
            <p:spPr bwMode="auto">
              <a:xfrm>
                <a:off x="1259537" y="1598571"/>
                <a:ext cx="244258" cy="516432"/>
              </a:xfrm>
              <a:custGeom>
                <a:avLst/>
                <a:gdLst>
                  <a:gd name="T0" fmla="*/ 0 w 175"/>
                  <a:gd name="T1" fmla="*/ 192 h 370"/>
                  <a:gd name="T2" fmla="*/ 70 w 175"/>
                  <a:gd name="T3" fmla="*/ 192 h 370"/>
                  <a:gd name="T4" fmla="*/ 68 w 175"/>
                  <a:gd name="T5" fmla="*/ 370 h 370"/>
                  <a:gd name="T6" fmla="*/ 107 w 175"/>
                  <a:gd name="T7" fmla="*/ 370 h 370"/>
                  <a:gd name="T8" fmla="*/ 175 w 175"/>
                  <a:gd name="T9" fmla="*/ 231 h 370"/>
                  <a:gd name="T10" fmla="*/ 175 w 175"/>
                  <a:gd name="T11" fmla="*/ 0 h 370"/>
                  <a:gd name="T12" fmla="*/ 0 w 175"/>
                  <a:gd name="T13" fmla="*/ 0 h 370"/>
                  <a:gd name="T14" fmla="*/ 0 w 175"/>
                  <a:gd name="T15" fmla="*/ 19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192"/>
                    </a:moveTo>
                    <a:lnTo>
                      <a:pt x="70" y="192"/>
                    </a:lnTo>
                    <a:lnTo>
                      <a:pt x="68" y="370"/>
                    </a:lnTo>
                    <a:lnTo>
                      <a:pt x="107" y="370"/>
                    </a:lnTo>
                    <a:lnTo>
                      <a:pt x="175" y="231"/>
                    </a:lnTo>
                    <a:lnTo>
                      <a:pt x="175" y="0"/>
                    </a:lnTo>
                    <a:lnTo>
                      <a:pt x="0" y="0"/>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7"/>
              <p:cNvSpPr>
                <a:spLocks/>
              </p:cNvSpPr>
              <p:nvPr/>
            </p:nvSpPr>
            <p:spPr bwMode="auto">
              <a:xfrm>
                <a:off x="1612664" y="1598571"/>
                <a:ext cx="244258" cy="516432"/>
              </a:xfrm>
              <a:custGeom>
                <a:avLst/>
                <a:gdLst>
                  <a:gd name="T0" fmla="*/ 0 w 175"/>
                  <a:gd name="T1" fmla="*/ 0 h 370"/>
                  <a:gd name="T2" fmla="*/ 0 w 175"/>
                  <a:gd name="T3" fmla="*/ 192 h 370"/>
                  <a:gd name="T4" fmla="*/ 70 w 175"/>
                  <a:gd name="T5" fmla="*/ 192 h 370"/>
                  <a:gd name="T6" fmla="*/ 67 w 175"/>
                  <a:gd name="T7" fmla="*/ 370 h 370"/>
                  <a:gd name="T8" fmla="*/ 107 w 175"/>
                  <a:gd name="T9" fmla="*/ 370 h 370"/>
                  <a:gd name="T10" fmla="*/ 175 w 175"/>
                  <a:gd name="T11" fmla="*/ 231 h 370"/>
                  <a:gd name="T12" fmla="*/ 175 w 175"/>
                  <a:gd name="T13" fmla="*/ 0 h 370"/>
                  <a:gd name="T14" fmla="*/ 0 w 175"/>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0"/>
                    </a:moveTo>
                    <a:lnTo>
                      <a:pt x="0" y="192"/>
                    </a:lnTo>
                    <a:lnTo>
                      <a:pt x="70" y="192"/>
                    </a:lnTo>
                    <a:lnTo>
                      <a:pt x="67" y="370"/>
                    </a:lnTo>
                    <a:lnTo>
                      <a:pt x="107" y="370"/>
                    </a:lnTo>
                    <a:lnTo>
                      <a:pt x="175" y="231"/>
                    </a:lnTo>
                    <a:lnTo>
                      <a:pt x="17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107847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28</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3624"/>
            <a:ext cx="9037636" cy="900000"/>
          </a:xfrm>
        </p:spPr>
        <p:txBody>
          <a:bodyPr/>
          <a:lstStyle/>
          <a:p>
            <a:r>
              <a:rPr lang="da-DK" dirty="0" smtClean="0"/>
              <a:t>Afrunding i plenum: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Afrundet rektangel 9"/>
          <p:cNvSpPr/>
          <p:nvPr/>
        </p:nvSpPr>
        <p:spPr>
          <a:xfrm>
            <a:off x="1840509" y="2435450"/>
            <a:ext cx="8218706"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da-DK" sz="2000" dirty="0">
                <a:solidFill>
                  <a:schemeClr val="accent1"/>
                </a:solidFill>
              </a:rPr>
              <a:t>Hvad er de væsentligste pointer vi har drøftet i grupperne? </a:t>
            </a:r>
            <a:endParaRPr lang="da-DK" sz="2000" dirty="0" smtClean="0">
              <a:solidFill>
                <a:schemeClr val="accent1"/>
              </a:solidFill>
            </a:endParaRPr>
          </a:p>
          <a:p>
            <a:endParaRPr lang="da-DK" sz="2000" i="1" dirty="0">
              <a:solidFill>
                <a:schemeClr val="accent1"/>
              </a:solidFill>
            </a:endParaRPr>
          </a:p>
          <a:p>
            <a:r>
              <a:rPr lang="da-DK" sz="2000" dirty="0">
                <a:solidFill>
                  <a:schemeClr val="accent1"/>
                </a:solidFill>
              </a:rPr>
              <a:t>Hvad vil vi gerne tage med videre i vores arbejde med mad og måltider</a:t>
            </a:r>
            <a:r>
              <a:rPr lang="da-DK" sz="2000" dirty="0" smtClean="0">
                <a:solidFill>
                  <a:schemeClr val="accent1"/>
                </a:solidFill>
              </a:rPr>
              <a:t>?</a:t>
            </a:r>
          </a:p>
          <a:p>
            <a:endParaRPr lang="da-DK" sz="2000" dirty="0">
              <a:solidFill>
                <a:schemeClr val="accent1"/>
              </a:solidFill>
            </a:endParaRPr>
          </a:p>
          <a:p>
            <a:r>
              <a:rPr lang="da-DK" sz="2000" dirty="0" smtClean="0">
                <a:solidFill>
                  <a:schemeClr val="accent1"/>
                </a:solidFill>
              </a:rPr>
              <a:t>Hvordan kommer vi videre herfra: Er </a:t>
            </a:r>
            <a:r>
              <a:rPr lang="da-DK" sz="2000" dirty="0">
                <a:solidFill>
                  <a:schemeClr val="accent1"/>
                </a:solidFill>
              </a:rPr>
              <a:t>vi blevet inspireret til at gøre noget </a:t>
            </a:r>
            <a:r>
              <a:rPr lang="da-DK" sz="2000" dirty="0" smtClean="0">
                <a:solidFill>
                  <a:schemeClr val="accent1"/>
                </a:solidFill>
              </a:rPr>
              <a:t>anderledes fremover, fx når </a:t>
            </a:r>
            <a:r>
              <a:rPr lang="da-DK" sz="2000" dirty="0">
                <a:solidFill>
                  <a:schemeClr val="accent1"/>
                </a:solidFill>
              </a:rPr>
              <a:t>vi spiser sammen med børnene i morgen</a:t>
            </a:r>
            <a:endParaRPr lang="da-DK" sz="2000" dirty="0">
              <a:solidFill>
                <a:schemeClr val="tx1"/>
              </a:solidFill>
            </a:endParaRPr>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075" y="1802675"/>
            <a:ext cx="1561693" cy="1561693"/>
          </a:xfrm>
          <a:prstGeom prst="rect">
            <a:avLst/>
          </a:prstGeom>
        </p:spPr>
      </p:pic>
    </p:spTree>
    <p:extLst>
      <p:ext uri="{BB962C8B-B14F-4D97-AF65-F5344CB8AC3E}">
        <p14:creationId xmlns:p14="http://schemas.microsoft.com/office/powerpoint/2010/main" val="3315727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092975" y="2292817"/>
            <a:ext cx="5704621" cy="3836746"/>
          </a:xfrm>
        </p:spPr>
        <p:txBody>
          <a:bodyPr/>
          <a:lstStyle/>
          <a:p>
            <a:pPr marL="0" indent="0">
              <a:buNone/>
            </a:pPr>
            <a:r>
              <a:rPr lang="da-DK" dirty="0" smtClean="0">
                <a:solidFill>
                  <a:schemeClr val="accent1"/>
                </a:solidFill>
              </a:rPr>
              <a:t>Børn kan udvikle deres lyst til at smage nyt, hvis de er med til at tilberede retter i køkkenet, skære æbler før eftermiddagsfrugt og kan dufte frokosten fra køkkenet.</a:t>
            </a:r>
          </a:p>
          <a:p>
            <a:pPr marL="0" indent="0">
              <a:buNone/>
            </a:pPr>
            <a:r>
              <a:rPr lang="da-DK" dirty="0" smtClean="0">
                <a:solidFill>
                  <a:schemeClr val="accent1"/>
                </a:solidFill>
              </a:rPr>
              <a:t>Vi skal sammen reflektere over, hvordan I som pædagogisk personale og madprofessionelle kan inddrage børnene i at tilberede mad, forberede måltidet eller sanse og smage på mad og råvarer uden for måltidet. </a:t>
            </a:r>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29</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TEMA 3: Det pædagogiske arbejde med at inddrage børn i madlavning og forberedelse</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9" name="Billede 8"/>
          <p:cNvPicPr>
            <a:picLocks noChangeAspect="1"/>
          </p:cNvPicPr>
          <p:nvPr/>
        </p:nvPicPr>
        <p:blipFill rotWithShape="1">
          <a:blip r:embed="rId3" cstate="print">
            <a:extLst>
              <a:ext uri="{28A0092B-C50C-407E-A947-70E740481C1C}">
                <a14:useLocalDpi xmlns:a14="http://schemas.microsoft.com/office/drawing/2010/main" val="0"/>
              </a:ext>
            </a:extLst>
          </a:blip>
          <a:srcRect l="6821" r="2901"/>
          <a:stretch/>
        </p:blipFill>
        <p:spPr>
          <a:xfrm>
            <a:off x="7278571" y="1919402"/>
            <a:ext cx="4448530" cy="3288021"/>
          </a:xfrm>
          <a:prstGeom prst="rect">
            <a:avLst/>
          </a:prstGeom>
        </p:spPr>
      </p:pic>
    </p:spTree>
    <p:extLst>
      <p:ext uri="{BB962C8B-B14F-4D97-AF65-F5344CB8AC3E}">
        <p14:creationId xmlns:p14="http://schemas.microsoft.com/office/powerpoint/2010/main" val="241038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4FADB-6656-6349-836F-61C333CF367E}"/>
              </a:ext>
            </a:extLst>
          </p:cNvPr>
          <p:cNvSpPr>
            <a:spLocks noGrp="1"/>
          </p:cNvSpPr>
          <p:nvPr>
            <p:ph type="title"/>
          </p:nvPr>
        </p:nvSpPr>
        <p:spPr>
          <a:xfrm>
            <a:off x="651303" y="186303"/>
            <a:ext cx="9000000" cy="900000"/>
          </a:xfrm>
        </p:spPr>
        <p:txBody>
          <a:bodyPr>
            <a:normAutofit/>
          </a:bodyPr>
          <a:lstStyle/>
          <a:p>
            <a:r>
              <a:rPr lang="da-DK" dirty="0">
                <a:solidFill>
                  <a:schemeClr val="tx2"/>
                </a:solidFill>
              </a:rPr>
              <a:t>Til leder, konsulent eller faglige fyrtårne</a:t>
            </a:r>
          </a:p>
        </p:txBody>
      </p:sp>
      <p:sp>
        <p:nvSpPr>
          <p:cNvPr id="13" name="Pladsholder til indhold 2">
            <a:extLst>
              <a:ext uri="{FF2B5EF4-FFF2-40B4-BE49-F238E27FC236}">
                <a16:creationId xmlns:a16="http://schemas.microsoft.com/office/drawing/2014/main" id="{D228DC12-DE63-B749-ACFA-28D65240C11F}"/>
              </a:ext>
            </a:extLst>
          </p:cNvPr>
          <p:cNvSpPr txBox="1">
            <a:spLocks/>
          </p:cNvSpPr>
          <p:nvPr/>
        </p:nvSpPr>
        <p:spPr>
          <a:xfrm>
            <a:off x="651303" y="1440701"/>
            <a:ext cx="6389831" cy="1417595"/>
          </a:xfrm>
          <a:prstGeom prst="rect">
            <a:avLst/>
          </a:prstGeom>
        </p:spPr>
        <p:txBody>
          <a:bodyPr vert="horz" lIns="0" tIns="0" rIns="0" bIns="0" rtlCol="0">
            <a:noAutofit/>
          </a:bodyPr>
          <a:lstStyle>
            <a:lvl1pPr marL="230400" indent="-228600" algn="l" defTabSz="914400" rtl="0" eaLnBrk="1" latinLnBrk="0" hangingPunct="1">
              <a:lnSpc>
                <a:spcPct val="100000"/>
              </a:lnSpc>
              <a:spcBef>
                <a:spcPts val="0"/>
              </a:spcBef>
              <a:spcAft>
                <a:spcPts val="1000"/>
              </a:spcAft>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ea typeface="SegoeUI" charset="0"/>
                <a:cs typeface="SegoeUI" charset="0"/>
              </a:rPr>
              <a:t>De første </a:t>
            </a:r>
            <a:r>
              <a:rPr lang="da-DK" dirty="0" smtClean="0">
                <a:solidFill>
                  <a:schemeClr val="tx2"/>
                </a:solidFill>
                <a:ea typeface="SegoeUI" charset="0"/>
                <a:cs typeface="SegoeUI" charset="0"/>
              </a:rPr>
              <a:t>fem slides giver information til dig, der </a:t>
            </a:r>
            <a:r>
              <a:rPr lang="da-DK" dirty="0">
                <a:solidFill>
                  <a:schemeClr val="tx2"/>
                </a:solidFill>
                <a:ea typeface="SegoeUI" charset="0"/>
                <a:cs typeface="SegoeUI" charset="0"/>
              </a:rPr>
              <a:t>skal </a:t>
            </a:r>
            <a:r>
              <a:rPr lang="da-DK" dirty="0" err="1">
                <a:solidFill>
                  <a:schemeClr val="tx2"/>
                </a:solidFill>
                <a:ea typeface="SegoeUI" charset="0"/>
                <a:cs typeface="SegoeUI" charset="0"/>
              </a:rPr>
              <a:t>facilitere</a:t>
            </a:r>
            <a:r>
              <a:rPr lang="da-DK" dirty="0">
                <a:solidFill>
                  <a:schemeClr val="tx2"/>
                </a:solidFill>
                <a:ea typeface="SegoeUI" charset="0"/>
                <a:cs typeface="SegoeUI" charset="0"/>
              </a:rPr>
              <a:t> oplæg og </a:t>
            </a:r>
            <a:r>
              <a:rPr lang="da-DK" dirty="0" smtClean="0">
                <a:solidFill>
                  <a:schemeClr val="tx2"/>
                </a:solidFill>
                <a:ea typeface="SegoeUI" charset="0"/>
                <a:cs typeface="SegoeUI" charset="0"/>
              </a:rPr>
              <a:t>øvelser.</a:t>
            </a:r>
            <a:endParaRPr lang="da-DK" dirty="0">
              <a:solidFill>
                <a:schemeClr val="tx2"/>
              </a:solidFill>
              <a:ea typeface="SegoeUI" charset="0"/>
              <a:cs typeface="SegoeUI" charset="0"/>
            </a:endParaRPr>
          </a:p>
          <a:p>
            <a:pPr marL="0" indent="0">
              <a:buNone/>
            </a:pPr>
            <a:r>
              <a:rPr lang="da-DK" dirty="0">
                <a:solidFill>
                  <a:schemeClr val="tx2"/>
                </a:solidFill>
                <a:ea typeface="SegoeUI" charset="0"/>
                <a:cs typeface="SegoeUI" charset="0"/>
              </a:rPr>
              <a:t>Efter </a:t>
            </a:r>
            <a:r>
              <a:rPr lang="da-DK" dirty="0" smtClean="0">
                <a:solidFill>
                  <a:schemeClr val="tx2"/>
                </a:solidFill>
                <a:ea typeface="SegoeUI" charset="0"/>
                <a:cs typeface="SegoeUI" charset="0"/>
              </a:rPr>
              <a:t>de fem slides </a:t>
            </a:r>
            <a:r>
              <a:rPr lang="da-DK" dirty="0">
                <a:solidFill>
                  <a:schemeClr val="tx2"/>
                </a:solidFill>
                <a:ea typeface="SegoeUI" charset="0"/>
                <a:cs typeface="SegoeUI" charset="0"/>
              </a:rPr>
              <a:t>finder du selve modulet – dvs. oplæg og </a:t>
            </a:r>
            <a:r>
              <a:rPr lang="da-DK" dirty="0" smtClean="0">
                <a:solidFill>
                  <a:schemeClr val="tx2"/>
                </a:solidFill>
                <a:ea typeface="SegoeUI" charset="0"/>
                <a:cs typeface="SegoeUI" charset="0"/>
              </a:rPr>
              <a:t>øvelser.</a:t>
            </a:r>
            <a:endParaRPr lang="da-DK" dirty="0">
              <a:solidFill>
                <a:schemeClr val="tx2"/>
              </a:solidFill>
              <a:ea typeface="SegoeUI" charset="0"/>
              <a:cs typeface="SegoeUI" charset="0"/>
            </a:endParaRPr>
          </a:p>
        </p:txBody>
      </p:sp>
      <p:sp>
        <p:nvSpPr>
          <p:cNvPr id="4" name="Afrundet rektangel 3"/>
          <p:cNvSpPr/>
          <p:nvPr/>
        </p:nvSpPr>
        <p:spPr>
          <a:xfrm>
            <a:off x="651303" y="3212694"/>
            <a:ext cx="6306456" cy="34125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a:solidFill>
                  <a:schemeClr val="tx2"/>
                </a:solidFill>
                <a:ea typeface="SegoeUI" charset="0"/>
                <a:cs typeface="SegoeUI" charset="0"/>
              </a:rPr>
              <a:t>Modulet indeholder:</a:t>
            </a:r>
          </a:p>
          <a:p>
            <a:r>
              <a:rPr lang="da-DK" dirty="0">
                <a:solidFill>
                  <a:schemeClr val="tx2"/>
                </a:solidFill>
                <a:ea typeface="SegoeUI" charset="0"/>
                <a:cs typeface="SegoeUI" charset="0"/>
              </a:rPr>
              <a:t>Oplæg: Udvalgte </a:t>
            </a:r>
            <a:r>
              <a:rPr lang="da-DK" dirty="0" err="1">
                <a:solidFill>
                  <a:schemeClr val="tx2"/>
                </a:solidFill>
                <a:ea typeface="SegoeUI" charset="0"/>
                <a:cs typeface="SegoeUI" charset="0"/>
              </a:rPr>
              <a:t>videnspointer</a:t>
            </a:r>
            <a:r>
              <a:rPr lang="da-DK" dirty="0">
                <a:solidFill>
                  <a:schemeClr val="tx2"/>
                </a:solidFill>
                <a:ea typeface="SegoeUI" charset="0"/>
                <a:cs typeface="SegoeUI" charset="0"/>
              </a:rPr>
              <a:t> fra en række materialer om mad og måltider i </a:t>
            </a:r>
            <a:r>
              <a:rPr lang="da-DK" dirty="0" smtClean="0">
                <a:solidFill>
                  <a:schemeClr val="tx2"/>
                </a:solidFill>
                <a:ea typeface="SegoeUI" charset="0"/>
                <a:cs typeface="SegoeUI" charset="0"/>
              </a:rPr>
              <a:t>dagtilbud</a:t>
            </a:r>
            <a:br>
              <a:rPr lang="da-DK" dirty="0" smtClean="0">
                <a:solidFill>
                  <a:schemeClr val="tx2"/>
                </a:solidFill>
                <a:ea typeface="SegoeUI" charset="0"/>
                <a:cs typeface="SegoeUI" charset="0"/>
              </a:rPr>
            </a:br>
            <a:r>
              <a:rPr lang="da-DK" dirty="0" smtClean="0">
                <a:solidFill>
                  <a:schemeClr val="tx2"/>
                </a:solidFill>
                <a:ea typeface="SegoeUI" charset="0"/>
                <a:cs typeface="SegoeUI" charset="0"/>
              </a:rPr>
              <a:t/>
            </a:r>
            <a:br>
              <a:rPr lang="da-DK" dirty="0" smtClean="0">
                <a:solidFill>
                  <a:schemeClr val="tx2"/>
                </a:solidFill>
                <a:ea typeface="SegoeUI" charset="0"/>
                <a:cs typeface="SegoeUI" charset="0"/>
              </a:rPr>
            </a:br>
            <a:r>
              <a:rPr lang="da-DK" dirty="0" smtClean="0">
                <a:solidFill>
                  <a:schemeClr val="tx2"/>
                </a:solidFill>
                <a:ea typeface="SegoeUI" charset="0"/>
                <a:cs typeface="SegoeUI" charset="0"/>
              </a:rPr>
              <a:t>Diskussioner: </a:t>
            </a:r>
            <a:r>
              <a:rPr lang="da-DK" dirty="0">
                <a:solidFill>
                  <a:schemeClr val="tx2"/>
                </a:solidFill>
                <a:ea typeface="SegoeUI" charset="0"/>
                <a:cs typeface="SegoeUI" charset="0"/>
              </a:rPr>
              <a:t>Oplæg til drøftelser, hvor I reflekterer over egen praksis. </a:t>
            </a:r>
            <a:r>
              <a:rPr lang="da-DK" dirty="0" smtClean="0">
                <a:solidFill>
                  <a:schemeClr val="tx2"/>
                </a:solidFill>
                <a:ea typeface="SegoeUI" charset="0"/>
                <a:cs typeface="SegoeUI" charset="0"/>
              </a:rPr>
              <a:t/>
            </a:r>
            <a:br>
              <a:rPr lang="da-DK" dirty="0" smtClean="0">
                <a:solidFill>
                  <a:schemeClr val="tx2"/>
                </a:solidFill>
                <a:ea typeface="SegoeUI" charset="0"/>
                <a:cs typeface="SegoeUI" charset="0"/>
              </a:rPr>
            </a:br>
            <a:endParaRPr lang="da-DK" dirty="0" smtClean="0">
              <a:solidFill>
                <a:schemeClr val="tx2"/>
              </a:solidFill>
              <a:ea typeface="SegoeUI" charset="0"/>
              <a:cs typeface="SegoeUI" charset="0"/>
            </a:endParaRPr>
          </a:p>
          <a:p>
            <a:r>
              <a:rPr lang="da-DK" dirty="0" smtClean="0">
                <a:solidFill>
                  <a:schemeClr val="tx2"/>
                </a:solidFill>
                <a:ea typeface="SegoeUI" charset="0"/>
                <a:cs typeface="SegoeUI" charset="0"/>
              </a:rPr>
              <a:t>Aktiviteter: Som kan udføres under jeres måltider</a:t>
            </a:r>
            <a:endParaRPr lang="da-DK" dirty="0">
              <a:solidFill>
                <a:schemeClr val="tx2"/>
              </a:solidFill>
              <a:ea typeface="SegoeUI" charset="0"/>
              <a:cs typeface="SegoeUI" charset="0"/>
            </a:endParaRPr>
          </a:p>
        </p:txBody>
      </p:sp>
      <p:sp>
        <p:nvSpPr>
          <p:cNvPr id="5" name="Afrundet rektangel 4"/>
          <p:cNvSpPr/>
          <p:nvPr/>
        </p:nvSpPr>
        <p:spPr>
          <a:xfrm>
            <a:off x="7452986" y="1440701"/>
            <a:ext cx="4352021" cy="53162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a:solidFill>
                  <a:schemeClr val="tx2"/>
                </a:solidFill>
                <a:ea typeface="SegoeUI" charset="0"/>
                <a:cs typeface="SegoeUI" charset="0"/>
              </a:rPr>
              <a:t>Din forberedelse</a:t>
            </a:r>
            <a:r>
              <a:rPr lang="da-DK" dirty="0" smtClean="0">
                <a:solidFill>
                  <a:schemeClr val="tx2"/>
                </a:solidFill>
                <a:ea typeface="SegoeUI" charset="0"/>
                <a:cs typeface="SegoeUI" charset="0"/>
              </a:rPr>
              <a:t>:</a:t>
            </a:r>
          </a:p>
          <a:p>
            <a:endParaRPr lang="da-DK" dirty="0">
              <a:solidFill>
                <a:schemeClr val="tx2"/>
              </a:solidFill>
              <a:ea typeface="SegoeUI" charset="0"/>
              <a:cs typeface="SegoeUI" charset="0"/>
            </a:endParaRPr>
          </a:p>
          <a:p>
            <a:pPr marL="342900" indent="-342900">
              <a:buFont typeface="+mj-lt"/>
              <a:buAutoNum type="arabicPeriod"/>
            </a:pPr>
            <a:r>
              <a:rPr lang="da-DK" dirty="0">
                <a:solidFill>
                  <a:schemeClr val="tx2"/>
                </a:solidFill>
                <a:ea typeface="SegoeUI" charset="0"/>
                <a:cs typeface="SegoeUI" charset="0"/>
              </a:rPr>
              <a:t>Orientér dig i denne præsentation</a:t>
            </a:r>
            <a:r>
              <a:rPr lang="da-DK" dirty="0" smtClean="0">
                <a:solidFill>
                  <a:schemeClr val="tx2"/>
                </a:solidFill>
                <a:ea typeface="SegoeUI" charset="0"/>
                <a:cs typeface="SegoeUI" charset="0"/>
              </a:rPr>
              <a:t>.</a:t>
            </a:r>
          </a:p>
          <a:p>
            <a:pPr marL="342900" indent="-342900">
              <a:buFont typeface="+mj-lt"/>
              <a:buAutoNum type="arabicPeriod"/>
            </a:pPr>
            <a:r>
              <a:rPr lang="da-DK" dirty="0" smtClean="0">
                <a:solidFill>
                  <a:schemeClr val="tx2"/>
                </a:solidFill>
                <a:ea typeface="SegoeUI" charset="0"/>
                <a:cs typeface="SegoeUI" charset="0"/>
              </a:rPr>
              <a:t>Overvej, hvilken udgave af modulet, du vil anvende (mere om det på næste slide).</a:t>
            </a:r>
            <a:endParaRPr lang="da-DK" dirty="0">
              <a:solidFill>
                <a:schemeClr val="tx2"/>
              </a:solidFill>
              <a:ea typeface="SegoeUI" charset="0"/>
              <a:cs typeface="SegoeUI" charset="0"/>
            </a:endParaRPr>
          </a:p>
          <a:p>
            <a:pPr marL="342900" indent="-342900">
              <a:buFont typeface="+mj-lt"/>
              <a:buAutoNum type="arabicPeriod"/>
            </a:pPr>
            <a:r>
              <a:rPr lang="da-DK" dirty="0" smtClean="0">
                <a:solidFill>
                  <a:schemeClr val="tx2"/>
                </a:solidFill>
                <a:ea typeface="SegoeUI" charset="0"/>
                <a:cs typeface="SegoeUI" charset="0"/>
              </a:rPr>
              <a:t>Overvej </a:t>
            </a:r>
            <a:r>
              <a:rPr lang="da-DK" dirty="0">
                <a:solidFill>
                  <a:schemeClr val="tx2"/>
                </a:solidFill>
                <a:ea typeface="SegoeUI" charset="0"/>
                <a:cs typeface="SegoeUI" charset="0"/>
              </a:rPr>
              <a:t>eksempler fra jeres egen praksis, som du kan relatere </a:t>
            </a:r>
            <a:r>
              <a:rPr lang="da-DK" dirty="0" smtClean="0">
                <a:solidFill>
                  <a:schemeClr val="tx2"/>
                </a:solidFill>
                <a:ea typeface="SegoeUI" charset="0"/>
                <a:cs typeface="SegoeUI" charset="0"/>
              </a:rPr>
              <a:t>til i </a:t>
            </a:r>
            <a:r>
              <a:rPr lang="da-DK" dirty="0">
                <a:solidFill>
                  <a:schemeClr val="tx2"/>
                </a:solidFill>
                <a:ea typeface="SegoeUI" charset="0"/>
                <a:cs typeface="SegoeUI" charset="0"/>
              </a:rPr>
              <a:t>oplægget.</a:t>
            </a:r>
          </a:p>
          <a:p>
            <a:pPr marL="342900" indent="-342900">
              <a:buFont typeface="+mj-lt"/>
              <a:buAutoNum type="arabicPeriod"/>
            </a:pPr>
            <a:r>
              <a:rPr lang="da-DK" dirty="0">
                <a:solidFill>
                  <a:schemeClr val="tx2"/>
                </a:solidFill>
                <a:ea typeface="SegoeUI" charset="0"/>
                <a:cs typeface="SegoeUI" charset="0"/>
              </a:rPr>
              <a:t>Overvej, hvordan </a:t>
            </a:r>
            <a:r>
              <a:rPr lang="da-DK" dirty="0" smtClean="0">
                <a:solidFill>
                  <a:schemeClr val="tx2"/>
                </a:solidFill>
                <a:ea typeface="SegoeUI" charset="0"/>
                <a:cs typeface="SegoeUI" charset="0"/>
              </a:rPr>
              <a:t>deltagerne </a:t>
            </a:r>
            <a:r>
              <a:rPr lang="da-DK" dirty="0">
                <a:solidFill>
                  <a:schemeClr val="tx2"/>
                </a:solidFill>
                <a:ea typeface="SegoeUI" charset="0"/>
                <a:cs typeface="SegoeUI" charset="0"/>
              </a:rPr>
              <a:t>skal forberede sig.</a:t>
            </a:r>
          </a:p>
        </p:txBody>
      </p:sp>
    </p:spTree>
    <p:extLst>
      <p:ext uri="{BB962C8B-B14F-4D97-AF65-F5344CB8AC3E}">
        <p14:creationId xmlns:p14="http://schemas.microsoft.com/office/powerpoint/2010/main" val="174069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25634" y="2090056"/>
            <a:ext cx="7646802" cy="3931331"/>
          </a:xfrm>
        </p:spPr>
        <p:txBody>
          <a:bodyPr/>
          <a:lstStyle/>
          <a:p>
            <a:pPr marL="0" indent="0">
              <a:buNone/>
            </a:pPr>
            <a:r>
              <a:rPr lang="da-DK" dirty="0">
                <a:solidFill>
                  <a:schemeClr val="accent1"/>
                </a:solidFill>
              </a:rPr>
              <a:t>”Allerbedst er det, hvis børnene kan være med til at tilberede måltidet, så de lærer at lave mad. </a:t>
            </a:r>
          </a:p>
          <a:p>
            <a:pPr marL="0" indent="0">
              <a:buNone/>
            </a:pPr>
            <a:r>
              <a:rPr lang="da-DK" dirty="0" smtClean="0">
                <a:solidFill>
                  <a:schemeClr val="accent1"/>
                </a:solidFill>
              </a:rPr>
              <a:t>Det </a:t>
            </a:r>
            <a:r>
              <a:rPr lang="da-DK" dirty="0">
                <a:solidFill>
                  <a:schemeClr val="accent1"/>
                </a:solidFill>
              </a:rPr>
              <a:t>kan ikke altid lade sig gøre i et køkken i en </a:t>
            </a:r>
            <a:r>
              <a:rPr lang="da-DK" dirty="0" smtClean="0">
                <a:solidFill>
                  <a:schemeClr val="accent1"/>
                </a:solidFill>
              </a:rPr>
              <a:t>daginstitution</a:t>
            </a:r>
            <a:r>
              <a:rPr lang="da-DK" dirty="0">
                <a:solidFill>
                  <a:schemeClr val="accent1"/>
                </a:solidFill>
              </a:rPr>
              <a:t>, men så gælder det om at gøre madlavning til­gængelig for børnene. </a:t>
            </a:r>
            <a:endParaRPr lang="da-DK" dirty="0" smtClean="0">
              <a:solidFill>
                <a:schemeClr val="accent1"/>
              </a:solidFill>
            </a:endParaRPr>
          </a:p>
          <a:p>
            <a:pPr marL="0" indent="0">
              <a:buNone/>
            </a:pPr>
            <a:r>
              <a:rPr lang="da-DK" dirty="0" smtClean="0">
                <a:solidFill>
                  <a:schemeClr val="accent1"/>
                </a:solidFill>
              </a:rPr>
              <a:t>Server </a:t>
            </a:r>
            <a:r>
              <a:rPr lang="da-DK" dirty="0">
                <a:solidFill>
                  <a:schemeClr val="accent1"/>
                </a:solidFill>
              </a:rPr>
              <a:t>fx æggene med skaller, så børnene selv skal pille dem og bruge en æggedeler. </a:t>
            </a:r>
            <a:r>
              <a:rPr lang="da-DK" dirty="0" smtClean="0">
                <a:solidFill>
                  <a:schemeClr val="accent1"/>
                </a:solidFill>
              </a:rPr>
              <a:t>Eller arbejd </a:t>
            </a:r>
            <a:r>
              <a:rPr lang="da-DK" dirty="0">
                <a:solidFill>
                  <a:schemeClr val="accent1"/>
                </a:solidFill>
              </a:rPr>
              <a:t>med simple råvarer uden for måltiderne, fx ved at købe æbler og skrælle dem, rive dem og smage på dem sammen med børnene</a:t>
            </a:r>
            <a:r>
              <a:rPr lang="da-DK" dirty="0" smtClean="0">
                <a:solidFill>
                  <a:schemeClr val="accent1"/>
                </a:solidFill>
              </a:rPr>
              <a:t>.”</a:t>
            </a:r>
          </a:p>
          <a:p>
            <a:pPr marL="0" indent="0">
              <a:buNone/>
            </a:pPr>
            <a:endParaRPr lang="da-DK" dirty="0" smtClean="0">
              <a:solidFill>
                <a:schemeClr val="accent1"/>
              </a:solidFill>
            </a:endParaRPr>
          </a:p>
          <a:p>
            <a:pPr marL="0" indent="0">
              <a:buNone/>
            </a:pPr>
            <a:r>
              <a:rPr lang="da-DK" sz="1400" i="1" dirty="0" smtClean="0">
                <a:solidFill>
                  <a:schemeClr val="accent1"/>
                </a:solidFill>
              </a:rPr>
              <a:t>-Ellen </a:t>
            </a:r>
            <a:r>
              <a:rPr lang="da-DK" sz="1400" i="1" dirty="0">
                <a:solidFill>
                  <a:schemeClr val="accent1"/>
                </a:solidFill>
              </a:rPr>
              <a:t>Ravn Habekost, lektor ved pædagoguddannelsen i Jelling med speciale i maddannelse.</a:t>
            </a:r>
            <a:endParaRPr lang="da-DK" sz="1400" i="1" dirty="0">
              <a:solidFill>
                <a:schemeClr val="tx1"/>
              </a:solidFill>
            </a:endParaRPr>
          </a:p>
          <a:p>
            <a:pPr marL="0" indent="0">
              <a:buNone/>
            </a:pPr>
            <a:endParaRPr lang="da-DK" dirty="0">
              <a:solidFill>
                <a:schemeClr val="accent1"/>
              </a:solidFill>
            </a:endParaRPr>
          </a:p>
          <a:p>
            <a:pPr marL="0" indent="0">
              <a:buNone/>
            </a:pPr>
            <a:r>
              <a:rPr lang="da-DK" i="1" dirty="0" smtClean="0"/>
              <a:t/>
            </a:r>
            <a:br>
              <a:rPr lang="da-DK" i="1" dirty="0" smtClean="0"/>
            </a:br>
            <a:endParaRPr lang="da-DK" i="1"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30</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Det ved vi om at inddrage børn i madlavning og forberedelse:</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1801800"/>
            <a:ext cx="1288874" cy="1291055"/>
          </a:xfrm>
          <a:prstGeom prst="rect">
            <a:avLst/>
          </a:prstGeom>
        </p:spPr>
      </p:pic>
    </p:spTree>
    <p:extLst>
      <p:ext uri="{BB962C8B-B14F-4D97-AF65-F5344CB8AC3E}">
        <p14:creationId xmlns:p14="http://schemas.microsoft.com/office/powerpoint/2010/main" val="671878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721350" y="2145734"/>
            <a:ext cx="7551086" cy="4140200"/>
          </a:xfrm>
        </p:spPr>
        <p:txBody>
          <a:bodyPr/>
          <a:lstStyle/>
          <a:p>
            <a:pPr marL="0" indent="0">
              <a:buNone/>
            </a:pPr>
            <a:r>
              <a:rPr lang="da-DK" dirty="0" smtClean="0">
                <a:solidFill>
                  <a:schemeClr val="accent1"/>
                </a:solidFill>
              </a:rPr>
              <a:t>”Hvis børnene er med til at lægge madplaner og bestemme, hvilke retter og grøntsager, der skal serveres, giver det en oplevelse af, at deres stemme er betydningsfuld, men også, at de må gå på kompromis af hensyn til fællesskabet. </a:t>
            </a:r>
          </a:p>
          <a:p>
            <a:pPr marL="0" indent="0">
              <a:buNone/>
            </a:pPr>
            <a:r>
              <a:rPr lang="da-DK" dirty="0" smtClean="0">
                <a:solidFill>
                  <a:schemeClr val="accent1"/>
                </a:solidFill>
              </a:rPr>
              <a:t>De kan også være med til at forberede måltidet ved at være med til at dække bord, dele service ud til børnegruppen eller hente krydderier og andre ting i køkkenet.”</a:t>
            </a:r>
          </a:p>
          <a:p>
            <a:pPr marL="0" indent="0">
              <a:buNone/>
            </a:pPr>
            <a:endParaRPr lang="da-DK" dirty="0">
              <a:solidFill>
                <a:schemeClr val="accent1"/>
              </a:solidFill>
            </a:endParaRPr>
          </a:p>
          <a:p>
            <a:pPr marL="0" indent="0">
              <a:buNone/>
            </a:pPr>
            <a:r>
              <a:rPr lang="da-DK" sz="1400" i="1" dirty="0" smtClean="0">
                <a:solidFill>
                  <a:schemeClr val="tx1"/>
                </a:solidFill>
              </a:rPr>
              <a:t>- ”</a:t>
            </a:r>
            <a:r>
              <a:rPr lang="da-DK" sz="1400" i="1" dirty="0">
                <a:solidFill>
                  <a:schemeClr val="tx1"/>
                </a:solidFill>
              </a:rPr>
              <a:t>Det gode måltid i jeres dagtilbud. Normer, smagsoplevelser og plads til leg.” (EVA, 2019). </a:t>
            </a:r>
          </a:p>
          <a:p>
            <a:pPr marL="0" indent="0">
              <a:buNone/>
            </a:pPr>
            <a:endParaRPr lang="da-DK" dirty="0" smtClean="0">
              <a:solidFill>
                <a:schemeClr val="accent1"/>
              </a:solidFill>
            </a:endParaRPr>
          </a:p>
          <a:p>
            <a:pPr lvl="0"/>
            <a:endParaRPr lang="da-DK" dirty="0">
              <a:solidFill>
                <a:schemeClr val="tx1"/>
              </a:solidFill>
            </a:endParaRPr>
          </a:p>
          <a:p>
            <a:pPr marL="0" indent="0">
              <a:buNone/>
            </a:pPr>
            <a:endParaRPr lang="da-DK" dirty="0" smtClean="0">
              <a:solidFill>
                <a:schemeClr val="accent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31</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Det ved vi om at inddrage børn i madlavning og forberedelse:</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1801800"/>
            <a:ext cx="1288874" cy="1291055"/>
          </a:xfrm>
          <a:prstGeom prst="rect">
            <a:avLst/>
          </a:prstGeom>
        </p:spPr>
      </p:pic>
    </p:spTree>
    <p:extLst>
      <p:ext uri="{BB962C8B-B14F-4D97-AF65-F5344CB8AC3E}">
        <p14:creationId xmlns:p14="http://schemas.microsoft.com/office/powerpoint/2010/main" val="3858036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32</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401248" y="359999"/>
            <a:ext cx="9037636" cy="1664885"/>
          </a:xfrm>
        </p:spPr>
        <p:txBody>
          <a:bodyPr/>
          <a:lstStyle/>
          <a:p>
            <a:r>
              <a:rPr lang="da-DK" dirty="0" smtClean="0"/>
              <a:t>Dilemma: </a:t>
            </a:r>
            <a:r>
              <a:rPr lang="da-DK" dirty="0"/>
              <a:t>Hvordan kan børnene </a:t>
            </a:r>
            <a:r>
              <a:rPr lang="da-DK" dirty="0" smtClean="0"/>
              <a:t>sanse mad og råvarer uden at sprænge de praktiske rammer, I har i jeres dagtilbud?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2" name="Pladsholder til indhold 1"/>
          <p:cNvSpPr>
            <a:spLocks noGrp="1"/>
          </p:cNvSpPr>
          <p:nvPr>
            <p:ph idx="1"/>
          </p:nvPr>
        </p:nvSpPr>
        <p:spPr>
          <a:xfrm>
            <a:off x="1401248" y="2620773"/>
            <a:ext cx="8356706" cy="2761123"/>
          </a:xfrm>
        </p:spPr>
        <p:txBody>
          <a:bodyPr/>
          <a:lstStyle/>
          <a:p>
            <a:pPr marL="0" indent="0">
              <a:buNone/>
            </a:pPr>
            <a:r>
              <a:rPr lang="da-DK" b="1" dirty="0" smtClean="0">
                <a:solidFill>
                  <a:schemeClr val="accent1"/>
                </a:solidFill>
              </a:rPr>
              <a:t>Det næste dilemma</a:t>
            </a:r>
            <a:r>
              <a:rPr lang="da-DK" b="1" dirty="0">
                <a:solidFill>
                  <a:schemeClr val="accent1"/>
                </a:solidFill>
              </a:rPr>
              <a:t>, vi skal arbejde med, handler om, </a:t>
            </a:r>
            <a:r>
              <a:rPr lang="da-DK" b="1" dirty="0" smtClean="0">
                <a:solidFill>
                  <a:schemeClr val="accent1"/>
                </a:solidFill>
              </a:rPr>
              <a:t>hvordan I og evt. den </a:t>
            </a:r>
            <a:r>
              <a:rPr lang="da-DK" b="1" dirty="0">
                <a:solidFill>
                  <a:schemeClr val="accent1"/>
                </a:solidFill>
              </a:rPr>
              <a:t>madprofessionelle </a:t>
            </a:r>
            <a:r>
              <a:rPr lang="da-DK" b="1" dirty="0" smtClean="0">
                <a:solidFill>
                  <a:schemeClr val="accent1"/>
                </a:solidFill>
              </a:rPr>
              <a:t>inddrager </a:t>
            </a:r>
            <a:r>
              <a:rPr lang="da-DK" b="1" dirty="0">
                <a:solidFill>
                  <a:schemeClr val="accent1"/>
                </a:solidFill>
              </a:rPr>
              <a:t>børnene i arbejdet med råvarer og </a:t>
            </a:r>
            <a:r>
              <a:rPr lang="da-DK" b="1" dirty="0" smtClean="0">
                <a:solidFill>
                  <a:schemeClr val="accent1"/>
                </a:solidFill>
              </a:rPr>
              <a:t>madlavning inden for praktiske, hygiejnemæssige og sikkerhedsmæssige rammer, I har i jeres dagtilbud</a:t>
            </a:r>
            <a:r>
              <a:rPr lang="da-DK" dirty="0" smtClean="0">
                <a:solidFill>
                  <a:schemeClr val="accent1"/>
                </a:solidFill>
              </a:rPr>
              <a:t>. </a:t>
            </a:r>
            <a:r>
              <a:rPr lang="da-DK" dirty="0">
                <a:solidFill>
                  <a:schemeClr val="accent1"/>
                </a:solidFill>
              </a:rPr>
              <a:t> </a:t>
            </a:r>
            <a:endParaRPr lang="da-DK" dirty="0" smtClean="0">
              <a:solidFill>
                <a:schemeClr val="accent1"/>
              </a:solidFill>
            </a:endParaRPr>
          </a:p>
          <a:p>
            <a:pPr marL="0" indent="0">
              <a:buNone/>
            </a:pPr>
            <a:endParaRPr lang="da-DK" dirty="0">
              <a:solidFill>
                <a:schemeClr val="accent1"/>
              </a:solidFill>
            </a:endParaRPr>
          </a:p>
          <a:p>
            <a:pPr marL="0" indent="0">
              <a:buNone/>
            </a:pPr>
            <a:r>
              <a:rPr lang="da-DK" dirty="0" smtClean="0">
                <a:solidFill>
                  <a:schemeClr val="accent1"/>
                </a:solidFill>
              </a:rPr>
              <a:t>Vi </a:t>
            </a:r>
            <a:r>
              <a:rPr lang="da-DK" dirty="0">
                <a:solidFill>
                  <a:schemeClr val="accent1"/>
                </a:solidFill>
              </a:rPr>
              <a:t>starter med en fortælling, der viser, hvordan dilemmaet kan se ud i virkeligheden</a:t>
            </a:r>
          </a:p>
          <a:p>
            <a:endParaRPr lang="da-DK" dirty="0"/>
          </a:p>
        </p:txBody>
      </p:sp>
    </p:spTree>
    <p:extLst>
      <p:ext uri="{BB962C8B-B14F-4D97-AF65-F5344CB8AC3E}">
        <p14:creationId xmlns:p14="http://schemas.microsoft.com/office/powerpoint/2010/main" val="2246416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dirty="0" smtClean="0">
                <a:solidFill>
                  <a:schemeClr val="tx1"/>
                </a:solidFill>
              </a:rPr>
              <a:t>I dagtilbuddet Bikuben har de et stort køkken, hvor madprofessionelle tilbereder mad til den integrerede institutions i alt 10 stuer. Pædagogen Anne vil gerne involvere børnehavens børn ikke bare i servering, men også i tilberedningen af mad. Sammen med dagtilbuddets leder arrangerer hun et møde med den madprofessionelle. Men det er svært for dem at finde en god måde at invitere børnene med ind i køkkenet på, fordi køkkenets indretning og den madprofessionelles arbejdsgange ikke giver mulighed for at have børn med i tilberedningen. </a:t>
            </a:r>
          </a:p>
          <a:p>
            <a:pPr marL="0" indent="0">
              <a:buNone/>
            </a:pPr>
            <a:r>
              <a:rPr lang="da-DK" dirty="0" smtClean="0">
                <a:solidFill>
                  <a:schemeClr val="tx1"/>
                </a:solidFill>
              </a:rPr>
              <a:t>Anne, den madprofessionelle og dagtilbuddets leder taler videre om, hvordan de kan give børnene mulighed for at blive klogere på mad og råvarer. Men de er i tvivl om, hvordan de kan gribe det an. </a:t>
            </a:r>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33</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En fortælling om at involvere børn i madlavning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681875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352515" y="2072143"/>
            <a:ext cx="6953721" cy="4089606"/>
          </a:xfrm>
        </p:spPr>
        <p:txBody>
          <a:bodyPr/>
          <a:lstStyle/>
          <a:p>
            <a:pPr marL="0" indent="0">
              <a:buNone/>
            </a:pPr>
            <a:r>
              <a:rPr lang="da-DK" dirty="0" smtClean="0">
                <a:solidFill>
                  <a:schemeClr val="accent1"/>
                </a:solidFill>
              </a:rPr>
              <a:t>Vend jer </a:t>
            </a:r>
            <a:r>
              <a:rPr lang="da-DK" dirty="0">
                <a:solidFill>
                  <a:schemeClr val="accent1"/>
                </a:solidFill>
              </a:rPr>
              <a:t>mod sidemanden og diskuterer </a:t>
            </a:r>
            <a:r>
              <a:rPr lang="da-DK" dirty="0" smtClean="0">
                <a:solidFill>
                  <a:schemeClr val="accent1"/>
                </a:solidFill>
              </a:rPr>
              <a:t>følgende:</a:t>
            </a:r>
            <a:endParaRPr lang="da-DK" dirty="0">
              <a:solidFill>
                <a:schemeClr val="accent1"/>
              </a:solidFill>
            </a:endParaRPr>
          </a:p>
          <a:p>
            <a:pPr marL="0" indent="0">
              <a:buNone/>
            </a:pPr>
            <a:endParaRPr lang="da-DK" dirty="0">
              <a:solidFill>
                <a:schemeClr val="accent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34</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97644"/>
            <a:ext cx="9412323" cy="1625200"/>
          </a:xfrm>
        </p:spPr>
        <p:txBody>
          <a:bodyPr/>
          <a:lstStyle/>
          <a:p>
            <a:r>
              <a:rPr lang="da-DK" dirty="0" smtClean="0"/>
              <a:t>Brug </a:t>
            </a:r>
            <a:r>
              <a:rPr lang="da-DK" dirty="0"/>
              <a:t>dilemmaet som udgangspunkt for </a:t>
            </a:r>
            <a:r>
              <a:rPr lang="da-DK" dirty="0" smtClean="0"/>
              <a:t>at diskutere følgende:</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1" name="Afrundet rektangel 10"/>
          <p:cNvSpPr/>
          <p:nvPr/>
        </p:nvSpPr>
        <p:spPr>
          <a:xfrm>
            <a:off x="1847074" y="3068484"/>
            <a:ext cx="9880027"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Ins="108000" rtlCol="0" anchor="ctr"/>
          <a:lstStyle/>
          <a:p>
            <a:r>
              <a:rPr lang="da-DK" sz="2000" dirty="0">
                <a:solidFill>
                  <a:schemeClr val="accent1"/>
                </a:solidFill>
              </a:rPr>
              <a:t>Hvordan taler I til daglig med den madprofessionelle om mad og måltider? </a:t>
            </a:r>
          </a:p>
          <a:p>
            <a:endParaRPr lang="da-DK" sz="2000" dirty="0">
              <a:solidFill>
                <a:schemeClr val="accent1"/>
              </a:solidFill>
            </a:endParaRPr>
          </a:p>
          <a:p>
            <a:r>
              <a:rPr lang="da-DK" sz="2000" dirty="0">
                <a:solidFill>
                  <a:schemeClr val="accent1"/>
                </a:solidFill>
              </a:rPr>
              <a:t>Hvilke muligheder har I for at styrke maddannelse uden for måltiderne – fx ved at arbejde med råvarer som æbler og gulerødder i de pædagogiske aktiviteter?</a:t>
            </a:r>
          </a:p>
          <a:p>
            <a:endParaRPr lang="da-DK" sz="2000" dirty="0">
              <a:solidFill>
                <a:schemeClr val="accent1"/>
              </a:solidFill>
            </a:endParaRPr>
          </a:p>
          <a:p>
            <a:r>
              <a:rPr lang="da-DK" sz="2000" dirty="0">
                <a:solidFill>
                  <a:schemeClr val="accent1"/>
                </a:solidFill>
              </a:rPr>
              <a:t>Har I eksempler på, at børnene selv har været med til at tilberede mad, håndtere råvarer eller andet, der har med maddannelse at gøre? Del erfaringer med hinanden  </a:t>
            </a:r>
            <a:endParaRPr lang="da-DK" sz="2000" dirty="0" smtClean="0">
              <a:solidFill>
                <a:schemeClr val="accent1"/>
              </a:solidFill>
            </a:endParaRPr>
          </a:p>
          <a:p>
            <a:endParaRPr lang="da-DK" sz="2000" dirty="0">
              <a:solidFill>
                <a:schemeClr val="accent1"/>
              </a:solidFill>
            </a:endParaRPr>
          </a:p>
          <a:p>
            <a:r>
              <a:rPr lang="da-DK" sz="2000" dirty="0" smtClean="0">
                <a:solidFill>
                  <a:schemeClr val="accent1"/>
                </a:solidFill>
              </a:rPr>
              <a:t>Hvordan kan forældrene konstruktivt inddrages og inspirerer jer ift. at inddrage børnene under forberedelse af mad og måltider i dagtilbuddet? </a:t>
            </a:r>
            <a:endParaRPr lang="da-DK" sz="2000" dirty="0">
              <a:solidFill>
                <a:schemeClr val="tx1"/>
              </a:solidFill>
            </a:endParaRPr>
          </a:p>
        </p:txBody>
      </p:sp>
      <p:grpSp>
        <p:nvGrpSpPr>
          <p:cNvPr id="12" name="Gruppe 11"/>
          <p:cNvGrpSpPr/>
          <p:nvPr/>
        </p:nvGrpSpPr>
        <p:grpSpPr>
          <a:xfrm>
            <a:off x="1145721" y="2439629"/>
            <a:ext cx="1219410" cy="1219410"/>
            <a:chOff x="4194175" y="3051175"/>
            <a:chExt cx="720725" cy="720725"/>
          </a:xfrm>
        </p:grpSpPr>
        <p:sp>
          <p:nvSpPr>
            <p:cNvPr id="13" name="Oval 23"/>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Oval 24"/>
            <p:cNvSpPr>
              <a:spLocks noChangeArrowheads="1"/>
            </p:cNvSpPr>
            <p:nvPr/>
          </p:nvSpPr>
          <p:spPr bwMode="auto">
            <a:xfrm>
              <a:off x="4497388" y="3503613"/>
              <a:ext cx="95250"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25"/>
            <p:cNvSpPr>
              <a:spLocks/>
            </p:cNvSpPr>
            <p:nvPr/>
          </p:nvSpPr>
          <p:spPr bwMode="auto">
            <a:xfrm>
              <a:off x="4427538" y="3211513"/>
              <a:ext cx="250825" cy="261938"/>
            </a:xfrm>
            <a:custGeom>
              <a:avLst/>
              <a:gdLst>
                <a:gd name="T0" fmla="*/ 162 w 328"/>
                <a:gd name="T1" fmla="*/ 0 h 344"/>
                <a:gd name="T2" fmla="*/ 34 w 328"/>
                <a:gd name="T3" fmla="*/ 43 h 344"/>
                <a:gd name="T4" fmla="*/ 2 w 328"/>
                <a:gd name="T5" fmla="*/ 147 h 344"/>
                <a:gd name="T6" fmla="*/ 104 w 328"/>
                <a:gd name="T7" fmla="*/ 147 h 344"/>
                <a:gd name="T8" fmla="*/ 163 w 328"/>
                <a:gd name="T9" fmla="*/ 83 h 344"/>
                <a:gd name="T10" fmla="*/ 220 w 328"/>
                <a:gd name="T11" fmla="*/ 136 h 344"/>
                <a:gd name="T12" fmla="*/ 113 w 328"/>
                <a:gd name="T13" fmla="*/ 230 h 344"/>
                <a:gd name="T14" fmla="*/ 107 w 328"/>
                <a:gd name="T15" fmla="*/ 231 h 344"/>
                <a:gd name="T16" fmla="*/ 107 w 328"/>
                <a:gd name="T17" fmla="*/ 344 h 344"/>
                <a:gd name="T18" fmla="*/ 200 w 328"/>
                <a:gd name="T19" fmla="*/ 344 h 344"/>
                <a:gd name="T20" fmla="*/ 200 w 328"/>
                <a:gd name="T21" fmla="*/ 293 h 344"/>
                <a:gd name="T22" fmla="*/ 328 w 328"/>
                <a:gd name="T23" fmla="*/ 138 h 344"/>
                <a:gd name="T24" fmla="*/ 162 w 328"/>
                <a:gd name="T2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4">
                  <a:moveTo>
                    <a:pt x="162" y="0"/>
                  </a:moveTo>
                  <a:cubicBezTo>
                    <a:pt x="104" y="0"/>
                    <a:pt x="61" y="15"/>
                    <a:pt x="34" y="43"/>
                  </a:cubicBezTo>
                  <a:cubicBezTo>
                    <a:pt x="10" y="68"/>
                    <a:pt x="0" y="103"/>
                    <a:pt x="2" y="147"/>
                  </a:cubicBezTo>
                  <a:lnTo>
                    <a:pt x="104" y="147"/>
                  </a:lnTo>
                  <a:cubicBezTo>
                    <a:pt x="104" y="99"/>
                    <a:pt x="119" y="83"/>
                    <a:pt x="163" y="83"/>
                  </a:cubicBezTo>
                  <a:cubicBezTo>
                    <a:pt x="198" y="83"/>
                    <a:pt x="220" y="103"/>
                    <a:pt x="220" y="136"/>
                  </a:cubicBezTo>
                  <a:cubicBezTo>
                    <a:pt x="220" y="203"/>
                    <a:pt x="166" y="221"/>
                    <a:pt x="113" y="230"/>
                  </a:cubicBezTo>
                  <a:lnTo>
                    <a:pt x="107" y="231"/>
                  </a:lnTo>
                  <a:lnTo>
                    <a:pt x="107" y="344"/>
                  </a:lnTo>
                  <a:lnTo>
                    <a:pt x="200" y="344"/>
                  </a:lnTo>
                  <a:lnTo>
                    <a:pt x="200" y="293"/>
                  </a:lnTo>
                  <a:cubicBezTo>
                    <a:pt x="260" y="276"/>
                    <a:pt x="328" y="226"/>
                    <a:pt x="328" y="138"/>
                  </a:cubicBezTo>
                  <a:cubicBezTo>
                    <a:pt x="328" y="43"/>
                    <a:pt x="245"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6394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35</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3624"/>
            <a:ext cx="9037636" cy="900000"/>
          </a:xfrm>
        </p:spPr>
        <p:txBody>
          <a:bodyPr/>
          <a:lstStyle/>
          <a:p>
            <a:r>
              <a:rPr lang="da-DK" dirty="0" smtClean="0"/>
              <a:t>Erfaringer fra dagtilbuddet </a:t>
            </a:r>
            <a:r>
              <a:rPr lang="da-DK" dirty="0" err="1" smtClean="0"/>
              <a:t>Bredballegaard</a:t>
            </a:r>
            <a:r>
              <a:rPr lang="da-DK" dirty="0" smtClean="0"/>
              <a:t>: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2" name="Pladsholder til indhold 1"/>
          <p:cNvSpPr>
            <a:spLocks noGrp="1"/>
          </p:cNvSpPr>
          <p:nvPr>
            <p:ph idx="1"/>
          </p:nvPr>
        </p:nvSpPr>
        <p:spPr>
          <a:xfrm>
            <a:off x="2563840" y="2408468"/>
            <a:ext cx="7055761" cy="3108960"/>
          </a:xfrm>
        </p:spPr>
        <p:txBody>
          <a:bodyPr/>
          <a:lstStyle/>
          <a:p>
            <a:pPr marL="0" indent="0">
              <a:buNone/>
            </a:pPr>
            <a:r>
              <a:rPr lang="da-DK" dirty="0" smtClean="0">
                <a:solidFill>
                  <a:schemeClr val="tx1"/>
                </a:solidFill>
              </a:rPr>
              <a:t>”Vi har en hel uge, vi kalder brombæruge. Her får børnene lov til selv at plukke, røre ved og smage brombærrene. Og hvis der så fx er et barn der sige, at han godt kan lide smoothies med bær, så går vi hjem og laver det.”</a:t>
            </a:r>
          </a:p>
          <a:p>
            <a:pPr marL="0" indent="0">
              <a:buNone/>
            </a:pPr>
            <a:endParaRPr lang="da-DK" dirty="0" smtClean="0">
              <a:solidFill>
                <a:schemeClr val="tx1"/>
              </a:solidFill>
            </a:endParaRPr>
          </a:p>
          <a:p>
            <a:pPr marL="0" indent="0">
              <a:buNone/>
            </a:pPr>
            <a:r>
              <a:rPr lang="da-DK" dirty="0" smtClean="0">
                <a:solidFill>
                  <a:schemeClr val="tx1"/>
                </a:solidFill>
              </a:rPr>
              <a:t> </a:t>
            </a:r>
            <a:r>
              <a:rPr lang="da-DK" sz="1400" i="1" dirty="0" smtClean="0">
                <a:solidFill>
                  <a:schemeClr val="tx1"/>
                </a:solidFill>
              </a:rPr>
              <a:t>- Pædagog i </a:t>
            </a:r>
            <a:r>
              <a:rPr lang="da-DK" sz="1400" i="1" dirty="0" err="1" smtClean="0">
                <a:solidFill>
                  <a:schemeClr val="tx1"/>
                </a:solidFill>
              </a:rPr>
              <a:t>Bredballegaard</a:t>
            </a:r>
            <a:r>
              <a:rPr lang="da-DK" sz="1400" i="1" dirty="0" smtClean="0">
                <a:solidFill>
                  <a:schemeClr val="tx1"/>
                </a:solidFill>
              </a:rPr>
              <a:t> i Vejle i </a:t>
            </a:r>
            <a:r>
              <a:rPr lang="da-DK" sz="1400" i="1" dirty="0" err="1" smtClean="0">
                <a:solidFill>
                  <a:schemeClr val="tx1"/>
                </a:solidFill>
              </a:rPr>
              <a:t>EVA’s</a:t>
            </a:r>
            <a:r>
              <a:rPr lang="da-DK" sz="1400" i="1" dirty="0" smtClean="0">
                <a:solidFill>
                  <a:schemeClr val="tx1"/>
                </a:solidFill>
              </a:rPr>
              <a:t> magasin Mod på lyst til mad</a:t>
            </a:r>
          </a:p>
        </p:txBody>
      </p:sp>
      <p:grpSp>
        <p:nvGrpSpPr>
          <p:cNvPr id="10" name="Gruppe 9">
            <a:extLst>
              <a:ext uri="{FF2B5EF4-FFF2-40B4-BE49-F238E27FC236}">
                <a16:creationId xmlns:a16="http://schemas.microsoft.com/office/drawing/2014/main" id="{26EAAB4F-6C26-44F3-9DAD-5555A7380050}"/>
              </a:ext>
            </a:extLst>
          </p:cNvPr>
          <p:cNvGrpSpPr/>
          <p:nvPr/>
        </p:nvGrpSpPr>
        <p:grpSpPr>
          <a:xfrm>
            <a:off x="1235075" y="2034404"/>
            <a:ext cx="1219896" cy="1219896"/>
            <a:chOff x="2493882" y="1224507"/>
            <a:chExt cx="1219896" cy="1219896"/>
          </a:xfrm>
        </p:grpSpPr>
        <p:sp>
          <p:nvSpPr>
            <p:cNvPr id="11" name="Oval 5"/>
            <p:cNvSpPr>
              <a:spLocks noChangeArrowheads="1"/>
            </p:cNvSpPr>
            <p:nvPr/>
          </p:nvSpPr>
          <p:spPr bwMode="auto">
            <a:xfrm>
              <a:off x="2493882" y="1224507"/>
              <a:ext cx="1219896" cy="121989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2" name="Gruppe 11"/>
            <p:cNvGrpSpPr/>
            <p:nvPr/>
          </p:nvGrpSpPr>
          <p:grpSpPr>
            <a:xfrm>
              <a:off x="2805138" y="1598571"/>
              <a:ext cx="597385" cy="516432"/>
              <a:chOff x="1259537" y="1598571"/>
              <a:chExt cx="597385" cy="516432"/>
            </a:xfrm>
          </p:grpSpPr>
          <p:sp>
            <p:nvSpPr>
              <p:cNvPr id="13" name="Freeform 6"/>
              <p:cNvSpPr>
                <a:spLocks/>
              </p:cNvSpPr>
              <p:nvPr/>
            </p:nvSpPr>
            <p:spPr bwMode="auto">
              <a:xfrm>
                <a:off x="1259537" y="1598571"/>
                <a:ext cx="244258" cy="516432"/>
              </a:xfrm>
              <a:custGeom>
                <a:avLst/>
                <a:gdLst>
                  <a:gd name="T0" fmla="*/ 0 w 175"/>
                  <a:gd name="T1" fmla="*/ 192 h 370"/>
                  <a:gd name="T2" fmla="*/ 70 w 175"/>
                  <a:gd name="T3" fmla="*/ 192 h 370"/>
                  <a:gd name="T4" fmla="*/ 68 w 175"/>
                  <a:gd name="T5" fmla="*/ 370 h 370"/>
                  <a:gd name="T6" fmla="*/ 107 w 175"/>
                  <a:gd name="T7" fmla="*/ 370 h 370"/>
                  <a:gd name="T8" fmla="*/ 175 w 175"/>
                  <a:gd name="T9" fmla="*/ 231 h 370"/>
                  <a:gd name="T10" fmla="*/ 175 w 175"/>
                  <a:gd name="T11" fmla="*/ 0 h 370"/>
                  <a:gd name="T12" fmla="*/ 0 w 175"/>
                  <a:gd name="T13" fmla="*/ 0 h 370"/>
                  <a:gd name="T14" fmla="*/ 0 w 175"/>
                  <a:gd name="T15" fmla="*/ 19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192"/>
                    </a:moveTo>
                    <a:lnTo>
                      <a:pt x="70" y="192"/>
                    </a:lnTo>
                    <a:lnTo>
                      <a:pt x="68" y="370"/>
                    </a:lnTo>
                    <a:lnTo>
                      <a:pt x="107" y="370"/>
                    </a:lnTo>
                    <a:lnTo>
                      <a:pt x="175" y="231"/>
                    </a:lnTo>
                    <a:lnTo>
                      <a:pt x="175" y="0"/>
                    </a:lnTo>
                    <a:lnTo>
                      <a:pt x="0" y="0"/>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7"/>
              <p:cNvSpPr>
                <a:spLocks/>
              </p:cNvSpPr>
              <p:nvPr/>
            </p:nvSpPr>
            <p:spPr bwMode="auto">
              <a:xfrm>
                <a:off x="1612664" y="1598571"/>
                <a:ext cx="244258" cy="516432"/>
              </a:xfrm>
              <a:custGeom>
                <a:avLst/>
                <a:gdLst>
                  <a:gd name="T0" fmla="*/ 0 w 175"/>
                  <a:gd name="T1" fmla="*/ 0 h 370"/>
                  <a:gd name="T2" fmla="*/ 0 w 175"/>
                  <a:gd name="T3" fmla="*/ 192 h 370"/>
                  <a:gd name="T4" fmla="*/ 70 w 175"/>
                  <a:gd name="T5" fmla="*/ 192 h 370"/>
                  <a:gd name="T6" fmla="*/ 67 w 175"/>
                  <a:gd name="T7" fmla="*/ 370 h 370"/>
                  <a:gd name="T8" fmla="*/ 107 w 175"/>
                  <a:gd name="T9" fmla="*/ 370 h 370"/>
                  <a:gd name="T10" fmla="*/ 175 w 175"/>
                  <a:gd name="T11" fmla="*/ 231 h 370"/>
                  <a:gd name="T12" fmla="*/ 175 w 175"/>
                  <a:gd name="T13" fmla="*/ 0 h 370"/>
                  <a:gd name="T14" fmla="*/ 0 w 175"/>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0"/>
                    </a:moveTo>
                    <a:lnTo>
                      <a:pt x="0" y="192"/>
                    </a:lnTo>
                    <a:lnTo>
                      <a:pt x="70" y="192"/>
                    </a:lnTo>
                    <a:lnTo>
                      <a:pt x="67" y="370"/>
                    </a:lnTo>
                    <a:lnTo>
                      <a:pt x="107" y="370"/>
                    </a:lnTo>
                    <a:lnTo>
                      <a:pt x="175" y="231"/>
                    </a:lnTo>
                    <a:lnTo>
                      <a:pt x="17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1662417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36</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Afrunding i plenum: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Afrundet rektangel 9"/>
          <p:cNvSpPr/>
          <p:nvPr/>
        </p:nvSpPr>
        <p:spPr>
          <a:xfrm>
            <a:off x="1840509" y="2435450"/>
            <a:ext cx="8218706"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da-DK" sz="2000" dirty="0">
                <a:solidFill>
                  <a:schemeClr val="accent1"/>
                </a:solidFill>
              </a:rPr>
              <a:t>Hvad er de væsentligste pointer vi har drøftet i grupperne? </a:t>
            </a:r>
            <a:endParaRPr lang="da-DK" sz="2000" dirty="0" smtClean="0">
              <a:solidFill>
                <a:schemeClr val="accent1"/>
              </a:solidFill>
            </a:endParaRPr>
          </a:p>
          <a:p>
            <a:endParaRPr lang="da-DK" sz="2000" i="1" dirty="0">
              <a:solidFill>
                <a:schemeClr val="accent1"/>
              </a:solidFill>
            </a:endParaRPr>
          </a:p>
          <a:p>
            <a:r>
              <a:rPr lang="da-DK" sz="2000" dirty="0">
                <a:solidFill>
                  <a:schemeClr val="accent1"/>
                </a:solidFill>
              </a:rPr>
              <a:t>Hvad vil vi gerne tage med videre i vores arbejde med mad og måltider</a:t>
            </a:r>
            <a:r>
              <a:rPr lang="da-DK" sz="2000" dirty="0" smtClean="0">
                <a:solidFill>
                  <a:schemeClr val="accent1"/>
                </a:solidFill>
              </a:rPr>
              <a:t>?</a:t>
            </a:r>
          </a:p>
          <a:p>
            <a:endParaRPr lang="da-DK" sz="2000" dirty="0">
              <a:solidFill>
                <a:schemeClr val="accent1"/>
              </a:solidFill>
            </a:endParaRPr>
          </a:p>
          <a:p>
            <a:r>
              <a:rPr lang="da-DK" sz="2000" dirty="0">
                <a:solidFill>
                  <a:schemeClr val="accent1"/>
                </a:solidFill>
              </a:rPr>
              <a:t>Hvordan kommer vi videre herfra: Er vi blevet inspireret til at gøre noget anderledes fremover, fx når vi spiser sammen med børnene i morgen</a:t>
            </a:r>
            <a:endParaRPr lang="da-DK" sz="2000" dirty="0">
              <a:solidFill>
                <a:schemeClr val="tx1"/>
              </a:solidFill>
            </a:endParaRPr>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075" y="1802675"/>
            <a:ext cx="1561693" cy="1561693"/>
          </a:xfrm>
          <a:prstGeom prst="rect">
            <a:avLst/>
          </a:prstGeom>
        </p:spPr>
      </p:pic>
    </p:spTree>
    <p:extLst>
      <p:ext uri="{BB962C8B-B14F-4D97-AF65-F5344CB8AC3E}">
        <p14:creationId xmlns:p14="http://schemas.microsoft.com/office/powerpoint/2010/main" val="3046799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800" y="2091516"/>
            <a:ext cx="4351808" cy="4140200"/>
          </a:xfrm>
        </p:spPr>
        <p:txBody>
          <a:bodyPr/>
          <a:lstStyle/>
          <a:p>
            <a:pPr marL="0" indent="0">
              <a:buNone/>
            </a:pPr>
            <a:r>
              <a:rPr lang="da-DK" dirty="0" smtClean="0">
                <a:solidFill>
                  <a:schemeClr val="tx1"/>
                </a:solidFill>
              </a:rPr>
              <a:t>Selvom børnene har madpakker med, er maddannelse og en fælles måltidskultur stadig en vigtig pædagogisk prioritering. </a:t>
            </a:r>
          </a:p>
          <a:p>
            <a:pPr marL="0" indent="0">
              <a:buNone/>
            </a:pPr>
            <a:r>
              <a:rPr lang="da-DK" dirty="0">
                <a:solidFill>
                  <a:schemeClr val="tx1"/>
                </a:solidFill>
              </a:rPr>
              <a:t>M</a:t>
            </a:r>
            <a:r>
              <a:rPr lang="da-DK" dirty="0" smtClean="0">
                <a:solidFill>
                  <a:schemeClr val="tx1"/>
                </a:solidFill>
              </a:rPr>
              <a:t>addannelse kan også ske ved eftermiddagsfrugten og i  pædagogiske aktiviteter.</a:t>
            </a:r>
          </a:p>
          <a:p>
            <a:pPr marL="0" indent="0">
              <a:buNone/>
            </a:pPr>
            <a:r>
              <a:rPr lang="da-DK" dirty="0" smtClean="0">
                <a:solidFill>
                  <a:schemeClr val="tx1"/>
                </a:solidFill>
              </a:rPr>
              <a:t>Vi skal sammen reflektere over, hvordan vi kan styrke børnenes maddannelse og måltidskultur.</a:t>
            </a:r>
          </a:p>
        </p:txBody>
      </p:sp>
      <p:sp>
        <p:nvSpPr>
          <p:cNvPr id="3" name="Pladsholder til slidenummer 2"/>
          <p:cNvSpPr>
            <a:spLocks noGrp="1"/>
          </p:cNvSpPr>
          <p:nvPr>
            <p:ph type="sldNum" sz="quarter" idx="12"/>
          </p:nvPr>
        </p:nvSpPr>
        <p:spPr/>
        <p:txBody>
          <a:bodyPr/>
          <a:lstStyle/>
          <a:p>
            <a:fld id="{61A7DA12-F1F9-43F2-A12A-1E9EF0E92BD7}" type="slidenum">
              <a:rPr lang="da-DK" smtClean="0"/>
              <a:pPr/>
              <a:t>37</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793624"/>
            <a:ext cx="9037636" cy="900000"/>
          </a:xfrm>
        </p:spPr>
        <p:txBody>
          <a:bodyPr/>
          <a:lstStyle/>
          <a:p>
            <a:r>
              <a:rPr lang="da-DK" dirty="0" smtClean="0"/>
              <a:t>TEMA 4: Det pædagogiske arbejde med børns </a:t>
            </a:r>
            <a:r>
              <a:rPr lang="da-DK" dirty="0" err="1" smtClean="0"/>
              <a:t>madmod</a:t>
            </a:r>
            <a:r>
              <a:rPr lang="da-DK" dirty="0" smtClean="0"/>
              <a:t> og madpakker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645" y="2112135"/>
            <a:ext cx="5805813" cy="3870542"/>
          </a:xfrm>
          <a:prstGeom prst="rect">
            <a:avLst/>
          </a:prstGeom>
        </p:spPr>
      </p:pic>
    </p:spTree>
    <p:extLst>
      <p:ext uri="{BB962C8B-B14F-4D97-AF65-F5344CB8AC3E}">
        <p14:creationId xmlns:p14="http://schemas.microsoft.com/office/powerpoint/2010/main" val="813287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43922" y="2167889"/>
            <a:ext cx="7628514" cy="4140200"/>
          </a:xfrm>
        </p:spPr>
        <p:txBody>
          <a:bodyPr/>
          <a:lstStyle/>
          <a:p>
            <a:pPr marL="0" indent="0">
              <a:buNone/>
            </a:pPr>
            <a:r>
              <a:rPr lang="da-DK" dirty="0" smtClean="0">
                <a:solidFill>
                  <a:schemeClr val="tx1"/>
                </a:solidFill>
              </a:rPr>
              <a:t>”Pædagogisk personale og børn kan arbejde med simple råvarer uden for måltiderne, fx at købe æbler sammen, rive dem og smage på dem sammen med børnene.” </a:t>
            </a:r>
          </a:p>
          <a:p>
            <a:pPr marL="0" indent="0">
              <a:buNone/>
            </a:pPr>
            <a:r>
              <a:rPr lang="da-DK" sz="1400" i="1" dirty="0" smtClean="0">
                <a:solidFill>
                  <a:schemeClr val="tx1"/>
                </a:solidFill>
              </a:rPr>
              <a:t>- </a:t>
            </a:r>
            <a:r>
              <a:rPr lang="da-DK" sz="1400" i="1" dirty="0" smtClean="0">
                <a:solidFill>
                  <a:schemeClr val="accent1"/>
                </a:solidFill>
              </a:rPr>
              <a:t>Ellen </a:t>
            </a:r>
            <a:r>
              <a:rPr lang="da-DK" sz="1400" i="1" dirty="0">
                <a:solidFill>
                  <a:schemeClr val="accent1"/>
                </a:solidFill>
              </a:rPr>
              <a:t>Ravn Habekost, lektor ved pædagoguddannelsen i Jelling med speciale i maddannelse.</a:t>
            </a:r>
            <a:endParaRPr lang="da-DK" sz="1400" i="1" dirty="0">
              <a:solidFill>
                <a:schemeClr val="tx1"/>
              </a:solidFill>
            </a:endParaRPr>
          </a:p>
          <a:p>
            <a:pPr marL="0" indent="0">
              <a:buNone/>
            </a:pPr>
            <a:endParaRPr lang="da-DK" dirty="0" smtClean="0">
              <a:solidFill>
                <a:schemeClr val="tx1"/>
              </a:solidFill>
            </a:endParaRPr>
          </a:p>
          <a:p>
            <a:pPr marL="0" indent="0">
              <a:buNone/>
            </a:pPr>
            <a:r>
              <a:rPr lang="da-DK" dirty="0" smtClean="0">
                <a:solidFill>
                  <a:schemeClr val="tx1"/>
                </a:solidFill>
              </a:rPr>
              <a:t>”Mad og måltidsvaner kan være vidt forskellige. Men det er noget, alle familier forholder sig til. Derfor er der også stor forskel på opfattelsen af, hvad gode og sunde mad- og måltidsvaner er.”</a:t>
            </a:r>
          </a:p>
          <a:p>
            <a:pPr marL="0" indent="0">
              <a:buNone/>
            </a:pPr>
            <a:r>
              <a:rPr lang="da-DK" sz="1400" i="1" dirty="0" smtClean="0">
                <a:solidFill>
                  <a:schemeClr val="tx1"/>
                </a:solidFill>
              </a:rPr>
              <a:t>- ”</a:t>
            </a:r>
            <a:r>
              <a:rPr lang="da-DK" sz="1400" i="1" dirty="0">
                <a:solidFill>
                  <a:schemeClr val="tx1"/>
                </a:solidFill>
              </a:rPr>
              <a:t>Mad og måltider i dagtilbud og familier.” (EVA, 2021</a:t>
            </a:r>
            <a:r>
              <a:rPr lang="da-DK" i="1" dirty="0">
                <a:solidFill>
                  <a:schemeClr val="tx1"/>
                </a:solidFill>
              </a:rPr>
              <a:t>)</a:t>
            </a:r>
          </a:p>
          <a:p>
            <a:pPr marL="0" indent="0">
              <a:buNone/>
            </a:pPr>
            <a:endParaRPr lang="da-DK" dirty="0" smtClean="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38</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793624"/>
            <a:ext cx="9037636" cy="900000"/>
          </a:xfrm>
        </p:spPr>
        <p:txBody>
          <a:bodyPr/>
          <a:lstStyle/>
          <a:p>
            <a:r>
              <a:rPr lang="da-DK" dirty="0" smtClean="0"/>
              <a:t>Det ved vi om det pædagogiske arbejde med børns </a:t>
            </a:r>
            <a:r>
              <a:rPr lang="da-DK" dirty="0" err="1" smtClean="0"/>
              <a:t>madmod</a:t>
            </a:r>
            <a:r>
              <a:rPr lang="da-DK" dirty="0" smtClean="0"/>
              <a:t> og madpakker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2110823"/>
            <a:ext cx="1288874" cy="1291055"/>
          </a:xfrm>
          <a:prstGeom prst="rect">
            <a:avLst/>
          </a:prstGeom>
        </p:spPr>
      </p:pic>
    </p:spTree>
    <p:extLst>
      <p:ext uri="{BB962C8B-B14F-4D97-AF65-F5344CB8AC3E}">
        <p14:creationId xmlns:p14="http://schemas.microsoft.com/office/powerpoint/2010/main" val="783369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77886" y="2403566"/>
            <a:ext cx="7759337" cy="4366712"/>
          </a:xfrm>
        </p:spPr>
        <p:txBody>
          <a:bodyPr/>
          <a:lstStyle/>
          <a:p>
            <a:pPr marL="0" indent="0">
              <a:buNone/>
            </a:pPr>
            <a:r>
              <a:rPr lang="da-DK" dirty="0" smtClean="0">
                <a:solidFill>
                  <a:schemeClr val="tx1"/>
                </a:solidFill>
              </a:rPr>
              <a:t>”Det </a:t>
            </a:r>
            <a:r>
              <a:rPr lang="da-DK" dirty="0">
                <a:solidFill>
                  <a:schemeClr val="tx1"/>
                </a:solidFill>
              </a:rPr>
              <a:t>er </a:t>
            </a:r>
            <a:r>
              <a:rPr lang="da-DK" dirty="0" smtClean="0">
                <a:solidFill>
                  <a:schemeClr val="tx1"/>
                </a:solidFill>
              </a:rPr>
              <a:t>vigtigt</a:t>
            </a:r>
            <a:r>
              <a:rPr lang="da-DK" dirty="0">
                <a:solidFill>
                  <a:schemeClr val="tx1"/>
                </a:solidFill>
              </a:rPr>
              <a:t>, at madpakken serveres på en tallerken. Det giver børn og pædagogisk personale mulighed for at tale om, hvad børnene spiser hver især. </a:t>
            </a:r>
            <a:endParaRPr lang="da-DK" dirty="0" smtClean="0">
              <a:solidFill>
                <a:schemeClr val="tx1"/>
              </a:solidFill>
            </a:endParaRPr>
          </a:p>
          <a:p>
            <a:pPr marL="0" indent="0">
              <a:buNone/>
            </a:pPr>
            <a:r>
              <a:rPr lang="da-DK" dirty="0" smtClean="0">
                <a:solidFill>
                  <a:schemeClr val="tx1"/>
                </a:solidFill>
              </a:rPr>
              <a:t>Det </a:t>
            </a:r>
            <a:r>
              <a:rPr lang="da-DK" dirty="0">
                <a:solidFill>
                  <a:schemeClr val="tx1"/>
                </a:solidFill>
              </a:rPr>
              <a:t>kan være en udfordring, at nogle børn ikke selv synes, at deres madpakke er så spændende. Men ligesom i alle andre situationer handler det om pædagogisk nysgerrighed og kompetent, professionelt arbejde</a:t>
            </a:r>
            <a:r>
              <a:rPr lang="da-DK" dirty="0" smtClean="0">
                <a:solidFill>
                  <a:schemeClr val="tx1"/>
                </a:solidFill>
              </a:rPr>
              <a:t>.” </a:t>
            </a:r>
          </a:p>
          <a:p>
            <a:pPr marL="0" indent="0">
              <a:buNone/>
            </a:pPr>
            <a:r>
              <a:rPr lang="da-DK" sz="1400" dirty="0" smtClean="0">
                <a:solidFill>
                  <a:schemeClr val="tx1"/>
                </a:solidFill>
              </a:rPr>
              <a:t>- </a:t>
            </a:r>
            <a:r>
              <a:rPr lang="da-DK" sz="1400" i="1" dirty="0" smtClean="0">
                <a:solidFill>
                  <a:schemeClr val="accent1"/>
                </a:solidFill>
              </a:rPr>
              <a:t>Ellen </a:t>
            </a:r>
            <a:r>
              <a:rPr lang="da-DK" sz="1400" i="1" dirty="0">
                <a:solidFill>
                  <a:schemeClr val="accent1"/>
                </a:solidFill>
              </a:rPr>
              <a:t>Ravn Habekost, lektor ved pædagoguddannelsen i Jelling med speciale i maddannelse.</a:t>
            </a:r>
            <a:endParaRPr lang="da-DK" sz="1400" i="1" dirty="0">
              <a:solidFill>
                <a:schemeClr val="tx1"/>
              </a:solidFill>
            </a:endParaRPr>
          </a:p>
          <a:p>
            <a:pPr marL="0" indent="0">
              <a:buNone/>
            </a:pPr>
            <a:endParaRPr lang="da-DK" sz="1400" i="1"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39</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793624"/>
            <a:ext cx="9037636" cy="900000"/>
          </a:xfrm>
        </p:spPr>
        <p:txBody>
          <a:bodyPr/>
          <a:lstStyle/>
          <a:p>
            <a:r>
              <a:rPr lang="da-DK" dirty="0" smtClean="0"/>
              <a:t>Det ved vi om det pædagogiske arbejde med børns </a:t>
            </a:r>
            <a:r>
              <a:rPr lang="da-DK" dirty="0" err="1" smtClean="0"/>
              <a:t>madmod</a:t>
            </a:r>
            <a:r>
              <a:rPr lang="da-DK" dirty="0" smtClean="0"/>
              <a:t> og madpakker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00" y="2110823"/>
            <a:ext cx="1288874" cy="1291055"/>
          </a:xfrm>
          <a:prstGeom prst="rect">
            <a:avLst/>
          </a:prstGeom>
        </p:spPr>
      </p:pic>
    </p:spTree>
    <p:extLst>
      <p:ext uri="{BB962C8B-B14F-4D97-AF65-F5344CB8AC3E}">
        <p14:creationId xmlns:p14="http://schemas.microsoft.com/office/powerpoint/2010/main" val="957490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dirty="0" smtClean="0"/>
              <a:t>På </a:t>
            </a:r>
            <a:r>
              <a:rPr lang="da-DK" dirty="0" err="1"/>
              <a:t>EMU'en</a:t>
            </a:r>
            <a:r>
              <a:rPr lang="da-DK" dirty="0"/>
              <a:t> kan </a:t>
            </a:r>
            <a:r>
              <a:rPr lang="da-DK" dirty="0" smtClean="0"/>
              <a:t>du finde mere </a:t>
            </a:r>
            <a:r>
              <a:rPr lang="da-DK" dirty="0"/>
              <a:t>viden og inspiration til arbejdet med mad, måltider og børns maddannelse. </a:t>
            </a:r>
            <a:r>
              <a:rPr lang="da-DK" dirty="0" smtClean="0"/>
              <a:t>Siden </a:t>
            </a:r>
            <a:r>
              <a:rPr lang="da-DK" dirty="0"/>
              <a:t>rummer både en </a:t>
            </a:r>
            <a:r>
              <a:rPr lang="da-DK" dirty="0" err="1"/>
              <a:t>vidensopsamling</a:t>
            </a:r>
            <a:r>
              <a:rPr lang="da-DK" dirty="0"/>
              <a:t>, en praksiskortlægning, et inspirationshæfte, et magasin og en </a:t>
            </a:r>
            <a:r>
              <a:rPr lang="da-DK" dirty="0" smtClean="0"/>
              <a:t>podcast. Derudover kan du finde et </a:t>
            </a:r>
            <a:r>
              <a:rPr lang="da-DK" dirty="0" err="1" smtClean="0"/>
              <a:t>webinar</a:t>
            </a:r>
            <a:r>
              <a:rPr lang="da-DK" dirty="0" smtClean="0">
                <a:solidFill>
                  <a:srgbClr val="FF0000"/>
                </a:solidFill>
              </a:rPr>
              <a:t>,</a:t>
            </a:r>
            <a:r>
              <a:rPr lang="da-DK" dirty="0" smtClean="0"/>
              <a:t> der handler om pædagogen rolle under måltidet.</a:t>
            </a:r>
          </a:p>
          <a:p>
            <a:pPr marL="0" indent="0">
              <a:buNone/>
            </a:pPr>
            <a:r>
              <a:rPr lang="da-DK" dirty="0" smtClean="0"/>
              <a:t>Find materialerne som EVA har udarbejdet for Børne- og Undervisningsministeriet </a:t>
            </a:r>
            <a:r>
              <a:rPr lang="da-DK" dirty="0"/>
              <a:t>her: </a:t>
            </a:r>
            <a:r>
              <a:rPr lang="da-DK" dirty="0">
                <a:solidFill>
                  <a:srgbClr val="003300"/>
                </a:solidFill>
                <a:hlinkClick r:id="rId3"/>
              </a:rPr>
              <a:t>https://</a:t>
            </a:r>
            <a:r>
              <a:rPr lang="da-DK" dirty="0" smtClean="0">
                <a:solidFill>
                  <a:srgbClr val="003300"/>
                </a:solidFill>
                <a:hlinkClick r:id="rId3"/>
              </a:rPr>
              <a:t>emu.dk/dagtilbud/maddannelse</a:t>
            </a:r>
            <a:r>
              <a:rPr lang="da-DK" dirty="0" smtClean="0">
                <a:solidFill>
                  <a:srgbClr val="003300"/>
                </a:solidFill>
              </a:rPr>
              <a:t> </a:t>
            </a:r>
          </a:p>
          <a:p>
            <a:pPr marL="0" indent="0">
              <a:buNone/>
            </a:pPr>
            <a:endParaRPr lang="da-DK" dirty="0">
              <a:solidFill>
                <a:srgbClr val="003300"/>
              </a:solidFill>
            </a:endParaRPr>
          </a:p>
          <a:p>
            <a:pPr marL="0" indent="0">
              <a:buNone/>
            </a:pPr>
            <a:endParaRPr lang="da-DK" dirty="0" smtClean="0">
              <a:solidFill>
                <a:srgbClr val="003300"/>
              </a:solidFill>
            </a:endParaRPr>
          </a:p>
          <a:p>
            <a:pPr marL="0" indent="0">
              <a:buNone/>
            </a:pPr>
            <a:endParaRPr lang="da-DK" b="1" dirty="0" smtClean="0"/>
          </a:p>
        </p:txBody>
      </p:sp>
      <p:sp>
        <p:nvSpPr>
          <p:cNvPr id="3" name="Pladsholder til slidenummer 2"/>
          <p:cNvSpPr>
            <a:spLocks noGrp="1"/>
          </p:cNvSpPr>
          <p:nvPr>
            <p:ph type="sldNum" sz="quarter" idx="12"/>
          </p:nvPr>
        </p:nvSpPr>
        <p:spPr/>
        <p:txBody>
          <a:bodyPr/>
          <a:lstStyle/>
          <a:p>
            <a:fld id="{61A7DA12-F1F9-43F2-A12A-1E9EF0E92BD7}" type="slidenum">
              <a:rPr lang="da-DK" smtClean="0"/>
              <a:pPr/>
              <a:t>4</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Materialer om mad, måltider og børns maddannelse</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257633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5075" y="2283515"/>
            <a:ext cx="8899450" cy="4087812"/>
          </a:xfrm>
        </p:spPr>
        <p:txBody>
          <a:bodyPr/>
          <a:lstStyle/>
          <a:p>
            <a:pPr marL="0" indent="0">
              <a:buNone/>
            </a:pPr>
            <a:r>
              <a:rPr lang="da-DK" b="1" dirty="0">
                <a:solidFill>
                  <a:schemeClr val="tx1"/>
                </a:solidFill>
              </a:rPr>
              <a:t>Dilemmaet handler om, hvorvidt I vil prioritere serveringen eller børnenes egen </a:t>
            </a:r>
            <a:r>
              <a:rPr lang="da-DK" b="1" dirty="0" smtClean="0">
                <a:solidFill>
                  <a:schemeClr val="tx1"/>
                </a:solidFill>
              </a:rPr>
              <a:t>selvhjælp</a:t>
            </a:r>
            <a:r>
              <a:rPr lang="da-DK" b="1" dirty="0">
                <a:solidFill>
                  <a:schemeClr val="tx1"/>
                </a:solidFill>
              </a:rPr>
              <a:t> </a:t>
            </a:r>
            <a:r>
              <a:rPr lang="da-DK" b="1" dirty="0" smtClean="0">
                <a:solidFill>
                  <a:schemeClr val="tx1"/>
                </a:solidFill>
              </a:rPr>
              <a:t>og mulighed for selv at vælge, hvordan de vil spise deres mad. </a:t>
            </a:r>
            <a:r>
              <a:rPr lang="da-DK" dirty="0">
                <a:solidFill>
                  <a:schemeClr val="tx1"/>
                </a:solidFill>
              </a:rPr>
              <a:t>  </a:t>
            </a:r>
            <a:endParaRPr lang="da-DK" dirty="0" smtClean="0">
              <a:solidFill>
                <a:schemeClr val="tx1"/>
              </a:solidFill>
            </a:endParaRPr>
          </a:p>
          <a:p>
            <a:pPr marL="0" indent="0">
              <a:buNone/>
            </a:pPr>
            <a:r>
              <a:rPr lang="da-DK" dirty="0" smtClean="0">
                <a:solidFill>
                  <a:schemeClr val="tx1"/>
                </a:solidFill>
              </a:rPr>
              <a:t>Vi skal sammen reflektere over, hvordan vi som madpakkeinstitution bedst muligt kan arbejde med børnenes maddannelse under frokosten.</a:t>
            </a:r>
          </a:p>
          <a:p>
            <a:pPr marL="0" indent="0">
              <a:buNone/>
            </a:pPr>
            <a:r>
              <a:rPr lang="da-DK" dirty="0">
                <a:solidFill>
                  <a:schemeClr val="accent1"/>
                </a:solidFill>
              </a:rPr>
              <a:t>Vi starter med en fortælling, der viser, hvordan dilemmaet kan se ud i virkeligheden</a:t>
            </a:r>
          </a:p>
          <a:p>
            <a:pPr marL="0" indent="0">
              <a:buNone/>
            </a:pPr>
            <a:endParaRPr lang="da-DK" dirty="0"/>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40</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206837"/>
            <a:ext cx="9037636" cy="1500905"/>
          </a:xfrm>
        </p:spPr>
        <p:txBody>
          <a:bodyPr/>
          <a:lstStyle/>
          <a:p>
            <a:r>
              <a:rPr lang="da-DK" dirty="0" smtClean="0"/>
              <a:t>Dilemma: Serverer I madpakker for børnene eller skal de selv pakke ud?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Oval billedforklaring 8"/>
          <p:cNvSpPr/>
          <p:nvPr/>
        </p:nvSpPr>
        <p:spPr>
          <a:xfrm rot="1644207">
            <a:off x="8936929" y="3881093"/>
            <a:ext cx="3119027" cy="2523454"/>
          </a:xfrm>
          <a:prstGeom prst="wedgeEllipse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chemeClr val="tx1"/>
                </a:solidFill>
              </a:rPr>
              <a:t>Servering eller </a:t>
            </a:r>
            <a:r>
              <a:rPr lang="da-DK" sz="2000" dirty="0" err="1" smtClean="0">
                <a:solidFill>
                  <a:schemeClr val="tx1"/>
                </a:solidFill>
              </a:rPr>
              <a:t>selvhjulpenhed</a:t>
            </a:r>
            <a:r>
              <a:rPr lang="da-DK" sz="2000" dirty="0" smtClean="0">
                <a:solidFill>
                  <a:schemeClr val="tx1"/>
                </a:solidFill>
              </a:rPr>
              <a:t>? </a:t>
            </a:r>
            <a:endParaRPr lang="da-DK" sz="2000" dirty="0">
              <a:solidFill>
                <a:schemeClr val="tx1"/>
              </a:solidFill>
            </a:endParaRPr>
          </a:p>
        </p:txBody>
      </p:sp>
    </p:spTree>
    <p:extLst>
      <p:ext uri="{BB962C8B-B14F-4D97-AF65-F5344CB8AC3E}">
        <p14:creationId xmlns:p14="http://schemas.microsoft.com/office/powerpoint/2010/main" val="21097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dirty="0" smtClean="0">
                <a:solidFill>
                  <a:schemeClr val="tx1"/>
                </a:solidFill>
              </a:rPr>
              <a:t>”En </a:t>
            </a:r>
            <a:r>
              <a:rPr lang="da-DK" dirty="0">
                <a:solidFill>
                  <a:schemeClr val="tx1"/>
                </a:solidFill>
              </a:rPr>
              <a:t>gruppe børn sidder omkring et bord og venter på deres madpakker. Pædagogen kommer og begynder at pakke madpakkerne ud og lægge maden på børnenes tallerken. Magnus kigger på sin passionsfrugt: </a:t>
            </a:r>
            <a:endParaRPr lang="da-DK" dirty="0" smtClean="0">
              <a:solidFill>
                <a:schemeClr val="tx1"/>
              </a:solidFill>
            </a:endParaRPr>
          </a:p>
          <a:p>
            <a:pPr marL="0" indent="0">
              <a:buNone/>
            </a:pPr>
            <a:r>
              <a:rPr lang="da-DK" dirty="0" smtClean="0">
                <a:solidFill>
                  <a:schemeClr val="tx1"/>
                </a:solidFill>
              </a:rPr>
              <a:t>”Sådan </a:t>
            </a:r>
            <a:r>
              <a:rPr lang="da-DK" dirty="0">
                <a:solidFill>
                  <a:schemeClr val="tx1"/>
                </a:solidFill>
              </a:rPr>
              <a:t>en der vil jeg ikke have, den kan jeg ikke lide”. Silas </a:t>
            </a:r>
            <a:r>
              <a:rPr lang="da-DK" dirty="0" smtClean="0">
                <a:solidFill>
                  <a:schemeClr val="tx1"/>
                </a:solidFill>
              </a:rPr>
              <a:t>der </a:t>
            </a:r>
            <a:r>
              <a:rPr lang="da-DK" dirty="0" err="1" smtClean="0">
                <a:solidFill>
                  <a:schemeClr val="tx1"/>
                </a:solidFill>
              </a:rPr>
              <a:t>sidderved</a:t>
            </a:r>
            <a:r>
              <a:rPr lang="da-DK" dirty="0" smtClean="0">
                <a:solidFill>
                  <a:schemeClr val="tx1"/>
                </a:solidFill>
              </a:rPr>
              <a:t> siden af Magnus kigger </a:t>
            </a:r>
            <a:r>
              <a:rPr lang="da-DK" dirty="0">
                <a:solidFill>
                  <a:schemeClr val="tx1"/>
                </a:solidFill>
              </a:rPr>
              <a:t>på </a:t>
            </a:r>
            <a:r>
              <a:rPr lang="da-DK" dirty="0" err="1" smtClean="0">
                <a:solidFill>
                  <a:schemeClr val="tx1"/>
                </a:solidFill>
              </a:rPr>
              <a:t>Magnus’passionsfrugt</a:t>
            </a:r>
            <a:r>
              <a:rPr lang="da-DK" dirty="0" smtClean="0">
                <a:solidFill>
                  <a:schemeClr val="tx1"/>
                </a:solidFill>
              </a:rPr>
              <a:t>. Silas siger: ”Sådan </a:t>
            </a:r>
            <a:r>
              <a:rPr lang="da-DK" dirty="0">
                <a:solidFill>
                  <a:schemeClr val="tx1"/>
                </a:solidFill>
              </a:rPr>
              <a:t>en frugt elsker jeg, den vil jeg </a:t>
            </a:r>
            <a:r>
              <a:rPr lang="da-DK" dirty="0" smtClean="0">
                <a:solidFill>
                  <a:schemeClr val="tx1"/>
                </a:solidFill>
              </a:rPr>
              <a:t>gerne </a:t>
            </a:r>
            <a:r>
              <a:rPr lang="da-DK" dirty="0">
                <a:solidFill>
                  <a:schemeClr val="tx1"/>
                </a:solidFill>
              </a:rPr>
              <a:t>have.” Silas rækker ind over bordet og tager passionsfrugten. </a:t>
            </a:r>
            <a:endParaRPr lang="da-DK" dirty="0" smtClean="0">
              <a:solidFill>
                <a:schemeClr val="tx1"/>
              </a:solidFill>
            </a:endParaRPr>
          </a:p>
          <a:p>
            <a:pPr marL="0" indent="0">
              <a:buNone/>
            </a:pPr>
            <a:r>
              <a:rPr lang="da-DK" dirty="0" smtClean="0">
                <a:solidFill>
                  <a:schemeClr val="tx1"/>
                </a:solidFill>
              </a:rPr>
              <a:t>”</a:t>
            </a:r>
            <a:r>
              <a:rPr lang="da-DK" dirty="0">
                <a:solidFill>
                  <a:schemeClr val="tx1"/>
                </a:solidFill>
              </a:rPr>
              <a:t>Så kan du få min gulerod”. Silas lægger sin gulerod på Magnus’ tallerken. ”Nej, den kan jeg heller ikke </a:t>
            </a:r>
            <a:r>
              <a:rPr lang="da-DK" dirty="0" smtClean="0">
                <a:solidFill>
                  <a:schemeClr val="tx1"/>
                </a:solidFill>
              </a:rPr>
              <a:t>lide.” Samtidig </a:t>
            </a:r>
            <a:r>
              <a:rPr lang="da-DK" dirty="0">
                <a:solidFill>
                  <a:schemeClr val="tx1"/>
                </a:solidFill>
              </a:rPr>
              <a:t>sidder Clara og Sofia og stikker lidt til </a:t>
            </a:r>
            <a:r>
              <a:rPr lang="da-DK" dirty="0" smtClean="0">
                <a:solidFill>
                  <a:schemeClr val="tx1"/>
                </a:solidFill>
              </a:rPr>
              <a:t>maden, som er blevet lagt </a:t>
            </a:r>
            <a:r>
              <a:rPr lang="da-DK" dirty="0">
                <a:solidFill>
                  <a:schemeClr val="tx1"/>
                </a:solidFill>
              </a:rPr>
              <a:t>på deres tallerken. </a:t>
            </a:r>
            <a:endParaRPr lang="da-DK" dirty="0" smtClean="0">
              <a:solidFill>
                <a:schemeClr val="tx1"/>
              </a:solidFill>
            </a:endParaRPr>
          </a:p>
          <a:p>
            <a:pPr marL="0" indent="0">
              <a:buNone/>
            </a:pPr>
            <a:r>
              <a:rPr lang="da-DK" dirty="0" smtClean="0">
                <a:solidFill>
                  <a:schemeClr val="tx1"/>
                </a:solidFill>
              </a:rPr>
              <a:t>Pædagogen </a:t>
            </a:r>
            <a:r>
              <a:rPr lang="da-DK" dirty="0">
                <a:solidFill>
                  <a:schemeClr val="tx1"/>
                </a:solidFill>
              </a:rPr>
              <a:t>kigger på de fire børn og ved ikke helt hvordan hun skal gribe situationen </a:t>
            </a:r>
            <a:r>
              <a:rPr lang="da-DK" dirty="0" smtClean="0">
                <a:solidFill>
                  <a:schemeClr val="tx1"/>
                </a:solidFill>
              </a:rPr>
              <a:t>an – </a:t>
            </a:r>
            <a:r>
              <a:rPr lang="da-DK" dirty="0">
                <a:solidFill>
                  <a:schemeClr val="tx1"/>
                </a:solidFill>
              </a:rPr>
              <a:t>om hun skal stoppe Silas eller </a:t>
            </a:r>
            <a:r>
              <a:rPr lang="da-DK" dirty="0" smtClean="0">
                <a:solidFill>
                  <a:schemeClr val="tx1"/>
                </a:solidFill>
              </a:rPr>
              <a:t>fokusere på at motivere </a:t>
            </a:r>
            <a:r>
              <a:rPr lang="da-DK" dirty="0">
                <a:solidFill>
                  <a:schemeClr val="tx1"/>
                </a:solidFill>
              </a:rPr>
              <a:t>de andre børn</a:t>
            </a:r>
            <a:r>
              <a:rPr lang="da-DK" dirty="0" smtClean="0">
                <a:solidFill>
                  <a:schemeClr val="tx1"/>
                </a:solidFill>
              </a:rPr>
              <a:t>.” </a:t>
            </a:r>
            <a:endParaRPr lang="da-DK" dirty="0">
              <a:solidFill>
                <a:schemeClr val="tx1"/>
              </a:solidFill>
            </a:endParaRPr>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41</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Fortælling fra et måltid: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1693521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800" y="1693624"/>
            <a:ext cx="9037637" cy="5593001"/>
          </a:xfrm>
        </p:spPr>
        <p:txBody>
          <a:bodyPr/>
          <a:lstStyle/>
          <a:p>
            <a:pPr marL="0" indent="0">
              <a:buNone/>
            </a:pPr>
            <a:r>
              <a:rPr lang="da-DK" dirty="0" smtClean="0">
                <a:solidFill>
                  <a:schemeClr val="accent1"/>
                </a:solidFill>
              </a:rPr>
              <a:t>Vend jer </a:t>
            </a:r>
            <a:r>
              <a:rPr lang="da-DK" dirty="0">
                <a:solidFill>
                  <a:schemeClr val="accent1"/>
                </a:solidFill>
              </a:rPr>
              <a:t>mod sidemanden og diskuterer </a:t>
            </a:r>
            <a:r>
              <a:rPr lang="da-DK" dirty="0" smtClean="0">
                <a:solidFill>
                  <a:schemeClr val="accent1"/>
                </a:solidFill>
              </a:rPr>
              <a:t>følgende:</a:t>
            </a:r>
            <a:endParaRPr lang="da-DK" dirty="0">
              <a:solidFill>
                <a:schemeClr val="accent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42</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360000"/>
            <a:ext cx="9037636" cy="1120247"/>
          </a:xfrm>
        </p:spPr>
        <p:txBody>
          <a:bodyPr/>
          <a:lstStyle/>
          <a:p>
            <a:r>
              <a:rPr lang="da-DK" b="1" dirty="0" smtClean="0"/>
              <a:t>Brug </a:t>
            </a:r>
            <a:r>
              <a:rPr lang="da-DK" b="1" dirty="0"/>
              <a:t>dilemmaet som udgangspunkt for </a:t>
            </a:r>
            <a:r>
              <a:rPr lang="da-DK" b="1" dirty="0" smtClean="0"/>
              <a:t>en </a:t>
            </a:r>
            <a:r>
              <a:rPr lang="da-DK" b="1" dirty="0"/>
              <a:t>fælles diskussion</a:t>
            </a:r>
            <a:r>
              <a:rPr lang="da-DK" b="1" dirty="0" smtClean="0"/>
              <a: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Afrundet rektangel 9"/>
          <p:cNvSpPr/>
          <p:nvPr/>
        </p:nvSpPr>
        <p:spPr>
          <a:xfrm>
            <a:off x="1936153" y="2689413"/>
            <a:ext cx="10255847" cy="39807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Ins="108000" rtlCol="0" anchor="ctr"/>
          <a:lstStyle/>
          <a:p>
            <a:r>
              <a:rPr lang="da-DK" sz="2000" dirty="0">
                <a:solidFill>
                  <a:schemeClr val="tx1"/>
                </a:solidFill>
              </a:rPr>
              <a:t>Hvordan spiser børnene deres madpakker. Pakker I eller børnene maden ud og sætter på tallerkener?</a:t>
            </a:r>
          </a:p>
          <a:p>
            <a:endParaRPr lang="da-DK" sz="2000" dirty="0">
              <a:solidFill>
                <a:schemeClr val="tx1"/>
              </a:solidFill>
            </a:endParaRPr>
          </a:p>
          <a:p>
            <a:r>
              <a:rPr lang="da-DK" sz="2000" dirty="0">
                <a:solidFill>
                  <a:schemeClr val="tx1"/>
                </a:solidFill>
              </a:rPr>
              <a:t>Har I eksempler på, at børnene interesserer sig for hinandens madpakker? </a:t>
            </a:r>
          </a:p>
          <a:p>
            <a:endParaRPr lang="da-DK" sz="2000" dirty="0">
              <a:solidFill>
                <a:schemeClr val="tx1"/>
              </a:solidFill>
            </a:endParaRPr>
          </a:p>
          <a:p>
            <a:r>
              <a:rPr lang="da-DK" sz="2000" dirty="0">
                <a:solidFill>
                  <a:schemeClr val="tx1"/>
                </a:solidFill>
              </a:rPr>
              <a:t>Hvilke </a:t>
            </a:r>
            <a:r>
              <a:rPr lang="da-DK" sz="2000" dirty="0" smtClean="0">
                <a:solidFill>
                  <a:schemeClr val="tx1"/>
                </a:solidFill>
              </a:rPr>
              <a:t>udfordringer og muligheder </a:t>
            </a:r>
            <a:r>
              <a:rPr lang="da-DK" sz="2000" dirty="0">
                <a:solidFill>
                  <a:schemeClr val="tx1"/>
                </a:solidFill>
              </a:rPr>
              <a:t>giver det for jeres arbejde med maddannelse, at børnene selv har madpakker med? </a:t>
            </a:r>
          </a:p>
          <a:p>
            <a:endParaRPr lang="da-DK" sz="2000" dirty="0">
              <a:solidFill>
                <a:schemeClr val="tx1"/>
              </a:solidFill>
            </a:endParaRPr>
          </a:p>
          <a:p>
            <a:r>
              <a:rPr lang="da-DK" sz="2000" dirty="0">
                <a:solidFill>
                  <a:schemeClr val="tx1"/>
                </a:solidFill>
              </a:rPr>
              <a:t>Hvilke muligheder har I for at styrke maddannelsen og den fælles måltidskultur? Hvordan kan I samarbejde med forældrene om børnenes madpakker? </a:t>
            </a:r>
            <a:endParaRPr lang="da-DK" sz="2000" dirty="0" smtClean="0">
              <a:solidFill>
                <a:schemeClr val="tx1"/>
              </a:solidFill>
            </a:endParaRPr>
          </a:p>
          <a:p>
            <a:endParaRPr lang="da-DK" sz="2000" dirty="0">
              <a:solidFill>
                <a:schemeClr val="tx1"/>
              </a:solidFill>
            </a:endParaRPr>
          </a:p>
          <a:p>
            <a:r>
              <a:rPr lang="da-DK" sz="2000" dirty="0" smtClean="0">
                <a:solidFill>
                  <a:schemeClr val="tx1"/>
                </a:solidFill>
              </a:rPr>
              <a:t>Del erfaringer med hinanden om, hvordan I taler med forældrene om børns madpakker. Hvilke Udfordringer og potentialer har I oplevet?</a:t>
            </a:r>
            <a:endParaRPr lang="da-DK" sz="2000" dirty="0">
              <a:solidFill>
                <a:schemeClr val="tx1"/>
              </a:solidFill>
            </a:endParaRPr>
          </a:p>
        </p:txBody>
      </p:sp>
      <p:grpSp>
        <p:nvGrpSpPr>
          <p:cNvPr id="11" name="Gruppe 10"/>
          <p:cNvGrpSpPr/>
          <p:nvPr/>
        </p:nvGrpSpPr>
        <p:grpSpPr>
          <a:xfrm>
            <a:off x="1234800" y="2124947"/>
            <a:ext cx="1219410" cy="1219410"/>
            <a:chOff x="4194175" y="3051175"/>
            <a:chExt cx="720725" cy="720725"/>
          </a:xfrm>
        </p:grpSpPr>
        <p:sp>
          <p:nvSpPr>
            <p:cNvPr id="12" name="Oval 23"/>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Oval 24"/>
            <p:cNvSpPr>
              <a:spLocks noChangeArrowheads="1"/>
            </p:cNvSpPr>
            <p:nvPr/>
          </p:nvSpPr>
          <p:spPr bwMode="auto">
            <a:xfrm>
              <a:off x="4497388" y="3503613"/>
              <a:ext cx="95250"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25"/>
            <p:cNvSpPr>
              <a:spLocks/>
            </p:cNvSpPr>
            <p:nvPr/>
          </p:nvSpPr>
          <p:spPr bwMode="auto">
            <a:xfrm>
              <a:off x="4427538" y="3211513"/>
              <a:ext cx="250825" cy="261938"/>
            </a:xfrm>
            <a:custGeom>
              <a:avLst/>
              <a:gdLst>
                <a:gd name="T0" fmla="*/ 162 w 328"/>
                <a:gd name="T1" fmla="*/ 0 h 344"/>
                <a:gd name="T2" fmla="*/ 34 w 328"/>
                <a:gd name="T3" fmla="*/ 43 h 344"/>
                <a:gd name="T4" fmla="*/ 2 w 328"/>
                <a:gd name="T5" fmla="*/ 147 h 344"/>
                <a:gd name="T6" fmla="*/ 104 w 328"/>
                <a:gd name="T7" fmla="*/ 147 h 344"/>
                <a:gd name="T8" fmla="*/ 163 w 328"/>
                <a:gd name="T9" fmla="*/ 83 h 344"/>
                <a:gd name="T10" fmla="*/ 220 w 328"/>
                <a:gd name="T11" fmla="*/ 136 h 344"/>
                <a:gd name="T12" fmla="*/ 113 w 328"/>
                <a:gd name="T13" fmla="*/ 230 h 344"/>
                <a:gd name="T14" fmla="*/ 107 w 328"/>
                <a:gd name="T15" fmla="*/ 231 h 344"/>
                <a:gd name="T16" fmla="*/ 107 w 328"/>
                <a:gd name="T17" fmla="*/ 344 h 344"/>
                <a:gd name="T18" fmla="*/ 200 w 328"/>
                <a:gd name="T19" fmla="*/ 344 h 344"/>
                <a:gd name="T20" fmla="*/ 200 w 328"/>
                <a:gd name="T21" fmla="*/ 293 h 344"/>
                <a:gd name="T22" fmla="*/ 328 w 328"/>
                <a:gd name="T23" fmla="*/ 138 h 344"/>
                <a:gd name="T24" fmla="*/ 162 w 328"/>
                <a:gd name="T2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4">
                  <a:moveTo>
                    <a:pt x="162" y="0"/>
                  </a:moveTo>
                  <a:cubicBezTo>
                    <a:pt x="104" y="0"/>
                    <a:pt x="61" y="15"/>
                    <a:pt x="34" y="43"/>
                  </a:cubicBezTo>
                  <a:cubicBezTo>
                    <a:pt x="10" y="68"/>
                    <a:pt x="0" y="103"/>
                    <a:pt x="2" y="147"/>
                  </a:cubicBezTo>
                  <a:lnTo>
                    <a:pt x="104" y="147"/>
                  </a:lnTo>
                  <a:cubicBezTo>
                    <a:pt x="104" y="99"/>
                    <a:pt x="119" y="83"/>
                    <a:pt x="163" y="83"/>
                  </a:cubicBezTo>
                  <a:cubicBezTo>
                    <a:pt x="198" y="83"/>
                    <a:pt x="220" y="103"/>
                    <a:pt x="220" y="136"/>
                  </a:cubicBezTo>
                  <a:cubicBezTo>
                    <a:pt x="220" y="203"/>
                    <a:pt x="166" y="221"/>
                    <a:pt x="113" y="230"/>
                  </a:cubicBezTo>
                  <a:lnTo>
                    <a:pt x="107" y="231"/>
                  </a:lnTo>
                  <a:lnTo>
                    <a:pt x="107" y="344"/>
                  </a:lnTo>
                  <a:lnTo>
                    <a:pt x="200" y="344"/>
                  </a:lnTo>
                  <a:lnTo>
                    <a:pt x="200" y="293"/>
                  </a:lnTo>
                  <a:cubicBezTo>
                    <a:pt x="260" y="276"/>
                    <a:pt x="328" y="226"/>
                    <a:pt x="328" y="138"/>
                  </a:cubicBezTo>
                  <a:cubicBezTo>
                    <a:pt x="328" y="43"/>
                    <a:pt x="245"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110015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43</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5" y="793624"/>
            <a:ext cx="9037636" cy="900000"/>
          </a:xfrm>
        </p:spPr>
        <p:txBody>
          <a:bodyPr/>
          <a:lstStyle/>
          <a:p>
            <a:r>
              <a:rPr lang="da-DK" dirty="0" smtClean="0"/>
              <a:t>Erfaringer fra dagtilbuddet </a:t>
            </a:r>
            <a:r>
              <a:rPr lang="da-DK" dirty="0" err="1" smtClean="0"/>
              <a:t>Bredballegaard</a:t>
            </a:r>
            <a:r>
              <a:rPr lang="da-DK" dirty="0" smtClean="0"/>
              <a:t>: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2" name="Pladsholder til indhold 1"/>
          <p:cNvSpPr>
            <a:spLocks noGrp="1"/>
          </p:cNvSpPr>
          <p:nvPr>
            <p:ph idx="1"/>
          </p:nvPr>
        </p:nvSpPr>
        <p:spPr>
          <a:xfrm>
            <a:off x="2563840" y="2408468"/>
            <a:ext cx="7055761" cy="3108960"/>
          </a:xfrm>
        </p:spPr>
        <p:txBody>
          <a:bodyPr/>
          <a:lstStyle/>
          <a:p>
            <a:pPr marL="0" indent="0">
              <a:buNone/>
            </a:pPr>
            <a:r>
              <a:rPr lang="da-DK" dirty="0" smtClean="0">
                <a:solidFill>
                  <a:schemeClr val="tx1"/>
                </a:solidFill>
              </a:rPr>
              <a:t>”Inden måltidet udpeger pædagogen tre hjælpere. De henter selv tallerkener, krus og bestik, som de deler ud til de andre børn. Det er en stor dag, når man er hjælper.”  </a:t>
            </a:r>
          </a:p>
          <a:p>
            <a:pPr marL="0" indent="0">
              <a:buNone/>
            </a:pPr>
            <a:endParaRPr lang="da-DK" dirty="0" smtClean="0">
              <a:solidFill>
                <a:schemeClr val="tx1"/>
              </a:solidFill>
            </a:endParaRPr>
          </a:p>
          <a:p>
            <a:pPr marL="0" indent="0">
              <a:buNone/>
            </a:pPr>
            <a:r>
              <a:rPr lang="da-DK" sz="1400" i="1" dirty="0" smtClean="0">
                <a:solidFill>
                  <a:schemeClr val="tx1"/>
                </a:solidFill>
              </a:rPr>
              <a:t>- Pædagog i </a:t>
            </a:r>
            <a:r>
              <a:rPr lang="da-DK" sz="1400" i="1" dirty="0" err="1" smtClean="0">
                <a:solidFill>
                  <a:schemeClr val="tx1"/>
                </a:solidFill>
              </a:rPr>
              <a:t>Bredballegaard</a:t>
            </a:r>
            <a:r>
              <a:rPr lang="da-DK" sz="1400" i="1" dirty="0" smtClean="0">
                <a:solidFill>
                  <a:schemeClr val="tx1"/>
                </a:solidFill>
              </a:rPr>
              <a:t> i Vejle i </a:t>
            </a:r>
            <a:r>
              <a:rPr lang="da-DK" sz="1400" i="1" dirty="0" err="1" smtClean="0">
                <a:solidFill>
                  <a:schemeClr val="tx1"/>
                </a:solidFill>
              </a:rPr>
              <a:t>EVA’s</a:t>
            </a:r>
            <a:r>
              <a:rPr lang="da-DK" sz="1400" i="1" dirty="0" smtClean="0">
                <a:solidFill>
                  <a:schemeClr val="tx1"/>
                </a:solidFill>
              </a:rPr>
              <a:t> magasin Mod på lyst til mad</a:t>
            </a:r>
          </a:p>
        </p:txBody>
      </p:sp>
      <p:grpSp>
        <p:nvGrpSpPr>
          <p:cNvPr id="10" name="Gruppe 9">
            <a:extLst>
              <a:ext uri="{FF2B5EF4-FFF2-40B4-BE49-F238E27FC236}">
                <a16:creationId xmlns:a16="http://schemas.microsoft.com/office/drawing/2014/main" id="{26EAAB4F-6C26-44F3-9DAD-5555A7380050}"/>
              </a:ext>
            </a:extLst>
          </p:cNvPr>
          <p:cNvGrpSpPr/>
          <p:nvPr/>
        </p:nvGrpSpPr>
        <p:grpSpPr>
          <a:xfrm>
            <a:off x="1235075" y="2034404"/>
            <a:ext cx="1219896" cy="1219896"/>
            <a:chOff x="2493882" y="1224507"/>
            <a:chExt cx="1219896" cy="1219896"/>
          </a:xfrm>
        </p:grpSpPr>
        <p:sp>
          <p:nvSpPr>
            <p:cNvPr id="11" name="Oval 5"/>
            <p:cNvSpPr>
              <a:spLocks noChangeArrowheads="1"/>
            </p:cNvSpPr>
            <p:nvPr/>
          </p:nvSpPr>
          <p:spPr bwMode="auto">
            <a:xfrm>
              <a:off x="2493882" y="1224507"/>
              <a:ext cx="1219896" cy="121989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2" name="Gruppe 11"/>
            <p:cNvGrpSpPr/>
            <p:nvPr/>
          </p:nvGrpSpPr>
          <p:grpSpPr>
            <a:xfrm>
              <a:off x="2805138" y="1598571"/>
              <a:ext cx="597385" cy="516432"/>
              <a:chOff x="1259537" y="1598571"/>
              <a:chExt cx="597385" cy="516432"/>
            </a:xfrm>
          </p:grpSpPr>
          <p:sp>
            <p:nvSpPr>
              <p:cNvPr id="13" name="Freeform 6"/>
              <p:cNvSpPr>
                <a:spLocks/>
              </p:cNvSpPr>
              <p:nvPr/>
            </p:nvSpPr>
            <p:spPr bwMode="auto">
              <a:xfrm>
                <a:off x="1259537" y="1598571"/>
                <a:ext cx="244258" cy="516432"/>
              </a:xfrm>
              <a:custGeom>
                <a:avLst/>
                <a:gdLst>
                  <a:gd name="T0" fmla="*/ 0 w 175"/>
                  <a:gd name="T1" fmla="*/ 192 h 370"/>
                  <a:gd name="T2" fmla="*/ 70 w 175"/>
                  <a:gd name="T3" fmla="*/ 192 h 370"/>
                  <a:gd name="T4" fmla="*/ 68 w 175"/>
                  <a:gd name="T5" fmla="*/ 370 h 370"/>
                  <a:gd name="T6" fmla="*/ 107 w 175"/>
                  <a:gd name="T7" fmla="*/ 370 h 370"/>
                  <a:gd name="T8" fmla="*/ 175 w 175"/>
                  <a:gd name="T9" fmla="*/ 231 h 370"/>
                  <a:gd name="T10" fmla="*/ 175 w 175"/>
                  <a:gd name="T11" fmla="*/ 0 h 370"/>
                  <a:gd name="T12" fmla="*/ 0 w 175"/>
                  <a:gd name="T13" fmla="*/ 0 h 370"/>
                  <a:gd name="T14" fmla="*/ 0 w 175"/>
                  <a:gd name="T15" fmla="*/ 19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192"/>
                    </a:moveTo>
                    <a:lnTo>
                      <a:pt x="70" y="192"/>
                    </a:lnTo>
                    <a:lnTo>
                      <a:pt x="68" y="370"/>
                    </a:lnTo>
                    <a:lnTo>
                      <a:pt x="107" y="370"/>
                    </a:lnTo>
                    <a:lnTo>
                      <a:pt x="175" y="231"/>
                    </a:lnTo>
                    <a:lnTo>
                      <a:pt x="175" y="0"/>
                    </a:lnTo>
                    <a:lnTo>
                      <a:pt x="0" y="0"/>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7"/>
              <p:cNvSpPr>
                <a:spLocks/>
              </p:cNvSpPr>
              <p:nvPr/>
            </p:nvSpPr>
            <p:spPr bwMode="auto">
              <a:xfrm>
                <a:off x="1612664" y="1598571"/>
                <a:ext cx="244258" cy="516432"/>
              </a:xfrm>
              <a:custGeom>
                <a:avLst/>
                <a:gdLst>
                  <a:gd name="T0" fmla="*/ 0 w 175"/>
                  <a:gd name="T1" fmla="*/ 0 h 370"/>
                  <a:gd name="T2" fmla="*/ 0 w 175"/>
                  <a:gd name="T3" fmla="*/ 192 h 370"/>
                  <a:gd name="T4" fmla="*/ 70 w 175"/>
                  <a:gd name="T5" fmla="*/ 192 h 370"/>
                  <a:gd name="T6" fmla="*/ 67 w 175"/>
                  <a:gd name="T7" fmla="*/ 370 h 370"/>
                  <a:gd name="T8" fmla="*/ 107 w 175"/>
                  <a:gd name="T9" fmla="*/ 370 h 370"/>
                  <a:gd name="T10" fmla="*/ 175 w 175"/>
                  <a:gd name="T11" fmla="*/ 231 h 370"/>
                  <a:gd name="T12" fmla="*/ 175 w 175"/>
                  <a:gd name="T13" fmla="*/ 0 h 370"/>
                  <a:gd name="T14" fmla="*/ 0 w 175"/>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0"/>
                    </a:moveTo>
                    <a:lnTo>
                      <a:pt x="0" y="192"/>
                    </a:lnTo>
                    <a:lnTo>
                      <a:pt x="70" y="192"/>
                    </a:lnTo>
                    <a:lnTo>
                      <a:pt x="67" y="370"/>
                    </a:lnTo>
                    <a:lnTo>
                      <a:pt x="107" y="370"/>
                    </a:lnTo>
                    <a:lnTo>
                      <a:pt x="175" y="231"/>
                    </a:lnTo>
                    <a:lnTo>
                      <a:pt x="17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1354142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44</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Afrunding i plenum: </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Afrundet rektangel 9"/>
          <p:cNvSpPr/>
          <p:nvPr/>
        </p:nvSpPr>
        <p:spPr>
          <a:xfrm>
            <a:off x="1840509" y="2435450"/>
            <a:ext cx="8218706"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da-DK" sz="2000" dirty="0">
                <a:solidFill>
                  <a:schemeClr val="accent1"/>
                </a:solidFill>
              </a:rPr>
              <a:t>Hvad er de væsentligste pointer vi har drøftet i grupperne? </a:t>
            </a:r>
            <a:endParaRPr lang="da-DK" sz="2000" dirty="0" smtClean="0">
              <a:solidFill>
                <a:schemeClr val="accent1"/>
              </a:solidFill>
            </a:endParaRPr>
          </a:p>
          <a:p>
            <a:endParaRPr lang="da-DK" sz="2000" i="1" dirty="0">
              <a:solidFill>
                <a:schemeClr val="accent1"/>
              </a:solidFill>
            </a:endParaRPr>
          </a:p>
          <a:p>
            <a:r>
              <a:rPr lang="da-DK" sz="2000" dirty="0">
                <a:solidFill>
                  <a:schemeClr val="accent1"/>
                </a:solidFill>
              </a:rPr>
              <a:t>Hvad vil vi gerne tage med videre i vores arbejde med mad og måltider</a:t>
            </a:r>
            <a:r>
              <a:rPr lang="da-DK" sz="2000" dirty="0" smtClean="0">
                <a:solidFill>
                  <a:schemeClr val="accent1"/>
                </a:solidFill>
              </a:rPr>
              <a:t>?</a:t>
            </a:r>
          </a:p>
          <a:p>
            <a:endParaRPr lang="da-DK" sz="2000" dirty="0">
              <a:solidFill>
                <a:schemeClr val="accent1"/>
              </a:solidFill>
            </a:endParaRPr>
          </a:p>
          <a:p>
            <a:r>
              <a:rPr lang="da-DK" sz="2000" dirty="0">
                <a:solidFill>
                  <a:schemeClr val="accent1"/>
                </a:solidFill>
              </a:rPr>
              <a:t>Hvordan kommer vi videre herfra: Er vi blevet inspireret til at gøre noget anderledes fremover, fx når vi spiser sammen med børnene i morgen</a:t>
            </a:r>
            <a:endParaRPr lang="da-DK" sz="2000" dirty="0">
              <a:solidFill>
                <a:schemeClr val="tx1"/>
              </a:solidFill>
            </a:endParaRPr>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075" y="1802675"/>
            <a:ext cx="1561693" cy="1561693"/>
          </a:xfrm>
          <a:prstGeom prst="rect">
            <a:avLst/>
          </a:prstGeom>
        </p:spPr>
      </p:pic>
    </p:spTree>
    <p:extLst>
      <p:ext uri="{BB962C8B-B14F-4D97-AF65-F5344CB8AC3E}">
        <p14:creationId xmlns:p14="http://schemas.microsoft.com/office/powerpoint/2010/main" val="2999027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5076" y="2901412"/>
            <a:ext cx="9037637" cy="4140200"/>
          </a:xfrm>
        </p:spPr>
        <p:txBody>
          <a:bodyPr/>
          <a:lstStyle/>
          <a:p>
            <a:pPr marL="0" indent="0">
              <a:buNone/>
            </a:pPr>
            <a:r>
              <a:rPr lang="da-DK" i="1" dirty="0">
                <a:solidFill>
                  <a:schemeClr val="tx1"/>
                </a:solidFill>
              </a:rPr>
              <a:t>Vi skal arbejde videre med dilemmaet på næste møde. Indtil da vil jeg derfor bede jer om at gøre følgende 3 ting: </a:t>
            </a:r>
          </a:p>
          <a:p>
            <a:r>
              <a:rPr lang="da-DK" dirty="0" smtClean="0">
                <a:solidFill>
                  <a:schemeClr val="tx1"/>
                </a:solidFill>
              </a:rPr>
              <a:t>Aftal </a:t>
            </a:r>
            <a:r>
              <a:rPr lang="da-DK" dirty="0">
                <a:solidFill>
                  <a:schemeClr val="tx1"/>
                </a:solidFill>
              </a:rPr>
              <a:t>med en kollega, at I den næste måneds </a:t>
            </a:r>
            <a:r>
              <a:rPr lang="da-DK" dirty="0" smtClean="0">
                <a:solidFill>
                  <a:schemeClr val="tx1"/>
                </a:solidFill>
              </a:rPr>
              <a:t>tid observerer</a:t>
            </a:r>
            <a:r>
              <a:rPr lang="da-DK" dirty="0">
                <a:solidFill>
                  <a:schemeClr val="tx1"/>
                </a:solidFill>
              </a:rPr>
              <a:t>, hvilke børn der sidder sammen og hvordan deres interaktion er under måltidet. </a:t>
            </a:r>
            <a:endParaRPr lang="da-DK" dirty="0" smtClean="0">
              <a:solidFill>
                <a:schemeClr val="tx1"/>
              </a:solidFill>
            </a:endParaRPr>
          </a:p>
          <a:p>
            <a:r>
              <a:rPr lang="da-DK" dirty="0" smtClean="0">
                <a:solidFill>
                  <a:schemeClr val="tx1"/>
                </a:solidFill>
              </a:rPr>
              <a:t>Observer </a:t>
            </a:r>
            <a:r>
              <a:rPr lang="da-DK" dirty="0">
                <a:solidFill>
                  <a:schemeClr val="tx1"/>
                </a:solidFill>
              </a:rPr>
              <a:t>hvorvidt og hvordan børnene taler sammen, og hvad deres samtaler handler om – taler de fx om maden og er de motiverede for at smage nye ting? </a:t>
            </a:r>
            <a:endParaRPr lang="da-DK" dirty="0" smtClean="0">
              <a:solidFill>
                <a:schemeClr val="tx1"/>
              </a:solidFill>
            </a:endParaRPr>
          </a:p>
          <a:p>
            <a:r>
              <a:rPr lang="da-DK" dirty="0" smtClean="0">
                <a:solidFill>
                  <a:schemeClr val="tx1"/>
                </a:solidFill>
              </a:rPr>
              <a:t>Observer, om nogle </a:t>
            </a:r>
            <a:r>
              <a:rPr lang="da-DK" dirty="0">
                <a:solidFill>
                  <a:schemeClr val="tx1"/>
                </a:solidFill>
              </a:rPr>
              <a:t>børn </a:t>
            </a:r>
            <a:r>
              <a:rPr lang="da-DK" dirty="0" smtClean="0">
                <a:solidFill>
                  <a:schemeClr val="tx1"/>
                </a:solidFill>
              </a:rPr>
              <a:t>larmer </a:t>
            </a:r>
            <a:r>
              <a:rPr lang="da-DK" dirty="0">
                <a:solidFill>
                  <a:schemeClr val="tx1"/>
                </a:solidFill>
              </a:rPr>
              <a:t>eller griser mere med maden end andre børn? Og hvordan reagerer de andre børn </a:t>
            </a:r>
            <a:r>
              <a:rPr lang="da-DK" dirty="0" smtClean="0">
                <a:solidFill>
                  <a:schemeClr val="tx1"/>
                </a:solidFill>
              </a:rPr>
              <a:t>og I som pædagogisk personale på </a:t>
            </a:r>
            <a:r>
              <a:rPr lang="da-DK" dirty="0">
                <a:solidFill>
                  <a:schemeClr val="tx1"/>
                </a:solidFill>
              </a:rPr>
              <a:t>larmen? </a:t>
            </a:r>
            <a:endParaRPr lang="da-DK" dirty="0" smtClean="0"/>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45</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522000"/>
            <a:ext cx="10260514" cy="900000"/>
          </a:xfrm>
        </p:spPr>
        <p:txBody>
          <a:bodyPr/>
          <a:lstStyle/>
          <a:p>
            <a:r>
              <a:rPr lang="da-DK" dirty="0" smtClean="0"/>
              <a:t>TEMA 1:  </a:t>
            </a:r>
            <a:br>
              <a:rPr lang="da-DK" dirty="0" smtClean="0"/>
            </a:br>
            <a:r>
              <a:rPr lang="da-DK" dirty="0" smtClean="0"/>
              <a:t>Det </a:t>
            </a:r>
            <a:r>
              <a:rPr lang="da-DK" dirty="0"/>
              <a:t>pædagogiske arbejde med </a:t>
            </a:r>
            <a:r>
              <a:rPr lang="da-DK" dirty="0" smtClean="0"/>
              <a:t>måltidet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Højrepil 8"/>
          <p:cNvSpPr/>
          <p:nvPr/>
        </p:nvSpPr>
        <p:spPr>
          <a:xfrm>
            <a:off x="3592286" y="1422000"/>
            <a:ext cx="4641055" cy="1203634"/>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p:cNvSpPr txBox="1"/>
          <p:nvPr/>
        </p:nvSpPr>
        <p:spPr>
          <a:xfrm>
            <a:off x="4023634" y="1839151"/>
            <a:ext cx="3626113" cy="369332"/>
          </a:xfrm>
          <a:prstGeom prst="rect">
            <a:avLst/>
          </a:prstGeom>
          <a:noFill/>
        </p:spPr>
        <p:txBody>
          <a:bodyPr wrap="square" rtlCol="0">
            <a:spAutoFit/>
          </a:bodyPr>
          <a:lstStyle/>
          <a:p>
            <a:r>
              <a:rPr lang="da-DK" b="1" dirty="0">
                <a:solidFill>
                  <a:schemeClr val="tx2"/>
                </a:solidFill>
              </a:rPr>
              <a:t>Aktivitet </a:t>
            </a:r>
            <a:r>
              <a:rPr lang="da-DK" b="1" dirty="0" smtClean="0">
                <a:solidFill>
                  <a:schemeClr val="tx2"/>
                </a:solidFill>
              </a:rPr>
              <a:t>til de næste måltider</a:t>
            </a:r>
            <a:endParaRPr lang="da-DK" b="1" dirty="0">
              <a:solidFill>
                <a:schemeClr val="tx2"/>
              </a:solidFill>
            </a:endParaRPr>
          </a:p>
        </p:txBody>
      </p:sp>
    </p:spTree>
    <p:extLst>
      <p:ext uri="{BB962C8B-B14F-4D97-AF65-F5344CB8AC3E}">
        <p14:creationId xmlns:p14="http://schemas.microsoft.com/office/powerpoint/2010/main" val="1493952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347813" y="3535327"/>
            <a:ext cx="9547975" cy="4140200"/>
          </a:xfrm>
        </p:spPr>
        <p:txBody>
          <a:bodyPr/>
          <a:lstStyle/>
          <a:p>
            <a:pPr marL="0" indent="0">
              <a:buNone/>
            </a:pPr>
            <a:r>
              <a:rPr lang="da-DK" i="1" dirty="0" smtClean="0">
                <a:solidFill>
                  <a:schemeClr val="tx1"/>
                </a:solidFill>
              </a:rPr>
              <a:t>Vi skal arbejde videre med dilemmaet på næste møde. Indtil da vil jeg derfor bede jer om at gøre følgende 3 ting: </a:t>
            </a:r>
          </a:p>
          <a:p>
            <a:r>
              <a:rPr lang="da-DK" dirty="0" smtClean="0">
                <a:solidFill>
                  <a:schemeClr val="tx1"/>
                </a:solidFill>
              </a:rPr>
              <a:t>Aftal </a:t>
            </a:r>
            <a:r>
              <a:rPr lang="da-DK" dirty="0">
                <a:solidFill>
                  <a:schemeClr val="tx1"/>
                </a:solidFill>
              </a:rPr>
              <a:t>med den madprofessionelle, at I et par gange om ugen </a:t>
            </a:r>
            <a:r>
              <a:rPr lang="da-DK" dirty="0" smtClean="0">
                <a:solidFill>
                  <a:schemeClr val="tx1"/>
                </a:solidFill>
              </a:rPr>
              <a:t>serverer </a:t>
            </a:r>
            <a:r>
              <a:rPr lang="da-DK" dirty="0">
                <a:solidFill>
                  <a:schemeClr val="tx1"/>
                </a:solidFill>
              </a:rPr>
              <a:t>en bestemt grøntsag eller frugt til måltiderne, som </a:t>
            </a:r>
            <a:r>
              <a:rPr lang="da-DK" dirty="0" smtClean="0">
                <a:solidFill>
                  <a:schemeClr val="tx1"/>
                </a:solidFill>
              </a:rPr>
              <a:t>ikke er blandt dem, der kan forventes at være mest kendt for børn.</a:t>
            </a:r>
          </a:p>
          <a:p>
            <a:r>
              <a:rPr lang="da-DK" dirty="0" smtClean="0">
                <a:solidFill>
                  <a:schemeClr val="tx1"/>
                </a:solidFill>
              </a:rPr>
              <a:t>Tal </a:t>
            </a:r>
            <a:r>
              <a:rPr lang="da-DK" dirty="0">
                <a:solidFill>
                  <a:schemeClr val="tx1"/>
                </a:solidFill>
              </a:rPr>
              <a:t>med børnene om, hvad grøntsagen smager af. </a:t>
            </a:r>
            <a:endParaRPr lang="da-DK" dirty="0" smtClean="0">
              <a:solidFill>
                <a:schemeClr val="tx1"/>
              </a:solidFill>
            </a:endParaRPr>
          </a:p>
          <a:p>
            <a:r>
              <a:rPr lang="da-DK" dirty="0" smtClean="0">
                <a:solidFill>
                  <a:schemeClr val="tx1"/>
                </a:solidFill>
              </a:rPr>
              <a:t>Observér børnene, når de spiser eller vælger grøntsagen fra.</a:t>
            </a:r>
            <a:endParaRPr lang="da-DK" dirty="0">
              <a:solidFill>
                <a:schemeClr val="tx1"/>
              </a:solidFill>
            </a:endParaRPr>
          </a:p>
          <a:p>
            <a:pPr marL="0" indent="0">
              <a:buNone/>
            </a:pPr>
            <a:endParaRPr lang="da-DK" dirty="0"/>
          </a:p>
          <a:p>
            <a:endParaRPr lang="da-DK" dirty="0"/>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46</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TEMA 2: </a:t>
            </a:r>
            <a:r>
              <a:rPr lang="da-DK" dirty="0"/>
              <a:t>Det pædagogiske arbejde med børns smagskompetencer og </a:t>
            </a:r>
            <a:r>
              <a:rPr lang="da-DK" dirty="0" err="1"/>
              <a:t>madmod</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Højrepil 9"/>
          <p:cNvSpPr/>
          <p:nvPr/>
        </p:nvSpPr>
        <p:spPr>
          <a:xfrm>
            <a:off x="3282682" y="1554480"/>
            <a:ext cx="5167901" cy="1561740"/>
          </a:xfrm>
          <a:prstGeom prst="rightArrow">
            <a:avLst/>
          </a:prstGeom>
          <a:solidFill>
            <a:srgbClr val="E595D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p:cNvSpPr txBox="1"/>
          <p:nvPr/>
        </p:nvSpPr>
        <p:spPr>
          <a:xfrm>
            <a:off x="3847760" y="2150684"/>
            <a:ext cx="4037744" cy="369332"/>
          </a:xfrm>
          <a:prstGeom prst="rect">
            <a:avLst/>
          </a:prstGeom>
          <a:noFill/>
        </p:spPr>
        <p:txBody>
          <a:bodyPr wrap="square" rtlCol="0">
            <a:spAutoFit/>
          </a:bodyPr>
          <a:lstStyle/>
          <a:p>
            <a:r>
              <a:rPr lang="da-DK" b="1" dirty="0"/>
              <a:t>Aktivitet </a:t>
            </a:r>
            <a:r>
              <a:rPr lang="da-DK" b="1" dirty="0" smtClean="0"/>
              <a:t>til de næste måltider</a:t>
            </a:r>
            <a:endParaRPr lang="da-DK" b="1" dirty="0"/>
          </a:p>
        </p:txBody>
      </p:sp>
    </p:spTree>
    <p:extLst>
      <p:ext uri="{BB962C8B-B14F-4D97-AF65-F5344CB8AC3E}">
        <p14:creationId xmlns:p14="http://schemas.microsoft.com/office/powerpoint/2010/main" val="1562292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467132" y="3257924"/>
            <a:ext cx="9269694" cy="4788939"/>
          </a:xfrm>
        </p:spPr>
        <p:txBody>
          <a:bodyPr/>
          <a:lstStyle/>
          <a:p>
            <a:pPr marL="0" indent="0">
              <a:buNone/>
            </a:pPr>
            <a:r>
              <a:rPr lang="da-DK" i="1" dirty="0">
                <a:solidFill>
                  <a:schemeClr val="tx1"/>
                </a:solidFill>
              </a:rPr>
              <a:t>Vi skal arbejde videre med dilemmaet på næste møde. Indtil da vil jeg derfor bede jer om at gøre følgende </a:t>
            </a:r>
            <a:r>
              <a:rPr lang="da-DK" i="1" dirty="0" smtClean="0">
                <a:solidFill>
                  <a:schemeClr val="tx1"/>
                </a:solidFill>
              </a:rPr>
              <a:t>3 </a:t>
            </a:r>
            <a:r>
              <a:rPr lang="da-DK" i="1" dirty="0">
                <a:solidFill>
                  <a:schemeClr val="tx1"/>
                </a:solidFill>
              </a:rPr>
              <a:t>ting ved de næste måltider: </a:t>
            </a:r>
            <a:endParaRPr lang="da-DK" dirty="0" smtClean="0">
              <a:solidFill>
                <a:schemeClr val="tx1"/>
              </a:solidFill>
            </a:endParaRPr>
          </a:p>
          <a:p>
            <a:pPr>
              <a:buFontTx/>
              <a:buChar char="-"/>
            </a:pPr>
            <a:r>
              <a:rPr lang="da-DK" dirty="0" smtClean="0">
                <a:solidFill>
                  <a:schemeClr val="accent1"/>
                </a:solidFill>
              </a:rPr>
              <a:t>Tal med den madprofessionelle om muligheden </a:t>
            </a:r>
            <a:r>
              <a:rPr lang="da-DK" dirty="0">
                <a:solidFill>
                  <a:schemeClr val="accent1"/>
                </a:solidFill>
              </a:rPr>
              <a:t>for, at børnene selv kan deltage i dele af arbejdet med råvarer ved bordet. </a:t>
            </a:r>
            <a:endParaRPr lang="da-DK" dirty="0" smtClean="0">
              <a:solidFill>
                <a:schemeClr val="accent1"/>
              </a:solidFill>
            </a:endParaRPr>
          </a:p>
          <a:p>
            <a:pPr>
              <a:buFontTx/>
              <a:buChar char="-"/>
            </a:pPr>
            <a:r>
              <a:rPr lang="da-DK" dirty="0" smtClean="0">
                <a:solidFill>
                  <a:schemeClr val="accent1"/>
                </a:solidFill>
              </a:rPr>
              <a:t>Aftal fx med den madprofessionelle, </a:t>
            </a:r>
            <a:r>
              <a:rPr lang="da-DK" dirty="0">
                <a:solidFill>
                  <a:schemeClr val="accent1"/>
                </a:solidFill>
              </a:rPr>
              <a:t>at de får serveret kogte æg, som de selv skal pille og dele med en </a:t>
            </a:r>
            <a:r>
              <a:rPr lang="da-DK" dirty="0" smtClean="0">
                <a:solidFill>
                  <a:schemeClr val="accent1"/>
                </a:solidFill>
              </a:rPr>
              <a:t>æggedeler eller </a:t>
            </a:r>
            <a:r>
              <a:rPr lang="da-DK" dirty="0">
                <a:solidFill>
                  <a:schemeClr val="accent1"/>
                </a:solidFill>
              </a:rPr>
              <a:t>yoghurt, de selv skal blande med frugt, som de selv skærer ud. </a:t>
            </a:r>
            <a:endParaRPr lang="da-DK" dirty="0" smtClean="0">
              <a:solidFill>
                <a:schemeClr val="accent1"/>
              </a:solidFill>
            </a:endParaRPr>
          </a:p>
          <a:p>
            <a:pPr>
              <a:buFontTx/>
              <a:buChar char="-"/>
            </a:pPr>
            <a:r>
              <a:rPr lang="da-DK" dirty="0" smtClean="0">
                <a:solidFill>
                  <a:schemeClr val="accent1"/>
                </a:solidFill>
              </a:rPr>
              <a:t>Tal med børnene om, hvordan det føles at røre ved maden og tilberede den, inden de spiser den.</a:t>
            </a:r>
            <a:endParaRPr lang="da-DK" dirty="0">
              <a:solidFill>
                <a:schemeClr val="accent1"/>
              </a:solidFill>
            </a:endParaRPr>
          </a:p>
          <a:p>
            <a:endParaRPr lang="da-DK"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47</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TEMA 3: </a:t>
            </a:r>
            <a:r>
              <a:rPr lang="da-DK" dirty="0"/>
              <a:t>Det pædagogiske arbejde med at inddrage børn i madlavning og forberedelse</a:t>
            </a:r>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Højrepil 8"/>
          <p:cNvSpPr/>
          <p:nvPr/>
        </p:nvSpPr>
        <p:spPr>
          <a:xfrm>
            <a:off x="2834543" y="1492852"/>
            <a:ext cx="5167901" cy="1694220"/>
          </a:xfrm>
          <a:prstGeom prs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p:cNvSpPr txBox="1"/>
          <p:nvPr/>
        </p:nvSpPr>
        <p:spPr>
          <a:xfrm>
            <a:off x="3577992" y="2155296"/>
            <a:ext cx="4037744" cy="369332"/>
          </a:xfrm>
          <a:prstGeom prst="rect">
            <a:avLst/>
          </a:prstGeom>
          <a:noFill/>
        </p:spPr>
        <p:txBody>
          <a:bodyPr wrap="square" rtlCol="0">
            <a:spAutoFit/>
          </a:bodyPr>
          <a:lstStyle/>
          <a:p>
            <a:r>
              <a:rPr lang="da-DK" b="1" dirty="0"/>
              <a:t>Aktivitet </a:t>
            </a:r>
            <a:r>
              <a:rPr lang="da-DK" b="1" dirty="0" smtClean="0"/>
              <a:t>til de næste måltider</a:t>
            </a:r>
            <a:endParaRPr lang="da-DK" b="1" dirty="0"/>
          </a:p>
        </p:txBody>
      </p:sp>
    </p:spTree>
    <p:extLst>
      <p:ext uri="{BB962C8B-B14F-4D97-AF65-F5344CB8AC3E}">
        <p14:creationId xmlns:p14="http://schemas.microsoft.com/office/powerpoint/2010/main" val="30092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3031893"/>
            <a:ext cx="10492302" cy="4377060"/>
          </a:xfrm>
        </p:spPr>
        <p:txBody>
          <a:bodyPr/>
          <a:lstStyle/>
          <a:p>
            <a:pPr marL="0" indent="0">
              <a:buNone/>
            </a:pPr>
            <a:r>
              <a:rPr lang="da-DK" dirty="0" smtClean="0"/>
              <a:t/>
            </a:r>
            <a:br>
              <a:rPr lang="da-DK" dirty="0" smtClean="0"/>
            </a:br>
            <a:r>
              <a:rPr lang="da-DK" i="1" dirty="0">
                <a:solidFill>
                  <a:schemeClr val="tx1"/>
                </a:solidFill>
              </a:rPr>
              <a:t>Vi skal arbejde videre med dilemmaet på næste møde. Indtil da vil jeg derfor bede jer om at gøre </a:t>
            </a:r>
            <a:r>
              <a:rPr lang="da-DK" i="1" dirty="0" smtClean="0">
                <a:solidFill>
                  <a:schemeClr val="tx1"/>
                </a:solidFill>
              </a:rPr>
              <a:t>følgende 4 ting ved de næste måltider: </a:t>
            </a:r>
            <a:endParaRPr lang="da-DK" i="1" dirty="0">
              <a:solidFill>
                <a:schemeClr val="tx1"/>
              </a:solidFill>
            </a:endParaRPr>
          </a:p>
          <a:p>
            <a:r>
              <a:rPr lang="da-DK" dirty="0">
                <a:solidFill>
                  <a:schemeClr val="tx1"/>
                </a:solidFill>
              </a:rPr>
              <a:t>Fokuser </a:t>
            </a:r>
            <a:r>
              <a:rPr lang="da-DK" dirty="0" smtClean="0">
                <a:solidFill>
                  <a:schemeClr val="tx1"/>
                </a:solidFill>
              </a:rPr>
              <a:t>på </a:t>
            </a:r>
            <a:r>
              <a:rPr lang="da-DK" dirty="0">
                <a:solidFill>
                  <a:schemeClr val="tx1"/>
                </a:solidFill>
              </a:rPr>
              <a:t>børnenes madpakker under måltidet. </a:t>
            </a:r>
          </a:p>
          <a:p>
            <a:r>
              <a:rPr lang="da-DK" dirty="0" smtClean="0">
                <a:solidFill>
                  <a:schemeClr val="tx1"/>
                </a:solidFill>
              </a:rPr>
              <a:t>Tal </a:t>
            </a:r>
            <a:r>
              <a:rPr lang="da-DK" dirty="0">
                <a:solidFill>
                  <a:schemeClr val="tx1"/>
                </a:solidFill>
              </a:rPr>
              <a:t>med børnene om, hvad de har med, og hvordan det smager. </a:t>
            </a:r>
            <a:endParaRPr lang="da-DK" dirty="0" smtClean="0">
              <a:solidFill>
                <a:schemeClr val="tx1"/>
              </a:solidFill>
            </a:endParaRPr>
          </a:p>
          <a:p>
            <a:r>
              <a:rPr lang="da-DK" dirty="0" smtClean="0">
                <a:solidFill>
                  <a:schemeClr val="tx1"/>
                </a:solidFill>
              </a:rPr>
              <a:t>Brug </a:t>
            </a:r>
            <a:r>
              <a:rPr lang="da-DK" dirty="0">
                <a:solidFill>
                  <a:schemeClr val="tx1"/>
                </a:solidFill>
              </a:rPr>
              <a:t>de fem grundsmage i samtalen, tal om, hvordan maden føles i munden, hvilke farver der er, og hvordan det dufter. </a:t>
            </a:r>
            <a:endParaRPr lang="da-DK" dirty="0" smtClean="0">
              <a:solidFill>
                <a:schemeClr val="tx1"/>
              </a:solidFill>
            </a:endParaRPr>
          </a:p>
          <a:p>
            <a:r>
              <a:rPr lang="da-DK" dirty="0" smtClean="0">
                <a:solidFill>
                  <a:schemeClr val="tx1"/>
                </a:solidFill>
              </a:rPr>
              <a:t>Lad </a:t>
            </a:r>
            <a:r>
              <a:rPr lang="da-DK" dirty="0">
                <a:solidFill>
                  <a:schemeClr val="tx1"/>
                </a:solidFill>
              </a:rPr>
              <a:t>alle børn fortælle noget om deres madpakke, mens I spiser. </a:t>
            </a:r>
            <a:r>
              <a:rPr lang="da-DK" dirty="0" smtClean="0">
                <a:solidFill>
                  <a:schemeClr val="tx1"/>
                </a:solidFill>
              </a:rPr>
              <a:t>I kan fx motivere denne samtale ved at spørge børnene om, hvorvidt der er noget nyt eller noget de allerede har smagt før i deres madpakke eller om, hvordan deres mad dufter.</a:t>
            </a:r>
          </a:p>
          <a:p>
            <a:pPr marL="0" indent="0">
              <a:buNone/>
            </a:pPr>
            <a:endParaRPr lang="da-DK" dirty="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48</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243430"/>
            <a:ext cx="9037636" cy="1637757"/>
          </a:xfrm>
        </p:spPr>
        <p:txBody>
          <a:bodyPr/>
          <a:lstStyle/>
          <a:p>
            <a:r>
              <a:rPr lang="da-DK" dirty="0" smtClean="0"/>
              <a:t>Tema 4: Det pædagogiske arbejde med børns madpakker og </a:t>
            </a:r>
            <a:r>
              <a:rPr lang="da-DK" dirty="0" err="1" smtClean="0"/>
              <a:t>madmod</a:t>
            </a:r>
            <a:r>
              <a:rPr lang="da-DK" dirty="0" smtClean="0"/>
              <a:t/>
            </a:r>
            <a:br>
              <a:rPr lang="da-DK" dirty="0" smtClean="0"/>
            </a:b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r>
              <a:rPr lang="da-DK" dirty="0" smtClean="0"/>
              <a:t> i deres</a:t>
            </a:r>
            <a:endParaRPr lang="da-DK" dirty="0"/>
          </a:p>
        </p:txBody>
      </p:sp>
      <p:sp>
        <p:nvSpPr>
          <p:cNvPr id="9" name="Højrepil 8"/>
          <p:cNvSpPr/>
          <p:nvPr/>
        </p:nvSpPr>
        <p:spPr>
          <a:xfrm>
            <a:off x="2515324" y="1609431"/>
            <a:ext cx="5167901" cy="169422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p:cNvSpPr txBox="1"/>
          <p:nvPr/>
        </p:nvSpPr>
        <p:spPr>
          <a:xfrm>
            <a:off x="3389348" y="2271874"/>
            <a:ext cx="4037744" cy="369332"/>
          </a:xfrm>
          <a:prstGeom prst="rect">
            <a:avLst/>
          </a:prstGeom>
          <a:noFill/>
        </p:spPr>
        <p:txBody>
          <a:bodyPr wrap="square" rtlCol="0">
            <a:spAutoFit/>
          </a:bodyPr>
          <a:lstStyle/>
          <a:p>
            <a:r>
              <a:rPr lang="da-DK" b="1" dirty="0"/>
              <a:t>Aktivitet </a:t>
            </a:r>
            <a:r>
              <a:rPr lang="da-DK" b="1" dirty="0" smtClean="0"/>
              <a:t>til de næste måltider</a:t>
            </a:r>
            <a:endParaRPr lang="da-DK" b="1" dirty="0"/>
          </a:p>
        </p:txBody>
      </p:sp>
    </p:spTree>
    <p:extLst>
      <p:ext uri="{BB962C8B-B14F-4D97-AF65-F5344CB8AC3E}">
        <p14:creationId xmlns:p14="http://schemas.microsoft.com/office/powerpoint/2010/main" val="2390429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i="1" dirty="0" smtClean="0">
                <a:solidFill>
                  <a:schemeClr val="tx1"/>
                </a:solidFill>
              </a:rPr>
              <a:t>Vend </a:t>
            </a:r>
            <a:r>
              <a:rPr lang="da-DK" i="1" dirty="0">
                <a:solidFill>
                  <a:schemeClr val="tx1"/>
                </a:solidFill>
              </a:rPr>
              <a:t>jer mod jeres sidemand. På baggrund af de aktiviteter, som I har i gangsat ved sidste møde og det I har observeret og erfaret, kan I vende følgende punkter. </a:t>
            </a:r>
            <a:endParaRPr lang="da-DK" i="1" dirty="0" smtClean="0">
              <a:solidFill>
                <a:schemeClr val="tx1"/>
              </a:solidFill>
            </a:endParaRPr>
          </a:p>
          <a:p>
            <a:pPr marL="0" indent="0">
              <a:buNone/>
            </a:pPr>
            <a:endParaRPr lang="da-DK" i="1" dirty="0" smtClean="0">
              <a:solidFill>
                <a:schemeClr val="tx1"/>
              </a:solidFill>
            </a:endParaRPr>
          </a:p>
          <a:p>
            <a:r>
              <a:rPr lang="da-DK" dirty="0" smtClean="0">
                <a:solidFill>
                  <a:schemeClr val="tx1"/>
                </a:solidFill>
              </a:rPr>
              <a:t>Hvordan oplevede I selv aktiviteten? Hvad var udfordrende, hvad fungerede ift. jeres rolle under måltidet?</a:t>
            </a:r>
          </a:p>
          <a:p>
            <a:r>
              <a:rPr lang="da-DK" dirty="0" smtClean="0">
                <a:solidFill>
                  <a:schemeClr val="tx1"/>
                </a:solidFill>
              </a:rPr>
              <a:t>Hvordan oplevede I, at børnene reagerede på tiltagene? </a:t>
            </a:r>
          </a:p>
          <a:p>
            <a:r>
              <a:rPr lang="da-DK" dirty="0" smtClean="0">
                <a:solidFill>
                  <a:schemeClr val="tx1"/>
                </a:solidFill>
              </a:rPr>
              <a:t>Er I blevet inspireret til at gøre noget anderledes i fremtiden? Og/ eller holde fast i arbejdsgange?</a:t>
            </a:r>
          </a:p>
          <a:p>
            <a:pPr lvl="0"/>
            <a:r>
              <a:rPr lang="da-DK" dirty="0" smtClean="0">
                <a:solidFill>
                  <a:schemeClr val="tx1"/>
                </a:solidFill>
              </a:rPr>
              <a:t>Tal </a:t>
            </a:r>
            <a:r>
              <a:rPr lang="da-DK" dirty="0">
                <a:solidFill>
                  <a:schemeClr val="tx1"/>
                </a:solidFill>
              </a:rPr>
              <a:t>om, hvad I ellers kan gøre for at sikre, at madlyst, nydelse og </a:t>
            </a:r>
            <a:r>
              <a:rPr lang="da-DK" dirty="0" err="1">
                <a:solidFill>
                  <a:schemeClr val="tx1"/>
                </a:solidFill>
              </a:rPr>
              <a:t>madmod</a:t>
            </a:r>
            <a:r>
              <a:rPr lang="da-DK" dirty="0">
                <a:solidFill>
                  <a:schemeClr val="tx1"/>
                </a:solidFill>
              </a:rPr>
              <a:t> kommer i fokus, når børnene spiser.</a:t>
            </a:r>
          </a:p>
        </p:txBody>
      </p:sp>
      <p:sp>
        <p:nvSpPr>
          <p:cNvPr id="3" name="Pladsholder til slidenummer 2"/>
          <p:cNvSpPr>
            <a:spLocks noGrp="1"/>
          </p:cNvSpPr>
          <p:nvPr>
            <p:ph type="sldNum" sz="quarter" idx="12"/>
          </p:nvPr>
        </p:nvSpPr>
        <p:spPr/>
        <p:txBody>
          <a:bodyPr/>
          <a:lstStyle/>
          <a:p>
            <a:fld id="{61A7DA12-F1F9-43F2-A12A-1E9EF0E92BD7}" type="slidenum">
              <a:rPr lang="da-DK" smtClean="0"/>
              <a:pPr/>
              <a:t>49</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Møde II: Diskussion efter udført aktivitet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07872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5</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5077" y="146596"/>
            <a:ext cx="9037636" cy="900000"/>
          </a:xfrm>
        </p:spPr>
        <p:txBody>
          <a:bodyPr/>
          <a:lstStyle/>
          <a:p>
            <a:r>
              <a:rPr lang="da-DK" dirty="0" smtClean="0"/>
              <a:t>Kort om modulet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grpSp>
        <p:nvGrpSpPr>
          <p:cNvPr id="11" name="Gruppe 10"/>
          <p:cNvGrpSpPr/>
          <p:nvPr/>
        </p:nvGrpSpPr>
        <p:grpSpPr>
          <a:xfrm>
            <a:off x="8314659" y="1693624"/>
            <a:ext cx="3572541" cy="3416592"/>
            <a:chOff x="6555880" y="398045"/>
            <a:chExt cx="2808253" cy="2412820"/>
          </a:xfrm>
          <a:solidFill>
            <a:schemeClr val="accent1">
              <a:lumMod val="20000"/>
              <a:lumOff val="80000"/>
            </a:schemeClr>
          </a:solidFill>
        </p:grpSpPr>
        <p:sp>
          <p:nvSpPr>
            <p:cNvPr id="12" name="Ellipse 11"/>
            <p:cNvSpPr/>
            <p:nvPr/>
          </p:nvSpPr>
          <p:spPr>
            <a:xfrm>
              <a:off x="6555880" y="398045"/>
              <a:ext cx="2808253" cy="241282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Pladsholder til indhold 2">
              <a:extLst>
                <a:ext uri="{FF2B5EF4-FFF2-40B4-BE49-F238E27FC236}">
                  <a16:creationId xmlns:a16="http://schemas.microsoft.com/office/drawing/2014/main" id="{D228DC12-DE63-B749-ACFA-28D65240C11F}"/>
                </a:ext>
              </a:extLst>
            </p:cNvPr>
            <p:cNvSpPr txBox="1">
              <a:spLocks/>
            </p:cNvSpPr>
            <p:nvPr/>
          </p:nvSpPr>
          <p:spPr>
            <a:xfrm>
              <a:off x="6798492" y="932980"/>
              <a:ext cx="2336031" cy="1111953"/>
            </a:xfrm>
            <a:prstGeom prst="rect">
              <a:avLst/>
            </a:prstGeom>
            <a:grpFill/>
            <a:ln>
              <a:noFill/>
            </a:ln>
          </p:spPr>
          <p:txBody>
            <a:bodyPr vert="horz" lIns="0" tIns="0" rIns="0" bIns="0" rtlCol="0">
              <a:noAutofit/>
            </a:bodyPr>
            <a:lstStyle>
              <a:lvl1pPr marL="230400" indent="-228600" algn="l" defTabSz="914400" rtl="0" eaLnBrk="1" latinLnBrk="0" hangingPunct="1">
                <a:lnSpc>
                  <a:spcPct val="100000"/>
                </a:lnSpc>
                <a:spcBef>
                  <a:spcPts val="0"/>
                </a:spcBef>
                <a:spcAft>
                  <a:spcPts val="1000"/>
                </a:spcAft>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da-DK" sz="1800" dirty="0"/>
                <a:t>Modulet kan gennemføres på </a:t>
              </a:r>
              <a:r>
                <a:rPr lang="da-DK" sz="1800" dirty="0" smtClean="0"/>
                <a:t>enten ca.  </a:t>
              </a:r>
              <a:endParaRPr lang="da-DK" sz="1800" dirty="0"/>
            </a:p>
            <a:p>
              <a:pPr marL="0" indent="0" algn="ctr">
                <a:buFont typeface="Wingdings" pitchFamily="2" charset="2"/>
                <a:buNone/>
              </a:pPr>
              <a:r>
                <a:rPr lang="da-DK" sz="1800" dirty="0"/>
                <a:t>1 </a:t>
              </a:r>
              <a:r>
                <a:rPr lang="da-DK" sz="1800" dirty="0" smtClean="0"/>
                <a:t>time (</a:t>
              </a:r>
              <a:r>
                <a:rPr lang="da-DK" sz="1800" dirty="0" smtClean="0">
                  <a:solidFill>
                    <a:schemeClr val="accent1"/>
                  </a:solidFill>
                </a:rPr>
                <a:t>ét</a:t>
              </a:r>
              <a:r>
                <a:rPr lang="da-DK" sz="1800" dirty="0" smtClean="0"/>
                <a:t> tema)</a:t>
              </a:r>
            </a:p>
            <a:p>
              <a:pPr marL="0" indent="0" algn="ctr">
                <a:buFont typeface="Wingdings" pitchFamily="2" charset="2"/>
                <a:buNone/>
              </a:pPr>
              <a:r>
                <a:rPr lang="da-DK" sz="1800" dirty="0" smtClean="0"/>
                <a:t>3 timer (alle temaer) </a:t>
              </a:r>
              <a:endParaRPr lang="da-DK" sz="1800" dirty="0"/>
            </a:p>
          </p:txBody>
        </p:sp>
      </p:grpSp>
      <p:sp>
        <p:nvSpPr>
          <p:cNvPr id="14" name="Ellipse 13"/>
          <p:cNvSpPr/>
          <p:nvPr/>
        </p:nvSpPr>
        <p:spPr>
          <a:xfrm>
            <a:off x="10488900" y="3950700"/>
            <a:ext cx="1672717" cy="1747433"/>
          </a:xfrm>
          <a:prstGeom prst="ellipse">
            <a:avLst/>
          </a:prstGeom>
          <a:solidFill>
            <a:schemeClr val="accent4">
              <a:lumMod val="20000"/>
              <a:lumOff val="80000"/>
            </a:schemeClr>
          </a:solidFill>
          <a:ln w="2540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da-DK" dirty="0">
                <a:solidFill>
                  <a:schemeClr val="tx2"/>
                </a:solidFill>
              </a:rPr>
              <a:t>Indlæg en pause undervejs</a:t>
            </a:r>
          </a:p>
        </p:txBody>
      </p:sp>
      <p:sp>
        <p:nvSpPr>
          <p:cNvPr id="15" name="Ellipse 14"/>
          <p:cNvSpPr/>
          <p:nvPr/>
        </p:nvSpPr>
        <p:spPr>
          <a:xfrm>
            <a:off x="8040242" y="4025644"/>
            <a:ext cx="2174241" cy="2088729"/>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Modulet kan brydes op, så I arbejder med ét </a:t>
            </a:r>
            <a:r>
              <a:rPr lang="da-DK" dirty="0" smtClean="0">
                <a:solidFill>
                  <a:schemeClr val="tx1"/>
                </a:solidFill>
              </a:rPr>
              <a:t>tema </a:t>
            </a:r>
            <a:r>
              <a:rPr lang="da-DK" dirty="0">
                <a:solidFill>
                  <a:schemeClr val="tx1"/>
                </a:solidFill>
              </a:rPr>
              <a:t>ad gangen. </a:t>
            </a:r>
          </a:p>
        </p:txBody>
      </p:sp>
      <p:sp>
        <p:nvSpPr>
          <p:cNvPr id="16" name="Rektangel 15"/>
          <p:cNvSpPr/>
          <p:nvPr/>
        </p:nvSpPr>
        <p:spPr>
          <a:xfrm>
            <a:off x="1224000" y="1240266"/>
            <a:ext cx="6530750" cy="4955203"/>
          </a:xfrm>
          <a:prstGeom prst="rect">
            <a:avLst/>
          </a:prstGeom>
        </p:spPr>
        <p:txBody>
          <a:bodyPr wrap="square">
            <a:spAutoFit/>
          </a:bodyPr>
          <a:lstStyle/>
          <a:p>
            <a:r>
              <a:rPr lang="da-DK" dirty="0" smtClean="0"/>
              <a:t/>
            </a:r>
            <a:br>
              <a:rPr lang="da-DK" dirty="0" smtClean="0"/>
            </a:br>
            <a:endParaRPr lang="da-DK" dirty="0" smtClean="0"/>
          </a:p>
          <a:p>
            <a:pPr marL="342900" indent="-342900">
              <a:buFont typeface="Arial" panose="020B0604020202020204" pitchFamily="34" charset="0"/>
              <a:buChar char="•"/>
            </a:pPr>
            <a:r>
              <a:rPr lang="da-DK" sz="2000" dirty="0" smtClean="0"/>
              <a:t>Modulet er </a:t>
            </a:r>
            <a:r>
              <a:rPr lang="da-DK" sz="2000" dirty="0"/>
              <a:t>oplæg og øvelser målrettet det pædagogiske </a:t>
            </a:r>
            <a:r>
              <a:rPr lang="da-DK" sz="2000" dirty="0" smtClean="0"/>
              <a:t>personale og madprofessionelle, hvis I har</a:t>
            </a:r>
            <a:r>
              <a:rPr lang="da-DK" sz="2000" dirty="0" smtClean="0">
                <a:solidFill>
                  <a:srgbClr val="FF0000"/>
                </a:solidFill>
              </a:rPr>
              <a:t> </a:t>
            </a:r>
            <a:r>
              <a:rPr lang="da-DK" sz="2000" dirty="0" smtClean="0">
                <a:solidFill>
                  <a:schemeClr val="accent1"/>
                </a:solidFill>
              </a:rPr>
              <a:t>madprofessionelle i</a:t>
            </a:r>
            <a:r>
              <a:rPr lang="da-DK" sz="2000" dirty="0" smtClean="0"/>
              <a:t> jeres dagtilbud</a:t>
            </a:r>
            <a:br>
              <a:rPr lang="da-DK" sz="2000" dirty="0" smtClean="0"/>
            </a:br>
            <a:endParaRPr lang="da-DK" sz="2000" dirty="0"/>
          </a:p>
          <a:p>
            <a:pPr marL="342900" indent="-342900">
              <a:buFont typeface="Arial" panose="020B0604020202020204" pitchFamily="34" charset="0"/>
              <a:buChar char="•"/>
            </a:pPr>
            <a:r>
              <a:rPr lang="da-DK" sz="2000" dirty="0" smtClean="0"/>
              <a:t>Modulet er fleksibelt og tænkt i mindst to forskellige anvendelsessituationer:</a:t>
            </a:r>
            <a:br>
              <a:rPr lang="da-DK" sz="2000" dirty="0" smtClean="0"/>
            </a:br>
            <a:r>
              <a:rPr lang="da-DK" sz="2000" dirty="0" smtClean="0"/>
              <a:t>1) På seminar/ temadag, hvor alle eller flere temaer gennemgås. Det vil tage ca</a:t>
            </a:r>
            <a:r>
              <a:rPr lang="da-DK" sz="2000" dirty="0" smtClean="0">
                <a:solidFill>
                  <a:srgbClr val="FF0000"/>
                </a:solidFill>
              </a:rPr>
              <a:t>.</a:t>
            </a:r>
            <a:r>
              <a:rPr lang="da-DK" sz="2000" dirty="0" smtClean="0"/>
              <a:t> 2,5-3,5 time.  </a:t>
            </a:r>
            <a:br>
              <a:rPr lang="da-DK" sz="2000" dirty="0" smtClean="0"/>
            </a:br>
            <a:r>
              <a:rPr lang="da-DK" sz="2000" dirty="0" smtClean="0"/>
              <a:t>2) På et personalemøde eller lignende, hvor </a:t>
            </a:r>
            <a:r>
              <a:rPr lang="da-DK" sz="2000" dirty="0" smtClean="0">
                <a:solidFill>
                  <a:schemeClr val="accent1"/>
                </a:solidFill>
              </a:rPr>
              <a:t>ét</a:t>
            </a:r>
            <a:r>
              <a:rPr lang="da-DK" sz="2000" dirty="0" smtClean="0"/>
              <a:t> tema udvælges. Det vil tage ca</a:t>
            </a:r>
            <a:r>
              <a:rPr lang="da-DK" sz="2000" dirty="0" smtClean="0">
                <a:solidFill>
                  <a:srgbClr val="FF0000"/>
                </a:solidFill>
              </a:rPr>
              <a:t>.</a:t>
            </a:r>
            <a:r>
              <a:rPr lang="da-DK" sz="2000" dirty="0" smtClean="0"/>
              <a:t> 1 time.</a:t>
            </a:r>
            <a:br>
              <a:rPr lang="da-DK" sz="2000" dirty="0" smtClean="0"/>
            </a:br>
            <a:endParaRPr lang="da-DK" sz="2000" dirty="0"/>
          </a:p>
          <a:p>
            <a:pPr marL="342900" indent="-342900">
              <a:buFont typeface="Arial" panose="020B0604020202020204" pitchFamily="34" charset="0"/>
              <a:buChar char="•"/>
            </a:pPr>
            <a:r>
              <a:rPr lang="da-DK" sz="2000" dirty="0" smtClean="0"/>
              <a:t>Modulet kan herudover tilpasses</a:t>
            </a:r>
            <a:r>
              <a:rPr lang="da-DK" sz="2000" dirty="0"/>
              <a:t>, </a:t>
            </a:r>
            <a:r>
              <a:rPr lang="da-DK" sz="2000" dirty="0" smtClean="0"/>
              <a:t>så man enten afslutter på ét møde eller arbejder med en aktivitet og diskuterer videre på et efterfølgende møde.</a:t>
            </a:r>
            <a:endParaRPr lang="da-DK" sz="2000" dirty="0"/>
          </a:p>
        </p:txBody>
      </p:sp>
    </p:spTree>
    <p:extLst>
      <p:ext uri="{BB962C8B-B14F-4D97-AF65-F5344CB8AC3E}">
        <p14:creationId xmlns:p14="http://schemas.microsoft.com/office/powerpoint/2010/main" val="12960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50</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Møde II: Afrunding i plenum ud fra gruppernes drøftelser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Afrundet rektangel 9"/>
          <p:cNvSpPr/>
          <p:nvPr/>
        </p:nvSpPr>
        <p:spPr>
          <a:xfrm>
            <a:off x="1840508" y="2435450"/>
            <a:ext cx="9710516" cy="352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da-DK" sz="2000" dirty="0">
                <a:solidFill>
                  <a:schemeClr val="accent1"/>
                </a:solidFill>
              </a:rPr>
              <a:t>Hvad er de væsentligste pointer vi har drøftet i grupperne? </a:t>
            </a:r>
            <a:endParaRPr lang="da-DK" sz="2000" dirty="0" smtClean="0">
              <a:solidFill>
                <a:schemeClr val="accent1"/>
              </a:solidFill>
            </a:endParaRPr>
          </a:p>
          <a:p>
            <a:endParaRPr lang="da-DK" sz="2000" i="1" dirty="0">
              <a:solidFill>
                <a:schemeClr val="accent1"/>
              </a:solidFill>
            </a:endParaRPr>
          </a:p>
          <a:p>
            <a:r>
              <a:rPr lang="da-DK" sz="2000" dirty="0">
                <a:solidFill>
                  <a:schemeClr val="accent1"/>
                </a:solidFill>
              </a:rPr>
              <a:t>Hvad vil vi gerne tage med videre i vores arbejde med mad og måltider</a:t>
            </a:r>
            <a:r>
              <a:rPr lang="da-DK" sz="2000" dirty="0" smtClean="0">
                <a:solidFill>
                  <a:schemeClr val="accent1"/>
                </a:solidFill>
              </a:rPr>
              <a:t>?</a:t>
            </a:r>
          </a:p>
          <a:p>
            <a:endParaRPr lang="da-DK" sz="2000" dirty="0">
              <a:solidFill>
                <a:schemeClr val="accent1"/>
              </a:solidFill>
            </a:endParaRPr>
          </a:p>
          <a:p>
            <a:r>
              <a:rPr lang="da-DK" sz="2000" dirty="0" smtClean="0">
                <a:solidFill>
                  <a:schemeClr val="accent1"/>
                </a:solidFill>
              </a:rPr>
              <a:t>Er vi blevet inspireret til at gøre noget anderledes, når vi spiser sammen med børnene i morgen?</a:t>
            </a:r>
          </a:p>
          <a:p>
            <a:endParaRPr lang="da-DK" sz="2000" dirty="0">
              <a:solidFill>
                <a:schemeClr val="accent1"/>
              </a:solidFill>
            </a:endParaRPr>
          </a:p>
          <a:p>
            <a:r>
              <a:rPr lang="da-DK" sz="2000" dirty="0">
                <a:solidFill>
                  <a:schemeClr val="accent1"/>
                </a:solidFill>
              </a:rPr>
              <a:t>H</a:t>
            </a:r>
            <a:r>
              <a:rPr lang="da-DK" sz="2000" dirty="0" smtClean="0">
                <a:solidFill>
                  <a:schemeClr val="accent1"/>
                </a:solidFill>
              </a:rPr>
              <a:t>vordan sikrer vi, at gode erfaringer tages med videre i det fremtidige pædagogiske arbejde med mad, måltider og børns maddannelse</a:t>
            </a:r>
            <a:endParaRPr lang="da-DK" sz="2000" dirty="0">
              <a:solidFill>
                <a:schemeClr val="tx1"/>
              </a:solidFill>
            </a:endParaRPr>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075" y="1802675"/>
            <a:ext cx="1561693" cy="1561693"/>
          </a:xfrm>
          <a:prstGeom prst="rect">
            <a:avLst/>
          </a:prstGeom>
        </p:spPr>
      </p:pic>
    </p:spTree>
    <p:extLst>
      <p:ext uri="{BB962C8B-B14F-4D97-AF65-F5344CB8AC3E}">
        <p14:creationId xmlns:p14="http://schemas.microsoft.com/office/powerpoint/2010/main" val="30051561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b="1" dirty="0" smtClean="0"/>
              <a:t>emu.dk:</a:t>
            </a:r>
          </a:p>
          <a:p>
            <a:pPr marL="0" indent="0">
              <a:buNone/>
            </a:pPr>
            <a:r>
              <a:rPr lang="da-DK" dirty="0"/>
              <a:t>På </a:t>
            </a:r>
            <a:r>
              <a:rPr lang="da-DK" dirty="0" err="1"/>
              <a:t>EMU'en</a:t>
            </a:r>
            <a:r>
              <a:rPr lang="da-DK" dirty="0"/>
              <a:t> kan </a:t>
            </a:r>
            <a:r>
              <a:rPr lang="da-DK" dirty="0" smtClean="0"/>
              <a:t>I finde mere </a:t>
            </a:r>
            <a:r>
              <a:rPr lang="da-DK" dirty="0"/>
              <a:t>viden og inspiration til arbejdet med mad, måltider og børns maddannelse. </a:t>
            </a:r>
            <a:r>
              <a:rPr lang="da-DK" dirty="0" smtClean="0"/>
              <a:t>Siden </a:t>
            </a:r>
            <a:r>
              <a:rPr lang="da-DK" dirty="0"/>
              <a:t>rummer både en </a:t>
            </a:r>
            <a:r>
              <a:rPr lang="da-DK" dirty="0" err="1"/>
              <a:t>vidensopsamling</a:t>
            </a:r>
            <a:r>
              <a:rPr lang="da-DK" dirty="0"/>
              <a:t>, en praksiskortlægning, et inspirationshæfte, et magasin og en </a:t>
            </a:r>
            <a:r>
              <a:rPr lang="da-DK" dirty="0" smtClean="0"/>
              <a:t>podcast . Find materialerne som EVA har udarbejdet for Børne- og Undervisningsministeriet </a:t>
            </a:r>
            <a:r>
              <a:rPr lang="da-DK" dirty="0"/>
              <a:t>her: </a:t>
            </a:r>
            <a:r>
              <a:rPr lang="da-DK" dirty="0">
                <a:solidFill>
                  <a:srgbClr val="003300"/>
                </a:solidFill>
                <a:hlinkClick r:id="rId3"/>
              </a:rPr>
              <a:t>https://</a:t>
            </a:r>
            <a:r>
              <a:rPr lang="da-DK" dirty="0" smtClean="0">
                <a:solidFill>
                  <a:srgbClr val="003300"/>
                </a:solidFill>
                <a:hlinkClick r:id="rId3"/>
              </a:rPr>
              <a:t>emu.dk/dagtilbud/maddannelse</a:t>
            </a:r>
            <a:r>
              <a:rPr lang="da-DK" dirty="0" smtClean="0">
                <a:solidFill>
                  <a:srgbClr val="003300"/>
                </a:solidFill>
              </a:rPr>
              <a:t> </a:t>
            </a:r>
          </a:p>
          <a:p>
            <a:pPr marL="0" indent="0">
              <a:buNone/>
            </a:pPr>
            <a:endParaRPr lang="da-DK" b="1" dirty="0" smtClean="0"/>
          </a:p>
          <a:p>
            <a:pPr marL="0" indent="0">
              <a:buNone/>
            </a:pPr>
            <a:r>
              <a:rPr lang="da-DK" b="1" dirty="0" smtClean="0"/>
              <a:t>Kompetenceudviklingsforløbet 	</a:t>
            </a:r>
          </a:p>
          <a:p>
            <a:pPr marL="0" indent="0">
              <a:buNone/>
            </a:pPr>
            <a:r>
              <a:rPr lang="da-DK" dirty="0">
                <a:hlinkClick r:id="rId4"/>
              </a:rPr>
              <a:t>Styrk maddannelse - Kurser og inspiration til lærere og pædagoger</a:t>
            </a:r>
            <a:endParaRPr lang="da-DK" b="1"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51</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Materialer om og inspiration til arbejdet med mad, måltider og børns maddannelse</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639160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1881187"/>
            <a:ext cx="9559097" cy="4490139"/>
          </a:xfrm>
        </p:spPr>
        <p:txBody>
          <a:bodyPr/>
          <a:lstStyle/>
          <a:p>
            <a:pPr marL="0" indent="0">
              <a:buNone/>
            </a:pPr>
            <a:r>
              <a:rPr lang="da-DK" sz="1800" b="1" u="sng" dirty="0"/>
              <a:t>Fødevarestyrelsens anbefalinger til rammer om måltider i </a:t>
            </a:r>
            <a:r>
              <a:rPr lang="da-DK" sz="1800" b="1" u="sng" dirty="0" smtClean="0"/>
              <a:t>daginstitutionen</a:t>
            </a:r>
          </a:p>
          <a:p>
            <a:pPr lvl="0"/>
            <a:r>
              <a:rPr lang="da-DK" sz="1600" dirty="0"/>
              <a:t>Rammer om det gode måltid. Guide til daginstitutionen: </a:t>
            </a:r>
            <a:r>
              <a:rPr lang="da-DK" sz="1600" u="sng" dirty="0">
                <a:hlinkClick r:id="rId3"/>
              </a:rPr>
              <a:t>https://altomkost.dk/fileadmin/user_upload/altomkost.dk/Dokumenter/Guides_mm__tidl_maaltidsmaerket/Guide_Rammer_om_det_gode_maaltid__dagins.pdf</a:t>
            </a:r>
            <a:r>
              <a:rPr lang="da-DK" sz="1600" dirty="0"/>
              <a:t> </a:t>
            </a:r>
          </a:p>
          <a:p>
            <a:pPr lvl="0"/>
            <a:r>
              <a:rPr lang="da-DK" sz="1600" dirty="0"/>
              <a:t>Inspiration og eksempler på altomkost.dk: </a:t>
            </a:r>
            <a:r>
              <a:rPr lang="da-DK" sz="1600" u="sng" dirty="0">
                <a:hlinkClick r:id="rId4"/>
              </a:rPr>
              <a:t>Daginstitutioner - Alt om </a:t>
            </a:r>
            <a:r>
              <a:rPr lang="da-DK" sz="1600" u="sng" dirty="0" smtClean="0">
                <a:hlinkClick r:id="rId4"/>
              </a:rPr>
              <a:t>kost</a:t>
            </a:r>
            <a:r>
              <a:rPr lang="da-DK" sz="1600" u="sng" dirty="0" smtClean="0"/>
              <a:t> (2019)</a:t>
            </a:r>
            <a:endParaRPr lang="da-DK" sz="1600" dirty="0"/>
          </a:p>
          <a:p>
            <a:pPr lvl="0"/>
            <a:r>
              <a:rPr lang="da-DK" sz="1600" dirty="0"/>
              <a:t>Informationsarket `Madaktiviteter med børn i daginstitutionen - mulighederne er mange': </a:t>
            </a:r>
            <a:r>
              <a:rPr lang="da-DK" sz="1600" u="sng" dirty="0">
                <a:hlinkClick r:id="rId5"/>
              </a:rPr>
              <a:t>Daginstitutioner - Alt om </a:t>
            </a:r>
            <a:r>
              <a:rPr lang="da-DK" sz="1600" u="sng" dirty="0" smtClean="0">
                <a:hlinkClick r:id="rId5"/>
              </a:rPr>
              <a:t>kost</a:t>
            </a:r>
            <a:r>
              <a:rPr lang="da-DK" sz="1600" u="sng" dirty="0" smtClean="0"/>
              <a:t> (2018)</a:t>
            </a:r>
            <a:endParaRPr lang="da-DK" sz="1600" dirty="0"/>
          </a:p>
          <a:p>
            <a:r>
              <a:rPr lang="da-DK" sz="1600" dirty="0"/>
              <a:t>Hjemmesiden altomkost.dk (daginstitutioner): </a:t>
            </a:r>
            <a:r>
              <a:rPr lang="da-DK" sz="1600" u="sng" dirty="0">
                <a:hlinkClick r:id="rId6"/>
              </a:rPr>
              <a:t>Daginstitutioner - Alt om </a:t>
            </a:r>
            <a:r>
              <a:rPr lang="da-DK" sz="1600" u="sng" dirty="0" smtClean="0">
                <a:hlinkClick r:id="rId6"/>
              </a:rPr>
              <a:t>kost</a:t>
            </a:r>
            <a:r>
              <a:rPr lang="da-DK" sz="1600" u="sng" dirty="0" smtClean="0"/>
              <a:t> (Opdateret 25. november 2021)</a:t>
            </a:r>
          </a:p>
          <a:p>
            <a:pPr marL="0" indent="0">
              <a:buNone/>
            </a:pPr>
            <a:r>
              <a:rPr lang="da-DK" sz="1800" b="1" u="sng" dirty="0"/>
              <a:t>Fødevarestyrelsens Kostråd til måltider i daginstitutionen </a:t>
            </a:r>
            <a:endParaRPr lang="da-DK" sz="1800" dirty="0"/>
          </a:p>
          <a:p>
            <a:pPr lvl="0"/>
            <a:r>
              <a:rPr lang="da-DK" sz="1600" dirty="0" smtClean="0"/>
              <a:t>Guide </a:t>
            </a:r>
            <a:r>
              <a:rPr lang="da-DK" sz="1600" dirty="0"/>
              <a:t>til sundere mad i daginstitutionen: </a:t>
            </a:r>
            <a:r>
              <a:rPr lang="da-DK" sz="1600" u="sng" dirty="0">
                <a:hlinkClick r:id="rId7"/>
              </a:rPr>
              <a:t>1Daginstitutioner_Guide_2021.pdf (altomkost.dk)</a:t>
            </a:r>
            <a:endParaRPr lang="da-DK" sz="1600" dirty="0"/>
          </a:p>
          <a:p>
            <a:pPr lvl="0"/>
            <a:r>
              <a:rPr lang="da-DK" sz="1600" dirty="0"/>
              <a:t>De officielle Kostråd – godt for sundhed og klima: </a:t>
            </a:r>
            <a:r>
              <a:rPr lang="da-DK" sz="1600" u="sng" dirty="0">
                <a:hlinkClick r:id="rId8"/>
              </a:rPr>
              <a:t>De officielle Kostråd - godt for sundhed og klima - Alt om </a:t>
            </a:r>
            <a:r>
              <a:rPr lang="da-DK" sz="1600" u="sng" dirty="0" smtClean="0">
                <a:hlinkClick r:id="rId8"/>
              </a:rPr>
              <a:t>kost</a:t>
            </a:r>
            <a:r>
              <a:rPr lang="da-DK" sz="1600" u="sng" dirty="0" smtClean="0"/>
              <a:t> (opdateret 12. november 2021)</a:t>
            </a:r>
            <a:endParaRPr lang="da-DK" sz="1600" dirty="0"/>
          </a:p>
          <a:p>
            <a:pPr lvl="0"/>
            <a:r>
              <a:rPr lang="da-DK" sz="1600" dirty="0"/>
              <a:t>Gi’ madpakken en hånd – godt for sundhed og klima: </a:t>
            </a:r>
            <a:r>
              <a:rPr lang="da-DK" sz="1600" u="sng" dirty="0">
                <a:hlinkClick r:id="rId9"/>
              </a:rPr>
              <a:t>Publikation - Alt om kost</a:t>
            </a:r>
            <a:endParaRPr lang="da-DK" sz="1600" dirty="0"/>
          </a:p>
          <a:p>
            <a:pPr marL="0" indent="0">
              <a:buNone/>
            </a:pPr>
            <a:endParaRPr lang="da-DK" sz="1600" dirty="0"/>
          </a:p>
        </p:txBody>
      </p:sp>
      <p:sp>
        <p:nvSpPr>
          <p:cNvPr id="3" name="Pladsholder til slidenummer 2"/>
          <p:cNvSpPr>
            <a:spLocks noGrp="1"/>
          </p:cNvSpPr>
          <p:nvPr>
            <p:ph type="sldNum" sz="quarter" idx="12"/>
          </p:nvPr>
        </p:nvSpPr>
        <p:spPr/>
        <p:txBody>
          <a:bodyPr/>
          <a:lstStyle/>
          <a:p>
            <a:fld id="{61A7DA12-F1F9-43F2-A12A-1E9EF0E92BD7}" type="slidenum">
              <a:rPr lang="da-DK" smtClean="0"/>
              <a:pPr/>
              <a:t>52</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a:t>Materialer om </a:t>
            </a:r>
            <a:r>
              <a:rPr lang="da-DK" dirty="0" smtClean="0"/>
              <a:t>mad og måltider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714253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ladsholder til billed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949" r="8949"/>
          <a:stretch>
            <a:fillRect/>
          </a:stretch>
        </p:blipFill>
        <p:spPr/>
      </p:pic>
      <p:sp>
        <p:nvSpPr>
          <p:cNvPr id="12" name="Titel 11">
            <a:extLst>
              <a:ext uri="{FF2B5EF4-FFF2-40B4-BE49-F238E27FC236}">
                <a16:creationId xmlns:a16="http://schemas.microsoft.com/office/drawing/2014/main" id="{8E18211F-7C31-49FC-98F3-02C7368646DC}"/>
              </a:ext>
            </a:extLst>
          </p:cNvPr>
          <p:cNvSpPr>
            <a:spLocks noGrp="1"/>
          </p:cNvSpPr>
          <p:nvPr>
            <p:ph type="ctrTitle"/>
          </p:nvPr>
        </p:nvSpPr>
        <p:spPr/>
        <p:txBody>
          <a:bodyPr/>
          <a:lstStyle/>
          <a:p>
            <a:r>
              <a:rPr lang="da-DK" dirty="0" smtClean="0"/>
              <a:t>Tak for i dag</a:t>
            </a:r>
            <a:endParaRPr lang="da-DK" dirty="0"/>
          </a:p>
        </p:txBody>
      </p:sp>
      <p:sp>
        <p:nvSpPr>
          <p:cNvPr id="15" name="Pladsholder til tekst 14">
            <a:extLst>
              <a:ext uri="{FF2B5EF4-FFF2-40B4-BE49-F238E27FC236}">
                <a16:creationId xmlns:a16="http://schemas.microsoft.com/office/drawing/2014/main" id="{211ADB8D-E1EC-4BE4-962A-D93325574C8E}"/>
              </a:ext>
            </a:extLst>
          </p:cNvPr>
          <p:cNvSpPr>
            <a:spLocks noGrp="1"/>
          </p:cNvSpPr>
          <p:nvPr>
            <p:ph type="body" sz="quarter" idx="16"/>
          </p:nvPr>
        </p:nvSpPr>
        <p:spPr/>
        <p:txBody>
          <a:bodyPr/>
          <a:lstStyle/>
          <a:p>
            <a:endParaRPr lang="da-DK"/>
          </a:p>
        </p:txBody>
      </p:sp>
      <p:sp>
        <p:nvSpPr>
          <p:cNvPr id="13" name="Undertitel 12">
            <a:extLst>
              <a:ext uri="{FF2B5EF4-FFF2-40B4-BE49-F238E27FC236}">
                <a16:creationId xmlns:a16="http://schemas.microsoft.com/office/drawing/2014/main" id="{A1AA0ED3-30B4-44B0-8991-F60D1271B5FE}"/>
              </a:ext>
            </a:extLst>
          </p:cNvPr>
          <p:cNvSpPr>
            <a:spLocks noGrp="1"/>
          </p:cNvSpPr>
          <p:nvPr>
            <p:ph type="subTitle" idx="1"/>
          </p:nvPr>
        </p:nvSpPr>
        <p:spPr/>
        <p:txBody>
          <a:bodyPr/>
          <a:lstStyle/>
          <a:p>
            <a:endParaRPr lang="da-DK"/>
          </a:p>
        </p:txBody>
      </p:sp>
      <p:sp>
        <p:nvSpPr>
          <p:cNvPr id="16" name="Pladsholder til tekst 15">
            <a:extLst>
              <a:ext uri="{FF2B5EF4-FFF2-40B4-BE49-F238E27FC236}">
                <a16:creationId xmlns:a16="http://schemas.microsoft.com/office/drawing/2014/main" id="{397B3BF4-F818-4EE9-B561-3148AC2748CF}"/>
              </a:ext>
            </a:extLst>
          </p:cNvPr>
          <p:cNvSpPr>
            <a:spLocks noGrp="1"/>
          </p:cNvSpPr>
          <p:nvPr>
            <p:ph type="body" sz="quarter" idx="17"/>
          </p:nvPr>
        </p:nvSpPr>
        <p:spPr/>
        <p:txBody>
          <a:bodyPr/>
          <a:lstStyle/>
          <a:p>
            <a:endParaRPr lang="da-DK"/>
          </a:p>
        </p:txBody>
      </p:sp>
    </p:spTree>
    <p:extLst>
      <p:ext uri="{BB962C8B-B14F-4D97-AF65-F5344CB8AC3E}">
        <p14:creationId xmlns:p14="http://schemas.microsoft.com/office/powerpoint/2010/main" val="1946597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Pladsholder til tekst 15">
            <a:extLst>
              <a:ext uri="{FF2B5EF4-FFF2-40B4-BE49-F238E27FC236}">
                <a16:creationId xmlns:a16="http://schemas.microsoft.com/office/drawing/2014/main" id="{3759CDA5-4AE9-4697-8F58-C8D53AFEE72B}"/>
              </a:ext>
            </a:extLst>
          </p:cNvPr>
          <p:cNvSpPr>
            <a:spLocks noGrp="1"/>
          </p:cNvSpPr>
          <p:nvPr>
            <p:ph type="body" sz="quarter" idx="13"/>
          </p:nvPr>
        </p:nvSpPr>
        <p:spPr/>
        <p:txBody>
          <a:bodyPr/>
          <a:lstStyle/>
          <a:p>
            <a:endParaRPr lang="da-DK"/>
          </a:p>
        </p:txBody>
      </p:sp>
      <p:sp>
        <p:nvSpPr>
          <p:cNvPr id="21" name="Pladsholder til tekst 20">
            <a:extLst>
              <a:ext uri="{FF2B5EF4-FFF2-40B4-BE49-F238E27FC236}">
                <a16:creationId xmlns:a16="http://schemas.microsoft.com/office/drawing/2014/main" id="{2878B8BE-8C1F-47D7-A2B0-EF45D0E4920B}"/>
              </a:ext>
            </a:extLst>
          </p:cNvPr>
          <p:cNvSpPr>
            <a:spLocks noGrp="1"/>
          </p:cNvSpPr>
          <p:nvPr>
            <p:ph type="body" sz="quarter" idx="14"/>
          </p:nvPr>
        </p:nvSpPr>
        <p:spPr/>
        <p:txBody>
          <a:bodyPr/>
          <a:lstStyle/>
          <a:p>
            <a:endParaRPr lang="da-DK"/>
          </a:p>
        </p:txBody>
      </p:sp>
      <p:sp>
        <p:nvSpPr>
          <p:cNvPr id="22" name="Pladsholder til tekst 21">
            <a:extLst>
              <a:ext uri="{FF2B5EF4-FFF2-40B4-BE49-F238E27FC236}">
                <a16:creationId xmlns:a16="http://schemas.microsoft.com/office/drawing/2014/main" id="{38ECC348-21AD-4829-A3B8-A24854A90A41}"/>
              </a:ext>
            </a:extLst>
          </p:cNvPr>
          <p:cNvSpPr>
            <a:spLocks noGrp="1"/>
          </p:cNvSpPr>
          <p:nvPr>
            <p:ph type="body" sz="quarter" idx="17"/>
          </p:nvPr>
        </p:nvSpPr>
        <p:spPr/>
        <p:txBody>
          <a:bodyPr/>
          <a:lstStyle/>
          <a:p>
            <a:endParaRPr lang="da-DK"/>
          </a:p>
        </p:txBody>
      </p:sp>
      <p:grpSp>
        <p:nvGrpSpPr>
          <p:cNvPr id="3" name="Gruppe 2">
            <a:extLst>
              <a:ext uri="{FF2B5EF4-FFF2-40B4-BE49-F238E27FC236}">
                <a16:creationId xmlns:a16="http://schemas.microsoft.com/office/drawing/2014/main" id="{26EAAB4F-6C26-44F3-9DAD-5555A7380050}"/>
              </a:ext>
            </a:extLst>
          </p:cNvPr>
          <p:cNvGrpSpPr/>
          <p:nvPr/>
        </p:nvGrpSpPr>
        <p:grpSpPr>
          <a:xfrm>
            <a:off x="2493882" y="1224507"/>
            <a:ext cx="1219896" cy="1219896"/>
            <a:chOff x="2493882" y="1224507"/>
            <a:chExt cx="1219896" cy="1219896"/>
          </a:xfrm>
        </p:grpSpPr>
        <p:sp>
          <p:nvSpPr>
            <p:cNvPr id="10" name="Oval 5"/>
            <p:cNvSpPr>
              <a:spLocks noChangeArrowheads="1"/>
            </p:cNvSpPr>
            <p:nvPr/>
          </p:nvSpPr>
          <p:spPr bwMode="auto">
            <a:xfrm>
              <a:off x="2493882" y="1224507"/>
              <a:ext cx="1219896" cy="1219896"/>
            </a:xfrm>
            <a:prstGeom prst="ellipse">
              <a:avLst/>
            </a:pr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3" name="Gruppe 12"/>
            <p:cNvGrpSpPr/>
            <p:nvPr/>
          </p:nvGrpSpPr>
          <p:grpSpPr>
            <a:xfrm>
              <a:off x="2805138" y="1598571"/>
              <a:ext cx="597385" cy="516432"/>
              <a:chOff x="1259537" y="1598571"/>
              <a:chExt cx="597385" cy="516432"/>
            </a:xfrm>
          </p:grpSpPr>
          <p:sp>
            <p:nvSpPr>
              <p:cNvPr id="11" name="Freeform 6"/>
              <p:cNvSpPr>
                <a:spLocks/>
              </p:cNvSpPr>
              <p:nvPr/>
            </p:nvSpPr>
            <p:spPr bwMode="auto">
              <a:xfrm>
                <a:off x="1259537" y="1598571"/>
                <a:ext cx="244258" cy="516432"/>
              </a:xfrm>
              <a:custGeom>
                <a:avLst/>
                <a:gdLst>
                  <a:gd name="T0" fmla="*/ 0 w 175"/>
                  <a:gd name="T1" fmla="*/ 192 h 370"/>
                  <a:gd name="T2" fmla="*/ 70 w 175"/>
                  <a:gd name="T3" fmla="*/ 192 h 370"/>
                  <a:gd name="T4" fmla="*/ 68 w 175"/>
                  <a:gd name="T5" fmla="*/ 370 h 370"/>
                  <a:gd name="T6" fmla="*/ 107 w 175"/>
                  <a:gd name="T7" fmla="*/ 370 h 370"/>
                  <a:gd name="T8" fmla="*/ 175 w 175"/>
                  <a:gd name="T9" fmla="*/ 231 h 370"/>
                  <a:gd name="T10" fmla="*/ 175 w 175"/>
                  <a:gd name="T11" fmla="*/ 0 h 370"/>
                  <a:gd name="T12" fmla="*/ 0 w 175"/>
                  <a:gd name="T13" fmla="*/ 0 h 370"/>
                  <a:gd name="T14" fmla="*/ 0 w 175"/>
                  <a:gd name="T15" fmla="*/ 19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192"/>
                    </a:moveTo>
                    <a:lnTo>
                      <a:pt x="70" y="192"/>
                    </a:lnTo>
                    <a:lnTo>
                      <a:pt x="68" y="370"/>
                    </a:lnTo>
                    <a:lnTo>
                      <a:pt x="107" y="370"/>
                    </a:lnTo>
                    <a:lnTo>
                      <a:pt x="175" y="231"/>
                    </a:lnTo>
                    <a:lnTo>
                      <a:pt x="175" y="0"/>
                    </a:lnTo>
                    <a:lnTo>
                      <a:pt x="0" y="0"/>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7"/>
              <p:cNvSpPr>
                <a:spLocks/>
              </p:cNvSpPr>
              <p:nvPr/>
            </p:nvSpPr>
            <p:spPr bwMode="auto">
              <a:xfrm>
                <a:off x="1612664" y="1598571"/>
                <a:ext cx="244258" cy="516432"/>
              </a:xfrm>
              <a:custGeom>
                <a:avLst/>
                <a:gdLst>
                  <a:gd name="T0" fmla="*/ 0 w 175"/>
                  <a:gd name="T1" fmla="*/ 0 h 370"/>
                  <a:gd name="T2" fmla="*/ 0 w 175"/>
                  <a:gd name="T3" fmla="*/ 192 h 370"/>
                  <a:gd name="T4" fmla="*/ 70 w 175"/>
                  <a:gd name="T5" fmla="*/ 192 h 370"/>
                  <a:gd name="T6" fmla="*/ 67 w 175"/>
                  <a:gd name="T7" fmla="*/ 370 h 370"/>
                  <a:gd name="T8" fmla="*/ 107 w 175"/>
                  <a:gd name="T9" fmla="*/ 370 h 370"/>
                  <a:gd name="T10" fmla="*/ 175 w 175"/>
                  <a:gd name="T11" fmla="*/ 231 h 370"/>
                  <a:gd name="T12" fmla="*/ 175 w 175"/>
                  <a:gd name="T13" fmla="*/ 0 h 370"/>
                  <a:gd name="T14" fmla="*/ 0 w 175"/>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70">
                    <a:moveTo>
                      <a:pt x="0" y="0"/>
                    </a:moveTo>
                    <a:lnTo>
                      <a:pt x="0" y="192"/>
                    </a:lnTo>
                    <a:lnTo>
                      <a:pt x="70" y="192"/>
                    </a:lnTo>
                    <a:lnTo>
                      <a:pt x="67" y="370"/>
                    </a:lnTo>
                    <a:lnTo>
                      <a:pt x="107" y="370"/>
                    </a:lnTo>
                    <a:lnTo>
                      <a:pt x="175" y="231"/>
                    </a:lnTo>
                    <a:lnTo>
                      <a:pt x="17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20" name="Gruppe 19"/>
          <p:cNvGrpSpPr/>
          <p:nvPr/>
        </p:nvGrpSpPr>
        <p:grpSpPr>
          <a:xfrm>
            <a:off x="3822648" y="1225993"/>
            <a:ext cx="1217925" cy="1217925"/>
            <a:chOff x="2602349" y="1225992"/>
            <a:chExt cx="1217925" cy="1217925"/>
          </a:xfrm>
        </p:grpSpPr>
        <p:sp>
          <p:nvSpPr>
            <p:cNvPr id="17" name="Oval 11"/>
            <p:cNvSpPr>
              <a:spLocks noChangeArrowheads="1"/>
            </p:cNvSpPr>
            <p:nvPr/>
          </p:nvSpPr>
          <p:spPr bwMode="auto">
            <a:xfrm>
              <a:off x="2602349" y="1225992"/>
              <a:ext cx="1217925" cy="12179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Rectangle 12"/>
            <p:cNvSpPr>
              <a:spLocks noChangeArrowheads="1"/>
            </p:cNvSpPr>
            <p:nvPr/>
          </p:nvSpPr>
          <p:spPr bwMode="auto">
            <a:xfrm>
              <a:off x="3136197" y="1719600"/>
              <a:ext cx="147546" cy="354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Oval 13"/>
            <p:cNvSpPr>
              <a:spLocks noChangeArrowheads="1"/>
            </p:cNvSpPr>
            <p:nvPr/>
          </p:nvSpPr>
          <p:spPr bwMode="auto">
            <a:xfrm>
              <a:off x="3136197" y="1475479"/>
              <a:ext cx="147546" cy="1475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p:nvGrpSpPr>
        <p:grpSpPr>
          <a:xfrm>
            <a:off x="5149441" y="1224507"/>
            <a:ext cx="1219410" cy="1219410"/>
            <a:chOff x="4194175" y="3051175"/>
            <a:chExt cx="720725" cy="720725"/>
          </a:xfrm>
        </p:grpSpPr>
        <p:sp>
          <p:nvSpPr>
            <p:cNvPr id="30" name="Oval 23"/>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Oval 24"/>
            <p:cNvSpPr>
              <a:spLocks noChangeArrowheads="1"/>
            </p:cNvSpPr>
            <p:nvPr/>
          </p:nvSpPr>
          <p:spPr bwMode="auto">
            <a:xfrm>
              <a:off x="4497388" y="3503613"/>
              <a:ext cx="95250"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25"/>
            <p:cNvSpPr>
              <a:spLocks/>
            </p:cNvSpPr>
            <p:nvPr/>
          </p:nvSpPr>
          <p:spPr bwMode="auto">
            <a:xfrm>
              <a:off x="4427538" y="3211513"/>
              <a:ext cx="250825" cy="261938"/>
            </a:xfrm>
            <a:custGeom>
              <a:avLst/>
              <a:gdLst>
                <a:gd name="T0" fmla="*/ 162 w 328"/>
                <a:gd name="T1" fmla="*/ 0 h 344"/>
                <a:gd name="T2" fmla="*/ 34 w 328"/>
                <a:gd name="T3" fmla="*/ 43 h 344"/>
                <a:gd name="T4" fmla="*/ 2 w 328"/>
                <a:gd name="T5" fmla="*/ 147 h 344"/>
                <a:gd name="T6" fmla="*/ 104 w 328"/>
                <a:gd name="T7" fmla="*/ 147 h 344"/>
                <a:gd name="T8" fmla="*/ 163 w 328"/>
                <a:gd name="T9" fmla="*/ 83 h 344"/>
                <a:gd name="T10" fmla="*/ 220 w 328"/>
                <a:gd name="T11" fmla="*/ 136 h 344"/>
                <a:gd name="T12" fmla="*/ 113 w 328"/>
                <a:gd name="T13" fmla="*/ 230 h 344"/>
                <a:gd name="T14" fmla="*/ 107 w 328"/>
                <a:gd name="T15" fmla="*/ 231 h 344"/>
                <a:gd name="T16" fmla="*/ 107 w 328"/>
                <a:gd name="T17" fmla="*/ 344 h 344"/>
                <a:gd name="T18" fmla="*/ 200 w 328"/>
                <a:gd name="T19" fmla="*/ 344 h 344"/>
                <a:gd name="T20" fmla="*/ 200 w 328"/>
                <a:gd name="T21" fmla="*/ 293 h 344"/>
                <a:gd name="T22" fmla="*/ 328 w 328"/>
                <a:gd name="T23" fmla="*/ 138 h 344"/>
                <a:gd name="T24" fmla="*/ 162 w 328"/>
                <a:gd name="T2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4">
                  <a:moveTo>
                    <a:pt x="162" y="0"/>
                  </a:moveTo>
                  <a:cubicBezTo>
                    <a:pt x="104" y="0"/>
                    <a:pt x="61" y="15"/>
                    <a:pt x="34" y="43"/>
                  </a:cubicBezTo>
                  <a:cubicBezTo>
                    <a:pt x="10" y="68"/>
                    <a:pt x="0" y="103"/>
                    <a:pt x="2" y="147"/>
                  </a:cubicBezTo>
                  <a:lnTo>
                    <a:pt x="104" y="147"/>
                  </a:lnTo>
                  <a:cubicBezTo>
                    <a:pt x="104" y="99"/>
                    <a:pt x="119" y="83"/>
                    <a:pt x="163" y="83"/>
                  </a:cubicBezTo>
                  <a:cubicBezTo>
                    <a:pt x="198" y="83"/>
                    <a:pt x="220" y="103"/>
                    <a:pt x="220" y="136"/>
                  </a:cubicBezTo>
                  <a:cubicBezTo>
                    <a:pt x="220" y="203"/>
                    <a:pt x="166" y="221"/>
                    <a:pt x="113" y="230"/>
                  </a:cubicBezTo>
                  <a:lnTo>
                    <a:pt x="107" y="231"/>
                  </a:lnTo>
                  <a:lnTo>
                    <a:pt x="107" y="344"/>
                  </a:lnTo>
                  <a:lnTo>
                    <a:pt x="200" y="344"/>
                  </a:lnTo>
                  <a:lnTo>
                    <a:pt x="200" y="293"/>
                  </a:lnTo>
                  <a:cubicBezTo>
                    <a:pt x="260" y="276"/>
                    <a:pt x="328" y="226"/>
                    <a:pt x="328" y="138"/>
                  </a:cubicBezTo>
                  <a:cubicBezTo>
                    <a:pt x="328" y="43"/>
                    <a:pt x="245"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9" name="Gruppe 38"/>
          <p:cNvGrpSpPr/>
          <p:nvPr/>
        </p:nvGrpSpPr>
        <p:grpSpPr>
          <a:xfrm rot="10800000">
            <a:off x="2456191" y="3053966"/>
            <a:ext cx="1225678" cy="1225678"/>
            <a:chOff x="4194175" y="3051175"/>
            <a:chExt cx="720725" cy="720725"/>
          </a:xfrm>
        </p:grpSpPr>
        <p:sp>
          <p:nvSpPr>
            <p:cNvPr id="37" name="Oval 29"/>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p:cNvSpPr>
            <p:nvPr/>
          </p:nvSpPr>
          <p:spPr bwMode="auto">
            <a:xfrm>
              <a:off x="4379913" y="3238500"/>
              <a:ext cx="352425" cy="344488"/>
            </a:xfrm>
            <a:custGeom>
              <a:avLst/>
              <a:gdLst>
                <a:gd name="T0" fmla="*/ 195 w 222"/>
                <a:gd name="T1" fmla="*/ 89 h 217"/>
                <a:gd name="T2" fmla="*/ 133 w 222"/>
                <a:gd name="T3" fmla="*/ 140 h 217"/>
                <a:gd name="T4" fmla="*/ 133 w 222"/>
                <a:gd name="T5" fmla="*/ 0 h 217"/>
                <a:gd name="T6" fmla="*/ 89 w 222"/>
                <a:gd name="T7" fmla="*/ 0 h 217"/>
                <a:gd name="T8" fmla="*/ 89 w 222"/>
                <a:gd name="T9" fmla="*/ 140 h 217"/>
                <a:gd name="T10" fmla="*/ 27 w 222"/>
                <a:gd name="T11" fmla="*/ 89 h 217"/>
                <a:gd name="T12" fmla="*/ 0 w 222"/>
                <a:gd name="T13" fmla="*/ 121 h 217"/>
                <a:gd name="T14" fmla="*/ 109 w 222"/>
                <a:gd name="T15" fmla="*/ 215 h 217"/>
                <a:gd name="T16" fmla="*/ 111 w 222"/>
                <a:gd name="T17" fmla="*/ 217 h 217"/>
                <a:gd name="T18" fmla="*/ 111 w 222"/>
                <a:gd name="T19" fmla="*/ 217 h 217"/>
                <a:gd name="T20" fmla="*/ 112 w 222"/>
                <a:gd name="T21" fmla="*/ 217 h 217"/>
                <a:gd name="T22" fmla="*/ 114 w 222"/>
                <a:gd name="T23" fmla="*/ 215 h 217"/>
                <a:gd name="T24" fmla="*/ 222 w 222"/>
                <a:gd name="T25" fmla="*/ 121 h 217"/>
                <a:gd name="T26" fmla="*/ 195 w 222"/>
                <a:gd name="T27"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17">
                  <a:moveTo>
                    <a:pt x="195" y="89"/>
                  </a:moveTo>
                  <a:lnTo>
                    <a:pt x="133" y="140"/>
                  </a:lnTo>
                  <a:lnTo>
                    <a:pt x="133" y="0"/>
                  </a:lnTo>
                  <a:lnTo>
                    <a:pt x="89" y="0"/>
                  </a:lnTo>
                  <a:lnTo>
                    <a:pt x="89" y="140"/>
                  </a:lnTo>
                  <a:lnTo>
                    <a:pt x="27" y="89"/>
                  </a:lnTo>
                  <a:lnTo>
                    <a:pt x="0" y="121"/>
                  </a:lnTo>
                  <a:lnTo>
                    <a:pt x="109" y="215"/>
                  </a:lnTo>
                  <a:lnTo>
                    <a:pt x="111" y="217"/>
                  </a:lnTo>
                  <a:lnTo>
                    <a:pt x="111" y="217"/>
                  </a:lnTo>
                  <a:lnTo>
                    <a:pt x="112" y="217"/>
                  </a:lnTo>
                  <a:lnTo>
                    <a:pt x="114" y="215"/>
                  </a:lnTo>
                  <a:lnTo>
                    <a:pt x="222" y="121"/>
                  </a:lnTo>
                  <a:lnTo>
                    <a:pt x="19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1" name="Gruppe 40"/>
          <p:cNvGrpSpPr/>
          <p:nvPr/>
        </p:nvGrpSpPr>
        <p:grpSpPr>
          <a:xfrm>
            <a:off x="3822647" y="3053966"/>
            <a:ext cx="1225678" cy="1225678"/>
            <a:chOff x="4194175" y="3051175"/>
            <a:chExt cx="720725" cy="720725"/>
          </a:xfrm>
        </p:grpSpPr>
        <p:sp>
          <p:nvSpPr>
            <p:cNvPr id="42" name="Oval 29"/>
            <p:cNvSpPr>
              <a:spLocks noChangeArrowheads="1"/>
            </p:cNvSpPr>
            <p:nvPr/>
          </p:nvSpPr>
          <p:spPr bwMode="auto">
            <a:xfrm>
              <a:off x="4194175" y="3051175"/>
              <a:ext cx="720725" cy="720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0"/>
            <p:cNvSpPr>
              <a:spLocks/>
            </p:cNvSpPr>
            <p:nvPr/>
          </p:nvSpPr>
          <p:spPr bwMode="auto">
            <a:xfrm>
              <a:off x="4379913" y="3238500"/>
              <a:ext cx="352425" cy="344488"/>
            </a:xfrm>
            <a:custGeom>
              <a:avLst/>
              <a:gdLst>
                <a:gd name="T0" fmla="*/ 195 w 222"/>
                <a:gd name="T1" fmla="*/ 89 h 217"/>
                <a:gd name="T2" fmla="*/ 133 w 222"/>
                <a:gd name="T3" fmla="*/ 140 h 217"/>
                <a:gd name="T4" fmla="*/ 133 w 222"/>
                <a:gd name="T5" fmla="*/ 0 h 217"/>
                <a:gd name="T6" fmla="*/ 89 w 222"/>
                <a:gd name="T7" fmla="*/ 0 h 217"/>
                <a:gd name="T8" fmla="*/ 89 w 222"/>
                <a:gd name="T9" fmla="*/ 140 h 217"/>
                <a:gd name="T10" fmla="*/ 27 w 222"/>
                <a:gd name="T11" fmla="*/ 89 h 217"/>
                <a:gd name="T12" fmla="*/ 0 w 222"/>
                <a:gd name="T13" fmla="*/ 121 h 217"/>
                <a:gd name="T14" fmla="*/ 109 w 222"/>
                <a:gd name="T15" fmla="*/ 215 h 217"/>
                <a:gd name="T16" fmla="*/ 111 w 222"/>
                <a:gd name="T17" fmla="*/ 217 h 217"/>
                <a:gd name="T18" fmla="*/ 111 w 222"/>
                <a:gd name="T19" fmla="*/ 217 h 217"/>
                <a:gd name="T20" fmla="*/ 112 w 222"/>
                <a:gd name="T21" fmla="*/ 217 h 217"/>
                <a:gd name="T22" fmla="*/ 114 w 222"/>
                <a:gd name="T23" fmla="*/ 215 h 217"/>
                <a:gd name="T24" fmla="*/ 222 w 222"/>
                <a:gd name="T25" fmla="*/ 121 h 217"/>
                <a:gd name="T26" fmla="*/ 195 w 222"/>
                <a:gd name="T27"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17">
                  <a:moveTo>
                    <a:pt x="195" y="89"/>
                  </a:moveTo>
                  <a:lnTo>
                    <a:pt x="133" y="140"/>
                  </a:lnTo>
                  <a:lnTo>
                    <a:pt x="133" y="0"/>
                  </a:lnTo>
                  <a:lnTo>
                    <a:pt x="89" y="0"/>
                  </a:lnTo>
                  <a:lnTo>
                    <a:pt x="89" y="140"/>
                  </a:lnTo>
                  <a:lnTo>
                    <a:pt x="27" y="89"/>
                  </a:lnTo>
                  <a:lnTo>
                    <a:pt x="0" y="121"/>
                  </a:lnTo>
                  <a:lnTo>
                    <a:pt x="109" y="215"/>
                  </a:lnTo>
                  <a:lnTo>
                    <a:pt x="111" y="217"/>
                  </a:lnTo>
                  <a:lnTo>
                    <a:pt x="111" y="217"/>
                  </a:lnTo>
                  <a:lnTo>
                    <a:pt x="112" y="217"/>
                  </a:lnTo>
                  <a:lnTo>
                    <a:pt x="114" y="215"/>
                  </a:lnTo>
                  <a:lnTo>
                    <a:pt x="222" y="121"/>
                  </a:lnTo>
                  <a:lnTo>
                    <a:pt x="19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4" name="Gruppe 43"/>
          <p:cNvGrpSpPr/>
          <p:nvPr/>
        </p:nvGrpSpPr>
        <p:grpSpPr>
          <a:xfrm rot="16200000">
            <a:off x="5189102" y="3053966"/>
            <a:ext cx="1225678" cy="1225678"/>
            <a:chOff x="4194175" y="3051175"/>
            <a:chExt cx="720725" cy="720725"/>
          </a:xfrm>
        </p:grpSpPr>
        <p:sp>
          <p:nvSpPr>
            <p:cNvPr id="45" name="Oval 29"/>
            <p:cNvSpPr>
              <a:spLocks noChangeArrowheads="1"/>
            </p:cNvSpPr>
            <p:nvPr/>
          </p:nvSpPr>
          <p:spPr bwMode="auto">
            <a:xfrm>
              <a:off x="4194175" y="3051175"/>
              <a:ext cx="720725" cy="720725"/>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0"/>
            <p:cNvSpPr>
              <a:spLocks/>
            </p:cNvSpPr>
            <p:nvPr/>
          </p:nvSpPr>
          <p:spPr bwMode="auto">
            <a:xfrm>
              <a:off x="4379913" y="3238500"/>
              <a:ext cx="352425" cy="344488"/>
            </a:xfrm>
            <a:custGeom>
              <a:avLst/>
              <a:gdLst>
                <a:gd name="T0" fmla="*/ 195 w 222"/>
                <a:gd name="T1" fmla="*/ 89 h 217"/>
                <a:gd name="T2" fmla="*/ 133 w 222"/>
                <a:gd name="T3" fmla="*/ 140 h 217"/>
                <a:gd name="T4" fmla="*/ 133 w 222"/>
                <a:gd name="T5" fmla="*/ 0 h 217"/>
                <a:gd name="T6" fmla="*/ 89 w 222"/>
                <a:gd name="T7" fmla="*/ 0 h 217"/>
                <a:gd name="T8" fmla="*/ 89 w 222"/>
                <a:gd name="T9" fmla="*/ 140 h 217"/>
                <a:gd name="T10" fmla="*/ 27 w 222"/>
                <a:gd name="T11" fmla="*/ 89 h 217"/>
                <a:gd name="T12" fmla="*/ 0 w 222"/>
                <a:gd name="T13" fmla="*/ 121 h 217"/>
                <a:gd name="T14" fmla="*/ 109 w 222"/>
                <a:gd name="T15" fmla="*/ 215 h 217"/>
                <a:gd name="T16" fmla="*/ 111 w 222"/>
                <a:gd name="T17" fmla="*/ 217 h 217"/>
                <a:gd name="T18" fmla="*/ 111 w 222"/>
                <a:gd name="T19" fmla="*/ 217 h 217"/>
                <a:gd name="T20" fmla="*/ 112 w 222"/>
                <a:gd name="T21" fmla="*/ 217 h 217"/>
                <a:gd name="T22" fmla="*/ 114 w 222"/>
                <a:gd name="T23" fmla="*/ 215 h 217"/>
                <a:gd name="T24" fmla="*/ 222 w 222"/>
                <a:gd name="T25" fmla="*/ 121 h 217"/>
                <a:gd name="T26" fmla="*/ 195 w 222"/>
                <a:gd name="T27"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17">
                  <a:moveTo>
                    <a:pt x="195" y="89"/>
                  </a:moveTo>
                  <a:lnTo>
                    <a:pt x="133" y="140"/>
                  </a:lnTo>
                  <a:lnTo>
                    <a:pt x="133" y="0"/>
                  </a:lnTo>
                  <a:lnTo>
                    <a:pt x="89" y="0"/>
                  </a:lnTo>
                  <a:lnTo>
                    <a:pt x="89" y="140"/>
                  </a:lnTo>
                  <a:lnTo>
                    <a:pt x="27" y="89"/>
                  </a:lnTo>
                  <a:lnTo>
                    <a:pt x="0" y="121"/>
                  </a:lnTo>
                  <a:lnTo>
                    <a:pt x="109" y="215"/>
                  </a:lnTo>
                  <a:lnTo>
                    <a:pt x="111" y="217"/>
                  </a:lnTo>
                  <a:lnTo>
                    <a:pt x="111" y="217"/>
                  </a:lnTo>
                  <a:lnTo>
                    <a:pt x="112" y="217"/>
                  </a:lnTo>
                  <a:lnTo>
                    <a:pt x="114" y="215"/>
                  </a:lnTo>
                  <a:lnTo>
                    <a:pt x="222" y="121"/>
                  </a:lnTo>
                  <a:lnTo>
                    <a:pt x="19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7" name="Gruppe 46"/>
          <p:cNvGrpSpPr/>
          <p:nvPr/>
        </p:nvGrpSpPr>
        <p:grpSpPr>
          <a:xfrm rot="5400000">
            <a:off x="6555557" y="3053966"/>
            <a:ext cx="1225678" cy="1225678"/>
            <a:chOff x="4194175" y="3051175"/>
            <a:chExt cx="720725" cy="720725"/>
          </a:xfrm>
        </p:grpSpPr>
        <p:sp>
          <p:nvSpPr>
            <p:cNvPr id="48" name="Oval 29"/>
            <p:cNvSpPr>
              <a:spLocks noChangeArrowheads="1"/>
            </p:cNvSpPr>
            <p:nvPr/>
          </p:nvSpPr>
          <p:spPr bwMode="auto">
            <a:xfrm>
              <a:off x="4194175" y="3051175"/>
              <a:ext cx="720725" cy="7207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30"/>
            <p:cNvSpPr>
              <a:spLocks/>
            </p:cNvSpPr>
            <p:nvPr/>
          </p:nvSpPr>
          <p:spPr bwMode="auto">
            <a:xfrm>
              <a:off x="4379913" y="3238500"/>
              <a:ext cx="352425" cy="344488"/>
            </a:xfrm>
            <a:custGeom>
              <a:avLst/>
              <a:gdLst>
                <a:gd name="T0" fmla="*/ 195 w 222"/>
                <a:gd name="T1" fmla="*/ 89 h 217"/>
                <a:gd name="T2" fmla="*/ 133 w 222"/>
                <a:gd name="T3" fmla="*/ 140 h 217"/>
                <a:gd name="T4" fmla="*/ 133 w 222"/>
                <a:gd name="T5" fmla="*/ 0 h 217"/>
                <a:gd name="T6" fmla="*/ 89 w 222"/>
                <a:gd name="T7" fmla="*/ 0 h 217"/>
                <a:gd name="T8" fmla="*/ 89 w 222"/>
                <a:gd name="T9" fmla="*/ 140 h 217"/>
                <a:gd name="T10" fmla="*/ 27 w 222"/>
                <a:gd name="T11" fmla="*/ 89 h 217"/>
                <a:gd name="T12" fmla="*/ 0 w 222"/>
                <a:gd name="T13" fmla="*/ 121 h 217"/>
                <a:gd name="T14" fmla="*/ 109 w 222"/>
                <a:gd name="T15" fmla="*/ 215 h 217"/>
                <a:gd name="T16" fmla="*/ 111 w 222"/>
                <a:gd name="T17" fmla="*/ 217 h 217"/>
                <a:gd name="T18" fmla="*/ 111 w 222"/>
                <a:gd name="T19" fmla="*/ 217 h 217"/>
                <a:gd name="T20" fmla="*/ 112 w 222"/>
                <a:gd name="T21" fmla="*/ 217 h 217"/>
                <a:gd name="T22" fmla="*/ 114 w 222"/>
                <a:gd name="T23" fmla="*/ 215 h 217"/>
                <a:gd name="T24" fmla="*/ 222 w 222"/>
                <a:gd name="T25" fmla="*/ 121 h 217"/>
                <a:gd name="T26" fmla="*/ 195 w 222"/>
                <a:gd name="T27"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17">
                  <a:moveTo>
                    <a:pt x="195" y="89"/>
                  </a:moveTo>
                  <a:lnTo>
                    <a:pt x="133" y="140"/>
                  </a:lnTo>
                  <a:lnTo>
                    <a:pt x="133" y="0"/>
                  </a:lnTo>
                  <a:lnTo>
                    <a:pt x="89" y="0"/>
                  </a:lnTo>
                  <a:lnTo>
                    <a:pt x="89" y="140"/>
                  </a:lnTo>
                  <a:lnTo>
                    <a:pt x="27" y="89"/>
                  </a:lnTo>
                  <a:lnTo>
                    <a:pt x="0" y="121"/>
                  </a:lnTo>
                  <a:lnTo>
                    <a:pt x="109" y="215"/>
                  </a:lnTo>
                  <a:lnTo>
                    <a:pt x="111" y="217"/>
                  </a:lnTo>
                  <a:lnTo>
                    <a:pt x="111" y="217"/>
                  </a:lnTo>
                  <a:lnTo>
                    <a:pt x="112" y="217"/>
                  </a:lnTo>
                  <a:lnTo>
                    <a:pt x="114" y="215"/>
                  </a:lnTo>
                  <a:lnTo>
                    <a:pt x="222" y="121"/>
                  </a:lnTo>
                  <a:lnTo>
                    <a:pt x="19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63" name="Gruppe 62"/>
          <p:cNvGrpSpPr/>
          <p:nvPr/>
        </p:nvGrpSpPr>
        <p:grpSpPr>
          <a:xfrm>
            <a:off x="2463175" y="4889207"/>
            <a:ext cx="1219410" cy="1219410"/>
            <a:chOff x="5349875" y="1876425"/>
            <a:chExt cx="719138" cy="719138"/>
          </a:xfrm>
        </p:grpSpPr>
        <p:sp>
          <p:nvSpPr>
            <p:cNvPr id="53" name="Oval 34"/>
            <p:cNvSpPr>
              <a:spLocks noChangeArrowheads="1"/>
            </p:cNvSpPr>
            <p:nvPr/>
          </p:nvSpPr>
          <p:spPr bwMode="auto">
            <a:xfrm>
              <a:off x="5349875" y="1876425"/>
              <a:ext cx="719138" cy="719138"/>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54" name="Freeform 35"/>
            <p:cNvSpPr>
              <a:spLocks/>
            </p:cNvSpPr>
            <p:nvPr/>
          </p:nvSpPr>
          <p:spPr bwMode="auto">
            <a:xfrm>
              <a:off x="5780088" y="2424113"/>
              <a:ext cx="76200" cy="58738"/>
            </a:xfrm>
            <a:custGeom>
              <a:avLst/>
              <a:gdLst>
                <a:gd name="T0" fmla="*/ 47 w 99"/>
                <a:gd name="T1" fmla="*/ 17 h 77"/>
                <a:gd name="T2" fmla="*/ 16 w 99"/>
                <a:gd name="T3" fmla="*/ 0 h 77"/>
                <a:gd name="T4" fmla="*/ 0 w 99"/>
                <a:gd name="T5" fmla="*/ 15 h 77"/>
                <a:gd name="T6" fmla="*/ 0 w 99"/>
                <a:gd name="T7" fmla="*/ 47 h 77"/>
                <a:gd name="T8" fmla="*/ 59 w 99"/>
                <a:gd name="T9" fmla="*/ 77 h 77"/>
                <a:gd name="T10" fmla="*/ 73 w 99"/>
                <a:gd name="T11" fmla="*/ 65 h 77"/>
                <a:gd name="T12" fmla="*/ 97 w 99"/>
                <a:gd name="T13" fmla="*/ 65 h 77"/>
                <a:gd name="T14" fmla="*/ 99 w 99"/>
                <a:gd name="T15" fmla="*/ 44 h 77"/>
                <a:gd name="T16" fmla="*/ 82 w 99"/>
                <a:gd name="T17" fmla="*/ 13 h 77"/>
                <a:gd name="T18" fmla="*/ 47 w 9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47" y="17"/>
                  </a:moveTo>
                  <a:lnTo>
                    <a:pt x="16" y="0"/>
                  </a:lnTo>
                  <a:lnTo>
                    <a:pt x="0" y="15"/>
                  </a:lnTo>
                  <a:lnTo>
                    <a:pt x="0" y="47"/>
                  </a:lnTo>
                  <a:cubicBezTo>
                    <a:pt x="0" y="47"/>
                    <a:pt x="59" y="76"/>
                    <a:pt x="59" y="77"/>
                  </a:cubicBezTo>
                  <a:cubicBezTo>
                    <a:pt x="59" y="77"/>
                    <a:pt x="73" y="65"/>
                    <a:pt x="73" y="65"/>
                  </a:cubicBezTo>
                  <a:lnTo>
                    <a:pt x="97" y="65"/>
                  </a:lnTo>
                  <a:lnTo>
                    <a:pt x="99" y="44"/>
                  </a:lnTo>
                  <a:lnTo>
                    <a:pt x="82" y="1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36"/>
            <p:cNvSpPr>
              <a:spLocks/>
            </p:cNvSpPr>
            <p:nvPr/>
          </p:nvSpPr>
          <p:spPr bwMode="auto">
            <a:xfrm>
              <a:off x="5486400" y="1943100"/>
              <a:ext cx="258763" cy="519113"/>
            </a:xfrm>
            <a:custGeom>
              <a:avLst/>
              <a:gdLst>
                <a:gd name="T0" fmla="*/ 98 w 163"/>
                <a:gd name="T1" fmla="*/ 249 h 327"/>
                <a:gd name="T2" fmla="*/ 124 w 163"/>
                <a:gd name="T3" fmla="*/ 230 h 327"/>
                <a:gd name="T4" fmla="*/ 124 w 163"/>
                <a:gd name="T5" fmla="*/ 179 h 327"/>
                <a:gd name="T6" fmla="*/ 160 w 163"/>
                <a:gd name="T7" fmla="*/ 178 h 327"/>
                <a:gd name="T8" fmla="*/ 163 w 163"/>
                <a:gd name="T9" fmla="*/ 132 h 327"/>
                <a:gd name="T10" fmla="*/ 124 w 163"/>
                <a:gd name="T11" fmla="*/ 133 h 327"/>
                <a:gd name="T12" fmla="*/ 124 w 163"/>
                <a:gd name="T13" fmla="*/ 89 h 327"/>
                <a:gd name="T14" fmla="*/ 138 w 163"/>
                <a:gd name="T15" fmla="*/ 54 h 327"/>
                <a:gd name="T16" fmla="*/ 120 w 163"/>
                <a:gd name="T17" fmla="*/ 26 h 327"/>
                <a:gd name="T18" fmla="*/ 135 w 163"/>
                <a:gd name="T19" fmla="*/ 6 h 327"/>
                <a:gd name="T20" fmla="*/ 124 w 163"/>
                <a:gd name="T21" fmla="*/ 0 h 327"/>
                <a:gd name="T22" fmla="*/ 103 w 163"/>
                <a:gd name="T23" fmla="*/ 23 h 327"/>
                <a:gd name="T24" fmla="*/ 80 w 163"/>
                <a:gd name="T25" fmla="*/ 35 h 327"/>
                <a:gd name="T26" fmla="*/ 62 w 163"/>
                <a:gd name="T27" fmla="*/ 68 h 327"/>
                <a:gd name="T28" fmla="*/ 0 w 163"/>
                <a:gd name="T29" fmla="*/ 102 h 327"/>
                <a:gd name="T30" fmla="*/ 0 w 163"/>
                <a:gd name="T31" fmla="*/ 231 h 327"/>
                <a:gd name="T32" fmla="*/ 33 w 163"/>
                <a:gd name="T33" fmla="*/ 258 h 327"/>
                <a:gd name="T34" fmla="*/ 38 w 163"/>
                <a:gd name="T35" fmla="*/ 327 h 327"/>
                <a:gd name="T36" fmla="*/ 111 w 163"/>
                <a:gd name="T37" fmla="*/ 324 h 327"/>
                <a:gd name="T38" fmla="*/ 104 w 163"/>
                <a:gd name="T39" fmla="*/ 308 h 327"/>
                <a:gd name="T40" fmla="*/ 98 w 163"/>
                <a:gd name="T41" fmla="*/ 24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327">
                  <a:moveTo>
                    <a:pt x="98" y="249"/>
                  </a:moveTo>
                  <a:lnTo>
                    <a:pt x="124" y="230"/>
                  </a:lnTo>
                  <a:lnTo>
                    <a:pt x="124" y="179"/>
                  </a:lnTo>
                  <a:lnTo>
                    <a:pt x="160" y="178"/>
                  </a:lnTo>
                  <a:lnTo>
                    <a:pt x="163" y="132"/>
                  </a:lnTo>
                  <a:lnTo>
                    <a:pt x="124" y="133"/>
                  </a:lnTo>
                  <a:lnTo>
                    <a:pt x="124" y="89"/>
                  </a:lnTo>
                  <a:lnTo>
                    <a:pt x="138" y="54"/>
                  </a:lnTo>
                  <a:lnTo>
                    <a:pt x="120" y="26"/>
                  </a:lnTo>
                  <a:lnTo>
                    <a:pt x="135" y="6"/>
                  </a:lnTo>
                  <a:lnTo>
                    <a:pt x="124" y="0"/>
                  </a:lnTo>
                  <a:lnTo>
                    <a:pt x="103" y="23"/>
                  </a:lnTo>
                  <a:lnTo>
                    <a:pt x="80" y="35"/>
                  </a:lnTo>
                  <a:lnTo>
                    <a:pt x="62" y="68"/>
                  </a:lnTo>
                  <a:lnTo>
                    <a:pt x="0" y="102"/>
                  </a:lnTo>
                  <a:lnTo>
                    <a:pt x="0" y="231"/>
                  </a:lnTo>
                  <a:lnTo>
                    <a:pt x="33" y="258"/>
                  </a:lnTo>
                  <a:lnTo>
                    <a:pt x="38" y="327"/>
                  </a:lnTo>
                  <a:lnTo>
                    <a:pt x="111" y="324"/>
                  </a:lnTo>
                  <a:lnTo>
                    <a:pt x="104" y="308"/>
                  </a:lnTo>
                  <a:lnTo>
                    <a:pt x="98"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37"/>
            <p:cNvSpPr>
              <a:spLocks/>
            </p:cNvSpPr>
            <p:nvPr/>
          </p:nvSpPr>
          <p:spPr bwMode="auto">
            <a:xfrm>
              <a:off x="5662613" y="2314575"/>
              <a:ext cx="92075" cy="98425"/>
            </a:xfrm>
            <a:custGeom>
              <a:avLst/>
              <a:gdLst>
                <a:gd name="T0" fmla="*/ 90 w 121"/>
                <a:gd name="T1" fmla="*/ 6 h 130"/>
                <a:gd name="T2" fmla="*/ 70 w 121"/>
                <a:gd name="T3" fmla="*/ 2 h 130"/>
                <a:gd name="T4" fmla="*/ 59 w 121"/>
                <a:gd name="T5" fmla="*/ 0 h 130"/>
                <a:gd name="T6" fmla="*/ 0 w 121"/>
                <a:gd name="T7" fmla="*/ 40 h 130"/>
                <a:gd name="T8" fmla="*/ 53 w 121"/>
                <a:gd name="T9" fmla="*/ 130 h 130"/>
                <a:gd name="T10" fmla="*/ 121 w 121"/>
                <a:gd name="T11" fmla="*/ 118 h 130"/>
                <a:gd name="T12" fmla="*/ 109 w 121"/>
                <a:gd name="T13" fmla="*/ 9 h 130"/>
                <a:gd name="T14" fmla="*/ 90 w 121"/>
                <a:gd name="T15" fmla="*/ 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0">
                  <a:moveTo>
                    <a:pt x="90" y="6"/>
                  </a:moveTo>
                  <a:lnTo>
                    <a:pt x="70" y="2"/>
                  </a:lnTo>
                  <a:lnTo>
                    <a:pt x="59" y="0"/>
                  </a:lnTo>
                  <a:lnTo>
                    <a:pt x="0" y="40"/>
                  </a:lnTo>
                  <a:cubicBezTo>
                    <a:pt x="3" y="53"/>
                    <a:pt x="53" y="130"/>
                    <a:pt x="53" y="130"/>
                  </a:cubicBezTo>
                  <a:lnTo>
                    <a:pt x="121" y="118"/>
                  </a:lnTo>
                  <a:lnTo>
                    <a:pt x="109" y="9"/>
                  </a:lnTo>
                  <a:lnTo>
                    <a:pt x="9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38"/>
            <p:cNvSpPr>
              <a:spLocks/>
            </p:cNvSpPr>
            <p:nvPr/>
          </p:nvSpPr>
          <p:spPr bwMode="auto">
            <a:xfrm>
              <a:off x="5772150" y="2212975"/>
              <a:ext cx="139700" cy="198438"/>
            </a:xfrm>
            <a:custGeom>
              <a:avLst/>
              <a:gdLst>
                <a:gd name="T0" fmla="*/ 80 w 88"/>
                <a:gd name="T1" fmla="*/ 19 h 125"/>
                <a:gd name="T2" fmla="*/ 85 w 88"/>
                <a:gd name="T3" fmla="*/ 8 h 125"/>
                <a:gd name="T4" fmla="*/ 62 w 88"/>
                <a:gd name="T5" fmla="*/ 0 h 125"/>
                <a:gd name="T6" fmla="*/ 36 w 88"/>
                <a:gd name="T7" fmla="*/ 21 h 125"/>
                <a:gd name="T8" fmla="*/ 10 w 88"/>
                <a:gd name="T9" fmla="*/ 19 h 125"/>
                <a:gd name="T10" fmla="*/ 7 w 88"/>
                <a:gd name="T11" fmla="*/ 27 h 125"/>
                <a:gd name="T12" fmla="*/ 27 w 88"/>
                <a:gd name="T13" fmla="*/ 34 h 125"/>
                <a:gd name="T14" fmla="*/ 0 w 88"/>
                <a:gd name="T15" fmla="*/ 53 h 125"/>
                <a:gd name="T16" fmla="*/ 15 w 88"/>
                <a:gd name="T17" fmla="*/ 105 h 125"/>
                <a:gd name="T18" fmla="*/ 43 w 88"/>
                <a:gd name="T19" fmla="*/ 107 h 125"/>
                <a:gd name="T20" fmla="*/ 53 w 88"/>
                <a:gd name="T21" fmla="*/ 125 h 125"/>
                <a:gd name="T22" fmla="*/ 70 w 88"/>
                <a:gd name="T23" fmla="*/ 124 h 125"/>
                <a:gd name="T24" fmla="*/ 63 w 88"/>
                <a:gd name="T25" fmla="*/ 105 h 125"/>
                <a:gd name="T26" fmla="*/ 79 w 88"/>
                <a:gd name="T27" fmla="*/ 92 h 125"/>
                <a:gd name="T28" fmla="*/ 81 w 88"/>
                <a:gd name="T29" fmla="*/ 79 h 125"/>
                <a:gd name="T30" fmla="*/ 67 w 88"/>
                <a:gd name="T31" fmla="*/ 72 h 125"/>
                <a:gd name="T32" fmla="*/ 88 w 88"/>
                <a:gd name="T33" fmla="*/ 40 h 125"/>
                <a:gd name="T34" fmla="*/ 80 w 88"/>
                <a:gd name="T35"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25">
                  <a:moveTo>
                    <a:pt x="80" y="19"/>
                  </a:moveTo>
                  <a:lnTo>
                    <a:pt x="85" y="8"/>
                  </a:lnTo>
                  <a:lnTo>
                    <a:pt x="62" y="0"/>
                  </a:lnTo>
                  <a:lnTo>
                    <a:pt x="36" y="21"/>
                  </a:lnTo>
                  <a:lnTo>
                    <a:pt x="10" y="19"/>
                  </a:lnTo>
                  <a:lnTo>
                    <a:pt x="7" y="27"/>
                  </a:lnTo>
                  <a:lnTo>
                    <a:pt x="27" y="34"/>
                  </a:lnTo>
                  <a:lnTo>
                    <a:pt x="0" y="53"/>
                  </a:lnTo>
                  <a:lnTo>
                    <a:pt x="15" y="105"/>
                  </a:lnTo>
                  <a:lnTo>
                    <a:pt x="43" y="107"/>
                  </a:lnTo>
                  <a:lnTo>
                    <a:pt x="53" y="125"/>
                  </a:lnTo>
                  <a:lnTo>
                    <a:pt x="70" y="124"/>
                  </a:lnTo>
                  <a:lnTo>
                    <a:pt x="63" y="105"/>
                  </a:lnTo>
                  <a:lnTo>
                    <a:pt x="79" y="92"/>
                  </a:lnTo>
                  <a:lnTo>
                    <a:pt x="81" y="79"/>
                  </a:lnTo>
                  <a:lnTo>
                    <a:pt x="67" y="72"/>
                  </a:lnTo>
                  <a:lnTo>
                    <a:pt x="88" y="40"/>
                  </a:lnTo>
                  <a:lnTo>
                    <a:pt x="8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39"/>
            <p:cNvSpPr>
              <a:spLocks/>
            </p:cNvSpPr>
            <p:nvPr/>
          </p:nvSpPr>
          <p:spPr bwMode="auto">
            <a:xfrm>
              <a:off x="5900738" y="2074863"/>
              <a:ext cx="58738" cy="76200"/>
            </a:xfrm>
            <a:custGeom>
              <a:avLst/>
              <a:gdLst>
                <a:gd name="T0" fmla="*/ 0 w 37"/>
                <a:gd name="T1" fmla="*/ 0 h 48"/>
                <a:gd name="T2" fmla="*/ 0 w 37"/>
                <a:gd name="T3" fmla="*/ 34 h 48"/>
                <a:gd name="T4" fmla="*/ 32 w 37"/>
                <a:gd name="T5" fmla="*/ 48 h 48"/>
                <a:gd name="T6" fmla="*/ 37 w 37"/>
                <a:gd name="T7" fmla="*/ 22 h 48"/>
                <a:gd name="T8" fmla="*/ 0 w 37"/>
                <a:gd name="T9" fmla="*/ 0 h 48"/>
              </a:gdLst>
              <a:ahLst/>
              <a:cxnLst>
                <a:cxn ang="0">
                  <a:pos x="T0" y="T1"/>
                </a:cxn>
                <a:cxn ang="0">
                  <a:pos x="T2" y="T3"/>
                </a:cxn>
                <a:cxn ang="0">
                  <a:pos x="T4" y="T5"/>
                </a:cxn>
                <a:cxn ang="0">
                  <a:pos x="T6" y="T7"/>
                </a:cxn>
                <a:cxn ang="0">
                  <a:pos x="T8" y="T9"/>
                </a:cxn>
              </a:cxnLst>
              <a:rect l="0" t="0" r="r" b="b"/>
              <a:pathLst>
                <a:path w="37" h="48">
                  <a:moveTo>
                    <a:pt x="0" y="0"/>
                  </a:moveTo>
                  <a:lnTo>
                    <a:pt x="0" y="34"/>
                  </a:lnTo>
                  <a:lnTo>
                    <a:pt x="32" y="48"/>
                  </a:lnTo>
                  <a:lnTo>
                    <a:pt x="37"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40"/>
            <p:cNvSpPr>
              <a:spLocks/>
            </p:cNvSpPr>
            <p:nvPr/>
          </p:nvSpPr>
          <p:spPr bwMode="auto">
            <a:xfrm>
              <a:off x="5734050" y="2016125"/>
              <a:ext cx="23813" cy="22225"/>
            </a:xfrm>
            <a:custGeom>
              <a:avLst/>
              <a:gdLst>
                <a:gd name="T0" fmla="*/ 0 w 15"/>
                <a:gd name="T1" fmla="*/ 8 h 14"/>
                <a:gd name="T2" fmla="*/ 6 w 15"/>
                <a:gd name="T3" fmla="*/ 14 h 14"/>
                <a:gd name="T4" fmla="*/ 15 w 15"/>
                <a:gd name="T5" fmla="*/ 5 h 14"/>
                <a:gd name="T6" fmla="*/ 11 w 15"/>
                <a:gd name="T7" fmla="*/ 0 h 14"/>
                <a:gd name="T8" fmla="*/ 0 w 15"/>
                <a:gd name="T9" fmla="*/ 8 h 14"/>
              </a:gdLst>
              <a:ahLst/>
              <a:cxnLst>
                <a:cxn ang="0">
                  <a:pos x="T0" y="T1"/>
                </a:cxn>
                <a:cxn ang="0">
                  <a:pos x="T2" y="T3"/>
                </a:cxn>
                <a:cxn ang="0">
                  <a:pos x="T4" y="T5"/>
                </a:cxn>
                <a:cxn ang="0">
                  <a:pos x="T6" y="T7"/>
                </a:cxn>
                <a:cxn ang="0">
                  <a:pos x="T8" y="T9"/>
                </a:cxn>
              </a:cxnLst>
              <a:rect l="0" t="0" r="r" b="b"/>
              <a:pathLst>
                <a:path w="15" h="14">
                  <a:moveTo>
                    <a:pt x="0" y="8"/>
                  </a:moveTo>
                  <a:lnTo>
                    <a:pt x="6" y="14"/>
                  </a:lnTo>
                  <a:lnTo>
                    <a:pt x="15" y="5"/>
                  </a:lnTo>
                  <a:lnTo>
                    <a:pt x="11"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41"/>
            <p:cNvSpPr>
              <a:spLocks/>
            </p:cNvSpPr>
            <p:nvPr/>
          </p:nvSpPr>
          <p:spPr bwMode="auto">
            <a:xfrm>
              <a:off x="5719763" y="2255838"/>
              <a:ext cx="12700" cy="36513"/>
            </a:xfrm>
            <a:custGeom>
              <a:avLst/>
              <a:gdLst>
                <a:gd name="T0" fmla="*/ 2 w 17"/>
                <a:gd name="T1" fmla="*/ 46 h 47"/>
                <a:gd name="T2" fmla="*/ 17 w 17"/>
                <a:gd name="T3" fmla="*/ 47 h 47"/>
                <a:gd name="T4" fmla="*/ 12 w 17"/>
                <a:gd name="T5" fmla="*/ 0 h 47"/>
                <a:gd name="T6" fmla="*/ 0 w 17"/>
                <a:gd name="T7" fmla="*/ 5 h 47"/>
                <a:gd name="T8" fmla="*/ 2 w 17"/>
                <a:gd name="T9" fmla="*/ 46 h 47"/>
              </a:gdLst>
              <a:ahLst/>
              <a:cxnLst>
                <a:cxn ang="0">
                  <a:pos x="T0" y="T1"/>
                </a:cxn>
                <a:cxn ang="0">
                  <a:pos x="T2" y="T3"/>
                </a:cxn>
                <a:cxn ang="0">
                  <a:pos x="T4" y="T5"/>
                </a:cxn>
                <a:cxn ang="0">
                  <a:pos x="T6" y="T7"/>
                </a:cxn>
                <a:cxn ang="0">
                  <a:pos x="T8" y="T9"/>
                </a:cxn>
              </a:cxnLst>
              <a:rect l="0" t="0" r="r" b="b"/>
              <a:pathLst>
                <a:path w="17" h="47">
                  <a:moveTo>
                    <a:pt x="2" y="46"/>
                  </a:moveTo>
                  <a:cubicBezTo>
                    <a:pt x="4" y="46"/>
                    <a:pt x="17" y="47"/>
                    <a:pt x="17" y="47"/>
                  </a:cubicBezTo>
                  <a:lnTo>
                    <a:pt x="12" y="0"/>
                  </a:lnTo>
                  <a:lnTo>
                    <a:pt x="0" y="5"/>
                  </a:lnTo>
                  <a:lnTo>
                    <a:pt x="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42"/>
            <p:cNvSpPr>
              <a:spLocks/>
            </p:cNvSpPr>
            <p:nvPr/>
          </p:nvSpPr>
          <p:spPr bwMode="auto">
            <a:xfrm>
              <a:off x="5519738" y="2395538"/>
              <a:ext cx="12700" cy="30163"/>
            </a:xfrm>
            <a:custGeom>
              <a:avLst/>
              <a:gdLst>
                <a:gd name="T0" fmla="*/ 0 w 8"/>
                <a:gd name="T1" fmla="*/ 16 h 19"/>
                <a:gd name="T2" fmla="*/ 6 w 8"/>
                <a:gd name="T3" fmla="*/ 19 h 19"/>
                <a:gd name="T4" fmla="*/ 8 w 8"/>
                <a:gd name="T5" fmla="*/ 2 h 19"/>
                <a:gd name="T6" fmla="*/ 3 w 8"/>
                <a:gd name="T7" fmla="*/ 0 h 19"/>
                <a:gd name="T8" fmla="*/ 0 w 8"/>
                <a:gd name="T9" fmla="*/ 16 h 19"/>
              </a:gdLst>
              <a:ahLst/>
              <a:cxnLst>
                <a:cxn ang="0">
                  <a:pos x="T0" y="T1"/>
                </a:cxn>
                <a:cxn ang="0">
                  <a:pos x="T2" y="T3"/>
                </a:cxn>
                <a:cxn ang="0">
                  <a:pos x="T4" y="T5"/>
                </a:cxn>
                <a:cxn ang="0">
                  <a:pos x="T6" y="T7"/>
                </a:cxn>
                <a:cxn ang="0">
                  <a:pos x="T8" y="T9"/>
                </a:cxn>
              </a:cxnLst>
              <a:rect l="0" t="0" r="r" b="b"/>
              <a:pathLst>
                <a:path w="8" h="19">
                  <a:moveTo>
                    <a:pt x="0" y="16"/>
                  </a:moveTo>
                  <a:lnTo>
                    <a:pt x="6" y="19"/>
                  </a:lnTo>
                  <a:lnTo>
                    <a:pt x="8" y="2"/>
                  </a:lnTo>
                  <a:lnTo>
                    <a:pt x="3"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43"/>
            <p:cNvSpPr>
              <a:spLocks/>
            </p:cNvSpPr>
            <p:nvPr/>
          </p:nvSpPr>
          <p:spPr bwMode="auto">
            <a:xfrm>
              <a:off x="5503863" y="2341563"/>
              <a:ext cx="22225" cy="25400"/>
            </a:xfrm>
            <a:custGeom>
              <a:avLst/>
              <a:gdLst>
                <a:gd name="T0" fmla="*/ 14 w 14"/>
                <a:gd name="T1" fmla="*/ 10 h 16"/>
                <a:gd name="T2" fmla="*/ 7 w 14"/>
                <a:gd name="T3" fmla="*/ 0 h 16"/>
                <a:gd name="T4" fmla="*/ 0 w 14"/>
                <a:gd name="T5" fmla="*/ 2 h 16"/>
                <a:gd name="T6" fmla="*/ 13 w 14"/>
                <a:gd name="T7" fmla="*/ 16 h 16"/>
                <a:gd name="T8" fmla="*/ 14 w 14"/>
                <a:gd name="T9" fmla="*/ 10 h 16"/>
              </a:gdLst>
              <a:ahLst/>
              <a:cxnLst>
                <a:cxn ang="0">
                  <a:pos x="T0" y="T1"/>
                </a:cxn>
                <a:cxn ang="0">
                  <a:pos x="T2" y="T3"/>
                </a:cxn>
                <a:cxn ang="0">
                  <a:pos x="T4" y="T5"/>
                </a:cxn>
                <a:cxn ang="0">
                  <a:pos x="T6" y="T7"/>
                </a:cxn>
                <a:cxn ang="0">
                  <a:pos x="T8" y="T9"/>
                </a:cxn>
              </a:cxnLst>
              <a:rect l="0" t="0" r="r" b="b"/>
              <a:pathLst>
                <a:path w="14" h="16">
                  <a:moveTo>
                    <a:pt x="14" y="10"/>
                  </a:moveTo>
                  <a:lnTo>
                    <a:pt x="7" y="0"/>
                  </a:lnTo>
                  <a:lnTo>
                    <a:pt x="0" y="2"/>
                  </a:lnTo>
                  <a:lnTo>
                    <a:pt x="13" y="16"/>
                  </a:lnTo>
                  <a:lnTo>
                    <a:pt x="1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70" name="Gruppe 69"/>
          <p:cNvGrpSpPr/>
          <p:nvPr/>
        </p:nvGrpSpPr>
        <p:grpSpPr>
          <a:xfrm>
            <a:off x="3823850" y="4889207"/>
            <a:ext cx="1216723" cy="1219410"/>
            <a:chOff x="2608263" y="5133975"/>
            <a:chExt cx="719137" cy="720725"/>
          </a:xfrm>
        </p:grpSpPr>
        <p:sp>
          <p:nvSpPr>
            <p:cNvPr id="67" name="Oval 47"/>
            <p:cNvSpPr>
              <a:spLocks noChangeArrowheads="1"/>
            </p:cNvSpPr>
            <p:nvPr/>
          </p:nvSpPr>
          <p:spPr bwMode="auto">
            <a:xfrm>
              <a:off x="2608263" y="5133975"/>
              <a:ext cx="719137" cy="720725"/>
            </a:xfrm>
            <a:prstGeom prst="ellipse">
              <a:avLst/>
            </a:prstGeom>
            <a:solidFill>
              <a:srgbClr val="3F3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48"/>
            <p:cNvSpPr>
              <a:spLocks/>
            </p:cNvSpPr>
            <p:nvPr/>
          </p:nvSpPr>
          <p:spPr bwMode="auto">
            <a:xfrm>
              <a:off x="2886075" y="5345113"/>
              <a:ext cx="128587" cy="130175"/>
            </a:xfrm>
            <a:custGeom>
              <a:avLst/>
              <a:gdLst>
                <a:gd name="T0" fmla="*/ 165 w 167"/>
                <a:gd name="T1" fmla="*/ 108 h 170"/>
                <a:gd name="T2" fmla="*/ 58 w 167"/>
                <a:gd name="T3" fmla="*/ 2 h 170"/>
                <a:gd name="T4" fmla="*/ 5 w 167"/>
                <a:gd name="T5" fmla="*/ 9 h 170"/>
                <a:gd name="T6" fmla="*/ 7 w 167"/>
                <a:gd name="T7" fmla="*/ 17 h 170"/>
                <a:gd name="T8" fmla="*/ 31 w 167"/>
                <a:gd name="T9" fmla="*/ 16 h 170"/>
                <a:gd name="T10" fmla="*/ 151 w 167"/>
                <a:gd name="T11" fmla="*/ 135 h 170"/>
                <a:gd name="T12" fmla="*/ 149 w 167"/>
                <a:gd name="T13" fmla="*/ 163 h 170"/>
                <a:gd name="T14" fmla="*/ 157 w 167"/>
                <a:gd name="T15" fmla="*/ 165 h 170"/>
                <a:gd name="T16" fmla="*/ 165 w 167"/>
                <a:gd name="T17" fmla="*/ 10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70">
                  <a:moveTo>
                    <a:pt x="165" y="108"/>
                  </a:moveTo>
                  <a:cubicBezTo>
                    <a:pt x="159" y="53"/>
                    <a:pt x="114" y="8"/>
                    <a:pt x="58" y="2"/>
                  </a:cubicBezTo>
                  <a:cubicBezTo>
                    <a:pt x="39" y="0"/>
                    <a:pt x="21" y="3"/>
                    <a:pt x="5" y="9"/>
                  </a:cubicBezTo>
                  <a:cubicBezTo>
                    <a:pt x="0" y="10"/>
                    <a:pt x="2" y="18"/>
                    <a:pt x="7" y="17"/>
                  </a:cubicBezTo>
                  <a:cubicBezTo>
                    <a:pt x="15" y="16"/>
                    <a:pt x="23" y="15"/>
                    <a:pt x="31" y="16"/>
                  </a:cubicBezTo>
                  <a:cubicBezTo>
                    <a:pt x="96" y="18"/>
                    <a:pt x="148" y="71"/>
                    <a:pt x="151" y="135"/>
                  </a:cubicBezTo>
                  <a:cubicBezTo>
                    <a:pt x="152" y="145"/>
                    <a:pt x="151" y="154"/>
                    <a:pt x="149" y="163"/>
                  </a:cubicBezTo>
                  <a:cubicBezTo>
                    <a:pt x="148" y="168"/>
                    <a:pt x="155" y="170"/>
                    <a:pt x="157" y="165"/>
                  </a:cubicBezTo>
                  <a:cubicBezTo>
                    <a:pt x="164" y="148"/>
                    <a:pt x="167" y="129"/>
                    <a:pt x="165"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49"/>
            <p:cNvSpPr>
              <a:spLocks noEditPoints="1"/>
            </p:cNvSpPr>
            <p:nvPr/>
          </p:nvSpPr>
          <p:spPr bwMode="auto">
            <a:xfrm>
              <a:off x="2765425" y="5281613"/>
              <a:ext cx="385762" cy="406400"/>
            </a:xfrm>
            <a:custGeom>
              <a:avLst/>
              <a:gdLst>
                <a:gd name="T0" fmla="*/ 297 w 507"/>
                <a:gd name="T1" fmla="*/ 320 h 533"/>
                <a:gd name="T2" fmla="*/ 88 w 507"/>
                <a:gd name="T3" fmla="*/ 296 h 533"/>
                <a:gd name="T4" fmla="*/ 112 w 507"/>
                <a:gd name="T5" fmla="*/ 88 h 533"/>
                <a:gd name="T6" fmla="*/ 204 w 507"/>
                <a:gd name="T7" fmla="*/ 56 h 533"/>
                <a:gd name="T8" fmla="*/ 221 w 507"/>
                <a:gd name="T9" fmla="*/ 57 h 533"/>
                <a:gd name="T10" fmla="*/ 321 w 507"/>
                <a:gd name="T11" fmla="*/ 112 h 533"/>
                <a:gd name="T12" fmla="*/ 297 w 507"/>
                <a:gd name="T13" fmla="*/ 320 h 533"/>
                <a:gd name="T14" fmla="*/ 343 w 507"/>
                <a:gd name="T15" fmla="*/ 322 h 533"/>
                <a:gd name="T16" fmla="*/ 347 w 507"/>
                <a:gd name="T17" fmla="*/ 91 h 533"/>
                <a:gd name="T18" fmla="*/ 92 w 507"/>
                <a:gd name="T19" fmla="*/ 62 h 533"/>
                <a:gd name="T20" fmla="*/ 62 w 507"/>
                <a:gd name="T21" fmla="*/ 317 h 533"/>
                <a:gd name="T22" fmla="*/ 205 w 507"/>
                <a:gd name="T23" fmla="*/ 386 h 533"/>
                <a:gd name="T24" fmla="*/ 291 w 507"/>
                <a:gd name="T25" fmla="*/ 364 h 533"/>
                <a:gd name="T26" fmla="*/ 460 w 507"/>
                <a:gd name="T27" fmla="*/ 533 h 533"/>
                <a:gd name="T28" fmla="*/ 507 w 507"/>
                <a:gd name="T29" fmla="*/ 486 h 533"/>
                <a:gd name="T30" fmla="*/ 343 w 507"/>
                <a:gd name="T31" fmla="*/ 32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7" h="533">
                  <a:moveTo>
                    <a:pt x="297" y="320"/>
                  </a:moveTo>
                  <a:cubicBezTo>
                    <a:pt x="233" y="371"/>
                    <a:pt x="139" y="360"/>
                    <a:pt x="88" y="296"/>
                  </a:cubicBezTo>
                  <a:cubicBezTo>
                    <a:pt x="38" y="232"/>
                    <a:pt x="48" y="139"/>
                    <a:pt x="112" y="88"/>
                  </a:cubicBezTo>
                  <a:cubicBezTo>
                    <a:pt x="139" y="67"/>
                    <a:pt x="171" y="56"/>
                    <a:pt x="204" y="56"/>
                  </a:cubicBezTo>
                  <a:cubicBezTo>
                    <a:pt x="210" y="56"/>
                    <a:pt x="216" y="56"/>
                    <a:pt x="221" y="57"/>
                  </a:cubicBezTo>
                  <a:cubicBezTo>
                    <a:pt x="261" y="61"/>
                    <a:pt x="296" y="81"/>
                    <a:pt x="321" y="112"/>
                  </a:cubicBezTo>
                  <a:cubicBezTo>
                    <a:pt x="371" y="176"/>
                    <a:pt x="361" y="269"/>
                    <a:pt x="297" y="320"/>
                  </a:cubicBezTo>
                  <a:moveTo>
                    <a:pt x="343" y="322"/>
                  </a:moveTo>
                  <a:cubicBezTo>
                    <a:pt x="398" y="257"/>
                    <a:pt x="402" y="160"/>
                    <a:pt x="347" y="91"/>
                  </a:cubicBezTo>
                  <a:cubicBezTo>
                    <a:pt x="284" y="13"/>
                    <a:pt x="170" y="0"/>
                    <a:pt x="92" y="62"/>
                  </a:cubicBezTo>
                  <a:cubicBezTo>
                    <a:pt x="13" y="124"/>
                    <a:pt x="0" y="239"/>
                    <a:pt x="62" y="317"/>
                  </a:cubicBezTo>
                  <a:cubicBezTo>
                    <a:pt x="98" y="362"/>
                    <a:pt x="151" y="386"/>
                    <a:pt x="205" y="386"/>
                  </a:cubicBezTo>
                  <a:cubicBezTo>
                    <a:pt x="234" y="386"/>
                    <a:pt x="264" y="379"/>
                    <a:pt x="291" y="364"/>
                  </a:cubicBezTo>
                  <a:lnTo>
                    <a:pt x="460" y="533"/>
                  </a:lnTo>
                  <a:lnTo>
                    <a:pt x="507" y="486"/>
                  </a:lnTo>
                  <a:lnTo>
                    <a:pt x="343"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78" name="Gruppe 77"/>
          <p:cNvGrpSpPr/>
          <p:nvPr/>
        </p:nvGrpSpPr>
        <p:grpSpPr>
          <a:xfrm>
            <a:off x="5189102" y="4895097"/>
            <a:ext cx="1216200" cy="1213520"/>
            <a:chOff x="4022725" y="4926013"/>
            <a:chExt cx="720725" cy="719137"/>
          </a:xfrm>
        </p:grpSpPr>
        <p:sp>
          <p:nvSpPr>
            <p:cNvPr id="74" name="Oval 53"/>
            <p:cNvSpPr>
              <a:spLocks noChangeArrowheads="1"/>
            </p:cNvSpPr>
            <p:nvPr/>
          </p:nvSpPr>
          <p:spPr bwMode="auto">
            <a:xfrm>
              <a:off x="4022725" y="4926013"/>
              <a:ext cx="720725" cy="719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54"/>
            <p:cNvSpPr>
              <a:spLocks noEditPoints="1"/>
            </p:cNvSpPr>
            <p:nvPr/>
          </p:nvSpPr>
          <p:spPr bwMode="auto">
            <a:xfrm>
              <a:off x="4232275" y="5076825"/>
              <a:ext cx="301625" cy="331787"/>
            </a:xfrm>
            <a:custGeom>
              <a:avLst/>
              <a:gdLst>
                <a:gd name="T0" fmla="*/ 263 w 395"/>
                <a:gd name="T1" fmla="*/ 358 h 435"/>
                <a:gd name="T2" fmla="*/ 239 w 395"/>
                <a:gd name="T3" fmla="*/ 400 h 435"/>
                <a:gd name="T4" fmla="*/ 276 w 395"/>
                <a:gd name="T5" fmla="*/ 201 h 435"/>
                <a:gd name="T6" fmla="*/ 244 w 395"/>
                <a:gd name="T7" fmla="*/ 180 h 435"/>
                <a:gd name="T8" fmla="*/ 234 w 395"/>
                <a:gd name="T9" fmla="*/ 173 h 435"/>
                <a:gd name="T10" fmla="*/ 199 w 395"/>
                <a:gd name="T11" fmla="*/ 173 h 435"/>
                <a:gd name="T12" fmla="*/ 195 w 395"/>
                <a:gd name="T13" fmla="*/ 173 h 435"/>
                <a:gd name="T14" fmla="*/ 161 w 395"/>
                <a:gd name="T15" fmla="*/ 173 h 435"/>
                <a:gd name="T16" fmla="*/ 150 w 395"/>
                <a:gd name="T17" fmla="*/ 180 h 435"/>
                <a:gd name="T18" fmla="*/ 118 w 395"/>
                <a:gd name="T19" fmla="*/ 201 h 435"/>
                <a:gd name="T20" fmla="*/ 155 w 395"/>
                <a:gd name="T21" fmla="*/ 400 h 435"/>
                <a:gd name="T22" fmla="*/ 131 w 395"/>
                <a:gd name="T23" fmla="*/ 358 h 435"/>
                <a:gd name="T24" fmla="*/ 95 w 395"/>
                <a:gd name="T25" fmla="*/ 317 h 435"/>
                <a:gd name="T26" fmla="*/ 197 w 395"/>
                <a:gd name="T27" fmla="*/ 33 h 435"/>
                <a:gd name="T28" fmla="*/ 300 w 395"/>
                <a:gd name="T29" fmla="*/ 317 h 435"/>
                <a:gd name="T30" fmla="*/ 212 w 395"/>
                <a:gd name="T31" fmla="*/ 311 h 435"/>
                <a:gd name="T32" fmla="*/ 197 w 395"/>
                <a:gd name="T33" fmla="*/ 402 h 435"/>
                <a:gd name="T34" fmla="*/ 182 w 395"/>
                <a:gd name="T35" fmla="*/ 311 h 435"/>
                <a:gd name="T36" fmla="*/ 159 w 395"/>
                <a:gd name="T37" fmla="*/ 226 h 435"/>
                <a:gd name="T38" fmla="*/ 177 w 395"/>
                <a:gd name="T39" fmla="*/ 215 h 435"/>
                <a:gd name="T40" fmla="*/ 180 w 395"/>
                <a:gd name="T41" fmla="*/ 214 h 435"/>
                <a:gd name="T42" fmla="*/ 197 w 395"/>
                <a:gd name="T43" fmla="*/ 224 h 435"/>
                <a:gd name="T44" fmla="*/ 216 w 395"/>
                <a:gd name="T45" fmla="*/ 211 h 435"/>
                <a:gd name="T46" fmla="*/ 232 w 395"/>
                <a:gd name="T47" fmla="*/ 226 h 435"/>
                <a:gd name="T48" fmla="*/ 213 w 395"/>
                <a:gd name="T49" fmla="*/ 307 h 435"/>
                <a:gd name="T50" fmla="*/ 0 w 395"/>
                <a:gd name="T51" fmla="*/ 192 h 435"/>
                <a:gd name="T52" fmla="*/ 103 w 395"/>
                <a:gd name="T53" fmla="*/ 375 h 435"/>
                <a:gd name="T54" fmla="*/ 116 w 395"/>
                <a:gd name="T55" fmla="*/ 428 h 435"/>
                <a:gd name="T56" fmla="*/ 197 w 395"/>
                <a:gd name="T57" fmla="*/ 435 h 435"/>
                <a:gd name="T58" fmla="*/ 279 w 395"/>
                <a:gd name="T59" fmla="*/ 428 h 435"/>
                <a:gd name="T60" fmla="*/ 291 w 395"/>
                <a:gd name="T61" fmla="*/ 375 h 435"/>
                <a:gd name="T62" fmla="*/ 395 w 395"/>
                <a:gd name="T63" fmla="*/ 19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435">
                  <a:moveTo>
                    <a:pt x="300" y="317"/>
                  </a:moveTo>
                  <a:cubicBezTo>
                    <a:pt x="285" y="329"/>
                    <a:pt x="273" y="342"/>
                    <a:pt x="263" y="358"/>
                  </a:cubicBezTo>
                  <a:cubicBezTo>
                    <a:pt x="255" y="372"/>
                    <a:pt x="249" y="386"/>
                    <a:pt x="247" y="399"/>
                  </a:cubicBezTo>
                  <a:cubicBezTo>
                    <a:pt x="244" y="399"/>
                    <a:pt x="242" y="400"/>
                    <a:pt x="239" y="400"/>
                  </a:cubicBezTo>
                  <a:lnTo>
                    <a:pt x="245" y="315"/>
                  </a:lnTo>
                  <a:lnTo>
                    <a:pt x="276" y="201"/>
                  </a:lnTo>
                  <a:cubicBezTo>
                    <a:pt x="279" y="193"/>
                    <a:pt x="276" y="184"/>
                    <a:pt x="269" y="179"/>
                  </a:cubicBezTo>
                  <a:cubicBezTo>
                    <a:pt x="261" y="174"/>
                    <a:pt x="251" y="174"/>
                    <a:pt x="244" y="180"/>
                  </a:cubicBezTo>
                  <a:lnTo>
                    <a:pt x="239" y="185"/>
                  </a:lnTo>
                  <a:lnTo>
                    <a:pt x="234" y="173"/>
                  </a:lnTo>
                  <a:cubicBezTo>
                    <a:pt x="230" y="167"/>
                    <a:pt x="224" y="163"/>
                    <a:pt x="216" y="163"/>
                  </a:cubicBezTo>
                  <a:cubicBezTo>
                    <a:pt x="209" y="163"/>
                    <a:pt x="202" y="166"/>
                    <a:pt x="199" y="173"/>
                  </a:cubicBezTo>
                  <a:lnTo>
                    <a:pt x="197" y="176"/>
                  </a:lnTo>
                  <a:lnTo>
                    <a:pt x="195" y="173"/>
                  </a:lnTo>
                  <a:cubicBezTo>
                    <a:pt x="192" y="166"/>
                    <a:pt x="185" y="162"/>
                    <a:pt x="178" y="163"/>
                  </a:cubicBezTo>
                  <a:cubicBezTo>
                    <a:pt x="171" y="163"/>
                    <a:pt x="164" y="167"/>
                    <a:pt x="161" y="173"/>
                  </a:cubicBezTo>
                  <a:lnTo>
                    <a:pt x="155" y="185"/>
                  </a:lnTo>
                  <a:lnTo>
                    <a:pt x="150" y="180"/>
                  </a:lnTo>
                  <a:cubicBezTo>
                    <a:pt x="143" y="174"/>
                    <a:pt x="133" y="174"/>
                    <a:pt x="126" y="179"/>
                  </a:cubicBezTo>
                  <a:cubicBezTo>
                    <a:pt x="119" y="184"/>
                    <a:pt x="115" y="193"/>
                    <a:pt x="118" y="201"/>
                  </a:cubicBezTo>
                  <a:lnTo>
                    <a:pt x="149" y="315"/>
                  </a:lnTo>
                  <a:lnTo>
                    <a:pt x="155" y="400"/>
                  </a:lnTo>
                  <a:cubicBezTo>
                    <a:pt x="152" y="400"/>
                    <a:pt x="150" y="399"/>
                    <a:pt x="148" y="399"/>
                  </a:cubicBezTo>
                  <a:cubicBezTo>
                    <a:pt x="145" y="386"/>
                    <a:pt x="140" y="372"/>
                    <a:pt x="131" y="358"/>
                  </a:cubicBezTo>
                  <a:lnTo>
                    <a:pt x="131" y="358"/>
                  </a:lnTo>
                  <a:cubicBezTo>
                    <a:pt x="122" y="342"/>
                    <a:pt x="109" y="329"/>
                    <a:pt x="95" y="317"/>
                  </a:cubicBezTo>
                  <a:cubicBezTo>
                    <a:pt x="55" y="287"/>
                    <a:pt x="33" y="241"/>
                    <a:pt x="33" y="192"/>
                  </a:cubicBezTo>
                  <a:cubicBezTo>
                    <a:pt x="33" y="104"/>
                    <a:pt x="107" y="33"/>
                    <a:pt x="197" y="33"/>
                  </a:cubicBezTo>
                  <a:cubicBezTo>
                    <a:pt x="288" y="33"/>
                    <a:pt x="361" y="104"/>
                    <a:pt x="361" y="192"/>
                  </a:cubicBezTo>
                  <a:cubicBezTo>
                    <a:pt x="361" y="241"/>
                    <a:pt x="339" y="287"/>
                    <a:pt x="300" y="317"/>
                  </a:cubicBezTo>
                  <a:moveTo>
                    <a:pt x="213" y="307"/>
                  </a:moveTo>
                  <a:cubicBezTo>
                    <a:pt x="212" y="308"/>
                    <a:pt x="212" y="310"/>
                    <a:pt x="212" y="311"/>
                  </a:cubicBezTo>
                  <a:lnTo>
                    <a:pt x="206" y="402"/>
                  </a:lnTo>
                  <a:cubicBezTo>
                    <a:pt x="203" y="402"/>
                    <a:pt x="200" y="402"/>
                    <a:pt x="197" y="402"/>
                  </a:cubicBezTo>
                  <a:cubicBezTo>
                    <a:pt x="194" y="402"/>
                    <a:pt x="191" y="402"/>
                    <a:pt x="189" y="402"/>
                  </a:cubicBezTo>
                  <a:lnTo>
                    <a:pt x="182" y="311"/>
                  </a:lnTo>
                  <a:cubicBezTo>
                    <a:pt x="182" y="310"/>
                    <a:pt x="182" y="308"/>
                    <a:pt x="181" y="307"/>
                  </a:cubicBezTo>
                  <a:lnTo>
                    <a:pt x="159" y="226"/>
                  </a:lnTo>
                  <a:cubicBezTo>
                    <a:pt x="161" y="226"/>
                    <a:pt x="162" y="226"/>
                    <a:pt x="163" y="226"/>
                  </a:cubicBezTo>
                  <a:cubicBezTo>
                    <a:pt x="169" y="225"/>
                    <a:pt x="174" y="221"/>
                    <a:pt x="177" y="215"/>
                  </a:cubicBezTo>
                  <a:lnTo>
                    <a:pt x="179" y="211"/>
                  </a:lnTo>
                  <a:lnTo>
                    <a:pt x="180" y="214"/>
                  </a:lnTo>
                  <a:cubicBezTo>
                    <a:pt x="183" y="220"/>
                    <a:pt x="190" y="224"/>
                    <a:pt x="197" y="224"/>
                  </a:cubicBezTo>
                  <a:lnTo>
                    <a:pt x="197" y="224"/>
                  </a:lnTo>
                  <a:cubicBezTo>
                    <a:pt x="204" y="224"/>
                    <a:pt x="211" y="220"/>
                    <a:pt x="214" y="214"/>
                  </a:cubicBezTo>
                  <a:lnTo>
                    <a:pt x="216" y="211"/>
                  </a:lnTo>
                  <a:lnTo>
                    <a:pt x="218" y="215"/>
                  </a:lnTo>
                  <a:cubicBezTo>
                    <a:pt x="221" y="221"/>
                    <a:pt x="226" y="225"/>
                    <a:pt x="232" y="226"/>
                  </a:cubicBezTo>
                  <a:cubicBezTo>
                    <a:pt x="233" y="226"/>
                    <a:pt x="234" y="226"/>
                    <a:pt x="235" y="226"/>
                  </a:cubicBezTo>
                  <a:lnTo>
                    <a:pt x="213" y="307"/>
                  </a:lnTo>
                  <a:close/>
                  <a:moveTo>
                    <a:pt x="197" y="0"/>
                  </a:moveTo>
                  <a:cubicBezTo>
                    <a:pt x="88" y="0"/>
                    <a:pt x="0" y="86"/>
                    <a:pt x="0" y="192"/>
                  </a:cubicBezTo>
                  <a:cubicBezTo>
                    <a:pt x="0" y="252"/>
                    <a:pt x="27" y="307"/>
                    <a:pt x="74" y="344"/>
                  </a:cubicBezTo>
                  <a:cubicBezTo>
                    <a:pt x="86" y="352"/>
                    <a:pt x="95" y="363"/>
                    <a:pt x="103" y="375"/>
                  </a:cubicBezTo>
                  <a:cubicBezTo>
                    <a:pt x="111" y="389"/>
                    <a:pt x="116" y="402"/>
                    <a:pt x="116" y="414"/>
                  </a:cubicBezTo>
                  <a:lnTo>
                    <a:pt x="116" y="428"/>
                  </a:lnTo>
                  <a:lnTo>
                    <a:pt x="129" y="430"/>
                  </a:lnTo>
                  <a:cubicBezTo>
                    <a:pt x="131" y="431"/>
                    <a:pt x="160" y="435"/>
                    <a:pt x="197" y="435"/>
                  </a:cubicBezTo>
                  <a:cubicBezTo>
                    <a:pt x="234" y="435"/>
                    <a:pt x="264" y="431"/>
                    <a:pt x="265" y="430"/>
                  </a:cubicBezTo>
                  <a:lnTo>
                    <a:pt x="279" y="428"/>
                  </a:lnTo>
                  <a:lnTo>
                    <a:pt x="279" y="414"/>
                  </a:lnTo>
                  <a:cubicBezTo>
                    <a:pt x="279" y="402"/>
                    <a:pt x="283" y="389"/>
                    <a:pt x="291" y="375"/>
                  </a:cubicBezTo>
                  <a:cubicBezTo>
                    <a:pt x="299" y="363"/>
                    <a:pt x="309" y="352"/>
                    <a:pt x="320" y="344"/>
                  </a:cubicBezTo>
                  <a:cubicBezTo>
                    <a:pt x="367" y="307"/>
                    <a:pt x="395" y="252"/>
                    <a:pt x="395" y="192"/>
                  </a:cubicBezTo>
                  <a:cubicBezTo>
                    <a:pt x="395" y="86"/>
                    <a:pt x="306" y="0"/>
                    <a:pt x="1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55"/>
            <p:cNvSpPr>
              <a:spLocks/>
            </p:cNvSpPr>
            <p:nvPr/>
          </p:nvSpPr>
          <p:spPr bwMode="auto">
            <a:xfrm>
              <a:off x="4329113" y="5464175"/>
              <a:ext cx="106362" cy="30162"/>
            </a:xfrm>
            <a:custGeom>
              <a:avLst/>
              <a:gdLst>
                <a:gd name="T0" fmla="*/ 125 w 138"/>
                <a:gd name="T1" fmla="*/ 1 h 39"/>
                <a:gd name="T2" fmla="*/ 69 w 138"/>
                <a:gd name="T3" fmla="*/ 5 h 39"/>
                <a:gd name="T4" fmla="*/ 13 w 138"/>
                <a:gd name="T5" fmla="*/ 1 h 39"/>
                <a:gd name="T6" fmla="*/ 4 w 138"/>
                <a:gd name="T7" fmla="*/ 0 h 39"/>
                <a:gd name="T8" fmla="*/ 0 w 138"/>
                <a:gd name="T9" fmla="*/ 33 h 39"/>
                <a:gd name="T10" fmla="*/ 10 w 138"/>
                <a:gd name="T11" fmla="*/ 34 h 39"/>
                <a:gd name="T12" fmla="*/ 69 w 138"/>
                <a:gd name="T13" fmla="*/ 39 h 39"/>
                <a:gd name="T14" fmla="*/ 129 w 138"/>
                <a:gd name="T15" fmla="*/ 34 h 39"/>
                <a:gd name="T16" fmla="*/ 138 w 138"/>
                <a:gd name="T17" fmla="*/ 33 h 39"/>
                <a:gd name="T18" fmla="*/ 135 w 138"/>
                <a:gd name="T19" fmla="*/ 0 h 39"/>
                <a:gd name="T20" fmla="*/ 125 w 138"/>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39">
                  <a:moveTo>
                    <a:pt x="125" y="1"/>
                  </a:moveTo>
                  <a:cubicBezTo>
                    <a:pt x="111" y="3"/>
                    <a:pt x="89" y="5"/>
                    <a:pt x="69" y="5"/>
                  </a:cubicBezTo>
                  <a:cubicBezTo>
                    <a:pt x="49" y="5"/>
                    <a:pt x="28" y="3"/>
                    <a:pt x="13" y="1"/>
                  </a:cubicBezTo>
                  <a:cubicBezTo>
                    <a:pt x="10" y="1"/>
                    <a:pt x="6" y="0"/>
                    <a:pt x="4" y="0"/>
                  </a:cubicBezTo>
                  <a:lnTo>
                    <a:pt x="0" y="33"/>
                  </a:lnTo>
                  <a:cubicBezTo>
                    <a:pt x="3" y="33"/>
                    <a:pt x="6" y="34"/>
                    <a:pt x="10" y="34"/>
                  </a:cubicBezTo>
                  <a:cubicBezTo>
                    <a:pt x="25" y="36"/>
                    <a:pt x="48" y="39"/>
                    <a:pt x="69" y="39"/>
                  </a:cubicBezTo>
                  <a:cubicBezTo>
                    <a:pt x="91" y="39"/>
                    <a:pt x="114" y="36"/>
                    <a:pt x="129" y="34"/>
                  </a:cubicBezTo>
                  <a:cubicBezTo>
                    <a:pt x="132" y="34"/>
                    <a:pt x="136" y="33"/>
                    <a:pt x="138" y="33"/>
                  </a:cubicBezTo>
                  <a:lnTo>
                    <a:pt x="135" y="0"/>
                  </a:lnTo>
                  <a:cubicBezTo>
                    <a:pt x="132" y="0"/>
                    <a:pt x="129" y="1"/>
                    <a:pt x="12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56"/>
            <p:cNvSpPr>
              <a:spLocks/>
            </p:cNvSpPr>
            <p:nvPr/>
          </p:nvSpPr>
          <p:spPr bwMode="auto">
            <a:xfrm>
              <a:off x="4322763" y="5422900"/>
              <a:ext cx="119062" cy="30162"/>
            </a:xfrm>
            <a:custGeom>
              <a:avLst/>
              <a:gdLst>
                <a:gd name="T0" fmla="*/ 78 w 156"/>
                <a:gd name="T1" fmla="*/ 6 h 39"/>
                <a:gd name="T2" fmla="*/ 5 w 156"/>
                <a:gd name="T3" fmla="*/ 0 h 39"/>
                <a:gd name="T4" fmla="*/ 0 w 156"/>
                <a:gd name="T5" fmla="*/ 33 h 39"/>
                <a:gd name="T6" fmla="*/ 78 w 156"/>
                <a:gd name="T7" fmla="*/ 39 h 39"/>
                <a:gd name="T8" fmla="*/ 156 w 156"/>
                <a:gd name="T9" fmla="*/ 33 h 39"/>
                <a:gd name="T10" fmla="*/ 151 w 156"/>
                <a:gd name="T11" fmla="*/ 0 h 39"/>
                <a:gd name="T12" fmla="*/ 78 w 156"/>
                <a:gd name="T13" fmla="*/ 6 h 39"/>
              </a:gdLst>
              <a:ahLst/>
              <a:cxnLst>
                <a:cxn ang="0">
                  <a:pos x="T0" y="T1"/>
                </a:cxn>
                <a:cxn ang="0">
                  <a:pos x="T2" y="T3"/>
                </a:cxn>
                <a:cxn ang="0">
                  <a:pos x="T4" y="T5"/>
                </a:cxn>
                <a:cxn ang="0">
                  <a:pos x="T6" y="T7"/>
                </a:cxn>
                <a:cxn ang="0">
                  <a:pos x="T8" y="T9"/>
                </a:cxn>
                <a:cxn ang="0">
                  <a:pos x="T10" y="T11"/>
                </a:cxn>
                <a:cxn ang="0">
                  <a:pos x="T12" y="T13"/>
                </a:cxn>
              </a:cxnLst>
              <a:rect l="0" t="0" r="r" b="b"/>
              <a:pathLst>
                <a:path w="156" h="39">
                  <a:moveTo>
                    <a:pt x="78" y="6"/>
                  </a:moveTo>
                  <a:cubicBezTo>
                    <a:pt x="44" y="6"/>
                    <a:pt x="6" y="0"/>
                    <a:pt x="5" y="0"/>
                  </a:cubicBezTo>
                  <a:lnTo>
                    <a:pt x="0" y="33"/>
                  </a:lnTo>
                  <a:cubicBezTo>
                    <a:pt x="2" y="33"/>
                    <a:pt x="41" y="39"/>
                    <a:pt x="78" y="39"/>
                  </a:cubicBezTo>
                  <a:cubicBezTo>
                    <a:pt x="115" y="39"/>
                    <a:pt x="155" y="33"/>
                    <a:pt x="156" y="33"/>
                  </a:cubicBezTo>
                  <a:lnTo>
                    <a:pt x="151" y="0"/>
                  </a:lnTo>
                  <a:cubicBezTo>
                    <a:pt x="151" y="0"/>
                    <a:pt x="112" y="6"/>
                    <a:pt x="78"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84" name="Gruppe 83"/>
          <p:cNvGrpSpPr/>
          <p:nvPr/>
        </p:nvGrpSpPr>
        <p:grpSpPr>
          <a:xfrm>
            <a:off x="6568251" y="4898305"/>
            <a:ext cx="1212985" cy="1210312"/>
            <a:chOff x="5541963" y="5211763"/>
            <a:chExt cx="720725" cy="719137"/>
          </a:xfrm>
        </p:grpSpPr>
        <p:sp>
          <p:nvSpPr>
            <p:cNvPr id="82" name="Oval 60"/>
            <p:cNvSpPr>
              <a:spLocks noChangeArrowheads="1"/>
            </p:cNvSpPr>
            <p:nvPr/>
          </p:nvSpPr>
          <p:spPr bwMode="auto">
            <a:xfrm>
              <a:off x="5541963" y="5211763"/>
              <a:ext cx="720725" cy="719137"/>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61"/>
            <p:cNvSpPr>
              <a:spLocks noEditPoints="1"/>
            </p:cNvSpPr>
            <p:nvPr/>
          </p:nvSpPr>
          <p:spPr bwMode="auto">
            <a:xfrm>
              <a:off x="5676900" y="5440363"/>
              <a:ext cx="450850" cy="260350"/>
            </a:xfrm>
            <a:custGeom>
              <a:avLst/>
              <a:gdLst>
                <a:gd name="T0" fmla="*/ 559 w 593"/>
                <a:gd name="T1" fmla="*/ 308 h 342"/>
                <a:gd name="T2" fmla="*/ 33 w 593"/>
                <a:gd name="T3" fmla="*/ 308 h 342"/>
                <a:gd name="T4" fmla="*/ 33 w 593"/>
                <a:gd name="T5" fmla="*/ 96 h 342"/>
                <a:gd name="T6" fmla="*/ 559 w 593"/>
                <a:gd name="T7" fmla="*/ 96 h 342"/>
                <a:gd name="T8" fmla="*/ 559 w 593"/>
                <a:gd name="T9" fmla="*/ 308 h 342"/>
                <a:gd name="T10" fmla="*/ 96 w 593"/>
                <a:gd name="T11" fmla="*/ 34 h 342"/>
                <a:gd name="T12" fmla="*/ 154 w 593"/>
                <a:gd name="T13" fmla="*/ 34 h 342"/>
                <a:gd name="T14" fmla="*/ 154 w 593"/>
                <a:gd name="T15" fmla="*/ 62 h 342"/>
                <a:gd name="T16" fmla="*/ 96 w 593"/>
                <a:gd name="T17" fmla="*/ 62 h 342"/>
                <a:gd name="T18" fmla="*/ 96 w 593"/>
                <a:gd name="T19" fmla="*/ 34 h 342"/>
                <a:gd name="T20" fmla="*/ 261 w 593"/>
                <a:gd name="T21" fmla="*/ 34 h 342"/>
                <a:gd name="T22" fmla="*/ 319 w 593"/>
                <a:gd name="T23" fmla="*/ 34 h 342"/>
                <a:gd name="T24" fmla="*/ 319 w 593"/>
                <a:gd name="T25" fmla="*/ 62 h 342"/>
                <a:gd name="T26" fmla="*/ 261 w 593"/>
                <a:gd name="T27" fmla="*/ 62 h 342"/>
                <a:gd name="T28" fmla="*/ 261 w 593"/>
                <a:gd name="T29" fmla="*/ 34 h 342"/>
                <a:gd name="T30" fmla="*/ 426 w 593"/>
                <a:gd name="T31" fmla="*/ 34 h 342"/>
                <a:gd name="T32" fmla="*/ 484 w 593"/>
                <a:gd name="T33" fmla="*/ 34 h 342"/>
                <a:gd name="T34" fmla="*/ 484 w 593"/>
                <a:gd name="T35" fmla="*/ 62 h 342"/>
                <a:gd name="T36" fmla="*/ 426 w 593"/>
                <a:gd name="T37" fmla="*/ 62 h 342"/>
                <a:gd name="T38" fmla="*/ 426 w 593"/>
                <a:gd name="T39" fmla="*/ 34 h 342"/>
                <a:gd name="T40" fmla="*/ 518 w 593"/>
                <a:gd name="T41" fmla="*/ 62 h 342"/>
                <a:gd name="T42" fmla="*/ 518 w 593"/>
                <a:gd name="T43" fmla="*/ 17 h 342"/>
                <a:gd name="T44" fmla="*/ 501 w 593"/>
                <a:gd name="T45" fmla="*/ 0 h 342"/>
                <a:gd name="T46" fmla="*/ 409 w 593"/>
                <a:gd name="T47" fmla="*/ 0 h 342"/>
                <a:gd name="T48" fmla="*/ 392 w 593"/>
                <a:gd name="T49" fmla="*/ 17 h 342"/>
                <a:gd name="T50" fmla="*/ 392 w 593"/>
                <a:gd name="T51" fmla="*/ 62 h 342"/>
                <a:gd name="T52" fmla="*/ 353 w 593"/>
                <a:gd name="T53" fmla="*/ 62 h 342"/>
                <a:gd name="T54" fmla="*/ 353 w 593"/>
                <a:gd name="T55" fmla="*/ 17 h 342"/>
                <a:gd name="T56" fmla="*/ 336 w 593"/>
                <a:gd name="T57" fmla="*/ 0 h 342"/>
                <a:gd name="T58" fmla="*/ 244 w 593"/>
                <a:gd name="T59" fmla="*/ 0 h 342"/>
                <a:gd name="T60" fmla="*/ 227 w 593"/>
                <a:gd name="T61" fmla="*/ 17 h 342"/>
                <a:gd name="T62" fmla="*/ 227 w 593"/>
                <a:gd name="T63" fmla="*/ 62 h 342"/>
                <a:gd name="T64" fmla="*/ 188 w 593"/>
                <a:gd name="T65" fmla="*/ 62 h 342"/>
                <a:gd name="T66" fmla="*/ 188 w 593"/>
                <a:gd name="T67" fmla="*/ 17 h 342"/>
                <a:gd name="T68" fmla="*/ 171 w 593"/>
                <a:gd name="T69" fmla="*/ 0 h 342"/>
                <a:gd name="T70" fmla="*/ 79 w 593"/>
                <a:gd name="T71" fmla="*/ 0 h 342"/>
                <a:gd name="T72" fmla="*/ 63 w 593"/>
                <a:gd name="T73" fmla="*/ 17 h 342"/>
                <a:gd name="T74" fmla="*/ 63 w 593"/>
                <a:gd name="T75" fmla="*/ 62 h 342"/>
                <a:gd name="T76" fmla="*/ 0 w 593"/>
                <a:gd name="T77" fmla="*/ 62 h 342"/>
                <a:gd name="T78" fmla="*/ 0 w 593"/>
                <a:gd name="T79" fmla="*/ 342 h 342"/>
                <a:gd name="T80" fmla="*/ 593 w 593"/>
                <a:gd name="T81" fmla="*/ 342 h 342"/>
                <a:gd name="T82" fmla="*/ 593 w 593"/>
                <a:gd name="T83" fmla="*/ 62 h 342"/>
                <a:gd name="T84" fmla="*/ 518 w 593"/>
                <a:gd name="T85" fmla="*/ 6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3" h="342">
                  <a:moveTo>
                    <a:pt x="559" y="308"/>
                  </a:moveTo>
                  <a:lnTo>
                    <a:pt x="33" y="308"/>
                  </a:lnTo>
                  <a:lnTo>
                    <a:pt x="33" y="96"/>
                  </a:lnTo>
                  <a:lnTo>
                    <a:pt x="559" y="96"/>
                  </a:lnTo>
                  <a:lnTo>
                    <a:pt x="559" y="308"/>
                  </a:lnTo>
                  <a:close/>
                  <a:moveTo>
                    <a:pt x="96" y="34"/>
                  </a:moveTo>
                  <a:lnTo>
                    <a:pt x="154" y="34"/>
                  </a:lnTo>
                  <a:lnTo>
                    <a:pt x="154" y="62"/>
                  </a:lnTo>
                  <a:lnTo>
                    <a:pt x="96" y="62"/>
                  </a:lnTo>
                  <a:lnTo>
                    <a:pt x="96" y="34"/>
                  </a:lnTo>
                  <a:close/>
                  <a:moveTo>
                    <a:pt x="261" y="34"/>
                  </a:moveTo>
                  <a:lnTo>
                    <a:pt x="319" y="34"/>
                  </a:lnTo>
                  <a:lnTo>
                    <a:pt x="319" y="62"/>
                  </a:lnTo>
                  <a:lnTo>
                    <a:pt x="261" y="62"/>
                  </a:lnTo>
                  <a:lnTo>
                    <a:pt x="261" y="34"/>
                  </a:lnTo>
                  <a:close/>
                  <a:moveTo>
                    <a:pt x="426" y="34"/>
                  </a:moveTo>
                  <a:lnTo>
                    <a:pt x="484" y="34"/>
                  </a:lnTo>
                  <a:lnTo>
                    <a:pt x="484" y="62"/>
                  </a:lnTo>
                  <a:lnTo>
                    <a:pt x="426" y="62"/>
                  </a:lnTo>
                  <a:lnTo>
                    <a:pt x="426" y="34"/>
                  </a:lnTo>
                  <a:close/>
                  <a:moveTo>
                    <a:pt x="518" y="62"/>
                  </a:moveTo>
                  <a:lnTo>
                    <a:pt x="518" y="17"/>
                  </a:lnTo>
                  <a:cubicBezTo>
                    <a:pt x="518" y="8"/>
                    <a:pt x="510" y="0"/>
                    <a:pt x="501" y="0"/>
                  </a:cubicBezTo>
                  <a:lnTo>
                    <a:pt x="409" y="0"/>
                  </a:lnTo>
                  <a:cubicBezTo>
                    <a:pt x="400" y="0"/>
                    <a:pt x="392" y="8"/>
                    <a:pt x="392" y="17"/>
                  </a:cubicBezTo>
                  <a:lnTo>
                    <a:pt x="392" y="62"/>
                  </a:lnTo>
                  <a:lnTo>
                    <a:pt x="353" y="62"/>
                  </a:lnTo>
                  <a:lnTo>
                    <a:pt x="353" y="17"/>
                  </a:lnTo>
                  <a:cubicBezTo>
                    <a:pt x="353" y="8"/>
                    <a:pt x="345" y="0"/>
                    <a:pt x="336" y="0"/>
                  </a:cubicBezTo>
                  <a:lnTo>
                    <a:pt x="244" y="0"/>
                  </a:lnTo>
                  <a:cubicBezTo>
                    <a:pt x="235" y="0"/>
                    <a:pt x="227" y="8"/>
                    <a:pt x="227" y="17"/>
                  </a:cubicBezTo>
                  <a:lnTo>
                    <a:pt x="227" y="62"/>
                  </a:lnTo>
                  <a:lnTo>
                    <a:pt x="188" y="62"/>
                  </a:lnTo>
                  <a:lnTo>
                    <a:pt x="188" y="17"/>
                  </a:lnTo>
                  <a:cubicBezTo>
                    <a:pt x="188" y="8"/>
                    <a:pt x="180" y="0"/>
                    <a:pt x="171" y="0"/>
                  </a:cubicBezTo>
                  <a:lnTo>
                    <a:pt x="79" y="0"/>
                  </a:lnTo>
                  <a:cubicBezTo>
                    <a:pt x="70" y="0"/>
                    <a:pt x="63" y="8"/>
                    <a:pt x="63" y="17"/>
                  </a:cubicBezTo>
                  <a:lnTo>
                    <a:pt x="63" y="62"/>
                  </a:lnTo>
                  <a:lnTo>
                    <a:pt x="0" y="62"/>
                  </a:lnTo>
                  <a:lnTo>
                    <a:pt x="0" y="342"/>
                  </a:lnTo>
                  <a:lnTo>
                    <a:pt x="593" y="342"/>
                  </a:lnTo>
                  <a:lnTo>
                    <a:pt x="593" y="62"/>
                  </a:lnTo>
                  <a:lnTo>
                    <a:pt x="51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85" name="Tekstfelt 84"/>
          <p:cNvSpPr txBox="1"/>
          <p:nvPr/>
        </p:nvSpPr>
        <p:spPr>
          <a:xfrm>
            <a:off x="9049918" y="1224507"/>
            <a:ext cx="2175545" cy="2769989"/>
          </a:xfrm>
          <a:prstGeom prst="rect">
            <a:avLst/>
          </a:prstGeom>
          <a:noFill/>
        </p:spPr>
        <p:txBody>
          <a:bodyPr wrap="square" lIns="0" tIns="0" rIns="0" bIns="0" rtlCol="0">
            <a:spAutoFit/>
          </a:bodyPr>
          <a:lstStyle/>
          <a:p>
            <a:r>
              <a:rPr lang="da-DK" b="1" dirty="0"/>
              <a:t>OBS:</a:t>
            </a:r>
          </a:p>
          <a:p>
            <a:r>
              <a:rPr lang="da-DK" dirty="0"/>
              <a:t>Man kan klikke </a:t>
            </a:r>
            <a:br>
              <a:rPr lang="da-DK" dirty="0"/>
            </a:br>
            <a:r>
              <a:rPr lang="da-DK" dirty="0"/>
              <a:t>på cirklen og </a:t>
            </a:r>
            <a:br>
              <a:rPr lang="da-DK" dirty="0"/>
            </a:br>
            <a:r>
              <a:rPr lang="da-DK" dirty="0"/>
              <a:t>skifte farve fra farvepaletten.</a:t>
            </a:r>
          </a:p>
          <a:p>
            <a:endParaRPr lang="da-DK" dirty="0"/>
          </a:p>
          <a:p>
            <a:r>
              <a:rPr lang="da-DK" b="1" dirty="0"/>
              <a:t>OBS:</a:t>
            </a:r>
          </a:p>
          <a:p>
            <a:r>
              <a:rPr lang="da-DK" dirty="0"/>
              <a:t>Dette slide vises </a:t>
            </a:r>
            <a:r>
              <a:rPr lang="da-DK" b="1" dirty="0"/>
              <a:t>ikke</a:t>
            </a:r>
            <a:r>
              <a:rPr lang="da-DK" dirty="0"/>
              <a:t> når præsentationen anvendes.</a:t>
            </a:r>
          </a:p>
        </p:txBody>
      </p:sp>
      <p:sp>
        <p:nvSpPr>
          <p:cNvPr id="6" name="Pladsholder til slidenummer 5">
            <a:extLst>
              <a:ext uri="{FF2B5EF4-FFF2-40B4-BE49-F238E27FC236}">
                <a16:creationId xmlns:a16="http://schemas.microsoft.com/office/drawing/2014/main" id="{F57A35A6-4DAC-448F-AD5A-53E8D9E27604}"/>
              </a:ext>
            </a:extLst>
          </p:cNvPr>
          <p:cNvSpPr>
            <a:spLocks noGrp="1"/>
          </p:cNvSpPr>
          <p:nvPr>
            <p:ph type="sldNum" sz="quarter" idx="12"/>
          </p:nvPr>
        </p:nvSpPr>
        <p:spPr/>
        <p:txBody>
          <a:bodyPr/>
          <a:lstStyle/>
          <a:p>
            <a:fld id="{61A7DA12-F1F9-43F2-A12A-1E9EF0E92BD7}" type="slidenum">
              <a:rPr lang="da-DK" smtClean="0"/>
              <a:pPr/>
              <a:t>54</a:t>
            </a:fld>
            <a:endParaRPr lang="da-DK" dirty="0"/>
          </a:p>
        </p:txBody>
      </p:sp>
      <p:sp>
        <p:nvSpPr>
          <p:cNvPr id="7" name="Pladsholder til sidefod 6">
            <a:extLst>
              <a:ext uri="{FF2B5EF4-FFF2-40B4-BE49-F238E27FC236}">
                <a16:creationId xmlns:a16="http://schemas.microsoft.com/office/drawing/2014/main" id="{BD121E54-4A81-4493-B858-8CFB21CBB35D}"/>
              </a:ext>
            </a:extLst>
          </p:cNvPr>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344144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726141" y="1277471"/>
            <a:ext cx="8552330" cy="5093856"/>
          </a:xfrm>
        </p:spPr>
        <p:txBody>
          <a:bodyPr/>
          <a:lstStyle/>
          <a:p>
            <a:pPr marL="0" indent="0">
              <a:buNone/>
            </a:pPr>
            <a:r>
              <a:rPr lang="da-DK" dirty="0" smtClean="0">
                <a:solidFill>
                  <a:schemeClr val="tx1"/>
                </a:solidFill>
              </a:rPr>
              <a:t>Intro: 3 slides med </a:t>
            </a:r>
            <a:r>
              <a:rPr lang="da-DK" dirty="0" err="1" smtClean="0">
                <a:solidFill>
                  <a:schemeClr val="tx1"/>
                </a:solidFill>
              </a:rPr>
              <a:t>videnspointer</a:t>
            </a:r>
            <a:r>
              <a:rPr lang="da-DK" dirty="0" smtClean="0">
                <a:solidFill>
                  <a:schemeClr val="tx1"/>
                </a:solidFill>
              </a:rPr>
              <a:t> om betydningen af mad og måltider i dagtilbud</a:t>
            </a:r>
          </a:p>
          <a:p>
            <a:pPr marL="0" indent="0">
              <a:buNone/>
            </a:pPr>
            <a:r>
              <a:rPr lang="da-DK" dirty="0" smtClean="0">
                <a:solidFill>
                  <a:schemeClr val="tx1"/>
                </a:solidFill>
              </a:rPr>
              <a:t>4 temaer: 8 slides med følgende struktur for hvert tema: </a:t>
            </a:r>
            <a:br>
              <a:rPr lang="da-DK" dirty="0" smtClean="0">
                <a:solidFill>
                  <a:schemeClr val="tx1"/>
                </a:solidFill>
              </a:rPr>
            </a:br>
            <a:r>
              <a:rPr lang="da-DK" dirty="0" smtClean="0">
                <a:solidFill>
                  <a:schemeClr val="tx1"/>
                </a:solidFill>
              </a:rPr>
              <a:t>- Introduktion (oplægsholder)</a:t>
            </a:r>
            <a:br>
              <a:rPr lang="da-DK" dirty="0" smtClean="0">
                <a:solidFill>
                  <a:schemeClr val="tx1"/>
                </a:solidFill>
              </a:rPr>
            </a:br>
            <a:r>
              <a:rPr lang="da-DK" dirty="0" smtClean="0">
                <a:solidFill>
                  <a:schemeClr val="tx1"/>
                </a:solidFill>
              </a:rPr>
              <a:t>- Fortælling </a:t>
            </a:r>
            <a:r>
              <a:rPr lang="da-DK" dirty="0">
                <a:solidFill>
                  <a:schemeClr val="tx1"/>
                </a:solidFill>
              </a:rPr>
              <a:t>(oplægsholder</a:t>
            </a:r>
            <a:r>
              <a:rPr lang="da-DK" dirty="0" smtClean="0">
                <a:solidFill>
                  <a:schemeClr val="tx1"/>
                </a:solidFill>
              </a:rPr>
              <a:t>)</a:t>
            </a:r>
            <a:br>
              <a:rPr lang="da-DK" dirty="0" smtClean="0">
                <a:solidFill>
                  <a:schemeClr val="tx1"/>
                </a:solidFill>
              </a:rPr>
            </a:br>
            <a:r>
              <a:rPr lang="da-DK" dirty="0" smtClean="0">
                <a:solidFill>
                  <a:schemeClr val="tx1"/>
                </a:solidFill>
              </a:rPr>
              <a:t>- Diskussion i par (deltagere)</a:t>
            </a:r>
            <a:br>
              <a:rPr lang="da-DK" dirty="0" smtClean="0">
                <a:solidFill>
                  <a:schemeClr val="tx1"/>
                </a:solidFill>
              </a:rPr>
            </a:br>
            <a:r>
              <a:rPr lang="da-DK" dirty="0" smtClean="0">
                <a:solidFill>
                  <a:schemeClr val="tx1"/>
                </a:solidFill>
              </a:rPr>
              <a:t>- Afrunding (oplægsholder)</a:t>
            </a:r>
          </a:p>
          <a:p>
            <a:pPr marL="0" indent="0">
              <a:buNone/>
            </a:pPr>
            <a:r>
              <a:rPr lang="da-DK" dirty="0" smtClean="0">
                <a:solidFill>
                  <a:schemeClr val="tx1"/>
                </a:solidFill>
              </a:rPr>
              <a:t/>
            </a:r>
            <a:br>
              <a:rPr lang="da-DK" dirty="0" smtClean="0">
                <a:solidFill>
                  <a:schemeClr val="tx1"/>
                </a:solidFill>
              </a:rPr>
            </a:br>
            <a:r>
              <a:rPr lang="da-DK" dirty="0" smtClean="0">
                <a:solidFill>
                  <a:schemeClr val="tx1"/>
                </a:solidFill>
              </a:rPr>
              <a:t>4 aktiviteter: 4 slides, der giver mulighed for at arbejde med hvert tema. Aktiviteterne strækker sig over en række måltider frem til næste møde (deltagere). </a:t>
            </a:r>
            <a:r>
              <a:rPr lang="da-DK" i="1" dirty="0" smtClean="0">
                <a:solidFill>
                  <a:schemeClr val="tx1"/>
                </a:solidFill>
              </a:rPr>
              <a:t>Kan</a:t>
            </a:r>
            <a:r>
              <a:rPr lang="da-DK" dirty="0" smtClean="0">
                <a:solidFill>
                  <a:schemeClr val="tx1"/>
                </a:solidFill>
              </a:rPr>
              <a:t> anvendes.</a:t>
            </a:r>
            <a:br>
              <a:rPr lang="da-DK" dirty="0" smtClean="0">
                <a:solidFill>
                  <a:schemeClr val="tx1"/>
                </a:solidFill>
              </a:rPr>
            </a:br>
            <a:r>
              <a:rPr lang="da-DK" dirty="0" smtClean="0">
                <a:solidFill>
                  <a:schemeClr val="tx1"/>
                </a:solidFill>
              </a:rPr>
              <a:t/>
            </a:r>
            <a:br>
              <a:rPr lang="da-DK" dirty="0" smtClean="0">
                <a:solidFill>
                  <a:schemeClr val="tx1"/>
                </a:solidFill>
              </a:rPr>
            </a:br>
            <a:r>
              <a:rPr lang="da-DK" dirty="0" smtClean="0">
                <a:solidFill>
                  <a:schemeClr val="tx1"/>
                </a:solidFill>
              </a:rPr>
              <a:t>Afrunding af aktiviteterne: 1 slide til brug ved næste møde </a:t>
            </a:r>
            <a:br>
              <a:rPr lang="da-DK" dirty="0" smtClean="0">
                <a:solidFill>
                  <a:schemeClr val="tx1"/>
                </a:solidFill>
              </a:rPr>
            </a:br>
            <a:r>
              <a:rPr lang="da-DK" dirty="0" smtClean="0">
                <a:solidFill>
                  <a:schemeClr val="tx1"/>
                </a:solidFill>
              </a:rPr>
              <a:t/>
            </a:r>
            <a:br>
              <a:rPr lang="da-DK" dirty="0" smtClean="0">
                <a:solidFill>
                  <a:schemeClr val="tx1"/>
                </a:solidFill>
              </a:rPr>
            </a:br>
            <a:r>
              <a:rPr lang="da-DK" dirty="0">
                <a:solidFill>
                  <a:schemeClr val="tx1"/>
                </a:solidFill>
              </a:rPr>
              <a:t>Modulet er fleksibelt. Det vil sige, </a:t>
            </a:r>
            <a:r>
              <a:rPr lang="da-DK" dirty="0" smtClean="0">
                <a:solidFill>
                  <a:schemeClr val="tx1"/>
                </a:solidFill>
              </a:rPr>
              <a:t>at du som oplægsholder </a:t>
            </a:r>
            <a:r>
              <a:rPr lang="da-DK" dirty="0">
                <a:solidFill>
                  <a:schemeClr val="tx1"/>
                </a:solidFill>
              </a:rPr>
              <a:t>kan strukturere brugen af modulet på flere forskellige måder. Se mere på næste slide.</a:t>
            </a:r>
          </a:p>
          <a:p>
            <a:pPr marL="0" indent="0">
              <a:buNone/>
            </a:pPr>
            <a:r>
              <a:rPr lang="da-DK" dirty="0" smtClean="0"/>
              <a:t/>
            </a:r>
            <a:br>
              <a:rPr lang="da-DK" dirty="0" smtClean="0"/>
            </a:br>
            <a:endParaRPr lang="da-DK" dirty="0" smtClean="0"/>
          </a:p>
        </p:txBody>
      </p:sp>
      <p:sp>
        <p:nvSpPr>
          <p:cNvPr id="3" name="Pladsholder til slidenummer 2"/>
          <p:cNvSpPr>
            <a:spLocks noGrp="1"/>
          </p:cNvSpPr>
          <p:nvPr>
            <p:ph type="sldNum" sz="quarter" idx="12"/>
          </p:nvPr>
        </p:nvSpPr>
        <p:spPr/>
        <p:txBody>
          <a:bodyPr/>
          <a:lstStyle/>
          <a:p>
            <a:fld id="{61A7DA12-F1F9-43F2-A12A-1E9EF0E92BD7}" type="slidenum">
              <a:rPr lang="da-DK" smtClean="0"/>
              <a:pPr/>
              <a:t>6</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271479"/>
            <a:ext cx="9037636" cy="900000"/>
          </a:xfrm>
        </p:spPr>
        <p:txBody>
          <a:bodyPr/>
          <a:lstStyle/>
          <a:p>
            <a:r>
              <a:rPr lang="da-DK" dirty="0" smtClean="0"/>
              <a:t>Dette modul indeholder: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9" name="Ellipse 8"/>
          <p:cNvSpPr/>
          <p:nvPr/>
        </p:nvSpPr>
        <p:spPr>
          <a:xfrm>
            <a:off x="9593736" y="892856"/>
            <a:ext cx="2603000" cy="2661745"/>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Til et personalemøde anbefaler vi, at I udvælger ét tema, der er relevant for jer og gennemgår det</a:t>
            </a:r>
            <a:endParaRPr lang="da-DK" dirty="0">
              <a:solidFill>
                <a:schemeClr val="tx1"/>
              </a:solidFill>
            </a:endParaRPr>
          </a:p>
        </p:txBody>
      </p:sp>
      <p:sp>
        <p:nvSpPr>
          <p:cNvPr id="10" name="Ellipse 9"/>
          <p:cNvSpPr/>
          <p:nvPr/>
        </p:nvSpPr>
        <p:spPr>
          <a:xfrm>
            <a:off x="8292236" y="2741969"/>
            <a:ext cx="2174241" cy="2088729"/>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Til seminar eller temadag kan I gennemgå alle temaerne</a:t>
            </a:r>
            <a:endParaRPr lang="da-DK" dirty="0">
              <a:solidFill>
                <a:schemeClr val="tx1"/>
              </a:solidFill>
            </a:endParaRPr>
          </a:p>
        </p:txBody>
      </p:sp>
      <p:sp>
        <p:nvSpPr>
          <p:cNvPr id="11" name="Ellipse 10"/>
          <p:cNvSpPr/>
          <p:nvPr/>
        </p:nvSpPr>
        <p:spPr>
          <a:xfrm>
            <a:off x="10022495" y="3253164"/>
            <a:ext cx="2174241" cy="2088729"/>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 Aktiviteterne giver mulighed for at arbejde videre i praksis </a:t>
            </a:r>
            <a:endParaRPr lang="da-DK" dirty="0">
              <a:solidFill>
                <a:schemeClr val="tx1"/>
              </a:solidFill>
            </a:endParaRPr>
          </a:p>
        </p:txBody>
      </p:sp>
    </p:spTree>
    <p:extLst>
      <p:ext uri="{BB962C8B-B14F-4D97-AF65-F5344CB8AC3E}">
        <p14:creationId xmlns:p14="http://schemas.microsoft.com/office/powerpoint/2010/main" val="352635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1422000"/>
            <a:ext cx="9037637" cy="4599388"/>
          </a:xfrm>
        </p:spPr>
        <p:txBody>
          <a:bodyPr/>
          <a:lstStyle/>
          <a:p>
            <a:endParaRPr lang="da-DK" dirty="0" smtClean="0">
              <a:solidFill>
                <a:schemeClr val="tx1"/>
              </a:solidFill>
            </a:endParaRPr>
          </a:p>
          <a:p>
            <a:r>
              <a:rPr lang="da-DK" dirty="0" smtClean="0">
                <a:solidFill>
                  <a:schemeClr val="tx1"/>
                </a:solidFill>
              </a:rPr>
              <a:t>Tema 1-3 henvender </a:t>
            </a:r>
            <a:r>
              <a:rPr lang="da-DK" dirty="0">
                <a:solidFill>
                  <a:schemeClr val="tx1"/>
                </a:solidFill>
              </a:rPr>
              <a:t>sig </a:t>
            </a:r>
            <a:r>
              <a:rPr lang="da-DK" dirty="0" smtClean="0">
                <a:solidFill>
                  <a:schemeClr val="tx1"/>
                </a:solidFill>
              </a:rPr>
              <a:t>til alle dagtilbud. Dagtilbud med madpakkeordning vil ikke kunne genkende alle henvisninger i alle temaer.</a:t>
            </a:r>
          </a:p>
          <a:p>
            <a:r>
              <a:rPr lang="da-DK" dirty="0" smtClean="0">
                <a:solidFill>
                  <a:schemeClr val="tx1"/>
                </a:solidFill>
              </a:rPr>
              <a:t>Tema 4 henvender sig specifikt </a:t>
            </a:r>
            <a:r>
              <a:rPr lang="da-DK" dirty="0">
                <a:solidFill>
                  <a:schemeClr val="tx1"/>
                </a:solidFill>
              </a:rPr>
              <a:t>til </a:t>
            </a:r>
            <a:r>
              <a:rPr lang="da-DK" dirty="0" smtClean="0">
                <a:solidFill>
                  <a:schemeClr val="accent1"/>
                </a:solidFill>
              </a:rPr>
              <a:t>dagtilbud</a:t>
            </a:r>
            <a:r>
              <a:rPr lang="da-DK" dirty="0" smtClean="0">
                <a:solidFill>
                  <a:schemeClr val="tx1"/>
                </a:solidFill>
              </a:rPr>
              <a:t>, </a:t>
            </a:r>
            <a:r>
              <a:rPr lang="da-DK" dirty="0">
                <a:solidFill>
                  <a:schemeClr val="tx1"/>
                </a:solidFill>
              </a:rPr>
              <a:t>hvor børnene har madpakker med, men kan også bruges </a:t>
            </a:r>
            <a:r>
              <a:rPr lang="da-DK" dirty="0" smtClean="0">
                <a:solidFill>
                  <a:schemeClr val="accent1"/>
                </a:solidFill>
              </a:rPr>
              <a:t>af dagtilbud, </a:t>
            </a:r>
            <a:r>
              <a:rPr lang="da-DK" dirty="0" smtClean="0">
                <a:solidFill>
                  <a:schemeClr val="tx1"/>
                </a:solidFill>
              </a:rPr>
              <a:t>der har madordning, men hvor</a:t>
            </a:r>
            <a:r>
              <a:rPr lang="da-DK" dirty="0" smtClean="0">
                <a:solidFill>
                  <a:srgbClr val="FF0000"/>
                </a:solidFill>
              </a:rPr>
              <a:t> </a:t>
            </a:r>
            <a:r>
              <a:rPr lang="da-DK" dirty="0" smtClean="0">
                <a:solidFill>
                  <a:schemeClr val="accent1"/>
                </a:solidFill>
              </a:rPr>
              <a:t>dagtilbuddet</a:t>
            </a:r>
            <a:r>
              <a:rPr lang="da-DK" dirty="0" smtClean="0">
                <a:solidFill>
                  <a:schemeClr val="tx1"/>
                </a:solidFill>
              </a:rPr>
              <a:t> fx er </a:t>
            </a:r>
            <a:r>
              <a:rPr lang="da-DK" dirty="0">
                <a:solidFill>
                  <a:schemeClr val="tx1"/>
                </a:solidFill>
              </a:rPr>
              <a:t>på tur og har madpakker </a:t>
            </a:r>
            <a:r>
              <a:rPr lang="da-DK" dirty="0" smtClean="0">
                <a:solidFill>
                  <a:schemeClr val="tx1"/>
                </a:solidFill>
              </a:rPr>
              <a:t>med</a:t>
            </a:r>
            <a:r>
              <a:rPr lang="da-DK" dirty="0" smtClean="0">
                <a:solidFill>
                  <a:srgbClr val="FF0000"/>
                </a:solidFill>
              </a:rPr>
              <a:t>.</a:t>
            </a:r>
            <a:endParaRPr lang="da-DK" dirty="0">
              <a:solidFill>
                <a:schemeClr val="tx1"/>
              </a:solidFill>
            </a:endParaRPr>
          </a:p>
          <a:p>
            <a:endParaRPr lang="da-DK" dirty="0" smtClean="0">
              <a:solidFill>
                <a:schemeClr val="tx1"/>
              </a:solidFill>
            </a:endParaRPr>
          </a:p>
        </p:txBody>
      </p:sp>
      <p:sp>
        <p:nvSpPr>
          <p:cNvPr id="3" name="Pladsholder til slidenummer 2"/>
          <p:cNvSpPr>
            <a:spLocks noGrp="1"/>
          </p:cNvSpPr>
          <p:nvPr>
            <p:ph type="sldNum" sz="quarter" idx="12"/>
          </p:nvPr>
        </p:nvSpPr>
        <p:spPr/>
        <p:txBody>
          <a:bodyPr/>
          <a:lstStyle/>
          <a:p>
            <a:fld id="{61A7DA12-F1F9-43F2-A12A-1E9EF0E92BD7}" type="slidenum">
              <a:rPr lang="da-DK" smtClean="0"/>
              <a:pPr/>
              <a:t>7</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dirty="0" smtClean="0"/>
              <a:t>Kort om modulets 4 temaer</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119141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34799" y="1422000"/>
            <a:ext cx="9037637" cy="4599388"/>
          </a:xfrm>
        </p:spPr>
        <p:txBody>
          <a:bodyPr/>
          <a:lstStyle/>
          <a:p>
            <a:r>
              <a:rPr lang="da-DK" dirty="0" smtClean="0">
                <a:solidFill>
                  <a:schemeClr val="tx1"/>
                </a:solidFill>
              </a:rPr>
              <a:t>Hvert tema indeholder viden, et dilemma og en diskussion af dilemmaet samt en afslutning i plenum. Hvert tema indeholder også en aktivitet, der strækker sig over tid og tages op igen på et efterfølgende møde</a:t>
            </a:r>
            <a:r>
              <a:rPr lang="da-DK" dirty="0">
                <a:solidFill>
                  <a:schemeClr val="tx1"/>
                </a:solidFill>
              </a:rPr>
              <a:t>. </a:t>
            </a:r>
            <a:r>
              <a:rPr lang="da-DK" dirty="0" smtClean="0">
                <a:solidFill>
                  <a:schemeClr val="tx1"/>
                </a:solidFill>
              </a:rPr>
              <a:t>Aktiviteten indebærer, </a:t>
            </a:r>
            <a:r>
              <a:rPr lang="da-DK" dirty="0">
                <a:solidFill>
                  <a:schemeClr val="tx1"/>
                </a:solidFill>
              </a:rPr>
              <a:t>at I afprøver forskellige pædagogiske </a:t>
            </a:r>
            <a:r>
              <a:rPr lang="da-DK" dirty="0" smtClean="0">
                <a:solidFill>
                  <a:schemeClr val="tx1"/>
                </a:solidFill>
              </a:rPr>
              <a:t>tiltag </a:t>
            </a:r>
            <a:r>
              <a:rPr lang="da-DK" dirty="0">
                <a:solidFill>
                  <a:schemeClr val="tx1"/>
                </a:solidFill>
              </a:rPr>
              <a:t>i forbindelse med </a:t>
            </a:r>
            <a:r>
              <a:rPr lang="da-DK" dirty="0" smtClean="0">
                <a:solidFill>
                  <a:schemeClr val="tx1"/>
                </a:solidFill>
              </a:rPr>
              <a:t>måltider </a:t>
            </a:r>
            <a:r>
              <a:rPr lang="da-DK" dirty="0">
                <a:solidFill>
                  <a:schemeClr val="tx1"/>
                </a:solidFill>
              </a:rPr>
              <a:t>og maddannelse i </a:t>
            </a:r>
            <a:r>
              <a:rPr lang="da-DK" dirty="0" smtClean="0">
                <a:solidFill>
                  <a:schemeClr val="tx1"/>
                </a:solidFill>
              </a:rPr>
              <a:t>praksis</a:t>
            </a:r>
          </a:p>
          <a:p>
            <a:r>
              <a:rPr lang="da-DK" dirty="0" smtClean="0">
                <a:solidFill>
                  <a:schemeClr val="tx1"/>
                </a:solidFill>
              </a:rPr>
              <a:t>Modulet kan afsluttes på ét personalemøde, hvis I vælger ikke at kaste jer ud i aktiviteten. Så anbefaler vi, at I udvælger 1-2 af de 4 temaer og gennemgår dem på mødet. Det vil tage ca. 1 time.</a:t>
            </a:r>
          </a:p>
          <a:p>
            <a:r>
              <a:rPr lang="da-DK" dirty="0" smtClean="0">
                <a:solidFill>
                  <a:schemeClr val="tx1"/>
                </a:solidFill>
              </a:rPr>
              <a:t>Aktivitets-slides til temaerne er placeret bagerst i slideshowet (</a:t>
            </a:r>
            <a:r>
              <a:rPr lang="da-DK" smtClean="0">
                <a:solidFill>
                  <a:schemeClr val="tx1"/>
                </a:solidFill>
              </a:rPr>
              <a:t>slide 45-50). </a:t>
            </a:r>
            <a:r>
              <a:rPr lang="da-DK" dirty="0" smtClean="0">
                <a:solidFill>
                  <a:schemeClr val="tx1"/>
                </a:solidFill>
              </a:rPr>
              <a:t>Til hvert tema hører 1 aktivitet. Aktiviteten gennemgås på mødet og gennemføres af deltagerne i en tidsperiode på 1-3 uger. </a:t>
            </a:r>
          </a:p>
          <a:p>
            <a:r>
              <a:rPr lang="da-DK" dirty="0" smtClean="0">
                <a:solidFill>
                  <a:schemeClr val="tx1"/>
                </a:solidFill>
              </a:rPr>
              <a:t>Aktiviteten diskuteres på et efterfølgende personalemøde. Slides til denne diskussion er placeret som de to sidste slides i slideshowet (slide 49-50). </a:t>
            </a:r>
          </a:p>
        </p:txBody>
      </p:sp>
      <p:sp>
        <p:nvSpPr>
          <p:cNvPr id="3" name="Pladsholder til slidenummer 2"/>
          <p:cNvSpPr>
            <a:spLocks noGrp="1"/>
          </p:cNvSpPr>
          <p:nvPr>
            <p:ph type="sldNum" sz="quarter" idx="12"/>
          </p:nvPr>
        </p:nvSpPr>
        <p:spPr/>
        <p:txBody>
          <a:bodyPr/>
          <a:lstStyle/>
          <a:p>
            <a:fld id="{61A7DA12-F1F9-43F2-A12A-1E9EF0E92BD7}" type="slidenum">
              <a:rPr lang="da-DK" smtClean="0"/>
              <a:pPr/>
              <a:t>8</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a:xfrm>
            <a:off x="1234800" y="72000"/>
            <a:ext cx="9037636" cy="900000"/>
          </a:xfrm>
        </p:spPr>
        <p:txBody>
          <a:bodyPr/>
          <a:lstStyle/>
          <a:p>
            <a:r>
              <a:rPr lang="da-DK" dirty="0" smtClean="0"/>
              <a:t>Guide: Sådan kan I gennemføre modulet</a:t>
            </a:r>
            <a:endParaRPr lang="da-DK"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Tree>
    <p:extLst>
      <p:ext uri="{BB962C8B-B14F-4D97-AF65-F5344CB8AC3E}">
        <p14:creationId xmlns:p14="http://schemas.microsoft.com/office/powerpoint/2010/main" val="209352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61A7DA12-F1F9-43F2-A12A-1E9EF0E92BD7}" type="slidenum">
              <a:rPr lang="da-DK" smtClean="0"/>
              <a:pPr/>
              <a:t>9</a:t>
            </a:fld>
            <a:endParaRPr lang="da-DK" dirty="0"/>
          </a:p>
        </p:txBody>
      </p:sp>
      <p:sp>
        <p:nvSpPr>
          <p:cNvPr id="4" name="Pladsholder til tekst 3"/>
          <p:cNvSpPr>
            <a:spLocks noGrp="1"/>
          </p:cNvSpPr>
          <p:nvPr>
            <p:ph type="body" sz="quarter" idx="13"/>
          </p:nvPr>
        </p:nvSpPr>
        <p:spPr/>
        <p:txBody>
          <a:bodyPr/>
          <a:lstStyle/>
          <a:p>
            <a:endParaRPr lang="da-DK"/>
          </a:p>
        </p:txBody>
      </p:sp>
      <p:sp>
        <p:nvSpPr>
          <p:cNvPr id="5" name="Titel 4"/>
          <p:cNvSpPr>
            <a:spLocks noGrp="1"/>
          </p:cNvSpPr>
          <p:nvPr>
            <p:ph type="title"/>
          </p:nvPr>
        </p:nvSpPr>
        <p:spPr/>
        <p:txBody>
          <a:bodyPr/>
          <a:lstStyle/>
          <a:p>
            <a:r>
              <a:rPr lang="da-DK" sz="3000" dirty="0" smtClean="0"/>
              <a:t>Derfor kan det pædagogiske og professionelle arbejde </a:t>
            </a:r>
            <a:r>
              <a:rPr lang="da-DK" sz="3000" dirty="0" smtClean="0">
                <a:solidFill>
                  <a:schemeClr val="accent1"/>
                </a:solidFill>
              </a:rPr>
              <a:t>med mad, måltider og børns maddannelse </a:t>
            </a:r>
            <a:r>
              <a:rPr lang="da-DK" sz="3000" dirty="0" smtClean="0"/>
              <a:t>understøtte arbejdet med SPL</a:t>
            </a:r>
            <a:endParaRPr lang="da-DK" sz="3000" dirty="0"/>
          </a:p>
        </p:txBody>
      </p:sp>
      <p:sp>
        <p:nvSpPr>
          <p:cNvPr id="6" name="Pladsholder til tekst 5"/>
          <p:cNvSpPr>
            <a:spLocks noGrp="1"/>
          </p:cNvSpPr>
          <p:nvPr>
            <p:ph type="body" sz="quarter" idx="14"/>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sidefod 7"/>
          <p:cNvSpPr>
            <a:spLocks noGrp="1"/>
          </p:cNvSpPr>
          <p:nvPr>
            <p:ph type="ftr" sz="quarter" idx="3"/>
          </p:nvPr>
        </p:nvSpPr>
        <p:spPr/>
        <p:txBody>
          <a:bodyPr/>
          <a:lstStyle/>
          <a:p>
            <a:endParaRPr lang="da-DK" dirty="0"/>
          </a:p>
        </p:txBody>
      </p:sp>
      <p:sp>
        <p:nvSpPr>
          <p:cNvPr id="10" name="Ellipse 9"/>
          <p:cNvSpPr/>
          <p:nvPr/>
        </p:nvSpPr>
        <p:spPr>
          <a:xfrm>
            <a:off x="4567545" y="1573776"/>
            <a:ext cx="3877341" cy="3688216"/>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Ellipse 12"/>
          <p:cNvSpPr/>
          <p:nvPr/>
        </p:nvSpPr>
        <p:spPr>
          <a:xfrm>
            <a:off x="8559451" y="3021657"/>
            <a:ext cx="3572541" cy="3416592"/>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15" name="Gruppe 14"/>
          <p:cNvGrpSpPr/>
          <p:nvPr/>
        </p:nvGrpSpPr>
        <p:grpSpPr>
          <a:xfrm>
            <a:off x="612000" y="2010405"/>
            <a:ext cx="7020858" cy="4360925"/>
            <a:chOff x="3347203" y="1115869"/>
            <a:chExt cx="5518858" cy="3079713"/>
          </a:xfrm>
          <a:solidFill>
            <a:schemeClr val="accent1">
              <a:lumMod val="20000"/>
              <a:lumOff val="80000"/>
            </a:schemeClr>
          </a:solidFill>
        </p:grpSpPr>
        <p:sp>
          <p:nvSpPr>
            <p:cNvPr id="16" name="Ellipse 15"/>
            <p:cNvSpPr/>
            <p:nvPr/>
          </p:nvSpPr>
          <p:spPr>
            <a:xfrm>
              <a:off x="3347203" y="1571624"/>
              <a:ext cx="3019264" cy="262395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Pladsholder til indhold 2">
              <a:extLst>
                <a:ext uri="{FF2B5EF4-FFF2-40B4-BE49-F238E27FC236}">
                  <a16:creationId xmlns:a16="http://schemas.microsoft.com/office/drawing/2014/main" id="{D228DC12-DE63-B749-ACFA-28D65240C11F}"/>
                </a:ext>
              </a:extLst>
            </p:cNvPr>
            <p:cNvSpPr txBox="1">
              <a:spLocks/>
            </p:cNvSpPr>
            <p:nvPr/>
          </p:nvSpPr>
          <p:spPr>
            <a:xfrm>
              <a:off x="7099665" y="1115869"/>
              <a:ext cx="1766396" cy="1907476"/>
            </a:xfrm>
            <a:prstGeom prst="rect">
              <a:avLst/>
            </a:prstGeom>
            <a:grpFill/>
            <a:ln>
              <a:noFill/>
            </a:ln>
          </p:spPr>
          <p:txBody>
            <a:bodyPr vert="horz" lIns="0" tIns="0" rIns="0" bIns="0" rtlCol="0">
              <a:noAutofit/>
            </a:bodyPr>
            <a:lstStyle>
              <a:lvl1pPr marL="230400" indent="-228600" algn="l" defTabSz="914400" rtl="0" eaLnBrk="1" latinLnBrk="0" hangingPunct="1">
                <a:lnSpc>
                  <a:spcPct val="100000"/>
                </a:lnSpc>
                <a:spcBef>
                  <a:spcPts val="0"/>
                </a:spcBef>
                <a:spcAft>
                  <a:spcPts val="1000"/>
                </a:spcAft>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 indent="0" algn="ctr">
                <a:buNone/>
              </a:pPr>
              <a:r>
                <a:rPr lang="da-DK" sz="1800" dirty="0"/>
                <a:t>I arbejdet med læreplanstemaet </a:t>
              </a:r>
              <a:r>
                <a:rPr lang="da-DK" sz="1800" b="1" dirty="0"/>
                <a:t>Kultur, æstetik og fællesskab </a:t>
              </a:r>
              <a:r>
                <a:rPr lang="da-DK" sz="1800" dirty="0"/>
                <a:t>kan </a:t>
              </a:r>
              <a:r>
                <a:rPr lang="da-DK" sz="1800" dirty="0" smtClean="0"/>
                <a:t>maddannelse spille en rolle. Her kan fx indgå smagskompetencer og </a:t>
              </a:r>
              <a:r>
                <a:rPr lang="da-DK" sz="1800" dirty="0"/>
                <a:t>fællesskab </a:t>
              </a:r>
              <a:r>
                <a:rPr lang="da-DK" sz="1800" dirty="0" smtClean="0"/>
                <a:t>og demokrati ved måltidet</a:t>
              </a:r>
              <a:endParaRPr lang="da-DK" sz="1600" dirty="0"/>
            </a:p>
          </p:txBody>
        </p:sp>
      </p:grpSp>
      <p:sp>
        <p:nvSpPr>
          <p:cNvPr id="18" name="Rektangel 17"/>
          <p:cNvSpPr/>
          <p:nvPr/>
        </p:nvSpPr>
        <p:spPr>
          <a:xfrm>
            <a:off x="1359895" y="3220883"/>
            <a:ext cx="2345189" cy="2585323"/>
          </a:xfrm>
          <a:prstGeom prst="rect">
            <a:avLst/>
          </a:prstGeom>
        </p:spPr>
        <p:txBody>
          <a:bodyPr wrap="square">
            <a:spAutoFit/>
          </a:bodyPr>
          <a:lstStyle/>
          <a:p>
            <a:pPr algn="ctr"/>
            <a:r>
              <a:rPr lang="da-DK" dirty="0"/>
              <a:t>Ved måltidet kan pædagogisk personale understøtte både barnets </a:t>
            </a:r>
            <a:r>
              <a:rPr lang="da-DK" b="1" dirty="0"/>
              <a:t>sproglige og kommunikative </a:t>
            </a:r>
            <a:r>
              <a:rPr lang="da-DK" dirty="0"/>
              <a:t>kompetencer samt </a:t>
            </a:r>
            <a:r>
              <a:rPr lang="da-DK" b="1" dirty="0"/>
              <a:t>social og personlig </a:t>
            </a:r>
            <a:r>
              <a:rPr lang="da-DK" b="1" dirty="0" smtClean="0"/>
              <a:t>udvikling</a:t>
            </a:r>
            <a:endParaRPr lang="da-DK" b="1" dirty="0"/>
          </a:p>
        </p:txBody>
      </p:sp>
      <p:sp>
        <p:nvSpPr>
          <p:cNvPr id="20" name="Tekstfelt 19"/>
          <p:cNvSpPr txBox="1"/>
          <p:nvPr/>
        </p:nvSpPr>
        <p:spPr>
          <a:xfrm>
            <a:off x="9196074" y="3575791"/>
            <a:ext cx="2299293" cy="2308324"/>
          </a:xfrm>
          <a:prstGeom prst="rect">
            <a:avLst/>
          </a:prstGeom>
          <a:noFill/>
        </p:spPr>
        <p:txBody>
          <a:bodyPr wrap="square" rtlCol="0">
            <a:spAutoFit/>
          </a:bodyPr>
          <a:lstStyle/>
          <a:p>
            <a:pPr algn="ctr"/>
            <a:r>
              <a:rPr lang="da-DK" dirty="0"/>
              <a:t>I arbejdet med læreplanstemaet </a:t>
            </a:r>
            <a:r>
              <a:rPr lang="da-DK" b="1" dirty="0"/>
              <a:t>Natur, </a:t>
            </a:r>
            <a:r>
              <a:rPr lang="da-DK" b="1" dirty="0" err="1"/>
              <a:t>udeliv</a:t>
            </a:r>
            <a:r>
              <a:rPr lang="da-DK" b="1" dirty="0"/>
              <a:t> og science </a:t>
            </a:r>
            <a:r>
              <a:rPr lang="da-DK" dirty="0"/>
              <a:t>kan aktiviteter med og fokus på råvarer og madretter </a:t>
            </a:r>
            <a:r>
              <a:rPr lang="da-DK" dirty="0" smtClean="0"/>
              <a:t>indgå </a:t>
            </a:r>
            <a:endParaRPr lang="da-DK" dirty="0"/>
          </a:p>
          <a:p>
            <a:endParaRPr lang="da-DK" dirty="0"/>
          </a:p>
        </p:txBody>
      </p:sp>
    </p:spTree>
    <p:extLst>
      <p:ext uri="{BB962C8B-B14F-4D97-AF65-F5344CB8AC3E}">
        <p14:creationId xmlns:p14="http://schemas.microsoft.com/office/powerpoint/2010/main" val="251269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VA_2017">
  <a:themeElements>
    <a:clrScheme name="EVA_2017_Farver">
      <a:dk1>
        <a:srgbClr val="413282"/>
      </a:dk1>
      <a:lt1>
        <a:srgbClr val="FFFFFF"/>
      </a:lt1>
      <a:dk2>
        <a:srgbClr val="000000"/>
      </a:dk2>
      <a:lt2>
        <a:srgbClr val="E2E2E2"/>
      </a:lt2>
      <a:accent1>
        <a:srgbClr val="413282"/>
      </a:accent1>
      <a:accent2>
        <a:srgbClr val="FF5050"/>
      </a:accent2>
      <a:accent3>
        <a:srgbClr val="82BEF5"/>
      </a:accent3>
      <a:accent4>
        <a:srgbClr val="FFD300"/>
      </a:accent4>
      <a:accent5>
        <a:srgbClr val="69BD54"/>
      </a:accent5>
      <a:accent6>
        <a:srgbClr val="A0A078"/>
      </a:accent6>
      <a:hlink>
        <a:srgbClr val="5996D7"/>
      </a:hlink>
      <a:folHlink>
        <a:srgbClr val="6B59AB"/>
      </a:folHlink>
    </a:clrScheme>
    <a:fontScheme name="EVA_2017_Skrifter">
      <a:majorFont>
        <a:latin typeface="Georgia"/>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6596 EVA Powerpoint_skabelon_16_9" id="{B10E2869-65B9-4126-B7FD-3030C2D39374}" vid="{113CA387-EF89-4FC2-9A62-D43313E3F454}"/>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EVA Powerpoint_skabelon_16_9</Template>
  <TotalTime>11204</TotalTime>
  <Words>8467</Words>
  <Application>Microsoft Office PowerPoint</Application>
  <PresentationFormat>Widescreen</PresentationFormat>
  <Paragraphs>599</Paragraphs>
  <Slides>54</Slides>
  <Notes>51</Notes>
  <HiddenSlides>8</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54</vt:i4>
      </vt:variant>
    </vt:vector>
  </HeadingPairs>
  <TitlesOfParts>
    <vt:vector size="60" baseType="lpstr">
      <vt:lpstr>Arial</vt:lpstr>
      <vt:lpstr>Calibri</vt:lpstr>
      <vt:lpstr>Georgia</vt:lpstr>
      <vt:lpstr>SegoeUI</vt:lpstr>
      <vt:lpstr>Wingdings</vt:lpstr>
      <vt:lpstr>EVA_2017</vt:lpstr>
      <vt:lpstr>Pædagogens rolle under måltidet</vt:lpstr>
      <vt:lpstr>Politisk baggrund for modulet</vt:lpstr>
      <vt:lpstr>Til leder, konsulent eller faglige fyrtårne</vt:lpstr>
      <vt:lpstr>Materialer om mad, måltider og børns maddannelse</vt:lpstr>
      <vt:lpstr>Kort om modulet</vt:lpstr>
      <vt:lpstr>Dette modul indeholder:</vt:lpstr>
      <vt:lpstr>Kort om modulets 4 temaer</vt:lpstr>
      <vt:lpstr>Guide: Sådan kan I gennemføre modulet</vt:lpstr>
      <vt:lpstr>Derfor kan det pædagogiske og professionelle arbejde med mad, måltider og børns maddannelse understøtte arbejdet med SPL</vt:lpstr>
      <vt:lpstr>I dag får I: </vt:lpstr>
      <vt:lpstr>Derfor skal vi arbejde fokuseret med den pædagogiske rolle under måltidet</vt:lpstr>
      <vt:lpstr>Derfor skal vi arbejde fokuseret med den pædagogiske rolle under måltidet</vt:lpstr>
      <vt:lpstr>TEMA 1: Det pædagogiske arbejde med måltidets sociale fællesskab</vt:lpstr>
      <vt:lpstr>Det ved vi om sociale samspil ved måltidet:</vt:lpstr>
      <vt:lpstr>Det ved vi om sociale samspil ved måltidet:</vt:lpstr>
      <vt:lpstr>Dilemma: Kan der være plads til både Pippi og Emma Gad ved bordet?</vt:lpstr>
      <vt:lpstr>Fortælling fra et måltid</vt:lpstr>
      <vt:lpstr>Brug dilemmaet som udgangspunkt for en fælles diskussion:</vt:lpstr>
      <vt:lpstr>Erfaringer fra dagtilbuddet Østerled: </vt:lpstr>
      <vt:lpstr>Afrunding i plenum </vt:lpstr>
      <vt:lpstr>TEMA 2: Det pædagogiske arbejde med børns smagskompetencer og madmod</vt:lpstr>
      <vt:lpstr>Forskning viser… </vt:lpstr>
      <vt:lpstr>2) Forskning viser… </vt:lpstr>
      <vt:lpstr>Dilemma: Hvordan styrker I madmod med respekt for barnets egen smag?    </vt:lpstr>
      <vt:lpstr>En fortælling fra et måltid</vt:lpstr>
      <vt:lpstr>Brug dilemmaet som udgangspunkt for en fælles diskussion:</vt:lpstr>
      <vt:lpstr>Erfaringer fra dagtilbuddet Østerled: </vt:lpstr>
      <vt:lpstr>Afrunding i plenum: </vt:lpstr>
      <vt:lpstr>TEMA 3: Det pædagogiske arbejde med at inddrage børn i madlavning og forberedelse</vt:lpstr>
      <vt:lpstr>Det ved vi om at inddrage børn i madlavning og forberedelse:</vt:lpstr>
      <vt:lpstr>Det ved vi om at inddrage børn i madlavning og forberedelse:</vt:lpstr>
      <vt:lpstr>Dilemma: Hvordan kan børnene sanse mad og råvarer uden at sprænge de praktiske rammer, I har i jeres dagtilbud?</vt:lpstr>
      <vt:lpstr>En fortælling om at involvere børn i madlavning </vt:lpstr>
      <vt:lpstr>Brug dilemmaet som udgangspunkt for at diskutere følgende:</vt:lpstr>
      <vt:lpstr>Erfaringer fra dagtilbuddet Bredballegaard: </vt:lpstr>
      <vt:lpstr>Afrunding i plenum: </vt:lpstr>
      <vt:lpstr>TEMA 4: Det pædagogiske arbejde med børns madmod og madpakker</vt:lpstr>
      <vt:lpstr>Det ved vi om det pædagogiske arbejde med børns madmod og madpakker</vt:lpstr>
      <vt:lpstr>Det ved vi om det pædagogiske arbejde med børns madmod og madpakker</vt:lpstr>
      <vt:lpstr>Dilemma: Serverer I madpakker for børnene eller skal de selv pakke ud?</vt:lpstr>
      <vt:lpstr>Fortælling fra et måltid:</vt:lpstr>
      <vt:lpstr>Brug dilemmaet som udgangspunkt for en fælles diskussion:</vt:lpstr>
      <vt:lpstr>Erfaringer fra dagtilbuddet Bredballegaard: </vt:lpstr>
      <vt:lpstr>Afrunding i plenum: </vt:lpstr>
      <vt:lpstr>TEMA 1:   Det pædagogiske arbejde med måltidet</vt:lpstr>
      <vt:lpstr>TEMA 2: Det pædagogiske arbejde med børns smagskompetencer og madmod</vt:lpstr>
      <vt:lpstr>TEMA 3: Det pædagogiske arbejde med at inddrage børn i madlavning og forberedelse</vt:lpstr>
      <vt:lpstr>Tema 4: Det pædagogiske arbejde med børns madpakker og madmod </vt:lpstr>
      <vt:lpstr>Møde II: Diskussion efter udført aktivitet</vt:lpstr>
      <vt:lpstr>Møde II: Afrunding i plenum ud fra gruppernes drøftelser</vt:lpstr>
      <vt:lpstr>Materialer om og inspiration til arbejdet med mad, måltider og børns maddannelse</vt:lpstr>
      <vt:lpstr>Materialer om mad og måltider</vt:lpstr>
      <vt:lpstr>Tak for i dag</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Pædagogens rolle under måltidet</dc:title>
  <dc:creator>Marie Louise Poulsen</dc:creator>
  <cp:lastModifiedBy>Tina Lykke Pedersen</cp:lastModifiedBy>
  <cp:revision>242</cp:revision>
  <dcterms:created xsi:type="dcterms:W3CDTF">2021-10-07T08:31:37Z</dcterms:created>
  <dcterms:modified xsi:type="dcterms:W3CDTF">2022-01-20T09:55:15Z</dcterms:modified>
</cp:coreProperties>
</file>