
<file path=[Content_Types].xml><?xml version="1.0" encoding="utf-8"?>
<Types xmlns="http://schemas.openxmlformats.org/package/2006/content-types">
  <Default Extension="png" ContentType="image/png"/>
  <Default Extension="bin" ContentType="image/x-e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363" r:id="rId2"/>
    <p:sldId id="364" r:id="rId3"/>
    <p:sldId id="365" r:id="rId4"/>
    <p:sldId id="435" r:id="rId5"/>
    <p:sldId id="434" r:id="rId6"/>
    <p:sldId id="370" r:id="rId7"/>
    <p:sldId id="437" r:id="rId8"/>
    <p:sldId id="371" r:id="rId9"/>
    <p:sldId id="372" r:id="rId10"/>
    <p:sldId id="373" r:id="rId11"/>
    <p:sldId id="374" r:id="rId12"/>
    <p:sldId id="375" r:id="rId13"/>
    <p:sldId id="376" r:id="rId14"/>
    <p:sldId id="377" r:id="rId15"/>
    <p:sldId id="378" r:id="rId16"/>
    <p:sldId id="380" r:id="rId17"/>
    <p:sldId id="431" r:id="rId18"/>
    <p:sldId id="386" r:id="rId19"/>
    <p:sldId id="387" r:id="rId20"/>
    <p:sldId id="432" r:id="rId21"/>
    <p:sldId id="433" r:id="rId22"/>
    <p:sldId id="394" r:id="rId23"/>
    <p:sldId id="389" r:id="rId24"/>
    <p:sldId id="430" r:id="rId25"/>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068"/>
    <a:srgbClr val="FCE5A6"/>
    <a:srgbClr val="FEEBCE"/>
    <a:srgbClr val="FEF4D6"/>
    <a:srgbClr val="FDE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0" autoAdjust="0"/>
  </p:normalViewPr>
  <p:slideViewPr>
    <p:cSldViewPr snapToGrid="0" showGuides="1">
      <p:cViewPr varScale="1">
        <p:scale>
          <a:sx n="61" d="100"/>
          <a:sy n="61" d="100"/>
        </p:scale>
        <p:origin x="128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06/01/2023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06/01/2023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10</a:t>
            </a:fld>
            <a:endParaRPr/>
          </a:p>
        </p:txBody>
      </p:sp>
    </p:spTree>
    <p:extLst>
      <p:ext uri="{BB962C8B-B14F-4D97-AF65-F5344CB8AC3E}">
        <p14:creationId xmlns:p14="http://schemas.microsoft.com/office/powerpoint/2010/main" val="219105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50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295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85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0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2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b="1" dirty="0" smtClean="0"/>
              <a:t>Note</a:t>
            </a:r>
            <a:r>
              <a:rPr lang="da-DK" b="1" baseline="0" dirty="0" smtClean="0"/>
              <a:t> til læreren: </a:t>
            </a:r>
            <a:r>
              <a:rPr lang="da-DK" baseline="0" dirty="0" smtClean="0"/>
              <a:t>En oversigt som læsecirklen findes typisk i mange klasselokaler, og disse overskuelige grafiske opsætninger er en gængs måde at </a:t>
            </a:r>
            <a:r>
              <a:rPr lang="da-DK" baseline="0" dirty="0" err="1" smtClean="0"/>
              <a:t>stilladsere</a:t>
            </a:r>
            <a:r>
              <a:rPr lang="da-DK" baseline="0" dirty="0" smtClean="0"/>
              <a:t> eleverne, når de skal arbejde med fagligt indhold i folkeskolen. Læsecirklen kan bruges som et overblik over, hvad eleverne kan forvente at skulle ved de forskellige teksttyper.</a:t>
            </a:r>
          </a:p>
          <a:p>
            <a:pPr marL="0" lvl="0" indent="0" algn="l" rtl="0">
              <a:spcBef>
                <a:spcPts val="0"/>
              </a:spcBef>
              <a:spcAft>
                <a:spcPts val="0"/>
              </a:spcAft>
              <a:buNone/>
            </a:pPr>
            <a:r>
              <a:rPr lang="da-DK" baseline="0" dirty="0" smtClean="0"/>
              <a:t> </a:t>
            </a:r>
          </a:p>
          <a:p>
            <a:pPr marL="0" lvl="0" indent="0" algn="l" rtl="0">
              <a:spcBef>
                <a:spcPts val="0"/>
              </a:spcBef>
              <a:spcAft>
                <a:spcPts val="0"/>
              </a:spcAft>
              <a:buNone/>
            </a:pPr>
            <a:r>
              <a:rPr lang="da-DK" baseline="0" dirty="0" smtClean="0"/>
              <a:t>Læsecirklen er taget fra et materiale BUVM og Rambøll lavede i 2017 (</a:t>
            </a:r>
            <a:r>
              <a:rPr lang="da-DK" sz="1200" dirty="0" smtClean="0"/>
              <a:t>”Elev-til-elev læring om tekstforståelse”). </a:t>
            </a:r>
            <a:r>
              <a:rPr lang="da-DK" baseline="0" dirty="0" smtClean="0"/>
              <a:t>Materialet kan findes her: https://emu.dk/grundskole/dansk/faglige-vanskeligheder/loeft-af-de-fagligt-svageste-elever</a:t>
            </a:r>
          </a:p>
        </p:txBody>
      </p:sp>
    </p:spTree>
    <p:extLst>
      <p:ext uri="{BB962C8B-B14F-4D97-AF65-F5344CB8AC3E}">
        <p14:creationId xmlns:p14="http://schemas.microsoft.com/office/powerpoint/2010/main" val="329177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0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18</a:t>
            </a:fld>
            <a:endParaRPr/>
          </a:p>
        </p:txBody>
      </p:sp>
    </p:spTree>
    <p:extLst>
      <p:ext uri="{BB962C8B-B14F-4D97-AF65-F5344CB8AC3E}">
        <p14:creationId xmlns:p14="http://schemas.microsoft.com/office/powerpoint/2010/main" val="152266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da-DK" b="1" dirty="0" smtClean="0"/>
              <a:t>Note til læreren: </a:t>
            </a:r>
            <a:r>
              <a:rPr lang="da-DK" sz="1200" kern="1200" dirty="0" smtClean="0">
                <a:solidFill>
                  <a:schemeClr val="tx1"/>
                </a:solidFill>
                <a:effectLst/>
                <a:latin typeface="+mn-lt"/>
                <a:ea typeface="+mn-ea"/>
                <a:cs typeface="+mn-cs"/>
              </a:rPr>
              <a:t>Ud over at vægte både hastighed og sikkerhed så er prøven i læsning lavet sådan, at den kan vise fordelingen i læsefærdigheder blandt </a:t>
            </a:r>
            <a:r>
              <a:rPr lang="da-DK" sz="1200" i="1" kern="1200" dirty="0" smtClean="0">
                <a:solidFill>
                  <a:schemeClr val="tx1"/>
                </a:solidFill>
                <a:effectLst/>
                <a:latin typeface="+mn-lt"/>
                <a:ea typeface="+mn-ea"/>
                <a:cs typeface="+mn-cs"/>
              </a:rPr>
              <a:t>alle</a:t>
            </a:r>
            <a:r>
              <a:rPr lang="da-DK" sz="1200" kern="1200" dirty="0" smtClean="0">
                <a:solidFill>
                  <a:schemeClr val="tx1"/>
                </a:solidFill>
                <a:effectLst/>
                <a:latin typeface="+mn-lt"/>
                <a:ea typeface="+mn-ea"/>
                <a:cs typeface="+mn-cs"/>
              </a:rPr>
              <a:t> elever i hele Danmark, som går til afgangsprøve. For at kunne skelne i læsefærdighederne blandt de elever, der læser ekstra godt, skal prøven være tilstrækkelig svær til, at også variationen i gode læsefærdigheder viser sig forskelligt i prøven. Hvis prøven ikke var tilstrækkelig udfordrende, ville der ikke blive skelnet mellem alle grader af læsefærdigheder. </a:t>
            </a:r>
          </a:p>
          <a:p>
            <a:pPr marL="0" lvl="0" indent="0" algn="l" rtl="0">
              <a:spcBef>
                <a:spcPts val="0"/>
              </a:spcBef>
              <a:spcAft>
                <a:spcPts val="0"/>
              </a:spcAft>
              <a:buNone/>
            </a:pPr>
            <a:endParaRPr dirty="0"/>
          </a:p>
        </p:txBody>
      </p:sp>
      <p:sp>
        <p:nvSpPr>
          <p:cNvPr id="223" name="Google Shape;2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19</a:t>
            </a:fld>
            <a:endParaRPr/>
          </a:p>
        </p:txBody>
      </p:sp>
    </p:spTree>
    <p:extLst>
      <p:ext uri="{BB962C8B-B14F-4D97-AF65-F5344CB8AC3E}">
        <p14:creationId xmlns:p14="http://schemas.microsoft.com/office/powerpoint/2010/main" val="198222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20</a:t>
            </a:fld>
            <a:endParaRPr/>
          </a:p>
        </p:txBody>
      </p:sp>
    </p:spTree>
    <p:extLst>
      <p:ext uri="{BB962C8B-B14F-4D97-AF65-F5344CB8AC3E}">
        <p14:creationId xmlns:p14="http://schemas.microsoft.com/office/powerpoint/2010/main" val="2790985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21</a:t>
            </a:fld>
            <a:endParaRPr/>
          </a:p>
        </p:txBody>
      </p:sp>
    </p:spTree>
    <p:extLst>
      <p:ext uri="{BB962C8B-B14F-4D97-AF65-F5344CB8AC3E}">
        <p14:creationId xmlns:p14="http://schemas.microsoft.com/office/powerpoint/2010/main" val="37569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4" name="Google Shape;3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22</a:t>
            </a:fld>
            <a:endParaRPr/>
          </a:p>
        </p:txBody>
      </p:sp>
    </p:spTree>
    <p:extLst>
      <p:ext uri="{BB962C8B-B14F-4D97-AF65-F5344CB8AC3E}">
        <p14:creationId xmlns:p14="http://schemas.microsoft.com/office/powerpoint/2010/main" val="3389779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23</a:t>
            </a:fld>
            <a:endParaRPr/>
          </a:p>
        </p:txBody>
      </p:sp>
    </p:spTree>
    <p:extLst>
      <p:ext uri="{BB962C8B-B14F-4D97-AF65-F5344CB8AC3E}">
        <p14:creationId xmlns:p14="http://schemas.microsoft.com/office/powerpoint/2010/main" val="204721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8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0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83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50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6</a:t>
            </a:fld>
            <a:endParaRPr/>
          </a:p>
        </p:txBody>
      </p:sp>
    </p:spTree>
    <p:extLst>
      <p:ext uri="{BB962C8B-B14F-4D97-AF65-F5344CB8AC3E}">
        <p14:creationId xmlns:p14="http://schemas.microsoft.com/office/powerpoint/2010/main" val="45404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3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76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427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6. januar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6. januar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 indhold A">
  <p:cSld name="1_To indhold A">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539751" y="539750"/>
            <a:ext cx="9259888"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539748"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0" name="Google Shape;40;p5"/>
          <p:cNvSpPr txBox="1">
            <a:spLocks noGrp="1"/>
          </p:cNvSpPr>
          <p:nvPr>
            <p:ph type="dt" idx="10"/>
          </p:nvPr>
        </p:nvSpPr>
        <p:spPr>
          <a:xfrm>
            <a:off x="1465263" y="6451200"/>
            <a:ext cx="12708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17875" y="6451200"/>
            <a:ext cx="43560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540000" y="6451200"/>
            <a:ext cx="2772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dk1"/>
                </a:solidFill>
                <a:latin typeface="Verdana"/>
                <a:ea typeface="Verdana"/>
                <a:cs typeface="Verdana"/>
                <a:sym typeface="Verdana"/>
              </a:defRPr>
            </a:lvl1pPr>
            <a:lvl2pPr marL="0" lvl="1" indent="0" algn="l">
              <a:spcBef>
                <a:spcPts val="0"/>
              </a:spcBef>
              <a:buNone/>
              <a:defRPr sz="800">
                <a:solidFill>
                  <a:schemeClr val="dk1"/>
                </a:solidFill>
                <a:latin typeface="Verdana"/>
                <a:ea typeface="Verdana"/>
                <a:cs typeface="Verdana"/>
                <a:sym typeface="Verdana"/>
              </a:defRPr>
            </a:lvl2pPr>
            <a:lvl3pPr marL="0" lvl="2" indent="0" algn="l">
              <a:spcBef>
                <a:spcPts val="0"/>
              </a:spcBef>
              <a:buNone/>
              <a:defRPr sz="800">
                <a:solidFill>
                  <a:schemeClr val="dk1"/>
                </a:solidFill>
                <a:latin typeface="Verdana"/>
                <a:ea typeface="Verdana"/>
                <a:cs typeface="Verdana"/>
                <a:sym typeface="Verdana"/>
              </a:defRPr>
            </a:lvl3pPr>
            <a:lvl4pPr marL="0" lvl="3" indent="0" algn="l">
              <a:spcBef>
                <a:spcPts val="0"/>
              </a:spcBef>
              <a:buNone/>
              <a:defRPr sz="800">
                <a:solidFill>
                  <a:schemeClr val="dk1"/>
                </a:solidFill>
                <a:latin typeface="Verdana"/>
                <a:ea typeface="Verdana"/>
                <a:cs typeface="Verdana"/>
                <a:sym typeface="Verdana"/>
              </a:defRPr>
            </a:lvl4pPr>
            <a:lvl5pPr marL="0" lvl="4" indent="0" algn="l">
              <a:spcBef>
                <a:spcPts val="0"/>
              </a:spcBef>
              <a:buNone/>
              <a:defRPr sz="800">
                <a:solidFill>
                  <a:schemeClr val="dk1"/>
                </a:solidFill>
                <a:latin typeface="Verdana"/>
                <a:ea typeface="Verdana"/>
                <a:cs typeface="Verdana"/>
                <a:sym typeface="Verdana"/>
              </a:defRPr>
            </a:lvl5pPr>
            <a:lvl6pPr marL="0" lvl="5" indent="0" algn="l">
              <a:spcBef>
                <a:spcPts val="0"/>
              </a:spcBef>
              <a:buNone/>
              <a:defRPr sz="800">
                <a:solidFill>
                  <a:schemeClr val="dk1"/>
                </a:solidFill>
                <a:latin typeface="Verdana"/>
                <a:ea typeface="Verdana"/>
                <a:cs typeface="Verdana"/>
                <a:sym typeface="Verdana"/>
              </a:defRPr>
            </a:lvl6pPr>
            <a:lvl7pPr marL="0" lvl="6" indent="0" algn="l">
              <a:spcBef>
                <a:spcPts val="0"/>
              </a:spcBef>
              <a:buNone/>
              <a:defRPr sz="800">
                <a:solidFill>
                  <a:schemeClr val="dk1"/>
                </a:solidFill>
                <a:latin typeface="Verdana"/>
                <a:ea typeface="Verdana"/>
                <a:cs typeface="Verdana"/>
                <a:sym typeface="Verdana"/>
              </a:defRPr>
            </a:lvl7pPr>
            <a:lvl8pPr marL="0" lvl="7" indent="0" algn="l">
              <a:spcBef>
                <a:spcPts val="0"/>
              </a:spcBef>
              <a:buNone/>
              <a:defRPr sz="800">
                <a:solidFill>
                  <a:schemeClr val="dk1"/>
                </a:solidFill>
                <a:latin typeface="Verdana"/>
                <a:ea typeface="Verdana"/>
                <a:cs typeface="Verdana"/>
                <a:sym typeface="Verdana"/>
              </a:defRPr>
            </a:lvl8pPr>
            <a:lvl9pPr marL="0" lvl="8" indent="0" algn="l">
              <a:spcBef>
                <a:spcPts val="0"/>
              </a:spcBef>
              <a:buNone/>
              <a:defRPr sz="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a-DK"/>
              <a:t>‹nr.›</a:t>
            </a:fld>
            <a:endParaRPr/>
          </a:p>
        </p:txBody>
      </p:sp>
      <p:sp>
        <p:nvSpPr>
          <p:cNvPr id="43" name="Google Shape;43;p5"/>
          <p:cNvSpPr txBox="1">
            <a:spLocks noGrp="1"/>
          </p:cNvSpPr>
          <p:nvPr>
            <p:ph type="body" idx="2"/>
          </p:nvPr>
        </p:nvSpPr>
        <p:spPr>
          <a:xfrm>
            <a:off x="6185863"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4" name="Google Shape;44;p5"/>
          <p:cNvSpPr txBox="1">
            <a:spLocks noGrp="1"/>
          </p:cNvSpPr>
          <p:nvPr>
            <p:ph type="body" idx="3"/>
          </p:nvPr>
        </p:nvSpPr>
        <p:spPr>
          <a:xfrm>
            <a:off x="539748"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5" name="Google Shape;45;p5"/>
          <p:cNvSpPr txBox="1">
            <a:spLocks noGrp="1"/>
          </p:cNvSpPr>
          <p:nvPr>
            <p:ph type="body" idx="4"/>
          </p:nvPr>
        </p:nvSpPr>
        <p:spPr>
          <a:xfrm>
            <a:off x="6185863"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5557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71865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6. januar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6. januar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6. januar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6. januar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7"/>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8"/>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9"/>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30"/>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31"/>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2"/>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3"/>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4"/>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5"/>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6"/>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7"/>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8"/>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 id="2147483748" r:id="rId24"/>
    <p:sldLayoutId id="2147483749" r:id="rId25"/>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1.bin"/></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1.bin"/></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emu.dk/grundskole/dansk/faglige-vanskeligheder/loeft-af-de-fagligt-svageste-elever"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2429999" y="4101031"/>
            <a:ext cx="9359230"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b="1" dirty="0" smtClean="0">
                <a:latin typeface="Arial"/>
                <a:ea typeface="Arial"/>
                <a:cs typeface="Arial"/>
                <a:sym typeface="Arial"/>
              </a:rPr>
              <a:t>KLAR TIL LÆSEPRØVEN</a:t>
            </a:r>
            <a:r>
              <a:rPr lang="da-DK" b="1" dirty="0">
                <a:latin typeface="Arial"/>
                <a:ea typeface="Arial"/>
                <a:cs typeface="Arial"/>
                <a:sym typeface="Arial"/>
              </a:rPr>
              <a:t/>
            </a:r>
            <a:br>
              <a:rPr lang="da-DK" b="1" dirty="0">
                <a:latin typeface="Arial"/>
                <a:ea typeface="Arial"/>
                <a:cs typeface="Arial"/>
                <a:sym typeface="Arial"/>
              </a:rPr>
            </a:br>
            <a:endParaRPr dirty="0">
              <a:latin typeface="Arial"/>
              <a:ea typeface="Arial"/>
              <a:cs typeface="Arial"/>
              <a:sym typeface="Arial"/>
            </a:endParaRPr>
          </a:p>
        </p:txBody>
      </p:sp>
      <p:pic>
        <p:nvPicPr>
          <p:cNvPr id="191" name="Google Shape;191;p24"/>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192" name="Google Shape;192;p24"/>
          <p:cNvSpPr txBox="1">
            <a:spLocks noGrp="1"/>
          </p:cNvSpPr>
          <p:nvPr>
            <p:ph type="body" idx="1"/>
          </p:nvPr>
        </p:nvSpPr>
        <p:spPr>
          <a:xfrm>
            <a:off x="2421999" y="5033094"/>
            <a:ext cx="489012" cy="72000"/>
          </a:xfrm>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193" name="Google Shape;193;p2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194" name="Google Shape;194;p24"/>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195" name="Google Shape;195;p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2: </a:t>
            </a:r>
            <a:br>
              <a:rPr lang="da-DK" sz="4200" b="1" dirty="0" smtClean="0">
                <a:latin typeface="Arial"/>
                <a:ea typeface="Arial"/>
                <a:cs typeface="Arial"/>
                <a:sym typeface="Arial"/>
              </a:rPr>
            </a:br>
            <a:r>
              <a:rPr lang="da-DK" sz="4200" dirty="0" smtClean="0">
                <a:latin typeface="Arial"/>
                <a:ea typeface="Arial"/>
                <a:cs typeface="Arial"/>
                <a:sym typeface="Arial"/>
              </a:rPr>
              <a:t>Læsemåder og læseformål</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10</a:t>
            </a:fld>
            <a:endParaRPr/>
          </a:p>
        </p:txBody>
      </p:sp>
    </p:spTree>
    <p:extLst>
      <p:ext uri="{BB962C8B-B14F-4D97-AF65-F5344CB8AC3E}">
        <p14:creationId xmlns:p14="http://schemas.microsoft.com/office/powerpoint/2010/main" val="233623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334574" y="1230389"/>
            <a:ext cx="11432883" cy="3849853"/>
          </a:xfrm>
          <a:prstGeom prst="rect">
            <a:avLst/>
          </a:prstGeom>
          <a:noFill/>
          <a:ln>
            <a:noFill/>
          </a:ln>
        </p:spPr>
        <p:txBody>
          <a:bodyPr spcFirstLastPara="1" wrap="square" lIns="121900" tIns="60925" rIns="121900" bIns="60925" anchor="t" anchorCtr="0">
            <a:noAutofit/>
          </a:bodyPr>
          <a:lstStyle/>
          <a:p>
            <a:endParaRPr lang="da-DK" sz="1800" dirty="0"/>
          </a:p>
          <a:p>
            <a:r>
              <a:rPr lang="da-DK" sz="2000" b="1" dirty="0" smtClean="0">
                <a:latin typeface="Verdana" panose="020B0604030504040204" pitchFamily="34" charset="0"/>
                <a:ea typeface="Verdana" panose="020B0604030504040204" pitchFamily="34" charset="0"/>
              </a:rPr>
              <a:t>Hver tekst i læseprøven har særlige kendetegn, og det er godt at være klar over, at man kan læse dem på forskellige </a:t>
            </a:r>
            <a:r>
              <a:rPr lang="da-DK" sz="2000" b="1" dirty="0" smtClean="0">
                <a:solidFill>
                  <a:schemeClr val="accent1"/>
                </a:solidFill>
                <a:latin typeface="Verdana" panose="020B0604030504040204" pitchFamily="34" charset="0"/>
                <a:ea typeface="Verdana" panose="020B0604030504040204" pitchFamily="34" charset="0"/>
              </a:rPr>
              <a:t>måder</a:t>
            </a:r>
            <a:r>
              <a:rPr lang="da-DK" sz="2000" b="1" dirty="0" smtClean="0">
                <a:latin typeface="Verdana" panose="020B0604030504040204" pitchFamily="34" charset="0"/>
                <a:ea typeface="Verdana" panose="020B0604030504040204" pitchFamily="34" charset="0"/>
              </a:rPr>
              <a:t> og med forskellige </a:t>
            </a:r>
            <a:r>
              <a:rPr lang="da-DK" sz="2000" b="1" dirty="0" smtClean="0">
                <a:solidFill>
                  <a:schemeClr val="accent1"/>
                </a:solidFill>
                <a:latin typeface="Verdana" panose="020B0604030504040204" pitchFamily="34" charset="0"/>
                <a:ea typeface="Verdana" panose="020B0604030504040204" pitchFamily="34" charset="0"/>
              </a:rPr>
              <a:t>læseformål</a:t>
            </a:r>
            <a:r>
              <a:rPr lang="da-DK" sz="2000" b="1" dirty="0" smtClean="0">
                <a:latin typeface="Verdana" panose="020B0604030504040204" pitchFamily="34" charset="0"/>
                <a:ea typeface="Verdana" panose="020B0604030504040204" pitchFamily="34" charset="0"/>
              </a:rPr>
              <a:t>. </a:t>
            </a:r>
          </a:p>
          <a:p>
            <a:endParaRPr lang="da-DK" sz="2000" b="1" dirty="0" smtClean="0">
              <a:latin typeface="Verdana" panose="020B0604030504040204" pitchFamily="34" charset="0"/>
              <a:ea typeface="Verdana" panose="020B0604030504040204" pitchFamily="34" charset="0"/>
            </a:endParaRPr>
          </a:p>
          <a:p>
            <a:endParaRPr lang="da-DK" sz="2000" b="1" dirty="0" smtClean="0">
              <a:latin typeface="Verdana" panose="020B0604030504040204" pitchFamily="34" charset="0"/>
              <a:ea typeface="Verdana" panose="020B0604030504040204" pitchFamily="34" charset="0"/>
            </a:endParaRPr>
          </a:p>
          <a:p>
            <a:pPr>
              <a:buClr>
                <a:schemeClr val="accent3">
                  <a:lumMod val="50000"/>
                </a:schemeClr>
              </a:buClr>
            </a:pPr>
            <a:r>
              <a:rPr lang="da-DK" sz="2000" b="1" u="sng" dirty="0" smtClean="0">
                <a:solidFill>
                  <a:schemeClr val="accent3">
                    <a:lumMod val="50000"/>
                  </a:schemeClr>
                </a:solidFill>
                <a:latin typeface="Verdana" panose="020B0604030504040204" pitchFamily="34" charset="0"/>
                <a:ea typeface="Verdana" panose="020B0604030504040204" pitchFamily="34" charset="0"/>
              </a:rPr>
              <a:t>En </a:t>
            </a:r>
            <a:r>
              <a:rPr lang="da-DK" sz="2000" b="1" i="1" u="sng" dirty="0">
                <a:solidFill>
                  <a:schemeClr val="accent1"/>
                </a:solidFill>
                <a:latin typeface="Verdana" panose="020B0604030504040204" pitchFamily="34" charset="0"/>
                <a:ea typeface="Verdana" panose="020B0604030504040204" pitchFamily="34" charset="0"/>
              </a:rPr>
              <a:t>multimodal</a:t>
            </a:r>
            <a:r>
              <a:rPr lang="da-DK" sz="2000" b="1" u="sng" dirty="0">
                <a:solidFill>
                  <a:schemeClr val="accent3">
                    <a:lumMod val="50000"/>
                  </a:schemeClr>
                </a:solidFill>
                <a:latin typeface="Verdana" panose="020B0604030504040204" pitchFamily="34" charset="0"/>
                <a:ea typeface="Verdana" panose="020B0604030504040204" pitchFamily="34" charset="0"/>
              </a:rPr>
              <a:t> </a:t>
            </a:r>
            <a:r>
              <a:rPr lang="da-DK" sz="2000" b="1" i="1" u="sng" dirty="0" err="1">
                <a:solidFill>
                  <a:schemeClr val="accent1"/>
                </a:solidFill>
                <a:latin typeface="Verdana" panose="020B0604030504040204" pitchFamily="34" charset="0"/>
                <a:ea typeface="Verdana" panose="020B0604030504040204" pitchFamily="34" charset="0"/>
              </a:rPr>
              <a:t>faktatekst</a:t>
            </a:r>
            <a:r>
              <a:rPr lang="da-DK" sz="2000" b="1" u="sng" dirty="0">
                <a:solidFill>
                  <a:schemeClr val="accent3">
                    <a:lumMod val="50000"/>
                  </a:schemeClr>
                </a:solidFill>
                <a:latin typeface="Verdana" panose="020B0604030504040204" pitchFamily="34" charset="0"/>
                <a:ea typeface="Verdana" panose="020B0604030504040204" pitchFamily="34" charset="0"/>
              </a:rPr>
              <a:t> (fagtekst med en særlig grafisk opsætning</a:t>
            </a:r>
            <a:r>
              <a:rPr lang="da-DK" sz="2000" b="1" u="sng" dirty="0" smtClean="0">
                <a:solidFill>
                  <a:schemeClr val="accent3">
                    <a:lumMod val="50000"/>
                  </a:schemeClr>
                </a:solidFill>
                <a:latin typeface="Verdana" panose="020B0604030504040204" pitchFamily="34" charset="0"/>
                <a:ea typeface="Verdana" panose="020B0604030504040204" pitchFamily="34" charset="0"/>
              </a:rPr>
              <a:t>) </a:t>
            </a:r>
          </a:p>
          <a:p>
            <a:pPr>
              <a:buClr>
                <a:schemeClr val="accent3">
                  <a:lumMod val="50000"/>
                </a:schemeClr>
              </a:buClr>
            </a:pPr>
            <a:endParaRPr lang="da-DK" sz="2000" b="1" u="sng"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a:solidFill>
                  <a:schemeClr val="accent3">
                    <a:lumMod val="50000"/>
                  </a:schemeClr>
                </a:solidFill>
                <a:latin typeface="Verdana" panose="020B0604030504040204" pitchFamily="34" charset="0"/>
                <a:ea typeface="Verdana" panose="020B0604030504040204" pitchFamily="34" charset="0"/>
              </a:rPr>
              <a:t>H</a:t>
            </a:r>
            <a:r>
              <a:rPr lang="da-DK" sz="1800" dirty="0" smtClean="0">
                <a:solidFill>
                  <a:schemeClr val="accent3">
                    <a:lumMod val="50000"/>
                  </a:schemeClr>
                </a:solidFill>
                <a:latin typeface="Verdana" panose="020B0604030504040204" pitchFamily="34" charset="0"/>
                <a:ea typeface="Verdana" panose="020B0604030504040204" pitchFamily="34" charset="0"/>
              </a:rPr>
              <a:t>er skal man finde bestemte </a:t>
            </a:r>
            <a:r>
              <a:rPr lang="da-DK" sz="1800" b="1" dirty="0" smtClean="0">
                <a:solidFill>
                  <a:schemeClr val="accent1"/>
                </a:solidFill>
                <a:latin typeface="Verdana" panose="020B0604030504040204" pitchFamily="34" charset="0"/>
                <a:ea typeface="Verdana" panose="020B0604030504040204" pitchFamily="34" charset="0"/>
              </a:rPr>
              <a:t>informationer</a:t>
            </a:r>
            <a:r>
              <a:rPr lang="da-DK" sz="1800" dirty="0" smtClean="0">
                <a:solidFill>
                  <a:schemeClr val="accent3">
                    <a:lumMod val="50000"/>
                  </a:schemeClr>
                </a:solidFill>
                <a:latin typeface="Verdana" panose="020B0604030504040204" pitchFamily="34" charset="0"/>
                <a:ea typeface="Verdana" panose="020B0604030504040204" pitchFamily="34" charset="0"/>
              </a:rPr>
              <a:t> i teksten. Det kan fx være resultater eller tal fra oversigter og grafer, og det kan være navne på ting eller personer.</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Man skal typisk </a:t>
            </a:r>
            <a:r>
              <a:rPr lang="da-DK" sz="1800" b="1" dirty="0" smtClean="0">
                <a:solidFill>
                  <a:schemeClr val="accent1"/>
                </a:solidFill>
                <a:latin typeface="Verdana" panose="020B0604030504040204" pitchFamily="34" charset="0"/>
                <a:ea typeface="Verdana" panose="020B0604030504040204" pitchFamily="34" charset="0"/>
              </a:rPr>
              <a:t>oversigtslæse </a:t>
            </a:r>
            <a:r>
              <a:rPr lang="da-DK" sz="1800" dirty="0" smtClean="0">
                <a:solidFill>
                  <a:schemeClr val="tx1"/>
                </a:solidFill>
                <a:latin typeface="Verdana" panose="020B0604030504040204" pitchFamily="34" charset="0"/>
                <a:ea typeface="Verdana" panose="020B0604030504040204" pitchFamily="34" charset="0"/>
              </a:rPr>
              <a:t>og</a:t>
            </a:r>
            <a:r>
              <a:rPr lang="da-DK" sz="1800" b="1" dirty="0" smtClean="0">
                <a:solidFill>
                  <a:schemeClr val="accent1"/>
                </a:solidFill>
                <a:latin typeface="Verdana" panose="020B0604030504040204" pitchFamily="34" charset="0"/>
                <a:ea typeface="Verdana" panose="020B0604030504040204" pitchFamily="34" charset="0"/>
              </a:rPr>
              <a:t> punktlæse </a:t>
            </a:r>
            <a:r>
              <a:rPr lang="da-DK" sz="1800" dirty="0" smtClean="0">
                <a:solidFill>
                  <a:schemeClr val="tx1"/>
                </a:solidFill>
                <a:latin typeface="Verdana" panose="020B0604030504040204" pitchFamily="34" charset="0"/>
                <a:ea typeface="Verdana" panose="020B0604030504040204" pitchFamily="34" charset="0"/>
              </a:rPr>
              <a:t>og læse </a:t>
            </a:r>
            <a:r>
              <a:rPr lang="da-DK" sz="1800" b="1" dirty="0" smtClean="0">
                <a:solidFill>
                  <a:schemeClr val="accent1"/>
                </a:solidFill>
                <a:latin typeface="Verdana" panose="020B0604030504040204" pitchFamily="34" charset="0"/>
                <a:ea typeface="Verdana" panose="020B0604030504040204" pitchFamily="34" charset="0"/>
              </a:rPr>
              <a:t>på linjen</a:t>
            </a:r>
            <a:r>
              <a:rPr lang="da-DK" sz="1800" dirty="0" smtClean="0">
                <a:solidFill>
                  <a:schemeClr val="accent3">
                    <a:lumMod val="50000"/>
                  </a:schemeClr>
                </a:solidFill>
                <a:latin typeface="Verdana" panose="020B0604030504040204" pitchFamily="34" charset="0"/>
                <a:ea typeface="Verdana" panose="020B0604030504040204" pitchFamily="34" charset="0"/>
              </a:rPr>
              <a:t> for at finde informationer.</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på linjen, finder man svaret </a:t>
            </a:r>
            <a:r>
              <a:rPr lang="da-DK" sz="1800" b="1" dirty="0" smtClean="0">
                <a:solidFill>
                  <a:schemeClr val="accent1"/>
                </a:solidFill>
                <a:latin typeface="Verdana" panose="020B0604030504040204" pitchFamily="34" charset="0"/>
                <a:ea typeface="Verdana" panose="020B0604030504040204" pitchFamily="34" charset="0"/>
              </a:rPr>
              <a:t>direkte</a:t>
            </a:r>
            <a:r>
              <a:rPr lang="da-DK" sz="1800" dirty="0" smtClean="0">
                <a:solidFill>
                  <a:schemeClr val="accent3">
                    <a:lumMod val="50000"/>
                  </a:schemeClr>
                </a:solidFill>
                <a:latin typeface="Verdana" panose="020B0604030504040204" pitchFamily="34" charset="0"/>
                <a:ea typeface="Verdana" panose="020B0604030504040204" pitchFamily="34" charset="0"/>
              </a:rPr>
              <a:t> i teksten.</a:t>
            </a:r>
            <a:endParaRPr lang="da-DK" sz="1800" dirty="0">
              <a:solidFill>
                <a:schemeClr val="accent3">
                  <a:lumMod val="50000"/>
                </a:schemeClr>
              </a:solidFill>
              <a:latin typeface="Verdana" panose="020B0604030504040204" pitchFamily="34" charset="0"/>
              <a:ea typeface="Verdana" panose="020B0604030504040204" pitchFamily="34" charset="0"/>
            </a:endParaRPr>
          </a:p>
          <a:p>
            <a:pPr>
              <a:buClr>
                <a:schemeClr val="accent3">
                  <a:lumMod val="50000"/>
                </a:schemeClr>
              </a:buClr>
            </a:pPr>
            <a:r>
              <a:rPr lang="da-DK" sz="1700" dirty="0">
                <a:solidFill>
                  <a:schemeClr val="accent3">
                    <a:lumMod val="50000"/>
                  </a:schemeClr>
                </a:solidFill>
                <a:latin typeface="Verdana" panose="020B0604030504040204" pitchFamily="34" charset="0"/>
                <a:ea typeface="Verdana" panose="020B0604030504040204" pitchFamily="34" charset="0"/>
              </a:rPr>
              <a:t> </a:t>
            </a:r>
            <a:endParaRPr lang="da-DK" sz="1700" dirty="0" smtClean="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Hvordan</a:t>
            </a:r>
            <a:r>
              <a:rPr lang="da-DK" sz="3400" b="1" dirty="0" smtClean="0">
                <a:latin typeface="Arial"/>
                <a:ea typeface="Arial"/>
                <a:cs typeface="Arial"/>
                <a:sym typeface="Arial"/>
              </a:rPr>
              <a:t> skal teksterne læses?</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72268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334574" y="1230389"/>
            <a:ext cx="1149883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sz="2000" b="1" dirty="0">
                <a:latin typeface="Verdana" panose="020B0604030504040204" pitchFamily="34" charset="0"/>
                <a:ea typeface="Verdana" panose="020B0604030504040204" pitchFamily="34" charset="0"/>
              </a:rPr>
              <a:t>Hver tekst i læseprøven har særlige kendetegn, og det er godt at være klar over, at man kan læse dem på forskellige </a:t>
            </a:r>
            <a:r>
              <a:rPr lang="da-DK" sz="2000" b="1" dirty="0">
                <a:solidFill>
                  <a:schemeClr val="accent1"/>
                </a:solidFill>
                <a:latin typeface="Verdana" panose="020B0604030504040204" pitchFamily="34" charset="0"/>
                <a:ea typeface="Verdana" panose="020B0604030504040204" pitchFamily="34" charset="0"/>
              </a:rPr>
              <a:t>måder</a:t>
            </a:r>
            <a:r>
              <a:rPr lang="da-DK" sz="2000" b="1" dirty="0">
                <a:latin typeface="Verdana" panose="020B0604030504040204" pitchFamily="34" charset="0"/>
                <a:ea typeface="Verdana" panose="020B0604030504040204" pitchFamily="34" charset="0"/>
              </a:rPr>
              <a:t> og med forskellige </a:t>
            </a:r>
            <a:r>
              <a:rPr lang="da-DK" sz="2000" b="1" dirty="0">
                <a:solidFill>
                  <a:schemeClr val="accent1"/>
                </a:solidFill>
                <a:latin typeface="Verdana" panose="020B0604030504040204" pitchFamily="34" charset="0"/>
                <a:ea typeface="Verdana" panose="020B0604030504040204" pitchFamily="34" charset="0"/>
              </a:rPr>
              <a:t>læseformål</a:t>
            </a:r>
            <a:r>
              <a:rPr lang="da-DK" sz="2000" b="1" dirty="0">
                <a:latin typeface="Verdana" panose="020B0604030504040204" pitchFamily="34" charset="0"/>
                <a:ea typeface="Verdana" panose="020B0604030504040204" pitchFamily="34" charset="0"/>
              </a:rPr>
              <a:t>. </a:t>
            </a:r>
          </a:p>
          <a:p>
            <a:endParaRPr lang="da-DK" sz="2000" b="1" dirty="0" smtClean="0">
              <a:latin typeface="Verdana" panose="020B0604030504040204" pitchFamily="34" charset="0"/>
              <a:ea typeface="Verdana" panose="020B0604030504040204" pitchFamily="34" charset="0"/>
            </a:endParaRPr>
          </a:p>
          <a:p>
            <a:endParaRPr lang="da-DK" sz="2000" b="1" dirty="0" smtClean="0">
              <a:latin typeface="Verdana" panose="020B0604030504040204" pitchFamily="34" charset="0"/>
              <a:ea typeface="Verdana" panose="020B0604030504040204" pitchFamily="34" charset="0"/>
            </a:endParaRPr>
          </a:p>
          <a:p>
            <a:pPr>
              <a:buClr>
                <a:schemeClr val="accent3">
                  <a:lumMod val="50000"/>
                </a:schemeClr>
              </a:buClr>
            </a:pPr>
            <a:r>
              <a:rPr lang="da-DK" sz="2000" b="1" u="sng" dirty="0">
                <a:solidFill>
                  <a:schemeClr val="accent3">
                    <a:lumMod val="50000"/>
                  </a:schemeClr>
                </a:solidFill>
                <a:latin typeface="Verdana" panose="020B0604030504040204" pitchFamily="34" charset="0"/>
                <a:ea typeface="Verdana" panose="020B0604030504040204" pitchFamily="34" charset="0"/>
              </a:rPr>
              <a:t>En</a:t>
            </a:r>
            <a:r>
              <a:rPr lang="da-DK" sz="2000" b="1" i="1" u="sng" dirty="0">
                <a:solidFill>
                  <a:schemeClr val="accent3">
                    <a:lumMod val="50000"/>
                  </a:schemeClr>
                </a:solidFill>
                <a:latin typeface="Verdana" panose="020B0604030504040204" pitchFamily="34" charset="0"/>
                <a:ea typeface="Verdana" panose="020B0604030504040204" pitchFamily="34" charset="0"/>
              </a:rPr>
              <a:t> </a:t>
            </a:r>
            <a:r>
              <a:rPr lang="da-DK" sz="2000" b="1" i="1" u="sng" dirty="0">
                <a:solidFill>
                  <a:schemeClr val="accent1"/>
                </a:solidFill>
                <a:latin typeface="Verdana" panose="020B0604030504040204" pitchFamily="34" charset="0"/>
                <a:ea typeface="Verdana" panose="020B0604030504040204" pitchFamily="34" charset="0"/>
              </a:rPr>
              <a:t>fortælling</a:t>
            </a:r>
            <a:r>
              <a:rPr lang="da-DK" sz="2000" b="1" i="1" u="sng" dirty="0">
                <a:solidFill>
                  <a:schemeClr val="accent3">
                    <a:lumMod val="50000"/>
                  </a:schemeClr>
                </a:solidFill>
                <a:latin typeface="Verdana" panose="020B0604030504040204" pitchFamily="34" charset="0"/>
                <a:ea typeface="Verdana" panose="020B0604030504040204" pitchFamily="34" charset="0"/>
              </a:rPr>
              <a:t> </a:t>
            </a:r>
            <a:r>
              <a:rPr lang="da-DK" sz="2000" b="1" u="sng" dirty="0">
                <a:solidFill>
                  <a:schemeClr val="accent3">
                    <a:lumMod val="50000"/>
                  </a:schemeClr>
                </a:solidFill>
                <a:latin typeface="Verdana" panose="020B0604030504040204" pitchFamily="34" charset="0"/>
                <a:ea typeface="Verdana" panose="020B0604030504040204" pitchFamily="34" charset="0"/>
              </a:rPr>
              <a:t>(eventyr, myte, sagn)</a:t>
            </a:r>
          </a:p>
          <a:p>
            <a:pPr>
              <a:buClr>
                <a:schemeClr val="accent3">
                  <a:lumMod val="50000"/>
                </a:schemeClr>
              </a:buClr>
            </a:pPr>
            <a:endParaRPr lang="da-DK" sz="2000" b="1" u="sng"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Her </a:t>
            </a:r>
            <a:r>
              <a:rPr lang="da-DK" sz="1800" dirty="0">
                <a:solidFill>
                  <a:schemeClr val="accent3">
                    <a:lumMod val="50000"/>
                  </a:schemeClr>
                </a:solidFill>
                <a:latin typeface="Verdana" panose="020B0604030504040204" pitchFamily="34" charset="0"/>
                <a:ea typeface="Verdana" panose="020B0604030504040204" pitchFamily="34" charset="0"/>
              </a:rPr>
              <a:t>skal man </a:t>
            </a:r>
            <a:r>
              <a:rPr lang="da-DK" sz="1800" b="1" dirty="0">
                <a:solidFill>
                  <a:schemeClr val="accent1"/>
                </a:solidFill>
                <a:latin typeface="Verdana" panose="020B0604030504040204" pitchFamily="34" charset="0"/>
                <a:ea typeface="Verdana" panose="020B0604030504040204" pitchFamily="34" charset="0"/>
              </a:rPr>
              <a:t>forstå</a:t>
            </a:r>
            <a:r>
              <a:rPr lang="da-DK" sz="1800" dirty="0">
                <a:solidFill>
                  <a:schemeClr val="accent3">
                    <a:lumMod val="50000"/>
                  </a:schemeClr>
                </a:solidFill>
                <a:latin typeface="Verdana" panose="020B0604030504040204" pitchFamily="34" charset="0"/>
                <a:ea typeface="Verdana" panose="020B0604030504040204" pitchFamily="34" charset="0"/>
              </a:rPr>
              <a:t> og </a:t>
            </a:r>
            <a:r>
              <a:rPr lang="da-DK" sz="1800" b="1" dirty="0">
                <a:solidFill>
                  <a:schemeClr val="accent1"/>
                </a:solidFill>
                <a:latin typeface="Verdana" panose="020B0604030504040204" pitchFamily="34" charset="0"/>
                <a:ea typeface="Verdana" panose="020B0604030504040204" pitchFamily="34" charset="0"/>
              </a:rPr>
              <a:t>fortolke</a:t>
            </a:r>
            <a:r>
              <a:rPr lang="da-DK" sz="1800" dirty="0">
                <a:solidFill>
                  <a:schemeClr val="accent3">
                    <a:lumMod val="50000"/>
                  </a:schemeClr>
                </a:solidFill>
                <a:latin typeface="Verdana" panose="020B0604030504040204" pitchFamily="34" charset="0"/>
                <a:ea typeface="Verdana" panose="020B0604030504040204" pitchFamily="34" charset="0"/>
              </a:rPr>
              <a:t> ældre fiktive tekstverdener, og man skal kunne sætte sig ind i </a:t>
            </a:r>
            <a:r>
              <a:rPr lang="da-DK" dirty="0" smtClean="0">
                <a:solidFill>
                  <a:schemeClr val="accent3">
                    <a:lumMod val="50000"/>
                  </a:schemeClr>
                </a:solidFill>
                <a:latin typeface="Verdana" panose="020B0604030504040204" pitchFamily="34" charset="0"/>
                <a:ea typeface="Verdana" panose="020B0604030504040204" pitchFamily="34" charset="0"/>
              </a:rPr>
              <a:t>den </a:t>
            </a:r>
            <a:r>
              <a:rPr lang="da-DK" sz="1800" dirty="0" smtClean="0">
                <a:solidFill>
                  <a:schemeClr val="accent3">
                    <a:lumMod val="50000"/>
                  </a:schemeClr>
                </a:solidFill>
                <a:latin typeface="Verdana" panose="020B0604030504040204" pitchFamily="34" charset="0"/>
                <a:ea typeface="Verdana" panose="020B0604030504040204" pitchFamily="34" charset="0"/>
              </a:rPr>
              <a:t>kulturelle kontekst </a:t>
            </a:r>
            <a:r>
              <a:rPr lang="da-DK" sz="1800" dirty="0">
                <a:solidFill>
                  <a:schemeClr val="accent3">
                    <a:lumMod val="50000"/>
                  </a:schemeClr>
                </a:solidFill>
                <a:latin typeface="Verdana" panose="020B0604030504040204" pitchFamily="34" charset="0"/>
                <a:ea typeface="Verdana" panose="020B0604030504040204" pitchFamily="34" charset="0"/>
              </a:rPr>
              <a:t>fra ældre </a:t>
            </a:r>
            <a:r>
              <a:rPr lang="da-DK" sz="1800" dirty="0" smtClean="0">
                <a:solidFill>
                  <a:schemeClr val="accent3">
                    <a:lumMod val="50000"/>
                  </a:schemeClr>
                </a:solidFill>
                <a:latin typeface="Verdana" panose="020B0604030504040204" pitchFamily="34" charset="0"/>
                <a:ea typeface="Verdana" panose="020B0604030504040204" pitchFamily="34" charset="0"/>
              </a:rPr>
              <a:t>tider.</a:t>
            </a:r>
            <a:endParaRPr lang="da-DK" sz="1800" dirty="0">
              <a:solidFill>
                <a:schemeClr val="accent3">
                  <a:lumMod val="50000"/>
                </a:schemeClr>
              </a:solidFill>
              <a:latin typeface="Verdana" panose="020B0604030504040204" pitchFamily="34" charset="0"/>
              <a:ea typeface="Verdana" panose="020B0604030504040204" pitchFamily="34" charset="0"/>
            </a:endParaRPr>
          </a:p>
          <a:p>
            <a:pPr>
              <a:buClr>
                <a:schemeClr val="accent3">
                  <a:lumMod val="50000"/>
                </a:schemeClr>
              </a:buCl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Man skal typisk </a:t>
            </a:r>
            <a:r>
              <a:rPr lang="da-DK" sz="1800" b="1" dirty="0" smtClean="0">
                <a:solidFill>
                  <a:schemeClr val="accent1"/>
                </a:solidFill>
                <a:latin typeface="Verdana" panose="020B0604030504040204" pitchFamily="34" charset="0"/>
                <a:ea typeface="Verdana" panose="020B0604030504040204" pitchFamily="34" charset="0"/>
              </a:rPr>
              <a:t>nærlæse </a:t>
            </a:r>
            <a:r>
              <a:rPr lang="da-DK" sz="1800" dirty="0" smtClean="0">
                <a:solidFill>
                  <a:schemeClr val="tx1"/>
                </a:solidFill>
                <a:latin typeface="Verdana" panose="020B0604030504040204" pitchFamily="34" charset="0"/>
                <a:ea typeface="Verdana" panose="020B0604030504040204" pitchFamily="34" charset="0"/>
              </a:rPr>
              <a:t>og læse </a:t>
            </a:r>
            <a:r>
              <a:rPr lang="da-DK" sz="1800" b="1" dirty="0" smtClean="0">
                <a:solidFill>
                  <a:schemeClr val="accent1"/>
                </a:solidFill>
                <a:latin typeface="Verdana" panose="020B0604030504040204" pitchFamily="34" charset="0"/>
                <a:ea typeface="Verdana" panose="020B0604030504040204" pitchFamily="34" charset="0"/>
              </a:rPr>
              <a:t>på linjerne</a:t>
            </a:r>
            <a:r>
              <a:rPr lang="da-DK" sz="1800" dirty="0" smtClean="0">
                <a:solidFill>
                  <a:schemeClr val="tx1"/>
                </a:solidFill>
                <a:latin typeface="Verdana" panose="020B0604030504040204" pitchFamily="34" charset="0"/>
                <a:ea typeface="Verdana" panose="020B0604030504040204" pitchFamily="34" charset="0"/>
              </a:rPr>
              <a:t>, </a:t>
            </a:r>
            <a:r>
              <a:rPr lang="da-DK" sz="1800" b="1" dirty="0" smtClean="0">
                <a:solidFill>
                  <a:schemeClr val="accent1"/>
                </a:solidFill>
                <a:latin typeface="Verdana" panose="020B0604030504040204" pitchFamily="34" charset="0"/>
                <a:ea typeface="Verdana" panose="020B0604030504040204" pitchFamily="34" charset="0"/>
              </a:rPr>
              <a:t>mellem linjerne </a:t>
            </a:r>
            <a:r>
              <a:rPr lang="da-DK" sz="1800" dirty="0" smtClean="0">
                <a:solidFill>
                  <a:schemeClr val="tx1"/>
                </a:solidFill>
                <a:latin typeface="Verdana" panose="020B0604030504040204" pitchFamily="34" charset="0"/>
                <a:ea typeface="Verdana" panose="020B0604030504040204" pitchFamily="34" charset="0"/>
              </a:rPr>
              <a:t>og</a:t>
            </a:r>
            <a:r>
              <a:rPr lang="da-DK" sz="1800" b="1" dirty="0" smtClean="0">
                <a:solidFill>
                  <a:schemeClr val="accent1"/>
                </a:solidFill>
                <a:latin typeface="Verdana" panose="020B0604030504040204" pitchFamily="34" charset="0"/>
                <a:ea typeface="Verdana" panose="020B0604030504040204" pitchFamily="34" charset="0"/>
              </a:rPr>
              <a:t> bag linjerne</a:t>
            </a:r>
            <a:r>
              <a:rPr lang="da-DK" sz="1800" dirty="0" smtClean="0">
                <a:solidFill>
                  <a:schemeClr val="tx1"/>
                </a:solidFill>
                <a:latin typeface="Verdana" panose="020B0604030504040204" pitchFamily="34" charset="0"/>
                <a:ea typeface="Verdana" panose="020B0604030504040204" pitchFamily="34" charset="0"/>
              </a:rPr>
              <a:t>.</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mellem linjerne</a:t>
            </a:r>
            <a:r>
              <a:rPr lang="da-DK" sz="1800" dirty="0" smtClean="0">
                <a:solidFill>
                  <a:schemeClr val="accent3">
                    <a:lumMod val="50000"/>
                  </a:schemeClr>
                </a:solidFill>
                <a:latin typeface="Verdana" panose="020B0604030504040204" pitchFamily="34" charset="0"/>
                <a:ea typeface="Verdana" panose="020B0604030504040204" pitchFamily="34" charset="0"/>
              </a:rPr>
              <a:t>, finder man </a:t>
            </a:r>
            <a:r>
              <a:rPr lang="da-DK" sz="1800" b="1" dirty="0" smtClean="0">
                <a:solidFill>
                  <a:schemeClr val="accent1"/>
                </a:solidFill>
                <a:latin typeface="Verdana" panose="020B0604030504040204" pitchFamily="34" charset="0"/>
                <a:ea typeface="Verdana" panose="020B0604030504040204" pitchFamily="34" charset="0"/>
              </a:rPr>
              <a:t>ikke </a:t>
            </a:r>
            <a:r>
              <a:rPr lang="da-DK" sz="1800" dirty="0" smtClean="0">
                <a:solidFill>
                  <a:schemeClr val="accent3">
                    <a:lumMod val="50000"/>
                  </a:schemeClr>
                </a:solidFill>
                <a:latin typeface="Verdana" panose="020B0604030504040204" pitchFamily="34" charset="0"/>
                <a:ea typeface="Verdana" panose="020B0604030504040204" pitchFamily="34" charset="0"/>
              </a:rPr>
              <a:t>svaret direkte i teksten. Her finder man typisk svaret ved at skabe sammenhæng mellem forskellige elementer i teksten.</a:t>
            </a:r>
          </a:p>
          <a:p>
            <a:pPr marL="342900" indent="-342900">
              <a:buClr>
                <a:schemeClr val="accent3">
                  <a:lumMod val="50000"/>
                </a:schemeClr>
              </a:buClr>
              <a:buFont typeface="Calibri" panose="020F050202020403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bag linjerne </a:t>
            </a:r>
            <a:r>
              <a:rPr lang="da-DK" sz="1800" dirty="0" smtClean="0">
                <a:solidFill>
                  <a:schemeClr val="accent3">
                    <a:lumMod val="50000"/>
                  </a:schemeClr>
                </a:solidFill>
                <a:latin typeface="Verdana" panose="020B0604030504040204" pitchFamily="34" charset="0"/>
                <a:ea typeface="Verdana" panose="020B0604030504040204" pitchFamily="34" charset="0"/>
              </a:rPr>
              <a:t>skal man bruge det, man allerede ved eller har oplevet i sit eget liv til at forstå teksten. Det kan fx være til at forstå, </a:t>
            </a:r>
            <a:r>
              <a:rPr lang="da-DK" sz="1800" b="1" dirty="0" smtClean="0">
                <a:solidFill>
                  <a:schemeClr val="accent1"/>
                </a:solidFill>
                <a:latin typeface="Verdana" panose="020B0604030504040204" pitchFamily="34" charset="0"/>
                <a:ea typeface="Verdana" panose="020B0604030504040204" pitchFamily="34" charset="0"/>
              </a:rPr>
              <a:t>hvorfor</a:t>
            </a:r>
            <a:r>
              <a:rPr lang="da-DK" sz="1800" dirty="0" smtClean="0">
                <a:solidFill>
                  <a:schemeClr val="accent3">
                    <a:lumMod val="50000"/>
                  </a:schemeClr>
                </a:solidFill>
                <a:latin typeface="Verdana" panose="020B0604030504040204" pitchFamily="34" charset="0"/>
                <a:ea typeface="Verdana" panose="020B0604030504040204" pitchFamily="34" charset="0"/>
              </a:rPr>
              <a:t> en person gør noget bestemt.</a:t>
            </a:r>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Hvordan</a:t>
            </a:r>
            <a:r>
              <a:rPr lang="da-DK" sz="3400" b="1" dirty="0" smtClean="0">
                <a:latin typeface="Arial"/>
                <a:ea typeface="Arial"/>
                <a:cs typeface="Arial"/>
                <a:sym typeface="Arial"/>
              </a:rPr>
              <a:t> skal teksterne læses?</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3675084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334574" y="1230389"/>
            <a:ext cx="1149883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sz="2000" b="1" dirty="0">
                <a:latin typeface="Verdana" panose="020B0604030504040204" pitchFamily="34" charset="0"/>
                <a:ea typeface="Verdana" panose="020B0604030504040204" pitchFamily="34" charset="0"/>
              </a:rPr>
              <a:t>Hver tekst i læseprøven har særlige kendetegn, og det er godt at være klar over, at man kan læse dem på forskellige </a:t>
            </a:r>
            <a:r>
              <a:rPr lang="da-DK" sz="2000" b="1" dirty="0">
                <a:solidFill>
                  <a:schemeClr val="accent1"/>
                </a:solidFill>
                <a:latin typeface="Verdana" panose="020B0604030504040204" pitchFamily="34" charset="0"/>
                <a:ea typeface="Verdana" panose="020B0604030504040204" pitchFamily="34" charset="0"/>
              </a:rPr>
              <a:t>måder</a:t>
            </a:r>
            <a:r>
              <a:rPr lang="da-DK" sz="2000" b="1" dirty="0">
                <a:latin typeface="Verdana" panose="020B0604030504040204" pitchFamily="34" charset="0"/>
                <a:ea typeface="Verdana" panose="020B0604030504040204" pitchFamily="34" charset="0"/>
              </a:rPr>
              <a:t> og med forskellige </a:t>
            </a:r>
            <a:r>
              <a:rPr lang="da-DK" sz="2000" b="1" dirty="0">
                <a:solidFill>
                  <a:schemeClr val="accent1"/>
                </a:solidFill>
                <a:latin typeface="Verdana" panose="020B0604030504040204" pitchFamily="34" charset="0"/>
                <a:ea typeface="Verdana" panose="020B0604030504040204" pitchFamily="34" charset="0"/>
              </a:rPr>
              <a:t>læseformål</a:t>
            </a:r>
            <a:r>
              <a:rPr lang="da-DK" sz="2000" b="1" dirty="0">
                <a:latin typeface="Verdana" panose="020B0604030504040204" pitchFamily="34" charset="0"/>
                <a:ea typeface="Verdana" panose="020B0604030504040204" pitchFamily="34" charset="0"/>
              </a:rPr>
              <a:t>. </a:t>
            </a:r>
          </a:p>
          <a:p>
            <a:endParaRPr lang="da-DK" sz="2000" b="1" dirty="0" smtClean="0">
              <a:latin typeface="Verdana" panose="020B0604030504040204" pitchFamily="34" charset="0"/>
              <a:ea typeface="Verdana" panose="020B0604030504040204" pitchFamily="34" charset="0"/>
            </a:endParaRPr>
          </a:p>
          <a:p>
            <a:endParaRPr lang="da-DK" sz="2000" b="1" dirty="0" smtClean="0">
              <a:latin typeface="Verdana" panose="020B0604030504040204" pitchFamily="34" charset="0"/>
              <a:ea typeface="Verdana" panose="020B0604030504040204" pitchFamily="34" charset="0"/>
            </a:endParaRPr>
          </a:p>
          <a:p>
            <a:pPr>
              <a:buClr>
                <a:schemeClr val="accent3">
                  <a:lumMod val="50000"/>
                </a:schemeClr>
              </a:buClr>
            </a:pPr>
            <a:r>
              <a:rPr lang="da-DK" sz="2000" b="1" u="sng" dirty="0">
                <a:solidFill>
                  <a:schemeClr val="accent3">
                    <a:lumMod val="50000"/>
                  </a:schemeClr>
                </a:solidFill>
                <a:latin typeface="Verdana" panose="020B0604030504040204" pitchFamily="34" charset="0"/>
                <a:ea typeface="Verdana" panose="020B0604030504040204" pitchFamily="34" charset="0"/>
              </a:rPr>
              <a:t>En </a:t>
            </a:r>
            <a:r>
              <a:rPr lang="da-DK" sz="2000" b="1" i="1" u="sng" dirty="0">
                <a:solidFill>
                  <a:schemeClr val="accent1"/>
                </a:solidFill>
                <a:latin typeface="Verdana" panose="020B0604030504040204" pitchFamily="34" charset="0"/>
                <a:ea typeface="Verdana" panose="020B0604030504040204" pitchFamily="34" charset="0"/>
              </a:rPr>
              <a:t>opinionstekst</a:t>
            </a:r>
            <a:r>
              <a:rPr lang="da-DK" sz="2000" b="1" u="sng" dirty="0">
                <a:solidFill>
                  <a:schemeClr val="accent3">
                    <a:lumMod val="50000"/>
                  </a:schemeClr>
                </a:solidFill>
                <a:latin typeface="Verdana" panose="020B0604030504040204" pitchFamily="34" charset="0"/>
                <a:ea typeface="Verdana" panose="020B0604030504040204" pitchFamily="34" charset="0"/>
              </a:rPr>
              <a:t> (essay, klumme, leder, læserbrev, kronik) </a:t>
            </a:r>
          </a:p>
          <a:p>
            <a:pPr>
              <a:buClr>
                <a:schemeClr val="accent3">
                  <a:lumMod val="50000"/>
                </a:schemeClr>
              </a:buClr>
            </a:pPr>
            <a:endParaRPr lang="da-DK" sz="2000" b="1" u="sng"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Her </a:t>
            </a:r>
            <a:r>
              <a:rPr lang="da-DK" sz="1800" dirty="0">
                <a:solidFill>
                  <a:schemeClr val="accent3">
                    <a:lumMod val="50000"/>
                  </a:schemeClr>
                </a:solidFill>
                <a:latin typeface="Verdana" panose="020B0604030504040204" pitchFamily="34" charset="0"/>
                <a:ea typeface="Verdana" panose="020B0604030504040204" pitchFamily="34" charset="0"/>
              </a:rPr>
              <a:t>skal man forstå sammenhænge, og man skal forstå andres argumenter </a:t>
            </a:r>
          </a:p>
          <a:p>
            <a:pPr>
              <a:buClr>
                <a:schemeClr val="accent3">
                  <a:lumMod val="50000"/>
                </a:schemeClr>
              </a:buCl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Man skal typisk </a:t>
            </a:r>
            <a:r>
              <a:rPr lang="da-DK" sz="1800" b="1" dirty="0" err="1" smtClean="0">
                <a:solidFill>
                  <a:schemeClr val="accent1"/>
                </a:solidFill>
                <a:latin typeface="Verdana" panose="020B0604030504040204" pitchFamily="34" charset="0"/>
                <a:ea typeface="Verdana" panose="020B0604030504040204" pitchFamily="34" charset="0"/>
              </a:rPr>
              <a:t>søgelæse</a:t>
            </a:r>
            <a:r>
              <a:rPr lang="da-DK" sz="1800" dirty="0" smtClean="0">
                <a:solidFill>
                  <a:schemeClr val="accent3">
                    <a:lumMod val="50000"/>
                  </a:schemeClr>
                </a:solidFill>
                <a:latin typeface="Verdana" panose="020B0604030504040204" pitchFamily="34" charset="0"/>
                <a:ea typeface="Verdana" panose="020B0604030504040204" pitchFamily="34" charset="0"/>
              </a:rPr>
              <a:t>, </a:t>
            </a:r>
            <a:r>
              <a:rPr lang="da-DK" sz="1800" b="1" dirty="0" smtClean="0">
                <a:solidFill>
                  <a:schemeClr val="accent1"/>
                </a:solidFill>
                <a:latin typeface="Verdana" panose="020B0604030504040204" pitchFamily="34" charset="0"/>
                <a:ea typeface="Verdana" panose="020B0604030504040204" pitchFamily="34" charset="0"/>
              </a:rPr>
              <a:t>nærlæse </a:t>
            </a:r>
            <a:r>
              <a:rPr lang="da-DK" sz="1800" dirty="0" smtClean="0">
                <a:solidFill>
                  <a:schemeClr val="tx1"/>
                </a:solidFill>
                <a:latin typeface="Verdana" panose="020B0604030504040204" pitchFamily="34" charset="0"/>
                <a:ea typeface="Verdana" panose="020B0604030504040204" pitchFamily="34" charset="0"/>
              </a:rPr>
              <a:t>og læse </a:t>
            </a:r>
            <a:r>
              <a:rPr lang="da-DK" sz="1800" b="1" dirty="0" smtClean="0">
                <a:solidFill>
                  <a:schemeClr val="accent1"/>
                </a:solidFill>
                <a:latin typeface="Verdana" panose="020B0604030504040204" pitchFamily="34" charset="0"/>
                <a:ea typeface="Verdana" panose="020B0604030504040204" pitchFamily="34" charset="0"/>
              </a:rPr>
              <a:t>på linjerne</a:t>
            </a:r>
            <a:r>
              <a:rPr lang="da-DK" sz="1800" dirty="0" smtClean="0">
                <a:solidFill>
                  <a:schemeClr val="tx1"/>
                </a:solidFill>
                <a:latin typeface="Verdana" panose="020B0604030504040204" pitchFamily="34" charset="0"/>
                <a:ea typeface="Verdana" panose="020B0604030504040204" pitchFamily="34" charset="0"/>
              </a:rPr>
              <a:t>, </a:t>
            </a:r>
            <a:r>
              <a:rPr lang="da-DK" sz="1800" b="1" dirty="0" smtClean="0">
                <a:solidFill>
                  <a:schemeClr val="accent1"/>
                </a:solidFill>
                <a:latin typeface="Verdana" panose="020B0604030504040204" pitchFamily="34" charset="0"/>
                <a:ea typeface="Verdana" panose="020B0604030504040204" pitchFamily="34" charset="0"/>
              </a:rPr>
              <a:t>mellem linjerne </a:t>
            </a:r>
            <a:r>
              <a:rPr lang="da-DK" sz="1800" dirty="0" smtClean="0">
                <a:solidFill>
                  <a:schemeClr val="tx1"/>
                </a:solidFill>
                <a:latin typeface="Verdana" panose="020B0604030504040204" pitchFamily="34" charset="0"/>
                <a:ea typeface="Verdana" panose="020B0604030504040204" pitchFamily="34" charset="0"/>
              </a:rPr>
              <a:t>og</a:t>
            </a:r>
            <a:r>
              <a:rPr lang="da-DK" sz="1800" b="1" dirty="0" smtClean="0">
                <a:solidFill>
                  <a:schemeClr val="accent1"/>
                </a:solidFill>
                <a:latin typeface="Verdana" panose="020B0604030504040204" pitchFamily="34" charset="0"/>
                <a:ea typeface="Verdana" panose="020B0604030504040204" pitchFamily="34" charset="0"/>
              </a:rPr>
              <a:t> bag linjerne</a:t>
            </a:r>
            <a:r>
              <a:rPr lang="da-DK" sz="1800" dirty="0" smtClean="0">
                <a:solidFill>
                  <a:schemeClr val="tx1"/>
                </a:solidFill>
                <a:latin typeface="Verdana" panose="020B0604030504040204" pitchFamily="34" charset="0"/>
                <a:ea typeface="Verdana" panose="020B0604030504040204" pitchFamily="34" charset="0"/>
              </a:rPr>
              <a:t>.</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mellem linjerne</a:t>
            </a:r>
            <a:r>
              <a:rPr lang="da-DK" sz="1800" dirty="0" smtClean="0">
                <a:solidFill>
                  <a:schemeClr val="accent3">
                    <a:lumMod val="50000"/>
                  </a:schemeClr>
                </a:solidFill>
                <a:latin typeface="Verdana" panose="020B0604030504040204" pitchFamily="34" charset="0"/>
                <a:ea typeface="Verdana" panose="020B0604030504040204" pitchFamily="34" charset="0"/>
              </a:rPr>
              <a:t>, finder man </a:t>
            </a:r>
            <a:r>
              <a:rPr lang="da-DK" sz="1800" b="1" dirty="0" smtClean="0">
                <a:solidFill>
                  <a:schemeClr val="accent1"/>
                </a:solidFill>
                <a:latin typeface="Verdana" panose="020B0604030504040204" pitchFamily="34" charset="0"/>
                <a:ea typeface="Verdana" panose="020B0604030504040204" pitchFamily="34" charset="0"/>
              </a:rPr>
              <a:t>ikke </a:t>
            </a:r>
            <a:r>
              <a:rPr lang="da-DK" sz="1800" dirty="0" smtClean="0">
                <a:solidFill>
                  <a:schemeClr val="accent3">
                    <a:lumMod val="50000"/>
                  </a:schemeClr>
                </a:solidFill>
                <a:latin typeface="Verdana" panose="020B0604030504040204" pitchFamily="34" charset="0"/>
                <a:ea typeface="Verdana" panose="020B0604030504040204" pitchFamily="34" charset="0"/>
              </a:rPr>
              <a:t>svaret direkte i teksten. Her finder man typisk svaret ved at skabe sammenhæng mellem forskellige elementer i teksten.</a:t>
            </a:r>
          </a:p>
          <a:p>
            <a:pPr marL="342900" indent="-342900">
              <a:buClr>
                <a:schemeClr val="accent3">
                  <a:lumMod val="50000"/>
                </a:schemeClr>
              </a:buClr>
              <a:buFont typeface="Calibri" panose="020F050202020403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bag linjerne </a:t>
            </a:r>
            <a:r>
              <a:rPr lang="da-DK" sz="1800" dirty="0" smtClean="0">
                <a:solidFill>
                  <a:schemeClr val="accent3">
                    <a:lumMod val="50000"/>
                  </a:schemeClr>
                </a:solidFill>
                <a:latin typeface="Verdana" panose="020B0604030504040204" pitchFamily="34" charset="0"/>
                <a:ea typeface="Verdana" panose="020B0604030504040204" pitchFamily="34" charset="0"/>
              </a:rPr>
              <a:t>skal man bruge det, man allerede ved eller har oplevet i sit eget liv til at forstå teksten. Det kan fx være til at forstå, </a:t>
            </a:r>
            <a:r>
              <a:rPr lang="da-DK" sz="1800" b="1" dirty="0" smtClean="0">
                <a:solidFill>
                  <a:schemeClr val="accent1"/>
                </a:solidFill>
                <a:latin typeface="Verdana" panose="020B0604030504040204" pitchFamily="34" charset="0"/>
                <a:ea typeface="Verdana" panose="020B0604030504040204" pitchFamily="34" charset="0"/>
              </a:rPr>
              <a:t>hvorfor</a:t>
            </a:r>
            <a:r>
              <a:rPr lang="da-DK" sz="1800" dirty="0" smtClean="0">
                <a:solidFill>
                  <a:schemeClr val="accent3">
                    <a:lumMod val="50000"/>
                  </a:schemeClr>
                </a:solidFill>
                <a:latin typeface="Verdana" panose="020B0604030504040204" pitchFamily="34" charset="0"/>
                <a:ea typeface="Verdana" panose="020B0604030504040204" pitchFamily="34" charset="0"/>
              </a:rPr>
              <a:t> en person gør noget bestemt.</a:t>
            </a:r>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Hvordan</a:t>
            </a:r>
            <a:r>
              <a:rPr lang="da-DK" sz="3400" b="1" dirty="0" smtClean="0">
                <a:latin typeface="Arial"/>
                <a:ea typeface="Arial"/>
                <a:cs typeface="Arial"/>
                <a:sym typeface="Arial"/>
              </a:rPr>
              <a:t> skal teksterne læses?</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4088718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334574" y="1230389"/>
            <a:ext cx="1149883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sz="2000" b="1" dirty="0">
                <a:latin typeface="Verdana" panose="020B0604030504040204" pitchFamily="34" charset="0"/>
                <a:ea typeface="Verdana" panose="020B0604030504040204" pitchFamily="34" charset="0"/>
              </a:rPr>
              <a:t>Hver tekst i læseprøven har særlige kendetegn, og det er godt at være klar over, at man kan læse dem på forskellige </a:t>
            </a:r>
            <a:r>
              <a:rPr lang="da-DK" sz="2000" b="1" dirty="0">
                <a:solidFill>
                  <a:schemeClr val="accent1"/>
                </a:solidFill>
                <a:latin typeface="Verdana" panose="020B0604030504040204" pitchFamily="34" charset="0"/>
                <a:ea typeface="Verdana" panose="020B0604030504040204" pitchFamily="34" charset="0"/>
              </a:rPr>
              <a:t>måder</a:t>
            </a:r>
            <a:r>
              <a:rPr lang="da-DK" sz="2000" b="1" dirty="0">
                <a:latin typeface="Verdana" panose="020B0604030504040204" pitchFamily="34" charset="0"/>
                <a:ea typeface="Verdana" panose="020B0604030504040204" pitchFamily="34" charset="0"/>
              </a:rPr>
              <a:t> og med forskellige </a:t>
            </a:r>
            <a:r>
              <a:rPr lang="da-DK" sz="2000" b="1" dirty="0">
                <a:solidFill>
                  <a:schemeClr val="accent1"/>
                </a:solidFill>
                <a:latin typeface="Verdana" panose="020B0604030504040204" pitchFamily="34" charset="0"/>
                <a:ea typeface="Verdana" panose="020B0604030504040204" pitchFamily="34" charset="0"/>
              </a:rPr>
              <a:t>læseformål</a:t>
            </a:r>
            <a:r>
              <a:rPr lang="da-DK" sz="2000" b="1" dirty="0">
                <a:latin typeface="Verdana" panose="020B0604030504040204" pitchFamily="34" charset="0"/>
                <a:ea typeface="Verdana" panose="020B0604030504040204" pitchFamily="34" charset="0"/>
              </a:rPr>
              <a:t>. </a:t>
            </a:r>
          </a:p>
          <a:p>
            <a:endParaRPr lang="da-DK" sz="2000" b="1" dirty="0" smtClean="0">
              <a:latin typeface="Verdana" panose="020B0604030504040204" pitchFamily="34" charset="0"/>
              <a:ea typeface="Verdana" panose="020B0604030504040204" pitchFamily="34" charset="0"/>
            </a:endParaRPr>
          </a:p>
          <a:p>
            <a:endParaRPr lang="da-DK" sz="2000" b="1" dirty="0" smtClean="0">
              <a:latin typeface="Verdana" panose="020B0604030504040204" pitchFamily="34" charset="0"/>
              <a:ea typeface="Verdana" panose="020B0604030504040204" pitchFamily="34" charset="0"/>
            </a:endParaRPr>
          </a:p>
          <a:p>
            <a:pPr>
              <a:buClr>
                <a:schemeClr val="accent3">
                  <a:lumMod val="50000"/>
                </a:schemeClr>
              </a:buClr>
            </a:pPr>
            <a:r>
              <a:rPr lang="da-DK" sz="2000" b="1" u="sng" dirty="0">
                <a:solidFill>
                  <a:schemeClr val="accent3">
                    <a:lumMod val="50000"/>
                  </a:schemeClr>
                </a:solidFill>
                <a:latin typeface="Verdana" panose="020B0604030504040204" pitchFamily="34" charset="0"/>
                <a:ea typeface="Verdana" panose="020B0604030504040204" pitchFamily="34" charset="0"/>
              </a:rPr>
              <a:t>En </a:t>
            </a:r>
            <a:r>
              <a:rPr lang="da-DK" sz="2000" b="1" i="1" u="sng" dirty="0">
                <a:solidFill>
                  <a:schemeClr val="accent1"/>
                </a:solidFill>
                <a:latin typeface="Verdana" panose="020B0604030504040204" pitchFamily="34" charset="0"/>
                <a:ea typeface="Verdana" panose="020B0604030504040204" pitchFamily="34" charset="0"/>
              </a:rPr>
              <a:t>nyere fiktiv tekst </a:t>
            </a:r>
            <a:r>
              <a:rPr lang="da-DK" sz="2000" b="1" u="sng" dirty="0">
                <a:solidFill>
                  <a:schemeClr val="accent3">
                    <a:lumMod val="50000"/>
                  </a:schemeClr>
                </a:solidFill>
                <a:latin typeface="Verdana" panose="020B0604030504040204" pitchFamily="34" charset="0"/>
                <a:ea typeface="Verdana" panose="020B0604030504040204" pitchFamily="34" charset="0"/>
              </a:rPr>
              <a:t>(novelle) </a:t>
            </a:r>
          </a:p>
          <a:p>
            <a:pPr>
              <a:buClr>
                <a:schemeClr val="accent3">
                  <a:lumMod val="50000"/>
                </a:schemeClr>
              </a:buClr>
            </a:pPr>
            <a:endParaRPr lang="da-DK" sz="2000" b="1" u="sng"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Her </a:t>
            </a:r>
            <a:r>
              <a:rPr lang="da-DK" sz="1800" dirty="0">
                <a:solidFill>
                  <a:schemeClr val="accent3">
                    <a:lumMod val="50000"/>
                  </a:schemeClr>
                </a:solidFill>
                <a:latin typeface="Verdana" panose="020B0604030504040204" pitchFamily="34" charset="0"/>
                <a:ea typeface="Verdana" panose="020B0604030504040204" pitchFamily="34" charset="0"/>
              </a:rPr>
              <a:t>skal man </a:t>
            </a:r>
            <a:r>
              <a:rPr lang="da-DK" sz="1800" b="1" dirty="0" smtClean="0">
                <a:solidFill>
                  <a:schemeClr val="accent1"/>
                </a:solidFill>
                <a:latin typeface="Verdana" panose="020B0604030504040204" pitchFamily="34" charset="0"/>
                <a:ea typeface="Verdana" panose="020B0604030504040204" pitchFamily="34" charset="0"/>
              </a:rPr>
              <a:t>forstå</a:t>
            </a:r>
            <a:r>
              <a:rPr lang="da-DK" sz="1800" dirty="0" smtClean="0">
                <a:solidFill>
                  <a:schemeClr val="accent3">
                    <a:lumMod val="50000"/>
                  </a:schemeClr>
                </a:solidFill>
                <a:latin typeface="Verdana" panose="020B0604030504040204" pitchFamily="34" charset="0"/>
                <a:ea typeface="Verdana" panose="020B0604030504040204" pitchFamily="34" charset="0"/>
              </a:rPr>
              <a:t> </a:t>
            </a:r>
            <a:r>
              <a:rPr lang="da-DK" sz="1800" dirty="0">
                <a:solidFill>
                  <a:schemeClr val="accent3">
                    <a:lumMod val="50000"/>
                  </a:schemeClr>
                </a:solidFill>
                <a:latin typeface="Verdana" panose="020B0604030504040204" pitchFamily="34" charset="0"/>
                <a:ea typeface="Verdana" panose="020B0604030504040204" pitchFamily="34" charset="0"/>
              </a:rPr>
              <a:t>og </a:t>
            </a:r>
            <a:r>
              <a:rPr lang="da-DK" sz="1800" b="1" dirty="0">
                <a:solidFill>
                  <a:schemeClr val="accent1"/>
                </a:solidFill>
                <a:latin typeface="Verdana" panose="020B0604030504040204" pitchFamily="34" charset="0"/>
                <a:ea typeface="Verdana" panose="020B0604030504040204" pitchFamily="34" charset="0"/>
              </a:rPr>
              <a:t>fortolke</a:t>
            </a:r>
            <a:r>
              <a:rPr lang="da-DK" sz="1800" dirty="0">
                <a:solidFill>
                  <a:schemeClr val="accent3">
                    <a:lumMod val="50000"/>
                  </a:schemeClr>
                </a:solidFill>
                <a:latin typeface="Verdana" panose="020B0604030504040204" pitchFamily="34" charset="0"/>
                <a:ea typeface="Verdana" panose="020B0604030504040204" pitchFamily="34" charset="0"/>
              </a:rPr>
              <a:t> </a:t>
            </a:r>
            <a:r>
              <a:rPr lang="da-DK" sz="1800" dirty="0" smtClean="0">
                <a:solidFill>
                  <a:schemeClr val="accent3">
                    <a:lumMod val="50000"/>
                  </a:schemeClr>
                </a:solidFill>
                <a:latin typeface="Verdana" panose="020B0604030504040204" pitchFamily="34" charset="0"/>
                <a:ea typeface="Verdana" panose="020B0604030504040204" pitchFamily="34" charset="0"/>
              </a:rPr>
              <a:t>fiktive </a:t>
            </a:r>
            <a:r>
              <a:rPr lang="da-DK" sz="1800" dirty="0">
                <a:solidFill>
                  <a:schemeClr val="accent3">
                    <a:lumMod val="50000"/>
                  </a:schemeClr>
                </a:solidFill>
                <a:latin typeface="Verdana" panose="020B0604030504040204" pitchFamily="34" charset="0"/>
                <a:ea typeface="Verdana" panose="020B0604030504040204" pitchFamily="34" charset="0"/>
              </a:rPr>
              <a:t>tekstverdener fra nyere </a:t>
            </a:r>
            <a:r>
              <a:rPr lang="da-DK" sz="1800" dirty="0" smtClean="0">
                <a:solidFill>
                  <a:schemeClr val="accent3">
                    <a:lumMod val="50000"/>
                  </a:schemeClr>
                </a:solidFill>
                <a:latin typeface="Verdana" panose="020B0604030504040204" pitchFamily="34" charset="0"/>
                <a:ea typeface="Verdana" panose="020B0604030504040204" pitchFamily="34" charset="0"/>
              </a:rPr>
              <a:t>tid</a:t>
            </a:r>
            <a:endParaRPr lang="da-DK" sz="1800" dirty="0">
              <a:solidFill>
                <a:schemeClr val="accent3">
                  <a:lumMod val="50000"/>
                </a:schemeClr>
              </a:solidFill>
              <a:latin typeface="Verdana" panose="020B0604030504040204" pitchFamily="34" charset="0"/>
              <a:ea typeface="Verdana" panose="020B0604030504040204" pitchFamily="34" charset="0"/>
            </a:endParaRPr>
          </a:p>
          <a:p>
            <a:pPr>
              <a:buClr>
                <a:schemeClr val="accent3">
                  <a:lumMod val="50000"/>
                </a:schemeClr>
              </a:buCl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Man skal typisk </a:t>
            </a:r>
            <a:r>
              <a:rPr lang="da-DK" sz="1800" b="1" dirty="0" smtClean="0">
                <a:solidFill>
                  <a:schemeClr val="accent1"/>
                </a:solidFill>
                <a:latin typeface="Verdana" panose="020B0604030504040204" pitchFamily="34" charset="0"/>
                <a:ea typeface="Verdana" panose="020B0604030504040204" pitchFamily="34" charset="0"/>
              </a:rPr>
              <a:t>nærlæse </a:t>
            </a:r>
            <a:r>
              <a:rPr lang="da-DK" sz="1800" dirty="0" smtClean="0">
                <a:solidFill>
                  <a:schemeClr val="tx1"/>
                </a:solidFill>
                <a:latin typeface="Verdana" panose="020B0604030504040204" pitchFamily="34" charset="0"/>
                <a:ea typeface="Verdana" panose="020B0604030504040204" pitchFamily="34" charset="0"/>
              </a:rPr>
              <a:t>og læse </a:t>
            </a:r>
            <a:r>
              <a:rPr lang="da-DK" sz="1800" b="1" dirty="0" smtClean="0">
                <a:solidFill>
                  <a:schemeClr val="accent1"/>
                </a:solidFill>
                <a:latin typeface="Verdana" panose="020B0604030504040204" pitchFamily="34" charset="0"/>
                <a:ea typeface="Verdana" panose="020B0604030504040204" pitchFamily="34" charset="0"/>
              </a:rPr>
              <a:t>på linjerne</a:t>
            </a:r>
            <a:r>
              <a:rPr lang="da-DK" sz="1800" dirty="0" smtClean="0">
                <a:solidFill>
                  <a:schemeClr val="tx1"/>
                </a:solidFill>
                <a:latin typeface="Verdana" panose="020B0604030504040204" pitchFamily="34" charset="0"/>
                <a:ea typeface="Verdana" panose="020B0604030504040204" pitchFamily="34" charset="0"/>
              </a:rPr>
              <a:t>, </a:t>
            </a:r>
            <a:r>
              <a:rPr lang="da-DK" sz="1800" b="1" dirty="0" smtClean="0">
                <a:solidFill>
                  <a:schemeClr val="accent1"/>
                </a:solidFill>
                <a:latin typeface="Verdana" panose="020B0604030504040204" pitchFamily="34" charset="0"/>
                <a:ea typeface="Verdana" panose="020B0604030504040204" pitchFamily="34" charset="0"/>
              </a:rPr>
              <a:t>mellem linjerne </a:t>
            </a:r>
            <a:r>
              <a:rPr lang="da-DK" sz="1800" dirty="0" smtClean="0">
                <a:solidFill>
                  <a:schemeClr val="tx1"/>
                </a:solidFill>
                <a:latin typeface="Verdana" panose="020B0604030504040204" pitchFamily="34" charset="0"/>
                <a:ea typeface="Verdana" panose="020B0604030504040204" pitchFamily="34" charset="0"/>
              </a:rPr>
              <a:t>og</a:t>
            </a:r>
            <a:r>
              <a:rPr lang="da-DK" sz="1800" b="1" dirty="0" smtClean="0">
                <a:solidFill>
                  <a:schemeClr val="accent1"/>
                </a:solidFill>
                <a:latin typeface="Verdana" panose="020B0604030504040204" pitchFamily="34" charset="0"/>
                <a:ea typeface="Verdana" panose="020B0604030504040204" pitchFamily="34" charset="0"/>
              </a:rPr>
              <a:t> bag linjerne</a:t>
            </a:r>
            <a:r>
              <a:rPr lang="da-DK" sz="1800" dirty="0" smtClean="0">
                <a:solidFill>
                  <a:schemeClr val="tx1"/>
                </a:solidFill>
                <a:latin typeface="Verdana" panose="020B0604030504040204" pitchFamily="34" charset="0"/>
                <a:ea typeface="Verdana" panose="020B0604030504040204" pitchFamily="34" charset="0"/>
              </a:rPr>
              <a:t>.</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mellem linjerne</a:t>
            </a:r>
            <a:r>
              <a:rPr lang="da-DK" sz="1800" dirty="0" smtClean="0">
                <a:solidFill>
                  <a:schemeClr val="accent3">
                    <a:lumMod val="50000"/>
                  </a:schemeClr>
                </a:solidFill>
                <a:latin typeface="Verdana" panose="020B0604030504040204" pitchFamily="34" charset="0"/>
                <a:ea typeface="Verdana" panose="020B0604030504040204" pitchFamily="34" charset="0"/>
              </a:rPr>
              <a:t>, finder man </a:t>
            </a:r>
            <a:r>
              <a:rPr lang="da-DK" sz="1800" b="1" dirty="0" smtClean="0">
                <a:solidFill>
                  <a:schemeClr val="accent1"/>
                </a:solidFill>
                <a:latin typeface="Verdana" panose="020B0604030504040204" pitchFamily="34" charset="0"/>
                <a:ea typeface="Verdana" panose="020B0604030504040204" pitchFamily="34" charset="0"/>
              </a:rPr>
              <a:t>ikke </a:t>
            </a:r>
            <a:r>
              <a:rPr lang="da-DK" sz="1800" dirty="0" smtClean="0">
                <a:solidFill>
                  <a:schemeClr val="accent3">
                    <a:lumMod val="50000"/>
                  </a:schemeClr>
                </a:solidFill>
                <a:latin typeface="Verdana" panose="020B0604030504040204" pitchFamily="34" charset="0"/>
                <a:ea typeface="Verdana" panose="020B0604030504040204" pitchFamily="34" charset="0"/>
              </a:rPr>
              <a:t>svaret direkte i teksten. Her finder man typisk svaret ved at skabe sammenhæng mellem forskellige elementer i teksten.</a:t>
            </a:r>
          </a:p>
          <a:p>
            <a:pPr marL="342900" indent="-342900">
              <a:buClr>
                <a:schemeClr val="accent3">
                  <a:lumMod val="50000"/>
                </a:schemeClr>
              </a:buClr>
              <a:buFont typeface="Calibri" panose="020F050202020403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bag linjerne </a:t>
            </a:r>
            <a:r>
              <a:rPr lang="da-DK" sz="1800" dirty="0" smtClean="0">
                <a:solidFill>
                  <a:schemeClr val="accent3">
                    <a:lumMod val="50000"/>
                  </a:schemeClr>
                </a:solidFill>
                <a:latin typeface="Verdana" panose="020B0604030504040204" pitchFamily="34" charset="0"/>
                <a:ea typeface="Verdana" panose="020B0604030504040204" pitchFamily="34" charset="0"/>
              </a:rPr>
              <a:t>skal man bruge det, man allerede ved eller har oplevet i sit eget liv til at forstå teksten. Det kan fx være til at forstå, </a:t>
            </a:r>
            <a:r>
              <a:rPr lang="da-DK" sz="1800" b="1" dirty="0" smtClean="0">
                <a:solidFill>
                  <a:schemeClr val="accent1"/>
                </a:solidFill>
                <a:latin typeface="Verdana" panose="020B0604030504040204" pitchFamily="34" charset="0"/>
                <a:ea typeface="Verdana" panose="020B0604030504040204" pitchFamily="34" charset="0"/>
              </a:rPr>
              <a:t>hvorfor</a:t>
            </a:r>
            <a:r>
              <a:rPr lang="da-DK" sz="1800" dirty="0" smtClean="0">
                <a:solidFill>
                  <a:schemeClr val="accent3">
                    <a:lumMod val="50000"/>
                  </a:schemeClr>
                </a:solidFill>
                <a:latin typeface="Verdana" panose="020B0604030504040204" pitchFamily="34" charset="0"/>
                <a:ea typeface="Verdana" panose="020B0604030504040204" pitchFamily="34" charset="0"/>
              </a:rPr>
              <a:t> en person gør noget bestemt.</a:t>
            </a:r>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Hvordan</a:t>
            </a:r>
            <a:r>
              <a:rPr lang="da-DK" sz="3400" b="1" dirty="0" smtClean="0">
                <a:latin typeface="Arial"/>
                <a:ea typeface="Arial"/>
                <a:cs typeface="Arial"/>
                <a:sym typeface="Arial"/>
              </a:rPr>
              <a:t> skal teksterne læses?</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3385875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334574" y="1230389"/>
            <a:ext cx="1149883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sz="2000" b="1" dirty="0">
                <a:latin typeface="Verdana" panose="020B0604030504040204" pitchFamily="34" charset="0"/>
                <a:ea typeface="Verdana" panose="020B0604030504040204" pitchFamily="34" charset="0"/>
              </a:rPr>
              <a:t>Hver tekst i læseprøven har særlige kendetegn, og det er godt at være klar over, at man kan læse dem på forskellige </a:t>
            </a:r>
            <a:r>
              <a:rPr lang="da-DK" sz="2000" b="1" dirty="0">
                <a:solidFill>
                  <a:schemeClr val="accent1"/>
                </a:solidFill>
                <a:latin typeface="Verdana" panose="020B0604030504040204" pitchFamily="34" charset="0"/>
                <a:ea typeface="Verdana" panose="020B0604030504040204" pitchFamily="34" charset="0"/>
              </a:rPr>
              <a:t>måder</a:t>
            </a:r>
            <a:r>
              <a:rPr lang="da-DK" sz="2000" b="1" dirty="0">
                <a:latin typeface="Verdana" panose="020B0604030504040204" pitchFamily="34" charset="0"/>
                <a:ea typeface="Verdana" panose="020B0604030504040204" pitchFamily="34" charset="0"/>
              </a:rPr>
              <a:t> og med forskellige </a:t>
            </a:r>
            <a:r>
              <a:rPr lang="da-DK" sz="2000" b="1" dirty="0">
                <a:solidFill>
                  <a:schemeClr val="accent1"/>
                </a:solidFill>
                <a:latin typeface="Verdana" panose="020B0604030504040204" pitchFamily="34" charset="0"/>
                <a:ea typeface="Verdana" panose="020B0604030504040204" pitchFamily="34" charset="0"/>
              </a:rPr>
              <a:t>læseformål</a:t>
            </a:r>
            <a:r>
              <a:rPr lang="da-DK" sz="2000" b="1" dirty="0">
                <a:latin typeface="Verdana" panose="020B0604030504040204" pitchFamily="34" charset="0"/>
                <a:ea typeface="Verdana" panose="020B0604030504040204" pitchFamily="34" charset="0"/>
              </a:rPr>
              <a:t>. </a:t>
            </a:r>
          </a:p>
          <a:p>
            <a:endParaRPr lang="da-DK" sz="2000" b="1" dirty="0" smtClean="0">
              <a:latin typeface="Verdana" panose="020B0604030504040204" pitchFamily="34" charset="0"/>
              <a:ea typeface="Verdana" panose="020B0604030504040204" pitchFamily="34" charset="0"/>
            </a:endParaRPr>
          </a:p>
          <a:p>
            <a:endParaRPr lang="da-DK" sz="2000" b="1" dirty="0" smtClean="0">
              <a:latin typeface="Verdana" panose="020B0604030504040204" pitchFamily="34" charset="0"/>
              <a:ea typeface="Verdana" panose="020B0604030504040204" pitchFamily="34" charset="0"/>
            </a:endParaRPr>
          </a:p>
          <a:p>
            <a:pPr>
              <a:buClr>
                <a:schemeClr val="accent3">
                  <a:lumMod val="50000"/>
                </a:schemeClr>
              </a:buClr>
            </a:pPr>
            <a:r>
              <a:rPr lang="da-DK" sz="2000" b="1" u="sng" dirty="0">
                <a:solidFill>
                  <a:schemeClr val="accent3">
                    <a:lumMod val="50000"/>
                  </a:schemeClr>
                </a:solidFill>
                <a:latin typeface="Verdana" panose="020B0604030504040204" pitchFamily="34" charset="0"/>
                <a:ea typeface="Verdana" panose="020B0604030504040204" pitchFamily="34" charset="0"/>
              </a:rPr>
              <a:t>En </a:t>
            </a:r>
            <a:r>
              <a:rPr lang="da-DK" sz="2000" b="1" i="1" u="sng" dirty="0">
                <a:solidFill>
                  <a:schemeClr val="accent1"/>
                </a:solidFill>
                <a:latin typeface="Verdana" panose="020B0604030504040204" pitchFamily="34" charset="0"/>
                <a:ea typeface="Verdana" panose="020B0604030504040204" pitchFamily="34" charset="0"/>
              </a:rPr>
              <a:t>faglig tekst </a:t>
            </a:r>
            <a:r>
              <a:rPr lang="da-DK" sz="2000" b="1" u="sng" dirty="0">
                <a:solidFill>
                  <a:schemeClr val="accent3">
                    <a:lumMod val="50000"/>
                  </a:schemeClr>
                </a:solidFill>
                <a:latin typeface="Verdana" panose="020B0604030504040204" pitchFamily="34" charset="0"/>
                <a:ea typeface="Verdana" panose="020B0604030504040204" pitchFamily="34" charset="0"/>
              </a:rPr>
              <a:t>(artikel) </a:t>
            </a:r>
          </a:p>
          <a:p>
            <a:pPr>
              <a:buClr>
                <a:schemeClr val="accent3">
                  <a:lumMod val="50000"/>
                </a:schemeClr>
              </a:buClr>
            </a:pPr>
            <a:endParaRPr lang="da-DK" sz="2000" b="1" u="sng"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Her </a:t>
            </a:r>
            <a:r>
              <a:rPr lang="da-DK" sz="1800" dirty="0">
                <a:solidFill>
                  <a:schemeClr val="accent3">
                    <a:lumMod val="50000"/>
                  </a:schemeClr>
                </a:solidFill>
                <a:latin typeface="Verdana" panose="020B0604030504040204" pitchFamily="34" charset="0"/>
                <a:ea typeface="Verdana" panose="020B0604030504040204" pitchFamily="34" charset="0"/>
              </a:rPr>
              <a:t>skal man </a:t>
            </a:r>
            <a:r>
              <a:rPr lang="da-DK" sz="1800" dirty="0" smtClean="0">
                <a:solidFill>
                  <a:schemeClr val="accent3">
                    <a:lumMod val="50000"/>
                  </a:schemeClr>
                </a:solidFill>
                <a:latin typeface="Verdana" panose="020B0604030504040204" pitchFamily="34" charset="0"/>
                <a:ea typeface="Verdana" panose="020B0604030504040204" pitchFamily="34" charset="0"/>
              </a:rPr>
              <a:t>vælge </a:t>
            </a:r>
            <a:r>
              <a:rPr lang="da-DK" sz="1800" dirty="0">
                <a:solidFill>
                  <a:schemeClr val="accent3">
                    <a:lumMod val="50000"/>
                  </a:schemeClr>
                </a:solidFill>
                <a:latin typeface="Verdana" panose="020B0604030504040204" pitchFamily="34" charset="0"/>
                <a:ea typeface="Verdana" panose="020B0604030504040204" pitchFamily="34" charset="0"/>
              </a:rPr>
              <a:t>de ord, der passer til </a:t>
            </a:r>
            <a:r>
              <a:rPr lang="da-DK" sz="1800" dirty="0" smtClean="0">
                <a:solidFill>
                  <a:schemeClr val="accent3">
                    <a:lumMod val="50000"/>
                  </a:schemeClr>
                </a:solidFill>
                <a:latin typeface="Verdana" panose="020B0604030504040204" pitchFamily="34" charset="0"/>
                <a:ea typeface="Verdana" panose="020B0604030504040204" pitchFamily="34" charset="0"/>
              </a:rPr>
              <a:t>teksten.</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Man skal typisk </a:t>
            </a:r>
            <a:r>
              <a:rPr lang="da-DK" sz="1800" b="1" dirty="0" err="1" smtClean="0">
                <a:solidFill>
                  <a:schemeClr val="accent1"/>
                </a:solidFill>
                <a:latin typeface="Verdana" panose="020B0604030504040204" pitchFamily="34" charset="0"/>
                <a:ea typeface="Verdana" panose="020B0604030504040204" pitchFamily="34" charset="0"/>
              </a:rPr>
              <a:t>søgelæse</a:t>
            </a:r>
            <a:r>
              <a:rPr lang="da-DK" sz="1800" dirty="0" smtClean="0">
                <a:solidFill>
                  <a:schemeClr val="accent3">
                    <a:lumMod val="50000"/>
                  </a:schemeClr>
                </a:solidFill>
                <a:latin typeface="Verdana" panose="020B0604030504040204" pitchFamily="34" charset="0"/>
                <a:ea typeface="Verdana" panose="020B0604030504040204" pitchFamily="34" charset="0"/>
              </a:rPr>
              <a:t>, </a:t>
            </a:r>
            <a:r>
              <a:rPr lang="da-DK" sz="1800" b="1" dirty="0" smtClean="0">
                <a:solidFill>
                  <a:schemeClr val="accent1"/>
                </a:solidFill>
                <a:latin typeface="Verdana" panose="020B0604030504040204" pitchFamily="34" charset="0"/>
                <a:ea typeface="Verdana" panose="020B0604030504040204" pitchFamily="34" charset="0"/>
              </a:rPr>
              <a:t>nærlæse </a:t>
            </a:r>
            <a:r>
              <a:rPr lang="da-DK" sz="1800" dirty="0" smtClean="0">
                <a:solidFill>
                  <a:schemeClr val="tx1"/>
                </a:solidFill>
                <a:latin typeface="Verdana" panose="020B0604030504040204" pitchFamily="34" charset="0"/>
                <a:ea typeface="Verdana" panose="020B0604030504040204" pitchFamily="34" charset="0"/>
              </a:rPr>
              <a:t>og læse </a:t>
            </a:r>
            <a:r>
              <a:rPr lang="da-DK" sz="1800" b="1" dirty="0" smtClean="0">
                <a:solidFill>
                  <a:schemeClr val="accent1"/>
                </a:solidFill>
                <a:latin typeface="Verdana" panose="020B0604030504040204" pitchFamily="34" charset="0"/>
                <a:ea typeface="Verdana" panose="020B0604030504040204" pitchFamily="34" charset="0"/>
              </a:rPr>
              <a:t>på linjerne</a:t>
            </a:r>
            <a:r>
              <a:rPr lang="da-DK" sz="1800" dirty="0" smtClean="0">
                <a:solidFill>
                  <a:schemeClr val="tx1"/>
                </a:solidFill>
                <a:latin typeface="Verdana" panose="020B0604030504040204" pitchFamily="34" charset="0"/>
                <a:ea typeface="Verdana" panose="020B0604030504040204" pitchFamily="34" charset="0"/>
              </a:rPr>
              <a:t>, </a:t>
            </a:r>
            <a:r>
              <a:rPr lang="da-DK" sz="1800" b="1" dirty="0" smtClean="0">
                <a:solidFill>
                  <a:schemeClr val="accent1"/>
                </a:solidFill>
                <a:latin typeface="Verdana" panose="020B0604030504040204" pitchFamily="34" charset="0"/>
                <a:ea typeface="Verdana" panose="020B0604030504040204" pitchFamily="34" charset="0"/>
              </a:rPr>
              <a:t>mellem linjerne </a:t>
            </a:r>
            <a:r>
              <a:rPr lang="da-DK" sz="1800" dirty="0" smtClean="0">
                <a:solidFill>
                  <a:schemeClr val="tx1"/>
                </a:solidFill>
                <a:latin typeface="Verdana" panose="020B0604030504040204" pitchFamily="34" charset="0"/>
                <a:ea typeface="Verdana" panose="020B0604030504040204" pitchFamily="34" charset="0"/>
              </a:rPr>
              <a:t>og</a:t>
            </a:r>
            <a:r>
              <a:rPr lang="da-DK" sz="1800" b="1" dirty="0" smtClean="0">
                <a:solidFill>
                  <a:schemeClr val="accent1"/>
                </a:solidFill>
                <a:latin typeface="Verdana" panose="020B0604030504040204" pitchFamily="34" charset="0"/>
                <a:ea typeface="Verdana" panose="020B0604030504040204" pitchFamily="34" charset="0"/>
              </a:rPr>
              <a:t> bag linjerne</a:t>
            </a:r>
            <a:r>
              <a:rPr lang="da-DK" sz="1800" dirty="0" smtClean="0">
                <a:solidFill>
                  <a:schemeClr val="tx1"/>
                </a:solidFill>
                <a:latin typeface="Verdana" panose="020B0604030504040204" pitchFamily="34" charset="0"/>
                <a:ea typeface="Verdana" panose="020B0604030504040204" pitchFamily="34" charset="0"/>
              </a:rPr>
              <a:t>.</a:t>
            </a:r>
          </a:p>
          <a:p>
            <a:pPr marL="342900" indent="-342900">
              <a:buClr>
                <a:schemeClr val="accent3">
                  <a:lumMod val="50000"/>
                </a:schemeClr>
              </a:buClr>
              <a:buFont typeface="Calibri" panose="020F050202020403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mellem linjerne</a:t>
            </a:r>
            <a:r>
              <a:rPr lang="da-DK" sz="1800" dirty="0" smtClean="0">
                <a:solidFill>
                  <a:schemeClr val="accent3">
                    <a:lumMod val="50000"/>
                  </a:schemeClr>
                </a:solidFill>
                <a:latin typeface="Verdana" panose="020B0604030504040204" pitchFamily="34" charset="0"/>
                <a:ea typeface="Verdana" panose="020B0604030504040204" pitchFamily="34" charset="0"/>
              </a:rPr>
              <a:t>, finder man </a:t>
            </a:r>
            <a:r>
              <a:rPr lang="da-DK" sz="1800" b="1" dirty="0" smtClean="0">
                <a:solidFill>
                  <a:schemeClr val="accent1"/>
                </a:solidFill>
                <a:latin typeface="Verdana" panose="020B0604030504040204" pitchFamily="34" charset="0"/>
                <a:ea typeface="Verdana" panose="020B0604030504040204" pitchFamily="34" charset="0"/>
              </a:rPr>
              <a:t>ikke </a:t>
            </a:r>
            <a:r>
              <a:rPr lang="da-DK" sz="1800" dirty="0" smtClean="0">
                <a:solidFill>
                  <a:schemeClr val="accent3">
                    <a:lumMod val="50000"/>
                  </a:schemeClr>
                </a:solidFill>
                <a:latin typeface="Verdana" panose="020B0604030504040204" pitchFamily="34" charset="0"/>
                <a:ea typeface="Verdana" panose="020B0604030504040204" pitchFamily="34" charset="0"/>
              </a:rPr>
              <a:t>svaret direkte i teksten. Her finder man typisk svaret ved at skabe sammenhæng mellem forskellige elementer i teksten.</a:t>
            </a:r>
          </a:p>
          <a:p>
            <a:pPr marL="342900" indent="-342900">
              <a:buClr>
                <a:schemeClr val="accent3">
                  <a:lumMod val="50000"/>
                </a:schemeClr>
              </a:buClr>
              <a:buFont typeface="Calibri" panose="020F050202020403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342900" indent="-342900">
              <a:buClr>
                <a:schemeClr val="accent3">
                  <a:lumMod val="50000"/>
                </a:schemeClr>
              </a:buClr>
              <a:buFont typeface="Calibri" panose="020F050202020403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Når man læser </a:t>
            </a:r>
            <a:r>
              <a:rPr lang="da-DK" sz="1800" b="1" dirty="0" smtClean="0">
                <a:solidFill>
                  <a:schemeClr val="accent1"/>
                </a:solidFill>
                <a:latin typeface="Verdana" panose="020B0604030504040204" pitchFamily="34" charset="0"/>
                <a:ea typeface="Verdana" panose="020B0604030504040204" pitchFamily="34" charset="0"/>
              </a:rPr>
              <a:t>bag linjerne </a:t>
            </a:r>
            <a:r>
              <a:rPr lang="da-DK" sz="1800" dirty="0" smtClean="0">
                <a:solidFill>
                  <a:schemeClr val="accent3">
                    <a:lumMod val="50000"/>
                  </a:schemeClr>
                </a:solidFill>
                <a:latin typeface="Verdana" panose="020B0604030504040204" pitchFamily="34" charset="0"/>
                <a:ea typeface="Verdana" panose="020B0604030504040204" pitchFamily="34" charset="0"/>
              </a:rPr>
              <a:t>skal man bruge det, man allerede ved eller har oplevet i sit eget liv til at forstå teksten. Det kan fx være til at forstå, </a:t>
            </a:r>
            <a:r>
              <a:rPr lang="da-DK" sz="1800" b="1" dirty="0" smtClean="0">
                <a:solidFill>
                  <a:schemeClr val="accent1"/>
                </a:solidFill>
                <a:latin typeface="Verdana" panose="020B0604030504040204" pitchFamily="34" charset="0"/>
                <a:ea typeface="Verdana" panose="020B0604030504040204" pitchFamily="34" charset="0"/>
              </a:rPr>
              <a:t>hvorfor</a:t>
            </a:r>
            <a:r>
              <a:rPr lang="da-DK" sz="1800" dirty="0" smtClean="0">
                <a:solidFill>
                  <a:schemeClr val="accent3">
                    <a:lumMod val="50000"/>
                  </a:schemeClr>
                </a:solidFill>
                <a:latin typeface="Verdana" panose="020B0604030504040204" pitchFamily="34" charset="0"/>
                <a:ea typeface="Verdana" panose="020B0604030504040204" pitchFamily="34" charset="0"/>
              </a:rPr>
              <a:t> en person gør noget bestemt.</a:t>
            </a:r>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Hvordan</a:t>
            </a:r>
            <a:r>
              <a:rPr lang="da-DK" sz="3400" b="1" dirty="0" smtClean="0">
                <a:latin typeface="Arial"/>
                <a:ea typeface="Arial"/>
                <a:cs typeface="Arial"/>
                <a:sym typeface="Arial"/>
              </a:rPr>
              <a:t> skal teksterne læses?</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3112034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7" name="Pladsholder til indhold 3"/>
          <p:cNvPicPr>
            <a:picLocks noChangeAspect="1"/>
          </p:cNvPicPr>
          <p:nvPr/>
        </p:nvPicPr>
        <p:blipFill rotWithShape="1">
          <a:blip r:embed="rId3">
            <a:extLst>
              <a:ext uri="{28A0092B-C50C-407E-A947-70E740481C1C}">
                <a14:useLocalDpi xmlns:a14="http://schemas.microsoft.com/office/drawing/2010/main" val="0"/>
              </a:ext>
            </a:extLst>
          </a:blip>
          <a:srcRect l="5564" t="127" r="6395" b="1611"/>
          <a:stretch/>
        </p:blipFill>
        <p:spPr>
          <a:xfrm>
            <a:off x="4066391" y="327771"/>
            <a:ext cx="6303512" cy="6266668"/>
          </a:xfrm>
          <a:prstGeom prst="flowChartConnector">
            <a:avLst/>
          </a:prstGeom>
          <a:noFill/>
          <a:ln w="12700">
            <a:noFill/>
          </a:ln>
          <a:effectLst/>
        </p:spPr>
      </p:pic>
      <p:sp>
        <p:nvSpPr>
          <p:cNvPr id="2" name="Rektangel 1"/>
          <p:cNvSpPr/>
          <p:nvPr/>
        </p:nvSpPr>
        <p:spPr>
          <a:xfrm>
            <a:off x="334575" y="2197812"/>
            <a:ext cx="3283314" cy="2092881"/>
          </a:xfrm>
          <a:prstGeom prst="rect">
            <a:avLst/>
          </a:prstGeom>
        </p:spPr>
        <p:txBody>
          <a:bodyPr wrap="square">
            <a:spAutoFit/>
          </a:bodyPr>
          <a:lstStyle/>
          <a:p>
            <a:endParaRPr lang="da-DK" sz="2600" b="1" dirty="0">
              <a:latin typeface="Verdana" panose="020B0604030504040204" pitchFamily="34" charset="0"/>
              <a:ea typeface="Verdana" panose="020B0604030504040204" pitchFamily="34" charset="0"/>
            </a:endParaRPr>
          </a:p>
          <a:p>
            <a:r>
              <a:rPr lang="da-DK" sz="2600" dirty="0" smtClean="0">
                <a:latin typeface="Verdana" panose="020B0604030504040204" pitchFamily="34" charset="0"/>
                <a:ea typeface="Verdana" panose="020B0604030504040204" pitchFamily="34" charset="0"/>
              </a:rPr>
              <a:t>Oversigt over de fem teksttyper, man kan møde i læseprøven.</a:t>
            </a:r>
            <a:endParaRPr lang="da-DK" sz="2600" dirty="0"/>
          </a:p>
        </p:txBody>
      </p:sp>
      <p:pic>
        <p:nvPicPr>
          <p:cNvPr id="9" name="Picture 2">
            <a:extLst>
              <a:ext uri="{FF2B5EF4-FFF2-40B4-BE49-F238E27FC236}">
                <a16:creationId xmlns:a16="http://schemas.microsoft.com/office/drawing/2014/main" id="{FD6A8508-404F-4537-ADBF-8A25FE817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1"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LÆSECIRKEL</a:t>
            </a:r>
            <a:endParaRPr lang="da-DK" sz="3400" b="1" dirty="0">
              <a:latin typeface="Arial"/>
              <a:ea typeface="Arial"/>
              <a:cs typeface="Arial"/>
              <a:sym typeface="Arial"/>
            </a:endParaRPr>
          </a:p>
        </p:txBody>
      </p:sp>
    </p:spTree>
    <p:extLst>
      <p:ext uri="{BB962C8B-B14F-4D97-AF65-F5344CB8AC3E}">
        <p14:creationId xmlns:p14="http://schemas.microsoft.com/office/powerpoint/2010/main" val="394215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7" name="Pladsholder til indhold 3"/>
          <p:cNvPicPr>
            <a:picLocks noChangeAspect="1"/>
          </p:cNvPicPr>
          <p:nvPr/>
        </p:nvPicPr>
        <p:blipFill rotWithShape="1">
          <a:blip r:embed="rId3">
            <a:extLst>
              <a:ext uri="{28A0092B-C50C-407E-A947-70E740481C1C}">
                <a14:useLocalDpi xmlns:a14="http://schemas.microsoft.com/office/drawing/2010/main" val="0"/>
              </a:ext>
            </a:extLst>
          </a:blip>
          <a:srcRect l="5564" t="127" r="6395" b="1611"/>
          <a:stretch/>
        </p:blipFill>
        <p:spPr>
          <a:xfrm>
            <a:off x="4066391" y="327771"/>
            <a:ext cx="6303512" cy="6266668"/>
          </a:xfrm>
          <a:prstGeom prst="flowChartConnector">
            <a:avLst/>
          </a:prstGeom>
          <a:noFill/>
          <a:ln w="12700">
            <a:noFill/>
          </a:ln>
          <a:effectLst/>
        </p:spPr>
      </p:pic>
      <p:pic>
        <p:nvPicPr>
          <p:cNvPr id="9" name="Picture 2">
            <a:extLst>
              <a:ext uri="{FF2B5EF4-FFF2-40B4-BE49-F238E27FC236}">
                <a16:creationId xmlns:a16="http://schemas.microsoft.com/office/drawing/2014/main" id="{FD6A8508-404F-4537-ADBF-8A25FE817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1"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a:ea typeface="Arial"/>
                <a:cs typeface="Arial"/>
                <a:sym typeface="Arial"/>
              </a:rPr>
              <a:t>LÆSECIRKEL</a:t>
            </a:r>
            <a:endParaRPr lang="da-DK" sz="3400" b="1" dirty="0">
              <a:latin typeface="Arial"/>
              <a:ea typeface="Arial"/>
              <a:cs typeface="Arial"/>
              <a:sym typeface="Arial"/>
            </a:endParaRPr>
          </a:p>
        </p:txBody>
      </p:sp>
      <p:sp>
        <p:nvSpPr>
          <p:cNvPr id="6" name="Rektangel 5"/>
          <p:cNvSpPr/>
          <p:nvPr/>
        </p:nvSpPr>
        <p:spPr>
          <a:xfrm>
            <a:off x="334574" y="1370498"/>
            <a:ext cx="3497197" cy="4093428"/>
          </a:xfrm>
          <a:prstGeom prst="rect">
            <a:avLst/>
          </a:prstGeom>
        </p:spPr>
        <p:txBody>
          <a:bodyPr wrap="square">
            <a:spAutoFit/>
          </a:bodyPr>
          <a:lstStyle/>
          <a:p>
            <a:endParaRPr lang="da-DK" sz="2600" b="1" dirty="0">
              <a:latin typeface="Verdana" panose="020B0604030504040204" pitchFamily="34" charset="0"/>
              <a:ea typeface="Verdana" panose="020B0604030504040204" pitchFamily="34" charset="0"/>
            </a:endParaRPr>
          </a:p>
          <a:p>
            <a:r>
              <a:rPr lang="da-DK" sz="2600" dirty="0">
                <a:latin typeface="Verdana" panose="020B0604030504040204" pitchFamily="34" charset="0"/>
                <a:ea typeface="Verdana" panose="020B0604030504040204" pitchFamily="34" charset="0"/>
              </a:rPr>
              <a:t>Læsecirklen kan bruges til at få et overblik over, hvad man kan forvente af de fem tekster til </a:t>
            </a:r>
            <a:r>
              <a:rPr lang="da-DK" sz="2600" dirty="0" smtClean="0">
                <a:latin typeface="Verdana" panose="020B0604030504040204" pitchFamily="34" charset="0"/>
                <a:ea typeface="Verdana" panose="020B0604030504040204" pitchFamily="34" charset="0"/>
              </a:rPr>
              <a:t>læseprøven, så man kan forberede sig på, hvordan de skal læses.</a:t>
            </a:r>
            <a:endParaRPr lang="da-DK" sz="2600" dirty="0"/>
          </a:p>
        </p:txBody>
      </p:sp>
    </p:spTree>
    <p:extLst>
      <p:ext uri="{BB962C8B-B14F-4D97-AF65-F5344CB8AC3E}">
        <p14:creationId xmlns:p14="http://schemas.microsoft.com/office/powerpoint/2010/main" val="3163427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3: </a:t>
            </a:r>
            <a:br>
              <a:rPr lang="da-DK" sz="4200" b="1" dirty="0" smtClean="0">
                <a:latin typeface="Arial"/>
                <a:ea typeface="Arial"/>
                <a:cs typeface="Arial"/>
                <a:sym typeface="Arial"/>
              </a:rPr>
            </a:br>
            <a:r>
              <a:rPr lang="da-DK" sz="4200" dirty="0" smtClean="0">
                <a:latin typeface="Arial"/>
                <a:ea typeface="Arial"/>
                <a:cs typeface="Arial"/>
                <a:sym typeface="Arial"/>
              </a:rPr>
              <a:t>Prøvens omfang og sværhedsgrad</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18</a:t>
            </a:fld>
            <a:endParaRPr/>
          </a:p>
        </p:txBody>
      </p:sp>
    </p:spTree>
    <p:extLst>
      <p:ext uri="{BB962C8B-B14F-4D97-AF65-F5344CB8AC3E}">
        <p14:creationId xmlns:p14="http://schemas.microsoft.com/office/powerpoint/2010/main" val="521217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19</a:t>
            </a:fld>
            <a:endParaRPr/>
          </a:p>
        </p:txBody>
      </p:sp>
      <p:grpSp>
        <p:nvGrpSpPr>
          <p:cNvPr id="15"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6"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Hvorfor har man </a:t>
            </a:r>
            <a:r>
              <a:rPr lang="da-DK" sz="3400" b="1" dirty="0" smtClean="0">
                <a:solidFill>
                  <a:schemeClr val="accent3"/>
                </a:solidFill>
                <a:latin typeface="Arial" panose="020B0604020202020204" pitchFamily="34" charset="0"/>
                <a:ea typeface="Arial"/>
                <a:cs typeface="Arial" panose="020B0604020202020204" pitchFamily="34" charset="0"/>
                <a:sym typeface="Arial"/>
              </a:rPr>
              <a:t>30 min </a:t>
            </a:r>
            <a:r>
              <a:rPr lang="da-DK" sz="3400" b="1" dirty="0" smtClean="0">
                <a:solidFill>
                  <a:schemeClr val="tx1"/>
                </a:solidFill>
                <a:latin typeface="Arial" panose="020B0604020202020204" pitchFamily="34" charset="0"/>
                <a:ea typeface="Arial"/>
                <a:cs typeface="Arial" panose="020B0604020202020204" pitchFamily="34" charset="0"/>
                <a:sym typeface="Arial"/>
              </a:rPr>
              <a:t>til prøven?</a:t>
            </a:r>
            <a:endParaRPr lang="da-DK" sz="3400" b="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1" name="Google Shape;521;p57"/>
          <p:cNvSpPr/>
          <p:nvPr/>
        </p:nvSpPr>
        <p:spPr>
          <a:xfrm>
            <a:off x="774230" y="1356158"/>
            <a:ext cx="11025884" cy="3849853"/>
          </a:xfrm>
          <a:prstGeom prst="rect">
            <a:avLst/>
          </a:prstGeom>
          <a:noFill/>
          <a:ln>
            <a:noFill/>
          </a:ln>
        </p:spPr>
        <p:txBody>
          <a:bodyPr spcFirstLastPara="1" wrap="square" lIns="121900" tIns="60925" rIns="121900" bIns="60925" anchor="t" anchorCtr="0">
            <a:noAutofit/>
          </a:bodyPr>
          <a:lstStyle/>
          <a:p>
            <a:endParaRPr lang="da-DK" sz="1800" dirty="0"/>
          </a:p>
          <a:p>
            <a:pPr marL="342900" indent="-342900">
              <a:buFont typeface="Calibri" panose="020F0502020204030204" pitchFamily="34" charset="0"/>
              <a:buChar char="→"/>
            </a:pPr>
            <a:r>
              <a:rPr lang="da-DK" sz="2000" dirty="0"/>
              <a:t>Læseprøven består af fem forskellige </a:t>
            </a:r>
            <a:r>
              <a:rPr lang="da-DK" sz="2000" dirty="0" smtClean="0"/>
              <a:t>teksttyper med ca</a:t>
            </a:r>
            <a:r>
              <a:rPr lang="da-DK" sz="2000" dirty="0"/>
              <a:t>. </a:t>
            </a:r>
            <a:r>
              <a:rPr lang="da-DK" sz="2000" b="1" dirty="0">
                <a:solidFill>
                  <a:schemeClr val="accent3"/>
                </a:solidFill>
              </a:rPr>
              <a:t>4.000-4.500 </a:t>
            </a:r>
            <a:r>
              <a:rPr lang="da-DK" sz="2000" b="1" dirty="0" smtClean="0">
                <a:solidFill>
                  <a:schemeClr val="accent3"/>
                </a:solidFill>
              </a:rPr>
              <a:t>ord</a:t>
            </a:r>
            <a:r>
              <a:rPr lang="da-DK" sz="2000" dirty="0" smtClean="0"/>
              <a:t> i alt</a:t>
            </a:r>
          </a:p>
          <a:p>
            <a:pPr marL="342900" indent="-342900">
              <a:buFont typeface="Calibri" panose="020F0502020204030204" pitchFamily="34" charset="0"/>
              <a:buChar char="→"/>
            </a:pPr>
            <a:endParaRPr lang="da-DK" sz="2000" dirty="0"/>
          </a:p>
          <a:p>
            <a:pPr marL="342900" indent="-342900">
              <a:buFont typeface="Calibri" panose="020F0502020204030204" pitchFamily="34" charset="0"/>
              <a:buChar char="→"/>
            </a:pPr>
            <a:r>
              <a:rPr lang="da-DK" sz="2000" dirty="0"/>
              <a:t>Teksterne har en </a:t>
            </a:r>
            <a:r>
              <a:rPr lang="da-DK" sz="2000" b="1" dirty="0">
                <a:solidFill>
                  <a:schemeClr val="accent3"/>
                </a:solidFill>
              </a:rPr>
              <a:t>varierende sværhedsgrad</a:t>
            </a:r>
            <a:r>
              <a:rPr lang="da-DK" sz="2000" b="1" dirty="0"/>
              <a:t> </a:t>
            </a:r>
            <a:r>
              <a:rPr lang="da-DK" sz="2000" dirty="0"/>
              <a:t>og </a:t>
            </a:r>
            <a:r>
              <a:rPr lang="da-DK" sz="2000" b="1" dirty="0">
                <a:solidFill>
                  <a:schemeClr val="accent3"/>
                </a:solidFill>
              </a:rPr>
              <a:t>varierende lixtal </a:t>
            </a:r>
            <a:r>
              <a:rPr lang="da-DK" sz="2000" dirty="0"/>
              <a:t>(lixtal fortæller fx noget om, hvor </a:t>
            </a:r>
            <a:r>
              <a:rPr lang="da-DK" sz="2000" dirty="0" smtClean="0"/>
              <a:t>svær teksten er at læse)</a:t>
            </a:r>
            <a:endParaRPr lang="da-DK" sz="2000" dirty="0"/>
          </a:p>
          <a:p>
            <a:pPr marL="342900" indent="-342900">
              <a:buFont typeface="Calibri" panose="020F0502020204030204" pitchFamily="34" charset="0"/>
              <a:buChar char="→"/>
            </a:pPr>
            <a:endParaRPr lang="da-DK" sz="2000" dirty="0"/>
          </a:p>
          <a:p>
            <a:pPr marL="342900" indent="-342900">
              <a:buFont typeface="Calibri" panose="020F0502020204030204" pitchFamily="34" charset="0"/>
              <a:buChar char="→"/>
            </a:pPr>
            <a:r>
              <a:rPr lang="da-DK" sz="2000" dirty="0"/>
              <a:t>Teksterne </a:t>
            </a:r>
            <a:r>
              <a:rPr lang="da-DK" sz="2000" dirty="0" smtClean="0"/>
              <a:t>og tiden til prøven er </a:t>
            </a:r>
            <a:r>
              <a:rPr lang="da-DK" sz="2000" dirty="0"/>
              <a:t>valgt ud fra </a:t>
            </a:r>
            <a:r>
              <a:rPr lang="da-DK" sz="2000" dirty="0" smtClean="0"/>
              <a:t>bl.a. to vigtige </a:t>
            </a:r>
            <a:r>
              <a:rPr lang="da-DK" sz="2000" dirty="0"/>
              <a:t>ting:</a:t>
            </a:r>
          </a:p>
          <a:p>
            <a:pPr marL="342900" indent="-342900">
              <a:buFont typeface="Calibri" panose="020F0502020204030204" pitchFamily="34" charset="0"/>
              <a:buChar char="→"/>
            </a:pPr>
            <a:endParaRPr lang="da-DK" sz="2000" dirty="0"/>
          </a:p>
          <a:p>
            <a:r>
              <a:rPr lang="da-DK" sz="2000" dirty="0"/>
              <a:t>	</a:t>
            </a:r>
            <a:r>
              <a:rPr lang="da-DK" sz="2000" dirty="0" smtClean="0"/>
              <a:t>- At </a:t>
            </a:r>
            <a:r>
              <a:rPr lang="da-DK" sz="2000" dirty="0"/>
              <a:t>elever i 9. klasse i gennemsnit vil kunne læse tekster, der svarer til 	deres </a:t>
            </a:r>
            <a:r>
              <a:rPr lang="da-DK" sz="2000" dirty="0" smtClean="0"/>
              <a:t>aldersgruppe, </a:t>
            </a:r>
            <a:r>
              <a:rPr lang="da-DK" sz="2000" dirty="0"/>
              <a:t>flydende og med god forståelse med omkring </a:t>
            </a:r>
            <a:r>
              <a:rPr lang="da-DK" sz="2000" b="1" dirty="0">
                <a:solidFill>
                  <a:schemeClr val="accent3"/>
                </a:solidFill>
              </a:rPr>
              <a:t>250 ord 	pr. minut.</a:t>
            </a:r>
          </a:p>
          <a:p>
            <a:pPr marL="342900" indent="-342900">
              <a:buFont typeface="Calibri" panose="020F0502020204030204" pitchFamily="34" charset="0"/>
              <a:buChar char="→"/>
            </a:pPr>
            <a:endParaRPr lang="da-DK" sz="2000" dirty="0"/>
          </a:p>
          <a:p>
            <a:r>
              <a:rPr lang="da-DK" sz="2000" dirty="0" smtClean="0"/>
              <a:t>	- At </a:t>
            </a:r>
            <a:r>
              <a:rPr lang="da-DK" sz="2000" dirty="0"/>
              <a:t>elever i 9. klasse i gennemsnit vil kunne læse tekster med nyt fagligt 	indhold med omkring </a:t>
            </a:r>
            <a:r>
              <a:rPr lang="da-DK" sz="2000" b="1" dirty="0">
                <a:solidFill>
                  <a:schemeClr val="accent3"/>
                </a:solidFill>
              </a:rPr>
              <a:t>170 ord pr. minut. </a:t>
            </a:r>
          </a:p>
          <a:p>
            <a:pPr marL="342900" indent="-342900">
              <a:buFont typeface="Calibri" panose="020F0502020204030204" pitchFamily="34" charset="0"/>
              <a:buChar char="→"/>
            </a:pPr>
            <a:endParaRPr lang="da-DK" sz="2000" dirty="0"/>
          </a:p>
          <a:p>
            <a:pPr marL="342900" indent="-342900">
              <a:buFont typeface="Calibri" panose="020F0502020204030204" pitchFamily="34" charset="0"/>
              <a:buChar char="→"/>
            </a:pPr>
            <a:r>
              <a:rPr lang="da-DK" sz="2000" dirty="0"/>
              <a:t>T</a:t>
            </a:r>
            <a:r>
              <a:rPr lang="da-DK" sz="2000" dirty="0" smtClean="0"/>
              <a:t>idsrammen er derfor sat til 30 </a:t>
            </a:r>
            <a:r>
              <a:rPr lang="da-DK" sz="2000" dirty="0"/>
              <a:t>minutter. </a:t>
            </a:r>
            <a:endParaRPr sz="2000" dirty="0">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Tree>
    <p:extLst>
      <p:ext uri="{BB962C8B-B14F-4D97-AF65-F5344CB8AC3E}">
        <p14:creationId xmlns:p14="http://schemas.microsoft.com/office/powerpoint/2010/main" val="215156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8566162" cy="1692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Til læreren – oversigt over indhold</a:t>
            </a:r>
            <a:endParaRPr sz="4000" b="1" dirty="0">
              <a:latin typeface="Arial"/>
              <a:ea typeface="Arial"/>
              <a:cs typeface="Arial"/>
              <a:sym typeface="Arial"/>
            </a:endParaRPr>
          </a:p>
        </p:txBody>
      </p:sp>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da-DK" dirty="0">
                <a:solidFill>
                  <a:schemeClr val="dk1"/>
                </a:solidFill>
                <a:ea typeface="Verdana"/>
                <a:cs typeface="Verdana"/>
                <a:sym typeface="Verdana"/>
              </a:rPr>
              <a:t>Dette materiale er tænkt som en hjælp til forberedelsen til prøven i </a:t>
            </a:r>
            <a:r>
              <a:rPr lang="da-DK" dirty="0" smtClean="0">
                <a:solidFill>
                  <a:schemeClr val="dk1"/>
                </a:solidFill>
                <a:ea typeface="Verdana"/>
                <a:cs typeface="Verdana"/>
                <a:sym typeface="Verdana"/>
              </a:rPr>
              <a:t>læsning </a:t>
            </a:r>
            <a:r>
              <a:rPr lang="da-DK" dirty="0">
                <a:solidFill>
                  <a:schemeClr val="dk1"/>
                </a:solidFill>
                <a:ea typeface="Verdana"/>
                <a:cs typeface="Verdana"/>
                <a:sym typeface="Verdana"/>
              </a:rPr>
              <a:t>i dansk. </a:t>
            </a:r>
            <a:br>
              <a:rPr lang="da-DK" dirty="0">
                <a:solidFill>
                  <a:schemeClr val="dk1"/>
                </a:solidFill>
                <a:ea typeface="Verdana"/>
                <a:cs typeface="Verdana"/>
                <a:sym typeface="Verdana"/>
              </a:rPr>
            </a:br>
            <a:endParaRPr lang="da-DK" dirty="0">
              <a:ea typeface="Verdana"/>
              <a:cs typeface="Verdana"/>
              <a:sym typeface="Verdana"/>
            </a:endParaRPr>
          </a:p>
          <a:p>
            <a:pPr lvl="0">
              <a:buClr>
                <a:schemeClr val="dk1"/>
              </a:buClr>
              <a:buSzPts val="2800"/>
            </a:pPr>
            <a:r>
              <a:rPr lang="da-DK" dirty="0">
                <a:ea typeface="Verdana"/>
                <a:cs typeface="Verdana"/>
                <a:sym typeface="Verdana"/>
              </a:rPr>
              <a:t>Materialet indeholder følgende:</a:t>
            </a:r>
          </a:p>
          <a:p>
            <a:pPr lvl="1">
              <a:buClr>
                <a:schemeClr val="dk1"/>
              </a:buClr>
              <a:buSzPts val="2800"/>
            </a:pPr>
            <a:endParaRPr lang="da-DK" sz="2000" dirty="0">
              <a:solidFill>
                <a:schemeClr val="dk1"/>
              </a:solidFill>
              <a:ea typeface="Verdana"/>
              <a:cs typeface="Verdana"/>
              <a:sym typeface="Verdana"/>
            </a:endParaRPr>
          </a:p>
          <a:p>
            <a:pPr marL="342900" lvl="1" indent="-342900">
              <a:buClr>
                <a:schemeClr val="dk1"/>
              </a:buClr>
              <a:buSzPts val="2800"/>
              <a:buFont typeface="Calibri" panose="020F0502020204030204" pitchFamily="34" charset="0"/>
              <a:buChar char="→"/>
            </a:pPr>
            <a:endParaRPr lang="da-DK" sz="2000" dirty="0">
              <a:solidFill>
                <a:schemeClr val="dk1"/>
              </a:solidFill>
              <a:ea typeface="Verdana"/>
              <a:cs typeface="Verdana"/>
              <a:sym typeface="Verdana"/>
            </a:endParaRPr>
          </a:p>
          <a:p>
            <a:pPr lvl="8">
              <a:buClr>
                <a:schemeClr val="accent3">
                  <a:lumMod val="50000"/>
                </a:schemeClr>
              </a:buClr>
              <a:buSzPts val="2800"/>
            </a:pPr>
            <a:endParaRPr lang="da-DK" sz="18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lang="da-DK" sz="1800" dirty="0">
              <a:solidFill>
                <a:schemeClr val="dk1"/>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502224" y="3347060"/>
            <a:ext cx="10308771" cy="2031325"/>
          </a:xfrm>
          <a:prstGeom prst="rect">
            <a:avLst/>
          </a:prstGeom>
        </p:spPr>
        <p:txBody>
          <a:bodyPr wrap="square">
            <a:spAutoFit/>
          </a:bodyPr>
          <a:lstStyle/>
          <a:p>
            <a:pPr marL="285750" lvl="8" indent="-285750">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Generel</a:t>
            </a:r>
            <a:r>
              <a:rPr lang="da-DK" sz="1800" dirty="0" smtClean="0">
                <a:solidFill>
                  <a:schemeClr val="tx1"/>
                </a:solidFill>
                <a:latin typeface="Verdana"/>
                <a:ea typeface="Verdana"/>
                <a:cs typeface="Verdana"/>
                <a:sym typeface="Verdana"/>
              </a:rPr>
              <a:t> </a:t>
            </a:r>
            <a:r>
              <a:rPr lang="da-DK" sz="1800" dirty="0">
                <a:solidFill>
                  <a:schemeClr val="tx1"/>
                </a:solidFill>
                <a:latin typeface="Verdana"/>
                <a:ea typeface="Verdana"/>
                <a:cs typeface="Verdana"/>
                <a:sym typeface="Verdana"/>
              </a:rPr>
              <a:t>information om </a:t>
            </a:r>
            <a:r>
              <a:rPr lang="da-DK" sz="1800" dirty="0" smtClean="0">
                <a:solidFill>
                  <a:schemeClr val="tx1"/>
                </a:solidFill>
                <a:latin typeface="Verdana"/>
                <a:ea typeface="Verdana"/>
                <a:cs typeface="Verdana"/>
                <a:sym typeface="Verdana"/>
              </a:rPr>
              <a:t>læseprøven</a:t>
            </a: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dirty="0">
                <a:latin typeface="Verdana"/>
                <a:ea typeface="Verdana"/>
                <a:cs typeface="Verdana"/>
                <a:sym typeface="Verdana"/>
              </a:rPr>
              <a:t>O</a:t>
            </a:r>
            <a:r>
              <a:rPr lang="da-DK" sz="1800" dirty="0" smtClean="0">
                <a:solidFill>
                  <a:schemeClr val="tx1"/>
                </a:solidFill>
                <a:latin typeface="Verdana"/>
                <a:ea typeface="Verdana"/>
                <a:cs typeface="Verdana"/>
                <a:sym typeface="Verdana"/>
              </a:rPr>
              <a:t>pmærksomhedspunkter </a:t>
            </a:r>
            <a:r>
              <a:rPr lang="da-DK" sz="1800" dirty="0">
                <a:solidFill>
                  <a:schemeClr val="tx1"/>
                </a:solidFill>
                <a:latin typeface="Verdana"/>
                <a:ea typeface="Verdana"/>
                <a:cs typeface="Verdana"/>
                <a:sym typeface="Verdana"/>
              </a:rPr>
              <a:t>til arbejdet med læseprøven</a:t>
            </a:r>
          </a:p>
          <a:p>
            <a:pPr marL="285750" lvl="6" indent="-285750">
              <a:buClr>
                <a:schemeClr val="accent3">
                  <a:lumMod val="50000"/>
                </a:schemeClr>
              </a:buClr>
              <a:buSzPts val="2800"/>
              <a:buFont typeface="Arial" panose="020B0604020202020204" pitchFamily="34" charset="0"/>
              <a:buChar char="•"/>
            </a:pPr>
            <a:endParaRPr lang="da-DK" sz="1800" dirty="0">
              <a:solidFill>
                <a:schemeClr val="tx1"/>
              </a:solidFill>
              <a:latin typeface="Verdana"/>
              <a:ea typeface="Verdana"/>
              <a:cs typeface="Verdana"/>
              <a:sym typeface="Verdana"/>
            </a:endParaRPr>
          </a:p>
          <a:p>
            <a:pPr marL="285750" lvl="8" indent="-285750">
              <a:buClr>
                <a:schemeClr val="accent3">
                  <a:lumMod val="50000"/>
                </a:schemeClr>
              </a:buClr>
              <a:buSzPts val="2800"/>
              <a:buFont typeface="Arial" panose="020B0604020202020204" pitchFamily="34" charset="0"/>
              <a:buChar char="•"/>
            </a:pPr>
            <a:r>
              <a:rPr lang="da-DK" sz="1800" dirty="0">
                <a:solidFill>
                  <a:schemeClr val="tx1"/>
                </a:solidFill>
                <a:latin typeface="Verdana"/>
                <a:ea typeface="Verdana"/>
                <a:cs typeface="Verdana"/>
                <a:sym typeface="Verdana"/>
              </a:rPr>
              <a:t>Nedslag i udvalgte </a:t>
            </a:r>
            <a:r>
              <a:rPr lang="da-DK" sz="1800" dirty="0" smtClean="0">
                <a:solidFill>
                  <a:schemeClr val="tx1"/>
                </a:solidFill>
                <a:latin typeface="Verdana"/>
                <a:ea typeface="Verdana"/>
                <a:cs typeface="Verdana"/>
                <a:sym typeface="Verdana"/>
              </a:rPr>
              <a:t>opgavetyper</a:t>
            </a:r>
          </a:p>
          <a:p>
            <a:pPr marL="0" lvl="6">
              <a:buClr>
                <a:schemeClr val="accent3">
                  <a:lumMod val="50000"/>
                </a:schemeClr>
              </a:buClr>
              <a:buSzPts val="2800"/>
            </a:pPr>
            <a:endParaRPr lang="da-DK" dirty="0">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Links til andre materialer og redskaber på emu.dk (til læreren)</a:t>
            </a:r>
            <a:endParaRPr lang="da-DK" sz="1800"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4: </a:t>
            </a:r>
            <a:br>
              <a:rPr lang="da-DK" sz="4200" b="1" dirty="0" smtClean="0">
                <a:latin typeface="Arial"/>
                <a:ea typeface="Arial"/>
                <a:cs typeface="Arial"/>
                <a:sym typeface="Arial"/>
              </a:rPr>
            </a:br>
            <a:r>
              <a:rPr lang="da-DK" sz="4200" dirty="0" smtClean="0">
                <a:latin typeface="Arial"/>
                <a:ea typeface="Arial"/>
                <a:cs typeface="Arial"/>
                <a:sym typeface="Arial"/>
              </a:rPr>
              <a:t>Gode råd til læseprøven</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20</a:t>
            </a:fld>
            <a:endParaRPr/>
          </a:p>
        </p:txBody>
      </p:sp>
    </p:spTree>
    <p:extLst>
      <p:ext uri="{BB962C8B-B14F-4D97-AF65-F5344CB8AC3E}">
        <p14:creationId xmlns:p14="http://schemas.microsoft.com/office/powerpoint/2010/main" val="43509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sldNum" idx="12"/>
          </p:nvPr>
        </p:nvSpPr>
        <p:spPr>
          <a:xfrm>
            <a:off x="540000" y="6472972"/>
            <a:ext cx="2772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da-DK"/>
              <a:t>21</a:t>
            </a:fld>
            <a:endParaRPr/>
          </a:p>
        </p:txBody>
      </p:sp>
      <p:grpSp>
        <p:nvGrpSpPr>
          <p:cNvPr id="10"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1"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Er du klar til læseprøven?</a:t>
            </a:r>
            <a:endParaRPr lang="da-DK" sz="3400" b="1" i="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3" name="Google Shape;521;p57"/>
          <p:cNvSpPr/>
          <p:nvPr/>
        </p:nvSpPr>
        <p:spPr>
          <a:xfrm>
            <a:off x="365270" y="1799028"/>
            <a:ext cx="11644341" cy="5165545"/>
          </a:xfrm>
          <a:prstGeom prst="rect">
            <a:avLst/>
          </a:prstGeom>
          <a:noFill/>
          <a:ln>
            <a:noFill/>
          </a:ln>
        </p:spPr>
        <p:txBody>
          <a:bodyPr spcFirstLastPara="1" wrap="square" lIns="121900" tIns="60925" rIns="121900" bIns="60925" anchor="t" anchorCtr="0">
            <a:noAutofit/>
          </a:bodyPr>
          <a:lstStyle/>
          <a:p>
            <a:r>
              <a:rPr lang="da-DK" b="1" dirty="0">
                <a:solidFill>
                  <a:schemeClr val="accent3"/>
                </a:solidFill>
                <a:latin typeface="Verdana" panose="020B0604030504040204" pitchFamily="34" charset="0"/>
                <a:ea typeface="Verdana" panose="020B0604030504040204" pitchFamily="34" charset="0"/>
                <a:cs typeface="Calibri"/>
                <a:sym typeface="Calibri"/>
              </a:rPr>
              <a:t>Hold din læsning i gang</a:t>
            </a:r>
            <a:r>
              <a:rPr lang="da-DK" dirty="0">
                <a:latin typeface="Verdana" panose="020B0604030504040204" pitchFamily="34" charset="0"/>
                <a:ea typeface="Verdana" panose="020B0604030504040204" pitchFamily="34" charset="0"/>
                <a:cs typeface="Calibri"/>
                <a:sym typeface="Calibri"/>
              </a:rPr>
              <a:t>.</a:t>
            </a:r>
            <a:r>
              <a:rPr lang="da-DK" b="1" dirty="0">
                <a:solidFill>
                  <a:schemeClr val="accent3"/>
                </a:solidFill>
                <a:latin typeface="Verdana" panose="020B0604030504040204" pitchFamily="34" charset="0"/>
                <a:ea typeface="Verdana" panose="020B0604030504040204" pitchFamily="34" charset="0"/>
                <a:cs typeface="Calibri"/>
                <a:sym typeface="Calibri"/>
              </a:rPr>
              <a:t> </a:t>
            </a:r>
            <a:r>
              <a:rPr lang="da-DK" dirty="0">
                <a:latin typeface="Verdana" panose="020B0604030504040204" pitchFamily="34" charset="0"/>
                <a:ea typeface="Verdana" panose="020B0604030504040204" pitchFamily="34" charset="0"/>
                <a:cs typeface="Calibri"/>
                <a:sym typeface="Calibri"/>
              </a:rPr>
              <a:t>Læs dagligt. Du kan fx arbejde med at læse med et skiftende tempo og med forskellige læsemåder. </a:t>
            </a:r>
          </a:p>
          <a:p>
            <a:endParaRPr lang="da-DK" dirty="0">
              <a:latin typeface="Verdana" panose="020B0604030504040204" pitchFamily="34" charset="0"/>
              <a:ea typeface="Verdana" panose="020B0604030504040204" pitchFamily="34" charset="0"/>
              <a:cs typeface="Calibri"/>
              <a:sym typeface="Calibri"/>
            </a:endParaRPr>
          </a:p>
          <a:p>
            <a:r>
              <a:rPr lang="da-DK" b="1" dirty="0">
                <a:solidFill>
                  <a:schemeClr val="accent3"/>
                </a:solidFill>
                <a:latin typeface="Verdana" panose="020B0604030504040204" pitchFamily="34" charset="0"/>
                <a:ea typeface="Verdana" panose="020B0604030504040204" pitchFamily="34" charset="0"/>
                <a:cs typeface="Calibri"/>
                <a:sym typeface="Calibri"/>
              </a:rPr>
              <a:t>Overvej</a:t>
            </a:r>
            <a:r>
              <a:rPr lang="da-DK" dirty="0">
                <a:latin typeface="Verdana" panose="020B0604030504040204" pitchFamily="34" charset="0"/>
                <a:ea typeface="Verdana" panose="020B0604030504040204" pitchFamily="34" charset="0"/>
                <a:cs typeface="Calibri"/>
                <a:sym typeface="Calibri"/>
              </a:rPr>
              <a:t>, hvornår du læser på linjen, mellem linjerne og bag linjerne.</a:t>
            </a:r>
          </a:p>
          <a:p>
            <a:endParaRPr lang="da-DK" dirty="0">
              <a:latin typeface="Verdana" panose="020B0604030504040204" pitchFamily="34" charset="0"/>
              <a:ea typeface="Verdana" panose="020B0604030504040204" pitchFamily="34" charset="0"/>
              <a:cs typeface="Calibri"/>
              <a:sym typeface="Calibri"/>
            </a:endParaRPr>
          </a:p>
          <a:p>
            <a:r>
              <a:rPr lang="da-DK" b="1" dirty="0">
                <a:solidFill>
                  <a:schemeClr val="accent3"/>
                </a:solidFill>
                <a:latin typeface="Verdana" panose="020B0604030504040204" pitchFamily="34" charset="0"/>
                <a:ea typeface="Verdana" panose="020B0604030504040204" pitchFamily="34" charset="0"/>
                <a:cs typeface="Calibri"/>
                <a:sym typeface="Calibri"/>
              </a:rPr>
              <a:t>Lav spørgsmål til tekster</a:t>
            </a:r>
            <a:r>
              <a:rPr lang="da-DK" dirty="0">
                <a:latin typeface="Verdana" panose="020B0604030504040204" pitchFamily="34" charset="0"/>
                <a:ea typeface="Verdana" panose="020B0604030504040204" pitchFamily="34" charset="0"/>
                <a:cs typeface="Calibri"/>
                <a:sym typeface="Calibri"/>
              </a:rPr>
              <a:t>,</a:t>
            </a:r>
            <a:r>
              <a:rPr lang="da-DK" b="1" dirty="0">
                <a:solidFill>
                  <a:schemeClr val="accent3"/>
                </a:solidFill>
                <a:latin typeface="Verdana" panose="020B0604030504040204" pitchFamily="34" charset="0"/>
                <a:ea typeface="Verdana" panose="020B0604030504040204" pitchFamily="34" charset="0"/>
                <a:cs typeface="Calibri"/>
                <a:sym typeface="Calibri"/>
              </a:rPr>
              <a:t> </a:t>
            </a:r>
            <a:r>
              <a:rPr lang="da-DK" dirty="0">
                <a:latin typeface="Verdana" panose="020B0604030504040204" pitchFamily="34" charset="0"/>
                <a:ea typeface="Verdana" panose="020B0604030504040204" pitchFamily="34" charset="0"/>
                <a:cs typeface="Calibri"/>
                <a:sym typeface="Calibri"/>
              </a:rPr>
              <a:t>du læser. Overvej, hvordan svaret på et spørgsmål kan findes. Fx ved at læse på linjen, mellem linjerne eller bag linjerne.</a:t>
            </a:r>
          </a:p>
          <a:p>
            <a:endParaRPr lang="da-DK" dirty="0">
              <a:latin typeface="Verdana" panose="020B0604030504040204" pitchFamily="34" charset="0"/>
              <a:ea typeface="Verdana" panose="020B0604030504040204" pitchFamily="34" charset="0"/>
              <a:cs typeface="Calibri"/>
              <a:sym typeface="Calibri"/>
            </a:endParaRPr>
          </a:p>
          <a:p>
            <a:endParaRPr lang="da-DK" dirty="0" smtClean="0">
              <a:latin typeface="Verdana" panose="020B0604030504040204" pitchFamily="34" charset="0"/>
              <a:ea typeface="Verdana" panose="020B0604030504040204" pitchFamily="34" charset="0"/>
              <a:cs typeface="Calibri"/>
              <a:sym typeface="Calibri"/>
            </a:endParaRPr>
          </a:p>
          <a:p>
            <a:endParaRPr lang="da-DK" dirty="0">
              <a:latin typeface="Verdana" panose="020B0604030504040204" pitchFamily="34" charset="0"/>
              <a:ea typeface="Verdana" panose="020B0604030504040204" pitchFamily="34" charset="0"/>
              <a:cs typeface="Calibri"/>
              <a:sym typeface="Calibri"/>
            </a:endParaRPr>
          </a:p>
          <a:p>
            <a:r>
              <a:rPr lang="da-DK" b="1" dirty="0">
                <a:solidFill>
                  <a:schemeClr val="accent3"/>
                </a:solidFill>
                <a:latin typeface="Verdana" panose="020B0604030504040204" pitchFamily="34" charset="0"/>
                <a:ea typeface="Verdana" panose="020B0604030504040204" pitchFamily="34" charset="0"/>
                <a:cs typeface="Calibri"/>
                <a:sym typeface="Calibri"/>
              </a:rPr>
              <a:t>Begynd med den tekst</a:t>
            </a:r>
            <a:r>
              <a:rPr lang="da-DK" dirty="0">
                <a:latin typeface="Verdana" panose="020B0604030504040204" pitchFamily="34" charset="0"/>
                <a:ea typeface="Verdana" panose="020B0604030504040204" pitchFamily="34" charset="0"/>
                <a:cs typeface="Calibri"/>
                <a:sym typeface="Calibri"/>
              </a:rPr>
              <a:t>, du helst vil læse og arbejde </a:t>
            </a:r>
            <a:r>
              <a:rPr lang="da-DK" dirty="0" smtClean="0">
                <a:latin typeface="Verdana" panose="020B0604030504040204" pitchFamily="34" charset="0"/>
                <a:ea typeface="Verdana" panose="020B0604030504040204" pitchFamily="34" charset="0"/>
                <a:cs typeface="Calibri"/>
                <a:sym typeface="Calibri"/>
              </a:rPr>
              <a:t>med. </a:t>
            </a:r>
            <a:r>
              <a:rPr lang="da-DK" dirty="0">
                <a:latin typeface="Verdana" panose="020B0604030504040204" pitchFamily="34" charset="0"/>
                <a:ea typeface="Verdana" panose="020B0604030504040204" pitchFamily="34" charset="0"/>
                <a:cs typeface="Calibri"/>
                <a:sym typeface="Calibri"/>
              </a:rPr>
              <a:t>Du skal ikke nødvendigvis begynde med den første tekst.</a:t>
            </a:r>
          </a:p>
          <a:p>
            <a:endParaRPr lang="da-DK" dirty="0">
              <a:latin typeface="Verdana" panose="020B0604030504040204" pitchFamily="34" charset="0"/>
              <a:ea typeface="Verdana" panose="020B0604030504040204" pitchFamily="34" charset="0"/>
              <a:cs typeface="Calibri"/>
              <a:sym typeface="Calibri"/>
            </a:endParaRPr>
          </a:p>
          <a:p>
            <a:r>
              <a:rPr lang="da-DK" b="1" dirty="0">
                <a:solidFill>
                  <a:schemeClr val="accent3"/>
                </a:solidFill>
                <a:latin typeface="Verdana" panose="020B0604030504040204" pitchFamily="34" charset="0"/>
                <a:ea typeface="Verdana" panose="020B0604030504040204" pitchFamily="34" charset="0"/>
                <a:cs typeface="Calibri"/>
                <a:sym typeface="Calibri"/>
              </a:rPr>
              <a:t>Læs alle spørgsmålene </a:t>
            </a:r>
            <a:r>
              <a:rPr lang="da-DK" dirty="0">
                <a:latin typeface="Verdana" panose="020B0604030504040204" pitchFamily="34" charset="0"/>
                <a:ea typeface="Verdana" panose="020B0604030504040204" pitchFamily="34" charset="0"/>
                <a:cs typeface="Calibri"/>
                <a:sym typeface="Calibri"/>
              </a:rPr>
              <a:t>til hver tekst, inden du læser den. </a:t>
            </a:r>
          </a:p>
          <a:p>
            <a:endParaRPr lang="da-DK" dirty="0">
              <a:latin typeface="Verdana" panose="020B0604030504040204" pitchFamily="34" charset="0"/>
              <a:ea typeface="Verdana" panose="020B0604030504040204" pitchFamily="34" charset="0"/>
              <a:cs typeface="Calibri"/>
              <a:sym typeface="Calibri"/>
            </a:endParaRPr>
          </a:p>
          <a:p>
            <a:r>
              <a:rPr lang="da-DK" b="1" dirty="0">
                <a:solidFill>
                  <a:schemeClr val="accent3"/>
                </a:solidFill>
                <a:latin typeface="Verdana" panose="020B0604030504040204" pitchFamily="34" charset="0"/>
                <a:ea typeface="Verdana" panose="020B0604030504040204" pitchFamily="34" charset="0"/>
                <a:cs typeface="Calibri"/>
                <a:sym typeface="Calibri"/>
              </a:rPr>
              <a:t>Hold øje med tiden</a:t>
            </a:r>
            <a:r>
              <a:rPr lang="da-DK" dirty="0">
                <a:latin typeface="Verdana" panose="020B0604030504040204" pitchFamily="34" charset="0"/>
                <a:ea typeface="Verdana" panose="020B0604030504040204" pitchFamily="34" charset="0"/>
                <a:cs typeface="Calibri"/>
                <a:sym typeface="Calibri"/>
              </a:rPr>
              <a:t>. Hvis du er i tidsnød, kan det være en fordel at bruge de sidste fx 2 minutter på at gætte </a:t>
            </a:r>
            <a:r>
              <a:rPr lang="da-DK" dirty="0" smtClean="0">
                <a:latin typeface="Verdana" panose="020B0604030504040204" pitchFamily="34" charset="0"/>
                <a:ea typeface="Verdana" panose="020B0604030504040204" pitchFamily="34" charset="0"/>
                <a:cs typeface="Calibri"/>
                <a:sym typeface="Calibri"/>
              </a:rPr>
              <a:t>svaret </a:t>
            </a:r>
            <a:r>
              <a:rPr lang="da-DK" dirty="0">
                <a:latin typeface="Verdana" panose="020B0604030504040204" pitchFamily="34" charset="0"/>
                <a:ea typeface="Verdana" panose="020B0604030504040204" pitchFamily="34" charset="0"/>
                <a:cs typeface="Calibri"/>
                <a:sym typeface="Calibri"/>
              </a:rPr>
              <a:t>i spørgsmålene, da det er smart at undgå ubesvarede spørgsmål.</a:t>
            </a:r>
          </a:p>
          <a:p>
            <a:endParaRPr lang="da-DK" dirty="0">
              <a:latin typeface="Verdana" panose="020B0604030504040204" pitchFamily="34" charset="0"/>
              <a:ea typeface="Verdana" panose="020B0604030504040204" pitchFamily="34" charset="0"/>
              <a:cs typeface="Calibri"/>
              <a:sym typeface="Calibri"/>
            </a:endParaRPr>
          </a:p>
          <a:p>
            <a:endParaRPr lang="da-DK" dirty="0" smtClean="0">
              <a:latin typeface="Verdana" panose="020B0604030504040204" pitchFamily="34" charset="0"/>
              <a:ea typeface="Verdana" panose="020B0604030504040204" pitchFamily="34" charset="0"/>
              <a:cs typeface="Calibri"/>
              <a:sym typeface="Calibri"/>
            </a:endParaRPr>
          </a:p>
          <a:p>
            <a:endParaRPr lang="da-DK" b="1" dirty="0" smtClean="0">
              <a:solidFill>
                <a:schemeClr val="accent3"/>
              </a:solidFill>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endParaRPr sz="1800" b="1" i="1" dirty="0">
              <a:solidFill>
                <a:schemeClr val="accent3"/>
              </a:solidFill>
              <a:latin typeface="Calibri"/>
              <a:ea typeface="Calibri"/>
              <a:cs typeface="Calibri"/>
              <a:sym typeface="Calibri"/>
            </a:endParaRPr>
          </a:p>
        </p:txBody>
      </p:sp>
      <p:sp>
        <p:nvSpPr>
          <p:cNvPr id="24" name="Rektangel 23"/>
          <p:cNvSpPr/>
          <p:nvPr/>
        </p:nvSpPr>
        <p:spPr>
          <a:xfrm>
            <a:off x="2755361" y="1289876"/>
            <a:ext cx="5592711" cy="3720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2" name="Rektangel 1"/>
          <p:cNvSpPr/>
          <p:nvPr/>
        </p:nvSpPr>
        <p:spPr>
          <a:xfrm>
            <a:off x="2757476" y="1292599"/>
            <a:ext cx="5700600" cy="369332"/>
          </a:xfrm>
          <a:prstGeom prst="rect">
            <a:avLst/>
          </a:prstGeom>
        </p:spPr>
        <p:txBody>
          <a:bodyPr wrap="none">
            <a:spAutoFit/>
          </a:bodyPr>
          <a:lstStyle/>
          <a:p>
            <a:r>
              <a:rPr lang="da-DK" dirty="0">
                <a:latin typeface="Verdana" panose="020B0604030504040204" pitchFamily="34" charset="0"/>
                <a:ea typeface="Verdana" panose="020B0604030504040204" pitchFamily="34" charset="0"/>
                <a:cs typeface="Calibri"/>
                <a:sym typeface="Calibri"/>
              </a:rPr>
              <a:t> </a:t>
            </a:r>
            <a:r>
              <a:rPr lang="da-DK" dirty="0" smtClean="0">
                <a:solidFill>
                  <a:schemeClr val="bg1"/>
                </a:solidFill>
                <a:latin typeface="Verdana" panose="020B0604030504040204" pitchFamily="34" charset="0"/>
                <a:ea typeface="Verdana" panose="020B0604030504040204" pitchFamily="34" charset="0"/>
                <a:cs typeface="Calibri"/>
                <a:sym typeface="Calibri"/>
              </a:rPr>
              <a:t>GODE RÅD TIL DIN LÆSNING OP TIL PRØVEN</a:t>
            </a:r>
            <a:r>
              <a:rPr lang="da-DK" dirty="0" smtClean="0">
                <a:latin typeface="Verdana" panose="020B0604030504040204" pitchFamily="34" charset="0"/>
                <a:ea typeface="Verdana" panose="020B0604030504040204" pitchFamily="34" charset="0"/>
                <a:cs typeface="Calibri"/>
                <a:sym typeface="Calibri"/>
              </a:rPr>
              <a:t> </a:t>
            </a:r>
            <a:endParaRPr lang="da-DK" dirty="0"/>
          </a:p>
        </p:txBody>
      </p:sp>
      <p:sp>
        <p:nvSpPr>
          <p:cNvPr id="15" name="Rektangel 14"/>
          <p:cNvSpPr/>
          <p:nvPr/>
        </p:nvSpPr>
        <p:spPr>
          <a:xfrm>
            <a:off x="3691533" y="4033080"/>
            <a:ext cx="3645439" cy="3720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6" name="Rektangel 15"/>
          <p:cNvSpPr/>
          <p:nvPr/>
        </p:nvSpPr>
        <p:spPr>
          <a:xfrm>
            <a:off x="3606559" y="4035803"/>
            <a:ext cx="3902479" cy="369332"/>
          </a:xfrm>
          <a:prstGeom prst="rect">
            <a:avLst/>
          </a:prstGeom>
        </p:spPr>
        <p:txBody>
          <a:bodyPr wrap="none">
            <a:spAutoFit/>
          </a:bodyPr>
          <a:lstStyle/>
          <a:p>
            <a:r>
              <a:rPr lang="da-DK" dirty="0">
                <a:latin typeface="Verdana" panose="020B0604030504040204" pitchFamily="34" charset="0"/>
                <a:ea typeface="Verdana" panose="020B0604030504040204" pitchFamily="34" charset="0"/>
                <a:cs typeface="Calibri"/>
                <a:sym typeface="Calibri"/>
              </a:rPr>
              <a:t> </a:t>
            </a:r>
            <a:r>
              <a:rPr lang="da-DK" dirty="0" smtClean="0">
                <a:solidFill>
                  <a:schemeClr val="bg1"/>
                </a:solidFill>
                <a:latin typeface="Verdana" panose="020B0604030504040204" pitchFamily="34" charset="0"/>
                <a:ea typeface="Verdana" panose="020B0604030504040204" pitchFamily="34" charset="0"/>
                <a:cs typeface="Calibri"/>
                <a:sym typeface="Calibri"/>
              </a:rPr>
              <a:t>GODE RÅD TIL SELVE PRØVEN</a:t>
            </a:r>
            <a:r>
              <a:rPr lang="da-DK" dirty="0" smtClean="0">
                <a:latin typeface="Verdana" panose="020B0604030504040204" pitchFamily="34" charset="0"/>
                <a:ea typeface="Verdana" panose="020B0604030504040204" pitchFamily="34" charset="0"/>
                <a:cs typeface="Calibri"/>
                <a:sym typeface="Calibri"/>
              </a:rPr>
              <a:t> </a:t>
            </a:r>
            <a:endParaRPr lang="da-DK" dirty="0"/>
          </a:p>
        </p:txBody>
      </p:sp>
    </p:spTree>
    <p:extLst>
      <p:ext uri="{BB962C8B-B14F-4D97-AF65-F5344CB8AC3E}">
        <p14:creationId xmlns:p14="http://schemas.microsoft.com/office/powerpoint/2010/main" val="1230856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ctrTitle"/>
          </p:nvPr>
        </p:nvSpPr>
        <p:spPr>
          <a:xfrm>
            <a:off x="2429999" y="4298657"/>
            <a:ext cx="8009401"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b="1" dirty="0" smtClean="0">
                <a:latin typeface="Arial"/>
                <a:ea typeface="Arial"/>
                <a:cs typeface="Arial"/>
                <a:sym typeface="Arial"/>
              </a:rPr>
              <a:t>Materialer på emu.dk</a:t>
            </a:r>
            <a:r>
              <a:rPr lang="da-DK" dirty="0"/>
              <a:t/>
            </a:r>
            <a:br>
              <a:rPr lang="da-DK" dirty="0"/>
            </a:br>
            <a:endParaRPr sz="3200" dirty="0"/>
          </a:p>
        </p:txBody>
      </p:sp>
      <p:pic>
        <p:nvPicPr>
          <p:cNvPr id="327" name="Google Shape;327;p36"/>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328" name="Google Shape;328;p36"/>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329" name="Google Shape;329;p36"/>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330" name="Google Shape;330;p36"/>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331" name="Google Shape;331;p36"/>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22</a:t>
            </a:fld>
            <a:endParaRPr/>
          </a:p>
        </p:txBody>
      </p:sp>
    </p:spTree>
    <p:extLst>
      <p:ext uri="{BB962C8B-B14F-4D97-AF65-F5344CB8AC3E}">
        <p14:creationId xmlns:p14="http://schemas.microsoft.com/office/powerpoint/2010/main" val="46972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0"/>
          <p:cNvPicPr preferRelativeResize="0"/>
          <p:nvPr/>
        </p:nvPicPr>
        <p:blipFill rotWithShape="1">
          <a:blip r:embed="rId3">
            <a:alphaModFix/>
          </a:blip>
          <a:srcRect/>
          <a:stretch/>
        </p:blipFill>
        <p:spPr>
          <a:xfrm>
            <a:off x="7613546" y="3613572"/>
            <a:ext cx="872272"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4" name="Google Shape;264;p30"/>
          <p:cNvPicPr preferRelativeResize="0"/>
          <p:nvPr/>
        </p:nvPicPr>
        <p:blipFill rotWithShape="1">
          <a:blip r:embed="rId4">
            <a:alphaModFix/>
          </a:blip>
          <a:srcRect/>
          <a:stretch/>
        </p:blipFill>
        <p:spPr>
          <a:xfrm>
            <a:off x="9563975" y="3613348"/>
            <a:ext cx="871365" cy="124821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5" name="Google Shape;265;p30"/>
          <p:cNvPicPr preferRelativeResize="0"/>
          <p:nvPr/>
        </p:nvPicPr>
        <p:blipFill rotWithShape="1">
          <a:blip r:embed="rId5">
            <a:alphaModFix/>
          </a:blip>
          <a:srcRect/>
          <a:stretch/>
        </p:blipFill>
        <p:spPr>
          <a:xfrm>
            <a:off x="8609965" y="3613572"/>
            <a:ext cx="873424"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6" name="Google Shape;266;p30"/>
          <p:cNvPicPr preferRelativeResize="0"/>
          <p:nvPr/>
        </p:nvPicPr>
        <p:blipFill rotWithShape="1">
          <a:blip r:embed="rId6">
            <a:alphaModFix/>
          </a:blip>
          <a:srcRect/>
          <a:stretch/>
        </p:blipFill>
        <p:spPr>
          <a:xfrm>
            <a:off x="9565318" y="5360020"/>
            <a:ext cx="882001"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7" name="Google Shape;267;p30"/>
          <p:cNvPicPr preferRelativeResize="0"/>
          <p:nvPr/>
        </p:nvPicPr>
        <p:blipFill rotWithShape="1">
          <a:blip r:embed="rId7">
            <a:alphaModFix/>
          </a:blip>
          <a:srcRect/>
          <a:stretch/>
        </p:blipFill>
        <p:spPr>
          <a:xfrm>
            <a:off x="8603311" y="5360020"/>
            <a:ext cx="885027"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8" name="Google Shape;268;p30"/>
          <p:cNvPicPr preferRelativeResize="0"/>
          <p:nvPr/>
        </p:nvPicPr>
        <p:blipFill rotWithShape="1">
          <a:blip r:embed="rId8">
            <a:alphaModFix/>
          </a:blip>
          <a:srcRect/>
          <a:stretch/>
        </p:blipFill>
        <p:spPr>
          <a:xfrm>
            <a:off x="7588430" y="5360020"/>
            <a:ext cx="879332"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9" name="Google Shape;269;p30"/>
          <p:cNvPicPr preferRelativeResize="0"/>
          <p:nvPr/>
        </p:nvPicPr>
        <p:blipFill rotWithShape="1">
          <a:blip r:embed="rId9">
            <a:alphaModFix/>
          </a:blip>
          <a:srcRect/>
          <a:stretch/>
        </p:blipFill>
        <p:spPr>
          <a:xfrm>
            <a:off x="10963558" y="3635120"/>
            <a:ext cx="861996" cy="1242980"/>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70" name="Google Shape;270;p30"/>
          <p:cNvPicPr preferRelativeResize="0"/>
          <p:nvPr/>
        </p:nvPicPr>
        <p:blipFill rotWithShape="1">
          <a:blip r:embed="rId10">
            <a:alphaModFix/>
          </a:blip>
          <a:srcRect/>
          <a:stretch/>
        </p:blipFill>
        <p:spPr>
          <a:xfrm>
            <a:off x="10990008" y="5360021"/>
            <a:ext cx="885135" cy="1286639"/>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272" name="Google Shape;272;p30"/>
          <p:cNvSpPr txBox="1">
            <a:spLocks noGrp="1"/>
          </p:cNvSpPr>
          <p:nvPr>
            <p:ph type="sldNum" idx="12"/>
          </p:nvPr>
        </p:nvSpPr>
        <p:spPr>
          <a:xfrm>
            <a:off x="1258604" y="6424917"/>
            <a:ext cx="193359" cy="125558"/>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5</a:t>
            </a:r>
            <a:endParaRPr/>
          </a:p>
        </p:txBody>
      </p:sp>
      <p:pic>
        <p:nvPicPr>
          <p:cNvPr id="273" name="Google Shape;273;p30"/>
          <p:cNvPicPr preferRelativeResize="0"/>
          <p:nvPr/>
        </p:nvPicPr>
        <p:blipFill rotWithShape="1">
          <a:blip r:embed="rId11">
            <a:alphaModFix/>
          </a:blip>
          <a:srcRect/>
          <a:stretch/>
        </p:blipFill>
        <p:spPr>
          <a:xfrm>
            <a:off x="3018263" y="3611579"/>
            <a:ext cx="2121377" cy="3020762"/>
          </a:xfrm>
          <a:prstGeom prst="rect">
            <a:avLst/>
          </a:prstGeom>
          <a:noFill/>
          <a:ln w="28575" cap="flat" cmpd="sng">
            <a:solidFill>
              <a:schemeClr val="dk1"/>
            </a:solidFill>
            <a:prstDash val="solid"/>
            <a:round/>
            <a:headEnd type="none" w="sm" len="sm"/>
            <a:tailEnd type="none" w="sm" len="sm"/>
          </a:ln>
        </p:spPr>
      </p:pic>
      <p:grpSp>
        <p:nvGrpSpPr>
          <p:cNvPr id="18"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9"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3" name="Google Shape;424;p47"/>
          <p:cNvPicPr preferRelativeResize="0"/>
          <p:nvPr/>
        </p:nvPicPr>
        <p:blipFill rotWithShape="1">
          <a:blip r:embed="rId12">
            <a:alphaModFix/>
          </a:blip>
          <a:srcRect l="2395" t="3739" r="4744"/>
          <a:stretch/>
        </p:blipFill>
        <p:spPr>
          <a:xfrm>
            <a:off x="5337449" y="3602828"/>
            <a:ext cx="2064904" cy="3015869"/>
          </a:xfrm>
          <a:prstGeom prst="rect">
            <a:avLst/>
          </a:prstGeom>
          <a:noFill/>
          <a:ln w="2857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sp>
        <p:nvSpPr>
          <p:cNvPr id="24"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Redskaber fra </a:t>
            </a:r>
            <a:r>
              <a:rPr lang="da-DK" sz="3400" b="1" i="1" dirty="0" smtClean="0">
                <a:solidFill>
                  <a:schemeClr val="tx1"/>
                </a:solidFill>
                <a:latin typeface="Arial" panose="020B0604020202020204" pitchFamily="34" charset="0"/>
                <a:ea typeface="Arial"/>
                <a:cs typeface="Arial" panose="020B0604020202020204" pitchFamily="34" charset="0"/>
                <a:sym typeface="Arial"/>
              </a:rPr>
              <a:t>Program for elevløft</a:t>
            </a:r>
            <a:endParaRPr lang="da-DK" sz="3400" b="1" i="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5" name="Google Shape;521;p57"/>
          <p:cNvSpPr/>
          <p:nvPr/>
        </p:nvSpPr>
        <p:spPr>
          <a:xfrm>
            <a:off x="931178" y="1131986"/>
            <a:ext cx="11489422" cy="3849853"/>
          </a:xfrm>
          <a:prstGeom prst="rect">
            <a:avLst/>
          </a:prstGeom>
          <a:noFill/>
          <a:ln>
            <a:noFill/>
          </a:ln>
        </p:spPr>
        <p:txBody>
          <a:bodyPr spcFirstLastPara="1" wrap="square" lIns="121900" tIns="60925" rIns="121900" bIns="60925" anchor="t" anchorCtr="0">
            <a:noAutofit/>
          </a:bodyPr>
          <a:lstStyle/>
          <a:p>
            <a:r>
              <a:rPr lang="da-DK" sz="1800" dirty="0" smtClean="0"/>
              <a:t>I forbindelse med arbejdet i </a:t>
            </a:r>
            <a:r>
              <a:rPr lang="da-DK" sz="1800" dirty="0" err="1" smtClean="0"/>
              <a:t>BUVM’s</a:t>
            </a:r>
            <a:r>
              <a:rPr lang="da-DK" sz="1800" dirty="0" smtClean="0"/>
              <a:t> ”Program for elevløft” fra skoleåret 2017/18 til skoleåret 2019/20 blev der i et samarbejde mellem BUVM og Rambøll lavet en række materialer </a:t>
            </a:r>
          </a:p>
          <a:p>
            <a:r>
              <a:rPr lang="da-DK" sz="1800" dirty="0" smtClean="0"/>
              <a:t>målrettet elever, der </a:t>
            </a:r>
            <a:r>
              <a:rPr lang="da-DK" dirty="0" smtClean="0"/>
              <a:t>er</a:t>
            </a:r>
            <a:r>
              <a:rPr lang="da-DK" sz="1800" dirty="0" smtClean="0"/>
              <a:t> fagligt udfordrede. </a:t>
            </a:r>
          </a:p>
          <a:p>
            <a:endParaRPr lang="da-DK" dirty="0"/>
          </a:p>
          <a:p>
            <a:r>
              <a:rPr lang="da-DK" sz="1800" dirty="0" smtClean="0"/>
              <a:t>Her kan man bl.a. finde redskaber, der </a:t>
            </a:r>
            <a:r>
              <a:rPr lang="da-DK" dirty="0" smtClean="0"/>
              <a:t>fokuserer på læsning og på forberedelse til læseprøven. Disse redskaber har</a:t>
            </a:r>
            <a:r>
              <a:rPr lang="da-DK" sz="1800" dirty="0" smtClean="0"/>
              <a:t> </a:t>
            </a:r>
            <a:r>
              <a:rPr lang="da-DK" sz="1800" i="1" dirty="0" smtClean="0"/>
              <a:t>peer </a:t>
            </a:r>
            <a:r>
              <a:rPr lang="da-DK" sz="1800" i="1" dirty="0" err="1" smtClean="0"/>
              <a:t>learning</a:t>
            </a:r>
            <a:r>
              <a:rPr lang="da-DK" sz="1800" dirty="0" smtClean="0"/>
              <a:t> som didaktisk omdrejningspunkt.</a:t>
            </a:r>
            <a:endParaRPr lang="da-DK" dirty="0" smtClean="0">
              <a:latin typeface="Calibri"/>
              <a:cs typeface="Calibri"/>
              <a:sym typeface="Calibri"/>
            </a:endParaRPr>
          </a:p>
          <a:p>
            <a:endParaRPr lang="da-DK" sz="1800" dirty="0">
              <a:latin typeface="Calibri"/>
              <a:cs typeface="Calibri"/>
              <a:sym typeface="Calibri"/>
            </a:endParaRPr>
          </a:p>
          <a:p>
            <a:r>
              <a:rPr lang="da-DK" dirty="0">
                <a:cs typeface="Calibri"/>
                <a:sym typeface="Calibri"/>
              </a:rPr>
              <a:t>Redskaberne kan </a:t>
            </a:r>
            <a:r>
              <a:rPr lang="da-DK" dirty="0" smtClean="0">
                <a:cs typeface="Calibri"/>
                <a:sym typeface="Calibri"/>
              </a:rPr>
              <a:t>findes ved at klikke </a:t>
            </a:r>
            <a:r>
              <a:rPr lang="da-DK" dirty="0" smtClean="0">
                <a:cs typeface="Calibri"/>
                <a:sym typeface="Calibri"/>
                <a:hlinkClick r:id="rId13"/>
              </a:rPr>
              <a:t>her</a:t>
            </a:r>
            <a:r>
              <a:rPr lang="da-DK" dirty="0" smtClean="0">
                <a:cs typeface="Calibri"/>
                <a:sym typeface="Calibri"/>
              </a:rPr>
              <a:t> (alternativt kan man tilgå: kortlink.dk/2aqae).  </a:t>
            </a:r>
            <a:br>
              <a:rPr lang="da-DK" dirty="0" smtClean="0">
                <a:cs typeface="Calibri"/>
                <a:sym typeface="Calibri"/>
              </a:rPr>
            </a:br>
            <a:endParaRPr lang="da-DK" sz="1800" dirty="0" smtClean="0"/>
          </a:p>
        </p:txBody>
      </p:sp>
      <p:pic>
        <p:nvPicPr>
          <p:cNvPr id="4" name="Billede 3"/>
          <p:cNvPicPr>
            <a:picLocks noChangeAspect="1"/>
          </p:cNvPicPr>
          <p:nvPr/>
        </p:nvPicPr>
        <p:blipFill>
          <a:blip r:embed="rId14"/>
          <a:stretch>
            <a:fillRect/>
          </a:stretch>
        </p:blipFill>
        <p:spPr>
          <a:xfrm>
            <a:off x="609083" y="4464206"/>
            <a:ext cx="1884125" cy="1035265"/>
          </a:xfrm>
          <a:prstGeom prst="rect">
            <a:avLst/>
          </a:prstGeom>
        </p:spPr>
      </p:pic>
    </p:spTree>
    <p:extLst>
      <p:ext uri="{BB962C8B-B14F-4D97-AF65-F5344CB8AC3E}">
        <p14:creationId xmlns:p14="http://schemas.microsoft.com/office/powerpoint/2010/main" val="923963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2" name="Google Shape;592;p67"/>
          <p:cNvSpPr txBox="1">
            <a:spLocks noGrp="1"/>
          </p:cNvSpPr>
          <p:nvPr>
            <p:ph type="sldNum" idx="4294967295"/>
          </p:nvPr>
        </p:nvSpPr>
        <p:spPr>
          <a:xfrm>
            <a:off x="0" y="6911975"/>
            <a:ext cx="0" cy="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372703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119160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118533" cy="1692000"/>
          </a:xfrm>
          <a:prstGeom prst="rect">
            <a:avLst/>
          </a:prstGeom>
          <a:noFill/>
          <a:ln>
            <a:noFill/>
          </a:ln>
        </p:spPr>
        <p:txBody>
          <a:bodyPr spcFirstLastPara="1" wrap="square" lIns="0" tIns="0" rIns="0" bIns="0" anchor="t" anchorCtr="0">
            <a:noAutofit/>
          </a:bodyPr>
          <a:lstStyle/>
          <a:p>
            <a:pPr lvl="0"/>
            <a:r>
              <a:rPr lang="da-DK" sz="4000" b="1" dirty="0">
                <a:latin typeface="Arial"/>
                <a:ea typeface="Arial"/>
                <a:cs typeface="Arial"/>
                <a:sym typeface="Arial"/>
              </a:rPr>
              <a:t>Til </a:t>
            </a:r>
            <a:r>
              <a:rPr lang="da-DK" sz="4000" b="1" dirty="0" smtClean="0">
                <a:latin typeface="Arial"/>
                <a:ea typeface="Arial"/>
                <a:cs typeface="Arial"/>
                <a:sym typeface="Arial"/>
              </a:rPr>
              <a:t>læreren – materialets opbygning </a:t>
            </a:r>
            <a:endParaRPr sz="4000" b="1" dirty="0">
              <a:latin typeface="Arial"/>
              <a:ea typeface="Arial"/>
              <a:cs typeface="Arial"/>
              <a:sym typeface="Arial"/>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33140" y="1695617"/>
            <a:ext cx="11060146" cy="4955553"/>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da-DK" sz="1800" dirty="0" smtClean="0">
                <a:latin typeface="Verdana"/>
                <a:ea typeface="Verdana"/>
                <a:cs typeface="Verdana"/>
                <a:sym typeface="Verdana"/>
              </a:rPr>
              <a:t>Materialet om </a:t>
            </a:r>
            <a:r>
              <a:rPr lang="da-DK" dirty="0" smtClean="0">
                <a:latin typeface="Verdana"/>
                <a:ea typeface="Verdana"/>
                <a:cs typeface="Verdana"/>
                <a:sym typeface="Verdana"/>
              </a:rPr>
              <a:t>prøven i læsning</a:t>
            </a:r>
            <a:r>
              <a:rPr lang="da-DK" sz="1800" dirty="0" smtClean="0">
                <a:latin typeface="Verdana"/>
                <a:ea typeface="Verdana"/>
                <a:cs typeface="Verdana"/>
                <a:sym typeface="Verdana"/>
              </a:rPr>
              <a:t> i dansk er </a:t>
            </a:r>
            <a:r>
              <a:rPr lang="da-DK" dirty="0" smtClean="0">
                <a:latin typeface="Verdana"/>
                <a:ea typeface="Verdana"/>
                <a:cs typeface="Verdana"/>
                <a:sym typeface="Verdana"/>
              </a:rPr>
              <a:t>en</a:t>
            </a:r>
            <a:r>
              <a:rPr lang="da-DK" sz="1800" dirty="0" smtClean="0">
                <a:latin typeface="Verdana"/>
                <a:ea typeface="Verdana"/>
                <a:cs typeface="Verdana"/>
                <a:sym typeface="Verdana"/>
              </a:rPr>
              <a:t> </a:t>
            </a:r>
            <a:r>
              <a:rPr lang="da-DK" dirty="0" smtClean="0">
                <a:latin typeface="Verdana"/>
                <a:ea typeface="Verdana"/>
                <a:cs typeface="Verdana"/>
                <a:sym typeface="Verdana"/>
              </a:rPr>
              <a:t>P</a:t>
            </a:r>
            <a:r>
              <a:rPr lang="da-DK" sz="1800" dirty="0" smtClean="0">
                <a:latin typeface="Verdana"/>
                <a:ea typeface="Verdana"/>
                <a:cs typeface="Verdana"/>
                <a:sym typeface="Verdana"/>
              </a:rPr>
              <a:t>owerPoint-præsentation, og det indeholder 4 dele (der henvender sig til eleverne)</a:t>
            </a:r>
            <a:r>
              <a:rPr lang="da-DK" dirty="0" smtClean="0">
                <a:latin typeface="Verdana"/>
                <a:ea typeface="Verdana"/>
                <a:cs typeface="Verdana"/>
                <a:sym typeface="Verdana"/>
              </a:rPr>
              <a:t>.</a:t>
            </a:r>
            <a:r>
              <a:rPr lang="da-DK" sz="1800" dirty="0" smtClean="0">
                <a:latin typeface="Verdana"/>
                <a:ea typeface="Verdana"/>
                <a:cs typeface="Verdana"/>
                <a:sym typeface="Verdana"/>
              </a:rPr>
              <a:t> </a:t>
            </a:r>
            <a:r>
              <a:rPr lang="da-DK" dirty="0" smtClean="0">
                <a:latin typeface="Verdana"/>
                <a:ea typeface="Verdana"/>
                <a:cs typeface="Verdana"/>
                <a:sym typeface="Verdana"/>
              </a:rPr>
              <a:t>Det kan redigeres</a:t>
            </a:r>
            <a:r>
              <a:rPr lang="da-DK" sz="1800" dirty="0" smtClean="0">
                <a:latin typeface="Verdana"/>
                <a:ea typeface="Verdana"/>
                <a:cs typeface="Verdana"/>
                <a:sym typeface="Verdana"/>
              </a:rPr>
              <a:t> og kan tilpasses </a:t>
            </a:r>
            <a:r>
              <a:rPr lang="da-DK" sz="1800" dirty="0">
                <a:latin typeface="Verdana"/>
                <a:ea typeface="Verdana"/>
                <a:cs typeface="Verdana"/>
                <a:sym typeface="Verdana"/>
              </a:rPr>
              <a:t>og differentieres efter </a:t>
            </a:r>
            <a:r>
              <a:rPr lang="da-DK" sz="1800" dirty="0" smtClean="0">
                <a:latin typeface="Verdana"/>
                <a:ea typeface="Verdana"/>
                <a:cs typeface="Verdana"/>
                <a:sym typeface="Verdana"/>
              </a:rPr>
              <a:t>behov og elevgruppe.</a:t>
            </a:r>
            <a:r>
              <a:rPr lang="da-DK" dirty="0" smtClean="0">
                <a:solidFill>
                  <a:schemeClr val="dk1"/>
                </a:solidFill>
                <a:ea typeface="Verdana"/>
                <a:cs typeface="Verdana"/>
                <a:sym typeface="Verdana"/>
              </a:rPr>
              <a:t> </a:t>
            </a:r>
            <a:r>
              <a:rPr lang="da-DK" dirty="0" smtClean="0">
                <a:ea typeface="Verdana"/>
                <a:cs typeface="Verdana"/>
                <a:sym typeface="Verdana"/>
              </a:rPr>
              <a:t> </a:t>
            </a:r>
            <a:endParaRPr lang="da-DK" sz="1800" dirty="0">
              <a:latin typeface="Verdana"/>
              <a:ea typeface="Verdana"/>
              <a:cs typeface="Verdana"/>
              <a:sym typeface="Verdana"/>
            </a:endParaRPr>
          </a:p>
          <a:p>
            <a:pPr marR="0" lvl="0" algn="l" rtl="0">
              <a:spcBef>
                <a:spcPts val="0"/>
              </a:spcBef>
              <a:spcAft>
                <a:spcPts val="0"/>
              </a:spcAft>
              <a:buClr>
                <a:schemeClr val="dk1"/>
              </a:buClr>
              <a:buSzPts val="2800"/>
            </a:pPr>
            <a:endParaRPr lang="da-DK" sz="1800" dirty="0" smtClean="0">
              <a:latin typeface="Verdana"/>
              <a:ea typeface="Verdana"/>
              <a:cs typeface="Verdana"/>
              <a:sym typeface="Verdana"/>
            </a:endParaRPr>
          </a:p>
          <a:p>
            <a:pPr lvl="0">
              <a:buClr>
                <a:schemeClr val="dk1"/>
              </a:buClr>
              <a:buSzPts val="2800"/>
            </a:pPr>
            <a:r>
              <a:rPr lang="da-DK" dirty="0" smtClean="0">
                <a:ea typeface="Verdana"/>
                <a:cs typeface="Verdana"/>
                <a:sym typeface="Verdana"/>
              </a:rPr>
              <a:t>Materialet </a:t>
            </a:r>
            <a:r>
              <a:rPr lang="da-DK" dirty="0">
                <a:ea typeface="Verdana"/>
                <a:cs typeface="Verdana"/>
                <a:sym typeface="Verdana"/>
              </a:rPr>
              <a:t>består af:</a:t>
            </a:r>
          </a:p>
          <a:p>
            <a:pPr lvl="1">
              <a:buClr>
                <a:schemeClr val="bg2"/>
              </a:buClr>
              <a:buSzPts val="2800"/>
            </a:pPr>
            <a:endParaRPr lang="da-DK" sz="1800" b="1" dirty="0" smtClean="0">
              <a:latin typeface="Verdana"/>
              <a:ea typeface="Verdana"/>
              <a:cs typeface="Verdana"/>
              <a:sym typeface="Verdana"/>
            </a:endParaRPr>
          </a:p>
          <a:p>
            <a:pPr lvl="1">
              <a:buClr>
                <a:schemeClr val="bg2"/>
              </a:buClr>
              <a:buSzPts val="2800"/>
            </a:pPr>
            <a:r>
              <a:rPr lang="da-DK" sz="1800" b="1" dirty="0">
                <a:latin typeface="Verdana"/>
                <a:ea typeface="Verdana"/>
                <a:cs typeface="Verdana"/>
                <a:sym typeface="Verdana"/>
              </a:rPr>
              <a:t>	</a:t>
            </a:r>
            <a:r>
              <a:rPr lang="da-DK" sz="1800" b="1" dirty="0" smtClean="0">
                <a:latin typeface="Verdana"/>
                <a:ea typeface="Verdana"/>
                <a:cs typeface="Verdana"/>
                <a:sym typeface="Verdana"/>
              </a:rPr>
              <a:t>Del 1: </a:t>
            </a:r>
            <a:r>
              <a:rPr lang="da-DK" dirty="0" smtClean="0">
                <a:latin typeface="Verdana"/>
                <a:ea typeface="Verdana"/>
                <a:cs typeface="Verdana"/>
                <a:sym typeface="Verdana"/>
              </a:rPr>
              <a:t>Læsep</a:t>
            </a:r>
            <a:r>
              <a:rPr lang="da-DK" sz="1800" dirty="0" smtClean="0">
                <a:latin typeface="Verdana"/>
                <a:ea typeface="Verdana"/>
                <a:cs typeface="Verdana"/>
                <a:sym typeface="Verdana"/>
              </a:rPr>
              <a:t>røvens opbygning, udformning og opgavetyper (slide </a:t>
            </a:r>
            <a:r>
              <a:rPr lang="da-DK" dirty="0">
                <a:latin typeface="Verdana"/>
                <a:ea typeface="Verdana"/>
                <a:cs typeface="Verdana"/>
                <a:sym typeface="Verdana"/>
              </a:rPr>
              <a:t>6</a:t>
            </a:r>
            <a:r>
              <a:rPr lang="da-DK" sz="1800" dirty="0" smtClean="0">
                <a:latin typeface="Verdana"/>
                <a:ea typeface="Verdana"/>
                <a:cs typeface="Verdana"/>
                <a:sym typeface="Verdana"/>
              </a:rPr>
              <a:t>)</a:t>
            </a:r>
          </a:p>
          <a:p>
            <a:pPr lvl="1">
              <a:buClr>
                <a:schemeClr val="bg2"/>
              </a:buClr>
              <a:buSzPts val="2800"/>
            </a:pPr>
            <a:endParaRPr lang="da-DK" sz="1800" b="1" dirty="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2: </a:t>
            </a:r>
            <a:r>
              <a:rPr lang="da-DK" sz="1800" dirty="0" smtClean="0">
                <a:latin typeface="Verdana"/>
                <a:ea typeface="Verdana"/>
                <a:cs typeface="Verdana"/>
                <a:sym typeface="Verdana"/>
              </a:rPr>
              <a:t>Læsemåder og </a:t>
            </a:r>
            <a:r>
              <a:rPr lang="da-DK" dirty="0" smtClean="0">
                <a:latin typeface="Verdana"/>
                <a:ea typeface="Verdana"/>
                <a:cs typeface="Verdana"/>
                <a:sym typeface="Verdana"/>
              </a:rPr>
              <a:t>læseformål</a:t>
            </a:r>
            <a:r>
              <a:rPr lang="da-DK" sz="1800" dirty="0" smtClean="0">
                <a:latin typeface="Verdana"/>
                <a:ea typeface="Verdana"/>
                <a:cs typeface="Verdana"/>
                <a:sym typeface="Verdana"/>
              </a:rPr>
              <a:t> </a:t>
            </a:r>
            <a:r>
              <a:rPr lang="da-DK" sz="1800" dirty="0">
                <a:latin typeface="Verdana"/>
                <a:ea typeface="Verdana"/>
                <a:cs typeface="Verdana"/>
                <a:sym typeface="Verdana"/>
              </a:rPr>
              <a:t>(slide </a:t>
            </a:r>
            <a:r>
              <a:rPr lang="da-DK" dirty="0" smtClean="0">
                <a:latin typeface="Verdana"/>
                <a:ea typeface="Verdana"/>
                <a:cs typeface="Verdana"/>
                <a:sym typeface="Verdana"/>
              </a:rPr>
              <a:t>10</a:t>
            </a:r>
            <a:r>
              <a:rPr lang="da-DK" sz="1800" dirty="0" smtClean="0">
                <a:latin typeface="Verdana"/>
                <a:ea typeface="Verdana"/>
                <a:cs typeface="Verdana"/>
                <a:sym typeface="Verdana"/>
              </a:rPr>
              <a:t>)</a:t>
            </a:r>
            <a:endParaRPr lang="da-DK" sz="1800" dirty="0">
              <a:latin typeface="Verdana"/>
              <a:ea typeface="Verdana"/>
              <a:cs typeface="Verdana"/>
              <a:sym typeface="Verdana"/>
            </a:endParaRPr>
          </a:p>
          <a:p>
            <a:pPr lvl="1">
              <a:buClr>
                <a:schemeClr val="bg2"/>
              </a:buClr>
              <a:buSzPts val="2800"/>
            </a:pPr>
            <a:endParaRPr lang="da-DK" sz="1800" dirty="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3: </a:t>
            </a:r>
            <a:r>
              <a:rPr lang="da-DK" sz="1800" dirty="0" smtClean="0">
                <a:latin typeface="Verdana"/>
                <a:ea typeface="Verdana"/>
                <a:cs typeface="Verdana"/>
                <a:sym typeface="Verdana"/>
              </a:rPr>
              <a:t>Prøvens omfang og sværhedsgrad </a:t>
            </a:r>
            <a:r>
              <a:rPr lang="da-DK" sz="1800" dirty="0">
                <a:latin typeface="Verdana"/>
                <a:ea typeface="Verdana"/>
                <a:cs typeface="Verdana"/>
                <a:sym typeface="Verdana"/>
              </a:rPr>
              <a:t>(slide </a:t>
            </a:r>
            <a:r>
              <a:rPr lang="da-DK" dirty="0" smtClean="0">
                <a:latin typeface="Verdana"/>
                <a:ea typeface="Verdana"/>
                <a:cs typeface="Verdana"/>
                <a:sym typeface="Verdana"/>
              </a:rPr>
              <a:t>18</a:t>
            </a:r>
            <a:r>
              <a:rPr lang="da-DK" sz="1800" dirty="0" smtClean="0">
                <a:latin typeface="Verdana"/>
                <a:ea typeface="Verdana"/>
                <a:cs typeface="Verdana"/>
                <a:sym typeface="Verdana"/>
              </a:rPr>
              <a:t>)</a:t>
            </a:r>
          </a:p>
          <a:p>
            <a:pPr lvl="1">
              <a:buClr>
                <a:schemeClr val="bg2"/>
              </a:buClr>
              <a:buSzPts val="2800"/>
            </a:pPr>
            <a:endParaRPr lang="da-DK" dirty="0">
              <a:latin typeface="Verdana"/>
              <a:ea typeface="Verdana"/>
              <a:cs typeface="Verdana"/>
              <a:sym typeface="Verdana"/>
            </a:endParaRPr>
          </a:p>
          <a:p>
            <a:pPr lvl="1">
              <a:buClr>
                <a:schemeClr val="bg2"/>
              </a:buClr>
              <a:buSzPts val="2800"/>
            </a:pPr>
            <a:r>
              <a:rPr lang="da-DK" sz="1800" dirty="0" smtClean="0">
                <a:latin typeface="Verdana"/>
                <a:ea typeface="Verdana"/>
                <a:cs typeface="Verdana"/>
                <a:sym typeface="Verdana"/>
              </a:rPr>
              <a:t>	</a:t>
            </a:r>
            <a:r>
              <a:rPr lang="da-DK" sz="1800" b="1" dirty="0" smtClean="0">
                <a:latin typeface="Verdana"/>
                <a:ea typeface="Verdana"/>
                <a:cs typeface="Verdana"/>
                <a:sym typeface="Verdana"/>
              </a:rPr>
              <a:t>Del 4:</a:t>
            </a:r>
            <a:r>
              <a:rPr lang="da-DK" sz="1800" dirty="0" smtClean="0">
                <a:latin typeface="Verdana"/>
                <a:ea typeface="Verdana"/>
                <a:cs typeface="Verdana"/>
                <a:sym typeface="Verdana"/>
              </a:rPr>
              <a:t> Gode råd til læseprøven (slide </a:t>
            </a:r>
            <a:r>
              <a:rPr lang="da-DK" dirty="0" smtClean="0">
                <a:latin typeface="Verdana"/>
                <a:ea typeface="Verdana"/>
                <a:cs typeface="Verdana"/>
                <a:sym typeface="Verdana"/>
              </a:rPr>
              <a:t>20</a:t>
            </a:r>
            <a:r>
              <a:rPr lang="da-DK" sz="1800" dirty="0" smtClean="0">
                <a:latin typeface="Verdana"/>
                <a:ea typeface="Verdana"/>
                <a:cs typeface="Verdana"/>
                <a:sym typeface="Verdana"/>
              </a:rPr>
              <a:t>)</a:t>
            </a:r>
          </a:p>
          <a:p>
            <a:pPr lvl="1">
              <a:buClr>
                <a:schemeClr val="bg2"/>
              </a:buClr>
              <a:buSzPts val="2800"/>
            </a:pPr>
            <a:endParaRPr lang="da-DK" sz="1800" dirty="0" smtClean="0">
              <a:latin typeface="Verdana"/>
              <a:ea typeface="Verdana"/>
              <a:cs typeface="Verdana"/>
              <a:sym typeface="Verdana"/>
            </a:endParaRPr>
          </a:p>
          <a:p>
            <a:pPr lvl="1">
              <a:buClr>
                <a:schemeClr val="bg2"/>
              </a:buClr>
              <a:buSzPts val="2800"/>
            </a:pPr>
            <a:endParaRPr lang="da-DK" sz="1800" dirty="0">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latin typeface="Verdana"/>
              <a:ea typeface="Verdana"/>
              <a:cs typeface="Verdana"/>
              <a:sym typeface="Verdana"/>
            </a:endParaRPr>
          </a:p>
          <a:p>
            <a:pPr lvl="1">
              <a:buClr>
                <a:schemeClr val="dk1"/>
              </a:buClr>
              <a:buSzPts val="2800"/>
            </a:pPr>
            <a:endParaRPr lang="da-DK" sz="2000" dirty="0">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latin typeface="Verdana"/>
              <a:ea typeface="Verdana"/>
              <a:cs typeface="Verdana"/>
              <a:sym typeface="Verdana"/>
            </a:endParaRPr>
          </a:p>
        </p:txBody>
      </p:sp>
    </p:spTree>
    <p:extLst>
      <p:ext uri="{BB962C8B-B14F-4D97-AF65-F5344CB8AC3E}">
        <p14:creationId xmlns:p14="http://schemas.microsoft.com/office/powerpoint/2010/main" val="22456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smtClean="0">
                <a:latin typeface="Arial"/>
                <a:ea typeface="Arial"/>
                <a:cs typeface="Arial"/>
                <a:sym typeface="Arial"/>
              </a:rPr>
              <a:t>Øveprøver</a:t>
            </a:r>
            <a:r>
              <a:rPr lang="da-DK" sz="4000" b="1" dirty="0" smtClean="0">
                <a:latin typeface="Arial"/>
                <a:ea typeface="Arial"/>
                <a:cs typeface="Arial"/>
                <a:sym typeface="Arial"/>
              </a:rPr>
              <a:t> og eksempelprøver</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9"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da-DK" dirty="0"/>
              <a:t>Styrelsen for Undervisning og Kvalitet og Styrelsen for It og Læring gør det muligt for skolerne at afvikle tidligere stillede prøver på </a:t>
            </a:r>
            <a:r>
              <a:rPr lang="da-DK" dirty="0" smtClean="0"/>
              <a:t>testogprøver.dk.</a:t>
            </a:r>
          </a:p>
          <a:p>
            <a:pPr lvl="0">
              <a:buClr>
                <a:schemeClr val="dk1"/>
              </a:buClr>
              <a:buSzPts val="2800"/>
            </a:pPr>
            <a:endParaRPr lang="da-DK" dirty="0" smtClean="0"/>
          </a:p>
          <a:p>
            <a:pPr fontAlgn="base"/>
            <a:r>
              <a:rPr lang="da-DK" dirty="0" err="1"/>
              <a:t>Øveprøver</a:t>
            </a:r>
            <a:r>
              <a:rPr lang="da-DK" dirty="0"/>
              <a:t> er en mulighed for skolerne til at vise eleverne, hvordan prøverne bliver afviklet i testogprøver.dk, og skolerne vil eventuelt kunne anvende </a:t>
            </a:r>
            <a:r>
              <a:rPr lang="da-DK" dirty="0" err="1"/>
              <a:t>øveprøverne</a:t>
            </a:r>
            <a:r>
              <a:rPr lang="da-DK" dirty="0"/>
              <a:t> som terminsprøver</a:t>
            </a:r>
            <a:r>
              <a:rPr lang="da-DK" dirty="0" smtClean="0"/>
              <a:t>.</a:t>
            </a:r>
          </a:p>
          <a:p>
            <a:pPr fontAlgn="base"/>
            <a:endParaRPr lang="da-DK" dirty="0"/>
          </a:p>
          <a:p>
            <a:pPr fontAlgn="base"/>
            <a:r>
              <a:rPr lang="da-DK" dirty="0"/>
              <a:t>Uanset hvordan skolerne anvender </a:t>
            </a:r>
            <a:r>
              <a:rPr lang="da-DK" dirty="0" err="1"/>
              <a:t>øveprøverne</a:t>
            </a:r>
            <a:r>
              <a:rPr lang="da-DK" dirty="0"/>
              <a:t>, skal det understreges, at de alene er et tilbud, og at anvendelsen er skolernes egen beslutning</a:t>
            </a:r>
            <a:r>
              <a:rPr lang="da-DK" dirty="0" smtClean="0"/>
              <a:t>.</a:t>
            </a:r>
          </a:p>
          <a:p>
            <a:pPr fontAlgn="base"/>
            <a:endParaRPr lang="da-DK" dirty="0"/>
          </a:p>
          <a:p>
            <a:pPr fontAlgn="base"/>
            <a:r>
              <a:rPr lang="da-DK" dirty="0"/>
              <a:t>Der er således ikke etableret centrale backup-procedurer eller lignende i forbindelse med </a:t>
            </a:r>
            <a:r>
              <a:rPr lang="da-DK" dirty="0" err="1"/>
              <a:t>øveprøverne</a:t>
            </a:r>
            <a:r>
              <a:rPr lang="da-DK" dirty="0"/>
              <a:t>. Skulle det ske, at det ikke er muligt at tilgå testogprøver.dk under afviklingen af </a:t>
            </a:r>
            <a:r>
              <a:rPr lang="da-DK" dirty="0" err="1"/>
              <a:t>øveprøverne</a:t>
            </a:r>
            <a:r>
              <a:rPr lang="da-DK" dirty="0"/>
              <a:t>, vil det således være skolerne selv, der skal have en backup-plan klar</a:t>
            </a:r>
            <a:r>
              <a:rPr lang="da-DK" dirty="0" smtClean="0"/>
              <a:t>.</a:t>
            </a:r>
          </a:p>
          <a:p>
            <a:pPr fontAlgn="base"/>
            <a:endParaRPr lang="da-DK" dirty="0"/>
          </a:p>
          <a:p>
            <a:pPr fontAlgn="base"/>
            <a:r>
              <a:rPr lang="da-DK" dirty="0"/>
              <a:t>Det er muligt at afvikle 9. klasseprøverne for 8. klasse.</a:t>
            </a:r>
          </a:p>
          <a:p>
            <a:pPr lvl="0">
              <a:buClr>
                <a:schemeClr val="dk1"/>
              </a:buClr>
              <a:buSzPts val="2800"/>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5345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a:latin typeface="Arial"/>
                <a:ea typeface="Arial"/>
                <a:cs typeface="Arial"/>
                <a:sym typeface="Arial"/>
              </a:rPr>
              <a:t>Ø</a:t>
            </a:r>
            <a:r>
              <a:rPr lang="da-DK" sz="4000" b="1" dirty="0" err="1" smtClean="0">
                <a:latin typeface="Arial"/>
                <a:ea typeface="Arial"/>
                <a:cs typeface="Arial"/>
                <a:sym typeface="Arial"/>
              </a:rPr>
              <a:t>veprøverne</a:t>
            </a:r>
            <a:r>
              <a:rPr lang="da-DK" sz="4000" b="1" dirty="0" smtClean="0">
                <a:latin typeface="Arial"/>
                <a:ea typeface="Arial"/>
                <a:cs typeface="Arial"/>
                <a:sym typeface="Arial"/>
              </a:rPr>
              <a:t> i praksis</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9"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Det er relevant at </a:t>
            </a:r>
            <a:r>
              <a:rPr lang="da-DK" dirty="0" smtClean="0">
                <a:solidFill>
                  <a:schemeClr val="dk1"/>
                </a:solidFill>
                <a:latin typeface="Verdana"/>
                <a:ea typeface="Verdana"/>
                <a:cs typeface="Verdana"/>
                <a:sym typeface="Verdana"/>
              </a:rPr>
              <a:t>fremhæve</a:t>
            </a:r>
            <a:r>
              <a:rPr lang="da-DK" sz="1800" dirty="0" smtClean="0">
                <a:solidFill>
                  <a:schemeClr val="dk1"/>
                </a:solidFill>
                <a:latin typeface="Verdana"/>
                <a:ea typeface="Verdana"/>
                <a:cs typeface="Verdana"/>
                <a:sym typeface="Verdana"/>
              </a:rPr>
              <a:t>, at man som skole kan afvikle prøverne med en </a:t>
            </a:r>
            <a:r>
              <a:rPr lang="da-DK" sz="1800" i="1" dirty="0" smtClean="0">
                <a:solidFill>
                  <a:schemeClr val="dk1"/>
                </a:solidFill>
                <a:latin typeface="Verdana"/>
                <a:ea typeface="Verdana"/>
                <a:cs typeface="Verdana"/>
                <a:sym typeface="Verdana"/>
              </a:rPr>
              <a:t>alternativ</a:t>
            </a:r>
            <a:r>
              <a:rPr lang="da-DK" sz="1800" dirty="0" smtClean="0">
                <a:solidFill>
                  <a:schemeClr val="dk1"/>
                </a:solidFill>
                <a:latin typeface="Verdana"/>
                <a:ea typeface="Verdana"/>
                <a:cs typeface="Verdana"/>
                <a:sym typeface="Verdana"/>
              </a:rPr>
              <a:t> </a:t>
            </a:r>
            <a:r>
              <a:rPr lang="da-DK" dirty="0" smtClean="0">
                <a:solidFill>
                  <a:schemeClr val="dk1"/>
                </a:solidFill>
                <a:latin typeface="Verdana"/>
                <a:ea typeface="Verdana"/>
                <a:cs typeface="Verdana"/>
                <a:sym typeface="Verdana"/>
              </a:rPr>
              <a:t>organisering</a:t>
            </a:r>
            <a:r>
              <a:rPr lang="da-DK" sz="1800" dirty="0" smtClean="0">
                <a:solidFill>
                  <a:schemeClr val="dk1"/>
                </a:solidFill>
                <a:latin typeface="Verdana"/>
                <a:ea typeface="Verdana"/>
                <a:cs typeface="Verdana"/>
                <a:sym typeface="Verdana"/>
              </a:rPr>
              <a:t> og </a:t>
            </a:r>
            <a:r>
              <a:rPr lang="da-DK" sz="1800" dirty="0" err="1" smtClean="0">
                <a:solidFill>
                  <a:schemeClr val="dk1"/>
                </a:solidFill>
                <a:latin typeface="Verdana"/>
                <a:ea typeface="Verdana"/>
                <a:cs typeface="Verdana"/>
                <a:sym typeface="Verdana"/>
              </a:rPr>
              <a:t>stilladsering</a:t>
            </a:r>
            <a:r>
              <a:rPr lang="da-DK" sz="1800" dirty="0" smtClean="0">
                <a:solidFill>
                  <a:schemeClr val="dk1"/>
                </a:solidFill>
                <a:latin typeface="Verdana"/>
                <a:ea typeface="Verdana"/>
                <a:cs typeface="Verdana"/>
                <a:sym typeface="Verdana"/>
              </a:rPr>
              <a:t>. Man kan fx beslutte, at eleverne gives mulighed for at stille spørgsmål til en lærer undervejs i prøven, selvom det ikke er tilladt til den endelige prøve i maj. </a:t>
            </a:r>
          </a:p>
          <a:p>
            <a:pPr marR="0" lvl="0" algn="l" rtl="0">
              <a:spcBef>
                <a:spcPts val="0"/>
              </a:spcBef>
              <a:spcAft>
                <a:spcPts val="0"/>
              </a:spcAft>
              <a:buClr>
                <a:schemeClr val="dk1"/>
              </a:buClr>
              <a:buSzPts val="2800"/>
            </a:pPr>
            <a:endParaRPr lang="da-DK" sz="1800"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Ofte vil man som lærer vægte højt, at man så vidt muligt simulerer den rigtige prøve, så eleverne får mulighed for at fornemme, hvordan prøvesituationen føles. Det kan dog også være befordrende for eleverne, at de gives mulighed for at få støtte </a:t>
            </a:r>
            <a:r>
              <a:rPr lang="da-DK" sz="1800" i="1" dirty="0" smtClean="0">
                <a:solidFill>
                  <a:schemeClr val="dk1"/>
                </a:solidFill>
                <a:latin typeface="Verdana"/>
                <a:ea typeface="Verdana"/>
                <a:cs typeface="Verdana"/>
                <a:sym typeface="Verdana"/>
              </a:rPr>
              <a:t>undervejs</a:t>
            </a:r>
            <a:r>
              <a:rPr lang="da-DK" sz="1800" dirty="0" smtClean="0">
                <a:solidFill>
                  <a:schemeClr val="dk1"/>
                </a:solidFill>
                <a:latin typeface="Verdana"/>
                <a:ea typeface="Verdana"/>
                <a:cs typeface="Verdana"/>
                <a:sym typeface="Verdana"/>
              </a:rPr>
              <a:t> i prøven, da det ofte er </a:t>
            </a:r>
            <a:r>
              <a:rPr lang="da-DK" sz="1800" i="1" dirty="0" smtClean="0">
                <a:solidFill>
                  <a:schemeClr val="dk1"/>
                </a:solidFill>
                <a:latin typeface="Verdana"/>
                <a:ea typeface="Verdana"/>
                <a:cs typeface="Verdana"/>
                <a:sym typeface="Verdana"/>
              </a:rPr>
              <a:t>mens</a:t>
            </a:r>
            <a:r>
              <a:rPr lang="da-DK" sz="1800" dirty="0" smtClean="0">
                <a:solidFill>
                  <a:schemeClr val="dk1"/>
                </a:solidFill>
                <a:latin typeface="Verdana"/>
                <a:ea typeface="Verdana"/>
                <a:cs typeface="Verdana"/>
                <a:sym typeface="Verdana"/>
              </a:rPr>
              <a:t>, de er i gang med prøven, at centrale spørgsmål og opmærksomhedspunkter </a:t>
            </a:r>
            <a:r>
              <a:rPr lang="da-DK" dirty="0" smtClean="0">
                <a:solidFill>
                  <a:schemeClr val="dk1"/>
                </a:solidFill>
                <a:latin typeface="Verdana"/>
                <a:ea typeface="Verdana"/>
                <a:cs typeface="Verdana"/>
                <a:sym typeface="Verdana"/>
              </a:rPr>
              <a:t>bliver tydelige for eleverne selv. </a:t>
            </a:r>
          </a:p>
          <a:p>
            <a:pPr marR="0" lvl="0" algn="l" rtl="0">
              <a:spcBef>
                <a:spcPts val="0"/>
              </a:spcBef>
              <a:spcAft>
                <a:spcPts val="0"/>
              </a:spcAft>
              <a:buClr>
                <a:schemeClr val="dk1"/>
              </a:buClr>
              <a:buSzPts val="2800"/>
            </a:pPr>
            <a:endParaRPr lang="da-DK" dirty="0">
              <a:solidFill>
                <a:schemeClr val="dk1"/>
              </a:solidFill>
              <a:latin typeface="Verdana"/>
              <a:ea typeface="Verdana"/>
              <a:cs typeface="Verdana"/>
              <a:sym typeface="Verdana"/>
            </a:endParaRPr>
          </a:p>
          <a:p>
            <a:pPr lvl="0">
              <a:buClr>
                <a:schemeClr val="dk1"/>
              </a:buClr>
              <a:buSzPts val="2800"/>
            </a:pPr>
            <a:r>
              <a:rPr lang="da-DK" dirty="0" smtClean="0">
                <a:solidFill>
                  <a:schemeClr val="dk1"/>
                </a:solidFill>
                <a:latin typeface="Verdana"/>
                <a:ea typeface="Verdana"/>
                <a:cs typeface="Verdana"/>
                <a:sym typeface="Verdana"/>
              </a:rPr>
              <a:t>Det er ikke altid nemt for eleverne at overskue potentielle spørgsmål, opmærksomhedspunkter og lignende, hvis de ikke er direkte involveret i det, de skal finde spørgsmål og potentielle  opmærksomhedspunkter til. </a:t>
            </a:r>
            <a:r>
              <a:rPr lang="da-DK" dirty="0">
                <a:solidFill>
                  <a:schemeClr val="dk1"/>
                </a:solidFill>
                <a:ea typeface="Verdana"/>
                <a:cs typeface="Verdana"/>
                <a:sym typeface="Verdana"/>
              </a:rPr>
              <a:t>En alternativ organisering undervejs kan være en trædesten for eleverne i forhold til at kunne gennemskue centrale forhold, de med fordel kan have fokus på, og som de kan have behov for at blive støttet i, når det er mest presserende: under prøven. </a:t>
            </a:r>
            <a:endParaRPr lang="da-DK" sz="1800" i="1"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50391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1: </a:t>
            </a:r>
            <a:br>
              <a:rPr lang="da-DK" sz="4000" b="1" dirty="0" smtClean="0">
                <a:latin typeface="Arial"/>
                <a:ea typeface="Arial"/>
                <a:cs typeface="Arial"/>
                <a:sym typeface="Arial"/>
              </a:rPr>
            </a:br>
            <a:r>
              <a:rPr lang="da-DK" sz="4000" dirty="0" smtClean="0">
                <a:latin typeface="Arial"/>
                <a:ea typeface="Arial"/>
                <a:cs typeface="Arial"/>
                <a:sym typeface="Arial"/>
              </a:rPr>
              <a:t>Læseprøvens opbygning, udformning og opgavetyper</a:t>
            </a:r>
            <a:r>
              <a:rPr lang="da-DK" sz="4000" b="1" dirty="0" smtClean="0">
                <a:latin typeface="Arial"/>
                <a:ea typeface="Arial"/>
                <a:cs typeface="Arial"/>
                <a:sym typeface="Arial"/>
              </a:rPr>
              <a:t> </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6</a:t>
            </a:fld>
            <a:endParaRPr/>
          </a:p>
        </p:txBody>
      </p:sp>
    </p:spTree>
    <p:extLst>
      <p:ext uri="{BB962C8B-B14F-4D97-AF65-F5344CB8AC3E}">
        <p14:creationId xmlns:p14="http://schemas.microsoft.com/office/powerpoint/2010/main" val="336572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118533" cy="1692000"/>
          </a:xfrm>
          <a:prstGeom prst="rect">
            <a:avLst/>
          </a:prstGeom>
          <a:noFill/>
          <a:ln>
            <a:noFill/>
          </a:ln>
        </p:spPr>
        <p:txBody>
          <a:bodyPr spcFirstLastPara="1" wrap="square" lIns="0" tIns="0" rIns="0" bIns="0" anchor="t" anchorCtr="0">
            <a:noAutofit/>
          </a:bodyPr>
          <a:lstStyle/>
          <a:p>
            <a:pPr lvl="0"/>
            <a:r>
              <a:rPr lang="da-DK" sz="4000" b="1" dirty="0" smtClean="0">
                <a:latin typeface="Arial"/>
                <a:ea typeface="Arial"/>
                <a:cs typeface="Arial"/>
                <a:sym typeface="Arial"/>
              </a:rPr>
              <a:t>Forløbet for prøven i læsning </a:t>
            </a:r>
            <a:endParaRPr sz="4000" b="1" dirty="0">
              <a:latin typeface="Arial"/>
              <a:ea typeface="Arial"/>
              <a:cs typeface="Arial"/>
              <a:sym typeface="Arial"/>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Google Shape;200;p25"/>
          <p:cNvSpPr txBox="1">
            <a:spLocks/>
          </p:cNvSpPr>
          <p:nvPr/>
        </p:nvSpPr>
        <p:spPr>
          <a:xfrm>
            <a:off x="159203" y="6469002"/>
            <a:ext cx="9118533" cy="38899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sz="2000" b="1" dirty="0" smtClean="0">
                <a:latin typeface="Arial"/>
                <a:ea typeface="Arial"/>
                <a:cs typeface="Arial"/>
                <a:sym typeface="Arial"/>
              </a:rPr>
              <a:t>Prøvevejledningen s. 18</a:t>
            </a:r>
            <a:r>
              <a:rPr lang="da-DK" sz="900" b="1" dirty="0" smtClean="0">
                <a:latin typeface="Arial"/>
                <a:ea typeface="Arial"/>
                <a:cs typeface="Arial"/>
                <a:sym typeface="Arial"/>
              </a:rPr>
              <a:t> </a:t>
            </a:r>
            <a:endParaRPr lang="da-DK" sz="4000" b="1" dirty="0">
              <a:latin typeface="Arial"/>
              <a:ea typeface="Arial"/>
              <a:cs typeface="Arial"/>
              <a:sym typeface="Arial"/>
            </a:endParaRPr>
          </a:p>
        </p:txBody>
      </p:sp>
      <p:pic>
        <p:nvPicPr>
          <p:cNvPr id="3" name="Billede 2"/>
          <p:cNvPicPr>
            <a:picLocks noChangeAspect="1"/>
          </p:cNvPicPr>
          <p:nvPr/>
        </p:nvPicPr>
        <p:blipFill>
          <a:blip r:embed="rId3"/>
          <a:stretch>
            <a:fillRect/>
          </a:stretch>
        </p:blipFill>
        <p:spPr>
          <a:xfrm>
            <a:off x="1095375" y="1815873"/>
            <a:ext cx="9696450" cy="3705225"/>
          </a:xfrm>
          <a:prstGeom prst="rect">
            <a:avLst/>
          </a:prstGeom>
          <a:ln w="28575">
            <a:solidFill>
              <a:schemeClr val="tx1"/>
            </a:solidFill>
          </a:ln>
        </p:spPr>
      </p:pic>
    </p:spTree>
    <p:extLst>
      <p:ext uri="{BB962C8B-B14F-4D97-AF65-F5344CB8AC3E}">
        <p14:creationId xmlns:p14="http://schemas.microsoft.com/office/powerpoint/2010/main" val="96344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796465" y="1392516"/>
            <a:ext cx="10916564" cy="3849853"/>
          </a:xfrm>
          <a:prstGeom prst="rect">
            <a:avLst/>
          </a:prstGeom>
          <a:noFill/>
          <a:ln>
            <a:noFill/>
          </a:ln>
        </p:spPr>
        <p:txBody>
          <a:bodyPr spcFirstLastPara="1" wrap="square" lIns="121900" tIns="60925" rIns="121900" bIns="60925" anchor="t" anchorCtr="0">
            <a:noAutofit/>
          </a:bodyPr>
          <a:lstStyle/>
          <a:p>
            <a:endParaRPr lang="da-DK" sz="1800" dirty="0"/>
          </a:p>
          <a:p>
            <a:r>
              <a:rPr lang="da-DK" sz="1800" b="1" dirty="0" smtClean="0">
                <a:latin typeface="Verdana" panose="020B0604030504040204" pitchFamily="34" charset="0"/>
                <a:ea typeface="Verdana" panose="020B0604030504040204" pitchFamily="34" charset="0"/>
              </a:rPr>
              <a:t>Læseprøven består af forskellige </a:t>
            </a:r>
            <a:r>
              <a:rPr lang="da-DK" sz="1800" b="1" dirty="0" smtClean="0">
                <a:solidFill>
                  <a:schemeClr val="accent1"/>
                </a:solidFill>
                <a:latin typeface="Verdana" panose="020B0604030504040204" pitchFamily="34" charset="0"/>
                <a:ea typeface="Verdana" panose="020B0604030504040204" pitchFamily="34" charset="0"/>
              </a:rPr>
              <a:t>typer af tekster </a:t>
            </a:r>
            <a:r>
              <a:rPr lang="da-DK" sz="1800" b="1" dirty="0" smtClean="0">
                <a:solidFill>
                  <a:schemeClr val="tx1"/>
                </a:solidFill>
                <a:latin typeface="Verdana" panose="020B0604030504040204" pitchFamily="34" charset="0"/>
                <a:ea typeface="Verdana" panose="020B0604030504040204" pitchFamily="34" charset="0"/>
              </a:rPr>
              <a:t>og forskellige </a:t>
            </a:r>
            <a:r>
              <a:rPr lang="da-DK" sz="1800" b="1" dirty="0" smtClean="0">
                <a:solidFill>
                  <a:schemeClr val="accent1"/>
                </a:solidFill>
                <a:latin typeface="Verdana" panose="020B0604030504040204" pitchFamily="34" charset="0"/>
                <a:ea typeface="Verdana" panose="020B0604030504040204" pitchFamily="34" charset="0"/>
              </a:rPr>
              <a:t>genrer</a:t>
            </a:r>
            <a:r>
              <a:rPr lang="da-DK" sz="1800" b="1" dirty="0" smtClean="0">
                <a:latin typeface="Verdana" panose="020B0604030504040204" pitchFamily="34" charset="0"/>
                <a:ea typeface="Verdana" panose="020B0604030504040204" pitchFamily="34" charset="0"/>
              </a:rPr>
              <a:t>. </a:t>
            </a:r>
            <a:br>
              <a:rPr lang="da-DK" sz="1800" b="1" dirty="0" smtClean="0">
                <a:latin typeface="Verdana" panose="020B0604030504040204" pitchFamily="34" charset="0"/>
                <a:ea typeface="Verdana" panose="020B0604030504040204" pitchFamily="34" charset="0"/>
              </a:rPr>
            </a:br>
            <a:r>
              <a:rPr lang="da-DK" sz="1800" b="1" dirty="0" smtClean="0">
                <a:latin typeface="Verdana" panose="020B0604030504040204" pitchFamily="34" charset="0"/>
                <a:ea typeface="Verdana" panose="020B0604030504040204" pitchFamily="34" charset="0"/>
              </a:rPr>
              <a:t>Der er </a:t>
            </a:r>
            <a:r>
              <a:rPr lang="da-DK" sz="1800" b="1" dirty="0" smtClean="0">
                <a:solidFill>
                  <a:schemeClr val="accent1"/>
                </a:solidFill>
                <a:latin typeface="Verdana" panose="020B0604030504040204" pitchFamily="34" charset="0"/>
                <a:ea typeface="Verdana" panose="020B0604030504040204" pitchFamily="34" charset="0"/>
              </a:rPr>
              <a:t>fem</a:t>
            </a:r>
            <a:r>
              <a:rPr lang="da-DK" sz="1800" b="1" dirty="0" smtClean="0">
                <a:latin typeface="Verdana" panose="020B0604030504040204" pitchFamily="34" charset="0"/>
                <a:ea typeface="Verdana" panose="020B0604030504040204" pitchFamily="34" charset="0"/>
              </a:rPr>
              <a:t> tekster i alt i prøven, som er en </a:t>
            </a:r>
            <a:r>
              <a:rPr lang="da-DK" sz="1800" b="1" dirty="0" smtClean="0">
                <a:solidFill>
                  <a:schemeClr val="accent1"/>
                </a:solidFill>
                <a:latin typeface="Verdana" panose="020B0604030504040204" pitchFamily="34" charset="0"/>
                <a:ea typeface="Verdana" panose="020B0604030504040204" pitchFamily="34" charset="0"/>
              </a:rPr>
              <a:t>digitalt selvrettende </a:t>
            </a:r>
            <a:r>
              <a:rPr lang="da-DK" sz="1800" b="1" dirty="0" smtClean="0">
                <a:solidFill>
                  <a:schemeClr val="tx1"/>
                </a:solidFill>
                <a:latin typeface="Verdana" panose="020B0604030504040204" pitchFamily="34" charset="0"/>
                <a:ea typeface="Verdana" panose="020B0604030504040204" pitchFamily="34" charset="0"/>
              </a:rPr>
              <a:t>prøve</a:t>
            </a:r>
            <a:r>
              <a:rPr lang="da-DK" sz="1800" b="1" dirty="0" smtClean="0">
                <a:latin typeface="Verdana" panose="020B0604030504040204" pitchFamily="34" charset="0"/>
                <a:ea typeface="Verdana" panose="020B0604030504040204" pitchFamily="34" charset="0"/>
              </a:rPr>
              <a:t>. Læseprøven kan fx indeholde følgende tekster: </a:t>
            </a:r>
          </a:p>
          <a:p>
            <a:endParaRPr lang="da-DK" sz="1800" b="1" dirty="0" smtClean="0">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en </a:t>
            </a:r>
            <a:r>
              <a:rPr lang="da-DK" sz="1800" i="1" dirty="0" smtClean="0">
                <a:solidFill>
                  <a:schemeClr val="accent1"/>
                </a:solidFill>
                <a:latin typeface="Verdana" panose="020B0604030504040204" pitchFamily="34" charset="0"/>
                <a:ea typeface="Verdana" panose="020B0604030504040204" pitchFamily="34" charset="0"/>
              </a:rPr>
              <a:t>multimodal</a:t>
            </a:r>
            <a:r>
              <a:rPr lang="da-DK" sz="1800" dirty="0" smtClean="0">
                <a:solidFill>
                  <a:schemeClr val="accent3">
                    <a:lumMod val="50000"/>
                  </a:schemeClr>
                </a:solidFill>
                <a:latin typeface="Verdana" panose="020B0604030504040204" pitchFamily="34" charset="0"/>
                <a:ea typeface="Verdana" panose="020B0604030504040204" pitchFamily="34" charset="0"/>
              </a:rPr>
              <a:t> </a:t>
            </a:r>
            <a:r>
              <a:rPr lang="da-DK" sz="1800" i="1" dirty="0" err="1" smtClean="0">
                <a:solidFill>
                  <a:schemeClr val="accent1"/>
                </a:solidFill>
                <a:latin typeface="Verdana" panose="020B0604030504040204" pitchFamily="34" charset="0"/>
                <a:ea typeface="Verdana" panose="020B0604030504040204" pitchFamily="34" charset="0"/>
              </a:rPr>
              <a:t>faktatekst</a:t>
            </a:r>
            <a:r>
              <a:rPr lang="da-DK" sz="1800" dirty="0" smtClean="0">
                <a:solidFill>
                  <a:schemeClr val="accent3">
                    <a:lumMod val="50000"/>
                  </a:schemeClr>
                </a:solidFill>
                <a:latin typeface="Verdana" panose="020B0604030504040204" pitchFamily="34" charset="0"/>
                <a:ea typeface="Verdana" panose="020B0604030504040204" pitchFamily="34" charset="0"/>
              </a:rPr>
              <a:t> (fagtekst med en særlig grafisk opsætning)</a:t>
            </a:r>
          </a:p>
          <a:p>
            <a:pPr>
              <a:buClr>
                <a:schemeClr val="accent3">
                  <a:lumMod val="50000"/>
                </a:schemeClr>
              </a:buClr>
            </a:pPr>
            <a:r>
              <a:rPr lang="da-DK" sz="1800" dirty="0" smtClean="0">
                <a:solidFill>
                  <a:schemeClr val="accent3">
                    <a:lumMod val="50000"/>
                  </a:schemeClr>
                </a:solidFill>
                <a:latin typeface="Verdana" panose="020B0604030504040204" pitchFamily="34" charset="0"/>
                <a:ea typeface="Verdana" panose="020B0604030504040204" pitchFamily="34" charset="0"/>
              </a:rPr>
              <a:t> </a:t>
            </a:r>
          </a:p>
          <a:p>
            <a:pPr marL="285750" indent="-285750">
              <a:buClr>
                <a:schemeClr val="accent3">
                  <a:lumMod val="50000"/>
                </a:schemeClr>
              </a:buClr>
              <a:buFont typeface="Arial" panose="020B0604020202020204" pitchFamily="34" charset="0"/>
              <a:buChar char="•"/>
            </a:pPr>
            <a:r>
              <a:rPr lang="da-DK" sz="1800" dirty="0">
                <a:solidFill>
                  <a:schemeClr val="accent3">
                    <a:lumMod val="50000"/>
                  </a:schemeClr>
                </a:solidFill>
                <a:latin typeface="Verdana" panose="020B0604030504040204" pitchFamily="34" charset="0"/>
                <a:ea typeface="Verdana" panose="020B0604030504040204" pitchFamily="34" charset="0"/>
              </a:rPr>
              <a:t>en</a:t>
            </a:r>
            <a:r>
              <a:rPr lang="da-DK" sz="1800" i="1" dirty="0">
                <a:solidFill>
                  <a:schemeClr val="accent3">
                    <a:lumMod val="50000"/>
                  </a:schemeClr>
                </a:solidFill>
                <a:latin typeface="Verdana" panose="020B0604030504040204" pitchFamily="34" charset="0"/>
                <a:ea typeface="Verdana" panose="020B0604030504040204" pitchFamily="34" charset="0"/>
              </a:rPr>
              <a:t> </a:t>
            </a:r>
            <a:r>
              <a:rPr lang="da-DK" sz="1800" i="1" dirty="0">
                <a:solidFill>
                  <a:schemeClr val="accent1"/>
                </a:solidFill>
                <a:latin typeface="Verdana" panose="020B0604030504040204" pitchFamily="34" charset="0"/>
                <a:ea typeface="Verdana" panose="020B0604030504040204" pitchFamily="34" charset="0"/>
              </a:rPr>
              <a:t>fortælling</a:t>
            </a:r>
            <a:r>
              <a:rPr lang="da-DK" sz="1800" i="1" dirty="0">
                <a:solidFill>
                  <a:schemeClr val="accent3">
                    <a:lumMod val="50000"/>
                  </a:schemeClr>
                </a:solidFill>
                <a:latin typeface="Verdana" panose="020B0604030504040204" pitchFamily="34" charset="0"/>
                <a:ea typeface="Verdana" panose="020B0604030504040204" pitchFamily="34" charset="0"/>
              </a:rPr>
              <a:t> </a:t>
            </a:r>
            <a:r>
              <a:rPr lang="da-DK" sz="1800" dirty="0">
                <a:solidFill>
                  <a:schemeClr val="accent3">
                    <a:lumMod val="50000"/>
                  </a:schemeClr>
                </a:solidFill>
                <a:latin typeface="Verdana" panose="020B0604030504040204" pitchFamily="34" charset="0"/>
                <a:ea typeface="Verdana" panose="020B0604030504040204" pitchFamily="34" charset="0"/>
              </a:rPr>
              <a:t>(eventyr, myte, sagn</a:t>
            </a:r>
            <a:r>
              <a:rPr lang="da-DK" sz="1800" dirty="0" smtClean="0">
                <a:solidFill>
                  <a:schemeClr val="accent3">
                    <a:lumMod val="50000"/>
                  </a:schemeClr>
                </a:solidFill>
                <a:latin typeface="Verdana" panose="020B0604030504040204" pitchFamily="34" charset="0"/>
                <a:ea typeface="Verdana" panose="020B0604030504040204" pitchFamily="34" charset="0"/>
              </a:rPr>
              <a:t>)</a:t>
            </a:r>
          </a:p>
          <a:p>
            <a:pPr marL="285750" indent="-285750">
              <a:buClr>
                <a:schemeClr val="accent3">
                  <a:lumMod val="50000"/>
                </a:schemeClr>
              </a:buClr>
              <a:buFont typeface="Arial" panose="020B060402020202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en </a:t>
            </a:r>
            <a:r>
              <a:rPr lang="da-DK" sz="1800" i="1" dirty="0" smtClean="0">
                <a:solidFill>
                  <a:schemeClr val="accent1"/>
                </a:solidFill>
                <a:latin typeface="Verdana" panose="020B0604030504040204" pitchFamily="34" charset="0"/>
                <a:ea typeface="Verdana" panose="020B0604030504040204" pitchFamily="34" charset="0"/>
              </a:rPr>
              <a:t>opinionstekst</a:t>
            </a:r>
            <a:r>
              <a:rPr lang="da-DK" sz="1800" dirty="0" smtClean="0">
                <a:solidFill>
                  <a:schemeClr val="accent3">
                    <a:lumMod val="50000"/>
                  </a:schemeClr>
                </a:solidFill>
                <a:latin typeface="Verdana" panose="020B0604030504040204" pitchFamily="34" charset="0"/>
                <a:ea typeface="Verdana" panose="020B0604030504040204" pitchFamily="34" charset="0"/>
              </a:rPr>
              <a:t> (essay, klumme, leder, læserbrev, kronik) </a:t>
            </a:r>
          </a:p>
          <a:p>
            <a:pPr>
              <a:buClr>
                <a:schemeClr val="accent3">
                  <a:lumMod val="50000"/>
                </a:schemeClr>
              </a:buCl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sz="1800" dirty="0" smtClean="0">
                <a:solidFill>
                  <a:schemeClr val="accent3">
                    <a:lumMod val="50000"/>
                  </a:schemeClr>
                </a:solidFill>
                <a:latin typeface="Verdana" panose="020B0604030504040204" pitchFamily="34" charset="0"/>
                <a:ea typeface="Verdana" panose="020B0604030504040204" pitchFamily="34" charset="0"/>
              </a:rPr>
              <a:t>en </a:t>
            </a:r>
            <a:r>
              <a:rPr lang="da-DK" sz="1800" i="1" dirty="0" smtClean="0">
                <a:solidFill>
                  <a:schemeClr val="accent1"/>
                </a:solidFill>
                <a:latin typeface="Verdana" panose="020B0604030504040204" pitchFamily="34" charset="0"/>
                <a:ea typeface="Verdana" panose="020B0604030504040204" pitchFamily="34" charset="0"/>
              </a:rPr>
              <a:t>nyere fiktiv tekst </a:t>
            </a:r>
            <a:r>
              <a:rPr lang="da-DK" sz="1800" dirty="0" smtClean="0">
                <a:solidFill>
                  <a:schemeClr val="accent3">
                    <a:lumMod val="50000"/>
                  </a:schemeClr>
                </a:solidFill>
                <a:latin typeface="Verdana" panose="020B0604030504040204" pitchFamily="34" charset="0"/>
                <a:ea typeface="Verdana" panose="020B0604030504040204" pitchFamily="34" charset="0"/>
              </a:rPr>
              <a:t>(novelle) </a:t>
            </a:r>
          </a:p>
          <a:p>
            <a:pPr marL="285750" indent="-285750">
              <a:buClr>
                <a:schemeClr val="accent3">
                  <a:lumMod val="50000"/>
                </a:schemeClr>
              </a:buClr>
              <a:buFont typeface="Arial" panose="020B060402020202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sz="1800" dirty="0">
                <a:solidFill>
                  <a:schemeClr val="accent3">
                    <a:lumMod val="50000"/>
                  </a:schemeClr>
                </a:solidFill>
                <a:latin typeface="Verdana" panose="020B0604030504040204" pitchFamily="34" charset="0"/>
                <a:ea typeface="Verdana" panose="020B0604030504040204" pitchFamily="34" charset="0"/>
              </a:rPr>
              <a:t>en </a:t>
            </a:r>
            <a:r>
              <a:rPr lang="da-DK" sz="1800" i="1" dirty="0">
                <a:solidFill>
                  <a:schemeClr val="accent1"/>
                </a:solidFill>
                <a:latin typeface="Verdana" panose="020B0604030504040204" pitchFamily="34" charset="0"/>
                <a:ea typeface="Verdana" panose="020B0604030504040204" pitchFamily="34" charset="0"/>
              </a:rPr>
              <a:t>faglig tekst </a:t>
            </a:r>
            <a:r>
              <a:rPr lang="da-DK" sz="1800" dirty="0">
                <a:solidFill>
                  <a:schemeClr val="accent3">
                    <a:lumMod val="50000"/>
                  </a:schemeClr>
                </a:solidFill>
                <a:latin typeface="Verdana" panose="020B0604030504040204" pitchFamily="34" charset="0"/>
                <a:ea typeface="Verdana" panose="020B0604030504040204" pitchFamily="34" charset="0"/>
              </a:rPr>
              <a:t>(artikel) </a:t>
            </a:r>
          </a:p>
          <a:p>
            <a:pPr marL="285750" indent="-285750">
              <a:buClr>
                <a:schemeClr val="accent3">
                  <a:lumMod val="50000"/>
                </a:schemeClr>
              </a:buClr>
              <a:buFont typeface="Arial" panose="020B060402020202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Hvilke</a:t>
            </a:r>
            <a:r>
              <a:rPr lang="da-DK" sz="3400" b="1" dirty="0" smtClean="0">
                <a:solidFill>
                  <a:schemeClr val="accent1"/>
                </a:solidFill>
                <a:latin typeface="Arial"/>
                <a:ea typeface="Arial"/>
                <a:cs typeface="Arial"/>
                <a:sym typeface="Arial"/>
              </a:rPr>
              <a:t> tekster </a:t>
            </a:r>
            <a:r>
              <a:rPr lang="da-DK" sz="3400" b="1" dirty="0" smtClean="0">
                <a:latin typeface="Arial"/>
                <a:ea typeface="Arial"/>
                <a:cs typeface="Arial"/>
                <a:sym typeface="Arial"/>
              </a:rPr>
              <a:t>består læseprøven af?</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61112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2" name="Rektangel 1"/>
          <p:cNvSpPr/>
          <p:nvPr/>
        </p:nvSpPr>
        <p:spPr>
          <a:xfrm>
            <a:off x="637876" y="1754206"/>
            <a:ext cx="11057669" cy="3416320"/>
          </a:xfrm>
          <a:prstGeom prst="rect">
            <a:avLst/>
          </a:prstGeom>
        </p:spPr>
        <p:txBody>
          <a:bodyPr wrap="square">
            <a:spAutoFit/>
          </a:bodyPr>
          <a:lstStyle/>
          <a:p>
            <a:r>
              <a:rPr lang="da-DK" sz="1800" b="1" dirty="0" smtClean="0">
                <a:latin typeface="Verdana" panose="020B0604030504040204" pitchFamily="34" charset="0"/>
                <a:ea typeface="Verdana" panose="020B0604030504040204" pitchFamily="34" charset="0"/>
              </a:rPr>
              <a:t>Alle opgaver i </a:t>
            </a:r>
            <a:r>
              <a:rPr lang="da-DK" sz="1800" b="1" dirty="0">
                <a:latin typeface="Verdana" panose="020B0604030504040204" pitchFamily="34" charset="0"/>
                <a:ea typeface="Verdana" panose="020B0604030504040204" pitchFamily="34" charset="0"/>
              </a:rPr>
              <a:t>den digitalt selvrettende </a:t>
            </a:r>
            <a:r>
              <a:rPr lang="da-DK" sz="1800" b="1" dirty="0" smtClean="0">
                <a:latin typeface="Verdana" panose="020B0604030504040204" pitchFamily="34" charset="0"/>
                <a:ea typeface="Verdana" panose="020B0604030504040204" pitchFamily="34" charset="0"/>
              </a:rPr>
              <a:t>læseprøve er </a:t>
            </a:r>
            <a:br>
              <a:rPr lang="da-DK" sz="1800" b="1" dirty="0" smtClean="0">
                <a:latin typeface="Verdana" panose="020B0604030504040204" pitchFamily="34" charset="0"/>
                <a:ea typeface="Verdana" panose="020B0604030504040204" pitchFamily="34" charset="0"/>
              </a:rPr>
            </a:br>
            <a:r>
              <a:rPr lang="da-DK" sz="1800" b="1" dirty="0" smtClean="0">
                <a:solidFill>
                  <a:schemeClr val="accent1"/>
                </a:solidFill>
                <a:latin typeface="Verdana" panose="020B0604030504040204" pitchFamily="34" charset="0"/>
                <a:ea typeface="Verdana" panose="020B0604030504040204" pitchFamily="34" charset="0"/>
              </a:rPr>
              <a:t>multiple choice-opgaver</a:t>
            </a:r>
            <a:r>
              <a:rPr lang="da-DK" sz="1800" b="1" dirty="0" smtClean="0">
                <a:solidFill>
                  <a:schemeClr val="tx1"/>
                </a:solidFill>
                <a:latin typeface="Verdana" panose="020B0604030504040204" pitchFamily="34" charset="0"/>
                <a:ea typeface="Verdana" panose="020B0604030504040204" pitchFamily="34" charset="0"/>
              </a:rPr>
              <a:t>, hvor der er ét rigtigt svar til hvert spørgsmål. </a:t>
            </a:r>
            <a:endParaRPr lang="da-DK" sz="1800" b="1" dirty="0" smtClean="0">
              <a:latin typeface="Verdana" panose="020B0604030504040204" pitchFamily="34" charset="0"/>
              <a:ea typeface="Verdana" panose="020B0604030504040204" pitchFamily="34" charset="0"/>
            </a:endParaRPr>
          </a:p>
          <a:p>
            <a:endParaRPr lang="da-DK" sz="1800" dirty="0">
              <a:latin typeface="Verdana" panose="020B0604030504040204" pitchFamily="34" charset="0"/>
              <a:ea typeface="Verdana" panose="020B0604030504040204" pitchFamily="34" charset="0"/>
            </a:endParaRPr>
          </a:p>
          <a:p>
            <a:pPr marL="342900" indent="-342900">
              <a:buFontTx/>
              <a:buChar char="-"/>
            </a:pPr>
            <a:r>
              <a:rPr lang="da-DK" sz="1800" dirty="0">
                <a:latin typeface="Verdana" panose="020B0604030504040204" pitchFamily="34" charset="0"/>
                <a:ea typeface="Verdana" panose="020B0604030504040204" pitchFamily="34" charset="0"/>
              </a:rPr>
              <a:t>M</a:t>
            </a:r>
            <a:r>
              <a:rPr lang="da-DK" sz="1800" dirty="0" smtClean="0">
                <a:latin typeface="Verdana" panose="020B0604030504040204" pitchFamily="34" charset="0"/>
                <a:ea typeface="Verdana" panose="020B0604030504040204" pitchFamily="34" charset="0"/>
              </a:rPr>
              <a:t>an får udleveret et </a:t>
            </a:r>
            <a:r>
              <a:rPr lang="da-DK" sz="1800" b="1" dirty="0">
                <a:solidFill>
                  <a:schemeClr val="accent1"/>
                </a:solidFill>
                <a:latin typeface="Verdana" panose="020B0604030504040204" pitchFamily="34" charset="0"/>
                <a:ea typeface="Verdana" panose="020B0604030504040204" pitchFamily="34" charset="0"/>
              </a:rPr>
              <a:t>trykt </a:t>
            </a:r>
            <a:r>
              <a:rPr lang="da-DK" sz="1800" b="1" dirty="0" smtClean="0">
                <a:solidFill>
                  <a:schemeClr val="accent1"/>
                </a:solidFill>
                <a:latin typeface="Verdana" panose="020B0604030504040204" pitchFamily="34" charset="0"/>
                <a:ea typeface="Verdana" panose="020B0604030504040204" pitchFamily="34" charset="0"/>
              </a:rPr>
              <a:t>teksthæfte</a:t>
            </a:r>
            <a:r>
              <a:rPr lang="da-DK" sz="1800" dirty="0" smtClean="0">
                <a:latin typeface="Verdana" panose="020B0604030504040204" pitchFamily="34" charset="0"/>
                <a:ea typeface="Verdana" panose="020B0604030504040204" pitchFamily="34" charset="0"/>
              </a:rPr>
              <a:t>, </a:t>
            </a:r>
            <a:r>
              <a:rPr lang="da-DK" sz="1800" dirty="0">
                <a:latin typeface="Verdana" panose="020B0604030504040204" pitchFamily="34" charset="0"/>
                <a:ea typeface="Verdana" panose="020B0604030504040204" pitchFamily="34" charset="0"/>
              </a:rPr>
              <a:t>hvor teksterne til opgave 1-4 er </a:t>
            </a:r>
            <a:r>
              <a:rPr lang="da-DK" sz="1800" dirty="0" smtClean="0">
                <a:latin typeface="Verdana" panose="020B0604030504040204" pitchFamily="34" charset="0"/>
                <a:ea typeface="Verdana" panose="020B0604030504040204" pitchFamily="34" charset="0"/>
              </a:rPr>
              <a:t>trykt </a:t>
            </a:r>
          </a:p>
          <a:p>
            <a:endParaRPr lang="da-DK" sz="1800" dirty="0" smtClean="0">
              <a:latin typeface="Verdana" panose="020B0604030504040204" pitchFamily="34" charset="0"/>
              <a:ea typeface="Verdana" panose="020B0604030504040204" pitchFamily="34" charset="0"/>
            </a:endParaRPr>
          </a:p>
          <a:p>
            <a:pPr marL="342900" indent="-342900">
              <a:buFontTx/>
              <a:buChar char="-"/>
            </a:pPr>
            <a:r>
              <a:rPr lang="da-DK" sz="1800" dirty="0" smtClean="0">
                <a:latin typeface="Verdana" panose="020B0604030504040204" pitchFamily="34" charset="0"/>
                <a:ea typeface="Verdana" panose="020B0604030504040204" pitchFamily="34" charset="0"/>
              </a:rPr>
              <a:t>Man får et </a:t>
            </a:r>
            <a:r>
              <a:rPr lang="da-DK" sz="1800" b="1" dirty="0">
                <a:solidFill>
                  <a:schemeClr val="accent1"/>
                </a:solidFill>
                <a:latin typeface="Verdana" panose="020B0604030504040204" pitchFamily="34" charset="0"/>
                <a:ea typeface="Verdana" panose="020B0604030504040204" pitchFamily="34" charset="0"/>
              </a:rPr>
              <a:t>digitalt </a:t>
            </a:r>
            <a:r>
              <a:rPr lang="da-DK" sz="1800" b="1" dirty="0" smtClean="0">
                <a:solidFill>
                  <a:schemeClr val="accent1"/>
                </a:solidFill>
                <a:latin typeface="Verdana" panose="020B0604030504040204" pitchFamily="34" charset="0"/>
                <a:ea typeface="Verdana" panose="020B0604030504040204" pitchFamily="34" charset="0"/>
              </a:rPr>
              <a:t>opgavehæfte </a:t>
            </a:r>
            <a:r>
              <a:rPr lang="da-DK" sz="1800" dirty="0" smtClean="0">
                <a:latin typeface="Verdana" panose="020B0604030504040204" pitchFamily="34" charset="0"/>
                <a:ea typeface="Verdana" panose="020B0604030504040204" pitchFamily="34" charset="0"/>
              </a:rPr>
              <a:t>på computeren. Her findes både opgaverne til teksterne 1-4 og hele </a:t>
            </a:r>
            <a:r>
              <a:rPr lang="da-DK" sz="1800" dirty="0">
                <a:latin typeface="Verdana" panose="020B0604030504040204" pitchFamily="34" charset="0"/>
                <a:ea typeface="Verdana" panose="020B0604030504040204" pitchFamily="34" charset="0"/>
              </a:rPr>
              <a:t>opgave 5, der er </a:t>
            </a:r>
            <a:r>
              <a:rPr lang="da-DK" sz="1800" dirty="0" smtClean="0">
                <a:latin typeface="Verdana" panose="020B0604030504040204" pitchFamily="34" charset="0"/>
                <a:ea typeface="Verdana" panose="020B0604030504040204" pitchFamily="34" charset="0"/>
              </a:rPr>
              <a:t>en tekst med </a:t>
            </a:r>
            <a:r>
              <a:rPr lang="da-DK" sz="1800" b="1" dirty="0" smtClean="0">
                <a:solidFill>
                  <a:schemeClr val="accent1"/>
                </a:solidFill>
                <a:latin typeface="Verdana" panose="020B0604030504040204" pitchFamily="34" charset="0"/>
                <a:ea typeface="Verdana" panose="020B0604030504040204" pitchFamily="34" charset="0"/>
              </a:rPr>
              <a:t>parentesopgaver</a:t>
            </a:r>
            <a:endParaRPr lang="da-DK" sz="1800" dirty="0" smtClean="0">
              <a:solidFill>
                <a:schemeClr val="tx1"/>
              </a:solidFill>
              <a:latin typeface="Verdana" panose="020B0604030504040204" pitchFamily="34" charset="0"/>
              <a:ea typeface="Verdana" panose="020B0604030504040204" pitchFamily="34" charset="0"/>
            </a:endParaRPr>
          </a:p>
          <a:p>
            <a:pPr marL="342900" indent="-342900">
              <a:buFontTx/>
              <a:buChar char="-"/>
            </a:pPr>
            <a:endParaRPr lang="da-DK" sz="1800" dirty="0">
              <a:latin typeface="Verdana" panose="020B0604030504040204" pitchFamily="34" charset="0"/>
              <a:ea typeface="Verdana" panose="020B0604030504040204" pitchFamily="34" charset="0"/>
            </a:endParaRPr>
          </a:p>
          <a:p>
            <a:pPr marL="342900" indent="-342900">
              <a:buFontTx/>
              <a:buChar char="-"/>
            </a:pPr>
            <a:r>
              <a:rPr lang="da-DK" sz="1800" dirty="0">
                <a:latin typeface="Verdana" panose="020B0604030504040204" pitchFamily="34" charset="0"/>
                <a:ea typeface="Verdana" panose="020B0604030504040204" pitchFamily="34" charset="0"/>
              </a:rPr>
              <a:t>T</a:t>
            </a:r>
            <a:r>
              <a:rPr lang="da-DK" sz="1800" dirty="0" smtClean="0">
                <a:latin typeface="Verdana" panose="020B0604030504040204" pitchFamily="34" charset="0"/>
                <a:ea typeface="Verdana" panose="020B0604030504040204" pitchFamily="34" charset="0"/>
              </a:rPr>
              <a:t>ekst 1-4 er </a:t>
            </a:r>
            <a:r>
              <a:rPr lang="da-DK" sz="1800" b="1" dirty="0" smtClean="0">
                <a:solidFill>
                  <a:schemeClr val="accent1"/>
                </a:solidFill>
                <a:latin typeface="Verdana" panose="020B0604030504040204" pitchFamily="34" charset="0"/>
                <a:ea typeface="Verdana" panose="020B0604030504040204" pitchFamily="34" charset="0"/>
              </a:rPr>
              <a:t>multiple </a:t>
            </a:r>
            <a:r>
              <a:rPr lang="da-DK" sz="1800" b="1" dirty="0">
                <a:solidFill>
                  <a:schemeClr val="accent1"/>
                </a:solidFill>
                <a:latin typeface="Verdana" panose="020B0604030504040204" pitchFamily="34" charset="0"/>
                <a:ea typeface="Verdana" panose="020B0604030504040204" pitchFamily="34" charset="0"/>
              </a:rPr>
              <a:t>choice-opgaver</a:t>
            </a:r>
            <a:r>
              <a:rPr lang="da-DK" sz="1800" dirty="0">
                <a:solidFill>
                  <a:schemeClr val="tx1"/>
                </a:solidFill>
                <a:latin typeface="Verdana" panose="020B0604030504040204" pitchFamily="34" charset="0"/>
                <a:ea typeface="Verdana" panose="020B0604030504040204" pitchFamily="34" charset="0"/>
              </a:rPr>
              <a:t>:</a:t>
            </a:r>
            <a:r>
              <a:rPr lang="da-DK" sz="1800" dirty="0">
                <a:latin typeface="Verdana" panose="020B0604030504040204" pitchFamily="34" charset="0"/>
                <a:ea typeface="Verdana" panose="020B0604030504040204" pitchFamily="34" charset="0"/>
              </a:rPr>
              <a:t> </a:t>
            </a:r>
            <a:r>
              <a:rPr lang="da-DK" sz="1800" dirty="0" smtClean="0">
                <a:latin typeface="Verdana" panose="020B0604030504040204" pitchFamily="34" charset="0"/>
                <a:ea typeface="Verdana" panose="020B0604030504040204" pitchFamily="34" charset="0"/>
              </a:rPr>
              <a:t>Her skal man finde </a:t>
            </a:r>
            <a:r>
              <a:rPr lang="da-DK" sz="1800" b="1" dirty="0" smtClean="0">
                <a:solidFill>
                  <a:schemeClr val="accent1"/>
                </a:solidFill>
                <a:latin typeface="Verdana" panose="020B0604030504040204" pitchFamily="34" charset="0"/>
                <a:ea typeface="Verdana" panose="020B0604030504040204" pitchFamily="34" charset="0"/>
              </a:rPr>
              <a:t>ét rigtigt svar </a:t>
            </a:r>
            <a:r>
              <a:rPr lang="da-DK" sz="1800" dirty="0" smtClean="0">
                <a:latin typeface="Verdana" panose="020B0604030504040204" pitchFamily="34" charset="0"/>
                <a:ea typeface="Verdana" panose="020B0604030504040204" pitchFamily="34" charset="0"/>
              </a:rPr>
              <a:t>ud af fire mulige </a:t>
            </a:r>
          </a:p>
          <a:p>
            <a:pPr marL="342900" indent="-342900">
              <a:buFontTx/>
              <a:buChar char="-"/>
            </a:pPr>
            <a:endParaRPr lang="da-DK" sz="1800" dirty="0">
              <a:latin typeface="Verdana" panose="020B0604030504040204" pitchFamily="34" charset="0"/>
              <a:ea typeface="Verdana" panose="020B0604030504040204" pitchFamily="34" charset="0"/>
            </a:endParaRPr>
          </a:p>
          <a:p>
            <a:pPr marL="342900" indent="-342900">
              <a:buFontTx/>
              <a:buChar char="-"/>
            </a:pPr>
            <a:r>
              <a:rPr lang="da-DK" sz="1800" dirty="0">
                <a:latin typeface="Verdana" panose="020B0604030504040204" pitchFamily="34" charset="0"/>
                <a:ea typeface="Verdana" panose="020B0604030504040204" pitchFamily="34" charset="0"/>
              </a:rPr>
              <a:t>T</a:t>
            </a:r>
            <a:r>
              <a:rPr lang="da-DK" sz="1800" dirty="0" smtClean="0">
                <a:latin typeface="Verdana" panose="020B0604030504040204" pitchFamily="34" charset="0"/>
                <a:ea typeface="Verdana" panose="020B0604030504040204" pitchFamily="34" charset="0"/>
              </a:rPr>
              <a:t>ekst 5 er en </a:t>
            </a:r>
            <a:r>
              <a:rPr lang="da-DK" sz="1800" b="1" dirty="0" smtClean="0">
                <a:solidFill>
                  <a:schemeClr val="accent1"/>
                </a:solidFill>
                <a:latin typeface="Verdana" panose="020B0604030504040204" pitchFamily="34" charset="0"/>
                <a:ea typeface="Verdana" panose="020B0604030504040204" pitchFamily="34" charset="0"/>
              </a:rPr>
              <a:t>parentesopgave</a:t>
            </a:r>
            <a:r>
              <a:rPr lang="da-DK" sz="1800" dirty="0" smtClean="0">
                <a:latin typeface="Verdana" panose="020B0604030504040204" pitchFamily="34" charset="0"/>
                <a:ea typeface="Verdana" panose="020B0604030504040204" pitchFamily="34" charset="0"/>
              </a:rPr>
              <a:t>: Her skal man finde </a:t>
            </a:r>
            <a:r>
              <a:rPr lang="da-DK" sz="1800" b="1" dirty="0" smtClean="0">
                <a:solidFill>
                  <a:schemeClr val="accent1"/>
                </a:solidFill>
                <a:latin typeface="Verdana" panose="020B0604030504040204" pitchFamily="34" charset="0"/>
                <a:ea typeface="Verdana" panose="020B0604030504040204" pitchFamily="34" charset="0"/>
              </a:rPr>
              <a:t>ét rigtigt </a:t>
            </a:r>
            <a:r>
              <a:rPr lang="da-DK" sz="1800" b="1" dirty="0">
                <a:solidFill>
                  <a:schemeClr val="accent1"/>
                </a:solidFill>
                <a:latin typeface="Verdana" panose="020B0604030504040204" pitchFamily="34" charset="0"/>
                <a:ea typeface="Verdana" panose="020B0604030504040204" pitchFamily="34" charset="0"/>
              </a:rPr>
              <a:t>svar </a:t>
            </a:r>
            <a:r>
              <a:rPr lang="da-DK" sz="1800" dirty="0">
                <a:latin typeface="Verdana" panose="020B0604030504040204" pitchFamily="34" charset="0"/>
                <a:ea typeface="Verdana" panose="020B0604030504040204" pitchFamily="34" charset="0"/>
              </a:rPr>
              <a:t>ud af fire </a:t>
            </a:r>
            <a:r>
              <a:rPr lang="da-DK" sz="1800" dirty="0" smtClean="0">
                <a:latin typeface="Verdana" panose="020B0604030504040204" pitchFamily="34" charset="0"/>
                <a:ea typeface="Verdana" panose="020B0604030504040204" pitchFamily="34" charset="0"/>
              </a:rPr>
              <a:t>mulige </a:t>
            </a:r>
            <a:endParaRPr lang="da-DK" sz="1800" dirty="0">
              <a:solidFill>
                <a:srgbClr val="595959"/>
              </a:solidFill>
              <a:latin typeface="Verdana" panose="020B0604030504040204" pitchFamily="34" charset="0"/>
              <a:ea typeface="Verdana" panose="020B0604030504040204" pitchFamily="34" charset="0"/>
              <a:cs typeface="Calibri"/>
              <a:sym typeface="Calibri"/>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Hvilke</a:t>
            </a:r>
            <a:r>
              <a:rPr lang="da-DK" sz="3400" b="1" dirty="0" smtClean="0">
                <a:solidFill>
                  <a:schemeClr val="accent1"/>
                </a:solidFill>
                <a:latin typeface="Arial"/>
                <a:ea typeface="Arial"/>
                <a:cs typeface="Arial"/>
                <a:sym typeface="Arial"/>
              </a:rPr>
              <a:t> opgavetyper </a:t>
            </a:r>
            <a:r>
              <a:rPr lang="da-DK" sz="3400" b="1" dirty="0" smtClean="0">
                <a:latin typeface="Arial"/>
                <a:ea typeface="Arial"/>
                <a:cs typeface="Arial"/>
                <a:sym typeface="Arial"/>
              </a:rPr>
              <a:t>findes i læseprøven?</a:t>
            </a:r>
            <a:endParaRPr lang="da-DK" sz="3400" b="1" dirty="0">
              <a:latin typeface="Arial"/>
              <a:ea typeface="Arial"/>
              <a:cs typeface="Arial"/>
              <a:sym typeface="Arial"/>
            </a:endParaRPr>
          </a:p>
        </p:txBody>
      </p:sp>
      <p:sp>
        <p:nvSpPr>
          <p:cNvPr id="3" name="Rektangel 2"/>
          <p:cNvSpPr/>
          <p:nvPr/>
        </p:nvSpPr>
        <p:spPr>
          <a:xfrm>
            <a:off x="9033003" y="5202467"/>
            <a:ext cx="2834450" cy="1569660"/>
          </a:xfrm>
          <a:prstGeom prst="rect">
            <a:avLst/>
          </a:prstGeom>
          <a:ln w="19050">
            <a:solidFill>
              <a:schemeClr val="accent1"/>
            </a:solidFill>
          </a:ln>
        </p:spPr>
        <p:txBody>
          <a:bodyPr wrap="square">
            <a:spAutoFit/>
          </a:bodyPr>
          <a:lstStyle/>
          <a:p>
            <a:r>
              <a:rPr lang="da-DK" sz="1600" b="1" dirty="0" smtClean="0">
                <a:latin typeface="Verdana" panose="020B0604030504040204" pitchFamily="34" charset="0"/>
                <a:ea typeface="Verdana" panose="020B0604030504040204" pitchFamily="34" charset="0"/>
              </a:rPr>
              <a:t>1.2   Artiklen er skrevet af</a:t>
            </a:r>
          </a:p>
          <a:p>
            <a:pPr marL="285750" indent="-285750">
              <a:buFont typeface="Wingdings" panose="05000000000000000000" pitchFamily="2" charset="2"/>
              <a:buChar char="q"/>
            </a:pPr>
            <a:r>
              <a:rPr lang="da-DK" sz="1600" dirty="0" smtClean="0">
                <a:latin typeface="Verdana" panose="020B0604030504040204" pitchFamily="34" charset="0"/>
                <a:ea typeface="Verdana" panose="020B0604030504040204" pitchFamily="34" charset="0"/>
              </a:rPr>
              <a:t>Line Østergaard</a:t>
            </a:r>
          </a:p>
          <a:p>
            <a:pPr marL="285750" indent="-285750">
              <a:buFont typeface="Wingdings" panose="05000000000000000000" pitchFamily="2" charset="2"/>
              <a:buChar char="q"/>
            </a:pPr>
            <a:r>
              <a:rPr lang="da-DK" sz="1600" dirty="0" smtClean="0">
                <a:latin typeface="Verdana" panose="020B0604030504040204" pitchFamily="34" charset="0"/>
                <a:ea typeface="Verdana" panose="020B0604030504040204" pitchFamily="34" charset="0"/>
              </a:rPr>
              <a:t>Morten Olsen</a:t>
            </a:r>
          </a:p>
          <a:p>
            <a:pPr marL="285750" indent="-285750">
              <a:buFont typeface="Wingdings" panose="05000000000000000000" pitchFamily="2" charset="2"/>
              <a:buChar char="q"/>
            </a:pPr>
            <a:r>
              <a:rPr lang="da-DK" sz="1600" dirty="0" smtClean="0">
                <a:latin typeface="Verdana" panose="020B0604030504040204" pitchFamily="34" charset="0"/>
                <a:ea typeface="Verdana" panose="020B0604030504040204" pitchFamily="34" charset="0"/>
              </a:rPr>
              <a:t>Maiken Hvidtfeldt</a:t>
            </a:r>
          </a:p>
          <a:p>
            <a:pPr marL="285750" indent="-285750">
              <a:buFont typeface="Wingdings" panose="05000000000000000000" pitchFamily="2" charset="2"/>
              <a:buChar char="q"/>
            </a:pPr>
            <a:r>
              <a:rPr lang="da-DK" sz="1600" dirty="0" smtClean="0">
                <a:latin typeface="Verdana" panose="020B0604030504040204" pitchFamily="34" charset="0"/>
                <a:ea typeface="Verdana" panose="020B0604030504040204" pitchFamily="34" charset="0"/>
              </a:rPr>
              <a:t>Nina Bang</a:t>
            </a:r>
          </a:p>
        </p:txBody>
      </p:sp>
      <p:sp>
        <p:nvSpPr>
          <p:cNvPr id="5" name="Rektangel 4"/>
          <p:cNvSpPr/>
          <p:nvPr/>
        </p:nvSpPr>
        <p:spPr>
          <a:xfrm>
            <a:off x="4817657" y="5751769"/>
            <a:ext cx="3324949" cy="369332"/>
          </a:xfrm>
          <a:prstGeom prst="rect">
            <a:avLst/>
          </a:prstGeom>
        </p:spPr>
        <p:txBody>
          <a:bodyPr wrap="none">
            <a:spAutoFit/>
          </a:bodyPr>
          <a:lstStyle/>
          <a:p>
            <a:r>
              <a:rPr lang="da-DK" sz="1800" b="1" dirty="0">
                <a:solidFill>
                  <a:schemeClr val="tx1"/>
                </a:solidFill>
                <a:latin typeface="Verdana" panose="020B0604030504040204" pitchFamily="34" charset="0"/>
                <a:ea typeface="Verdana" panose="020B0604030504040204" pitchFamily="34" charset="0"/>
              </a:rPr>
              <a:t>multiple </a:t>
            </a:r>
            <a:r>
              <a:rPr lang="da-DK" sz="1800" b="1" dirty="0" smtClean="0">
                <a:solidFill>
                  <a:schemeClr val="tx1"/>
                </a:solidFill>
                <a:latin typeface="Verdana" panose="020B0604030504040204" pitchFamily="34" charset="0"/>
                <a:ea typeface="Verdana" panose="020B0604030504040204" pitchFamily="34" charset="0"/>
              </a:rPr>
              <a:t>choice-opgave</a:t>
            </a:r>
            <a:endParaRPr lang="da-DK" sz="1800" dirty="0">
              <a:solidFill>
                <a:schemeClr val="tx1"/>
              </a:solidFill>
            </a:endParaRPr>
          </a:p>
        </p:txBody>
      </p:sp>
      <p:sp>
        <p:nvSpPr>
          <p:cNvPr id="6" name="Højrepil 5"/>
          <p:cNvSpPr/>
          <p:nvPr/>
        </p:nvSpPr>
        <p:spPr>
          <a:xfrm>
            <a:off x="8035962" y="5798372"/>
            <a:ext cx="613186" cy="32272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9038240" y="6126300"/>
            <a:ext cx="277175" cy="307777"/>
          </a:xfrm>
          <a:prstGeom prst="rect">
            <a:avLst/>
          </a:prstGeom>
        </p:spPr>
        <p:txBody>
          <a:bodyPr wrap="none">
            <a:spAutoFit/>
          </a:bodyPr>
          <a:lstStyle/>
          <a:p>
            <a:r>
              <a:rPr lang="da-DK" b="1" dirty="0" smtClean="0">
                <a:solidFill>
                  <a:schemeClr val="tx1"/>
                </a:solidFill>
                <a:latin typeface="Verdana" panose="020B0604030504040204" pitchFamily="34" charset="0"/>
                <a:ea typeface="Verdana" panose="020B0604030504040204" pitchFamily="34" charset="0"/>
              </a:rPr>
              <a:t>x</a:t>
            </a:r>
            <a:endParaRPr lang="da-DK" dirty="0"/>
          </a:p>
        </p:txBody>
      </p:sp>
    </p:spTree>
    <p:extLst>
      <p:ext uri="{BB962C8B-B14F-4D97-AF65-F5344CB8AC3E}">
        <p14:creationId xmlns:p14="http://schemas.microsoft.com/office/powerpoint/2010/main" val="738631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2089</Words>
  <Application>Microsoft Office PowerPoint</Application>
  <PresentationFormat>Widescreen</PresentationFormat>
  <Paragraphs>267</Paragraphs>
  <Slides>24</Slides>
  <Notes>24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24</vt:i4>
      </vt:variant>
    </vt:vector>
  </HeadingPairs>
  <TitlesOfParts>
    <vt:vector size="31" baseType="lpstr">
      <vt:lpstr>Arial</vt:lpstr>
      <vt:lpstr>Calibri</vt:lpstr>
      <vt:lpstr>Georgia</vt:lpstr>
      <vt:lpstr>Source Sans Pro</vt:lpstr>
      <vt:lpstr>Verdana</vt:lpstr>
      <vt:lpstr>Wingdings</vt:lpstr>
      <vt:lpstr>UVM</vt:lpstr>
      <vt:lpstr>KLAR TIL LÆSEPRØVEN </vt:lpstr>
      <vt:lpstr>Til læreren – oversigt over indhold</vt:lpstr>
      <vt:lpstr>Til læreren – materialets opbygning </vt:lpstr>
      <vt:lpstr>Øveprøver og eksempelprøver</vt:lpstr>
      <vt:lpstr>Øveprøverne i praksis</vt:lpstr>
      <vt:lpstr>Del 1:  Læseprøvens opbygning, udformning og opgavetyper  </vt:lpstr>
      <vt:lpstr>Forløbet for prøven i læsning </vt:lpstr>
      <vt:lpstr>PowerPoint-præsentation</vt:lpstr>
      <vt:lpstr>PowerPoint-præsentation</vt:lpstr>
      <vt:lpstr>Del 2:  Læsemåder og læseformål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Del 3:  Prøvens omfang og sværhedsgrad </vt:lpstr>
      <vt:lpstr>PowerPoint-præsentation</vt:lpstr>
      <vt:lpstr>Del 4:  Gode råd til læseprøven </vt:lpstr>
      <vt:lpstr>PowerPoint-præsentation</vt:lpstr>
      <vt:lpstr>Materialer på emu.dk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2023-01-06T11:14:38Z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