
<file path=[Content_Types].xml><?xml version="1.0" encoding="utf-8"?>
<Types xmlns="http://schemas.openxmlformats.org/package/2006/content-types">
  <Default Extension="png" ContentType="image/png"/>
  <Default Extension="bin" ContentType="image/x-e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363" r:id="rId2"/>
    <p:sldId id="364" r:id="rId3"/>
    <p:sldId id="365" r:id="rId4"/>
    <p:sldId id="370" r:id="rId5"/>
    <p:sldId id="466" r:id="rId6"/>
    <p:sldId id="451" r:id="rId7"/>
    <p:sldId id="371" r:id="rId8"/>
    <p:sldId id="458" r:id="rId9"/>
    <p:sldId id="452" r:id="rId10"/>
    <p:sldId id="464" r:id="rId11"/>
    <p:sldId id="465" r:id="rId12"/>
    <p:sldId id="460" r:id="rId13"/>
    <p:sldId id="459" r:id="rId14"/>
    <p:sldId id="461" r:id="rId15"/>
    <p:sldId id="463" r:id="rId16"/>
    <p:sldId id="373" r:id="rId17"/>
    <p:sldId id="462" r:id="rId18"/>
    <p:sldId id="430" r:id="rId19"/>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31F59"/>
    <a:srgbClr val="92D050"/>
    <a:srgbClr val="37B7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llemlayout 1 - Marker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853" autoAdjust="0"/>
  </p:normalViewPr>
  <p:slideViewPr>
    <p:cSldViewPr snapToGrid="0" showGuides="1">
      <p:cViewPr varScale="1">
        <p:scale>
          <a:sx n="61" d="100"/>
          <a:sy n="61" d="100"/>
        </p:scale>
        <p:origin x="1284" y="7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443663"/>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57637" y="9443663"/>
            <a:ext cx="2951163" cy="498851"/>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57637" y="0"/>
            <a:ext cx="2951163" cy="498852"/>
          </a:xfrm>
          <a:prstGeom prst="rect">
            <a:avLst/>
          </a:prstGeom>
        </p:spPr>
        <p:txBody>
          <a:bodyPr vert="horz" lIns="91440" tIns="45720" rIns="91440" bIns="45720" rtlCol="0"/>
          <a:lstStyle>
            <a:lvl1pPr algn="r">
              <a:defRPr sz="1200"/>
            </a:lvl1pPr>
          </a:lstStyle>
          <a:p>
            <a:fld id="{13F6AEEE-E778-402E-8B8F-9A98AED26EB8}" type="datetimeFigureOut">
              <a:rPr lang="en-GB" smtClean="0"/>
              <a:t>06/01/2023</a:t>
            </a:fld>
            <a:endParaRPr lang="en-GB"/>
          </a:p>
        </p:txBody>
      </p:sp>
      <p:sp>
        <p:nvSpPr>
          <p:cNvPr id="9" name="Header Placeholder 8"/>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57637" y="0"/>
            <a:ext cx="2951163" cy="498852"/>
          </a:xfrm>
          <a:prstGeom prst="rect">
            <a:avLst/>
          </a:prstGeom>
        </p:spPr>
        <p:txBody>
          <a:bodyPr vert="horz" lIns="91440" tIns="45720" rIns="91440" bIns="45720" rtlCol="0"/>
          <a:lstStyle>
            <a:lvl1pPr algn="r">
              <a:defRPr sz="1000"/>
            </a:lvl1pPr>
          </a:lstStyle>
          <a:p>
            <a:fld id="{1386E511-D742-4EFE-90B5-C9FC42762E0F}" type="datetimeFigureOut">
              <a:rPr lang="en-GB" smtClean="0"/>
              <a:pPr/>
              <a:t>06/01/2023</a:t>
            </a:fld>
            <a:endParaRPr lang="en-GB"/>
          </a:p>
        </p:txBody>
      </p:sp>
      <p:sp>
        <p:nvSpPr>
          <p:cNvPr id="10" name="Slide Number Placeholder 9"/>
          <p:cNvSpPr>
            <a:spLocks noGrp="1"/>
          </p:cNvSpPr>
          <p:nvPr>
            <p:ph type="sldNum" sz="quarter" idx="5"/>
          </p:nvPr>
        </p:nvSpPr>
        <p:spPr>
          <a:xfrm>
            <a:off x="3857637" y="9443663"/>
            <a:ext cx="2951163" cy="498851"/>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9443663"/>
            <a:ext cx="2951163" cy="498851"/>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64832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80897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11</a:t>
            </a:fld>
            <a:endParaRPr/>
          </a:p>
        </p:txBody>
      </p:sp>
    </p:spTree>
    <p:extLst>
      <p:ext uri="{BB962C8B-B14F-4D97-AF65-F5344CB8AC3E}">
        <p14:creationId xmlns:p14="http://schemas.microsoft.com/office/powerpoint/2010/main" val="2076739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63119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19444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78734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307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16</a:t>
            </a:fld>
            <a:endParaRPr/>
          </a:p>
        </p:txBody>
      </p:sp>
    </p:spTree>
    <p:extLst>
      <p:ext uri="{BB962C8B-B14F-4D97-AF65-F5344CB8AC3E}">
        <p14:creationId xmlns:p14="http://schemas.microsoft.com/office/powerpoint/2010/main" val="2191057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8658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10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8" name="Google Shape;588;p1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988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0885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204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4</a:t>
            </a:fld>
            <a:endParaRPr/>
          </a:p>
        </p:txBody>
      </p:sp>
    </p:spTree>
    <p:extLst>
      <p:ext uri="{BB962C8B-B14F-4D97-AF65-F5344CB8AC3E}">
        <p14:creationId xmlns:p14="http://schemas.microsoft.com/office/powerpoint/2010/main" val="454047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422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8535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36767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29936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4209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7">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BFD5AE3B-F96A-4971-88AA-E3342363B4BD}" type="datetime2">
              <a:rPr lang="da-DK" smtClean="0"/>
              <a:t>6. januar 2023</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A82143AC-41B5-4E84-8870-A146AB5F32EF}" type="datetime2">
              <a:rPr lang="da-DK" noProof="0" smtClean="0"/>
              <a:t>6. januar 2023</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F7DEBFBC-3EA9-44C1-B812-425A86C4EEE2}" type="datetime2">
              <a:rPr lang="da-DK" noProof="0" smtClean="0"/>
              <a:t>6. januar 2023</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6AF4479B-0355-4C94-B49B-FA0F61B2E61F}"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90AE9A50-9B1B-4B99-B37D-C831A2F18C32}"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2" name="Logo">
            <a:extLst>
              <a:ext uri="{FF2B5EF4-FFF2-40B4-BE49-F238E27FC236}">
                <a16:creationId xmlns:a16="http://schemas.microsoft.com/office/drawing/2014/main" id="{6A9D7866-1FDA-4F89-92F1-878E31CEA7B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3396B4CC-ED91-4188-915A-B03A40A4FC6D}"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6BC8EB62-94E0-4B88-9310-AE0A3E25649E}"/>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EACBBA05-F03B-4771-AE42-83F7A1512132}"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010B3704-A025-4245-B180-68D9D51542B6}"/>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B3D5FE07-220B-4D1C-8BB9-7BA067CFE954}"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91D087ED-E398-40B7-B4B0-9333A9D503E4}"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401D0830-2C72-4264-A829-6A06796980D4}"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ABE3C328-CDB0-47FE-9B97-698504617AD5}" type="datetime2">
              <a:rPr lang="da-DK" smtClean="0"/>
              <a:t>6. januar 2023</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D6FDACE4-702C-4D35-B003-DE3DFD133E76}" type="datetime2">
              <a:rPr lang="da-DK" smtClean="0"/>
              <a:t>6. januar 2023</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2" name="Text Placeholder 7">
            <a:extLst>
              <a:ext uri="{FF2B5EF4-FFF2-40B4-BE49-F238E27FC236}">
                <a16:creationId xmlns:a16="http://schemas.microsoft.com/office/drawing/2014/main" id="{68BB7134-2919-4382-92CA-D9C0A510422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8C818D3C-F1CD-4B06-B43C-499D3954A026}" type="datetime2">
              <a:rPr lang="da-DK" smtClean="0"/>
              <a:t>6. januar 2023</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784727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rside m. billede">
  <p:cSld name="1_Forside m. billede">
    <p:bg>
      <p:bgPr>
        <a:solidFill>
          <a:schemeClr val="lt2"/>
        </a:solidFill>
        <a:effectLst/>
      </p:bgPr>
    </p:bg>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2429999" y="3808800"/>
            <a:ext cx="7369639" cy="13788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a:spLocks noGrp="1"/>
          </p:cNvSpPr>
          <p:nvPr>
            <p:ph type="pic" idx="2"/>
          </p:nvPr>
        </p:nvSpPr>
        <p:spPr>
          <a:xfrm>
            <a:off x="0" y="0"/>
            <a:ext cx="12193201" cy="3430800"/>
          </a:xfrm>
          <a:prstGeom prst="rect">
            <a:avLst/>
          </a:prstGeom>
          <a:solidFill>
            <a:schemeClr val="lt1"/>
          </a:solid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19" name="Google Shape;19;p2"/>
          <p:cNvSpPr/>
          <p:nvPr/>
        </p:nvSpPr>
        <p:spPr>
          <a:xfrm>
            <a:off x="-2" y="3841285"/>
            <a:ext cx="1838229" cy="2508669"/>
          </a:xfrm>
          <a:custGeom>
            <a:avLst/>
            <a:gdLst/>
            <a:ahLst/>
            <a:cxnLst/>
            <a:rect l="l" t="t" r="r" b="b"/>
            <a:pathLst>
              <a:path w="4233836" h="5778004" extrusionOk="0">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Verdana"/>
              <a:ea typeface="Verdana"/>
              <a:cs typeface="Verdana"/>
              <a:sym typeface="Verdana"/>
            </a:endParaRPr>
          </a:p>
        </p:txBody>
      </p:sp>
      <p:sp>
        <p:nvSpPr>
          <p:cNvPr id="20" name="Google Shape;20;p2"/>
          <p:cNvSpPr txBox="1">
            <a:spLocks noGrp="1"/>
          </p:cNvSpPr>
          <p:nvPr>
            <p:ph type="body" idx="1"/>
          </p:nvPr>
        </p:nvSpPr>
        <p:spPr>
          <a:xfrm>
            <a:off x="2421999" y="5542144"/>
            <a:ext cx="489012" cy="72000"/>
          </a:xfrm>
          <a:prstGeom prst="rect">
            <a:avLst/>
          </a:prstGeom>
          <a:solidFill>
            <a:schemeClr val="dk1"/>
          </a:solid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1" name="Google Shape;21;p2"/>
          <p:cNvSpPr txBox="1">
            <a:spLocks noGrp="1"/>
          </p:cNvSpPr>
          <p:nvPr>
            <p:ph type="body" idx="3"/>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2" name="Google Shape;22;p2"/>
          <p:cNvSpPr txBox="1">
            <a:spLocks noGrp="1"/>
          </p:cNvSpPr>
          <p:nvPr>
            <p:ph type="dt" idx="10"/>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
          <p:cNvSpPr txBox="1">
            <a:spLocks noGrp="1"/>
          </p:cNvSpPr>
          <p:nvPr>
            <p:ph type="ftr" idx="11"/>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
          <p:cNvSpPr txBox="1">
            <a:spLocks noGrp="1"/>
          </p:cNvSpPr>
          <p:nvPr>
            <p:ph type="sldNum" idx="12"/>
          </p:nvPr>
        </p:nvSpPr>
        <p:spPr>
          <a:xfrm>
            <a:off x="0" y="6858000"/>
            <a:ext cx="0" cy="0"/>
          </a:xfrm>
          <a:prstGeom prst="rect">
            <a:avLst/>
          </a:prstGeom>
          <a:noFill/>
          <a:ln>
            <a:noFill/>
          </a:ln>
        </p:spPr>
        <p:txBody>
          <a:bodyPr spcFirstLastPara="1" wrap="square" lIns="0" tIns="0" rIns="0" bIns="0" anchor="b" anchorCtr="0">
            <a:noAutofit/>
          </a:bodyPr>
          <a:lstStyle>
            <a:lvl1pPr marL="0" lvl="0" indent="0" algn="r">
              <a:spcBef>
                <a:spcPts val="0"/>
              </a:spcBef>
              <a:buNone/>
              <a:defRPr sz="100" b="0" i="0" u="none" strike="noStrike" cap="none">
                <a:latin typeface="Verdana"/>
                <a:ea typeface="Verdana"/>
                <a:cs typeface="Verdana"/>
                <a:sym typeface="Verdana"/>
              </a:defRPr>
            </a:lvl1pPr>
            <a:lvl2pPr marL="0" lvl="1" indent="0" algn="r">
              <a:spcBef>
                <a:spcPts val="0"/>
              </a:spcBef>
              <a:buNone/>
              <a:defRPr sz="100" b="0" i="0" u="none" strike="noStrike" cap="none">
                <a:latin typeface="Verdana"/>
                <a:ea typeface="Verdana"/>
                <a:cs typeface="Verdana"/>
                <a:sym typeface="Verdana"/>
              </a:defRPr>
            </a:lvl2pPr>
            <a:lvl3pPr marL="0" lvl="2" indent="0" algn="r">
              <a:spcBef>
                <a:spcPts val="0"/>
              </a:spcBef>
              <a:buNone/>
              <a:defRPr sz="100" b="0" i="0" u="none" strike="noStrike" cap="none">
                <a:latin typeface="Verdana"/>
                <a:ea typeface="Verdana"/>
                <a:cs typeface="Verdana"/>
                <a:sym typeface="Verdana"/>
              </a:defRPr>
            </a:lvl3pPr>
            <a:lvl4pPr marL="0" lvl="3" indent="0" algn="r">
              <a:spcBef>
                <a:spcPts val="0"/>
              </a:spcBef>
              <a:buNone/>
              <a:defRPr sz="100" b="0" i="0" u="none" strike="noStrike" cap="none">
                <a:latin typeface="Verdana"/>
                <a:ea typeface="Verdana"/>
                <a:cs typeface="Verdana"/>
                <a:sym typeface="Verdana"/>
              </a:defRPr>
            </a:lvl4pPr>
            <a:lvl5pPr marL="0" lvl="4" indent="0" algn="r">
              <a:spcBef>
                <a:spcPts val="0"/>
              </a:spcBef>
              <a:buNone/>
              <a:defRPr sz="100" b="0" i="0" u="none" strike="noStrike" cap="none">
                <a:latin typeface="Verdana"/>
                <a:ea typeface="Verdana"/>
                <a:cs typeface="Verdana"/>
                <a:sym typeface="Verdana"/>
              </a:defRPr>
            </a:lvl5pPr>
            <a:lvl6pPr marL="0" lvl="5" indent="0" algn="r">
              <a:spcBef>
                <a:spcPts val="0"/>
              </a:spcBef>
              <a:buNone/>
              <a:defRPr sz="100" b="0" i="0" u="none" strike="noStrike" cap="none">
                <a:latin typeface="Verdana"/>
                <a:ea typeface="Verdana"/>
                <a:cs typeface="Verdana"/>
                <a:sym typeface="Verdana"/>
              </a:defRPr>
            </a:lvl6pPr>
            <a:lvl7pPr marL="0" lvl="6" indent="0" algn="r">
              <a:spcBef>
                <a:spcPts val="0"/>
              </a:spcBef>
              <a:buNone/>
              <a:defRPr sz="100" b="0" i="0" u="none" strike="noStrike" cap="none">
                <a:latin typeface="Verdana"/>
                <a:ea typeface="Verdana"/>
                <a:cs typeface="Verdana"/>
                <a:sym typeface="Verdana"/>
              </a:defRPr>
            </a:lvl7pPr>
            <a:lvl8pPr marL="0" lvl="7" indent="0" algn="r">
              <a:spcBef>
                <a:spcPts val="0"/>
              </a:spcBef>
              <a:buNone/>
              <a:defRPr sz="100" b="0" i="0" u="none" strike="noStrike" cap="none">
                <a:latin typeface="Verdana"/>
                <a:ea typeface="Verdana"/>
                <a:cs typeface="Verdana"/>
                <a:sym typeface="Verdana"/>
              </a:defRPr>
            </a:lvl8pPr>
            <a:lvl9pPr marL="0" lvl="8" indent="0" algn="r">
              <a:spcBef>
                <a:spcPts val="0"/>
              </a:spcBef>
              <a:buNone/>
              <a:defRPr sz="100" b="0" i="0" u="none" strike="noStrike" cap="none">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265958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1"/>
        <p:cNvGrpSpPr/>
        <p:nvPr/>
      </p:nvGrpSpPr>
      <p:grpSpPr>
        <a:xfrm>
          <a:off x="0" y="0"/>
          <a:ext cx="0" cy="0"/>
          <a:chOff x="0" y="0"/>
          <a:chExt cx="0" cy="0"/>
        </a:xfrm>
      </p:grpSpPr>
      <p:sp>
        <p:nvSpPr>
          <p:cNvPr id="182" name="Google Shape;182;p23"/>
          <p:cNvSpPr txBox="1">
            <a:spLocks noGrp="1"/>
          </p:cNvSpPr>
          <p:nvPr>
            <p:ph type="title"/>
          </p:nvPr>
        </p:nvSpPr>
        <p:spPr>
          <a:xfrm>
            <a:off x="415600" y="593367"/>
            <a:ext cx="11360700" cy="763500"/>
          </a:xfrm>
          <a:prstGeom prst="rect">
            <a:avLst/>
          </a:prstGeom>
        </p:spPr>
        <p:txBody>
          <a:bodyPr spcFirstLastPara="1" wrap="square" lIns="0" tIns="0" rIns="0" bIns="0" anchor="t"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3" name="Google Shape;183;p23"/>
          <p:cNvSpPr txBox="1">
            <a:spLocks noGrp="1"/>
          </p:cNvSpPr>
          <p:nvPr>
            <p:ph type="body" idx="1"/>
          </p:nvPr>
        </p:nvSpPr>
        <p:spPr>
          <a:xfrm>
            <a:off x="415600" y="1536633"/>
            <a:ext cx="11360700" cy="4555200"/>
          </a:xfrm>
          <a:prstGeom prst="rect">
            <a:avLst/>
          </a:prstGeom>
        </p:spPr>
        <p:txBody>
          <a:bodyPr spcFirstLastPara="1" wrap="square" lIns="0" tIns="0" rIns="0" bIns="0" anchor="t" anchorCtr="0">
            <a:noAutofit/>
          </a:bodyPr>
          <a:lstStyle>
            <a:lvl1pPr marL="457200" lvl="0" indent="-355600" rtl="0">
              <a:spcBef>
                <a:spcPts val="1200"/>
              </a:spcBef>
              <a:spcAft>
                <a:spcPts val="0"/>
              </a:spcAft>
              <a:buSzPts val="2000"/>
              <a:buChar char="•"/>
              <a:defRPr/>
            </a:lvl1pPr>
            <a:lvl2pPr marL="914400" lvl="1" indent="-342900" rtl="0">
              <a:spcBef>
                <a:spcPts val="600"/>
              </a:spcBef>
              <a:spcAft>
                <a:spcPts val="0"/>
              </a:spcAft>
              <a:buSzPts val="1800"/>
              <a:buChar char="•"/>
              <a:defRPr/>
            </a:lvl2pPr>
            <a:lvl3pPr marL="1371600" lvl="2" indent="-330200" rtl="0">
              <a:spcBef>
                <a:spcPts val="600"/>
              </a:spcBef>
              <a:spcAft>
                <a:spcPts val="0"/>
              </a:spcAft>
              <a:buSzPts val="1600"/>
              <a:buChar char="•"/>
              <a:defRPr/>
            </a:lvl3pPr>
            <a:lvl4pPr marL="1828800" lvl="3" indent="-355600" rtl="0">
              <a:spcBef>
                <a:spcPts val="600"/>
              </a:spcBef>
              <a:spcAft>
                <a:spcPts val="0"/>
              </a:spcAft>
              <a:buSzPts val="2000"/>
              <a:buChar char="​"/>
              <a:defRPr/>
            </a:lvl4pPr>
            <a:lvl5pPr marL="2286000" lvl="4" indent="-355600" rtl="0">
              <a:spcBef>
                <a:spcPts val="600"/>
              </a:spcBef>
              <a:spcAft>
                <a:spcPts val="0"/>
              </a:spcAft>
              <a:buSzPts val="2000"/>
              <a:buChar char="​"/>
              <a:defRPr/>
            </a:lvl5pPr>
            <a:lvl6pPr marL="2743200" lvl="5" indent="-292100" rtl="0">
              <a:spcBef>
                <a:spcPts val="600"/>
              </a:spcBef>
              <a:spcAft>
                <a:spcPts val="0"/>
              </a:spcAft>
              <a:buSzPts val="1000"/>
              <a:buAutoNum type="arabicParenR"/>
              <a:defRPr/>
            </a:lvl6pPr>
            <a:lvl7pPr marL="3200400" lvl="6" indent="-292100" rtl="0">
              <a:spcBef>
                <a:spcPts val="600"/>
              </a:spcBef>
              <a:spcAft>
                <a:spcPts val="0"/>
              </a:spcAft>
              <a:buSzPts val="1000"/>
              <a:buAutoNum type="alphaLcParenR"/>
              <a:defRPr/>
            </a:lvl7pPr>
            <a:lvl8pPr marL="3657600" lvl="7" indent="-292100" rtl="0">
              <a:spcBef>
                <a:spcPts val="600"/>
              </a:spcBef>
              <a:spcAft>
                <a:spcPts val="0"/>
              </a:spcAft>
              <a:buSzPts val="1000"/>
              <a:buChar char="•"/>
              <a:defRPr/>
            </a:lvl8pPr>
            <a:lvl9pPr marL="4114800" lvl="8" indent="-228600" rtl="0">
              <a:spcBef>
                <a:spcPts val="600"/>
              </a:spcBef>
              <a:spcAft>
                <a:spcPts val="0"/>
              </a:spcAft>
              <a:buSzPts val="7200"/>
              <a:buNone/>
              <a:defRPr/>
            </a:lvl9pPr>
          </a:lstStyle>
          <a:p>
            <a:endParaRPr/>
          </a:p>
        </p:txBody>
      </p:sp>
      <p:sp>
        <p:nvSpPr>
          <p:cNvPr id="184" name="Google Shape;184;p23"/>
          <p:cNvSpPr txBox="1">
            <a:spLocks noGrp="1"/>
          </p:cNvSpPr>
          <p:nvPr>
            <p:ph type="sldNum" idx="12"/>
          </p:nvPr>
        </p:nvSpPr>
        <p:spPr>
          <a:xfrm>
            <a:off x="11296610" y="6217622"/>
            <a:ext cx="731700" cy="524700"/>
          </a:xfrm>
          <a:prstGeom prst="rect">
            <a:avLst/>
          </a:prstGeom>
        </p:spPr>
        <p:txBody>
          <a:bodyPr spcFirstLastPara="1" wrap="square" lIns="0" tIns="0" rIns="0" bIns="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803926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Breaker m. helsidet billede (hvidt logo)">
  <p:cSld name="1_Breaker m. helsidet billede (hvidt logo)">
    <p:bg>
      <p:bgPr>
        <a:solidFill>
          <a:srgbClr val="F2F2F2"/>
        </a:solidFill>
        <a:effectLst/>
      </p:bgPr>
    </p:bg>
    <p:spTree>
      <p:nvGrpSpPr>
        <p:cNvPr id="1" name="Shape 46"/>
        <p:cNvGrpSpPr/>
        <p:nvPr/>
      </p:nvGrpSpPr>
      <p:grpSpPr>
        <a:xfrm>
          <a:off x="0" y="0"/>
          <a:ext cx="0" cy="0"/>
          <a:chOff x="0" y="0"/>
          <a:chExt cx="0" cy="0"/>
        </a:xfrm>
      </p:grpSpPr>
      <p:sp>
        <p:nvSpPr>
          <p:cNvPr id="47" name="Google Shape;47;p6"/>
          <p:cNvSpPr>
            <a:spLocks noGrp="1"/>
          </p:cNvSpPr>
          <p:nvPr>
            <p:ph type="pic" idx="2"/>
          </p:nvPr>
        </p:nvSpPr>
        <p:spPr>
          <a:xfrm>
            <a:off x="0" y="0"/>
            <a:ext cx="12192000" cy="6858000"/>
          </a:xfrm>
          <a:prstGeom prst="rect">
            <a:avLst/>
          </a:prstGeom>
          <a:no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48" name="Google Shape;48;p6"/>
          <p:cNvSpPr txBox="1">
            <a:spLocks noGrp="1"/>
          </p:cNvSpPr>
          <p:nvPr>
            <p:ph type="ctrTitle"/>
          </p:nvPr>
        </p:nvSpPr>
        <p:spPr>
          <a:xfrm>
            <a:off x="539749" y="3585600"/>
            <a:ext cx="6481764" cy="16920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6"/>
          <p:cNvSpPr txBox="1">
            <a:spLocks noGrp="1"/>
          </p:cNvSpPr>
          <p:nvPr>
            <p:ph type="body" idx="1"/>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71865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2C311EF4-326B-4454-A632-2B882B64DAF8}" type="datetime2">
              <a:rPr lang="da-DK" smtClean="0"/>
              <a:t>6. januar 2023</a:t>
            </a:fld>
            <a:endParaRPr lang="da-DK" dirty="0"/>
          </a:p>
        </p:txBody>
      </p:sp>
      <p:sp>
        <p:nvSpPr>
          <p:cNvPr id="9" name="Text Placeholder 7">
            <a:extLst>
              <a:ext uri="{FF2B5EF4-FFF2-40B4-BE49-F238E27FC236}">
                <a16:creationId xmlns:a16="http://schemas.microsoft.com/office/drawing/2014/main" id="{3BDE8350-EECC-41FB-B1DE-99531AC459FD}"/>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7DA47DBE-5E1B-4A0E-A5D7-FD0A9F96B4B9}" type="datetime2">
              <a:rPr lang="da-DK" smtClean="0"/>
              <a:t>6. januar 2023</a:t>
            </a:fld>
            <a:endParaRPr lang="da-DK" dirty="0"/>
          </a:p>
        </p:txBody>
      </p:sp>
      <p:sp>
        <p:nvSpPr>
          <p:cNvPr id="12" name="Text Placeholder 7">
            <a:extLst>
              <a:ext uri="{FF2B5EF4-FFF2-40B4-BE49-F238E27FC236}">
                <a16:creationId xmlns:a16="http://schemas.microsoft.com/office/drawing/2014/main" id="{ED32680B-F3FB-49DB-96A2-CB46341C5070}"/>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6D29C85A-9AB6-4E0C-9D73-FA8E2C7093E2}" type="datetime2">
              <a:rPr lang="da-DK" smtClean="0"/>
              <a:t>6. januar 2023</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584D7E3F-5350-4061-9310-079743EF8A82}" type="datetime2">
              <a:rPr lang="da-DK" smtClean="0"/>
              <a:t>6. januar 2023</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a:t>Tilføj anmærkningstekst</a:t>
            </a:r>
          </a:p>
        </p:txBody>
      </p:sp>
      <p:pic>
        <p:nvPicPr>
          <p:cNvPr id="12" name="Logo">
            <a:extLst>
              <a:ext uri="{FF2B5EF4-FFF2-40B4-BE49-F238E27FC236}">
                <a16:creationId xmlns:a16="http://schemas.microsoft.com/office/drawing/2014/main" id="{FECC506D-1CDC-4383-9906-AE73BF191FB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75E73A-74E9-49F8-88DB-CF32BA60E985}" type="datetime2">
              <a:rPr lang="da-DK" smtClean="0"/>
              <a:t>6. januar 2023</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90E20D7D-B2EA-46D4-B278-50A3C0413560}" type="datetime2">
              <a:rPr lang="da-DK" smtClean="0"/>
              <a:t>6. januar 2023</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8" name="Text Placeholder 7">
            <a:extLst>
              <a:ext uri="{FF2B5EF4-FFF2-40B4-BE49-F238E27FC236}">
                <a16:creationId xmlns:a16="http://schemas.microsoft.com/office/drawing/2014/main" id="{8DF4A2EE-9AF3-411C-B78C-5A1C5229E67A}"/>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AEF66C01-1F6D-4BC5-B578-24F35FBBD2C1}" type="datetime2">
              <a:rPr lang="da-DK" smtClean="0"/>
              <a:t>6. januar 2023</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7">
            <a:extLst>
              <a:ext uri="{FF2B5EF4-FFF2-40B4-BE49-F238E27FC236}">
                <a16:creationId xmlns:a16="http://schemas.microsoft.com/office/drawing/2014/main" id="{4D6FE7CF-D751-4088-9E86-16AAD29BD39F}"/>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9.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tags" Target="../tags/tag8.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37" Type="http://schemas.openxmlformats.org/officeDocument/2006/relationships/tags" Target="../tags/tag1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tags" Target="../tags/tag1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tags" Target="../tags/tag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C84C15A5-426F-46F2-8534-459880AD6ACA}" type="datetime2">
              <a:rPr lang="da-DK" smtClean="0"/>
              <a:t>6. januar 2023</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8" name="Logo">
            <a:extLst>
              <a:ext uri="{FF2B5EF4-FFF2-40B4-BE49-F238E27FC236}">
                <a16:creationId xmlns:a16="http://schemas.microsoft.com/office/drawing/2014/main" id="{F4D82CF5-59D9-4856-8A5E-FBFAAFBD31C9}"/>
              </a:ext>
            </a:extLst>
          </p:cNvPr>
          <p:cNvPicPr>
            <a:picLocks noChangeAspect="1"/>
          </p:cNvPicPr>
          <p:nvPr userDrawn="1"/>
        </p:nvPicPr>
        <p:blipFill>
          <a:blip r:embed="rId38"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6"/>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7"/>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8"/>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9"/>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30"/>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31"/>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32"/>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3"/>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4"/>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5"/>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6"/>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7"/>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1" r:id="rId21"/>
    <p:sldLayoutId id="2147483746" r:id="rId22"/>
    <p:sldLayoutId id="2147483747" r:id="rId23"/>
    <p:sldLayoutId id="2147483749" r:id="rId24"/>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2.xml"/><Relationship Id="rId1" Type="http://schemas.openxmlformats.org/officeDocument/2006/relationships/slideLayout" Target="../slideLayouts/slideLayout23.xml"/><Relationship Id="rId5" Type="http://schemas.openxmlformats.org/officeDocument/2006/relationships/image" Target="../media/image14.bin"/><Relationship Id="rId4" Type="http://schemas.openxmlformats.org/officeDocument/2006/relationships/image" Target="../media/image13.bin"/></Relationships>
</file>

<file path=ppt/slides/_rels/slide13.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4.xml"/><Relationship Id="rId1" Type="http://schemas.openxmlformats.org/officeDocument/2006/relationships/slideLayout" Target="../slideLayouts/slideLayout23.xml"/><Relationship Id="rId4" Type="http://schemas.openxmlformats.org/officeDocument/2006/relationships/image" Target="../media/image16.bin"/></Relationships>
</file>

<file path=ppt/slides/_rels/slide15.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5.xml"/><Relationship Id="rId1" Type="http://schemas.openxmlformats.org/officeDocument/2006/relationships/slideLayout" Target="../slideLayouts/slideLayout23.xml"/><Relationship Id="rId6" Type="http://schemas.openxmlformats.org/officeDocument/2006/relationships/image" Target="../media/image14.bin"/><Relationship Id="rId5" Type="http://schemas.openxmlformats.org/officeDocument/2006/relationships/image" Target="../media/image18.bin"/><Relationship Id="rId4" Type="http://schemas.openxmlformats.org/officeDocument/2006/relationships/image" Target="../media/image17.bin"/></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8.xml"/><Relationship Id="rId1" Type="http://schemas.openxmlformats.org/officeDocument/2006/relationships/slideLayout" Target="../slideLayouts/slideLayout24.xml"/><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4"/>
          <p:cNvSpPr txBox="1">
            <a:spLocks noGrp="1"/>
          </p:cNvSpPr>
          <p:nvPr>
            <p:ph type="ctrTitle"/>
          </p:nvPr>
        </p:nvSpPr>
        <p:spPr>
          <a:xfrm>
            <a:off x="2429999" y="4101031"/>
            <a:ext cx="9359230"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b="1" dirty="0" smtClean="0">
                <a:latin typeface="Arial"/>
                <a:ea typeface="Arial"/>
                <a:cs typeface="Arial"/>
                <a:sym typeface="Arial"/>
              </a:rPr>
              <a:t>KLAR TIL PRØVEN I MUNDTLIG FREMSTILLING</a:t>
            </a:r>
            <a:r>
              <a:rPr lang="da-DK" b="1" dirty="0">
                <a:latin typeface="Arial"/>
                <a:ea typeface="Arial"/>
                <a:cs typeface="Arial"/>
                <a:sym typeface="Arial"/>
              </a:rPr>
              <a:t/>
            </a:r>
            <a:br>
              <a:rPr lang="da-DK" b="1" dirty="0">
                <a:latin typeface="Arial"/>
                <a:ea typeface="Arial"/>
                <a:cs typeface="Arial"/>
                <a:sym typeface="Arial"/>
              </a:rPr>
            </a:br>
            <a:endParaRPr dirty="0">
              <a:latin typeface="Arial"/>
              <a:ea typeface="Arial"/>
              <a:cs typeface="Arial"/>
              <a:sym typeface="Arial"/>
            </a:endParaRPr>
          </a:p>
        </p:txBody>
      </p:sp>
      <p:pic>
        <p:nvPicPr>
          <p:cNvPr id="191" name="Google Shape;191;p24"/>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192" name="Google Shape;192;p24"/>
          <p:cNvSpPr txBox="1">
            <a:spLocks noGrp="1"/>
          </p:cNvSpPr>
          <p:nvPr>
            <p:ph type="body" idx="1"/>
          </p:nvPr>
        </p:nvSpPr>
        <p:spPr>
          <a:xfrm>
            <a:off x="2421999" y="5544723"/>
            <a:ext cx="489012" cy="72000"/>
          </a:xfrm>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193" name="Google Shape;193;p24"/>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194" name="Google Shape;194;p24"/>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195" name="Google Shape;195;p24"/>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3615476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Hvad skal synopsen indeholde?</a:t>
            </a:r>
            <a:endParaRPr lang="da-DK" sz="3400" b="1" dirty="0">
              <a:latin typeface="Arial"/>
              <a:ea typeface="Arial"/>
              <a:cs typeface="Arial"/>
              <a:sym typeface="Arial"/>
            </a:endParaRPr>
          </a:p>
        </p:txBody>
      </p:sp>
      <p:sp>
        <p:nvSpPr>
          <p:cNvPr id="3" name="Rektangel 2"/>
          <p:cNvSpPr/>
          <p:nvPr/>
        </p:nvSpPr>
        <p:spPr>
          <a:xfrm>
            <a:off x="1913527" y="1347146"/>
            <a:ext cx="7768748" cy="646331"/>
          </a:xfrm>
          <a:prstGeom prst="rect">
            <a:avLst/>
          </a:prstGeom>
        </p:spPr>
        <p:txBody>
          <a:bodyPr wrap="square">
            <a:spAutoFit/>
          </a:bodyPr>
          <a:lstStyle/>
          <a:p>
            <a:r>
              <a:rPr lang="da-DK" dirty="0" smtClean="0"/>
              <a:t>Det er ingen faste regler for, hvordan sin synopse skal se ud, men der er nogle elementer, den indeholder:</a:t>
            </a:r>
            <a:endParaRPr lang="da-DK" dirty="0"/>
          </a:p>
        </p:txBody>
      </p:sp>
      <p:sp>
        <p:nvSpPr>
          <p:cNvPr id="2" name="Rektangel 1"/>
          <p:cNvSpPr/>
          <p:nvPr/>
        </p:nvSpPr>
        <p:spPr>
          <a:xfrm>
            <a:off x="3344754" y="1985720"/>
            <a:ext cx="7296102" cy="4801314"/>
          </a:xfrm>
          <a:prstGeom prst="rect">
            <a:avLst/>
          </a:prstGeom>
          <a:ln w="12700">
            <a:solidFill>
              <a:schemeClr val="accent3"/>
            </a:solidFill>
          </a:ln>
        </p:spPr>
        <p:txBody>
          <a:bodyPr wrap="square">
            <a:spAutoFit/>
          </a:bodyPr>
          <a:lstStyle/>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præsentation af prøveoplægget</a:t>
            </a:r>
            <a:r>
              <a:rPr lang="da-DK" i="1" dirty="0" smtClean="0">
                <a:latin typeface="Calibri" panose="020F0502020204030204" pitchFamily="34" charset="0"/>
                <a:cs typeface="Calibri" panose="020F0502020204030204" pitchFamily="34" charset="0"/>
              </a:rPr>
              <a:t>,</a:t>
            </a:r>
          </a:p>
          <a:p>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præsentation af prøveoplæggets sammenhæng med fordybelsesområdet</a:t>
            </a:r>
            <a:r>
              <a:rPr lang="da-DK" i="1" dirty="0" smtClean="0">
                <a:latin typeface="Calibri" panose="020F0502020204030204" pitchFamily="34" charset="0"/>
                <a:cs typeface="Calibri" panose="020F0502020204030204" pitchFamily="34" charset="0"/>
              </a:rPr>
              <a:t>,</a:t>
            </a:r>
          </a:p>
          <a:p>
            <a:pPr marL="285750" indent="-285750">
              <a:buFontTx/>
              <a:buChar char="-"/>
            </a:pPr>
            <a:endParaRPr lang="da-DK" i="1" dirty="0" smtClean="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disposition for, hvad eleven vil præsentere ved den mundtlige prøve,</a:t>
            </a:r>
          </a:p>
          <a:p>
            <a:pPr marL="285750" indent="-285750">
              <a:buFontTx/>
              <a:buChar char="-"/>
            </a:pPr>
            <a:endParaRPr lang="da-DK" i="1" dirty="0" smtClean="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oversigt over, hvad der perspektiveres til</a:t>
            </a:r>
            <a:r>
              <a:rPr lang="da-DK" i="1" dirty="0" smtClean="0">
                <a:latin typeface="Calibri" panose="020F0502020204030204" pitchFamily="34" charset="0"/>
                <a:cs typeface="Calibri" panose="020F0502020204030204" pitchFamily="34" charset="0"/>
              </a:rPr>
              <a:t>,</a:t>
            </a:r>
          </a:p>
          <a:p>
            <a:pPr marL="285750" indent="-285750">
              <a:buFontTx/>
              <a:buChar char="-"/>
            </a:pPr>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præcisering af det udvalgte oplæsningsstykke</a:t>
            </a:r>
            <a:r>
              <a:rPr lang="da-DK" i="1" dirty="0" smtClean="0">
                <a:latin typeface="Calibri" panose="020F0502020204030204" pitchFamily="34" charset="0"/>
                <a:cs typeface="Calibri" panose="020F0502020204030204" pitchFamily="34" charset="0"/>
              </a:rPr>
              <a:t>,</a:t>
            </a:r>
          </a:p>
          <a:p>
            <a:pPr marL="285750" indent="-285750">
              <a:buFontTx/>
              <a:buChar char="-"/>
            </a:pPr>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elevens </a:t>
            </a:r>
            <a:r>
              <a:rPr lang="da-DK" i="1" dirty="0">
                <a:latin typeface="Calibri" panose="020F0502020204030204" pitchFamily="34" charset="0"/>
                <a:cs typeface="Calibri" panose="020F0502020204030204" pitchFamily="34" charset="0"/>
              </a:rPr>
              <a:t>eller klassens opgivelser </a:t>
            </a:r>
            <a:r>
              <a:rPr lang="da-DK" i="1" dirty="0" smtClean="0">
                <a:latin typeface="Calibri" panose="020F0502020204030204" pitchFamily="34" charset="0"/>
                <a:cs typeface="Calibri" panose="020F0502020204030204" pitchFamily="34" charset="0"/>
              </a:rPr>
              <a:t>og</a:t>
            </a:r>
          </a:p>
          <a:p>
            <a:pPr marL="285750" indent="-285750">
              <a:buFontTx/>
              <a:buChar char="-"/>
            </a:pPr>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oversigt over anvendte kilder</a:t>
            </a:r>
            <a:r>
              <a:rPr lang="da-DK" i="1" dirty="0" smtClean="0">
                <a:latin typeface="Calibri" panose="020F0502020204030204" pitchFamily="34" charset="0"/>
                <a:cs typeface="Calibri" panose="020F0502020204030204" pitchFamily="34" charset="0"/>
              </a:rPr>
              <a:t>.</a:t>
            </a:r>
            <a:br>
              <a:rPr lang="da-DK" i="1" dirty="0" smtClean="0">
                <a:latin typeface="Calibri" panose="020F0502020204030204" pitchFamily="34" charset="0"/>
                <a:cs typeface="Calibri" panose="020F0502020204030204" pitchFamily="34" charset="0"/>
              </a:rPr>
            </a:br>
            <a:endParaRPr lang="da-DK" i="1" dirty="0" smtClean="0">
              <a:latin typeface="Calibri" panose="020F0502020204030204" pitchFamily="34" charset="0"/>
              <a:cs typeface="Calibri" panose="020F0502020204030204" pitchFamily="34" charset="0"/>
            </a:endParaRPr>
          </a:p>
          <a:p>
            <a:r>
              <a:rPr lang="da-DK" dirty="0" smtClean="0">
                <a:latin typeface="Calibri" panose="020F0502020204030204" pitchFamily="34" charset="0"/>
                <a:cs typeface="Calibri" panose="020F0502020204030204" pitchFamily="34" charset="0"/>
              </a:rPr>
              <a:t>OBS:</a:t>
            </a:r>
            <a:r>
              <a:rPr lang="da-DK" i="1" dirty="0" smtClean="0">
                <a:latin typeface="Calibri" panose="020F0502020204030204" pitchFamily="34" charset="0"/>
                <a:cs typeface="Calibri" panose="020F0502020204030204" pitchFamily="34" charset="0"/>
              </a:rPr>
              <a:t> </a:t>
            </a:r>
            <a:r>
              <a:rPr lang="da-DK" dirty="0" smtClean="0">
                <a:latin typeface="Calibri" panose="020F0502020204030204" pitchFamily="34" charset="0"/>
                <a:cs typeface="Calibri" panose="020F0502020204030204" pitchFamily="34" charset="0"/>
              </a:rPr>
              <a:t>Det </a:t>
            </a:r>
            <a:r>
              <a:rPr lang="da-DK" dirty="0">
                <a:latin typeface="Calibri" panose="020F0502020204030204" pitchFamily="34" charset="0"/>
                <a:cs typeface="Calibri" panose="020F0502020204030204" pitchFamily="34" charset="0"/>
              </a:rPr>
              <a:t>kan derudover være en god hjælp for lærer og censor, hvis </a:t>
            </a:r>
            <a:r>
              <a:rPr lang="da-DK" dirty="0" smtClean="0">
                <a:latin typeface="Calibri" panose="020F0502020204030204" pitchFamily="34" charset="0"/>
                <a:cs typeface="Calibri" panose="020F0502020204030204" pitchFamily="34" charset="0"/>
              </a:rPr>
              <a:t>både </a:t>
            </a:r>
            <a:r>
              <a:rPr lang="da-DK" dirty="0">
                <a:latin typeface="Calibri" panose="020F0502020204030204" pitchFamily="34" charset="0"/>
                <a:cs typeface="Calibri" panose="020F0502020204030204" pitchFamily="34" charset="0"/>
              </a:rPr>
              <a:t>navn, klasse og titel på fordybelsesområde også fremgår af synopsen</a:t>
            </a:r>
            <a:r>
              <a:rPr lang="da-DK" dirty="0" smtClean="0">
                <a:latin typeface="Calibri" panose="020F0502020204030204" pitchFamily="34" charset="0"/>
                <a:cs typeface="Calibri" panose="020F0502020204030204" pitchFamily="34" charset="0"/>
              </a:rPr>
              <a:t>.</a:t>
            </a:r>
            <a:endParaRPr lang="da-DK" i="1" dirty="0" smtClean="0">
              <a:latin typeface="Calibri" panose="020F0502020204030204" pitchFamily="34" charset="0"/>
              <a:cs typeface="Calibri" panose="020F0502020204030204" pitchFamily="34" charset="0"/>
            </a:endParaRPr>
          </a:p>
        </p:txBody>
      </p:sp>
      <p:grpSp>
        <p:nvGrpSpPr>
          <p:cNvPr id="22" name="Group 4">
            <a:extLst>
              <a:ext uri="{FF2B5EF4-FFF2-40B4-BE49-F238E27FC236}">
                <a16:creationId xmlns:a16="http://schemas.microsoft.com/office/drawing/2014/main" id="{B0677401-8963-44F3-B72A-2B925F30C1D0}"/>
              </a:ext>
            </a:extLst>
          </p:cNvPr>
          <p:cNvGrpSpPr>
            <a:grpSpLocks noChangeAspect="1"/>
          </p:cNvGrpSpPr>
          <p:nvPr/>
        </p:nvGrpSpPr>
        <p:grpSpPr bwMode="auto">
          <a:xfrm>
            <a:off x="10742990" y="3424181"/>
            <a:ext cx="1253071" cy="1602082"/>
            <a:chOff x="427" y="386"/>
            <a:chExt cx="298" cy="381"/>
          </a:xfrm>
        </p:grpSpPr>
        <p:sp>
          <p:nvSpPr>
            <p:cNvPr id="23" name="Freeform 5">
              <a:extLst>
                <a:ext uri="{FF2B5EF4-FFF2-40B4-BE49-F238E27FC236}">
                  <a16:creationId xmlns:a16="http://schemas.microsoft.com/office/drawing/2014/main" id="{C9060114-E356-4885-973D-21ACF6EC584E}"/>
                </a:ext>
              </a:extLst>
            </p:cNvPr>
            <p:cNvSpPr>
              <a:spLocks noEditPoints="1"/>
            </p:cNvSpPr>
            <p:nvPr/>
          </p:nvSpPr>
          <p:spPr bwMode="auto">
            <a:xfrm>
              <a:off x="427" y="386"/>
              <a:ext cx="298" cy="381"/>
            </a:xfrm>
            <a:custGeom>
              <a:avLst/>
              <a:gdLst>
                <a:gd name="T0" fmla="*/ 21 w 659"/>
                <a:gd name="T1" fmla="*/ 843 h 843"/>
                <a:gd name="T2" fmla="*/ 638 w 659"/>
                <a:gd name="T3" fmla="*/ 843 h 843"/>
                <a:gd name="T4" fmla="*/ 659 w 659"/>
                <a:gd name="T5" fmla="*/ 822 h 843"/>
                <a:gd name="T6" fmla="*/ 659 w 659"/>
                <a:gd name="T7" fmla="*/ 21 h 843"/>
                <a:gd name="T8" fmla="*/ 638 w 659"/>
                <a:gd name="T9" fmla="*/ 0 h 843"/>
                <a:gd name="T10" fmla="*/ 200 w 659"/>
                <a:gd name="T11" fmla="*/ 0 h 843"/>
                <a:gd name="T12" fmla="*/ 189 w 659"/>
                <a:gd name="T13" fmla="*/ 5 h 843"/>
                <a:gd name="T14" fmla="*/ 5 w 659"/>
                <a:gd name="T15" fmla="*/ 189 h 843"/>
                <a:gd name="T16" fmla="*/ 0 w 659"/>
                <a:gd name="T17" fmla="*/ 200 h 843"/>
                <a:gd name="T18" fmla="*/ 0 w 659"/>
                <a:gd name="T19" fmla="*/ 822 h 843"/>
                <a:gd name="T20" fmla="*/ 21 w 659"/>
                <a:gd name="T21" fmla="*/ 843 h 843"/>
                <a:gd name="T22" fmla="*/ 184 w 659"/>
                <a:gd name="T23" fmla="*/ 55 h 843"/>
                <a:gd name="T24" fmla="*/ 184 w 659"/>
                <a:gd name="T25" fmla="*/ 184 h 843"/>
                <a:gd name="T26" fmla="*/ 55 w 659"/>
                <a:gd name="T27" fmla="*/ 184 h 843"/>
                <a:gd name="T28" fmla="*/ 184 w 659"/>
                <a:gd name="T29" fmla="*/ 55 h 843"/>
                <a:gd name="T30" fmla="*/ 32 w 659"/>
                <a:gd name="T31" fmla="*/ 216 h 843"/>
                <a:gd name="T32" fmla="*/ 200 w 659"/>
                <a:gd name="T33" fmla="*/ 216 h 843"/>
                <a:gd name="T34" fmla="*/ 216 w 659"/>
                <a:gd name="T35" fmla="*/ 200 h 843"/>
                <a:gd name="T36" fmla="*/ 216 w 659"/>
                <a:gd name="T37" fmla="*/ 32 h 843"/>
                <a:gd name="T38" fmla="*/ 627 w 659"/>
                <a:gd name="T39" fmla="*/ 32 h 843"/>
                <a:gd name="T40" fmla="*/ 627 w 659"/>
                <a:gd name="T41" fmla="*/ 811 h 843"/>
                <a:gd name="T42" fmla="*/ 32 w 659"/>
                <a:gd name="T43" fmla="*/ 811 h 843"/>
                <a:gd name="T44" fmla="*/ 32 w 659"/>
                <a:gd name="T45" fmla="*/ 216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9" h="843">
                  <a:moveTo>
                    <a:pt x="21" y="843"/>
                  </a:moveTo>
                  <a:cubicBezTo>
                    <a:pt x="638" y="843"/>
                    <a:pt x="638" y="843"/>
                    <a:pt x="638" y="843"/>
                  </a:cubicBezTo>
                  <a:cubicBezTo>
                    <a:pt x="649" y="842"/>
                    <a:pt x="658" y="833"/>
                    <a:pt x="659" y="822"/>
                  </a:cubicBezTo>
                  <a:cubicBezTo>
                    <a:pt x="659" y="21"/>
                    <a:pt x="659" y="21"/>
                    <a:pt x="659" y="21"/>
                  </a:cubicBezTo>
                  <a:cubicBezTo>
                    <a:pt x="658" y="10"/>
                    <a:pt x="649" y="0"/>
                    <a:pt x="638" y="0"/>
                  </a:cubicBezTo>
                  <a:cubicBezTo>
                    <a:pt x="200" y="0"/>
                    <a:pt x="200" y="0"/>
                    <a:pt x="200" y="0"/>
                  </a:cubicBezTo>
                  <a:cubicBezTo>
                    <a:pt x="196" y="0"/>
                    <a:pt x="192" y="2"/>
                    <a:pt x="189" y="5"/>
                  </a:cubicBezTo>
                  <a:cubicBezTo>
                    <a:pt x="5" y="189"/>
                    <a:pt x="5" y="189"/>
                    <a:pt x="5" y="189"/>
                  </a:cubicBezTo>
                  <a:cubicBezTo>
                    <a:pt x="2" y="192"/>
                    <a:pt x="0" y="196"/>
                    <a:pt x="0" y="200"/>
                  </a:cubicBezTo>
                  <a:cubicBezTo>
                    <a:pt x="0" y="822"/>
                    <a:pt x="0" y="822"/>
                    <a:pt x="0" y="822"/>
                  </a:cubicBezTo>
                  <a:cubicBezTo>
                    <a:pt x="1" y="833"/>
                    <a:pt x="10" y="842"/>
                    <a:pt x="21" y="843"/>
                  </a:cubicBezTo>
                  <a:close/>
                  <a:moveTo>
                    <a:pt x="184" y="55"/>
                  </a:moveTo>
                  <a:cubicBezTo>
                    <a:pt x="184" y="184"/>
                    <a:pt x="184" y="184"/>
                    <a:pt x="184" y="184"/>
                  </a:cubicBezTo>
                  <a:cubicBezTo>
                    <a:pt x="55" y="184"/>
                    <a:pt x="55" y="184"/>
                    <a:pt x="55" y="184"/>
                  </a:cubicBezTo>
                  <a:lnTo>
                    <a:pt x="184" y="55"/>
                  </a:lnTo>
                  <a:close/>
                  <a:moveTo>
                    <a:pt x="32" y="216"/>
                  </a:moveTo>
                  <a:cubicBezTo>
                    <a:pt x="200" y="216"/>
                    <a:pt x="200" y="216"/>
                    <a:pt x="200" y="216"/>
                  </a:cubicBezTo>
                  <a:cubicBezTo>
                    <a:pt x="209" y="216"/>
                    <a:pt x="216" y="209"/>
                    <a:pt x="216" y="200"/>
                  </a:cubicBezTo>
                  <a:cubicBezTo>
                    <a:pt x="216" y="32"/>
                    <a:pt x="216" y="32"/>
                    <a:pt x="216" y="32"/>
                  </a:cubicBezTo>
                  <a:cubicBezTo>
                    <a:pt x="627" y="32"/>
                    <a:pt x="627" y="32"/>
                    <a:pt x="627" y="32"/>
                  </a:cubicBezTo>
                  <a:cubicBezTo>
                    <a:pt x="627" y="811"/>
                    <a:pt x="627" y="811"/>
                    <a:pt x="627" y="811"/>
                  </a:cubicBezTo>
                  <a:cubicBezTo>
                    <a:pt x="32" y="811"/>
                    <a:pt x="32" y="811"/>
                    <a:pt x="32" y="811"/>
                  </a:cubicBezTo>
                  <a:lnTo>
                    <a:pt x="32" y="216"/>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a:extLst>
                <a:ext uri="{FF2B5EF4-FFF2-40B4-BE49-F238E27FC236}">
                  <a16:creationId xmlns:a16="http://schemas.microsoft.com/office/drawing/2014/main" id="{DF9DDDD2-7B93-487B-9BE3-B4257CC7F0BE}"/>
                </a:ext>
              </a:extLst>
            </p:cNvPr>
            <p:cNvSpPr>
              <a:spLocks/>
            </p:cNvSpPr>
            <p:nvPr/>
          </p:nvSpPr>
          <p:spPr bwMode="auto">
            <a:xfrm>
              <a:off x="614" y="511"/>
              <a:ext cx="66" cy="58"/>
            </a:xfrm>
            <a:custGeom>
              <a:avLst/>
              <a:gdLst>
                <a:gd name="T0" fmla="*/ 44 w 146"/>
                <a:gd name="T1" fmla="*/ 120 h 127"/>
                <a:gd name="T2" fmla="*/ 66 w 146"/>
                <a:gd name="T3" fmla="*/ 121 h 127"/>
                <a:gd name="T4" fmla="*/ 67 w 146"/>
                <a:gd name="T5" fmla="*/ 120 h 127"/>
                <a:gd name="T6" fmla="*/ 68 w 146"/>
                <a:gd name="T7" fmla="*/ 119 h 127"/>
                <a:gd name="T8" fmla="*/ 142 w 146"/>
                <a:gd name="T9" fmla="*/ 27 h 127"/>
                <a:gd name="T10" fmla="*/ 146 w 146"/>
                <a:gd name="T11" fmla="*/ 15 h 127"/>
                <a:gd name="T12" fmla="*/ 140 w 146"/>
                <a:gd name="T13" fmla="*/ 4 h 127"/>
                <a:gd name="T14" fmla="*/ 129 w 146"/>
                <a:gd name="T15" fmla="*/ 0 h 127"/>
                <a:gd name="T16" fmla="*/ 129 w 146"/>
                <a:gd name="T17" fmla="*/ 0 h 127"/>
                <a:gd name="T18" fmla="*/ 116 w 146"/>
                <a:gd name="T19" fmla="*/ 6 h 127"/>
                <a:gd name="T20" fmla="*/ 54 w 146"/>
                <a:gd name="T21" fmla="*/ 84 h 127"/>
                <a:gd name="T22" fmla="*/ 30 w 146"/>
                <a:gd name="T23" fmla="*/ 60 h 127"/>
                <a:gd name="T24" fmla="*/ 19 w 146"/>
                <a:gd name="T25" fmla="*/ 55 h 127"/>
                <a:gd name="T26" fmla="*/ 7 w 146"/>
                <a:gd name="T27" fmla="*/ 60 h 127"/>
                <a:gd name="T28" fmla="*/ 6 w 146"/>
                <a:gd name="T29" fmla="*/ 83 h 127"/>
                <a:gd name="T30" fmla="*/ 7 w 146"/>
                <a:gd name="T31" fmla="*/ 83 h 127"/>
                <a:gd name="T32" fmla="*/ 6 w 146"/>
                <a:gd name="T33" fmla="*/ 85 h 127"/>
                <a:gd name="T34" fmla="*/ 6 w 146"/>
                <a:gd name="T35" fmla="*/ 85 h 127"/>
                <a:gd name="T36" fmla="*/ 7 w 146"/>
                <a:gd name="T37" fmla="*/ 84 h 127"/>
                <a:gd name="T38" fmla="*/ 44 w 146"/>
                <a:gd name="T39"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127">
                  <a:moveTo>
                    <a:pt x="44" y="120"/>
                  </a:moveTo>
                  <a:cubicBezTo>
                    <a:pt x="50" y="127"/>
                    <a:pt x="60" y="127"/>
                    <a:pt x="66" y="121"/>
                  </a:cubicBezTo>
                  <a:cubicBezTo>
                    <a:pt x="67" y="121"/>
                    <a:pt x="67" y="121"/>
                    <a:pt x="67" y="120"/>
                  </a:cubicBezTo>
                  <a:cubicBezTo>
                    <a:pt x="68" y="119"/>
                    <a:pt x="68" y="119"/>
                    <a:pt x="68" y="119"/>
                  </a:cubicBezTo>
                  <a:cubicBezTo>
                    <a:pt x="142" y="27"/>
                    <a:pt x="142" y="27"/>
                    <a:pt x="142" y="27"/>
                  </a:cubicBezTo>
                  <a:cubicBezTo>
                    <a:pt x="145" y="24"/>
                    <a:pt x="146" y="19"/>
                    <a:pt x="146" y="15"/>
                  </a:cubicBezTo>
                  <a:cubicBezTo>
                    <a:pt x="145" y="11"/>
                    <a:pt x="143" y="7"/>
                    <a:pt x="140" y="4"/>
                  </a:cubicBezTo>
                  <a:cubicBezTo>
                    <a:pt x="137" y="1"/>
                    <a:pt x="133" y="0"/>
                    <a:pt x="129" y="0"/>
                  </a:cubicBezTo>
                  <a:cubicBezTo>
                    <a:pt x="129" y="0"/>
                    <a:pt x="129" y="0"/>
                    <a:pt x="129" y="0"/>
                  </a:cubicBezTo>
                  <a:cubicBezTo>
                    <a:pt x="124" y="0"/>
                    <a:pt x="119" y="3"/>
                    <a:pt x="116" y="6"/>
                  </a:cubicBezTo>
                  <a:cubicBezTo>
                    <a:pt x="54" y="84"/>
                    <a:pt x="54" y="84"/>
                    <a:pt x="54" y="84"/>
                  </a:cubicBezTo>
                  <a:cubicBezTo>
                    <a:pt x="30" y="60"/>
                    <a:pt x="30" y="60"/>
                    <a:pt x="30" y="60"/>
                  </a:cubicBezTo>
                  <a:cubicBezTo>
                    <a:pt x="27" y="57"/>
                    <a:pt x="23" y="55"/>
                    <a:pt x="19" y="55"/>
                  </a:cubicBezTo>
                  <a:cubicBezTo>
                    <a:pt x="14" y="55"/>
                    <a:pt x="10" y="57"/>
                    <a:pt x="7" y="60"/>
                  </a:cubicBezTo>
                  <a:cubicBezTo>
                    <a:pt x="0" y="66"/>
                    <a:pt x="0" y="76"/>
                    <a:pt x="6" y="83"/>
                  </a:cubicBezTo>
                  <a:cubicBezTo>
                    <a:pt x="6" y="83"/>
                    <a:pt x="7" y="83"/>
                    <a:pt x="7" y="83"/>
                  </a:cubicBezTo>
                  <a:cubicBezTo>
                    <a:pt x="6" y="85"/>
                    <a:pt x="6" y="85"/>
                    <a:pt x="6" y="85"/>
                  </a:cubicBezTo>
                  <a:cubicBezTo>
                    <a:pt x="6" y="85"/>
                    <a:pt x="6" y="85"/>
                    <a:pt x="6" y="85"/>
                  </a:cubicBezTo>
                  <a:cubicBezTo>
                    <a:pt x="7" y="84"/>
                    <a:pt x="7" y="84"/>
                    <a:pt x="7" y="84"/>
                  </a:cubicBezTo>
                  <a:lnTo>
                    <a:pt x="44" y="120"/>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a:extLst>
                <a:ext uri="{FF2B5EF4-FFF2-40B4-BE49-F238E27FC236}">
                  <a16:creationId xmlns:a16="http://schemas.microsoft.com/office/drawing/2014/main" id="{0C66A111-89D9-407D-A23A-6B18F218F7F2}"/>
                </a:ext>
              </a:extLst>
            </p:cNvPr>
            <p:cNvSpPr>
              <a:spLocks/>
            </p:cNvSpPr>
            <p:nvPr/>
          </p:nvSpPr>
          <p:spPr bwMode="auto">
            <a:xfrm>
              <a:off x="472" y="537"/>
              <a:ext cx="120" cy="15"/>
            </a:xfrm>
            <a:custGeom>
              <a:avLst/>
              <a:gdLst>
                <a:gd name="T0" fmla="*/ 1 w 266"/>
                <a:gd name="T1" fmla="*/ 17 h 33"/>
                <a:gd name="T2" fmla="*/ 17 w 266"/>
                <a:gd name="T3" fmla="*/ 33 h 33"/>
                <a:gd name="T4" fmla="*/ 18 w 266"/>
                <a:gd name="T5" fmla="*/ 33 h 33"/>
                <a:gd name="T6" fmla="*/ 249 w 266"/>
                <a:gd name="T7" fmla="*/ 33 h 33"/>
                <a:gd name="T8" fmla="*/ 261 w 266"/>
                <a:gd name="T9" fmla="*/ 28 h 33"/>
                <a:gd name="T10" fmla="*/ 265 w 266"/>
                <a:gd name="T11" fmla="*/ 17 h 33"/>
                <a:gd name="T12" fmla="*/ 261 w 266"/>
                <a:gd name="T13" fmla="*/ 5 h 33"/>
                <a:gd name="T14" fmla="*/ 249 w 266"/>
                <a:gd name="T15" fmla="*/ 0 h 33"/>
                <a:gd name="T16" fmla="*/ 16 w 266"/>
                <a:gd name="T17" fmla="*/ 0 h 33"/>
                <a:gd name="T18" fmla="*/ 1 w 266"/>
                <a:gd name="T19" fmla="*/ 16 h 33"/>
                <a:gd name="T20" fmla="*/ 1 w 266"/>
                <a:gd name="T21"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33">
                  <a:moveTo>
                    <a:pt x="1" y="17"/>
                  </a:moveTo>
                  <a:cubicBezTo>
                    <a:pt x="1" y="26"/>
                    <a:pt x="8" y="33"/>
                    <a:pt x="17" y="33"/>
                  </a:cubicBezTo>
                  <a:cubicBezTo>
                    <a:pt x="17" y="33"/>
                    <a:pt x="18" y="33"/>
                    <a:pt x="18" y="33"/>
                  </a:cubicBezTo>
                  <a:cubicBezTo>
                    <a:pt x="249" y="33"/>
                    <a:pt x="249" y="33"/>
                    <a:pt x="249" y="33"/>
                  </a:cubicBezTo>
                  <a:cubicBezTo>
                    <a:pt x="253" y="33"/>
                    <a:pt x="257" y="31"/>
                    <a:pt x="261" y="28"/>
                  </a:cubicBezTo>
                  <a:cubicBezTo>
                    <a:pt x="264" y="25"/>
                    <a:pt x="265" y="21"/>
                    <a:pt x="265" y="17"/>
                  </a:cubicBezTo>
                  <a:cubicBezTo>
                    <a:pt x="266" y="12"/>
                    <a:pt x="264" y="8"/>
                    <a:pt x="261" y="5"/>
                  </a:cubicBezTo>
                  <a:cubicBezTo>
                    <a:pt x="258" y="2"/>
                    <a:pt x="254" y="0"/>
                    <a:pt x="249" y="0"/>
                  </a:cubicBezTo>
                  <a:cubicBezTo>
                    <a:pt x="16" y="0"/>
                    <a:pt x="16" y="0"/>
                    <a:pt x="16" y="0"/>
                  </a:cubicBezTo>
                  <a:cubicBezTo>
                    <a:pt x="8" y="0"/>
                    <a:pt x="0" y="7"/>
                    <a:pt x="1" y="16"/>
                  </a:cubicBezTo>
                  <a:cubicBezTo>
                    <a:pt x="1" y="16"/>
                    <a:pt x="1" y="17"/>
                    <a:pt x="1" y="17"/>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
              <a:extLst>
                <a:ext uri="{FF2B5EF4-FFF2-40B4-BE49-F238E27FC236}">
                  <a16:creationId xmlns:a16="http://schemas.microsoft.com/office/drawing/2014/main" id="{63E04EB9-3E6E-4A11-9FB3-6A30D7F38E6A}"/>
                </a:ext>
              </a:extLst>
            </p:cNvPr>
            <p:cNvSpPr>
              <a:spLocks/>
            </p:cNvSpPr>
            <p:nvPr/>
          </p:nvSpPr>
          <p:spPr bwMode="auto">
            <a:xfrm>
              <a:off x="472" y="612"/>
              <a:ext cx="120" cy="15"/>
            </a:xfrm>
            <a:custGeom>
              <a:avLst/>
              <a:gdLst>
                <a:gd name="T0" fmla="*/ 1 w 265"/>
                <a:gd name="T1" fmla="*/ 17 h 33"/>
                <a:gd name="T2" fmla="*/ 17 w 265"/>
                <a:gd name="T3" fmla="*/ 33 h 33"/>
                <a:gd name="T4" fmla="*/ 18 w 265"/>
                <a:gd name="T5" fmla="*/ 33 h 33"/>
                <a:gd name="T6" fmla="*/ 249 w 265"/>
                <a:gd name="T7" fmla="*/ 33 h 33"/>
                <a:gd name="T8" fmla="*/ 265 w 265"/>
                <a:gd name="T9" fmla="*/ 17 h 33"/>
                <a:gd name="T10" fmla="*/ 260 w 265"/>
                <a:gd name="T11" fmla="*/ 5 h 33"/>
                <a:gd name="T12" fmla="*/ 249 w 265"/>
                <a:gd name="T13" fmla="*/ 0 h 33"/>
                <a:gd name="T14" fmla="*/ 16 w 265"/>
                <a:gd name="T15" fmla="*/ 0 h 33"/>
                <a:gd name="T16" fmla="*/ 1 w 265"/>
                <a:gd name="T17" fmla="*/ 17 h 33"/>
                <a:gd name="T18" fmla="*/ 1 w 265"/>
                <a:gd name="T19"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33">
                  <a:moveTo>
                    <a:pt x="1" y="17"/>
                  </a:moveTo>
                  <a:cubicBezTo>
                    <a:pt x="1" y="26"/>
                    <a:pt x="8" y="33"/>
                    <a:pt x="17" y="33"/>
                  </a:cubicBezTo>
                  <a:cubicBezTo>
                    <a:pt x="17" y="33"/>
                    <a:pt x="18" y="33"/>
                    <a:pt x="18" y="33"/>
                  </a:cubicBezTo>
                  <a:cubicBezTo>
                    <a:pt x="249" y="33"/>
                    <a:pt x="249" y="33"/>
                    <a:pt x="249" y="33"/>
                  </a:cubicBezTo>
                  <a:cubicBezTo>
                    <a:pt x="258" y="33"/>
                    <a:pt x="265" y="26"/>
                    <a:pt x="265" y="17"/>
                  </a:cubicBezTo>
                  <a:cubicBezTo>
                    <a:pt x="265" y="13"/>
                    <a:pt x="263" y="9"/>
                    <a:pt x="260" y="5"/>
                  </a:cubicBezTo>
                  <a:cubicBezTo>
                    <a:pt x="257" y="2"/>
                    <a:pt x="253" y="0"/>
                    <a:pt x="249" y="0"/>
                  </a:cubicBezTo>
                  <a:cubicBezTo>
                    <a:pt x="16" y="0"/>
                    <a:pt x="16" y="0"/>
                    <a:pt x="16" y="0"/>
                  </a:cubicBezTo>
                  <a:cubicBezTo>
                    <a:pt x="8" y="1"/>
                    <a:pt x="0" y="8"/>
                    <a:pt x="1" y="17"/>
                  </a:cubicBezTo>
                  <a:cubicBezTo>
                    <a:pt x="1" y="17"/>
                    <a:pt x="1" y="17"/>
                    <a:pt x="1" y="17"/>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a:extLst>
                <a:ext uri="{FF2B5EF4-FFF2-40B4-BE49-F238E27FC236}">
                  <a16:creationId xmlns:a16="http://schemas.microsoft.com/office/drawing/2014/main" id="{EB8BBF9B-32BE-4808-B71A-E3551E4D4880}"/>
                </a:ext>
              </a:extLst>
            </p:cNvPr>
            <p:cNvSpPr>
              <a:spLocks/>
            </p:cNvSpPr>
            <p:nvPr/>
          </p:nvSpPr>
          <p:spPr bwMode="auto">
            <a:xfrm>
              <a:off x="472" y="687"/>
              <a:ext cx="120" cy="15"/>
            </a:xfrm>
            <a:custGeom>
              <a:avLst/>
              <a:gdLst>
                <a:gd name="T0" fmla="*/ 1 w 266"/>
                <a:gd name="T1" fmla="*/ 16 h 32"/>
                <a:gd name="T2" fmla="*/ 17 w 266"/>
                <a:gd name="T3" fmla="*/ 32 h 32"/>
                <a:gd name="T4" fmla="*/ 18 w 266"/>
                <a:gd name="T5" fmla="*/ 32 h 32"/>
                <a:gd name="T6" fmla="*/ 249 w 266"/>
                <a:gd name="T7" fmla="*/ 32 h 32"/>
                <a:gd name="T8" fmla="*/ 261 w 266"/>
                <a:gd name="T9" fmla="*/ 28 h 32"/>
                <a:gd name="T10" fmla="*/ 265 w 266"/>
                <a:gd name="T11" fmla="*/ 16 h 32"/>
                <a:gd name="T12" fmla="*/ 261 w 266"/>
                <a:gd name="T13" fmla="*/ 5 h 32"/>
                <a:gd name="T14" fmla="*/ 249 w 266"/>
                <a:gd name="T15" fmla="*/ 0 h 32"/>
                <a:gd name="T16" fmla="*/ 16 w 266"/>
                <a:gd name="T17" fmla="*/ 0 h 32"/>
                <a:gd name="T18" fmla="*/ 1 w 266"/>
                <a:gd name="T19" fmla="*/ 16 h 32"/>
                <a:gd name="T20" fmla="*/ 1 w 266"/>
                <a:gd name="T21"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32">
                  <a:moveTo>
                    <a:pt x="1" y="16"/>
                  </a:moveTo>
                  <a:cubicBezTo>
                    <a:pt x="1" y="25"/>
                    <a:pt x="8" y="32"/>
                    <a:pt x="17" y="32"/>
                  </a:cubicBezTo>
                  <a:cubicBezTo>
                    <a:pt x="17" y="32"/>
                    <a:pt x="18" y="32"/>
                    <a:pt x="18" y="32"/>
                  </a:cubicBezTo>
                  <a:cubicBezTo>
                    <a:pt x="249" y="32"/>
                    <a:pt x="249" y="32"/>
                    <a:pt x="249" y="32"/>
                  </a:cubicBezTo>
                  <a:cubicBezTo>
                    <a:pt x="253" y="32"/>
                    <a:pt x="257" y="31"/>
                    <a:pt x="261" y="28"/>
                  </a:cubicBezTo>
                  <a:cubicBezTo>
                    <a:pt x="264" y="25"/>
                    <a:pt x="265" y="21"/>
                    <a:pt x="265" y="16"/>
                  </a:cubicBezTo>
                  <a:cubicBezTo>
                    <a:pt x="266" y="12"/>
                    <a:pt x="264" y="8"/>
                    <a:pt x="261" y="5"/>
                  </a:cubicBezTo>
                  <a:cubicBezTo>
                    <a:pt x="258" y="1"/>
                    <a:pt x="254" y="0"/>
                    <a:pt x="249" y="0"/>
                  </a:cubicBezTo>
                  <a:cubicBezTo>
                    <a:pt x="16" y="0"/>
                    <a:pt x="16" y="0"/>
                    <a:pt x="16" y="0"/>
                  </a:cubicBezTo>
                  <a:cubicBezTo>
                    <a:pt x="8" y="0"/>
                    <a:pt x="0" y="7"/>
                    <a:pt x="1" y="16"/>
                  </a:cubicBezTo>
                  <a:cubicBezTo>
                    <a:pt x="1" y="16"/>
                    <a:pt x="1" y="16"/>
                    <a:pt x="1" y="16"/>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0">
              <a:extLst>
                <a:ext uri="{FF2B5EF4-FFF2-40B4-BE49-F238E27FC236}">
                  <a16:creationId xmlns:a16="http://schemas.microsoft.com/office/drawing/2014/main" id="{59BDE2D6-B147-457D-A78F-591088037335}"/>
                </a:ext>
              </a:extLst>
            </p:cNvPr>
            <p:cNvSpPr>
              <a:spLocks noEditPoints="1"/>
            </p:cNvSpPr>
            <p:nvPr/>
          </p:nvSpPr>
          <p:spPr bwMode="auto">
            <a:xfrm>
              <a:off x="614" y="590"/>
              <a:ext cx="58" cy="58"/>
            </a:xfrm>
            <a:custGeom>
              <a:avLst/>
              <a:gdLst>
                <a:gd name="T0" fmla="*/ 112 w 128"/>
                <a:gd name="T1" fmla="*/ 128 h 128"/>
                <a:gd name="T2" fmla="*/ 16 w 128"/>
                <a:gd name="T3" fmla="*/ 128 h 128"/>
                <a:gd name="T4" fmla="*/ 0 w 128"/>
                <a:gd name="T5" fmla="*/ 112 h 128"/>
                <a:gd name="T6" fmla="*/ 0 w 128"/>
                <a:gd name="T7" fmla="*/ 16 h 128"/>
                <a:gd name="T8" fmla="*/ 16 w 128"/>
                <a:gd name="T9" fmla="*/ 0 h 128"/>
                <a:gd name="T10" fmla="*/ 112 w 128"/>
                <a:gd name="T11" fmla="*/ 0 h 128"/>
                <a:gd name="T12" fmla="*/ 128 w 128"/>
                <a:gd name="T13" fmla="*/ 16 h 128"/>
                <a:gd name="T14" fmla="*/ 128 w 128"/>
                <a:gd name="T15" fmla="*/ 112 h 128"/>
                <a:gd name="T16" fmla="*/ 112 w 128"/>
                <a:gd name="T17" fmla="*/ 128 h 128"/>
                <a:gd name="T18" fmla="*/ 32 w 128"/>
                <a:gd name="T19" fmla="*/ 96 h 128"/>
                <a:gd name="T20" fmla="*/ 96 w 128"/>
                <a:gd name="T21" fmla="*/ 96 h 128"/>
                <a:gd name="T22" fmla="*/ 96 w 128"/>
                <a:gd name="T23" fmla="*/ 32 h 128"/>
                <a:gd name="T24" fmla="*/ 32 w 128"/>
                <a:gd name="T25" fmla="*/ 32 h 128"/>
                <a:gd name="T26" fmla="*/ 32 w 128"/>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28">
                  <a:moveTo>
                    <a:pt x="112" y="128"/>
                  </a:moveTo>
                  <a:cubicBezTo>
                    <a:pt x="16" y="128"/>
                    <a:pt x="16" y="128"/>
                    <a:pt x="16" y="128"/>
                  </a:cubicBezTo>
                  <a:cubicBezTo>
                    <a:pt x="7" y="128"/>
                    <a:pt x="0" y="121"/>
                    <a:pt x="0" y="112"/>
                  </a:cubicBezTo>
                  <a:cubicBezTo>
                    <a:pt x="0" y="16"/>
                    <a:pt x="0" y="16"/>
                    <a:pt x="0" y="16"/>
                  </a:cubicBezTo>
                  <a:cubicBezTo>
                    <a:pt x="0" y="7"/>
                    <a:pt x="7" y="0"/>
                    <a:pt x="16" y="0"/>
                  </a:cubicBezTo>
                  <a:cubicBezTo>
                    <a:pt x="112" y="0"/>
                    <a:pt x="112" y="0"/>
                    <a:pt x="112" y="0"/>
                  </a:cubicBezTo>
                  <a:cubicBezTo>
                    <a:pt x="121" y="0"/>
                    <a:pt x="128" y="7"/>
                    <a:pt x="128" y="16"/>
                  </a:cubicBezTo>
                  <a:cubicBezTo>
                    <a:pt x="128" y="112"/>
                    <a:pt x="128" y="112"/>
                    <a:pt x="128" y="112"/>
                  </a:cubicBezTo>
                  <a:cubicBezTo>
                    <a:pt x="128" y="121"/>
                    <a:pt x="121" y="128"/>
                    <a:pt x="112" y="128"/>
                  </a:cubicBezTo>
                  <a:close/>
                  <a:moveTo>
                    <a:pt x="32" y="96"/>
                  </a:moveTo>
                  <a:cubicBezTo>
                    <a:pt x="96" y="96"/>
                    <a:pt x="96" y="96"/>
                    <a:pt x="96" y="96"/>
                  </a:cubicBezTo>
                  <a:cubicBezTo>
                    <a:pt x="96" y="32"/>
                    <a:pt x="96" y="32"/>
                    <a:pt x="96" y="32"/>
                  </a:cubicBezTo>
                  <a:cubicBezTo>
                    <a:pt x="32" y="32"/>
                    <a:pt x="32" y="32"/>
                    <a:pt x="32" y="32"/>
                  </a:cubicBezTo>
                  <a:lnTo>
                    <a:pt x="3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11">
              <a:extLst>
                <a:ext uri="{FF2B5EF4-FFF2-40B4-BE49-F238E27FC236}">
                  <a16:creationId xmlns:a16="http://schemas.microsoft.com/office/drawing/2014/main" id="{4860589F-EBFA-410A-A4AC-D1577C60B994}"/>
                </a:ext>
              </a:extLst>
            </p:cNvPr>
            <p:cNvSpPr>
              <a:spLocks noEditPoints="1"/>
            </p:cNvSpPr>
            <p:nvPr/>
          </p:nvSpPr>
          <p:spPr bwMode="auto">
            <a:xfrm>
              <a:off x="614" y="666"/>
              <a:ext cx="58" cy="58"/>
            </a:xfrm>
            <a:custGeom>
              <a:avLst/>
              <a:gdLst>
                <a:gd name="T0" fmla="*/ 112 w 128"/>
                <a:gd name="T1" fmla="*/ 128 h 128"/>
                <a:gd name="T2" fmla="*/ 16 w 128"/>
                <a:gd name="T3" fmla="*/ 128 h 128"/>
                <a:gd name="T4" fmla="*/ 0 w 128"/>
                <a:gd name="T5" fmla="*/ 112 h 128"/>
                <a:gd name="T6" fmla="*/ 0 w 128"/>
                <a:gd name="T7" fmla="*/ 16 h 128"/>
                <a:gd name="T8" fmla="*/ 16 w 128"/>
                <a:gd name="T9" fmla="*/ 0 h 128"/>
                <a:gd name="T10" fmla="*/ 112 w 128"/>
                <a:gd name="T11" fmla="*/ 0 h 128"/>
                <a:gd name="T12" fmla="*/ 128 w 128"/>
                <a:gd name="T13" fmla="*/ 16 h 128"/>
                <a:gd name="T14" fmla="*/ 128 w 128"/>
                <a:gd name="T15" fmla="*/ 112 h 128"/>
                <a:gd name="T16" fmla="*/ 112 w 128"/>
                <a:gd name="T17" fmla="*/ 128 h 128"/>
                <a:gd name="T18" fmla="*/ 32 w 128"/>
                <a:gd name="T19" fmla="*/ 96 h 128"/>
                <a:gd name="T20" fmla="*/ 96 w 128"/>
                <a:gd name="T21" fmla="*/ 96 h 128"/>
                <a:gd name="T22" fmla="*/ 96 w 128"/>
                <a:gd name="T23" fmla="*/ 32 h 128"/>
                <a:gd name="T24" fmla="*/ 32 w 128"/>
                <a:gd name="T25" fmla="*/ 32 h 128"/>
                <a:gd name="T26" fmla="*/ 32 w 128"/>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28">
                  <a:moveTo>
                    <a:pt x="112" y="128"/>
                  </a:moveTo>
                  <a:cubicBezTo>
                    <a:pt x="16" y="128"/>
                    <a:pt x="16" y="128"/>
                    <a:pt x="16" y="128"/>
                  </a:cubicBezTo>
                  <a:cubicBezTo>
                    <a:pt x="7" y="128"/>
                    <a:pt x="0" y="121"/>
                    <a:pt x="0" y="112"/>
                  </a:cubicBezTo>
                  <a:cubicBezTo>
                    <a:pt x="0" y="16"/>
                    <a:pt x="0" y="16"/>
                    <a:pt x="0" y="16"/>
                  </a:cubicBezTo>
                  <a:cubicBezTo>
                    <a:pt x="0" y="7"/>
                    <a:pt x="7" y="0"/>
                    <a:pt x="16" y="0"/>
                  </a:cubicBezTo>
                  <a:cubicBezTo>
                    <a:pt x="112" y="0"/>
                    <a:pt x="112" y="0"/>
                    <a:pt x="112" y="0"/>
                  </a:cubicBezTo>
                  <a:cubicBezTo>
                    <a:pt x="121" y="0"/>
                    <a:pt x="128" y="7"/>
                    <a:pt x="128" y="16"/>
                  </a:cubicBezTo>
                  <a:cubicBezTo>
                    <a:pt x="128" y="112"/>
                    <a:pt x="128" y="112"/>
                    <a:pt x="128" y="112"/>
                  </a:cubicBezTo>
                  <a:cubicBezTo>
                    <a:pt x="128" y="121"/>
                    <a:pt x="121" y="128"/>
                    <a:pt x="112" y="128"/>
                  </a:cubicBezTo>
                  <a:close/>
                  <a:moveTo>
                    <a:pt x="32" y="96"/>
                  </a:moveTo>
                  <a:cubicBezTo>
                    <a:pt x="96" y="96"/>
                    <a:pt x="96" y="96"/>
                    <a:pt x="96" y="96"/>
                  </a:cubicBezTo>
                  <a:cubicBezTo>
                    <a:pt x="96" y="32"/>
                    <a:pt x="96" y="32"/>
                    <a:pt x="96" y="32"/>
                  </a:cubicBezTo>
                  <a:cubicBezTo>
                    <a:pt x="32" y="32"/>
                    <a:pt x="32" y="32"/>
                    <a:pt x="32" y="32"/>
                  </a:cubicBezTo>
                  <a:lnTo>
                    <a:pt x="3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0" name="Højrepil 29"/>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33" name="Tekstboks 19"/>
          <p:cNvSpPr txBox="1"/>
          <p:nvPr/>
        </p:nvSpPr>
        <p:spPr>
          <a:xfrm>
            <a:off x="287014" y="4079234"/>
            <a:ext cx="584712" cy="1692515"/>
          </a:xfrm>
          <a:prstGeom prst="rect">
            <a:avLst/>
          </a:prstGeom>
          <a:noFill/>
        </p:spPr>
        <p:txBody>
          <a:bodyPr vert="wordArtVert" wrap="none" rtlCol="0">
            <a:spAutoFit/>
          </a:bodyPr>
          <a:lstStyle/>
          <a:p>
            <a:r>
              <a:rPr lang="da-DK" sz="2200" b="1" dirty="0" smtClean="0">
                <a:cs typeface="Aharoni" panose="02010803020104030203" pitchFamily="2" charset="-79"/>
              </a:rPr>
              <a:t>HUSK</a:t>
            </a:r>
            <a:endParaRPr lang="da-DK" sz="2200" b="1" dirty="0">
              <a:cs typeface="Aharoni" panose="02010803020104030203" pitchFamily="2" charset="-79"/>
            </a:endParaRPr>
          </a:p>
        </p:txBody>
      </p:sp>
      <p:sp>
        <p:nvSpPr>
          <p:cNvPr id="7" name="Rektangel 6"/>
          <p:cNvSpPr/>
          <p:nvPr/>
        </p:nvSpPr>
        <p:spPr>
          <a:xfrm>
            <a:off x="1095412" y="3326380"/>
            <a:ext cx="2450853" cy="2585323"/>
          </a:xfrm>
          <a:prstGeom prst="rect">
            <a:avLst/>
          </a:prstGeom>
        </p:spPr>
        <p:txBody>
          <a:bodyPr wrap="square">
            <a:spAutoFit/>
          </a:bodyPr>
          <a:lstStyle/>
          <a:p>
            <a:r>
              <a:rPr lang="da-DK" dirty="0" smtClean="0"/>
              <a:t>Du og din lærer skal </a:t>
            </a:r>
            <a:r>
              <a:rPr lang="da-DK" b="1" dirty="0" smtClean="0">
                <a:solidFill>
                  <a:schemeClr val="accent3"/>
                </a:solidFill>
              </a:rPr>
              <a:t>underskrive</a:t>
            </a:r>
            <a:r>
              <a:rPr lang="da-DK" dirty="0" smtClean="0"/>
              <a:t> synopsen</a:t>
            </a:r>
          </a:p>
          <a:p>
            <a:pPr marL="285750" indent="-285750">
              <a:buFont typeface="Calibri" panose="020F0502020204030204" pitchFamily="34" charset="0"/>
              <a:buChar char="→"/>
            </a:pPr>
            <a:endParaRPr lang="da-DK" dirty="0" smtClean="0"/>
          </a:p>
          <a:p>
            <a:r>
              <a:rPr lang="da-DK" dirty="0" smtClean="0"/>
              <a:t>Den </a:t>
            </a:r>
            <a:r>
              <a:rPr lang="da-DK" dirty="0"/>
              <a:t>afleveres sammen med </a:t>
            </a:r>
            <a:r>
              <a:rPr lang="da-DK" dirty="0" smtClean="0"/>
              <a:t>dit </a:t>
            </a:r>
            <a:r>
              <a:rPr lang="da-DK" dirty="0"/>
              <a:t>prøveoplæg til læreren i </a:t>
            </a:r>
            <a:r>
              <a:rPr lang="da-DK" b="1" dirty="0">
                <a:solidFill>
                  <a:schemeClr val="accent3"/>
                </a:solidFill>
              </a:rPr>
              <a:t>to </a:t>
            </a:r>
            <a:r>
              <a:rPr lang="da-DK" b="1" dirty="0" smtClean="0">
                <a:solidFill>
                  <a:schemeClr val="accent3"/>
                </a:solidFill>
              </a:rPr>
              <a:t>eksemplarer</a:t>
            </a:r>
            <a:endParaRPr lang="da-DK" dirty="0"/>
          </a:p>
        </p:txBody>
      </p:sp>
      <p:grpSp>
        <p:nvGrpSpPr>
          <p:cNvPr id="41" name="Group 4">
            <a:extLst>
              <a:ext uri="{FF2B5EF4-FFF2-40B4-BE49-F238E27FC236}">
                <a16:creationId xmlns:a16="http://schemas.microsoft.com/office/drawing/2014/main" id="{C65406F5-EA23-4BD6-925D-11FB45B30215}"/>
              </a:ext>
            </a:extLst>
          </p:cNvPr>
          <p:cNvGrpSpPr>
            <a:grpSpLocks noChangeAspect="1"/>
          </p:cNvGrpSpPr>
          <p:nvPr/>
        </p:nvGrpSpPr>
        <p:grpSpPr bwMode="auto">
          <a:xfrm>
            <a:off x="206588" y="3044797"/>
            <a:ext cx="699602" cy="936676"/>
            <a:chOff x="426" y="374"/>
            <a:chExt cx="301" cy="403"/>
          </a:xfrm>
        </p:grpSpPr>
        <p:sp>
          <p:nvSpPr>
            <p:cNvPr id="42" name="Freeform 5">
              <a:extLst>
                <a:ext uri="{FF2B5EF4-FFF2-40B4-BE49-F238E27FC236}">
                  <a16:creationId xmlns:a16="http://schemas.microsoft.com/office/drawing/2014/main" id="{C95C6543-9E6E-4ACC-8047-6DD2BAC6941D}"/>
                </a:ext>
              </a:extLst>
            </p:cNvPr>
            <p:cNvSpPr>
              <a:spLocks noEditPoints="1"/>
            </p:cNvSpPr>
            <p:nvPr/>
          </p:nvSpPr>
          <p:spPr bwMode="auto">
            <a:xfrm>
              <a:off x="426" y="374"/>
              <a:ext cx="301" cy="378"/>
            </a:xfrm>
            <a:custGeom>
              <a:avLst/>
              <a:gdLst>
                <a:gd name="T0" fmla="*/ 401 w 567"/>
                <a:gd name="T1" fmla="*/ 713 h 713"/>
                <a:gd name="T2" fmla="*/ 401 w 567"/>
                <a:gd name="T3" fmla="*/ 582 h 713"/>
                <a:gd name="T4" fmla="*/ 424 w 567"/>
                <a:gd name="T5" fmla="*/ 487 h 713"/>
                <a:gd name="T6" fmla="*/ 532 w 567"/>
                <a:gd name="T7" fmla="*/ 188 h 713"/>
                <a:gd name="T8" fmla="*/ 273 w 567"/>
                <a:gd name="T9" fmla="*/ 4 h 713"/>
                <a:gd name="T10" fmla="*/ 27 w 567"/>
                <a:gd name="T11" fmla="*/ 205 h 713"/>
                <a:gd name="T12" fmla="*/ 156 w 567"/>
                <a:gd name="T13" fmla="*/ 496 h 713"/>
                <a:gd name="T14" fmla="*/ 188 w 567"/>
                <a:gd name="T15" fmla="*/ 587 h 713"/>
                <a:gd name="T16" fmla="*/ 188 w 567"/>
                <a:gd name="T17" fmla="*/ 713 h 713"/>
                <a:gd name="T18" fmla="*/ 401 w 567"/>
                <a:gd name="T19" fmla="*/ 713 h 713"/>
                <a:gd name="T20" fmla="*/ 211 w 567"/>
                <a:gd name="T21" fmla="*/ 691 h 713"/>
                <a:gd name="T22" fmla="*/ 209 w 567"/>
                <a:gd name="T23" fmla="*/ 689 h 713"/>
                <a:gd name="T24" fmla="*/ 209 w 567"/>
                <a:gd name="T25" fmla="*/ 587 h 713"/>
                <a:gd name="T26" fmla="*/ 172 w 567"/>
                <a:gd name="T27" fmla="*/ 481 h 713"/>
                <a:gd name="T28" fmla="*/ 168 w 567"/>
                <a:gd name="T29" fmla="*/ 478 h 713"/>
                <a:gd name="T30" fmla="*/ 49 w 567"/>
                <a:gd name="T31" fmla="*/ 212 h 713"/>
                <a:gd name="T32" fmla="*/ 274 w 567"/>
                <a:gd name="T33" fmla="*/ 27 h 713"/>
                <a:gd name="T34" fmla="*/ 511 w 567"/>
                <a:gd name="T35" fmla="*/ 197 h 713"/>
                <a:gd name="T36" fmla="*/ 409 w 567"/>
                <a:gd name="T37" fmla="*/ 470 h 713"/>
                <a:gd name="T38" fmla="*/ 405 w 567"/>
                <a:gd name="T39" fmla="*/ 476 h 713"/>
                <a:gd name="T40" fmla="*/ 380 w 567"/>
                <a:gd name="T41" fmla="*/ 582 h 713"/>
                <a:gd name="T42" fmla="*/ 380 w 567"/>
                <a:gd name="T43" fmla="*/ 689 h 713"/>
                <a:gd name="T44" fmla="*/ 378 w 567"/>
                <a:gd name="T45" fmla="*/ 691 h 713"/>
                <a:gd name="T46" fmla="*/ 211 w 567"/>
                <a:gd name="T47" fmla="*/ 69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7" h="713">
                  <a:moveTo>
                    <a:pt x="401" y="713"/>
                  </a:moveTo>
                  <a:cubicBezTo>
                    <a:pt x="401" y="582"/>
                    <a:pt x="401" y="582"/>
                    <a:pt x="401" y="582"/>
                  </a:cubicBezTo>
                  <a:cubicBezTo>
                    <a:pt x="400" y="549"/>
                    <a:pt x="408" y="517"/>
                    <a:pt x="424" y="487"/>
                  </a:cubicBezTo>
                  <a:cubicBezTo>
                    <a:pt x="523" y="423"/>
                    <a:pt x="567" y="301"/>
                    <a:pt x="532" y="188"/>
                  </a:cubicBezTo>
                  <a:cubicBezTo>
                    <a:pt x="496" y="75"/>
                    <a:pt x="391" y="0"/>
                    <a:pt x="273" y="4"/>
                  </a:cubicBezTo>
                  <a:cubicBezTo>
                    <a:pt x="155" y="8"/>
                    <a:pt x="55" y="91"/>
                    <a:pt x="27" y="205"/>
                  </a:cubicBezTo>
                  <a:cubicBezTo>
                    <a:pt x="0" y="320"/>
                    <a:pt x="53" y="439"/>
                    <a:pt x="156" y="496"/>
                  </a:cubicBezTo>
                  <a:cubicBezTo>
                    <a:pt x="175" y="523"/>
                    <a:pt x="186" y="554"/>
                    <a:pt x="188" y="587"/>
                  </a:cubicBezTo>
                  <a:cubicBezTo>
                    <a:pt x="188" y="713"/>
                    <a:pt x="188" y="713"/>
                    <a:pt x="188" y="713"/>
                  </a:cubicBezTo>
                  <a:lnTo>
                    <a:pt x="401" y="713"/>
                  </a:lnTo>
                  <a:close/>
                  <a:moveTo>
                    <a:pt x="211" y="691"/>
                  </a:moveTo>
                  <a:cubicBezTo>
                    <a:pt x="209" y="689"/>
                    <a:pt x="209" y="689"/>
                    <a:pt x="209" y="689"/>
                  </a:cubicBezTo>
                  <a:cubicBezTo>
                    <a:pt x="209" y="587"/>
                    <a:pt x="209" y="587"/>
                    <a:pt x="209" y="587"/>
                  </a:cubicBezTo>
                  <a:cubicBezTo>
                    <a:pt x="207" y="549"/>
                    <a:pt x="194" y="512"/>
                    <a:pt x="172" y="481"/>
                  </a:cubicBezTo>
                  <a:cubicBezTo>
                    <a:pt x="171" y="480"/>
                    <a:pt x="170" y="479"/>
                    <a:pt x="168" y="478"/>
                  </a:cubicBezTo>
                  <a:cubicBezTo>
                    <a:pt x="73" y="427"/>
                    <a:pt x="24" y="318"/>
                    <a:pt x="49" y="212"/>
                  </a:cubicBezTo>
                  <a:cubicBezTo>
                    <a:pt x="73" y="107"/>
                    <a:pt x="166" y="31"/>
                    <a:pt x="274" y="27"/>
                  </a:cubicBezTo>
                  <a:cubicBezTo>
                    <a:pt x="382" y="23"/>
                    <a:pt x="480" y="93"/>
                    <a:pt x="511" y="197"/>
                  </a:cubicBezTo>
                  <a:cubicBezTo>
                    <a:pt x="543" y="301"/>
                    <a:pt x="501" y="413"/>
                    <a:pt x="409" y="470"/>
                  </a:cubicBezTo>
                  <a:cubicBezTo>
                    <a:pt x="407" y="472"/>
                    <a:pt x="406" y="474"/>
                    <a:pt x="405" y="476"/>
                  </a:cubicBezTo>
                  <a:cubicBezTo>
                    <a:pt x="387" y="509"/>
                    <a:pt x="379" y="545"/>
                    <a:pt x="380" y="582"/>
                  </a:cubicBezTo>
                  <a:cubicBezTo>
                    <a:pt x="380" y="689"/>
                    <a:pt x="380" y="689"/>
                    <a:pt x="380" y="689"/>
                  </a:cubicBezTo>
                  <a:cubicBezTo>
                    <a:pt x="378" y="691"/>
                    <a:pt x="378" y="691"/>
                    <a:pt x="378" y="691"/>
                  </a:cubicBezTo>
                  <a:lnTo>
                    <a:pt x="211" y="6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6">
              <a:extLst>
                <a:ext uri="{FF2B5EF4-FFF2-40B4-BE49-F238E27FC236}">
                  <a16:creationId xmlns:a16="http://schemas.microsoft.com/office/drawing/2014/main" id="{07311A10-B292-47F7-BFFA-620DF98C8428}"/>
                </a:ext>
              </a:extLst>
            </p:cNvPr>
            <p:cNvSpPr>
              <a:spLocks/>
            </p:cNvSpPr>
            <p:nvPr/>
          </p:nvSpPr>
          <p:spPr bwMode="auto">
            <a:xfrm>
              <a:off x="528" y="679"/>
              <a:ext cx="108" cy="14"/>
            </a:xfrm>
            <a:custGeom>
              <a:avLst/>
              <a:gdLst>
                <a:gd name="T0" fmla="*/ 191 w 205"/>
                <a:gd name="T1" fmla="*/ 28 h 28"/>
                <a:gd name="T2" fmla="*/ 13 w 205"/>
                <a:gd name="T3" fmla="*/ 28 h 28"/>
                <a:gd name="T4" fmla="*/ 0 w 205"/>
                <a:gd name="T5" fmla="*/ 14 h 28"/>
                <a:gd name="T6" fmla="*/ 13 w 205"/>
                <a:gd name="T7" fmla="*/ 0 h 28"/>
                <a:gd name="T8" fmla="*/ 191 w 205"/>
                <a:gd name="T9" fmla="*/ 0 h 28"/>
                <a:gd name="T10" fmla="*/ 205 w 205"/>
                <a:gd name="T11" fmla="*/ 14 h 28"/>
                <a:gd name="T12" fmla="*/ 191 w 205"/>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05" h="28">
                  <a:moveTo>
                    <a:pt x="191" y="28"/>
                  </a:moveTo>
                  <a:cubicBezTo>
                    <a:pt x="13" y="28"/>
                    <a:pt x="13" y="28"/>
                    <a:pt x="13" y="28"/>
                  </a:cubicBezTo>
                  <a:cubicBezTo>
                    <a:pt x="6" y="28"/>
                    <a:pt x="0" y="22"/>
                    <a:pt x="0" y="14"/>
                  </a:cubicBezTo>
                  <a:cubicBezTo>
                    <a:pt x="0" y="6"/>
                    <a:pt x="6" y="0"/>
                    <a:pt x="13" y="0"/>
                  </a:cubicBezTo>
                  <a:cubicBezTo>
                    <a:pt x="191" y="0"/>
                    <a:pt x="191" y="0"/>
                    <a:pt x="191" y="0"/>
                  </a:cubicBezTo>
                  <a:cubicBezTo>
                    <a:pt x="198" y="0"/>
                    <a:pt x="205" y="6"/>
                    <a:pt x="205" y="14"/>
                  </a:cubicBezTo>
                  <a:cubicBezTo>
                    <a:pt x="205" y="22"/>
                    <a:pt x="198" y="28"/>
                    <a:pt x="191" y="2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7">
              <a:extLst>
                <a:ext uri="{FF2B5EF4-FFF2-40B4-BE49-F238E27FC236}">
                  <a16:creationId xmlns:a16="http://schemas.microsoft.com/office/drawing/2014/main" id="{A5185CCA-B751-4719-88B9-C68E1309CA7C}"/>
                </a:ext>
              </a:extLst>
            </p:cNvPr>
            <p:cNvSpPr>
              <a:spLocks noEditPoints="1"/>
            </p:cNvSpPr>
            <p:nvPr/>
          </p:nvSpPr>
          <p:spPr bwMode="auto">
            <a:xfrm>
              <a:off x="536" y="495"/>
              <a:ext cx="84" cy="197"/>
            </a:xfrm>
            <a:custGeom>
              <a:avLst/>
              <a:gdLst>
                <a:gd name="T0" fmla="*/ 93 w 159"/>
                <a:gd name="T1" fmla="*/ 369 h 373"/>
                <a:gd name="T2" fmla="*/ 97 w 159"/>
                <a:gd name="T3" fmla="*/ 362 h 373"/>
                <a:gd name="T4" fmla="*/ 97 w 159"/>
                <a:gd name="T5" fmla="*/ 79 h 373"/>
                <a:gd name="T6" fmla="*/ 98 w 159"/>
                <a:gd name="T7" fmla="*/ 78 h 373"/>
                <a:gd name="T8" fmla="*/ 148 w 159"/>
                <a:gd name="T9" fmla="*/ 77 h 373"/>
                <a:gd name="T10" fmla="*/ 159 w 159"/>
                <a:gd name="T11" fmla="*/ 66 h 373"/>
                <a:gd name="T12" fmla="*/ 148 w 159"/>
                <a:gd name="T13" fmla="*/ 55 h 373"/>
                <a:gd name="T14" fmla="*/ 98 w 159"/>
                <a:gd name="T15" fmla="*/ 56 h 373"/>
                <a:gd name="T16" fmla="*/ 97 w 159"/>
                <a:gd name="T17" fmla="*/ 55 h 373"/>
                <a:gd name="T18" fmla="*/ 97 w 159"/>
                <a:gd name="T19" fmla="*/ 24 h 373"/>
                <a:gd name="T20" fmla="*/ 95 w 159"/>
                <a:gd name="T21" fmla="*/ 18 h 373"/>
                <a:gd name="T22" fmla="*/ 65 w 159"/>
                <a:gd name="T23" fmla="*/ 1 h 373"/>
                <a:gd name="T24" fmla="*/ 29 w 159"/>
                <a:gd name="T25" fmla="*/ 16 h 373"/>
                <a:gd name="T26" fmla="*/ 5 w 159"/>
                <a:gd name="T27" fmla="*/ 66 h 373"/>
                <a:gd name="T28" fmla="*/ 30 w 159"/>
                <a:gd name="T29" fmla="*/ 79 h 373"/>
                <a:gd name="T30" fmla="*/ 73 w 159"/>
                <a:gd name="T31" fmla="*/ 78 h 373"/>
                <a:gd name="T32" fmla="*/ 75 w 159"/>
                <a:gd name="T33" fmla="*/ 80 h 373"/>
                <a:gd name="T34" fmla="*/ 75 w 159"/>
                <a:gd name="T35" fmla="*/ 362 h 373"/>
                <a:gd name="T36" fmla="*/ 86 w 159"/>
                <a:gd name="T37" fmla="*/ 373 h 373"/>
                <a:gd name="T38" fmla="*/ 93 w 159"/>
                <a:gd name="T39" fmla="*/ 369 h 373"/>
                <a:gd name="T40" fmla="*/ 27 w 159"/>
                <a:gd name="T41" fmla="*/ 58 h 373"/>
                <a:gd name="T42" fmla="*/ 26 w 159"/>
                <a:gd name="T43" fmla="*/ 55 h 373"/>
                <a:gd name="T44" fmla="*/ 44 w 159"/>
                <a:gd name="T45" fmla="*/ 32 h 373"/>
                <a:gd name="T46" fmla="*/ 63 w 159"/>
                <a:gd name="T47" fmla="*/ 22 h 373"/>
                <a:gd name="T48" fmla="*/ 75 w 159"/>
                <a:gd name="T49" fmla="*/ 29 h 373"/>
                <a:gd name="T50" fmla="*/ 75 w 159"/>
                <a:gd name="T51" fmla="*/ 55 h 373"/>
                <a:gd name="T52" fmla="*/ 73 w 159"/>
                <a:gd name="T53" fmla="*/ 57 h 373"/>
                <a:gd name="T54" fmla="*/ 53 w 159"/>
                <a:gd name="T55" fmla="*/ 57 h 373"/>
                <a:gd name="T56" fmla="*/ 30 w 159"/>
                <a:gd name="T57" fmla="*/ 58 h 373"/>
                <a:gd name="T58" fmla="*/ 27 w 159"/>
                <a:gd name="T59" fmla="*/ 58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9" h="373">
                  <a:moveTo>
                    <a:pt x="93" y="369"/>
                  </a:moveTo>
                  <a:cubicBezTo>
                    <a:pt x="95" y="367"/>
                    <a:pt x="97" y="365"/>
                    <a:pt x="97" y="362"/>
                  </a:cubicBezTo>
                  <a:cubicBezTo>
                    <a:pt x="97" y="79"/>
                    <a:pt x="97" y="79"/>
                    <a:pt x="97" y="79"/>
                  </a:cubicBezTo>
                  <a:cubicBezTo>
                    <a:pt x="98" y="78"/>
                    <a:pt x="98" y="78"/>
                    <a:pt x="98" y="78"/>
                  </a:cubicBezTo>
                  <a:cubicBezTo>
                    <a:pt x="126" y="77"/>
                    <a:pt x="145" y="77"/>
                    <a:pt x="148" y="77"/>
                  </a:cubicBezTo>
                  <a:cubicBezTo>
                    <a:pt x="154" y="77"/>
                    <a:pt x="159" y="72"/>
                    <a:pt x="159" y="66"/>
                  </a:cubicBezTo>
                  <a:cubicBezTo>
                    <a:pt x="159" y="60"/>
                    <a:pt x="154" y="55"/>
                    <a:pt x="148" y="55"/>
                  </a:cubicBezTo>
                  <a:cubicBezTo>
                    <a:pt x="145" y="55"/>
                    <a:pt x="126" y="56"/>
                    <a:pt x="98" y="56"/>
                  </a:cubicBezTo>
                  <a:cubicBezTo>
                    <a:pt x="97" y="55"/>
                    <a:pt x="97" y="55"/>
                    <a:pt x="97" y="55"/>
                  </a:cubicBezTo>
                  <a:cubicBezTo>
                    <a:pt x="97" y="24"/>
                    <a:pt x="97" y="24"/>
                    <a:pt x="97" y="24"/>
                  </a:cubicBezTo>
                  <a:cubicBezTo>
                    <a:pt x="97" y="22"/>
                    <a:pt x="96" y="19"/>
                    <a:pt x="95" y="18"/>
                  </a:cubicBezTo>
                  <a:cubicBezTo>
                    <a:pt x="87" y="8"/>
                    <a:pt x="77" y="2"/>
                    <a:pt x="65" y="1"/>
                  </a:cubicBezTo>
                  <a:cubicBezTo>
                    <a:pt x="51" y="0"/>
                    <a:pt x="38" y="6"/>
                    <a:pt x="29" y="16"/>
                  </a:cubicBezTo>
                  <a:cubicBezTo>
                    <a:pt x="9" y="36"/>
                    <a:pt x="0" y="52"/>
                    <a:pt x="5" y="66"/>
                  </a:cubicBezTo>
                  <a:cubicBezTo>
                    <a:pt x="10" y="75"/>
                    <a:pt x="20" y="81"/>
                    <a:pt x="30" y="79"/>
                  </a:cubicBezTo>
                  <a:cubicBezTo>
                    <a:pt x="73" y="78"/>
                    <a:pt x="73" y="78"/>
                    <a:pt x="73" y="78"/>
                  </a:cubicBezTo>
                  <a:cubicBezTo>
                    <a:pt x="75" y="80"/>
                    <a:pt x="75" y="80"/>
                    <a:pt x="75" y="80"/>
                  </a:cubicBezTo>
                  <a:cubicBezTo>
                    <a:pt x="75" y="362"/>
                    <a:pt x="75" y="362"/>
                    <a:pt x="75" y="362"/>
                  </a:cubicBezTo>
                  <a:cubicBezTo>
                    <a:pt x="75" y="368"/>
                    <a:pt x="80" y="373"/>
                    <a:pt x="86" y="373"/>
                  </a:cubicBezTo>
                  <a:cubicBezTo>
                    <a:pt x="89" y="373"/>
                    <a:pt x="91" y="372"/>
                    <a:pt x="93" y="369"/>
                  </a:cubicBezTo>
                  <a:close/>
                  <a:moveTo>
                    <a:pt x="27" y="58"/>
                  </a:moveTo>
                  <a:cubicBezTo>
                    <a:pt x="26" y="55"/>
                    <a:pt x="26" y="55"/>
                    <a:pt x="26" y="55"/>
                  </a:cubicBezTo>
                  <a:cubicBezTo>
                    <a:pt x="30" y="46"/>
                    <a:pt x="37" y="38"/>
                    <a:pt x="44" y="32"/>
                  </a:cubicBezTo>
                  <a:cubicBezTo>
                    <a:pt x="49" y="26"/>
                    <a:pt x="55" y="22"/>
                    <a:pt x="63" y="22"/>
                  </a:cubicBezTo>
                  <a:cubicBezTo>
                    <a:pt x="67" y="23"/>
                    <a:pt x="71" y="25"/>
                    <a:pt x="75" y="29"/>
                  </a:cubicBezTo>
                  <a:cubicBezTo>
                    <a:pt x="75" y="55"/>
                    <a:pt x="75" y="55"/>
                    <a:pt x="75" y="55"/>
                  </a:cubicBezTo>
                  <a:cubicBezTo>
                    <a:pt x="73" y="57"/>
                    <a:pt x="73" y="57"/>
                    <a:pt x="73" y="57"/>
                  </a:cubicBezTo>
                  <a:cubicBezTo>
                    <a:pt x="64" y="57"/>
                    <a:pt x="58" y="57"/>
                    <a:pt x="53" y="57"/>
                  </a:cubicBezTo>
                  <a:cubicBezTo>
                    <a:pt x="45" y="57"/>
                    <a:pt x="37" y="58"/>
                    <a:pt x="30" y="58"/>
                  </a:cubicBezTo>
                  <a:cubicBezTo>
                    <a:pt x="29" y="58"/>
                    <a:pt x="28" y="58"/>
                    <a:pt x="27" y="5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8">
              <a:extLst>
                <a:ext uri="{FF2B5EF4-FFF2-40B4-BE49-F238E27FC236}">
                  <a16:creationId xmlns:a16="http://schemas.microsoft.com/office/drawing/2014/main" id="{00E670A6-C5D4-4BEB-82F5-A4C7D3144959}"/>
                </a:ext>
              </a:extLst>
            </p:cNvPr>
            <p:cNvSpPr>
              <a:spLocks/>
            </p:cNvSpPr>
            <p:nvPr/>
          </p:nvSpPr>
          <p:spPr bwMode="auto">
            <a:xfrm>
              <a:off x="560" y="740"/>
              <a:ext cx="43" cy="37"/>
            </a:xfrm>
            <a:custGeom>
              <a:avLst/>
              <a:gdLst>
                <a:gd name="T0" fmla="*/ 82 w 82"/>
                <a:gd name="T1" fmla="*/ 69 h 69"/>
                <a:gd name="T2" fmla="*/ 82 w 82"/>
                <a:gd name="T3" fmla="*/ 66 h 69"/>
                <a:gd name="T4" fmla="*/ 82 w 82"/>
                <a:gd name="T5" fmla="*/ 11 h 69"/>
                <a:gd name="T6" fmla="*/ 71 w 82"/>
                <a:gd name="T7" fmla="*/ 0 h 69"/>
                <a:gd name="T8" fmla="*/ 61 w 82"/>
                <a:gd name="T9" fmla="*/ 11 h 69"/>
                <a:gd name="T10" fmla="*/ 61 w 82"/>
                <a:gd name="T11" fmla="*/ 46 h 69"/>
                <a:gd name="T12" fmla="*/ 59 w 82"/>
                <a:gd name="T13" fmla="*/ 47 h 69"/>
                <a:gd name="T14" fmla="*/ 23 w 82"/>
                <a:gd name="T15" fmla="*/ 47 h 69"/>
                <a:gd name="T16" fmla="*/ 22 w 82"/>
                <a:gd name="T17" fmla="*/ 46 h 69"/>
                <a:gd name="T18" fmla="*/ 22 w 82"/>
                <a:gd name="T19" fmla="*/ 11 h 69"/>
                <a:gd name="T20" fmla="*/ 11 w 82"/>
                <a:gd name="T21" fmla="*/ 0 h 69"/>
                <a:gd name="T22" fmla="*/ 0 w 82"/>
                <a:gd name="T23" fmla="*/ 11 h 69"/>
                <a:gd name="T24" fmla="*/ 0 w 82"/>
                <a:gd name="T25" fmla="*/ 69 h 69"/>
                <a:gd name="T26" fmla="*/ 82 w 82"/>
                <a:gd name="T2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69">
                  <a:moveTo>
                    <a:pt x="82" y="69"/>
                  </a:moveTo>
                  <a:cubicBezTo>
                    <a:pt x="82" y="69"/>
                    <a:pt x="82" y="68"/>
                    <a:pt x="82" y="66"/>
                  </a:cubicBezTo>
                  <a:cubicBezTo>
                    <a:pt x="82" y="11"/>
                    <a:pt x="82" y="11"/>
                    <a:pt x="82" y="11"/>
                  </a:cubicBezTo>
                  <a:cubicBezTo>
                    <a:pt x="82" y="5"/>
                    <a:pt x="77" y="0"/>
                    <a:pt x="71" y="0"/>
                  </a:cubicBezTo>
                  <a:cubicBezTo>
                    <a:pt x="65" y="0"/>
                    <a:pt x="61" y="5"/>
                    <a:pt x="61" y="11"/>
                  </a:cubicBezTo>
                  <a:cubicBezTo>
                    <a:pt x="61" y="46"/>
                    <a:pt x="61" y="46"/>
                    <a:pt x="61" y="46"/>
                  </a:cubicBezTo>
                  <a:cubicBezTo>
                    <a:pt x="59" y="47"/>
                    <a:pt x="59" y="47"/>
                    <a:pt x="59" y="47"/>
                  </a:cubicBezTo>
                  <a:cubicBezTo>
                    <a:pt x="23" y="47"/>
                    <a:pt x="23" y="47"/>
                    <a:pt x="23" y="47"/>
                  </a:cubicBezTo>
                  <a:cubicBezTo>
                    <a:pt x="22" y="46"/>
                    <a:pt x="22" y="46"/>
                    <a:pt x="22" y="46"/>
                  </a:cubicBezTo>
                  <a:cubicBezTo>
                    <a:pt x="22" y="11"/>
                    <a:pt x="22" y="11"/>
                    <a:pt x="22" y="11"/>
                  </a:cubicBezTo>
                  <a:cubicBezTo>
                    <a:pt x="22" y="5"/>
                    <a:pt x="17" y="0"/>
                    <a:pt x="11" y="0"/>
                  </a:cubicBezTo>
                  <a:cubicBezTo>
                    <a:pt x="5" y="0"/>
                    <a:pt x="0" y="5"/>
                    <a:pt x="0" y="11"/>
                  </a:cubicBezTo>
                  <a:cubicBezTo>
                    <a:pt x="0" y="69"/>
                    <a:pt x="0" y="69"/>
                    <a:pt x="0" y="69"/>
                  </a:cubicBezTo>
                  <a:lnTo>
                    <a:pt x="82"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6" name="Freeform 5">
            <a:extLst>
              <a:ext uri="{FF2B5EF4-FFF2-40B4-BE49-F238E27FC236}">
                <a16:creationId xmlns:a16="http://schemas.microsoft.com/office/drawing/2014/main" id="{C5F8CDEF-B17C-4FC3-BC11-B7DB43B63629}"/>
              </a:ext>
            </a:extLst>
          </p:cNvPr>
          <p:cNvSpPr>
            <a:spLocks/>
          </p:cNvSpPr>
          <p:nvPr/>
        </p:nvSpPr>
        <p:spPr bwMode="auto">
          <a:xfrm>
            <a:off x="945644" y="3464146"/>
            <a:ext cx="142777" cy="142777"/>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7" name="Freeform 5">
            <a:extLst>
              <a:ext uri="{FF2B5EF4-FFF2-40B4-BE49-F238E27FC236}">
                <a16:creationId xmlns:a16="http://schemas.microsoft.com/office/drawing/2014/main" id="{C5F8CDEF-B17C-4FC3-BC11-B7DB43B63629}"/>
              </a:ext>
            </a:extLst>
          </p:cNvPr>
          <p:cNvSpPr>
            <a:spLocks/>
          </p:cNvSpPr>
          <p:nvPr/>
        </p:nvSpPr>
        <p:spPr bwMode="auto">
          <a:xfrm>
            <a:off x="923869" y="4534693"/>
            <a:ext cx="142777" cy="157055"/>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25759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2: </a:t>
            </a:r>
            <a:br>
              <a:rPr lang="da-DK" sz="4000" b="1" dirty="0" smtClean="0">
                <a:latin typeface="Arial"/>
                <a:ea typeface="Arial"/>
                <a:cs typeface="Arial"/>
                <a:sym typeface="Arial"/>
              </a:rPr>
            </a:br>
            <a:r>
              <a:rPr lang="da-DK" sz="4000" dirty="0" smtClean="0">
                <a:latin typeface="Arial"/>
                <a:ea typeface="Arial"/>
                <a:cs typeface="Arial"/>
                <a:sym typeface="Arial"/>
              </a:rPr>
              <a:t>Fordybelse og forberedelse</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11</a:t>
            </a:fld>
            <a:endParaRPr/>
          </a:p>
        </p:txBody>
      </p:sp>
    </p:spTree>
    <p:extLst>
      <p:ext uri="{BB962C8B-B14F-4D97-AF65-F5344CB8AC3E}">
        <p14:creationId xmlns:p14="http://schemas.microsoft.com/office/powerpoint/2010/main" val="4184803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Arbejdet efter sidste skoledag </a:t>
            </a:r>
            <a:endParaRPr lang="da-DK" sz="3400" b="1" dirty="0">
              <a:latin typeface="Arial"/>
              <a:ea typeface="Arial"/>
              <a:cs typeface="Arial"/>
              <a:sym typeface="Arial"/>
            </a:endParaRPr>
          </a:p>
        </p:txBody>
      </p:sp>
      <p:sp>
        <p:nvSpPr>
          <p:cNvPr id="3" name="Rektangel 2"/>
          <p:cNvSpPr/>
          <p:nvPr/>
        </p:nvSpPr>
        <p:spPr>
          <a:xfrm>
            <a:off x="377706" y="1729488"/>
            <a:ext cx="8650490" cy="4524315"/>
          </a:xfrm>
          <a:prstGeom prst="rect">
            <a:avLst/>
          </a:prstGeom>
        </p:spPr>
        <p:txBody>
          <a:bodyPr wrap="square">
            <a:spAutoFit/>
          </a:bodyPr>
          <a:lstStyle/>
          <a:p>
            <a:pPr marL="285750" indent="-285750">
              <a:buFont typeface="Calibri" panose="020F0502020204030204" pitchFamily="34" charset="0"/>
              <a:buChar char="→"/>
            </a:pPr>
            <a:r>
              <a:rPr lang="da-DK" dirty="0" smtClean="0"/>
              <a:t>Det er en god idé at undersøge, hvilke muligheder du har for at få vejledning, når du har afleveret din synopse og ikke længere skal gå normalt i skole.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I denne perionde må din lærer ikke længere vejlede dig i arbejdet med dit prøveoplæg, så du skal spørge din lærer, hvem på skolen, der kan hjælpe dig.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Lav faste aftaler med dine klassekammerater om at mødes på skolen for at snakke om jeres prøveoplæg.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Hvis du afprøver dit oplæg på fx familiemedlemmer, skal du være opmærksom på, at de måske ikke kender de vurderingskriterier, du bliver vurderet efter til prøven. Spørg din lærer, om du kan få en oversigt over vurderingskriterierne, så du kan få en mere målrettet samtale om dit oplæg med din familie. </a:t>
            </a:r>
            <a:endParaRPr lang="da-DK" dirty="0"/>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pic>
        <p:nvPicPr>
          <p:cNvPr id="10" name="Picture 2">
            <a:extLst>
              <a:ext uri="{FF2B5EF4-FFF2-40B4-BE49-F238E27FC236}">
                <a16:creationId xmlns:a16="http://schemas.microsoft.com/office/drawing/2014/main" id="{5B13E1A2-1D36-4839-AE3C-D8BB1707F2D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987334" y="2989460"/>
            <a:ext cx="587855" cy="1727375"/>
          </a:xfrm>
          <a:prstGeom prst="rect">
            <a:avLst/>
          </a:prstGeom>
        </p:spPr>
      </p:pic>
      <p:pic>
        <p:nvPicPr>
          <p:cNvPr id="12" name="Picture 2">
            <a:extLst>
              <a:ext uri="{FF2B5EF4-FFF2-40B4-BE49-F238E27FC236}">
                <a16:creationId xmlns:a16="http://schemas.microsoft.com/office/drawing/2014/main" id="{04B8D98E-5C6A-4E2E-B8A9-2108395ADF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027944" y="3003335"/>
            <a:ext cx="588032" cy="1721065"/>
          </a:xfrm>
          <a:prstGeom prst="rect">
            <a:avLst/>
          </a:prstGeom>
        </p:spPr>
      </p:pic>
      <p:sp>
        <p:nvSpPr>
          <p:cNvPr id="13" name="Freeform 5">
            <a:extLst>
              <a:ext uri="{FF2B5EF4-FFF2-40B4-BE49-F238E27FC236}">
                <a16:creationId xmlns:a16="http://schemas.microsoft.com/office/drawing/2014/main" id="{E4F3F1E3-E8D3-4DBD-AD05-966E1BAE34C5}"/>
              </a:ext>
            </a:extLst>
          </p:cNvPr>
          <p:cNvSpPr>
            <a:spLocks noEditPoints="1"/>
          </p:cNvSpPr>
          <p:nvPr/>
        </p:nvSpPr>
        <p:spPr bwMode="auto">
          <a:xfrm>
            <a:off x="10178730" y="2048614"/>
            <a:ext cx="915866" cy="845595"/>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8018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Noter til dit prøveoplæg</a:t>
            </a:r>
            <a:endParaRPr lang="da-DK" sz="3400" b="1" dirty="0">
              <a:latin typeface="Arial"/>
              <a:ea typeface="Arial"/>
              <a:cs typeface="Arial"/>
              <a:sym typeface="Arial"/>
            </a:endParaRPr>
          </a:p>
        </p:txBody>
      </p:sp>
      <p:pic>
        <p:nvPicPr>
          <p:cNvPr id="2" name="Billede 1"/>
          <p:cNvPicPr>
            <a:picLocks noChangeAspect="1"/>
          </p:cNvPicPr>
          <p:nvPr/>
        </p:nvPicPr>
        <p:blipFill>
          <a:blip r:embed="rId4"/>
          <a:stretch>
            <a:fillRect/>
          </a:stretch>
        </p:blipFill>
        <p:spPr>
          <a:xfrm>
            <a:off x="7153980" y="1340206"/>
            <a:ext cx="4360590" cy="5202108"/>
          </a:xfrm>
          <a:prstGeom prst="rect">
            <a:avLst/>
          </a:prstGeom>
          <a:ln w="9525">
            <a:solidFill>
              <a:schemeClr val="tx1"/>
            </a:solidFill>
          </a:ln>
        </p:spPr>
      </p:pic>
      <p:sp>
        <p:nvSpPr>
          <p:cNvPr id="4" name="Rektangel 3"/>
          <p:cNvSpPr/>
          <p:nvPr/>
        </p:nvSpPr>
        <p:spPr>
          <a:xfrm>
            <a:off x="8599905" y="1340206"/>
            <a:ext cx="2541080" cy="400110"/>
          </a:xfrm>
          <a:prstGeom prst="rect">
            <a:avLst/>
          </a:prstGeom>
        </p:spPr>
        <p:txBody>
          <a:bodyPr wrap="none">
            <a:spAutoFit/>
          </a:bodyPr>
          <a:lstStyle/>
          <a:p>
            <a:r>
              <a:rPr lang="da-DK" sz="1000" b="1" dirty="0" smtClean="0">
                <a:latin typeface="Bradley Hand ITC" panose="03070402050302030203" pitchFamily="66" charset="0"/>
                <a:ea typeface="Arial"/>
                <a:cs typeface="Arial"/>
                <a:sym typeface="Arial"/>
              </a:rPr>
              <a:t>I titlen er der referencer til plottet i novellen. </a:t>
            </a:r>
          </a:p>
          <a:p>
            <a:r>
              <a:rPr lang="da-DK" sz="1000" b="1" dirty="0" smtClean="0">
                <a:latin typeface="Bradley Hand ITC" panose="03070402050302030203" pitchFamily="66" charset="0"/>
                <a:ea typeface="Arial"/>
                <a:cs typeface="Arial"/>
                <a:sym typeface="Arial"/>
              </a:rPr>
              <a:t>Det giver et varsel om vendepunktet.</a:t>
            </a:r>
            <a:endParaRPr lang="da-DK" sz="1000" dirty="0">
              <a:latin typeface="Bradley Hand ITC" panose="03070402050302030203" pitchFamily="66" charset="0"/>
            </a:endParaRPr>
          </a:p>
        </p:txBody>
      </p:sp>
      <p:sp>
        <p:nvSpPr>
          <p:cNvPr id="8" name="Rektangel 7"/>
          <p:cNvSpPr/>
          <p:nvPr/>
        </p:nvSpPr>
        <p:spPr>
          <a:xfrm rot="18652861">
            <a:off x="8347012" y="1757588"/>
            <a:ext cx="329509" cy="1938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9" name="Rektangel 8"/>
          <p:cNvSpPr/>
          <p:nvPr/>
        </p:nvSpPr>
        <p:spPr>
          <a:xfrm>
            <a:off x="7794172" y="3592285"/>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15" name="Rektangel 14"/>
          <p:cNvSpPr/>
          <p:nvPr/>
        </p:nvSpPr>
        <p:spPr>
          <a:xfrm>
            <a:off x="7794168" y="3744685"/>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0" name="Rektangel 19"/>
          <p:cNvSpPr/>
          <p:nvPr/>
        </p:nvSpPr>
        <p:spPr>
          <a:xfrm>
            <a:off x="7805050" y="3886199"/>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3" name="Rektangel 22"/>
          <p:cNvSpPr/>
          <p:nvPr/>
        </p:nvSpPr>
        <p:spPr>
          <a:xfrm>
            <a:off x="7805046" y="4027713"/>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4" name="Rektangel 23"/>
          <p:cNvSpPr/>
          <p:nvPr/>
        </p:nvSpPr>
        <p:spPr>
          <a:xfrm>
            <a:off x="7094884" y="3008875"/>
            <a:ext cx="710162" cy="954107"/>
          </a:xfrm>
          <a:prstGeom prst="rect">
            <a:avLst/>
          </a:prstGeom>
        </p:spPr>
        <p:txBody>
          <a:bodyPr wrap="square">
            <a:spAutoFit/>
          </a:bodyPr>
          <a:lstStyle/>
          <a:p>
            <a:r>
              <a:rPr lang="da-DK" sz="800" b="1" dirty="0" smtClean="0">
                <a:latin typeface="Bradley Hand ITC" panose="03070402050302030203" pitchFamily="66" charset="0"/>
                <a:ea typeface="Arial"/>
                <a:cs typeface="Arial"/>
                <a:sym typeface="Arial"/>
              </a:rPr>
              <a:t>Første indblik i hovedpersonens sind. Vigtigt for konflikten senere.</a:t>
            </a:r>
            <a:endParaRPr lang="da-DK" sz="800" dirty="0">
              <a:latin typeface="Bradley Hand ITC" panose="03070402050302030203" pitchFamily="66" charset="0"/>
            </a:endParaRPr>
          </a:p>
        </p:txBody>
      </p:sp>
      <p:sp>
        <p:nvSpPr>
          <p:cNvPr id="25" name="Rektangel 24"/>
          <p:cNvSpPr/>
          <p:nvPr/>
        </p:nvSpPr>
        <p:spPr>
          <a:xfrm>
            <a:off x="7805046" y="5414619"/>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6" name="Rektangel 25"/>
          <p:cNvSpPr/>
          <p:nvPr/>
        </p:nvSpPr>
        <p:spPr>
          <a:xfrm>
            <a:off x="7815928" y="5561576"/>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7" name="Rektangel 26"/>
          <p:cNvSpPr/>
          <p:nvPr/>
        </p:nvSpPr>
        <p:spPr>
          <a:xfrm>
            <a:off x="9894616" y="6075272"/>
            <a:ext cx="1671179" cy="338554"/>
          </a:xfrm>
          <a:prstGeom prst="rect">
            <a:avLst/>
          </a:prstGeom>
        </p:spPr>
        <p:txBody>
          <a:bodyPr wrap="square">
            <a:spAutoFit/>
          </a:bodyPr>
          <a:lstStyle/>
          <a:p>
            <a:r>
              <a:rPr lang="da-DK" sz="800" b="1" dirty="0" smtClean="0">
                <a:latin typeface="Bradley Hand ITC" panose="03070402050302030203" pitchFamily="66" charset="0"/>
                <a:ea typeface="Arial"/>
                <a:cs typeface="Arial"/>
                <a:sym typeface="Arial"/>
              </a:rPr>
              <a:t>Symbol på hovedpersonernes </a:t>
            </a:r>
          </a:p>
          <a:p>
            <a:r>
              <a:rPr lang="da-DK" sz="800" b="1" dirty="0" smtClean="0">
                <a:latin typeface="Bradley Hand ITC" panose="03070402050302030203" pitchFamily="66" charset="0"/>
                <a:ea typeface="Arial"/>
                <a:cs typeface="Arial"/>
                <a:sym typeface="Arial"/>
              </a:rPr>
              <a:t>indre konflikter og konstante uro</a:t>
            </a:r>
            <a:endParaRPr lang="da-DK" sz="800" dirty="0">
              <a:latin typeface="Bradley Hand ITC" panose="03070402050302030203" pitchFamily="66" charset="0"/>
            </a:endParaRPr>
          </a:p>
        </p:txBody>
      </p:sp>
      <p:sp>
        <p:nvSpPr>
          <p:cNvPr id="28" name="Rektangel 27"/>
          <p:cNvSpPr/>
          <p:nvPr/>
        </p:nvSpPr>
        <p:spPr>
          <a:xfrm rot="1522756">
            <a:off x="7545698" y="3864527"/>
            <a:ext cx="222681" cy="21328"/>
          </a:xfrm>
          <a:prstGeom prst="rect">
            <a:avLst/>
          </a:prstGeom>
          <a:solidFill>
            <a:srgbClr val="C31F59"/>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9" name="Rektangel 28"/>
          <p:cNvSpPr/>
          <p:nvPr/>
        </p:nvSpPr>
        <p:spPr>
          <a:xfrm rot="3897916">
            <a:off x="10499976" y="5978981"/>
            <a:ext cx="222681" cy="2132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30" name="Rektangel 29"/>
          <p:cNvSpPr/>
          <p:nvPr/>
        </p:nvSpPr>
        <p:spPr>
          <a:xfrm>
            <a:off x="7815925" y="5708533"/>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10" name="Rektangel 9"/>
          <p:cNvSpPr/>
          <p:nvPr/>
        </p:nvSpPr>
        <p:spPr>
          <a:xfrm>
            <a:off x="377570" y="1489346"/>
            <a:ext cx="6491315" cy="5355312"/>
          </a:xfrm>
          <a:prstGeom prst="rect">
            <a:avLst/>
          </a:prstGeom>
        </p:spPr>
        <p:txBody>
          <a:bodyPr wrap="square">
            <a:spAutoFit/>
          </a:bodyPr>
          <a:lstStyle/>
          <a:p>
            <a:pPr marL="285750" indent="-285750">
              <a:buFont typeface="Calibri" panose="020F0502020204030204" pitchFamily="34" charset="0"/>
              <a:buChar char="→"/>
            </a:pPr>
            <a:r>
              <a:rPr lang="da-DK" dirty="0" smtClean="0"/>
              <a:t>Til selve prøven må du </a:t>
            </a:r>
            <a:r>
              <a:rPr lang="da-DK" dirty="0"/>
              <a:t>medbringe det, der har været vedlagt </a:t>
            </a:r>
            <a:r>
              <a:rPr lang="da-DK" dirty="0" smtClean="0"/>
              <a:t>synopsen, da du den afleverede den, og du må medbringe </a:t>
            </a:r>
            <a:r>
              <a:rPr lang="da-DK" dirty="0"/>
              <a:t>notater i stikordsform fra det analytiske arbejde </a:t>
            </a:r>
            <a:r>
              <a:rPr lang="da-DK" dirty="0" smtClean="0"/>
              <a:t>som støtte i din fremlæggelse.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Du må </a:t>
            </a:r>
            <a:r>
              <a:rPr lang="da-DK" dirty="0"/>
              <a:t>også gerne </a:t>
            </a:r>
            <a:r>
              <a:rPr lang="da-DK" dirty="0" smtClean="0"/>
              <a:t>tilføje </a:t>
            </a:r>
            <a:r>
              <a:rPr lang="da-DK" dirty="0"/>
              <a:t>stikord eller understregninger i </a:t>
            </a:r>
            <a:r>
              <a:rPr lang="da-DK" dirty="0" smtClean="0"/>
              <a:t>din synopse </a:t>
            </a:r>
            <a:r>
              <a:rPr lang="da-DK" dirty="0"/>
              <a:t>og/eller </a:t>
            </a:r>
            <a:r>
              <a:rPr lang="da-DK" dirty="0" smtClean="0"/>
              <a:t>prøveoplæg (hvis det er en tekst). </a:t>
            </a:r>
          </a:p>
          <a:p>
            <a:endParaRPr lang="da-DK" dirty="0"/>
          </a:p>
          <a:p>
            <a:pPr marL="285750" indent="-285750">
              <a:buFont typeface="Calibri" panose="020F0502020204030204" pitchFamily="34" charset="0"/>
              <a:buChar char="→"/>
            </a:pPr>
            <a:r>
              <a:rPr lang="da-DK" dirty="0" smtClean="0"/>
              <a:t>Det kan være en god ide, at du kopierer din prøvetekst i flere eksemplarer, så du kan skrive de meste centrale noter på den tekst, du vil medbringe til prøven.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Markér evt. steder, du vil fremhæve, med en </a:t>
            </a:r>
            <a:r>
              <a:rPr lang="da-DK" b="1" dirty="0" smtClean="0">
                <a:solidFill>
                  <a:srgbClr val="C31F59"/>
                </a:solidFill>
              </a:rPr>
              <a:t>farve</a:t>
            </a:r>
            <a:r>
              <a:rPr lang="da-DK" dirty="0" smtClean="0"/>
              <a:t>.</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Undgå </a:t>
            </a:r>
            <a:r>
              <a:rPr lang="da-DK" dirty="0"/>
              <a:t>at medbringe flere noter, end det er nødvendigt, så du ikke mister overblikket. </a:t>
            </a:r>
          </a:p>
          <a:p>
            <a:pPr marL="285750" indent="-285750">
              <a:buFont typeface="Calibri" panose="020F0502020204030204" pitchFamily="34" charset="0"/>
              <a:buChar char="→"/>
            </a:pPr>
            <a:endParaRPr lang="da-DK" dirty="0"/>
          </a:p>
        </p:txBody>
      </p:sp>
    </p:spTree>
    <p:extLst>
      <p:ext uri="{BB962C8B-B14F-4D97-AF65-F5344CB8AC3E}">
        <p14:creationId xmlns:p14="http://schemas.microsoft.com/office/powerpoint/2010/main" val="4208616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Sprogbrug til prøven</a:t>
            </a:r>
            <a:endParaRPr lang="da-DK" sz="3400" b="1" dirty="0">
              <a:latin typeface="Arial"/>
              <a:ea typeface="Arial"/>
              <a:cs typeface="Arial"/>
              <a:sym typeface="Arial"/>
            </a:endParaRPr>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sp>
        <p:nvSpPr>
          <p:cNvPr id="27" name="Rektangel 26"/>
          <p:cNvSpPr/>
          <p:nvPr/>
        </p:nvSpPr>
        <p:spPr>
          <a:xfrm>
            <a:off x="334575" y="1662760"/>
            <a:ext cx="8097164" cy="5909310"/>
          </a:xfrm>
          <a:prstGeom prst="rect">
            <a:avLst/>
          </a:prstGeom>
        </p:spPr>
        <p:txBody>
          <a:bodyPr wrap="square">
            <a:spAutoFit/>
          </a:bodyPr>
          <a:lstStyle/>
          <a:p>
            <a:pPr marL="285750" indent="-285750">
              <a:buFont typeface="Calibri" panose="020F0502020204030204" pitchFamily="34" charset="0"/>
              <a:buChar char="→"/>
            </a:pPr>
            <a:r>
              <a:rPr lang="da-DK" dirty="0" smtClean="0"/>
              <a:t>Når man er til prøve i mundtlig dansk, kan man med fordel være opmærksom på at bruge </a:t>
            </a:r>
            <a:r>
              <a:rPr lang="da-DK" b="1" i="1" dirty="0" smtClean="0">
                <a:solidFill>
                  <a:schemeClr val="accent3"/>
                </a:solidFill>
              </a:rPr>
              <a:t>danskfagligt</a:t>
            </a:r>
            <a:r>
              <a:rPr lang="da-DK" b="1" dirty="0" smtClean="0">
                <a:solidFill>
                  <a:schemeClr val="accent3"/>
                </a:solidFill>
              </a:rPr>
              <a:t> sprog</a:t>
            </a:r>
            <a:r>
              <a:rPr lang="da-DK" dirty="0" smtClean="0">
                <a:solidFill>
                  <a:schemeClr val="accent3"/>
                </a:solidFill>
              </a:rPr>
              <a:t>.</a:t>
            </a:r>
          </a:p>
          <a:p>
            <a:pPr marL="285750" indent="-285750">
              <a:buFont typeface="Calibri" panose="020F0502020204030204" pitchFamily="34" charset="0"/>
              <a:buChar char="→"/>
            </a:pPr>
            <a:endParaRPr lang="da-DK" dirty="0">
              <a:solidFill>
                <a:schemeClr val="accent3"/>
              </a:solidFill>
            </a:endParaRPr>
          </a:p>
          <a:p>
            <a:pPr marL="285750" indent="-285750">
              <a:buFont typeface="Calibri" panose="020F0502020204030204" pitchFamily="34" charset="0"/>
              <a:buChar char="→"/>
            </a:pPr>
            <a:r>
              <a:rPr lang="da-DK" dirty="0" smtClean="0"/>
              <a:t>Dette betyder ikke, at du skal begynde at tale helt anderledes, end du er vant til, men du kan være opmærksom på, at der er bestemte </a:t>
            </a:r>
            <a:r>
              <a:rPr lang="da-DK" b="1" dirty="0" smtClean="0">
                <a:solidFill>
                  <a:schemeClr val="accent3"/>
                </a:solidFill>
              </a:rPr>
              <a:t>vendinger </a:t>
            </a:r>
            <a:r>
              <a:rPr lang="da-DK" dirty="0" smtClean="0"/>
              <a:t>og</a:t>
            </a:r>
            <a:r>
              <a:rPr lang="da-DK" b="1" dirty="0" smtClean="0">
                <a:solidFill>
                  <a:schemeClr val="accent3"/>
                </a:solidFill>
              </a:rPr>
              <a:t> formuleringer</a:t>
            </a:r>
            <a:r>
              <a:rPr lang="da-DK" dirty="0" smtClean="0"/>
              <a:t>, du kan vænne dig til at bruge, når du sidder til prøve og skal tale med din lærer og censor om din analyse og fortolkning af dit prøveoplæg.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b="1" dirty="0" smtClean="0">
                <a:solidFill>
                  <a:schemeClr val="accent3"/>
                </a:solidFill>
              </a:rPr>
              <a:t>Prøvesituationen</a:t>
            </a:r>
            <a:r>
              <a:rPr lang="da-DK" dirty="0" smtClean="0"/>
              <a:t> er en særlig situation og </a:t>
            </a:r>
            <a:r>
              <a:rPr lang="da-DK" b="1" dirty="0" smtClean="0">
                <a:solidFill>
                  <a:schemeClr val="accent3"/>
                </a:solidFill>
              </a:rPr>
              <a:t>kontekst</a:t>
            </a:r>
            <a:r>
              <a:rPr lang="da-DK" dirty="0" smtClean="0"/>
              <a:t>, og det påvirker det sprog, man bruger i prøvesituationen.</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Man kan fx lave en </a:t>
            </a:r>
            <a:r>
              <a:rPr lang="da-DK" b="1" dirty="0" smtClean="0">
                <a:solidFill>
                  <a:schemeClr val="accent3"/>
                </a:solidFill>
              </a:rPr>
              <a:t>oversigt</a:t>
            </a:r>
            <a:r>
              <a:rPr lang="da-DK" dirty="0" smtClean="0"/>
              <a:t> over gode </a:t>
            </a:r>
            <a:r>
              <a:rPr lang="da-DK" b="1" dirty="0" smtClean="0">
                <a:solidFill>
                  <a:schemeClr val="accent3"/>
                </a:solidFill>
              </a:rPr>
              <a:t>sætninger</a:t>
            </a:r>
            <a:r>
              <a:rPr lang="da-DK" dirty="0" smtClean="0"/>
              <a:t>, man kan vænne sig til bruge, når man taler om analyse og fortolkning.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Snak med din lærer og klassekammerater om at lave en oversigt over gode </a:t>
            </a:r>
            <a:r>
              <a:rPr lang="da-DK" b="1" dirty="0" smtClean="0">
                <a:solidFill>
                  <a:schemeClr val="accent3"/>
                </a:solidFill>
              </a:rPr>
              <a:t>hjælpesætninger</a:t>
            </a:r>
            <a:r>
              <a:rPr lang="da-DK" dirty="0" smtClean="0"/>
              <a:t>, I kan arbejde med.</a:t>
            </a:r>
          </a:p>
          <a:p>
            <a:endParaRPr lang="da-DK" dirty="0"/>
          </a:p>
          <a:p>
            <a:endParaRPr lang="da-DK" dirty="0" smtClean="0"/>
          </a:p>
          <a:p>
            <a:endParaRPr lang="da-DK" b="1" dirty="0">
              <a:solidFill>
                <a:schemeClr val="accent3"/>
              </a:solidFill>
            </a:endParaRPr>
          </a:p>
          <a:p>
            <a:endParaRPr lang="da-DK" b="1" dirty="0">
              <a:solidFill>
                <a:schemeClr val="accent3"/>
              </a:solidFill>
            </a:endParaRPr>
          </a:p>
        </p:txBody>
      </p:sp>
      <p:sp>
        <p:nvSpPr>
          <p:cNvPr id="37" name="Freeform 5">
            <a:extLst>
              <a:ext uri="{FF2B5EF4-FFF2-40B4-BE49-F238E27FC236}">
                <a16:creationId xmlns:a16="http://schemas.microsoft.com/office/drawing/2014/main" id="{E4F3F1E3-E8D3-4DBD-AD05-966E1BAE34C5}"/>
              </a:ext>
            </a:extLst>
          </p:cNvPr>
          <p:cNvSpPr>
            <a:spLocks noEditPoints="1"/>
          </p:cNvSpPr>
          <p:nvPr/>
        </p:nvSpPr>
        <p:spPr bwMode="auto">
          <a:xfrm flipH="1">
            <a:off x="9822493" y="1800000"/>
            <a:ext cx="1925645" cy="177789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GB"/>
          </a:p>
        </p:txBody>
      </p:sp>
      <p:pic>
        <p:nvPicPr>
          <p:cNvPr id="38" name="Picture 2">
            <a:extLst>
              <a:ext uri="{FF2B5EF4-FFF2-40B4-BE49-F238E27FC236}">
                <a16:creationId xmlns:a16="http://schemas.microsoft.com/office/drawing/2014/main" id="{67216849-0A7C-482D-B5AB-666FCF5A5F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251457" y="3577897"/>
            <a:ext cx="837886" cy="2463090"/>
          </a:xfrm>
          <a:prstGeom prst="rect">
            <a:avLst/>
          </a:prstGeom>
        </p:spPr>
      </p:pic>
    </p:spTree>
    <p:extLst>
      <p:ext uri="{BB962C8B-B14F-4D97-AF65-F5344CB8AC3E}">
        <p14:creationId xmlns:p14="http://schemas.microsoft.com/office/powerpoint/2010/main" val="1824392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Sprogbrug til prøven</a:t>
            </a:r>
            <a:endParaRPr lang="da-DK" sz="3400" b="1" dirty="0">
              <a:latin typeface="Arial"/>
              <a:ea typeface="Arial"/>
              <a:cs typeface="Arial"/>
              <a:sym typeface="Arial"/>
            </a:endParaRPr>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grpSp>
        <p:nvGrpSpPr>
          <p:cNvPr id="14" name="Group 11">
            <a:extLst>
              <a:ext uri="{FF2B5EF4-FFF2-40B4-BE49-F238E27FC236}">
                <a16:creationId xmlns:a16="http://schemas.microsoft.com/office/drawing/2014/main" id="{02A6D4A2-5AF2-4C82-B89B-C569ACD78B3A}"/>
              </a:ext>
            </a:extLst>
          </p:cNvPr>
          <p:cNvGrpSpPr>
            <a:grpSpLocks/>
          </p:cNvGrpSpPr>
          <p:nvPr/>
        </p:nvGrpSpPr>
        <p:grpSpPr>
          <a:xfrm>
            <a:off x="539750" y="2248333"/>
            <a:ext cx="7101222" cy="2933717"/>
            <a:chOff x="539750" y="2248333"/>
            <a:chExt cx="7101222" cy="2933717"/>
          </a:xfrm>
        </p:grpSpPr>
        <p:sp>
          <p:nvSpPr>
            <p:cNvPr id="15" name="Freeform 5">
              <a:extLst>
                <a:ext uri="{FF2B5EF4-FFF2-40B4-BE49-F238E27FC236}">
                  <a16:creationId xmlns:a16="http://schemas.microsoft.com/office/drawing/2014/main" id="{E3A32D9D-EC97-4839-B3DF-08BE5245EA82}"/>
                </a:ext>
              </a:extLst>
            </p:cNvPr>
            <p:cNvSpPr>
              <a:spLocks noEditPoints="1"/>
            </p:cNvSpPr>
            <p:nvPr/>
          </p:nvSpPr>
          <p:spPr bwMode="auto">
            <a:xfrm>
              <a:off x="539750" y="2248333"/>
              <a:ext cx="3346450"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sp>
          <p:nvSpPr>
            <p:cNvPr id="16" name="TextBox 8">
              <a:extLst>
                <a:ext uri="{FF2B5EF4-FFF2-40B4-BE49-F238E27FC236}">
                  <a16:creationId xmlns:a16="http://schemas.microsoft.com/office/drawing/2014/main" id="{F0091D84-8CB1-4750-8CF1-F58D24D15E0D}"/>
                </a:ext>
              </a:extLst>
            </p:cNvPr>
            <p:cNvSpPr txBox="1"/>
            <p:nvPr/>
          </p:nvSpPr>
          <p:spPr>
            <a:xfrm>
              <a:off x="699097" y="2611565"/>
              <a:ext cx="3126655" cy="1449216"/>
            </a:xfrm>
            <a:prstGeom prst="rect">
              <a:avLst/>
            </a:prstGeom>
            <a:noFill/>
          </p:spPr>
          <p:txBody>
            <a:bodyPr wrap="square" lIns="108000" tIns="108000" rIns="108000" bIns="108000" rtlCol="0">
              <a:spAutoFit/>
            </a:bodyPr>
            <a:lstStyle/>
            <a:p>
              <a:r>
                <a:rPr lang="da-DK" sz="2000" i="1" dirty="0" smtClean="0"/>
                <a:t>Temaet i kortfilmen bliver især tydeliggjort i konfliktoptrapningen, hvor…</a:t>
              </a:r>
              <a:endParaRPr lang="da-DK" sz="2000" i="1" dirty="0"/>
            </a:p>
          </p:txBody>
        </p:sp>
        <p:sp>
          <p:nvSpPr>
            <p:cNvPr id="32" name="TextBox 8">
              <a:extLst>
                <a:ext uri="{FF2B5EF4-FFF2-40B4-BE49-F238E27FC236}">
                  <a16:creationId xmlns:a16="http://schemas.microsoft.com/office/drawing/2014/main" id="{F0091D84-8CB1-4750-8CF1-F58D24D15E0D}"/>
                </a:ext>
              </a:extLst>
            </p:cNvPr>
            <p:cNvSpPr txBox="1"/>
            <p:nvPr/>
          </p:nvSpPr>
          <p:spPr>
            <a:xfrm>
              <a:off x="4685501" y="2545507"/>
              <a:ext cx="2955471" cy="1449216"/>
            </a:xfrm>
            <a:prstGeom prst="rect">
              <a:avLst/>
            </a:prstGeom>
            <a:noFill/>
          </p:spPr>
          <p:txBody>
            <a:bodyPr wrap="square" lIns="108000" tIns="108000" rIns="108000" bIns="108000" rtlCol="0">
              <a:spAutoFit/>
            </a:bodyPr>
            <a:lstStyle/>
            <a:p>
              <a:r>
                <a:rPr lang="da-DK" sz="2000" i="1" dirty="0" smtClean="0"/>
                <a:t>Hovedpersonens dilemma vises bl.a. på side 5, linje 12-15, hvor…</a:t>
              </a:r>
              <a:endParaRPr lang="da-DK" sz="2000" i="1" dirty="0"/>
            </a:p>
          </p:txBody>
        </p:sp>
      </p:grpSp>
      <p:sp>
        <p:nvSpPr>
          <p:cNvPr id="18" name="Freeform 5">
            <a:extLst>
              <a:ext uri="{FF2B5EF4-FFF2-40B4-BE49-F238E27FC236}">
                <a16:creationId xmlns:a16="http://schemas.microsoft.com/office/drawing/2014/main" id="{DEDD79C9-4BE4-4B2F-A6AF-70BD05ED626F}"/>
              </a:ext>
            </a:extLst>
          </p:cNvPr>
          <p:cNvSpPr>
            <a:spLocks noEditPoints="1"/>
          </p:cNvSpPr>
          <p:nvPr/>
        </p:nvSpPr>
        <p:spPr bwMode="auto">
          <a:xfrm>
            <a:off x="4468195" y="2248333"/>
            <a:ext cx="3336862"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sp>
        <p:nvSpPr>
          <p:cNvPr id="22" name="Freeform 5">
            <a:extLst>
              <a:ext uri="{FF2B5EF4-FFF2-40B4-BE49-F238E27FC236}">
                <a16:creationId xmlns:a16="http://schemas.microsoft.com/office/drawing/2014/main" id="{3A880908-9A81-46EF-8145-47BEF0A4A528}"/>
              </a:ext>
            </a:extLst>
          </p:cNvPr>
          <p:cNvSpPr>
            <a:spLocks noEditPoints="1"/>
          </p:cNvSpPr>
          <p:nvPr/>
        </p:nvSpPr>
        <p:spPr bwMode="auto">
          <a:xfrm>
            <a:off x="8396639" y="2248333"/>
            <a:ext cx="3392590"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pic>
        <p:nvPicPr>
          <p:cNvPr id="28" name="Picture 2">
            <a:extLst>
              <a:ext uri="{FF2B5EF4-FFF2-40B4-BE49-F238E27FC236}">
                <a16:creationId xmlns:a16="http://schemas.microsoft.com/office/drawing/2014/main" id="{161B8C54-6BE7-41C8-A60C-C42D0A94C7C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102489" y="5079080"/>
            <a:ext cx="511938" cy="1604477"/>
          </a:xfrm>
          <a:prstGeom prst="rect">
            <a:avLst/>
          </a:prstGeom>
        </p:spPr>
      </p:pic>
      <p:pic>
        <p:nvPicPr>
          <p:cNvPr id="30" name="Picture 2">
            <a:extLst>
              <a:ext uri="{FF2B5EF4-FFF2-40B4-BE49-F238E27FC236}">
                <a16:creationId xmlns:a16="http://schemas.microsoft.com/office/drawing/2014/main" id="{15F0252F-02F4-4DBF-9F82-05174C8795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6948" y="5031635"/>
            <a:ext cx="558285" cy="1614823"/>
          </a:xfrm>
          <a:prstGeom prst="rect">
            <a:avLst/>
          </a:prstGeom>
        </p:spPr>
      </p:pic>
      <p:pic>
        <p:nvPicPr>
          <p:cNvPr id="31" name="Picture 2">
            <a:extLst>
              <a:ext uri="{FF2B5EF4-FFF2-40B4-BE49-F238E27FC236}">
                <a16:creationId xmlns:a16="http://schemas.microsoft.com/office/drawing/2014/main" id="{04B8D98E-5C6A-4E2E-B8A9-2108395ADF42}"/>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0976820" y="5097385"/>
            <a:ext cx="534575" cy="1564605"/>
          </a:xfrm>
          <a:prstGeom prst="rect">
            <a:avLst/>
          </a:prstGeom>
        </p:spPr>
      </p:pic>
      <p:sp>
        <p:nvSpPr>
          <p:cNvPr id="33" name="TextBox 8">
            <a:extLst>
              <a:ext uri="{FF2B5EF4-FFF2-40B4-BE49-F238E27FC236}">
                <a16:creationId xmlns:a16="http://schemas.microsoft.com/office/drawing/2014/main" id="{F0091D84-8CB1-4750-8CF1-F58D24D15E0D}"/>
              </a:ext>
            </a:extLst>
          </p:cNvPr>
          <p:cNvSpPr txBox="1"/>
          <p:nvPr/>
        </p:nvSpPr>
        <p:spPr>
          <a:xfrm>
            <a:off x="8696780" y="2525803"/>
            <a:ext cx="3006820" cy="1449216"/>
          </a:xfrm>
          <a:prstGeom prst="rect">
            <a:avLst/>
          </a:prstGeom>
          <a:noFill/>
        </p:spPr>
        <p:txBody>
          <a:bodyPr wrap="square" lIns="108000" tIns="108000" rIns="108000" bIns="108000" rtlCol="0">
            <a:spAutoFit/>
          </a:bodyPr>
          <a:lstStyle/>
          <a:p>
            <a:r>
              <a:rPr lang="da-DK" sz="2000" i="1" dirty="0" smtClean="0"/>
              <a:t>Farvevalget i forgrunden af reklamens motiv kan symbolisere, at…</a:t>
            </a:r>
            <a:endParaRPr lang="da-DK" sz="2000" i="1" dirty="0"/>
          </a:p>
        </p:txBody>
      </p:sp>
      <p:sp>
        <p:nvSpPr>
          <p:cNvPr id="2" name="Rektangel 1"/>
          <p:cNvSpPr/>
          <p:nvPr/>
        </p:nvSpPr>
        <p:spPr>
          <a:xfrm>
            <a:off x="2714732" y="1569305"/>
            <a:ext cx="7116051" cy="369332"/>
          </a:xfrm>
          <a:prstGeom prst="rect">
            <a:avLst/>
          </a:prstGeom>
        </p:spPr>
        <p:txBody>
          <a:bodyPr wrap="none">
            <a:spAutoFit/>
          </a:bodyPr>
          <a:lstStyle/>
          <a:p>
            <a:r>
              <a:rPr lang="da-DK" dirty="0" smtClean="0"/>
              <a:t>Eksempler på </a:t>
            </a:r>
            <a:r>
              <a:rPr lang="da-DK" b="1" dirty="0" smtClean="0">
                <a:solidFill>
                  <a:schemeClr val="accent3"/>
                </a:solidFill>
              </a:rPr>
              <a:t>danskfagligt sprogbrug </a:t>
            </a:r>
            <a:r>
              <a:rPr lang="da-DK" dirty="0" smtClean="0"/>
              <a:t>(hjælpesætninger)</a:t>
            </a:r>
            <a:endParaRPr lang="da-DK" dirty="0"/>
          </a:p>
        </p:txBody>
      </p:sp>
    </p:spTree>
    <p:extLst>
      <p:ext uri="{BB962C8B-B14F-4D97-AF65-F5344CB8AC3E}">
        <p14:creationId xmlns:p14="http://schemas.microsoft.com/office/powerpoint/2010/main" val="1447124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893468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200" b="1" dirty="0" smtClean="0">
                <a:latin typeface="Arial"/>
                <a:ea typeface="Arial"/>
                <a:cs typeface="Arial"/>
                <a:sym typeface="Arial"/>
              </a:rPr>
              <a:t>Del 3: </a:t>
            </a:r>
            <a:br>
              <a:rPr lang="da-DK" sz="4200" b="1" dirty="0" smtClean="0">
                <a:latin typeface="Arial"/>
                <a:ea typeface="Arial"/>
                <a:cs typeface="Arial"/>
                <a:sym typeface="Arial"/>
              </a:rPr>
            </a:br>
            <a:r>
              <a:rPr lang="da-DK" sz="4200" dirty="0" smtClean="0">
                <a:latin typeface="Arial"/>
                <a:ea typeface="Arial"/>
                <a:cs typeface="Arial"/>
                <a:sym typeface="Arial"/>
              </a:rPr>
              <a:t>Vurdering af din præstation </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16</a:t>
            </a:fld>
            <a:endParaRPr/>
          </a:p>
        </p:txBody>
      </p:sp>
    </p:spTree>
    <p:extLst>
      <p:ext uri="{BB962C8B-B14F-4D97-AF65-F5344CB8AC3E}">
        <p14:creationId xmlns:p14="http://schemas.microsoft.com/office/powerpoint/2010/main" val="2336236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Vurdering af din præstation</a:t>
            </a:r>
            <a:endParaRPr lang="da-DK" sz="3400" b="1" dirty="0">
              <a:latin typeface="Arial"/>
              <a:ea typeface="Arial"/>
              <a:cs typeface="Arial"/>
              <a:sym typeface="Arial"/>
            </a:endParaRPr>
          </a:p>
        </p:txBody>
      </p:sp>
      <p:sp>
        <p:nvSpPr>
          <p:cNvPr id="9" name="Pladsholder til indhold 3"/>
          <p:cNvSpPr txBox="1">
            <a:spLocks/>
          </p:cNvSpPr>
          <p:nvPr/>
        </p:nvSpPr>
        <p:spPr>
          <a:xfrm>
            <a:off x="9604543" y="1746195"/>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sp>
        <p:nvSpPr>
          <p:cNvPr id="2" name="Rektangel 1"/>
          <p:cNvSpPr/>
          <p:nvPr/>
        </p:nvSpPr>
        <p:spPr>
          <a:xfrm>
            <a:off x="3575403" y="1444314"/>
            <a:ext cx="8500207" cy="5062924"/>
          </a:xfrm>
          <a:prstGeom prst="rect">
            <a:avLst/>
          </a:prstGeom>
          <a:ln w="12700">
            <a:solidFill>
              <a:schemeClr val="accent3"/>
            </a:solidFill>
          </a:ln>
        </p:spPr>
        <p:txBody>
          <a:bodyPr wrap="square">
            <a:spAutoFit/>
          </a:bodyPr>
          <a:lstStyle/>
          <a:p>
            <a:r>
              <a:rPr lang="da-DK" sz="1700" i="1" dirty="0" smtClean="0"/>
              <a:t>Indsigt </a:t>
            </a:r>
            <a:r>
              <a:rPr lang="da-DK" sz="1700" i="1" dirty="0"/>
              <a:t>i prøveoplæggets indhold og sammenhæng med fordybelsesområdet </a:t>
            </a:r>
            <a:endParaRPr lang="da-DK" sz="1700" i="1" dirty="0" smtClean="0"/>
          </a:p>
          <a:p>
            <a:endParaRPr lang="da-DK" sz="1700" i="1" dirty="0"/>
          </a:p>
          <a:p>
            <a:r>
              <a:rPr lang="da-DK" sz="1700" i="1" dirty="0"/>
              <a:t>Analyse og fortolkning ud fra iagttagelser i prøveoplægget </a:t>
            </a:r>
            <a:endParaRPr lang="da-DK" sz="1700" i="1" dirty="0" smtClean="0"/>
          </a:p>
          <a:p>
            <a:endParaRPr lang="da-DK" sz="1700" i="1" dirty="0"/>
          </a:p>
          <a:p>
            <a:r>
              <a:rPr lang="da-DK" sz="1700" i="1" dirty="0"/>
              <a:t>Danskfaglige </a:t>
            </a:r>
            <a:r>
              <a:rPr lang="da-DK" sz="1700" i="1" dirty="0" smtClean="0"/>
              <a:t>tilgange</a:t>
            </a:r>
          </a:p>
          <a:p>
            <a:endParaRPr lang="da-DK" sz="1700" i="1" dirty="0"/>
          </a:p>
          <a:p>
            <a:r>
              <a:rPr lang="da-DK" sz="1700" i="1" dirty="0"/>
              <a:t>Perspektivering til fordybelsesområdet, opgivelserne og evt. andet stof </a:t>
            </a:r>
            <a:endParaRPr lang="da-DK" sz="1700" i="1" dirty="0" smtClean="0"/>
          </a:p>
          <a:p>
            <a:endParaRPr lang="da-DK" sz="1700" i="1" dirty="0"/>
          </a:p>
          <a:p>
            <a:r>
              <a:rPr lang="da-DK" sz="1700" i="1" dirty="0"/>
              <a:t>Vurdering </a:t>
            </a:r>
            <a:endParaRPr lang="da-DK" sz="1700" i="1" dirty="0" smtClean="0"/>
          </a:p>
          <a:p>
            <a:endParaRPr lang="da-DK" sz="1700" i="1" dirty="0"/>
          </a:p>
          <a:p>
            <a:r>
              <a:rPr lang="da-DK" sz="1700" i="1" dirty="0"/>
              <a:t>Disponering af præsentationen </a:t>
            </a:r>
            <a:endParaRPr lang="da-DK" sz="1700" i="1" dirty="0" smtClean="0"/>
          </a:p>
          <a:p>
            <a:endParaRPr lang="da-DK" sz="1700" i="1" dirty="0"/>
          </a:p>
          <a:p>
            <a:r>
              <a:rPr lang="da-DK" sz="1700" i="1" dirty="0" smtClean="0"/>
              <a:t>Forståeligt </a:t>
            </a:r>
            <a:r>
              <a:rPr lang="da-DK" sz="1700" i="1" dirty="0"/>
              <a:t>og klart sprog </a:t>
            </a:r>
          </a:p>
          <a:p>
            <a:endParaRPr lang="da-DK" sz="1700" i="1" dirty="0" smtClean="0"/>
          </a:p>
          <a:p>
            <a:r>
              <a:rPr lang="da-DK" sz="1700" i="1" dirty="0" smtClean="0"/>
              <a:t>Formulering </a:t>
            </a:r>
            <a:r>
              <a:rPr lang="da-DK" sz="1700" i="1" dirty="0"/>
              <a:t>og artikulation </a:t>
            </a:r>
          </a:p>
          <a:p>
            <a:endParaRPr lang="da-DK" sz="1700" i="1" dirty="0" smtClean="0"/>
          </a:p>
          <a:p>
            <a:r>
              <a:rPr lang="da-DK" sz="1700" i="1" dirty="0" smtClean="0"/>
              <a:t>Samtalen </a:t>
            </a:r>
            <a:r>
              <a:rPr lang="da-DK" sz="1700" i="1" dirty="0"/>
              <a:t>om det faglige stof </a:t>
            </a:r>
          </a:p>
          <a:p>
            <a:endParaRPr lang="da-DK" sz="1700" i="1" dirty="0" smtClean="0"/>
          </a:p>
          <a:p>
            <a:r>
              <a:rPr lang="da-DK" sz="1700" i="1" dirty="0" smtClean="0"/>
              <a:t>Oplæsning </a:t>
            </a:r>
            <a:endParaRPr lang="da-DK" sz="1700" i="1" dirty="0"/>
          </a:p>
        </p:txBody>
      </p:sp>
      <p:sp>
        <p:nvSpPr>
          <p:cNvPr id="27" name="Rektangel 26"/>
          <p:cNvSpPr/>
          <p:nvPr/>
        </p:nvSpPr>
        <p:spPr>
          <a:xfrm>
            <a:off x="17330" y="1444314"/>
            <a:ext cx="3303566" cy="4801314"/>
          </a:xfrm>
          <a:prstGeom prst="rect">
            <a:avLst/>
          </a:prstGeom>
        </p:spPr>
        <p:txBody>
          <a:bodyPr wrap="square">
            <a:spAutoFit/>
          </a:bodyPr>
          <a:lstStyle/>
          <a:p>
            <a:pPr marL="285750" indent="-285750">
              <a:buFont typeface="Calibri" panose="020F0502020204030204" pitchFamily="34" charset="0"/>
              <a:buChar char="→"/>
            </a:pPr>
            <a:r>
              <a:rPr lang="da-DK" dirty="0" smtClean="0"/>
              <a:t>Din lærer og censor skal vurdere din præstation ud fra en række </a:t>
            </a:r>
            <a:r>
              <a:rPr lang="da-DK" b="1" dirty="0" smtClean="0">
                <a:solidFill>
                  <a:schemeClr val="accent3"/>
                </a:solidFill>
              </a:rPr>
              <a:t>vurderingskriterier</a:t>
            </a:r>
          </a:p>
          <a:p>
            <a:pPr marL="285750" indent="-285750">
              <a:buFont typeface="Calibri" panose="020F0502020204030204" pitchFamily="34" charset="0"/>
              <a:buChar char="→"/>
            </a:pPr>
            <a:endParaRPr lang="da-DK" b="1" dirty="0" smtClean="0">
              <a:solidFill>
                <a:schemeClr val="accent3"/>
              </a:solidFill>
            </a:endParaRPr>
          </a:p>
          <a:p>
            <a:pPr marL="285750" indent="-285750">
              <a:buFont typeface="Calibri" panose="020F0502020204030204" pitchFamily="34" charset="0"/>
              <a:buChar char="→"/>
            </a:pPr>
            <a:r>
              <a:rPr lang="da-DK" dirty="0"/>
              <a:t>Du kan med fordel lære dem at kende, inden du skal til prøve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a:t>Snak med din lærer om, hvordan man skal forstå de enkelte kriterier, hvis du er tvivl </a:t>
            </a:r>
          </a:p>
          <a:p>
            <a:pPr marL="285750" indent="-285750">
              <a:buFont typeface="Calibri" panose="020F0502020204030204" pitchFamily="34" charset="0"/>
              <a:buChar char="→"/>
            </a:pPr>
            <a:endParaRPr lang="da-DK" b="1" dirty="0" smtClean="0">
              <a:solidFill>
                <a:schemeClr val="accent3"/>
              </a:solidFill>
            </a:endParaRPr>
          </a:p>
          <a:p>
            <a:endParaRPr lang="da-DK" dirty="0" smtClean="0"/>
          </a:p>
          <a:p>
            <a:endParaRPr lang="da-DK" b="1" dirty="0">
              <a:solidFill>
                <a:schemeClr val="accent3"/>
              </a:solidFill>
            </a:endParaRPr>
          </a:p>
          <a:p>
            <a:endParaRPr lang="da-DK" b="1" dirty="0">
              <a:solidFill>
                <a:schemeClr val="accent3"/>
              </a:solidFill>
            </a:endParaRPr>
          </a:p>
        </p:txBody>
      </p:sp>
      <p:sp>
        <p:nvSpPr>
          <p:cNvPr id="28" name="Freeform 5">
            <a:extLst>
              <a:ext uri="{FF2B5EF4-FFF2-40B4-BE49-F238E27FC236}">
                <a16:creationId xmlns:a16="http://schemas.microsoft.com/office/drawing/2014/main" id="{C5F8CDEF-B17C-4FC3-BC11-B7DB43B63629}"/>
              </a:ext>
            </a:extLst>
          </p:cNvPr>
          <p:cNvSpPr>
            <a:spLocks/>
          </p:cNvSpPr>
          <p:nvPr/>
        </p:nvSpPr>
        <p:spPr bwMode="auto">
          <a:xfrm>
            <a:off x="660598" y="5950179"/>
            <a:ext cx="178477" cy="178477"/>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 name="Rektangel 3"/>
          <p:cNvSpPr/>
          <p:nvPr/>
        </p:nvSpPr>
        <p:spPr>
          <a:xfrm>
            <a:off x="802912" y="5850002"/>
            <a:ext cx="2686954" cy="369332"/>
          </a:xfrm>
          <a:prstGeom prst="rect">
            <a:avLst/>
          </a:prstGeom>
        </p:spPr>
        <p:txBody>
          <a:bodyPr wrap="none">
            <a:spAutoFit/>
          </a:bodyPr>
          <a:lstStyle/>
          <a:p>
            <a:r>
              <a:rPr lang="da-DK" b="1" dirty="0" smtClean="0"/>
              <a:t>Vurderingskriterier</a:t>
            </a:r>
            <a:endParaRPr lang="da-DK" b="1" dirty="0"/>
          </a:p>
        </p:txBody>
      </p:sp>
      <p:cxnSp>
        <p:nvCxnSpPr>
          <p:cNvPr id="7" name="Lige forbindelse 6"/>
          <p:cNvCxnSpPr/>
          <p:nvPr/>
        </p:nvCxnSpPr>
        <p:spPr>
          <a:xfrm flipV="1">
            <a:off x="3396344" y="5850002"/>
            <a:ext cx="175707" cy="202454"/>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Lige forbindelse 28"/>
          <p:cNvCxnSpPr/>
          <p:nvPr/>
        </p:nvCxnSpPr>
        <p:spPr>
          <a:xfrm flipH="1" flipV="1">
            <a:off x="3396346" y="6056831"/>
            <a:ext cx="175707" cy="202454"/>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802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pic>
        <p:nvPicPr>
          <p:cNvPr id="590" name="Google Shape;590;p67"/>
          <p:cNvPicPr preferRelativeResize="0">
            <a:picLocks noGrp="1"/>
          </p:cNvPicPr>
          <p:nvPr>
            <p:ph type="pic" idx="2"/>
          </p:nvPr>
        </p:nvPicPr>
        <p:blipFill rotWithShape="1">
          <a:blip r:embed="rId3">
            <a:alphaModFix/>
          </a:blip>
          <a:srcRect t="7802" b="7802"/>
          <a:stretch/>
        </p:blipFill>
        <p:spPr>
          <a:prstGeom prst="rect">
            <a:avLst/>
          </a:prstGeom>
          <a:noFill/>
          <a:ln>
            <a:noFill/>
          </a:ln>
        </p:spPr>
      </p:pic>
      <p:sp>
        <p:nvSpPr>
          <p:cNvPr id="593" name="Google Shape;593;p67"/>
          <p:cNvSpPr txBox="1">
            <a:spLocks noGrp="1"/>
          </p:cNvSpPr>
          <p:nvPr>
            <p:ph type="body"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592" name="Google Shape;592;p67"/>
          <p:cNvSpPr txBox="1">
            <a:spLocks noGrp="1"/>
          </p:cNvSpPr>
          <p:nvPr>
            <p:ph type="sldNum" idx="4294967295"/>
          </p:nvPr>
        </p:nvSpPr>
        <p:spPr>
          <a:xfrm>
            <a:off x="0" y="6911975"/>
            <a:ext cx="0" cy="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endParaRPr dirty="0"/>
          </a:p>
        </p:txBody>
      </p:sp>
      <p:sp>
        <p:nvSpPr>
          <p:cNvPr id="596" name="Google Shape;596;p67"/>
          <p:cNvSpPr/>
          <p:nvPr/>
        </p:nvSpPr>
        <p:spPr>
          <a:xfrm>
            <a:off x="877619" y="1321451"/>
            <a:ext cx="3727038"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a-DK" sz="4800" b="1" dirty="0">
                <a:solidFill>
                  <a:schemeClr val="tx1"/>
                </a:solidFill>
                <a:latin typeface="Source Sans Pro"/>
                <a:ea typeface="Source Sans Pro"/>
                <a:cs typeface="Source Sans Pro"/>
                <a:sym typeface="Source Sans Pro"/>
              </a:rPr>
              <a:t>Spørgsmål?</a:t>
            </a:r>
            <a:endParaRPr sz="4800" dirty="0">
              <a:solidFill>
                <a:schemeClr val="tx1"/>
              </a:solidFill>
              <a:sym typeface="Arial"/>
            </a:endParaRPr>
          </a:p>
        </p:txBody>
      </p:sp>
      <p:grpSp>
        <p:nvGrpSpPr>
          <p:cNvPr id="9" name="Group 4">
            <a:extLst>
              <a:ext uri="{FF2B5EF4-FFF2-40B4-BE49-F238E27FC236}">
                <a16:creationId xmlns:a16="http://schemas.microsoft.com/office/drawing/2014/main" id="{49690C66-A8CD-4D99-9425-482390F80A8E}"/>
              </a:ext>
            </a:extLst>
          </p:cNvPr>
          <p:cNvGrpSpPr>
            <a:grpSpLocks noChangeAspect="1"/>
          </p:cNvGrpSpPr>
          <p:nvPr/>
        </p:nvGrpSpPr>
        <p:grpSpPr bwMode="auto">
          <a:xfrm>
            <a:off x="2857870" y="5183149"/>
            <a:ext cx="1690795" cy="1196760"/>
            <a:chOff x="377" y="435"/>
            <a:chExt cx="397" cy="281"/>
          </a:xfrm>
        </p:grpSpPr>
        <p:sp>
          <p:nvSpPr>
            <p:cNvPr id="10" name="Freeform 5">
              <a:extLst>
                <a:ext uri="{FF2B5EF4-FFF2-40B4-BE49-F238E27FC236}">
                  <a16:creationId xmlns:a16="http://schemas.microsoft.com/office/drawing/2014/main" id="{A826984E-A739-4821-B85E-BAD2DB9FEBAD}"/>
                </a:ext>
              </a:extLst>
            </p:cNvPr>
            <p:cNvSpPr>
              <a:spLocks noEditPoints="1"/>
            </p:cNvSpPr>
            <p:nvPr/>
          </p:nvSpPr>
          <p:spPr bwMode="auto">
            <a:xfrm>
              <a:off x="377" y="435"/>
              <a:ext cx="397" cy="281"/>
            </a:xfrm>
            <a:custGeom>
              <a:avLst/>
              <a:gdLst>
                <a:gd name="T0" fmla="*/ 103 w 704"/>
                <a:gd name="T1" fmla="*/ 32 h 496"/>
                <a:gd name="T2" fmla="*/ 32 w 704"/>
                <a:gd name="T3" fmla="*/ 103 h 496"/>
                <a:gd name="T4" fmla="*/ 32 w 704"/>
                <a:gd name="T5" fmla="*/ 393 h 496"/>
                <a:gd name="T6" fmla="*/ 103 w 704"/>
                <a:gd name="T7" fmla="*/ 464 h 496"/>
                <a:gd name="T8" fmla="*/ 601 w 704"/>
                <a:gd name="T9" fmla="*/ 464 h 496"/>
                <a:gd name="T10" fmla="*/ 672 w 704"/>
                <a:gd name="T11" fmla="*/ 393 h 496"/>
                <a:gd name="T12" fmla="*/ 672 w 704"/>
                <a:gd name="T13" fmla="*/ 103 h 496"/>
                <a:gd name="T14" fmla="*/ 601 w 704"/>
                <a:gd name="T15" fmla="*/ 32 h 496"/>
                <a:gd name="T16" fmla="*/ 103 w 704"/>
                <a:gd name="T17" fmla="*/ 32 h 496"/>
                <a:gd name="T18" fmla="*/ 103 w 704"/>
                <a:gd name="T19" fmla="*/ 0 h 496"/>
                <a:gd name="T20" fmla="*/ 601 w 704"/>
                <a:gd name="T21" fmla="*/ 0 h 496"/>
                <a:gd name="T22" fmla="*/ 704 w 704"/>
                <a:gd name="T23" fmla="*/ 103 h 496"/>
                <a:gd name="T24" fmla="*/ 704 w 704"/>
                <a:gd name="T25" fmla="*/ 393 h 496"/>
                <a:gd name="T26" fmla="*/ 601 w 704"/>
                <a:gd name="T27" fmla="*/ 496 h 496"/>
                <a:gd name="T28" fmla="*/ 103 w 704"/>
                <a:gd name="T29" fmla="*/ 496 h 496"/>
                <a:gd name="T30" fmla="*/ 0 w 704"/>
                <a:gd name="T31" fmla="*/ 393 h 496"/>
                <a:gd name="T32" fmla="*/ 0 w 704"/>
                <a:gd name="T33" fmla="*/ 103 h 496"/>
                <a:gd name="T34" fmla="*/ 103 w 704"/>
                <a:gd name="T35" fmla="*/ 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496">
                  <a:moveTo>
                    <a:pt x="103" y="32"/>
                  </a:moveTo>
                  <a:cubicBezTo>
                    <a:pt x="64" y="32"/>
                    <a:pt x="32" y="64"/>
                    <a:pt x="32" y="103"/>
                  </a:cubicBezTo>
                  <a:cubicBezTo>
                    <a:pt x="32" y="393"/>
                    <a:pt x="32" y="393"/>
                    <a:pt x="32" y="393"/>
                  </a:cubicBezTo>
                  <a:cubicBezTo>
                    <a:pt x="32" y="432"/>
                    <a:pt x="64" y="464"/>
                    <a:pt x="103" y="464"/>
                  </a:cubicBezTo>
                  <a:cubicBezTo>
                    <a:pt x="601" y="464"/>
                    <a:pt x="601" y="464"/>
                    <a:pt x="601" y="464"/>
                  </a:cubicBezTo>
                  <a:cubicBezTo>
                    <a:pt x="640" y="464"/>
                    <a:pt x="672" y="432"/>
                    <a:pt x="672" y="393"/>
                  </a:cubicBezTo>
                  <a:cubicBezTo>
                    <a:pt x="672" y="103"/>
                    <a:pt x="672" y="103"/>
                    <a:pt x="672" y="103"/>
                  </a:cubicBezTo>
                  <a:cubicBezTo>
                    <a:pt x="672" y="64"/>
                    <a:pt x="640" y="32"/>
                    <a:pt x="601" y="32"/>
                  </a:cubicBezTo>
                  <a:lnTo>
                    <a:pt x="103" y="32"/>
                  </a:lnTo>
                  <a:close/>
                  <a:moveTo>
                    <a:pt x="103" y="0"/>
                  </a:moveTo>
                  <a:cubicBezTo>
                    <a:pt x="601" y="0"/>
                    <a:pt x="601" y="0"/>
                    <a:pt x="601" y="0"/>
                  </a:cubicBezTo>
                  <a:cubicBezTo>
                    <a:pt x="658" y="0"/>
                    <a:pt x="704" y="46"/>
                    <a:pt x="704" y="103"/>
                  </a:cubicBezTo>
                  <a:cubicBezTo>
                    <a:pt x="704" y="393"/>
                    <a:pt x="704" y="393"/>
                    <a:pt x="704" y="393"/>
                  </a:cubicBezTo>
                  <a:cubicBezTo>
                    <a:pt x="704" y="450"/>
                    <a:pt x="658" y="496"/>
                    <a:pt x="601" y="496"/>
                  </a:cubicBezTo>
                  <a:cubicBezTo>
                    <a:pt x="103" y="496"/>
                    <a:pt x="103" y="496"/>
                    <a:pt x="103" y="496"/>
                  </a:cubicBezTo>
                  <a:cubicBezTo>
                    <a:pt x="46" y="496"/>
                    <a:pt x="0" y="450"/>
                    <a:pt x="0" y="393"/>
                  </a:cubicBezTo>
                  <a:cubicBezTo>
                    <a:pt x="0" y="103"/>
                    <a:pt x="0" y="103"/>
                    <a:pt x="0" y="103"/>
                  </a:cubicBezTo>
                  <a:cubicBezTo>
                    <a:pt x="0" y="46"/>
                    <a:pt x="46" y="0"/>
                    <a:pt x="10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a:extLst>
                <a:ext uri="{FF2B5EF4-FFF2-40B4-BE49-F238E27FC236}">
                  <a16:creationId xmlns:a16="http://schemas.microsoft.com/office/drawing/2014/main" id="{E951C6DD-AC71-40DA-B969-6CA89301C586}"/>
                </a:ext>
              </a:extLst>
            </p:cNvPr>
            <p:cNvSpPr>
              <a:spLocks/>
            </p:cNvSpPr>
            <p:nvPr/>
          </p:nvSpPr>
          <p:spPr bwMode="auto">
            <a:xfrm>
              <a:off x="421" y="471"/>
              <a:ext cx="309" cy="146"/>
            </a:xfrm>
            <a:custGeom>
              <a:avLst/>
              <a:gdLst>
                <a:gd name="T0" fmla="*/ 519 w 548"/>
                <a:gd name="T1" fmla="*/ 6 h 259"/>
                <a:gd name="T2" fmla="*/ 542 w 548"/>
                <a:gd name="T3" fmla="*/ 7 h 259"/>
                <a:gd name="T4" fmla="*/ 541 w 548"/>
                <a:gd name="T5" fmla="*/ 30 h 259"/>
                <a:gd name="T6" fmla="*/ 285 w 548"/>
                <a:gd name="T7" fmla="*/ 254 h 259"/>
                <a:gd name="T8" fmla="*/ 263 w 548"/>
                <a:gd name="T9" fmla="*/ 254 h 259"/>
                <a:gd name="T10" fmla="*/ 7 w 548"/>
                <a:gd name="T11" fmla="*/ 30 h 259"/>
                <a:gd name="T12" fmla="*/ 6 w 548"/>
                <a:gd name="T13" fmla="*/ 7 h 259"/>
                <a:gd name="T14" fmla="*/ 29 w 548"/>
                <a:gd name="T15" fmla="*/ 6 h 259"/>
                <a:gd name="T16" fmla="*/ 274 w 548"/>
                <a:gd name="T17" fmla="*/ 221 h 259"/>
                <a:gd name="T18" fmla="*/ 519 w 548"/>
                <a:gd name="T19" fmla="*/ 6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259">
                  <a:moveTo>
                    <a:pt x="519" y="6"/>
                  </a:moveTo>
                  <a:cubicBezTo>
                    <a:pt x="526" y="0"/>
                    <a:pt x="536" y="1"/>
                    <a:pt x="542" y="7"/>
                  </a:cubicBezTo>
                  <a:cubicBezTo>
                    <a:pt x="548" y="14"/>
                    <a:pt x="547" y="24"/>
                    <a:pt x="541" y="30"/>
                  </a:cubicBezTo>
                  <a:cubicBezTo>
                    <a:pt x="285" y="254"/>
                    <a:pt x="285" y="254"/>
                    <a:pt x="285" y="254"/>
                  </a:cubicBezTo>
                  <a:cubicBezTo>
                    <a:pt x="279" y="259"/>
                    <a:pt x="269" y="259"/>
                    <a:pt x="263" y="254"/>
                  </a:cubicBezTo>
                  <a:cubicBezTo>
                    <a:pt x="7" y="30"/>
                    <a:pt x="7" y="30"/>
                    <a:pt x="7" y="30"/>
                  </a:cubicBezTo>
                  <a:cubicBezTo>
                    <a:pt x="1" y="24"/>
                    <a:pt x="0" y="14"/>
                    <a:pt x="6" y="7"/>
                  </a:cubicBezTo>
                  <a:cubicBezTo>
                    <a:pt x="12" y="1"/>
                    <a:pt x="22" y="0"/>
                    <a:pt x="29" y="6"/>
                  </a:cubicBezTo>
                  <a:cubicBezTo>
                    <a:pt x="274" y="221"/>
                    <a:pt x="274" y="221"/>
                    <a:pt x="274" y="221"/>
                  </a:cubicBezTo>
                  <a:lnTo>
                    <a:pt x="519"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3" name="Billede 2"/>
          <p:cNvPicPr>
            <a:picLocks noChangeAspect="1"/>
          </p:cNvPicPr>
          <p:nvPr/>
        </p:nvPicPr>
        <p:blipFill rotWithShape="1">
          <a:blip r:embed="rId4">
            <a:extLst>
              <a:ext uri="{28A0092B-C50C-407E-A947-70E740481C1C}">
                <a14:useLocalDpi xmlns:a14="http://schemas.microsoft.com/office/drawing/2010/main" val="0"/>
              </a:ext>
            </a:extLst>
          </a:blip>
          <a:srcRect l="1708" b="5961"/>
          <a:stretch/>
        </p:blipFill>
        <p:spPr>
          <a:xfrm>
            <a:off x="4855027" y="5183149"/>
            <a:ext cx="6663097" cy="1196760"/>
          </a:xfrm>
          <a:prstGeom prst="rect">
            <a:avLst/>
          </a:prstGeom>
          <a:ln w="28575">
            <a:solidFill>
              <a:schemeClr val="accent3"/>
            </a:solidFill>
          </a:ln>
        </p:spPr>
      </p:pic>
    </p:spTree>
    <p:extLst>
      <p:ext uri="{BB962C8B-B14F-4D97-AF65-F5344CB8AC3E}">
        <p14:creationId xmlns:p14="http://schemas.microsoft.com/office/powerpoint/2010/main" val="119160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8566162" cy="16920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Til læreren – oversigt over indhold</a:t>
            </a:r>
            <a:endParaRPr sz="4000" b="1" dirty="0">
              <a:latin typeface="Arial"/>
              <a:ea typeface="Arial"/>
              <a:cs typeface="Arial"/>
              <a:sym typeface="Arial"/>
            </a:endParaRPr>
          </a:p>
        </p:txBody>
      </p:sp>
      <p:sp>
        <p:nvSpPr>
          <p:cNvPr id="203" name="Google Shape;203;p25"/>
          <p:cNvSpPr/>
          <p:nvPr/>
        </p:nvSpPr>
        <p:spPr>
          <a:xfrm>
            <a:off x="511850" y="1695618"/>
            <a:ext cx="9895341" cy="3108600"/>
          </a:xfrm>
          <a:prstGeom prst="rect">
            <a:avLst/>
          </a:prstGeom>
          <a:noFill/>
          <a:ln>
            <a:noFill/>
          </a:ln>
        </p:spPr>
        <p:txBody>
          <a:bodyPr spcFirstLastPara="1" wrap="square" lIns="91425" tIns="45700" rIns="91425" bIns="45700" anchor="t" anchorCtr="0">
            <a:noAutofit/>
          </a:bodyPr>
          <a:lstStyle/>
          <a:p>
            <a:pPr lvl="0">
              <a:buClr>
                <a:schemeClr val="dk1"/>
              </a:buClr>
              <a:buSzPts val="2800"/>
            </a:pPr>
            <a:r>
              <a:rPr lang="da-DK" dirty="0">
                <a:solidFill>
                  <a:schemeClr val="dk1"/>
                </a:solidFill>
                <a:ea typeface="Verdana"/>
                <a:cs typeface="Verdana"/>
                <a:sym typeface="Verdana"/>
              </a:rPr>
              <a:t>Dette materiale er tænkt som en hjælp til forberedelsen til </a:t>
            </a:r>
            <a:r>
              <a:rPr lang="da-DK" dirty="0" smtClean="0">
                <a:solidFill>
                  <a:schemeClr val="dk1"/>
                </a:solidFill>
                <a:ea typeface="Verdana"/>
                <a:cs typeface="Verdana"/>
                <a:sym typeface="Verdana"/>
              </a:rPr>
              <a:t>prøven i mundtlig fremstilling </a:t>
            </a:r>
            <a:r>
              <a:rPr lang="da-DK" dirty="0">
                <a:solidFill>
                  <a:schemeClr val="dk1"/>
                </a:solidFill>
                <a:ea typeface="Verdana"/>
                <a:cs typeface="Verdana"/>
                <a:sym typeface="Verdana"/>
              </a:rPr>
              <a:t>i dansk. </a:t>
            </a:r>
            <a:endParaRPr lang="da-DK" dirty="0" smtClean="0">
              <a:solidFill>
                <a:schemeClr val="dk1"/>
              </a:solidFill>
              <a:latin typeface="Verdana"/>
              <a:ea typeface="Verdana"/>
              <a:cs typeface="Verdana"/>
              <a:sym typeface="Verdana"/>
            </a:endParaRPr>
          </a:p>
          <a:p>
            <a:pPr lvl="0">
              <a:buClr>
                <a:schemeClr val="dk1"/>
              </a:buClr>
              <a:buSzPts val="2800"/>
            </a:pPr>
            <a:endParaRPr lang="da-DK" dirty="0">
              <a:ea typeface="Verdana"/>
              <a:cs typeface="Verdana"/>
              <a:sym typeface="Verdana"/>
            </a:endParaRPr>
          </a:p>
          <a:p>
            <a:pPr lvl="0">
              <a:buClr>
                <a:schemeClr val="dk1"/>
              </a:buClr>
              <a:buSzPts val="2800"/>
            </a:pPr>
            <a:r>
              <a:rPr lang="da-DK" dirty="0">
                <a:ea typeface="Verdana"/>
                <a:cs typeface="Verdana"/>
                <a:sym typeface="Verdana"/>
              </a:rPr>
              <a:t>Materialet </a:t>
            </a:r>
            <a:r>
              <a:rPr lang="da-DK" dirty="0" smtClean="0">
                <a:ea typeface="Verdana"/>
                <a:cs typeface="Verdana"/>
                <a:sym typeface="Verdana"/>
              </a:rPr>
              <a:t>indeholder følgende:</a:t>
            </a:r>
            <a:endParaRPr lang="da-DK" dirty="0">
              <a:ea typeface="Verdana"/>
              <a:cs typeface="Verdana"/>
              <a:sym typeface="Verdana"/>
            </a:endParaRPr>
          </a:p>
          <a:p>
            <a:pPr lvl="1">
              <a:buClr>
                <a:schemeClr val="dk1"/>
              </a:buClr>
              <a:buSzPts val="2800"/>
            </a:pPr>
            <a:endParaRPr lang="da-DK" sz="2000" dirty="0">
              <a:solidFill>
                <a:schemeClr val="dk1"/>
              </a:solidFill>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solidFill>
                <a:schemeClr val="dk1"/>
              </a:solidFill>
              <a:latin typeface="Verdana"/>
              <a:ea typeface="Verdana"/>
              <a:cs typeface="Verdana"/>
              <a:sym typeface="Verdana"/>
            </a:endParaRPr>
          </a:p>
        </p:txBody>
      </p:sp>
      <p:sp>
        <p:nvSpPr>
          <p:cNvPr id="7"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2" name="Rektangel 1"/>
          <p:cNvSpPr/>
          <p:nvPr/>
        </p:nvSpPr>
        <p:spPr>
          <a:xfrm>
            <a:off x="1469571" y="2612573"/>
            <a:ext cx="10380617" cy="2371581"/>
          </a:xfrm>
          <a:prstGeom prst="rect">
            <a:avLst/>
          </a:prstGeom>
        </p:spPr>
        <p:txBody>
          <a:bodyPr wrap="square">
            <a:spAutoFit/>
          </a:bodyPr>
          <a:lstStyle/>
          <a:p>
            <a:pPr marL="0" lvl="6">
              <a:buClr>
                <a:schemeClr val="accent3">
                  <a:lumMod val="50000"/>
                </a:schemeClr>
              </a:buClr>
              <a:buSzPts val="2800"/>
            </a:pPr>
            <a:endParaRPr lang="da-DK" dirty="0">
              <a:latin typeface="Verdana"/>
              <a:ea typeface="Verdana"/>
              <a:cs typeface="Verdana"/>
              <a:sym typeface="Verdana"/>
            </a:endParaRPr>
          </a:p>
          <a:p>
            <a:pPr marL="0" lvl="6">
              <a:buClr>
                <a:schemeClr val="accent3">
                  <a:lumMod val="50000"/>
                </a:schemeClr>
              </a:buClr>
              <a:buSzPts val="2800"/>
            </a:pPr>
            <a:endParaRPr lang="da-DK" sz="1800" dirty="0">
              <a:solidFill>
                <a:schemeClr val="tx1"/>
              </a:solidFill>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r>
              <a:rPr lang="da-DK" dirty="0" smtClean="0">
                <a:latin typeface="Verdana"/>
                <a:ea typeface="Verdana"/>
                <a:cs typeface="Verdana"/>
                <a:sym typeface="Verdana"/>
              </a:rPr>
              <a:t>Generel information om den mundtlige prøve (prøveform B)</a:t>
            </a:r>
            <a:endParaRPr lang="da-DK" sz="1800" dirty="0" smtClean="0">
              <a:solidFill>
                <a:schemeClr val="tx1"/>
              </a:solidFill>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endParaRPr lang="da-DK" dirty="0">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r>
              <a:rPr lang="da-DK" sz="1800" dirty="0" smtClean="0">
                <a:solidFill>
                  <a:schemeClr val="tx1"/>
                </a:solidFill>
                <a:latin typeface="Verdana"/>
                <a:ea typeface="Verdana"/>
                <a:cs typeface="Verdana"/>
                <a:sym typeface="Verdana"/>
              </a:rPr>
              <a:t>Nedslag i udvalgte områder</a:t>
            </a:r>
            <a:endParaRPr lang="da-DK" sz="1800" dirty="0">
              <a:solidFill>
                <a:schemeClr val="tx1"/>
              </a:solidFill>
              <a:latin typeface="Verdana"/>
              <a:ea typeface="Verdana"/>
              <a:cs typeface="Verdana"/>
              <a:sym typeface="Verdana"/>
            </a:endParaRPr>
          </a:p>
          <a:p>
            <a:pPr marL="285750" lvl="6" indent="-285750">
              <a:buClr>
                <a:schemeClr val="accent3">
                  <a:lumMod val="50000"/>
                </a:schemeClr>
              </a:buClr>
              <a:buSzPts val="2800"/>
              <a:buFont typeface="Arial" panose="020B0604020202020204" pitchFamily="34" charset="0"/>
              <a:buChar char="•"/>
            </a:pPr>
            <a:endParaRPr lang="da-DK" sz="1800" dirty="0">
              <a:solidFill>
                <a:schemeClr val="tx1"/>
              </a:solidFill>
              <a:latin typeface="Verdana"/>
              <a:ea typeface="Verdana"/>
              <a:cs typeface="Verdana"/>
              <a:sym typeface="Verdana"/>
            </a:endParaRPr>
          </a:p>
          <a:p>
            <a:pPr marL="285750" lvl="6" indent="-285750">
              <a:buClr>
                <a:schemeClr val="accent3">
                  <a:lumMod val="50000"/>
                </a:schemeClr>
              </a:buClr>
              <a:buSzPts val="2800"/>
              <a:buFont typeface="Arial" panose="020B0604020202020204" pitchFamily="34" charset="0"/>
              <a:buChar char="•"/>
            </a:pPr>
            <a:r>
              <a:rPr lang="da-DK" sz="1800" dirty="0" smtClean="0">
                <a:solidFill>
                  <a:schemeClr val="tx1"/>
                </a:solidFill>
                <a:latin typeface="Verdana"/>
                <a:ea typeface="Verdana"/>
                <a:cs typeface="Verdana"/>
                <a:sym typeface="Verdana"/>
              </a:rPr>
              <a:t>Eksempler på oversigter</a:t>
            </a:r>
            <a:r>
              <a:rPr lang="da-DK" sz="1800" dirty="0">
                <a:solidFill>
                  <a:schemeClr val="tx1"/>
                </a:solidFill>
                <a:latin typeface="Verdana"/>
                <a:ea typeface="Verdana"/>
                <a:cs typeface="Verdana"/>
                <a:sym typeface="Verdana"/>
              </a:rPr>
              <a:t>, hjælpeskemaer og </a:t>
            </a:r>
            <a:r>
              <a:rPr lang="da-DK" sz="1800" dirty="0" smtClean="0">
                <a:solidFill>
                  <a:schemeClr val="tx1"/>
                </a:solidFill>
                <a:latin typeface="Verdana"/>
                <a:ea typeface="Verdana"/>
                <a:cs typeface="Verdana"/>
                <a:sym typeface="Verdana"/>
              </a:rPr>
              <a:t>støtteark</a:t>
            </a:r>
          </a:p>
          <a:p>
            <a:pPr marL="0" lvl="6">
              <a:buClr>
                <a:schemeClr val="accent3">
                  <a:lumMod val="50000"/>
                </a:schemeClr>
              </a:buClr>
              <a:buSzPts val="2800"/>
            </a:pPr>
            <a:endParaRPr lang="da-DK" dirty="0">
              <a:latin typeface="Verdana"/>
              <a:ea typeface="Verdana"/>
              <a:cs typeface="Verdana"/>
              <a:sym typeface="Verdana"/>
            </a:endParaRPr>
          </a:p>
        </p:txBody>
      </p:sp>
    </p:spTree>
    <p:extLst>
      <p:ext uri="{BB962C8B-B14F-4D97-AF65-F5344CB8AC3E}">
        <p14:creationId xmlns:p14="http://schemas.microsoft.com/office/powerpoint/2010/main" val="991106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9118533" cy="1692000"/>
          </a:xfrm>
          <a:prstGeom prst="rect">
            <a:avLst/>
          </a:prstGeom>
          <a:noFill/>
          <a:ln>
            <a:noFill/>
          </a:ln>
        </p:spPr>
        <p:txBody>
          <a:bodyPr spcFirstLastPara="1" wrap="square" lIns="0" tIns="0" rIns="0" bIns="0" anchor="t" anchorCtr="0">
            <a:noAutofit/>
          </a:bodyPr>
          <a:lstStyle/>
          <a:p>
            <a:pPr lvl="0"/>
            <a:r>
              <a:rPr lang="da-DK" sz="4000" b="1" dirty="0">
                <a:latin typeface="Arial"/>
                <a:ea typeface="Arial"/>
                <a:cs typeface="Arial"/>
                <a:sym typeface="Arial"/>
              </a:rPr>
              <a:t>Til </a:t>
            </a:r>
            <a:r>
              <a:rPr lang="da-DK" sz="4000" b="1" dirty="0" smtClean="0">
                <a:latin typeface="Arial"/>
                <a:ea typeface="Arial"/>
                <a:cs typeface="Arial"/>
                <a:sym typeface="Arial"/>
              </a:rPr>
              <a:t>læreren – materialets opbygning </a:t>
            </a:r>
            <a:endParaRPr sz="4000" b="1" dirty="0">
              <a:latin typeface="Arial"/>
              <a:ea typeface="Arial"/>
              <a:cs typeface="Arial"/>
              <a:sym typeface="Arial"/>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7" name="Google Shape;203;p25"/>
          <p:cNvSpPr/>
          <p:nvPr/>
        </p:nvSpPr>
        <p:spPr>
          <a:xfrm>
            <a:off x="533140" y="1695618"/>
            <a:ext cx="11060146" cy="1526553"/>
          </a:xfrm>
          <a:prstGeom prst="rect">
            <a:avLst/>
          </a:prstGeom>
          <a:noFill/>
          <a:ln>
            <a:noFill/>
          </a:ln>
        </p:spPr>
        <p:txBody>
          <a:bodyPr spcFirstLastPara="1" wrap="square" lIns="91425" tIns="45700" rIns="91425" bIns="45700" anchor="t" anchorCtr="0">
            <a:noAutofit/>
          </a:bodyPr>
          <a:lstStyle/>
          <a:p>
            <a:pPr>
              <a:buClr>
                <a:schemeClr val="dk1"/>
              </a:buClr>
              <a:buSzPts val="2800"/>
            </a:pPr>
            <a:r>
              <a:rPr lang="da-DK" dirty="0">
                <a:ea typeface="Verdana"/>
                <a:cs typeface="Verdana"/>
                <a:sym typeface="Verdana"/>
              </a:rPr>
              <a:t>Materialet om </a:t>
            </a:r>
            <a:r>
              <a:rPr lang="da-DK" dirty="0" smtClean="0">
                <a:ea typeface="Verdana"/>
                <a:cs typeface="Verdana"/>
                <a:sym typeface="Verdana"/>
              </a:rPr>
              <a:t>den mundtlige prøve i dansk (prøveform B) </a:t>
            </a:r>
            <a:r>
              <a:rPr lang="da-DK" dirty="0">
                <a:ea typeface="Verdana"/>
                <a:cs typeface="Verdana"/>
                <a:sym typeface="Verdana"/>
              </a:rPr>
              <a:t>er en PowerPoint-præsentation, og det indeholder </a:t>
            </a:r>
            <a:r>
              <a:rPr lang="da-DK" dirty="0" smtClean="0">
                <a:ea typeface="Verdana"/>
                <a:cs typeface="Verdana"/>
                <a:sym typeface="Verdana"/>
              </a:rPr>
              <a:t>3 </a:t>
            </a:r>
            <a:r>
              <a:rPr lang="da-DK" dirty="0">
                <a:ea typeface="Verdana"/>
                <a:cs typeface="Verdana"/>
                <a:sym typeface="Verdana"/>
              </a:rPr>
              <a:t>dele (der henvender sig til eleverne). Det kan redigeres og kan tilpasses og differentieres efter behov og elevgruppe.</a:t>
            </a:r>
            <a:r>
              <a:rPr lang="da-DK" dirty="0">
                <a:solidFill>
                  <a:schemeClr val="dk1"/>
                </a:solidFill>
                <a:ea typeface="Verdana"/>
                <a:cs typeface="Verdana"/>
                <a:sym typeface="Verdana"/>
              </a:rPr>
              <a:t> </a:t>
            </a:r>
            <a:r>
              <a:rPr lang="da-DK" dirty="0">
                <a:ea typeface="Verdana"/>
                <a:cs typeface="Verdana"/>
                <a:sym typeface="Verdana"/>
              </a:rPr>
              <a:t> </a:t>
            </a:r>
          </a:p>
          <a:p>
            <a:pPr>
              <a:buClr>
                <a:schemeClr val="dk1"/>
              </a:buClr>
              <a:buSzPts val="2800"/>
            </a:pPr>
            <a:endParaRPr lang="da-DK" sz="1800" dirty="0" smtClean="0">
              <a:latin typeface="Verdana"/>
              <a:ea typeface="Verdana"/>
              <a:cs typeface="Verdana"/>
              <a:sym typeface="Verdana"/>
            </a:endParaRPr>
          </a:p>
          <a:p>
            <a:pPr marR="0" lvl="0" algn="l" rtl="0">
              <a:spcBef>
                <a:spcPts val="0"/>
              </a:spcBef>
              <a:spcAft>
                <a:spcPts val="0"/>
              </a:spcAft>
              <a:buClr>
                <a:schemeClr val="dk1"/>
              </a:buClr>
              <a:buSzPts val="2800"/>
            </a:pPr>
            <a:r>
              <a:rPr lang="da-DK" dirty="0" smtClean="0">
                <a:latin typeface="Verdana"/>
                <a:ea typeface="Verdana"/>
                <a:cs typeface="Verdana"/>
                <a:sym typeface="Verdana"/>
              </a:rPr>
              <a:t>Materialet består af</a:t>
            </a:r>
            <a:r>
              <a:rPr lang="da-DK" sz="1800" dirty="0" smtClean="0">
                <a:latin typeface="Verdana"/>
                <a:ea typeface="Verdana"/>
                <a:cs typeface="Verdana"/>
                <a:sym typeface="Verdana"/>
              </a:rPr>
              <a:t>:</a:t>
            </a:r>
          </a:p>
          <a:p>
            <a:pPr marR="0" lvl="0" algn="l" rtl="0">
              <a:spcBef>
                <a:spcPts val="0"/>
              </a:spcBef>
              <a:spcAft>
                <a:spcPts val="0"/>
              </a:spcAft>
              <a:buClr>
                <a:schemeClr val="dk1"/>
              </a:buClr>
              <a:buSzPts val="2800"/>
            </a:pPr>
            <a:endParaRPr lang="da-DK" sz="1800" dirty="0" smtClean="0">
              <a:latin typeface="Verdana"/>
              <a:ea typeface="Verdana"/>
              <a:cs typeface="Verdana"/>
              <a:sym typeface="Verdana"/>
            </a:endParaRPr>
          </a:p>
          <a:p>
            <a:pPr lvl="1">
              <a:buClr>
                <a:schemeClr val="bg2"/>
              </a:buClr>
              <a:buSzPts val="2800"/>
            </a:pPr>
            <a:endParaRPr lang="da-DK" sz="1800" b="1" dirty="0" smtClean="0">
              <a:latin typeface="Verdana"/>
              <a:ea typeface="Verdana"/>
              <a:cs typeface="Verdana"/>
              <a:sym typeface="Verdana"/>
            </a:endParaRPr>
          </a:p>
          <a:p>
            <a:pPr lvl="1">
              <a:buClr>
                <a:schemeClr val="bg2"/>
              </a:buClr>
              <a:buSzPts val="2800"/>
            </a:pPr>
            <a:r>
              <a:rPr lang="da-DK" sz="1800" b="1" dirty="0">
                <a:latin typeface="Verdana"/>
                <a:ea typeface="Verdana"/>
                <a:cs typeface="Verdana"/>
                <a:sym typeface="Verdana"/>
              </a:rPr>
              <a:t>	</a:t>
            </a:r>
            <a:r>
              <a:rPr lang="da-DK" sz="1800" b="1" dirty="0" smtClean="0">
                <a:latin typeface="Verdana"/>
                <a:ea typeface="Verdana"/>
                <a:cs typeface="Verdana"/>
                <a:sym typeface="Verdana"/>
              </a:rPr>
              <a:t>Del 1: </a:t>
            </a:r>
            <a:r>
              <a:rPr lang="da-DK" dirty="0" smtClean="0">
                <a:latin typeface="Verdana"/>
                <a:ea typeface="Verdana"/>
                <a:cs typeface="Verdana"/>
                <a:sym typeface="Verdana"/>
              </a:rPr>
              <a:t>Prøveforløbet ved prøveform B </a:t>
            </a:r>
            <a:r>
              <a:rPr lang="da-DK" dirty="0">
                <a:ea typeface="Verdana"/>
                <a:cs typeface="Verdana"/>
                <a:sym typeface="Verdana"/>
              </a:rPr>
              <a:t>(slide </a:t>
            </a:r>
            <a:r>
              <a:rPr lang="da-DK" dirty="0" smtClean="0">
                <a:ea typeface="Verdana"/>
                <a:cs typeface="Verdana"/>
                <a:sym typeface="Verdana"/>
              </a:rPr>
              <a:t>4)</a:t>
            </a:r>
            <a:endParaRPr lang="da-DK" dirty="0" smtClean="0">
              <a:latin typeface="Verdana"/>
              <a:ea typeface="Verdana"/>
              <a:cs typeface="Verdana"/>
              <a:sym typeface="Verdana"/>
            </a:endParaRPr>
          </a:p>
          <a:p>
            <a:pPr lvl="1">
              <a:buClr>
                <a:schemeClr val="bg2"/>
              </a:buClr>
              <a:buSzPts val="2800"/>
            </a:pPr>
            <a:endParaRPr lang="da-DK" sz="1800" b="1" dirty="0">
              <a:latin typeface="Verdana"/>
              <a:ea typeface="Verdana"/>
              <a:cs typeface="Verdana"/>
              <a:sym typeface="Verdana"/>
            </a:endParaRPr>
          </a:p>
          <a:p>
            <a:pPr lvl="1">
              <a:buClr>
                <a:schemeClr val="bg2"/>
              </a:buClr>
              <a:buSzPts val="2800"/>
            </a:pPr>
            <a:r>
              <a:rPr lang="da-DK" sz="1800" b="1" dirty="0" smtClean="0">
                <a:latin typeface="Verdana"/>
                <a:ea typeface="Verdana"/>
                <a:cs typeface="Verdana"/>
                <a:sym typeface="Verdana"/>
              </a:rPr>
              <a:t>	Del 2: </a:t>
            </a:r>
            <a:r>
              <a:rPr lang="da-DK" dirty="0" smtClean="0">
                <a:ea typeface="Verdana"/>
                <a:cs typeface="Verdana"/>
                <a:sym typeface="Verdana"/>
              </a:rPr>
              <a:t>Fordybelse og forberedelse </a:t>
            </a:r>
            <a:r>
              <a:rPr lang="da-DK" dirty="0">
                <a:ea typeface="Verdana"/>
                <a:cs typeface="Verdana"/>
                <a:sym typeface="Verdana"/>
              </a:rPr>
              <a:t>(slide </a:t>
            </a:r>
            <a:r>
              <a:rPr lang="da-DK" dirty="0" smtClean="0">
                <a:ea typeface="Verdana"/>
                <a:cs typeface="Verdana"/>
                <a:sym typeface="Verdana"/>
              </a:rPr>
              <a:t>11)</a:t>
            </a:r>
            <a:endParaRPr lang="da-DK" dirty="0">
              <a:ea typeface="Verdana"/>
              <a:cs typeface="Verdana"/>
              <a:sym typeface="Verdana"/>
            </a:endParaRPr>
          </a:p>
          <a:p>
            <a:pPr lvl="1">
              <a:buClr>
                <a:schemeClr val="bg2"/>
              </a:buClr>
              <a:buSzPts val="2800"/>
            </a:pPr>
            <a:endParaRPr lang="da-DK" sz="1800" dirty="0" smtClean="0">
              <a:latin typeface="Verdana"/>
              <a:ea typeface="Verdana"/>
              <a:cs typeface="Verdana"/>
              <a:sym typeface="Verdana"/>
            </a:endParaRPr>
          </a:p>
          <a:p>
            <a:pPr lvl="1">
              <a:buClr>
                <a:schemeClr val="bg2"/>
              </a:buClr>
              <a:buSzPts val="2800"/>
            </a:pPr>
            <a:r>
              <a:rPr lang="da-DK" sz="1800" b="1" dirty="0" smtClean="0">
                <a:latin typeface="Verdana"/>
                <a:ea typeface="Verdana"/>
                <a:cs typeface="Verdana"/>
                <a:sym typeface="Verdana"/>
              </a:rPr>
              <a:t>	Del 3: </a:t>
            </a:r>
            <a:r>
              <a:rPr lang="da-DK" dirty="0" smtClean="0">
                <a:latin typeface="Verdana"/>
                <a:ea typeface="Verdana"/>
                <a:cs typeface="Verdana"/>
                <a:sym typeface="Verdana"/>
              </a:rPr>
              <a:t>Vurdering af din præstation </a:t>
            </a:r>
            <a:r>
              <a:rPr lang="da-DK" dirty="0" smtClean="0">
                <a:ea typeface="Verdana"/>
                <a:cs typeface="Verdana"/>
                <a:sym typeface="Verdana"/>
              </a:rPr>
              <a:t>(slide 16)</a:t>
            </a:r>
            <a:endParaRPr lang="da-DK" dirty="0" smtClean="0">
              <a:latin typeface="Verdana"/>
              <a:ea typeface="Verdana"/>
              <a:cs typeface="Verdana"/>
              <a:sym typeface="Verdana"/>
            </a:endParaRPr>
          </a:p>
          <a:p>
            <a:pPr lvl="1">
              <a:buClr>
                <a:schemeClr val="bg2"/>
              </a:buClr>
              <a:buSzPts val="2800"/>
            </a:pPr>
            <a:endParaRPr lang="da-DK" sz="1800" dirty="0">
              <a:latin typeface="Verdana"/>
              <a:ea typeface="Verdana"/>
              <a:cs typeface="Verdana"/>
              <a:sym typeface="Verdana"/>
            </a:endParaRPr>
          </a:p>
          <a:p>
            <a:pPr lvl="1">
              <a:buClr>
                <a:schemeClr val="bg2"/>
              </a:buClr>
              <a:buSzPts val="2800"/>
            </a:pPr>
            <a:r>
              <a:rPr lang="da-DK" dirty="0" smtClean="0">
                <a:latin typeface="Verdana"/>
                <a:ea typeface="Verdana"/>
                <a:cs typeface="Verdana"/>
                <a:sym typeface="Verdana"/>
              </a:rPr>
              <a:t>	</a:t>
            </a:r>
            <a:endParaRPr lang="da-DK" sz="1800" dirty="0">
              <a:latin typeface="Verdana"/>
              <a:ea typeface="Verdana"/>
              <a:cs typeface="Verdana"/>
              <a:sym typeface="Verdana"/>
            </a:endParaRPr>
          </a:p>
          <a:p>
            <a:pPr marL="285750" lvl="1" indent="-285750">
              <a:buClr>
                <a:schemeClr val="bg2"/>
              </a:buClr>
              <a:buSzPts val="2800"/>
              <a:buFont typeface="Arial" panose="020B0604020202020204" pitchFamily="34" charset="0"/>
              <a:buChar char="•"/>
            </a:pPr>
            <a:endParaRPr lang="da-DK" sz="1800" dirty="0" smtClean="0">
              <a:latin typeface="Verdana"/>
              <a:ea typeface="Verdana"/>
              <a:cs typeface="Verdana"/>
              <a:sym typeface="Verdana"/>
            </a:endParaRPr>
          </a:p>
          <a:p>
            <a:pPr lvl="1">
              <a:buClr>
                <a:schemeClr val="dk1"/>
              </a:buClr>
              <a:buSzPts val="2800"/>
            </a:pPr>
            <a:endParaRPr lang="da-DK" sz="2000" dirty="0">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latin typeface="Verdana"/>
              <a:ea typeface="Verdana"/>
              <a:cs typeface="Verdana"/>
              <a:sym typeface="Verdana"/>
            </a:endParaRPr>
          </a:p>
        </p:txBody>
      </p:sp>
    </p:spTree>
    <p:extLst>
      <p:ext uri="{BB962C8B-B14F-4D97-AF65-F5344CB8AC3E}">
        <p14:creationId xmlns:p14="http://schemas.microsoft.com/office/powerpoint/2010/main" val="224568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1: </a:t>
            </a:r>
            <a:br>
              <a:rPr lang="da-DK" sz="4000" b="1" dirty="0" smtClean="0">
                <a:latin typeface="Arial"/>
                <a:ea typeface="Arial"/>
                <a:cs typeface="Arial"/>
                <a:sym typeface="Arial"/>
              </a:rPr>
            </a:br>
            <a:r>
              <a:rPr lang="da-DK" sz="4000" dirty="0" smtClean="0">
                <a:latin typeface="Arial"/>
                <a:ea typeface="Arial"/>
                <a:cs typeface="Arial"/>
                <a:sym typeface="Arial"/>
              </a:rPr>
              <a:t>Prøveforløbet ved prøveform B</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4</a:t>
            </a:fld>
            <a:endParaRPr/>
          </a:p>
        </p:txBody>
      </p:sp>
    </p:spTree>
    <p:extLst>
      <p:ext uri="{BB962C8B-B14F-4D97-AF65-F5344CB8AC3E}">
        <p14:creationId xmlns:p14="http://schemas.microsoft.com/office/powerpoint/2010/main" val="3365725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9118533" cy="1692000"/>
          </a:xfrm>
          <a:prstGeom prst="rect">
            <a:avLst/>
          </a:prstGeom>
          <a:noFill/>
          <a:ln>
            <a:noFill/>
          </a:ln>
        </p:spPr>
        <p:txBody>
          <a:bodyPr spcFirstLastPara="1" wrap="square" lIns="0" tIns="0" rIns="0" bIns="0" anchor="t" anchorCtr="0">
            <a:noAutofit/>
          </a:bodyPr>
          <a:lstStyle/>
          <a:p>
            <a:pPr lvl="0"/>
            <a:r>
              <a:rPr lang="da-DK" sz="4000" b="1" dirty="0" smtClean="0">
                <a:latin typeface="Arial"/>
                <a:ea typeface="Arial"/>
                <a:cs typeface="Arial"/>
                <a:sym typeface="Arial"/>
              </a:rPr>
              <a:t>Forløbet for den mundtlige prøve </a:t>
            </a:r>
            <a:endParaRPr sz="4000" b="1" dirty="0">
              <a:latin typeface="Arial"/>
              <a:ea typeface="Arial"/>
              <a:cs typeface="Arial"/>
              <a:sym typeface="Arial"/>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pic>
        <p:nvPicPr>
          <p:cNvPr id="2" name="Billede 1"/>
          <p:cNvPicPr>
            <a:picLocks noChangeAspect="1"/>
          </p:cNvPicPr>
          <p:nvPr/>
        </p:nvPicPr>
        <p:blipFill rotWithShape="1">
          <a:blip r:embed="rId3"/>
          <a:srcRect b="46348"/>
          <a:stretch/>
        </p:blipFill>
        <p:spPr>
          <a:xfrm>
            <a:off x="570651" y="1469375"/>
            <a:ext cx="5765346" cy="2615923"/>
          </a:xfrm>
          <a:prstGeom prst="rect">
            <a:avLst/>
          </a:prstGeom>
          <a:ln w="19050">
            <a:solidFill>
              <a:schemeClr val="tx1"/>
            </a:solidFill>
          </a:ln>
        </p:spPr>
      </p:pic>
      <p:sp>
        <p:nvSpPr>
          <p:cNvPr id="6" name="Google Shape;200;p25"/>
          <p:cNvSpPr txBox="1">
            <a:spLocks/>
          </p:cNvSpPr>
          <p:nvPr/>
        </p:nvSpPr>
        <p:spPr>
          <a:xfrm>
            <a:off x="145211" y="6477001"/>
            <a:ext cx="9118533" cy="388998"/>
          </a:xfrm>
          <a:prstGeom prst="rect">
            <a:avLst/>
          </a:prstGeom>
          <a:noFill/>
          <a:ln>
            <a:noFill/>
          </a:ln>
        </p:spPr>
        <p:txBody>
          <a:bodyPr spcFirstLastPara="1" vert="horz" wrap="square" lIns="0" tIns="0" rIns="0" bIns="0" rtlCol="0" anchor="t" anchorCtr="0">
            <a:noAutofit/>
          </a:bodyPr>
          <a:lstStyle>
            <a:lvl1pPr algn="l" defTabSz="914400" rtl="0" eaLnBrk="1" latinLnBrk="0" hangingPunct="1">
              <a:lnSpc>
                <a:spcPct val="83000"/>
              </a:lnSpc>
              <a:spcBef>
                <a:spcPct val="0"/>
              </a:spcBef>
              <a:buNone/>
              <a:defRPr sz="5400" kern="1200">
                <a:solidFill>
                  <a:schemeClr val="tx1"/>
                </a:solidFill>
                <a:latin typeface="+mj-lt"/>
                <a:ea typeface="+mj-ea"/>
                <a:cs typeface="+mj-cs"/>
              </a:defRPr>
            </a:lvl1pPr>
          </a:lstStyle>
          <a:p>
            <a:r>
              <a:rPr lang="da-DK" sz="2000" b="1" dirty="0" smtClean="0">
                <a:latin typeface="Arial"/>
                <a:ea typeface="Arial"/>
                <a:cs typeface="Arial"/>
                <a:sym typeface="Arial"/>
              </a:rPr>
              <a:t>Prøvevejledningen s. 9</a:t>
            </a:r>
            <a:r>
              <a:rPr lang="da-DK" sz="900" b="1" dirty="0" smtClean="0">
                <a:latin typeface="Arial"/>
                <a:ea typeface="Arial"/>
                <a:cs typeface="Arial"/>
                <a:sym typeface="Arial"/>
              </a:rPr>
              <a:t> </a:t>
            </a:r>
            <a:endParaRPr lang="da-DK" sz="4000" b="1" dirty="0">
              <a:latin typeface="Arial"/>
              <a:ea typeface="Arial"/>
              <a:cs typeface="Arial"/>
              <a:sym typeface="Arial"/>
            </a:endParaRPr>
          </a:p>
        </p:txBody>
      </p:sp>
      <p:pic>
        <p:nvPicPr>
          <p:cNvPr id="8" name="Billede 7"/>
          <p:cNvPicPr>
            <a:picLocks noChangeAspect="1"/>
          </p:cNvPicPr>
          <p:nvPr/>
        </p:nvPicPr>
        <p:blipFill rotWithShape="1">
          <a:blip r:embed="rId3"/>
          <a:srcRect t="56622"/>
          <a:stretch/>
        </p:blipFill>
        <p:spPr>
          <a:xfrm>
            <a:off x="5976768" y="4251629"/>
            <a:ext cx="6066213" cy="2225372"/>
          </a:xfrm>
          <a:prstGeom prst="rect">
            <a:avLst/>
          </a:prstGeom>
          <a:ln w="19050">
            <a:solidFill>
              <a:schemeClr val="tx1"/>
            </a:solidFill>
          </a:ln>
        </p:spPr>
      </p:pic>
    </p:spTree>
    <p:extLst>
      <p:ext uri="{BB962C8B-B14F-4D97-AF65-F5344CB8AC3E}">
        <p14:creationId xmlns:p14="http://schemas.microsoft.com/office/powerpoint/2010/main" val="714131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301917" y="1655094"/>
            <a:ext cx="11672368" cy="5050505"/>
          </a:xfrm>
          <a:prstGeom prst="rect">
            <a:avLst/>
          </a:prstGeom>
          <a:noFill/>
          <a:ln w="12700">
            <a:solidFill>
              <a:schemeClr val="accent1"/>
            </a:solidFill>
          </a:ln>
        </p:spPr>
        <p:txBody>
          <a:bodyPr spcFirstLastPara="1" wrap="square" lIns="121900" tIns="60925" rIns="121900" bIns="60925" anchor="t" anchorCtr="0">
            <a:noAutofit/>
          </a:bodyPr>
          <a:lstStyle/>
          <a:p>
            <a:pPr>
              <a:buClr>
                <a:schemeClr val="tx1"/>
              </a:buClr>
            </a:pPr>
            <a:r>
              <a:rPr lang="da-DK" dirty="0" smtClean="0">
                <a:latin typeface="Verdana" panose="020B0604030504040204" pitchFamily="34" charset="0"/>
                <a:ea typeface="Verdana" panose="020B0604030504040204" pitchFamily="34" charset="0"/>
              </a:rPr>
              <a:t>1. </a:t>
            </a:r>
            <a:r>
              <a:rPr lang="da-DK" b="1" u="sng" dirty="0" smtClean="0">
                <a:solidFill>
                  <a:schemeClr val="accent3"/>
                </a:solidFill>
                <a:latin typeface="Verdana" panose="020B0604030504040204" pitchFamily="34" charset="0"/>
                <a:ea typeface="Verdana" panose="020B0604030504040204" pitchFamily="34" charset="0"/>
              </a:rPr>
              <a:t>Valg af opgivelser og fordybelsesområder</a:t>
            </a:r>
            <a:r>
              <a:rPr lang="da-DK" dirty="0" smtClean="0">
                <a:solidFill>
                  <a:schemeClr val="accent3"/>
                </a:solidFill>
                <a:latin typeface="Verdana" panose="020B0604030504040204" pitchFamily="34" charset="0"/>
                <a:ea typeface="Verdana" panose="020B0604030504040204" pitchFamily="34" charset="0"/>
              </a:rPr>
              <a:t> </a:t>
            </a:r>
          </a:p>
          <a:p>
            <a:pPr lvl="1">
              <a:buClr>
                <a:schemeClr val="tx1"/>
              </a:buClr>
            </a:pPr>
            <a:r>
              <a:rPr lang="da-DK" dirty="0" smtClean="0">
                <a:latin typeface="Verdana" panose="020B0604030504040204" pitchFamily="34" charset="0"/>
                <a:ea typeface="Verdana" panose="020B0604030504040204" pitchFamily="34" charset="0"/>
              </a:rPr>
              <a:t>Inden de sidste dansktimer på skoleåret, skal din dansklærer beslutte sig endeligt for, hvilke fordybelsesområder alle klassens opgivelser skal inddeles i. Dette kan fx gøres i fællesskab med klassen.</a:t>
            </a: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2. </a:t>
            </a:r>
            <a:r>
              <a:rPr lang="da-DK" b="1" u="sng" dirty="0" smtClean="0">
                <a:solidFill>
                  <a:schemeClr val="accent3"/>
                </a:solidFill>
                <a:latin typeface="Verdana" panose="020B0604030504040204" pitchFamily="34" charset="0"/>
                <a:ea typeface="Verdana" panose="020B0604030504040204" pitchFamily="34" charset="0"/>
              </a:rPr>
              <a:t>Lodtrækning af fordybelsesområde</a:t>
            </a:r>
          </a:p>
          <a:p>
            <a:pPr lvl="1">
              <a:buClr>
                <a:schemeClr val="tx1"/>
              </a:buClr>
            </a:pPr>
            <a:r>
              <a:rPr lang="da-DK" dirty="0" smtClean="0">
                <a:latin typeface="Verdana" panose="020B0604030504040204" pitchFamily="34" charset="0"/>
                <a:ea typeface="Verdana" panose="020B0604030504040204" pitchFamily="34" charset="0"/>
              </a:rPr>
              <a:t>Alle elever skal have ét bestemt fordybelsesområde, som deres prøveoplæg skal passe til. </a:t>
            </a:r>
          </a:p>
          <a:p>
            <a:pPr lvl="1">
              <a:buClr>
                <a:schemeClr val="tx1"/>
              </a:buClr>
            </a:pPr>
            <a:r>
              <a:rPr lang="da-DK" dirty="0" smtClean="0">
                <a:latin typeface="Verdana" panose="020B0604030504040204" pitchFamily="34" charset="0"/>
                <a:ea typeface="Verdana" panose="020B0604030504040204" pitchFamily="34" charset="0"/>
              </a:rPr>
              <a:t>Du får dit fordybelsesområde ved en lodtrækning. Vær opmærksom på, at man godt kan arbejde sammen to og to. Man skal bare aflevere hver sin synopse. </a:t>
            </a:r>
          </a:p>
          <a:p>
            <a:pPr lvl="1">
              <a:buClr>
                <a:schemeClr val="tx1"/>
              </a:buClr>
            </a:pPr>
            <a:endParaRPr lang="da-DK" b="1" dirty="0" smtClean="0">
              <a:solidFill>
                <a:schemeClr val="accent3"/>
              </a:solidFill>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3.</a:t>
            </a:r>
            <a:r>
              <a:rPr lang="da-DK" b="1" dirty="0" smtClean="0">
                <a:solidFill>
                  <a:schemeClr val="accent3"/>
                </a:solidFill>
                <a:latin typeface="Verdana" panose="020B0604030504040204" pitchFamily="34" charset="0"/>
                <a:ea typeface="Verdana" panose="020B0604030504040204" pitchFamily="34" charset="0"/>
              </a:rPr>
              <a:t> </a:t>
            </a:r>
            <a:r>
              <a:rPr lang="da-DK" b="1" u="sng" dirty="0" smtClean="0">
                <a:solidFill>
                  <a:schemeClr val="accent3"/>
                </a:solidFill>
                <a:latin typeface="Verdana" panose="020B0604030504040204" pitchFamily="34" charset="0"/>
                <a:ea typeface="Verdana" panose="020B0604030504040204" pitchFamily="34" charset="0"/>
              </a:rPr>
              <a:t>Valg af prøveoplæg og udarbejdelse af synopse</a:t>
            </a:r>
            <a:endParaRPr lang="da-DK" u="sng" dirty="0" smtClean="0">
              <a:latin typeface="Verdana" panose="020B0604030504040204" pitchFamily="34" charset="0"/>
              <a:ea typeface="Verdana" panose="020B0604030504040204" pitchFamily="34" charset="0"/>
            </a:endParaRPr>
          </a:p>
          <a:p>
            <a:pPr lvl="1">
              <a:buClr>
                <a:schemeClr val="tx1"/>
              </a:buClr>
            </a:pPr>
            <a:r>
              <a:rPr lang="da-DK" dirty="0" smtClean="0">
                <a:latin typeface="Verdana" panose="020B0604030504040204" pitchFamily="34" charset="0"/>
                <a:ea typeface="Verdana" panose="020B0604030504040204" pitchFamily="34" charset="0"/>
              </a:rPr>
              <a:t>Når du trukket dit fordybelsesområde, skal du vælge et prøveoplæg. Man har 10 lektioner i alt pr. klasse til vælge et prøveoplæg, arbejde med analyse og fortolkning af prøveoplæg og til at udarbejde en synopse. Din lærer kan vejlede dig i valg af prøveoplæg og i valg af analysetilgange, men hun må ikke vejlede i selve analysen og fortolkningen af dit prøveoplæg.</a:t>
            </a:r>
          </a:p>
          <a:p>
            <a:pPr lvl="1">
              <a:buClr>
                <a:schemeClr val="tx1"/>
              </a:buClr>
            </a:pPr>
            <a:endParaRPr lang="da-DK" dirty="0" smtClean="0">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4. </a:t>
            </a:r>
            <a:r>
              <a:rPr lang="da-DK" b="1" u="sng" dirty="0" smtClean="0">
                <a:solidFill>
                  <a:schemeClr val="accent3"/>
                </a:solidFill>
                <a:latin typeface="Verdana" panose="020B0604030504040204" pitchFamily="34" charset="0"/>
                <a:ea typeface="Verdana" panose="020B0604030504040204" pitchFamily="34" charset="0"/>
              </a:rPr>
              <a:t>Fordybelse og forberedelse til prøven</a:t>
            </a:r>
          </a:p>
          <a:p>
            <a:pPr lvl="1">
              <a:buClr>
                <a:schemeClr val="tx1"/>
              </a:buClr>
            </a:pPr>
            <a:r>
              <a:rPr lang="da-DK" dirty="0" smtClean="0">
                <a:latin typeface="Verdana" panose="020B0604030504040204" pitchFamily="34" charset="0"/>
                <a:ea typeface="Verdana" panose="020B0604030504040204" pitchFamily="34" charset="0"/>
              </a:rPr>
              <a:t>Efter sidste skoledag har du tid til at fordybe dig og forberede dig til prøven.</a:t>
            </a: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r>
              <a:rPr lang="da-DK" b="1" dirty="0" smtClean="0">
                <a:latin typeface="Verdana" panose="020B0604030504040204" pitchFamily="34" charset="0"/>
                <a:ea typeface="Verdana" panose="020B0604030504040204" pitchFamily="34" charset="0"/>
              </a:rPr>
              <a:t/>
            </a:r>
            <a:br>
              <a:rPr lang="da-DK" b="1" dirty="0" smtClean="0">
                <a:latin typeface="Verdana" panose="020B0604030504040204" pitchFamily="34" charset="0"/>
                <a:ea typeface="Verdana" panose="020B0604030504040204" pitchFamily="34" charset="0"/>
              </a:rPr>
            </a:br>
            <a:endParaRPr lang="da-DK" b="1" dirty="0" smtClean="0">
              <a:latin typeface="Verdana" panose="020B0604030504040204" pitchFamily="34" charset="0"/>
              <a:ea typeface="Verdana" panose="020B0604030504040204" pitchFamily="34" charset="0"/>
            </a:endParaRPr>
          </a:p>
          <a:p>
            <a:r>
              <a:rPr lang="da-DK" sz="1800" dirty="0" smtClean="0">
                <a:solidFill>
                  <a:srgbClr val="161616"/>
                </a:solidFill>
                <a:latin typeface="Verdana" panose="020B0604030504040204" pitchFamily="34" charset="0"/>
                <a:ea typeface="Verdana" panose="020B0604030504040204" pitchFamily="34" charset="0"/>
                <a:cs typeface="Calibri"/>
                <a:sym typeface="Calibri"/>
              </a:rPr>
              <a:t> </a:t>
            </a: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P</a:t>
            </a:r>
            <a:r>
              <a:rPr lang="da-DK" sz="3400" b="1" dirty="0" smtClean="0">
                <a:latin typeface="Arial"/>
                <a:ea typeface="Arial"/>
                <a:cs typeface="Arial"/>
                <a:sym typeface="Arial"/>
              </a:rPr>
              <a:t>røveforløbet til prøveform B</a:t>
            </a:r>
            <a:endParaRPr lang="da-DK" sz="3400" b="1" dirty="0">
              <a:latin typeface="Arial"/>
              <a:ea typeface="Arial"/>
              <a:cs typeface="Arial"/>
              <a:sym typeface="Arial"/>
            </a:endParaRPr>
          </a:p>
        </p:txBody>
      </p:sp>
      <p:pic>
        <p:nvPicPr>
          <p:cNvPr id="29"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903584" y="1184008"/>
            <a:ext cx="7809194" cy="400110"/>
          </a:xfrm>
          <a:prstGeom prst="rect">
            <a:avLst/>
          </a:prstGeom>
        </p:spPr>
        <p:txBody>
          <a:bodyPr wrap="square">
            <a:spAutoFit/>
          </a:bodyPr>
          <a:lstStyle/>
          <a:p>
            <a:pPr>
              <a:buClr>
                <a:schemeClr val="accent5"/>
              </a:buClr>
            </a:pPr>
            <a:r>
              <a:rPr lang="da-DK" sz="2000" dirty="0">
                <a:latin typeface="Verdana" panose="020B0604030504040204" pitchFamily="34" charset="0"/>
                <a:ea typeface="Verdana" panose="020B0604030504040204" pitchFamily="34" charset="0"/>
              </a:rPr>
              <a:t>Prøveforløbet til prøveform B er inddelt i en række</a:t>
            </a:r>
            <a:r>
              <a:rPr lang="da-DK" sz="2000" dirty="0">
                <a:solidFill>
                  <a:schemeClr val="accent3"/>
                </a:solidFill>
                <a:latin typeface="Verdana" panose="020B0604030504040204" pitchFamily="34" charset="0"/>
                <a:ea typeface="Verdana" panose="020B0604030504040204" pitchFamily="34" charset="0"/>
              </a:rPr>
              <a:t> </a:t>
            </a:r>
            <a:r>
              <a:rPr lang="da-DK" sz="2000" b="1" dirty="0">
                <a:solidFill>
                  <a:schemeClr val="accent3"/>
                </a:solidFill>
                <a:latin typeface="Verdana" panose="020B0604030504040204" pitchFamily="34" charset="0"/>
                <a:ea typeface="Verdana" panose="020B0604030504040204" pitchFamily="34" charset="0"/>
              </a:rPr>
              <a:t>faser</a:t>
            </a:r>
            <a:r>
              <a:rPr lang="da-DK" sz="2000" dirty="0">
                <a:latin typeface="Verdana" panose="020B0604030504040204" pitchFamily="34" charset="0"/>
                <a:ea typeface="Verdana" panose="020B0604030504040204" pitchFamily="34" charset="0"/>
              </a:rPr>
              <a:t>:</a:t>
            </a:r>
          </a:p>
        </p:txBody>
      </p:sp>
      <p:sp>
        <p:nvSpPr>
          <p:cNvPr id="9" name="Højrepil 8"/>
          <p:cNvSpPr/>
          <p:nvPr/>
        </p:nvSpPr>
        <p:spPr>
          <a:xfrm>
            <a:off x="1470701" y="1271080"/>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286611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Hvordan vælger du et prøveoplæg?</a:t>
            </a:r>
            <a:endParaRPr lang="da-DK" sz="3400" b="1" dirty="0">
              <a:latin typeface="Arial"/>
              <a:ea typeface="Arial"/>
              <a:cs typeface="Arial"/>
              <a:sym typeface="Arial"/>
            </a:endParaRPr>
          </a:p>
        </p:txBody>
      </p:sp>
      <p:sp>
        <p:nvSpPr>
          <p:cNvPr id="3" name="Rektangel 2"/>
          <p:cNvSpPr/>
          <p:nvPr/>
        </p:nvSpPr>
        <p:spPr>
          <a:xfrm>
            <a:off x="424346" y="2128667"/>
            <a:ext cx="11141279" cy="3139321"/>
          </a:xfrm>
          <a:prstGeom prst="rect">
            <a:avLst/>
          </a:prstGeom>
          <a:ln w="12700">
            <a:solidFill>
              <a:schemeClr val="accent1"/>
            </a:solidFill>
          </a:ln>
        </p:spPr>
        <p:txBody>
          <a:bodyPr wrap="square">
            <a:spAutoFit/>
          </a:bodyPr>
          <a:lstStyle/>
          <a:p>
            <a:pPr marL="285750" indent="-285750">
              <a:buFont typeface="Calibri" panose="020F0502020204030204" pitchFamily="34" charset="0"/>
              <a:buChar char="→"/>
            </a:pPr>
            <a:r>
              <a:rPr lang="da-DK" dirty="0" smtClean="0"/>
              <a:t>Prøveoplægget </a:t>
            </a:r>
            <a:r>
              <a:rPr lang="da-DK" dirty="0"/>
              <a:t>skal være inden for samme genre(r) som opgivelserne i </a:t>
            </a:r>
            <a:r>
              <a:rPr lang="da-DK" dirty="0" smtClean="0"/>
              <a:t>fordybelsesområdet</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Hvis </a:t>
            </a:r>
            <a:r>
              <a:rPr lang="da-DK" dirty="0"/>
              <a:t>du vælger en skreven tekst </a:t>
            </a:r>
            <a:r>
              <a:rPr lang="da-DK" dirty="0" smtClean="0"/>
              <a:t>som prøveoplæg, bør det være </a:t>
            </a:r>
            <a:r>
              <a:rPr lang="da-DK" dirty="0"/>
              <a:t>på ca. 5-10 </a:t>
            </a:r>
            <a:r>
              <a:rPr lang="da-DK" dirty="0" smtClean="0"/>
              <a:t>normalsider og sproget </a:t>
            </a:r>
            <a:r>
              <a:rPr lang="da-DK" dirty="0"/>
              <a:t>skal være på dansk, norsk eller svensk. </a:t>
            </a:r>
            <a:endParaRPr lang="da-DK" dirty="0" smtClean="0"/>
          </a:p>
          <a:p>
            <a:endParaRPr lang="da-DK" dirty="0"/>
          </a:p>
          <a:p>
            <a:pPr marL="285750" indent="-285750">
              <a:buFont typeface="Calibri" panose="020F0502020204030204" pitchFamily="34" charset="0"/>
              <a:buChar char="→"/>
            </a:pPr>
            <a:r>
              <a:rPr lang="da-DK" dirty="0" smtClean="0"/>
              <a:t>Vælger du en kortfilm, tv-reklame, uddrag af spillefilm, dokumentarfilm, podcast eller lignende, bør det vare 2-10 minutter. </a:t>
            </a:r>
          </a:p>
          <a:p>
            <a:pPr marL="285750" indent="-285750">
              <a:buFont typeface="Calibri" panose="020F0502020204030204" pitchFamily="34" charset="0"/>
              <a:buChar char="→"/>
            </a:pPr>
            <a:endParaRPr lang="da-DK" dirty="0" smtClean="0"/>
          </a:p>
          <a:p>
            <a:pPr marL="285750" indent="-285750">
              <a:buFont typeface="Calibri" panose="020F0502020204030204" pitchFamily="34" charset="0"/>
              <a:buChar char="→"/>
            </a:pPr>
            <a:r>
              <a:rPr lang="da-DK" dirty="0"/>
              <a:t>D</a:t>
            </a:r>
            <a:r>
              <a:rPr lang="da-DK" dirty="0" smtClean="0"/>
              <a:t>er ikke må </a:t>
            </a:r>
            <a:r>
              <a:rPr lang="da-DK" dirty="0"/>
              <a:t>forekomme sproglige udtryk på fremmedsprog i </a:t>
            </a:r>
            <a:r>
              <a:rPr lang="da-DK" dirty="0" smtClean="0"/>
              <a:t>fx kortfilm, tv-reklamer </a:t>
            </a:r>
            <a:r>
              <a:rPr lang="da-DK" dirty="0"/>
              <a:t>eller tv-programmer. </a:t>
            </a:r>
            <a:r>
              <a:rPr lang="da-DK" dirty="0" smtClean="0"/>
              <a:t>Hvis det er dansk, svensk eller norsk, der er det mest dominerende sprog, kan der forekomme </a:t>
            </a:r>
            <a:r>
              <a:rPr lang="da-DK" dirty="0"/>
              <a:t>enkelte </a:t>
            </a:r>
            <a:r>
              <a:rPr lang="da-DK" dirty="0" smtClean="0"/>
              <a:t>udtryk, der er fremmedsproglige.</a:t>
            </a:r>
          </a:p>
        </p:txBody>
      </p:sp>
      <p:pic>
        <p:nvPicPr>
          <p:cNvPr id="22"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892551" y="1363874"/>
            <a:ext cx="9333444" cy="400110"/>
          </a:xfrm>
          <a:prstGeom prst="rect">
            <a:avLst/>
          </a:prstGeom>
        </p:spPr>
        <p:txBody>
          <a:bodyPr wrap="square">
            <a:spAutoFit/>
          </a:bodyPr>
          <a:lstStyle/>
          <a:p>
            <a:r>
              <a:rPr lang="da-DK" sz="2000" dirty="0"/>
              <a:t>Når du vælger dit prøveoplæg, skal du bl.a. være opmærksom på: </a:t>
            </a:r>
          </a:p>
        </p:txBody>
      </p:sp>
      <p:sp>
        <p:nvSpPr>
          <p:cNvPr id="13" name="Højrepil 12"/>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2611126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Hvordan vælger du et prøveoplæg?</a:t>
            </a:r>
            <a:endParaRPr lang="da-DK" sz="3400" b="1" dirty="0">
              <a:latin typeface="Arial"/>
              <a:ea typeface="Arial"/>
              <a:cs typeface="Arial"/>
              <a:sym typeface="Arial"/>
            </a:endParaRPr>
          </a:p>
        </p:txBody>
      </p:sp>
      <p:sp>
        <p:nvSpPr>
          <p:cNvPr id="3" name="Rektangel 2"/>
          <p:cNvSpPr/>
          <p:nvPr/>
        </p:nvSpPr>
        <p:spPr>
          <a:xfrm>
            <a:off x="203581" y="2167069"/>
            <a:ext cx="11141279" cy="3970318"/>
          </a:xfrm>
          <a:prstGeom prst="rect">
            <a:avLst/>
          </a:prstGeom>
          <a:ln w="12700">
            <a:solidFill>
              <a:schemeClr val="accent1"/>
            </a:solidFill>
          </a:ln>
        </p:spPr>
        <p:txBody>
          <a:bodyPr wrap="square">
            <a:spAutoFit/>
          </a:bodyPr>
          <a:lstStyle/>
          <a:p>
            <a:pPr marL="285750" indent="-285750">
              <a:buFont typeface="Calibri" panose="020F0502020204030204" pitchFamily="34" charset="0"/>
              <a:buChar char="→"/>
            </a:pPr>
            <a:r>
              <a:rPr lang="da-DK" dirty="0" smtClean="0"/>
              <a:t>Brug bibliotekerne, og snak med bibliotekarerne. De kender meget litteratur, og de er gode til at søge. </a:t>
            </a:r>
            <a:r>
              <a:rPr lang="da-DK" dirty="0"/>
              <a:t>H</a:t>
            </a:r>
            <a:r>
              <a:rPr lang="da-DK" dirty="0" smtClean="0"/>
              <a:t>vis du synes, det er svært at forklare, hvad du leder efter, kan de hjælpe med at spore dig ind på det.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Find prøveoplæg, der gør noget ved dig og siger dig noget. Der kan fx være tekster, kunstbilleder, kortfilm osv., der vækker bestemte følelser i dig. Det kan være nyttigt,</a:t>
            </a:r>
            <a:r>
              <a:rPr lang="da-DK" dirty="0"/>
              <a:t> fordi </a:t>
            </a:r>
            <a:r>
              <a:rPr lang="da-DK" dirty="0" smtClean="0"/>
              <a:t>denne </a:t>
            </a:r>
            <a:r>
              <a:rPr lang="da-DK" dirty="0"/>
              <a:t>involvering </a:t>
            </a:r>
            <a:r>
              <a:rPr lang="da-DK" dirty="0" smtClean="0"/>
              <a:t>kan skærpe din opmærksomhed i analyse, fortolkning og fordybelse.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Din lærer skal godkende dit prøveoplæg, så du skal huske løbende at snakke med din lærer om dit prøveoplæg. Din lærer må ikke hjælpe dig med analyse og fortolkning, men du skal bruge din lærer som vejleder, når du skal finde ud af, om dit prøveoplæg er velvalgt.  </a:t>
            </a:r>
          </a:p>
          <a:p>
            <a:pPr marL="285750" indent="-285750">
              <a:buFont typeface="Calibri" panose="020F0502020204030204" pitchFamily="34" charset="0"/>
              <a:buChar char="→"/>
            </a:pPr>
            <a:endParaRPr lang="da-DK" dirty="0" smtClean="0"/>
          </a:p>
          <a:p>
            <a:pPr marL="285750" indent="-285750">
              <a:buFont typeface="Calibri" panose="020F0502020204030204" pitchFamily="34" charset="0"/>
              <a:buChar char="→"/>
            </a:pPr>
            <a:r>
              <a:rPr lang="da-DK" dirty="0" smtClean="0"/>
              <a:t>Fortæl din familie eller dine venner om det prøveoplæg, du har i tankerne. Man kan ofte høre, om prøveoplægget egner sig, når man fortæller højt om det til nogen.</a:t>
            </a:r>
          </a:p>
        </p:txBody>
      </p:sp>
      <p:pic>
        <p:nvPicPr>
          <p:cNvPr id="22"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891568" y="1356789"/>
            <a:ext cx="10056592" cy="400110"/>
          </a:xfrm>
          <a:prstGeom prst="rect">
            <a:avLst/>
          </a:prstGeom>
        </p:spPr>
        <p:txBody>
          <a:bodyPr wrap="square">
            <a:spAutoFit/>
          </a:bodyPr>
          <a:lstStyle/>
          <a:p>
            <a:r>
              <a:rPr lang="da-DK" sz="2000" dirty="0" smtClean="0"/>
              <a:t>Er det </a:t>
            </a:r>
            <a:r>
              <a:rPr lang="da-DK" sz="2000" dirty="0"/>
              <a:t>svært </a:t>
            </a:r>
            <a:r>
              <a:rPr lang="da-DK" sz="2000" dirty="0" smtClean="0"/>
              <a:t>for dig at </a:t>
            </a:r>
            <a:r>
              <a:rPr lang="da-DK" sz="2000" dirty="0"/>
              <a:t>finde det helt rigtige </a:t>
            </a:r>
            <a:r>
              <a:rPr lang="da-DK" sz="2000" dirty="0" smtClean="0"/>
              <a:t>prøveoplæg?  </a:t>
            </a:r>
            <a:endParaRPr lang="da-DK" sz="2000" dirty="0"/>
          </a:p>
        </p:txBody>
      </p:sp>
      <p:sp>
        <p:nvSpPr>
          <p:cNvPr id="10" name="Højrepil 9"/>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435713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Forberedelse og fordybelse</a:t>
            </a:r>
            <a:endParaRPr lang="da-DK" sz="3400" b="1" dirty="0">
              <a:latin typeface="Arial"/>
              <a:ea typeface="Arial"/>
              <a:cs typeface="Arial"/>
              <a:sym typeface="Arial"/>
            </a:endParaRPr>
          </a:p>
        </p:txBody>
      </p:sp>
      <p:sp>
        <p:nvSpPr>
          <p:cNvPr id="3" name="Rektangel 2"/>
          <p:cNvSpPr/>
          <p:nvPr/>
        </p:nvSpPr>
        <p:spPr>
          <a:xfrm>
            <a:off x="123396" y="1454442"/>
            <a:ext cx="5428317" cy="4801314"/>
          </a:xfrm>
          <a:prstGeom prst="rect">
            <a:avLst/>
          </a:prstGeom>
        </p:spPr>
        <p:txBody>
          <a:bodyPr wrap="square">
            <a:spAutoFit/>
          </a:bodyPr>
          <a:lstStyle/>
          <a:p>
            <a:pPr marL="285750" indent="-285750">
              <a:buFont typeface="Calibri" panose="020F0502020204030204" pitchFamily="34" charset="0"/>
              <a:buChar char="→"/>
            </a:pPr>
            <a:r>
              <a:rPr lang="da-DK" dirty="0" smtClean="0"/>
              <a:t>Når du arbejder med dit prøveoplæg, er det en god idé at have en oversigt eller et skema til at få et overblik over vigtige elementer ved arbejdet med prøveoplægget.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Du skal selvfølgelig også have alle dine noter til selve analysen af dit prøveoplæg, men et skema (som eksemplet her) kan hjælpe dig med at sikre, at du har styr på vigtige områder.</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Snak med din lærer om, hvad der </a:t>
            </a:r>
            <a:br>
              <a:rPr lang="da-DK" dirty="0" smtClean="0"/>
            </a:br>
            <a:r>
              <a:rPr lang="da-DK" dirty="0" smtClean="0"/>
              <a:t>kunne være godt at have med på en oversigt eller et skema, som du kan </a:t>
            </a:r>
            <a:br>
              <a:rPr lang="da-DK" dirty="0" smtClean="0"/>
            </a:br>
            <a:r>
              <a:rPr lang="da-DK" dirty="0" smtClean="0"/>
              <a:t>bruge til din forberedelse og </a:t>
            </a:r>
            <a:br>
              <a:rPr lang="da-DK" dirty="0" smtClean="0"/>
            </a:br>
            <a:r>
              <a:rPr lang="da-DK" dirty="0" smtClean="0"/>
              <a:t>fordybelse.</a:t>
            </a:r>
            <a:endParaRPr lang="da-DK" dirty="0"/>
          </a:p>
        </p:txBody>
      </p:sp>
      <p:pic>
        <p:nvPicPr>
          <p:cNvPr id="14" name="Picture 2">
            <a:extLst>
              <a:ext uri="{FF2B5EF4-FFF2-40B4-BE49-F238E27FC236}">
                <a16:creationId xmlns:a16="http://schemas.microsoft.com/office/drawing/2014/main" id="{E15F60FC-10AA-4EAE-BA8D-F4CD33296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0694" y="4557849"/>
            <a:ext cx="1445334" cy="2052881"/>
          </a:xfrm>
          <a:prstGeom prst="rect">
            <a:avLst/>
          </a:prstGeom>
        </p:spPr>
      </p:pic>
      <p:sp>
        <p:nvSpPr>
          <p:cNvPr id="5" name="Rektangel 4"/>
          <p:cNvSpPr/>
          <p:nvPr/>
        </p:nvSpPr>
        <p:spPr>
          <a:xfrm>
            <a:off x="4992193" y="4577587"/>
            <a:ext cx="1426028" cy="1508105"/>
          </a:xfrm>
          <a:prstGeom prst="rect">
            <a:avLst/>
          </a:prstGeom>
        </p:spPr>
        <p:txBody>
          <a:bodyPr wrap="square">
            <a:spAutoFit/>
          </a:bodyPr>
          <a:lstStyle/>
          <a:p>
            <a:r>
              <a:rPr lang="da-DK" sz="1200" b="1" dirty="0" smtClean="0">
                <a:latin typeface="Bradley Hand ITC" panose="03070402050302030203" pitchFamily="66" charset="0"/>
              </a:rPr>
              <a:t>Mine noter:</a:t>
            </a:r>
          </a:p>
          <a:p>
            <a:r>
              <a:rPr lang="da-DK" sz="1000" dirty="0" smtClean="0">
                <a:latin typeface="Bradley Hand ITC" panose="03070402050302030203" pitchFamily="66" charset="0"/>
              </a:rPr>
              <a:t>Du </a:t>
            </a:r>
            <a:r>
              <a:rPr lang="da-DK" sz="1000" dirty="0">
                <a:latin typeface="Bradley Hand ITC" panose="03070402050302030203" pitchFamily="66" charset="0"/>
              </a:rPr>
              <a:t>skal selvfølgelig også have alle dine noter til selve analysen af dit prøveoplæg, men et skema (som eksemplet her) kan hjælpe dig med at sikre, at du </a:t>
            </a:r>
            <a:r>
              <a:rPr lang="da-DK" sz="1000" dirty="0" smtClean="0">
                <a:latin typeface="Bradley Hand ITC" panose="03070402050302030203" pitchFamily="66" charset="0"/>
              </a:rPr>
              <a:t>har…</a:t>
            </a:r>
            <a:endParaRPr lang="da-DK" sz="1000" dirty="0">
              <a:latin typeface="Bradley Hand ITC" panose="03070402050302030203" pitchFamily="66" charset="0"/>
            </a:endParaRPr>
          </a:p>
        </p:txBody>
      </p:sp>
      <p:graphicFrame>
        <p:nvGraphicFramePr>
          <p:cNvPr id="16" name="Tabel 15"/>
          <p:cNvGraphicFramePr>
            <a:graphicFrameLocks noGrp="1"/>
          </p:cNvGraphicFramePr>
          <p:nvPr>
            <p:extLst>
              <p:ext uri="{D42A27DB-BD31-4B8C-83A1-F6EECF244321}">
                <p14:modId xmlns:p14="http://schemas.microsoft.com/office/powerpoint/2010/main" val="3882095511"/>
              </p:ext>
            </p:extLst>
          </p:nvPr>
        </p:nvGraphicFramePr>
        <p:xfrm>
          <a:off x="6388012" y="1229227"/>
          <a:ext cx="5593449" cy="5403542"/>
        </p:xfrm>
        <a:graphic>
          <a:graphicData uri="http://schemas.openxmlformats.org/drawingml/2006/table">
            <a:tbl>
              <a:tblPr firstRow="1" bandRow="1">
                <a:tableStyleId>{F5AB1C69-6EDB-4FF4-983F-18BD219EF322}</a:tableStyleId>
              </a:tblPr>
              <a:tblGrid>
                <a:gridCol w="2462269">
                  <a:extLst>
                    <a:ext uri="{9D8B030D-6E8A-4147-A177-3AD203B41FA5}">
                      <a16:colId xmlns:a16="http://schemas.microsoft.com/office/drawing/2014/main" val="20000"/>
                    </a:ext>
                  </a:extLst>
                </a:gridCol>
                <a:gridCol w="3131180">
                  <a:extLst>
                    <a:ext uri="{9D8B030D-6E8A-4147-A177-3AD203B41FA5}">
                      <a16:colId xmlns:a16="http://schemas.microsoft.com/office/drawing/2014/main" val="20001"/>
                    </a:ext>
                  </a:extLst>
                </a:gridCol>
              </a:tblGrid>
              <a:tr h="1279284">
                <a:tc>
                  <a:txBody>
                    <a:bodyPr/>
                    <a:lstStyle/>
                    <a:p>
                      <a:r>
                        <a:rPr lang="da-DK" sz="1000" dirty="0" smtClean="0"/>
                        <a:t>Find en tekst</a:t>
                      </a:r>
                      <a:endParaRPr lang="da-DK" sz="1000" dirty="0">
                        <a:solidFill>
                          <a:schemeClr val="tx1"/>
                        </a:solidFill>
                      </a:endParaRPr>
                    </a:p>
                  </a:txBody>
                  <a:tcPr marL="57281" marR="57281" marT="28641" marB="28641"/>
                </a:tc>
                <a:tc>
                  <a:txBody>
                    <a:bodyPr/>
                    <a:lstStyle/>
                    <a:p>
                      <a:pPr marL="342900" indent="-342900">
                        <a:buFont typeface="+mj-lt"/>
                        <a:buAutoNum type="arabicPeriod"/>
                      </a:pPr>
                      <a:r>
                        <a:rPr lang="da-DK" sz="1000" dirty="0" smtClean="0"/>
                        <a:t>Finde en tekst/billede/film</a:t>
                      </a:r>
                    </a:p>
                    <a:p>
                      <a:pPr marL="342900" indent="-342900">
                        <a:buFont typeface="+mj-lt"/>
                        <a:buAutoNum type="arabicPeriod"/>
                      </a:pPr>
                      <a:r>
                        <a:rPr lang="da-DK" sz="1000" dirty="0" smtClean="0"/>
                        <a:t>Du skal finde noget, der gør noget ved dig / siger dig noget</a:t>
                      </a:r>
                    </a:p>
                    <a:p>
                      <a:pPr marL="342900" indent="-342900">
                        <a:buFont typeface="+mj-lt"/>
                        <a:buAutoNum type="arabicPeriod"/>
                      </a:pPr>
                      <a:r>
                        <a:rPr lang="da-DK" sz="1000" dirty="0" smtClean="0"/>
                        <a:t>Gå på biblioteket og på nettet</a:t>
                      </a:r>
                    </a:p>
                    <a:p>
                      <a:pPr marL="342900" indent="-342900">
                        <a:buFont typeface="+mj-lt"/>
                        <a:buAutoNum type="arabicPeriod"/>
                      </a:pPr>
                      <a:r>
                        <a:rPr lang="da-DK" sz="1000" dirty="0" smtClean="0"/>
                        <a:t>Hvis det er svært, eller du er i tvivl: Spørg din lærer eller familie og venner.</a:t>
                      </a:r>
                    </a:p>
                    <a:p>
                      <a:pPr marL="342900" indent="-342900">
                        <a:buFont typeface="+mj-lt"/>
                        <a:buAutoNum type="arabicPeriod"/>
                      </a:pPr>
                      <a:r>
                        <a:rPr lang="da-DK" sz="1000" dirty="0" smtClean="0"/>
                        <a:t>Få teksten godkendt af din lærer</a:t>
                      </a:r>
                      <a:endParaRPr lang="da-DK" sz="1000" dirty="0" smtClean="0">
                        <a:solidFill>
                          <a:schemeClr val="tx1"/>
                        </a:solidFill>
                      </a:endParaRPr>
                    </a:p>
                  </a:txBody>
                  <a:tcPr marL="57281" marR="57281" marT="28641" marB="28641"/>
                </a:tc>
                <a:extLst>
                  <a:ext uri="{0D108BD9-81ED-4DB2-BD59-A6C34878D82A}">
                    <a16:rowId xmlns:a16="http://schemas.microsoft.com/office/drawing/2014/main" val="10000"/>
                  </a:ext>
                </a:extLst>
              </a:tr>
              <a:tr h="515532">
                <a:tc>
                  <a:txBody>
                    <a:bodyPr/>
                    <a:lstStyle/>
                    <a:p>
                      <a:r>
                        <a:rPr lang="da-DK" sz="1000" dirty="0" smtClean="0"/>
                        <a:t>Skriv din begrundelse</a:t>
                      </a:r>
                      <a:endParaRPr lang="da-DK" sz="1000" b="1" dirty="0">
                        <a:solidFill>
                          <a:schemeClr val="tx1"/>
                        </a:solidFill>
                      </a:endParaRPr>
                    </a:p>
                  </a:txBody>
                  <a:tcPr marL="57281" marR="57281" marT="28641" marB="28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Skrive en kort begrundelse for, at du har valgt teksten – hvorfor er den interessant/ vigtig. Skriv 5-6 linjer</a:t>
                      </a:r>
                      <a:endParaRPr lang="da-DK" sz="1000" b="1" dirty="0" smtClean="0">
                        <a:solidFill>
                          <a:schemeClr val="tx1"/>
                        </a:solidFill>
                      </a:endParaRPr>
                    </a:p>
                  </a:txBody>
                  <a:tcPr marL="57281" marR="57281" marT="28641" marB="28641"/>
                </a:tc>
                <a:extLst>
                  <a:ext uri="{0D108BD9-81ED-4DB2-BD59-A6C34878D82A}">
                    <a16:rowId xmlns:a16="http://schemas.microsoft.com/office/drawing/2014/main" val="10001"/>
                  </a:ext>
                </a:extLst>
              </a:tr>
              <a:tr h="515532">
                <a:tc>
                  <a:txBody>
                    <a:bodyPr/>
                    <a:lstStyle/>
                    <a:p>
                      <a:r>
                        <a:rPr lang="da-DK" sz="1000" dirty="0" smtClean="0"/>
                        <a:t>Analyse og fortolkning</a:t>
                      </a:r>
                      <a:endParaRPr lang="da-DK" sz="1000" b="1" dirty="0">
                        <a:solidFill>
                          <a:schemeClr val="tx1"/>
                        </a:solidFill>
                      </a:endParaRPr>
                    </a:p>
                  </a:txBody>
                  <a:tcPr marL="57281" marR="57281" marT="28641" marB="28641"/>
                </a:tc>
                <a:tc>
                  <a:txBody>
                    <a:bodyPr/>
                    <a:lstStyle/>
                    <a:p>
                      <a:r>
                        <a:rPr lang="da-DK" sz="1000" dirty="0" smtClean="0"/>
                        <a:t>Find analyseredskaber, og udvælg analysepunkter, der passer</a:t>
                      </a:r>
                      <a:r>
                        <a:rPr lang="da-DK" sz="1000" baseline="0" dirty="0" smtClean="0"/>
                        <a:t> til den valgte tekst.</a:t>
                      </a:r>
                      <a:r>
                        <a:rPr lang="da-DK" sz="1000" baseline="0" dirty="0"/>
                        <a:t> </a:t>
                      </a:r>
                      <a:endParaRPr lang="da-DK" sz="1000" b="1" baseline="0" dirty="0" smtClean="0">
                        <a:solidFill>
                          <a:schemeClr val="tx1"/>
                        </a:solidFill>
                      </a:endParaRPr>
                    </a:p>
                  </a:txBody>
                  <a:tcPr marL="57281" marR="57281" marT="28641" marB="28641"/>
                </a:tc>
                <a:extLst>
                  <a:ext uri="{0D108BD9-81ED-4DB2-BD59-A6C34878D82A}">
                    <a16:rowId xmlns:a16="http://schemas.microsoft.com/office/drawing/2014/main" val="10002"/>
                  </a:ext>
                </a:extLst>
              </a:tr>
              <a:tr h="8210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Find 3-5 nedslagspunkter i teksten</a:t>
                      </a:r>
                      <a:endParaRPr lang="da-DK" sz="1000" b="1" dirty="0" smtClean="0">
                        <a:solidFill>
                          <a:schemeClr val="tx1"/>
                        </a:solidFill>
                      </a:endParaRPr>
                    </a:p>
                  </a:txBody>
                  <a:tcPr marL="57281" marR="57281" marT="28641" marB="28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”På</a:t>
                      </a:r>
                      <a:r>
                        <a:rPr lang="da-DK" sz="1000" baseline="0" dirty="0" smtClean="0"/>
                        <a:t> side 2, linje 14, kan man se,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000" baseline="0" dirty="0" smtClean="0"/>
                        <a:t>”I strofe 2 verselinje 3, kan man se,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000" baseline="0" dirty="0" smtClean="0"/>
                        <a:t>”3.40 inde i filmen bliver klipperytmen hurtigere, og det gør stemningen mere intens”</a:t>
                      </a:r>
                      <a:endParaRPr lang="da-DK" sz="1000" b="1" dirty="0" smtClean="0">
                        <a:solidFill>
                          <a:schemeClr val="tx1"/>
                        </a:solidFill>
                      </a:endParaRPr>
                    </a:p>
                  </a:txBody>
                  <a:tcPr marL="57281" marR="57281" marT="28641" marB="28641"/>
                </a:tc>
                <a:extLst>
                  <a:ext uri="{0D108BD9-81ED-4DB2-BD59-A6C34878D82A}">
                    <a16:rowId xmlns:a16="http://schemas.microsoft.com/office/drawing/2014/main" val="10003"/>
                  </a:ext>
                </a:extLst>
              </a:tr>
              <a:tr h="515532">
                <a:tc>
                  <a:txBody>
                    <a:bodyPr/>
                    <a:lstStyle/>
                    <a:p>
                      <a:r>
                        <a:rPr lang="da-DK" sz="1000" dirty="0" smtClean="0"/>
                        <a:t>Vælg oplæsningsstykke</a:t>
                      </a:r>
                      <a:endParaRPr lang="da-DK" sz="1000" b="1" dirty="0">
                        <a:solidFill>
                          <a:schemeClr val="tx1"/>
                        </a:solidFill>
                      </a:endParaRPr>
                    </a:p>
                  </a:txBody>
                  <a:tcPr marL="57281" marR="57281" marT="28641" marB="28641"/>
                </a:tc>
                <a:tc>
                  <a:txBody>
                    <a:bodyPr/>
                    <a:lstStyle/>
                    <a:p>
                      <a:r>
                        <a:rPr lang="da-DK" sz="1000" dirty="0" smtClean="0"/>
                        <a:t>Det skal have relevans for din forståelse af teksten, og det</a:t>
                      </a:r>
                      <a:r>
                        <a:rPr lang="da-DK" sz="1000" baseline="0" dirty="0" smtClean="0"/>
                        <a:t> skal</a:t>
                      </a:r>
                      <a:r>
                        <a:rPr lang="da-DK" sz="1000" dirty="0" smtClean="0"/>
                        <a:t> passe til et analysepunkt.</a:t>
                      </a:r>
                      <a:endParaRPr lang="da-DK" sz="1000" b="1" dirty="0">
                        <a:solidFill>
                          <a:schemeClr val="tx1"/>
                        </a:solidFill>
                      </a:endParaRPr>
                    </a:p>
                  </a:txBody>
                  <a:tcPr marL="57281" marR="57281" marT="28641" marB="28641"/>
                </a:tc>
                <a:extLst>
                  <a:ext uri="{0D108BD9-81ED-4DB2-BD59-A6C34878D82A}">
                    <a16:rowId xmlns:a16="http://schemas.microsoft.com/office/drawing/2014/main" val="10004"/>
                  </a:ext>
                </a:extLst>
              </a:tr>
              <a:tr h="668283">
                <a:tc>
                  <a:txBody>
                    <a:bodyPr/>
                    <a:lstStyle/>
                    <a:p>
                      <a:r>
                        <a:rPr lang="da-DK" sz="1000" dirty="0" smtClean="0"/>
                        <a:t>Perspektivering</a:t>
                      </a:r>
                      <a:endParaRPr lang="da-DK" sz="1000" b="1" dirty="0">
                        <a:solidFill>
                          <a:schemeClr val="tx1"/>
                        </a:solidFill>
                      </a:endParaRPr>
                    </a:p>
                  </a:txBody>
                  <a:tcPr marL="57281" marR="57281" marT="28641" marB="28641"/>
                </a:tc>
                <a:tc>
                  <a:txBody>
                    <a:bodyPr/>
                    <a:lstStyle/>
                    <a:p>
                      <a:r>
                        <a:rPr lang="da-DK" sz="1000" baseline="0" dirty="0" smtClean="0"/>
                        <a:t>Du skal perspektivere til en eller flere tekster i fordybelsesområdet. Du kan også perspektivere til andre opgivelser.</a:t>
                      </a:r>
                      <a:endParaRPr lang="da-DK" sz="1000" b="1" dirty="0">
                        <a:solidFill>
                          <a:schemeClr val="tx1"/>
                        </a:solidFill>
                      </a:endParaRPr>
                    </a:p>
                  </a:txBody>
                  <a:tcPr marL="57281" marR="57281" marT="28641" marB="28641"/>
                </a:tc>
                <a:extLst>
                  <a:ext uri="{0D108BD9-81ED-4DB2-BD59-A6C34878D82A}">
                    <a16:rowId xmlns:a16="http://schemas.microsoft.com/office/drawing/2014/main" val="10005"/>
                  </a:ext>
                </a:extLst>
              </a:tr>
              <a:tr h="362782">
                <a:tc>
                  <a:txBody>
                    <a:bodyPr/>
                    <a:lstStyle/>
                    <a:p>
                      <a:r>
                        <a:rPr lang="da-DK" sz="1000" dirty="0" smtClean="0"/>
                        <a:t>Disposition</a:t>
                      </a:r>
                      <a:endParaRPr lang="da-DK" sz="1000" b="1" dirty="0">
                        <a:solidFill>
                          <a:schemeClr val="tx1"/>
                        </a:solidFill>
                      </a:endParaRPr>
                    </a:p>
                  </a:txBody>
                  <a:tcPr marL="57281" marR="57281" marT="28641" marB="28641"/>
                </a:tc>
                <a:tc>
                  <a:txBody>
                    <a:bodyPr/>
                    <a:lstStyle/>
                    <a:p>
                      <a:r>
                        <a:rPr lang="da-DK" sz="1000" dirty="0" smtClean="0"/>
                        <a:t>Hvad</a:t>
                      </a:r>
                      <a:r>
                        <a:rPr lang="da-DK" sz="1000" baseline="0" dirty="0" smtClean="0"/>
                        <a:t> vil du fortælle om og i hvilken rækkefølge?</a:t>
                      </a:r>
                      <a:endParaRPr lang="da-DK" sz="1000" b="1" dirty="0">
                        <a:solidFill>
                          <a:schemeClr val="tx1"/>
                        </a:solidFill>
                      </a:endParaRPr>
                    </a:p>
                  </a:txBody>
                  <a:tcPr marL="57281" marR="57281" marT="28641" marB="28641"/>
                </a:tc>
                <a:extLst>
                  <a:ext uri="{0D108BD9-81ED-4DB2-BD59-A6C34878D82A}">
                    <a16:rowId xmlns:a16="http://schemas.microsoft.com/office/drawing/2014/main" val="10006"/>
                  </a:ext>
                </a:extLst>
              </a:tr>
              <a:tr h="362782">
                <a:tc>
                  <a:txBody>
                    <a:bodyPr/>
                    <a:lstStyle/>
                    <a:p>
                      <a:r>
                        <a:rPr lang="da-DK" sz="1000" dirty="0" smtClean="0"/>
                        <a:t>Kildeliste</a:t>
                      </a:r>
                      <a:endParaRPr lang="da-DK" sz="1000" b="1" dirty="0">
                        <a:solidFill>
                          <a:schemeClr val="tx1"/>
                        </a:solidFill>
                      </a:endParaRPr>
                    </a:p>
                  </a:txBody>
                  <a:tcPr marL="57281" marR="57281" marT="28641" marB="28641"/>
                </a:tc>
                <a:tc>
                  <a:txBody>
                    <a:bodyPr/>
                    <a:lstStyle/>
                    <a:p>
                      <a:r>
                        <a:rPr lang="da-DK" sz="1000" dirty="0" smtClean="0"/>
                        <a:t>Her skal du skrive de tekster,</a:t>
                      </a:r>
                      <a:r>
                        <a:rPr lang="da-DK" sz="1000" baseline="0" dirty="0" smtClean="0"/>
                        <a:t> du har arbejdet med i fordybelsesarbejdet. </a:t>
                      </a:r>
                      <a:endParaRPr lang="da-DK" sz="1000" b="1" dirty="0">
                        <a:solidFill>
                          <a:schemeClr val="tx1"/>
                        </a:solidFill>
                      </a:endParaRPr>
                    </a:p>
                  </a:txBody>
                  <a:tcPr marL="57281" marR="57281" marT="28641" marB="28641"/>
                </a:tc>
                <a:extLst>
                  <a:ext uri="{0D108BD9-81ED-4DB2-BD59-A6C34878D82A}">
                    <a16:rowId xmlns:a16="http://schemas.microsoft.com/office/drawing/2014/main" val="10007"/>
                  </a:ext>
                </a:extLst>
              </a:tr>
              <a:tr h="362782">
                <a:tc>
                  <a:txBody>
                    <a:bodyPr/>
                    <a:lstStyle/>
                    <a:p>
                      <a:r>
                        <a:rPr lang="da-DK" sz="1000" dirty="0" smtClean="0"/>
                        <a:t>Du</a:t>
                      </a:r>
                      <a:r>
                        <a:rPr lang="da-DK" sz="1000" baseline="0" dirty="0" smtClean="0"/>
                        <a:t> skal øve</a:t>
                      </a:r>
                      <a:r>
                        <a:rPr lang="da-DK" sz="1000" dirty="0" smtClean="0"/>
                        <a:t> dig med et ur </a:t>
                      </a:r>
                      <a:endParaRPr lang="da-DK" sz="1000" b="1" dirty="0">
                        <a:solidFill>
                          <a:schemeClr val="tx1"/>
                        </a:solidFill>
                      </a:endParaRPr>
                    </a:p>
                  </a:txBody>
                  <a:tcPr marL="57281" marR="57281" marT="28641" marB="28641"/>
                </a:tc>
                <a:tc>
                  <a:txBody>
                    <a:bodyPr/>
                    <a:lstStyle/>
                    <a:p>
                      <a:r>
                        <a:rPr lang="da-DK" sz="1000" dirty="0" smtClean="0"/>
                        <a:t>Tag</a:t>
                      </a:r>
                      <a:r>
                        <a:rPr lang="da-DK" sz="1000" baseline="0" dirty="0" smtClean="0"/>
                        <a:t> tid på dit oplæg. Husk, det skal vare 10 min.</a:t>
                      </a:r>
                      <a:endParaRPr lang="da-DK" sz="1000" b="1" dirty="0">
                        <a:solidFill>
                          <a:schemeClr val="tx1"/>
                        </a:solidFill>
                      </a:endParaRPr>
                    </a:p>
                  </a:txBody>
                  <a:tcPr marL="57281" marR="57281" marT="28641" marB="28641"/>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772504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1843</Words>
  <Application>Microsoft Office PowerPoint</Application>
  <PresentationFormat>Widescreen</PresentationFormat>
  <Paragraphs>235</Paragraphs>
  <Slides>18</Slides>
  <Notes>18</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18</vt:i4>
      </vt:variant>
    </vt:vector>
  </HeadingPairs>
  <TitlesOfParts>
    <vt:vector size="26" baseType="lpstr">
      <vt:lpstr>Aharoni</vt:lpstr>
      <vt:lpstr>Arial</vt:lpstr>
      <vt:lpstr>Bradley Hand ITC</vt:lpstr>
      <vt:lpstr>Calibri</vt:lpstr>
      <vt:lpstr>Georgia</vt:lpstr>
      <vt:lpstr>Source Sans Pro</vt:lpstr>
      <vt:lpstr>Verdana</vt:lpstr>
      <vt:lpstr>UVM</vt:lpstr>
      <vt:lpstr>KLAR TIL PRØVEN I MUNDTLIG FREMSTILLING </vt:lpstr>
      <vt:lpstr>Til læreren – oversigt over indhold</vt:lpstr>
      <vt:lpstr>Til læreren – materialets opbygning </vt:lpstr>
      <vt:lpstr>Del 1:  Prøveforløbet ved prøveform B </vt:lpstr>
      <vt:lpstr>Forløbet for den mundtlige prøve </vt:lpstr>
      <vt:lpstr>PowerPoint-præsentation</vt:lpstr>
      <vt:lpstr>PowerPoint-præsentation</vt:lpstr>
      <vt:lpstr>PowerPoint-præsentation</vt:lpstr>
      <vt:lpstr>PowerPoint-præsentation</vt:lpstr>
      <vt:lpstr>PowerPoint-præsentation</vt:lpstr>
      <vt:lpstr>Del 2:  Fordybelse og forberedelse </vt:lpstr>
      <vt:lpstr>PowerPoint-præsentation</vt:lpstr>
      <vt:lpstr>PowerPoint-præsentation</vt:lpstr>
      <vt:lpstr>PowerPoint-præsentation</vt:lpstr>
      <vt:lpstr>PowerPoint-præsentation</vt:lpstr>
      <vt:lpstr>Del 3:  Vurdering af din præstation  </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2023-01-06T11:16:27Z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637030260397972210</vt:lpwstr>
  </property>
  <property fmtid="{D5CDD505-2E9C-101B-9397-08002B2CF9AE}" pid="6" name="UserProfileId">
    <vt:lpwstr>637057704298673906</vt:lpwstr>
  </property>
</Properties>
</file>