
<file path=[Content_Types].xml><?xml version="1.0" encoding="utf-8"?>
<Types xmlns="http://schemas.openxmlformats.org/package/2006/content-types">
  <Default Extension="png" ContentType="image/png"/>
  <Default Extension="bin" ContentType="image/x-e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0"/>
  </p:notesMasterIdLst>
  <p:handoutMasterIdLst>
    <p:handoutMasterId r:id="rId31"/>
  </p:handoutMasterIdLst>
  <p:sldIdLst>
    <p:sldId id="363" r:id="rId2"/>
    <p:sldId id="364" r:id="rId3"/>
    <p:sldId id="365" r:id="rId4"/>
    <p:sldId id="451" r:id="rId5"/>
    <p:sldId id="369" r:id="rId6"/>
    <p:sldId id="370" r:id="rId7"/>
    <p:sldId id="452" r:id="rId8"/>
    <p:sldId id="371" r:id="rId9"/>
    <p:sldId id="448" r:id="rId10"/>
    <p:sldId id="441" r:id="rId11"/>
    <p:sldId id="442" r:id="rId12"/>
    <p:sldId id="443" r:id="rId13"/>
    <p:sldId id="444" r:id="rId14"/>
    <p:sldId id="445" r:id="rId15"/>
    <p:sldId id="446" r:id="rId16"/>
    <p:sldId id="447" r:id="rId17"/>
    <p:sldId id="373" r:id="rId18"/>
    <p:sldId id="372" r:id="rId19"/>
    <p:sldId id="434" r:id="rId20"/>
    <p:sldId id="435" r:id="rId21"/>
    <p:sldId id="436" r:id="rId22"/>
    <p:sldId id="437" r:id="rId23"/>
    <p:sldId id="438" r:id="rId24"/>
    <p:sldId id="449" r:id="rId25"/>
    <p:sldId id="450" r:id="rId26"/>
    <p:sldId id="386" r:id="rId27"/>
    <p:sldId id="389" r:id="rId28"/>
    <p:sldId id="430" r:id="rId29"/>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llemlayout 1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730" autoAdjust="0"/>
  </p:normalViewPr>
  <p:slideViewPr>
    <p:cSldViewPr snapToGrid="0" showGuides="1">
      <p:cViewPr varScale="1">
        <p:scale>
          <a:sx n="61" d="100"/>
          <a:sy n="61" d="100"/>
        </p:scale>
        <p:origin x="1284" y="7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43663"/>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57637" y="9443663"/>
            <a:ext cx="2951163" cy="498851"/>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7637" y="0"/>
            <a:ext cx="2951163" cy="498852"/>
          </a:xfrm>
          <a:prstGeom prst="rect">
            <a:avLst/>
          </a:prstGeom>
        </p:spPr>
        <p:txBody>
          <a:bodyPr vert="horz" lIns="91440" tIns="45720" rIns="91440" bIns="45720" rtlCol="0"/>
          <a:lstStyle>
            <a:lvl1pPr algn="r">
              <a:defRPr sz="1200"/>
            </a:lvl1pPr>
          </a:lstStyle>
          <a:p>
            <a:fld id="{13F6AEEE-E778-402E-8B8F-9A98AED26EB8}" type="datetimeFigureOut">
              <a:rPr lang="en-GB" smtClean="0"/>
              <a:t>06/01/2023</a:t>
            </a:fld>
            <a:endParaRPr lang="en-GB"/>
          </a:p>
        </p:txBody>
      </p:sp>
      <p:sp>
        <p:nvSpPr>
          <p:cNvPr id="9" name="Header Placeholder 8"/>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57637" y="0"/>
            <a:ext cx="2951163" cy="498852"/>
          </a:xfrm>
          <a:prstGeom prst="rect">
            <a:avLst/>
          </a:prstGeom>
        </p:spPr>
        <p:txBody>
          <a:bodyPr vert="horz" lIns="91440" tIns="45720" rIns="91440" bIns="45720" rtlCol="0"/>
          <a:lstStyle>
            <a:lvl1pPr algn="r">
              <a:defRPr sz="1000"/>
            </a:lvl1pPr>
          </a:lstStyle>
          <a:p>
            <a:fld id="{1386E511-D742-4EFE-90B5-C9FC42762E0F}" type="datetimeFigureOut">
              <a:rPr lang="en-GB" smtClean="0"/>
              <a:pPr/>
              <a:t>06/01/2023</a:t>
            </a:fld>
            <a:endParaRPr lang="en-GB"/>
          </a:p>
        </p:txBody>
      </p:sp>
      <p:sp>
        <p:nvSpPr>
          <p:cNvPr id="10" name="Slide Number Placeholder 9"/>
          <p:cNvSpPr>
            <a:spLocks noGrp="1"/>
          </p:cNvSpPr>
          <p:nvPr>
            <p:ph type="sldNum" sz="quarter" idx="5"/>
          </p:nvPr>
        </p:nvSpPr>
        <p:spPr>
          <a:xfrm>
            <a:off x="3857637" y="9443663"/>
            <a:ext cx="2951163" cy="498851"/>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9443663"/>
            <a:ext cx="2951163" cy="498851"/>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1</a:t>
            </a:fld>
            <a:endParaRPr/>
          </a:p>
        </p:txBody>
      </p:sp>
    </p:spTree>
    <p:extLst>
      <p:ext uri="{BB962C8B-B14F-4D97-AF65-F5344CB8AC3E}">
        <p14:creationId xmlns:p14="http://schemas.microsoft.com/office/powerpoint/2010/main" val="64832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06514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86955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49314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96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b="1" dirty="0" smtClean="0"/>
              <a:t>Noter til læreren: </a:t>
            </a:r>
            <a:r>
              <a:rPr lang="da-DK" b="0" dirty="0" smtClean="0"/>
              <a:t>Det pågældende regler i</a:t>
            </a:r>
            <a:r>
              <a:rPr lang="da-DK" b="0" baseline="0" dirty="0" smtClean="0"/>
              <a:t> forhold til </a:t>
            </a:r>
            <a:r>
              <a:rPr lang="da-DK" b="0" dirty="0" smtClean="0"/>
              <a:t>forvekslingsordene er ikke ekspliciteret på siden,</a:t>
            </a:r>
            <a:r>
              <a:rPr lang="da-DK" b="0" baseline="0" dirty="0" smtClean="0"/>
              <a:t> så det er selvfølgelig oplagt at tilføje og arbejde med dem. I den sammenhæng er det centralt, at eleverne evt. gives mulighed for at konstruere korte tekster, hvor de bruger forvekslingsordene frem for kun at lave enkeltstående sætninger. </a:t>
            </a:r>
          </a:p>
          <a:p>
            <a:pPr marL="0" lvl="0" indent="0" algn="l" rtl="0">
              <a:spcBef>
                <a:spcPts val="0"/>
              </a:spcBef>
              <a:spcAft>
                <a:spcPts val="0"/>
              </a:spcAft>
              <a:buNone/>
            </a:pPr>
            <a:endParaRPr lang="da-DK" b="0" baseline="0" dirty="0" smtClean="0"/>
          </a:p>
          <a:p>
            <a:pPr marL="0" lvl="0" indent="0" algn="l" rtl="0">
              <a:spcBef>
                <a:spcPts val="0"/>
              </a:spcBef>
              <a:spcAft>
                <a:spcPts val="0"/>
              </a:spcAft>
              <a:buNone/>
            </a:pPr>
            <a:r>
              <a:rPr lang="da-DK" b="0" baseline="0" dirty="0" smtClean="0"/>
              <a:t>Man kan fx lave en simpel skriveøvelse med afsæt i noget autentisk eller aktuelt, hvor det er et slags ”benspænd” for eleverne, at de skal anvende eksempler på mindst to hyppigt forekommende forvekslingsord i deres tekst (fx ”Skriv en kort kommentar til ugebladet, hvor du argumenterer for din holdning til…”) På den måde bliver retskrivningsreglen indlejret i en skrivekontekst, der er autentisk for eleven og ikke isoleret i en kontekstuafhængig og enkeltstående sætning.  </a:t>
            </a:r>
            <a:endParaRPr b="1" dirty="0"/>
          </a:p>
        </p:txBody>
      </p:sp>
    </p:spTree>
    <p:extLst>
      <p:ext uri="{BB962C8B-B14F-4D97-AF65-F5344CB8AC3E}">
        <p14:creationId xmlns:p14="http://schemas.microsoft.com/office/powerpoint/2010/main" val="202158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448100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2551170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17</a:t>
            </a:fld>
            <a:endParaRPr/>
          </a:p>
        </p:txBody>
      </p:sp>
    </p:spTree>
    <p:extLst>
      <p:ext uri="{BB962C8B-B14F-4D97-AF65-F5344CB8AC3E}">
        <p14:creationId xmlns:p14="http://schemas.microsoft.com/office/powerpoint/2010/main" val="2191057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26427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b="1" dirty="0" smtClean="0"/>
              <a:t>Note til</a:t>
            </a:r>
            <a:r>
              <a:rPr lang="da-DK" b="1" baseline="0" dirty="0" smtClean="0"/>
              <a:t> læreren: </a:t>
            </a:r>
            <a:r>
              <a:rPr lang="da-DK" b="0" baseline="0" dirty="0" smtClean="0"/>
              <a:t>De ord, der kan tilhøre flere ordklasser, er typiske de sværeste at bestemme i </a:t>
            </a:r>
            <a:r>
              <a:rPr lang="da-DK" b="0" i="1" baseline="0" dirty="0" smtClean="0"/>
              <a:t>Ordklasser</a:t>
            </a:r>
            <a:r>
              <a:rPr lang="da-DK" b="0" i="0" baseline="0" dirty="0" smtClean="0"/>
              <a:t>-opgaven, og</a:t>
            </a:r>
            <a:r>
              <a:rPr lang="da-DK" b="0" baseline="0" dirty="0" smtClean="0"/>
              <a:t> man kan foreslå, at det er oplagt fx at lade eleverne arbejde med en række homonymer og lade dem konstruere sætninger eller små korte tekster, hvor de bruges forskelligt i forhold til ordklasse. Konstruktionen af egne tekster er generelt befordrende for elevens retskrivningskompetencer, men ikke desto mindre er det centralt, at eleven gives mulighed for at skrive egne tekster med fokus på ordklasser for at </a:t>
            </a:r>
            <a:r>
              <a:rPr lang="da-DK" b="0" baseline="0" dirty="0" err="1" smtClean="0"/>
              <a:t>stilladsere</a:t>
            </a:r>
            <a:r>
              <a:rPr lang="da-DK" b="0" baseline="0" dirty="0" smtClean="0"/>
              <a:t> elevens konsolidering af viden om ords overordnede betydning, grammatiske funktion og bøjning i en sætning.</a:t>
            </a:r>
            <a:endParaRPr b="1" dirty="0"/>
          </a:p>
        </p:txBody>
      </p:sp>
    </p:spTree>
    <p:extLst>
      <p:ext uri="{BB962C8B-B14F-4D97-AF65-F5344CB8AC3E}">
        <p14:creationId xmlns:p14="http://schemas.microsoft.com/office/powerpoint/2010/main" val="3757165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885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364419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2814196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3839116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2785452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24</a:t>
            </a:fld>
            <a:endParaRPr/>
          </a:p>
        </p:txBody>
      </p:sp>
    </p:spTree>
    <p:extLst>
      <p:ext uri="{BB962C8B-B14F-4D97-AF65-F5344CB8AC3E}">
        <p14:creationId xmlns:p14="http://schemas.microsoft.com/office/powerpoint/2010/main" val="320571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1" name="Google Shape;26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25</a:t>
            </a:fld>
            <a:endParaRPr/>
          </a:p>
        </p:txBody>
      </p:sp>
    </p:spTree>
    <p:extLst>
      <p:ext uri="{BB962C8B-B14F-4D97-AF65-F5344CB8AC3E}">
        <p14:creationId xmlns:p14="http://schemas.microsoft.com/office/powerpoint/2010/main" val="1467911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26</a:t>
            </a:fld>
            <a:endParaRPr/>
          </a:p>
        </p:txBody>
      </p:sp>
    </p:spTree>
    <p:extLst>
      <p:ext uri="{BB962C8B-B14F-4D97-AF65-F5344CB8AC3E}">
        <p14:creationId xmlns:p14="http://schemas.microsoft.com/office/powerpoint/2010/main" val="152266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1" name="Google Shape;26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27</a:t>
            </a:fld>
            <a:endParaRPr/>
          </a:p>
        </p:txBody>
      </p:sp>
    </p:spTree>
    <p:extLst>
      <p:ext uri="{BB962C8B-B14F-4D97-AF65-F5344CB8AC3E}">
        <p14:creationId xmlns:p14="http://schemas.microsoft.com/office/powerpoint/2010/main" val="2047210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988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204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5628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5742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6</a:t>
            </a:fld>
            <a:endParaRPr/>
          </a:p>
        </p:txBody>
      </p:sp>
    </p:spTree>
    <p:extLst>
      <p:ext uri="{BB962C8B-B14F-4D97-AF65-F5344CB8AC3E}">
        <p14:creationId xmlns:p14="http://schemas.microsoft.com/office/powerpoint/2010/main" val="454047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9833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6767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9</a:t>
            </a:fld>
            <a:endParaRPr/>
          </a:p>
        </p:txBody>
      </p:sp>
    </p:spTree>
    <p:extLst>
      <p:ext uri="{BB962C8B-B14F-4D97-AF65-F5344CB8AC3E}">
        <p14:creationId xmlns:p14="http://schemas.microsoft.com/office/powerpoint/2010/main" val="1343351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7">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BFD5AE3B-F96A-4971-88AA-E3342363B4BD}" type="datetime2">
              <a:rPr lang="da-DK" smtClean="0"/>
              <a:t>6. januar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51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0" y="1800000"/>
            <a:ext cx="11110913" cy="4516663"/>
          </a:xfrm>
        </p:spPr>
        <p:txBody>
          <a:bodyPr/>
          <a:lstStyle>
            <a:lvl1pPr marL="0" indent="0">
              <a:buNone/>
              <a:defRPr sz="1600"/>
            </a:lvl1pPr>
          </a:lstStyle>
          <a:p>
            <a:r>
              <a:rPr lang="da-DK" dirty="0"/>
              <a:t>Klik for at indsætte billede</a:t>
            </a:r>
          </a:p>
        </p:txBody>
      </p:sp>
      <p:sp>
        <p:nvSpPr>
          <p:cNvPr id="4" name="Date_GeneralDate"/>
          <p:cNvSpPr>
            <a:spLocks noGrp="1"/>
          </p:cNvSpPr>
          <p:nvPr>
            <p:ph type="dt" sz="half" idx="10"/>
          </p:nvPr>
        </p:nvSpPr>
        <p:spPr/>
        <p:txBody>
          <a:bodyPr/>
          <a:lstStyle/>
          <a:p>
            <a:fld id="{A82143AC-41B5-4E84-8870-A146AB5F32EF}" type="datetime2">
              <a:rPr lang="da-DK" noProof="0" smtClean="0"/>
              <a:t>6. januar 2023</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1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F7DEBFBC-3EA9-44C1-B812-425A86C4EEE2}" type="datetime2">
              <a:rPr lang="da-DK" noProof="0" smtClean="0"/>
              <a:t>6. januar 2023</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11545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6AF4479B-0355-4C94-B49B-FA0F61B2E61F}" type="datetime2">
              <a:rPr lang="da-DK" smtClean="0"/>
              <a:t>6. januar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13"/>
            <a:ext cx="5464798" cy="173037"/>
          </a:xfrm>
        </p:spPr>
        <p:txBody>
          <a:bodyPr/>
          <a:lstStyle>
            <a:lvl1pPr marL="0" indent="0">
              <a:buNone/>
              <a:defRPr sz="1000"/>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333351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90AE9A50-9B1B-4B99-B37D-C831A2F18C32}" type="datetime2">
              <a:rPr lang="da-DK" smtClean="0"/>
              <a:t>6. januar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49" y="6145213"/>
            <a:ext cx="5014913"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1" y="6145213"/>
            <a:ext cx="5018401" cy="173037"/>
          </a:xfrm>
        </p:spPr>
        <p:txBody>
          <a:bodyPr/>
          <a:lstStyle>
            <a:lvl1pPr marL="0" indent="0">
              <a:buNone/>
              <a:defRPr sz="1000"/>
            </a:lvl1pPr>
          </a:lstStyle>
          <a:p>
            <a:pPr lvl="0"/>
            <a:r>
              <a:rPr lang="da-DK" noProof="0" dirty="0"/>
              <a:t>Tilføj anmærkningstekst</a:t>
            </a:r>
          </a:p>
        </p:txBody>
      </p:sp>
      <p:pic>
        <p:nvPicPr>
          <p:cNvPr id="12" name="Logo">
            <a:extLst>
              <a:ext uri="{FF2B5EF4-FFF2-40B4-BE49-F238E27FC236}">
                <a16:creationId xmlns:a16="http://schemas.microsoft.com/office/drawing/2014/main" id="{6A9D7866-1FDA-4F89-92F1-878E31CEA7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122884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3396B4CC-ED91-4188-915A-B03A40A4FC6D}" type="datetime2">
              <a:rPr lang="da-DK" smtClean="0"/>
              <a:t>6. januar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6BC8EB62-94E0-4B88-9310-AE0A3E25649E}"/>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5504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EACBBA05-F03B-4771-AE42-83F7A1512132}" type="datetime2">
              <a:rPr lang="da-DK" smtClean="0"/>
              <a:t>6. januar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010B3704-A025-4245-B180-68D9D51542B6}"/>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8397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798"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B3D5FE07-220B-4D1C-8BB9-7BA067CFE954}" type="datetime2">
              <a:rPr lang="da-DK" smtClean="0"/>
              <a:t>6. januar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49" y="6145213"/>
            <a:ext cx="3589201"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3"/>
            <a:ext cx="3589201" cy="173037"/>
          </a:xfrm>
        </p:spPr>
        <p:txBody>
          <a:bodyPr/>
          <a:lstStyle>
            <a:lvl1pPr marL="0" indent="0">
              <a:buNone/>
              <a:defRPr sz="1000"/>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0" y="6145213"/>
            <a:ext cx="3589201"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4400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91D087ED-E398-40B7-B4B0-9333A9D503E4}" type="datetime2">
              <a:rPr lang="da-DK" smtClean="0"/>
              <a:t>6. januar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8255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0"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401D0830-2C72-4264-A829-6A06796980D4}" type="datetime2">
              <a:rPr lang="da-DK" smtClean="0"/>
              <a:t>6. januar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710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ABE3C328-CDB0-47FE-9B97-698504617AD5}" type="datetime2">
              <a:rPr lang="da-DK" smtClean="0"/>
              <a:t>6. januar 2023</a:t>
            </a:fld>
            <a:endParaRPr lang="da-DK" dirty="0"/>
          </a:p>
        </p:txBody>
      </p:sp>
      <p:sp>
        <p:nvSpPr>
          <p:cNvPr id="4" name="FLD_PresentationTitle"/>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D6FDACE4-702C-4D35-B003-DE3DFD133E76}" type="datetime2">
              <a:rPr lang="da-DK" smtClean="0"/>
              <a:t>6. januar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2" name="Text Placeholder 7">
            <a:extLst>
              <a:ext uri="{FF2B5EF4-FFF2-40B4-BE49-F238E27FC236}">
                <a16:creationId xmlns:a16="http://schemas.microsoft.com/office/drawing/2014/main" id="{68BB7134-2919-4382-92CA-D9C0A510422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24009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8C818D3C-F1CD-4B06-B43C-499D3954A026}" type="datetime2">
              <a:rPr lang="da-DK" smtClean="0"/>
              <a:t>6. januar 2023</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0"/>
            <a:ext cx="9743734" cy="650171"/>
          </a:xfrm>
          <a:prstGeom prst="rect">
            <a:avLst/>
          </a:prstGeom>
          <a:noFill/>
        </p:spPr>
        <p:txBody>
          <a:bodyPr wrap="square" lIns="0" tIns="0" rIns="0" bIns="0" rtlCol="0" anchor="t" anchorCtr="0">
            <a:noAutofit/>
          </a:bodyPr>
          <a:lstStyle/>
          <a:p>
            <a:r>
              <a:rPr lang="da-DK" sz="2600"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0" y="1582939"/>
            <a:ext cx="2581331" cy="3554819"/>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nyt slide</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Startside</a:t>
            </a:r>
            <a:r>
              <a:rPr lang="da-DK" altLang="da-DK" sz="1000" noProof="1">
                <a:cs typeface="Arial" panose="020B0604020202020204" pitchFamily="34" charset="0"/>
              </a:rPr>
              <a:t>.</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på pilen ved menupunktet </a:t>
            </a:r>
            <a:r>
              <a:rPr lang="da-DK" altLang="da-DK" sz="1000" b="1" noProof="1">
                <a:cs typeface="Arial" panose="020B0604020202020204" pitchFamily="34" charset="0"/>
              </a:rPr>
              <a:t>Nyt dias </a:t>
            </a:r>
            <a:r>
              <a:rPr lang="da-DK" altLang="da-DK" sz="1000" noProof="1">
                <a:cs typeface="Arial" panose="020B0604020202020204" pitchFamily="34" charset="0"/>
              </a:rPr>
              <a:t>for at indsætte et nyt slide. </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noProof="1">
                <a:cs typeface="Arial" panose="020B0604020202020204" pitchFamily="34" charset="0"/>
              </a:rPr>
              <a:t>Her får du et overblik over de </a:t>
            </a:r>
            <a:br>
              <a:rPr lang="da-DK" sz="1000" noProof="1">
                <a:cs typeface="Arial" panose="020B0604020202020204" pitchFamily="34" charset="0"/>
              </a:rPr>
            </a:br>
            <a:r>
              <a:rPr lang="da-DK" sz="1000" noProof="1">
                <a:cs typeface="Arial" panose="020B0604020202020204" pitchFamily="34" charset="0"/>
              </a:rPr>
              <a:t>godkendte BUVM-layouts. </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Ændre layouts</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pilen ved siden af </a:t>
            </a:r>
            <a:r>
              <a:rPr lang="da-DK" altLang="da-DK" sz="1000" b="1" noProof="1">
                <a:cs typeface="Arial" panose="020B0604020202020204" pitchFamily="34" charset="0"/>
              </a:rPr>
              <a:t>Layout</a:t>
            </a:r>
            <a:r>
              <a:rPr lang="da-DK" altLang="da-DK" sz="1000" noProof="1">
                <a:cs typeface="Arial" panose="020B0604020202020204" pitchFamily="34" charset="0"/>
              </a:rPr>
              <a:t> </a:t>
            </a:r>
            <a:br>
              <a:rPr lang="da-DK" altLang="da-DK" sz="1000" noProof="1">
                <a:cs typeface="Arial" panose="020B0604020202020204" pitchFamily="34" charset="0"/>
              </a:rPr>
            </a:br>
            <a:r>
              <a:rPr lang="da-DK" altLang="da-DK" sz="1000" noProof="1">
                <a:cs typeface="Arial" panose="020B0604020202020204" pitchFamily="34" charset="0"/>
              </a:rPr>
              <a:t>for at få vist en dropdown-menu af </a:t>
            </a:r>
            <a:br>
              <a:rPr lang="da-DK" altLang="da-DK" sz="1000" noProof="1">
                <a:cs typeface="Arial" panose="020B0604020202020204" pitchFamily="34" charset="0"/>
              </a:rPr>
            </a:br>
            <a:r>
              <a:rPr lang="da-DK" altLang="da-DK" sz="1000" noProof="1">
                <a:cs typeface="Arial" panose="020B0604020202020204" pitchFamily="34" charset="0"/>
              </a:rPr>
              <a:t>mulige slide</a:t>
            </a:r>
            <a:r>
              <a:rPr lang="da-DK" altLang="da-DK" sz="1000" b="1" noProof="1">
                <a:cs typeface="Arial" panose="020B0604020202020204" pitchFamily="34" charset="0"/>
              </a:rPr>
              <a:t>-</a:t>
            </a:r>
            <a:r>
              <a:rPr lang="da-DK" altLang="da-DK" sz="1000" noProof="1">
                <a:cs typeface="Arial" panose="020B0604020202020204" pitchFamily="34" charset="0"/>
              </a:rPr>
              <a:t>layouts.</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Layout</a:t>
            </a:r>
            <a:r>
              <a:rPr lang="da-DK" altLang="da-DK" sz="1000" noProof="1">
                <a:cs typeface="Arial" panose="020B0604020202020204" pitchFamily="34" charset="0"/>
              </a:rPr>
              <a:t> for at ændre dit </a:t>
            </a:r>
            <a:br>
              <a:rPr lang="da-DK" altLang="da-DK" sz="1000" noProof="1">
                <a:cs typeface="Arial" panose="020B0604020202020204" pitchFamily="34" charset="0"/>
              </a:rPr>
            </a:br>
            <a:r>
              <a:rPr lang="da-DK" altLang="da-DK" sz="1000" noProof="1">
                <a:cs typeface="Arial" panose="020B0604020202020204" pitchFamily="34" charset="0"/>
              </a:rPr>
              <a:t>nuværende layout til et andet.</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dirty="0"/>
              <a:t>Du kan hente færdige slides, der er tilpasset ministeriets design. Klik på </a:t>
            </a:r>
            <a:r>
              <a:rPr lang="da-DK" sz="1000" b="1" dirty="0"/>
              <a:t>Slidebibliotektet</a:t>
            </a:r>
            <a:r>
              <a:rPr lang="da-DK" sz="1000" dirty="0"/>
              <a:t> (til højre på skærmen eller klik på Templafy-knappen under Startside). Find for eksempel tidslinje, 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6" y="1582939"/>
            <a:ext cx="2778125" cy="448584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billede</a:t>
            </a:r>
            <a:br>
              <a:rPr lang="da-DK" sz="1050" b="1" noProof="1">
                <a:cs typeface="Arial" panose="020B0604020202020204" pitchFamily="34" charset="0"/>
              </a:rPr>
            </a:br>
            <a:r>
              <a:rPr lang="da-DK" altLang="da-DK" sz="1000" noProof="1">
                <a:cs typeface="Arial" panose="020B0604020202020204" pitchFamily="34" charset="0"/>
              </a:rPr>
              <a:t>Vælg den boks på slidet, hvor du </a:t>
            </a:r>
            <a:br>
              <a:rPr lang="da-DK" altLang="da-DK" sz="1000" noProof="1">
                <a:cs typeface="Arial" panose="020B0604020202020204" pitchFamily="34" charset="0"/>
              </a:rPr>
            </a:br>
            <a:r>
              <a:rPr lang="da-DK" altLang="da-DK" sz="1000" noProof="1">
                <a:cs typeface="Arial" panose="020B0604020202020204" pitchFamily="34" charset="0"/>
              </a:rPr>
              <a:t>ønsker at sætte et billede ind.</a:t>
            </a:r>
            <a:br>
              <a:rPr lang="da-DK" altLang="da-DK" sz="1000"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Indsæt </a:t>
            </a:r>
            <a:r>
              <a:rPr lang="da-DK" altLang="da-DK" sz="1000" noProof="1">
                <a:cs typeface="Arial" panose="020B0604020202020204" pitchFamily="34" charset="0"/>
              </a:rPr>
              <a:t>billede via </a:t>
            </a:r>
            <a:r>
              <a:rPr lang="da-DK" altLang="da-DK" sz="1000" b="1" noProof="1">
                <a:cs typeface="Arial" panose="020B0604020202020204" pitchFamily="34" charset="0"/>
              </a:rPr>
              <a:t>Billedbiblioteket </a:t>
            </a:r>
            <a:r>
              <a:rPr lang="da-DK" altLang="da-DK" sz="1000"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600"/>
              </a:spcBef>
              <a:spcAft>
                <a:spcPts val="600"/>
              </a:spcAft>
              <a:buNone/>
              <a:defRPr/>
            </a:pPr>
            <a:r>
              <a:rPr lang="da-DK" altLang="da-DK" sz="1000" noProof="1">
                <a:cs typeface="Arial" panose="020B0604020202020204" pitchFamily="34" charset="0"/>
              </a:rPr>
              <a:t>Hvis du klikker på</a:t>
            </a:r>
            <a:r>
              <a:rPr lang="da-DK" altLang="da-DK" sz="1000" b="1" noProof="1">
                <a:cs typeface="Arial" panose="020B0604020202020204" pitchFamily="34" charset="0"/>
              </a:rPr>
              <a:t> </a:t>
            </a:r>
            <a:r>
              <a:rPr lang="da-DK" altLang="da-DK" sz="1000" noProof="1">
                <a:cs typeface="Arial" panose="020B0604020202020204" pitchFamily="34" charset="0"/>
              </a:rPr>
              <a:t>billedsymbolet i boksen på et slide, indsættes et billede fra din computer.</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Tip: </a:t>
            </a:r>
            <a:r>
              <a:rPr lang="da-DK" altLang="da-DK" sz="1000" noProof="1">
                <a:cs typeface="Arial" panose="020B0604020202020204" pitchFamily="34" charset="0"/>
              </a:rPr>
              <a:t>Hvis du sletter billedet og </a:t>
            </a:r>
            <a:br>
              <a:rPr lang="da-DK" altLang="da-DK" sz="1000" noProof="1">
                <a:cs typeface="Arial" panose="020B0604020202020204" pitchFamily="34" charset="0"/>
              </a:rPr>
            </a:br>
            <a:r>
              <a:rPr lang="da-DK" altLang="da-DK" sz="1000" noProof="1">
                <a:cs typeface="Arial" panose="020B0604020202020204" pitchFamily="34" charset="0"/>
              </a:rPr>
              <a:t>indsætter et nyt, kan billedet lægge </a:t>
            </a:r>
            <a:br>
              <a:rPr lang="da-DK" altLang="da-DK" sz="1000" noProof="1">
                <a:cs typeface="Arial" panose="020B0604020202020204" pitchFamily="34" charset="0"/>
              </a:rPr>
            </a:br>
            <a:r>
              <a:rPr lang="da-DK" altLang="da-DK" sz="1000" noProof="1">
                <a:cs typeface="Arial" panose="020B0604020202020204" pitchFamily="34" charset="0"/>
              </a:rPr>
              <a:t>sig foran tekst eller grafik. Højreklik da på billedet og vælg </a:t>
            </a:r>
            <a:r>
              <a:rPr lang="da-DK" altLang="da-DK" sz="1000" b="1" noProof="1">
                <a:cs typeface="Arial" panose="020B0604020202020204" pitchFamily="34" charset="0"/>
              </a:rPr>
              <a:t>Placer bagest </a:t>
            </a:r>
            <a:r>
              <a:rPr lang="da-DK" altLang="da-DK" sz="1000" noProof="1">
                <a:cs typeface="Arial" panose="020B0604020202020204" pitchFamily="34" charset="0"/>
              </a:rPr>
              <a:t>eller </a:t>
            </a:r>
            <a:r>
              <a:rPr lang="da-DK" altLang="da-DK" sz="1000" b="1" noProof="1">
                <a:cs typeface="Arial" panose="020B0604020202020204" pitchFamily="34" charset="0"/>
              </a:rPr>
              <a:t>Placer forrest</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50" b="1" noProof="1">
                <a:cs typeface="Arial" panose="020B0604020202020204" pitchFamily="34" charset="0"/>
              </a:rPr>
              <a:t>Tabeller og grafer</a:t>
            </a:r>
            <a:br>
              <a:rPr lang="da-DK" sz="1050" b="1" noProof="1">
                <a:cs typeface="Arial" panose="020B0604020202020204" pitchFamily="34" charset="0"/>
              </a:rPr>
            </a:br>
            <a:r>
              <a:rPr lang="da-DK" altLang="da-DK" sz="1000" b="0" noProof="1">
                <a:cs typeface="Arial" panose="020B0604020202020204" pitchFamily="34" charset="0"/>
              </a:rPr>
              <a:t>Indsæt eller tilpas design på din graf og tabel fra fanebladet BUVM.</a:t>
            </a:r>
          </a:p>
          <a:p>
            <a:pPr marL="0" indent="0">
              <a:lnSpc>
                <a:spcPct val="100000"/>
              </a:lnSpc>
              <a:spcBef>
                <a:spcPts val="600"/>
              </a:spcBef>
              <a:spcAft>
                <a:spcPts val="600"/>
              </a:spcAft>
              <a:buNone/>
              <a:defRPr/>
            </a:pPr>
            <a:r>
              <a:rPr lang="da-DK" altLang="da-DK" sz="1050" b="1" noProof="1">
                <a:cs typeface="Arial" panose="020B0604020202020204" pitchFamily="34" charset="0"/>
              </a:rPr>
              <a:t>Kopiering fra gammel præsentation</a:t>
            </a:r>
            <a:br>
              <a:rPr lang="da-DK" altLang="da-DK" sz="1050" b="1" noProof="1">
                <a:cs typeface="Arial" panose="020B0604020202020204" pitchFamily="34" charset="0"/>
              </a:rPr>
            </a:br>
            <a:r>
              <a:rPr lang="da-DK" altLang="da-DK" sz="1000" b="0" noProof="1">
                <a:cs typeface="Arial" panose="020B0604020202020204" pitchFamily="34" charset="0"/>
              </a:rPr>
              <a:t>Når du kopierer indhold fra en gamle præsentationer, skal det formateres rigtigt. Højreklik i den nye præsentation og vælg </a:t>
            </a:r>
            <a:r>
              <a:rPr lang="da-DK" altLang="da-DK" sz="1000" b="1" noProof="1">
                <a:cs typeface="Arial" panose="020B0604020202020204" pitchFamily="34" charset="0"/>
              </a:rPr>
              <a:t>Brug destinationstema (D)</a:t>
            </a:r>
            <a:r>
              <a:rPr lang="da-DK" altLang="da-DK" sz="1000"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38" y="1582938"/>
            <a:ext cx="2778125" cy="4201150"/>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ikoner eller illustrationer</a:t>
            </a:r>
            <a:br>
              <a:rPr lang="da-DK" sz="1050" b="1" noProof="1">
                <a:cs typeface="Arial" panose="020B0604020202020204" pitchFamily="34" charset="0"/>
              </a:rPr>
            </a:br>
            <a:r>
              <a:rPr lang="da-DK" sz="1050" b="0" noProof="1">
                <a:cs typeface="Arial" panose="020B0604020202020204" pitchFamily="34" charset="0"/>
              </a:rPr>
              <a:t>Vælg den boks på slidet, hvor du ønsker at sætte et element ind. </a:t>
            </a:r>
            <a:r>
              <a:rPr lang="da-DK" sz="1000" noProof="1">
                <a:cs typeface="Arial" panose="020B0604020202020204" pitchFamily="34" charset="0"/>
              </a:rPr>
              <a:t>Klik på </a:t>
            </a:r>
            <a:r>
              <a:rPr lang="da-DK" sz="1000" b="1" noProof="1">
                <a:cs typeface="Arial" panose="020B0604020202020204" pitchFamily="34" charset="0"/>
              </a:rPr>
              <a:t>Slideelementer </a:t>
            </a:r>
            <a:r>
              <a:rPr lang="da-DK" sz="1000" noProof="1">
                <a:cs typeface="Arial" panose="020B0604020202020204" pitchFamily="34" charset="0"/>
              </a:rPr>
              <a:t>i højre side af skærmen og vælg det element, som du ønsker at indsætte.</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00" noProof="1">
                <a:cs typeface="Arial" panose="020B0604020202020204" pitchFamily="34" charset="0"/>
              </a:rPr>
              <a:t>Det er muligt at skalere og flytte rundt på ikoner og illustrationer, så det passer til din præsentation.</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50" b="1" noProof="1">
                <a:cs typeface="Arial" panose="020B0604020202020204" pitchFamily="34" charset="0"/>
              </a:rPr>
              <a:t>Juster sidenummerering, </a:t>
            </a:r>
            <a:br>
              <a:rPr lang="da-DK" sz="1050" b="1" noProof="1">
                <a:cs typeface="Arial" panose="020B0604020202020204" pitchFamily="34" charset="0"/>
              </a:rPr>
            </a:br>
            <a:r>
              <a:rPr lang="da-DK" sz="1050" b="1" noProof="1">
                <a:cs typeface="Arial" panose="020B0604020202020204" pitchFamily="34" charset="0"/>
              </a:rPr>
              <a:t>dato og sidefod</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Indsæt.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a:t>
            </a:r>
            <a:r>
              <a:rPr lang="da-DK" altLang="da-DK" sz="1000" b="1" noProof="1">
                <a:cs typeface="Arial" panose="020B0604020202020204" pitchFamily="34" charset="0"/>
              </a:rPr>
              <a:t>Sidehoved og Sidefod.</a:t>
            </a:r>
            <a:br>
              <a:rPr lang="da-DK" altLang="da-DK" sz="1000" b="1"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Anvend på alle </a:t>
            </a:r>
            <a:r>
              <a:rPr lang="da-DK" altLang="da-DK" sz="1000" noProof="1">
                <a:cs typeface="Arial" panose="020B0604020202020204" pitchFamily="34" charset="0"/>
              </a:rPr>
              <a:t>eller </a:t>
            </a:r>
            <a:r>
              <a:rPr lang="da-DK" altLang="da-DK" sz="1000" b="1" noProof="1">
                <a:cs typeface="Arial" panose="020B0604020202020204" pitchFamily="34" charset="0"/>
              </a:rPr>
              <a:t>Anvend,</a:t>
            </a:r>
            <a:r>
              <a:rPr lang="da-DK" altLang="da-DK" sz="1000" noProof="1">
                <a:cs typeface="Arial" panose="020B0604020202020204" pitchFamily="34" charset="0"/>
              </a:rPr>
              <a:t> hvis det kun skal være på et enkelt slide.</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Hjælpelinjer</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Vis </a:t>
            </a:r>
            <a:r>
              <a:rPr lang="da-DK" altLang="da-DK" sz="1000" noProof="1">
                <a:cs typeface="Arial" panose="020B0604020202020204" pitchFamily="34" charset="0"/>
              </a:rPr>
              <a:t>og sæt hak ved </a:t>
            </a:r>
            <a:r>
              <a:rPr lang="da-DK" altLang="da-DK" sz="1000" b="1" noProof="1">
                <a:cs typeface="Arial" panose="020B0604020202020204" pitchFamily="34" charset="0"/>
              </a:rPr>
              <a:t>Hjælpelinjer</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00" b="1" noProof="1">
                <a:cs typeface="Arial" panose="020B0604020202020204" pitchFamily="34" charset="0"/>
              </a:rPr>
              <a:t>Se vejledningen ‘PowerPoint i Børne- og Undervisningsministeriet’ kanalen.uvm.dk/skabeloner</a:t>
            </a:r>
            <a:r>
              <a:rPr lang="da-DK" sz="1000" b="1" noProof="1">
                <a:solidFill>
                  <a:srgbClr val="FF0000"/>
                </a:solidFill>
                <a:cs typeface="Arial" panose="020B0604020202020204" pitchFamily="34" charset="0"/>
              </a:rPr>
              <a:t> </a:t>
            </a:r>
            <a:endParaRPr lang="da-DK" sz="1000"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5"/>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3"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5"/>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88"/>
            <a:ext cx="1089602" cy="655185"/>
          </a:xfrm>
          <a:prstGeom prst="rect">
            <a:avLst/>
          </a:prstGeom>
        </p:spPr>
      </p:pic>
    </p:spTree>
    <p:extLst>
      <p:ext uri="{BB962C8B-B14F-4D97-AF65-F5344CB8AC3E}">
        <p14:creationId xmlns:p14="http://schemas.microsoft.com/office/powerpoint/2010/main" val="784727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Forside m. billede">
  <p:cSld name="1_Forside m. billede">
    <p:bg>
      <p:bgPr>
        <a:solidFill>
          <a:schemeClr val="lt2"/>
        </a:solidFill>
        <a:effectLst/>
      </p:bgPr>
    </p:bg>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2429999" y="3808800"/>
            <a:ext cx="7369639" cy="13788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5400"/>
              <a:buFont typeface="Georgia"/>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a:spLocks noGrp="1"/>
          </p:cNvSpPr>
          <p:nvPr>
            <p:ph type="pic" idx="2"/>
          </p:nvPr>
        </p:nvSpPr>
        <p:spPr>
          <a:xfrm>
            <a:off x="0" y="0"/>
            <a:ext cx="12193201" cy="3430800"/>
          </a:xfrm>
          <a:prstGeom prst="rect">
            <a:avLst/>
          </a:prstGeom>
          <a:solidFill>
            <a:schemeClr val="lt1"/>
          </a:solidFill>
          <a:ln>
            <a:noFill/>
          </a:ln>
        </p:spPr>
        <p:txBody>
          <a:bodyPr spcFirstLastPara="1" wrap="square" lIns="0" tIns="72000" rIns="0" bIns="0" anchor="t" anchorCtr="0">
            <a:noAutofit/>
          </a:bodyPr>
          <a:lstStyle>
            <a:lvl1pPr marR="0" lvl="0"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R="0" lvl="2" algn="l" rtl="0">
              <a:lnSpc>
                <a:spcPct val="100000"/>
              </a:lnSpc>
              <a:spcBef>
                <a:spcPts val="600"/>
              </a:spcBef>
              <a:spcAft>
                <a:spcPts val="0"/>
              </a:spcAft>
              <a:buClr>
                <a:schemeClr val="accent1"/>
              </a:buClr>
              <a:buSzPts val="1600"/>
              <a:buFont typeface="Arial"/>
              <a:buChar char="•"/>
              <a:defRPr sz="1600" b="0" i="0" u="none" strike="noStrike" cap="none">
                <a:solidFill>
                  <a:schemeClr val="dk1"/>
                </a:solidFill>
                <a:latin typeface="Verdana"/>
                <a:ea typeface="Verdana"/>
                <a:cs typeface="Verdana"/>
                <a:sym typeface="Verdana"/>
              </a:defRPr>
            </a:lvl3pPr>
            <a:lvl4pPr marR="0" lvl="3" algn="l" rtl="0">
              <a:lnSpc>
                <a:spcPct val="100000"/>
              </a:lnSpc>
              <a:spcBef>
                <a:spcPts val="600"/>
              </a:spcBef>
              <a:spcAft>
                <a:spcPts val="0"/>
              </a:spcAft>
              <a:buClr>
                <a:schemeClr val="dk1"/>
              </a:buClr>
              <a:buSzPts val="2000"/>
              <a:buFont typeface="Arial"/>
              <a:buChar char="​"/>
              <a:defRPr sz="2000" b="1" i="0" u="none" strike="noStrike" cap="none">
                <a:solidFill>
                  <a:schemeClr val="dk1"/>
                </a:solidFill>
                <a:latin typeface="Verdana"/>
                <a:ea typeface="Verdana"/>
                <a:cs typeface="Verdana"/>
                <a:sym typeface="Verdana"/>
              </a:defRPr>
            </a:lvl4pPr>
            <a:lvl5pPr marR="0" lvl="4"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R="0" lvl="5" algn="l" rtl="0">
              <a:lnSpc>
                <a:spcPct val="100000"/>
              </a:lnSpc>
              <a:spcBef>
                <a:spcPts val="600"/>
              </a:spcBef>
              <a:spcAft>
                <a:spcPts val="0"/>
              </a:spcAft>
              <a:buClr>
                <a:schemeClr val="dk1"/>
              </a:buClr>
              <a:buSzPts val="1000"/>
              <a:buFont typeface="Georgia"/>
              <a:buAutoNum type="arabicParenR"/>
              <a:defRPr sz="1000" b="0" i="0" u="none" strike="noStrike" cap="none">
                <a:solidFill>
                  <a:schemeClr val="dk1"/>
                </a:solidFill>
                <a:latin typeface="Verdana"/>
                <a:ea typeface="Verdana"/>
                <a:cs typeface="Verdana"/>
                <a:sym typeface="Verdana"/>
              </a:defRPr>
            </a:lvl6pPr>
            <a:lvl7pPr marR="0" lvl="6" algn="l" rtl="0">
              <a:lnSpc>
                <a:spcPct val="100000"/>
              </a:lnSpc>
              <a:spcBef>
                <a:spcPts val="600"/>
              </a:spcBef>
              <a:spcAft>
                <a:spcPts val="0"/>
              </a:spcAft>
              <a:buClr>
                <a:schemeClr val="dk1"/>
              </a:buClr>
              <a:buSzPts val="1000"/>
              <a:buFont typeface="Georgia"/>
              <a:buAutoNum type="alphaLcParenR"/>
              <a:defRPr sz="1000" b="0" i="0" u="none" strike="noStrike" cap="none">
                <a:solidFill>
                  <a:schemeClr val="dk1"/>
                </a:solidFill>
                <a:latin typeface="Verdana"/>
                <a:ea typeface="Verdana"/>
                <a:cs typeface="Verdana"/>
                <a:sym typeface="Verdana"/>
              </a:defRPr>
            </a:lvl7pPr>
            <a:lvl8pPr marR="0" lvl="7" algn="l" rtl="0">
              <a:lnSpc>
                <a:spcPct val="100000"/>
              </a:lnSpc>
              <a:spcBef>
                <a:spcPts val="600"/>
              </a:spcBef>
              <a:spcAft>
                <a:spcPts val="0"/>
              </a:spcAft>
              <a:buClr>
                <a:schemeClr val="dk1"/>
              </a:buClr>
              <a:buSzPts val="1000"/>
              <a:buFont typeface="Arial"/>
              <a:buChar char="•"/>
              <a:defRPr sz="1000" b="0" i="0" u="none" strike="noStrike" cap="none">
                <a:solidFill>
                  <a:schemeClr val="dk1"/>
                </a:solidFill>
                <a:latin typeface="Verdana"/>
                <a:ea typeface="Verdana"/>
                <a:cs typeface="Verdana"/>
                <a:sym typeface="Verdana"/>
              </a:defRPr>
            </a:lvl8pPr>
            <a:lvl9pPr marR="0" lvl="8" algn="l" rtl="0">
              <a:lnSpc>
                <a:spcPct val="100000"/>
              </a:lnSpc>
              <a:spcBef>
                <a:spcPts val="600"/>
              </a:spcBef>
              <a:spcAft>
                <a:spcPts val="0"/>
              </a:spcAft>
              <a:buClr>
                <a:schemeClr val="dk1"/>
              </a:buClr>
              <a:buSzPts val="7200"/>
              <a:buFont typeface="Arial"/>
              <a:buNone/>
              <a:defRPr sz="7200" b="0" i="0" u="none" strike="noStrike" cap="none">
                <a:solidFill>
                  <a:schemeClr val="dk1"/>
                </a:solidFill>
                <a:latin typeface="Georgia"/>
                <a:ea typeface="Georgia"/>
                <a:cs typeface="Georgia"/>
                <a:sym typeface="Georgia"/>
              </a:defRPr>
            </a:lvl9pPr>
          </a:lstStyle>
          <a:p>
            <a:endParaRPr/>
          </a:p>
        </p:txBody>
      </p:sp>
      <p:sp>
        <p:nvSpPr>
          <p:cNvPr id="19" name="Google Shape;19;p2"/>
          <p:cNvSpPr/>
          <p:nvPr/>
        </p:nvSpPr>
        <p:spPr>
          <a:xfrm>
            <a:off x="-2" y="3841285"/>
            <a:ext cx="1838229" cy="2508669"/>
          </a:xfrm>
          <a:custGeom>
            <a:avLst/>
            <a:gdLst/>
            <a:ahLst/>
            <a:cxnLst/>
            <a:rect l="l" t="t" r="r" b="b"/>
            <a:pathLst>
              <a:path w="4233836" h="5778004" extrusionOk="0">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0" name="Google Shape;20;p2"/>
          <p:cNvSpPr txBox="1">
            <a:spLocks noGrp="1"/>
          </p:cNvSpPr>
          <p:nvPr>
            <p:ph type="body" idx="1"/>
          </p:nvPr>
        </p:nvSpPr>
        <p:spPr>
          <a:xfrm>
            <a:off x="2421999" y="5542144"/>
            <a:ext cx="489012" cy="72000"/>
          </a:xfrm>
          <a:prstGeom prst="rect">
            <a:avLst/>
          </a:prstGeom>
          <a:solidFill>
            <a:schemeClr val="dk1"/>
          </a:solid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
              <a:buNone/>
              <a:defRPr sz="1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21" name="Google Shape;21;p2"/>
          <p:cNvSpPr txBox="1">
            <a:spLocks noGrp="1"/>
          </p:cNvSpPr>
          <p:nvPr>
            <p:ph type="body" idx="3"/>
          </p:nvPr>
        </p:nvSpPr>
        <p:spPr>
          <a:xfrm>
            <a:off x="9799638" y="542879"/>
            <a:ext cx="1852362" cy="5101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
              <a:buNone/>
              <a:defRPr sz="1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22" name="Google Shape;22;p2"/>
          <p:cNvSpPr txBox="1">
            <a:spLocks noGrp="1"/>
          </p:cNvSpPr>
          <p:nvPr>
            <p:ph type="dt" idx="10"/>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0" y="6858000"/>
            <a:ext cx="0" cy="0"/>
          </a:xfrm>
          <a:prstGeom prst="rect">
            <a:avLst/>
          </a:prstGeom>
          <a:noFill/>
          <a:ln>
            <a:noFill/>
          </a:ln>
        </p:spPr>
        <p:txBody>
          <a:bodyPr spcFirstLastPara="1" wrap="square" lIns="0" tIns="0" rIns="0" bIns="0" anchor="b" anchorCtr="0">
            <a:noAutofit/>
          </a:bodyPr>
          <a:lstStyle>
            <a:lvl1pPr marL="0" lvl="0" indent="0" algn="r">
              <a:spcBef>
                <a:spcPts val="0"/>
              </a:spcBef>
              <a:buNone/>
              <a:defRPr sz="100" b="0" i="0" u="none" strike="noStrike" cap="none">
                <a:latin typeface="Verdana"/>
                <a:ea typeface="Verdana"/>
                <a:cs typeface="Verdana"/>
                <a:sym typeface="Verdana"/>
              </a:defRPr>
            </a:lvl1pPr>
            <a:lvl2pPr marL="0" lvl="1" indent="0" algn="r">
              <a:spcBef>
                <a:spcPts val="0"/>
              </a:spcBef>
              <a:buNone/>
              <a:defRPr sz="100" b="0" i="0" u="none" strike="noStrike" cap="none">
                <a:latin typeface="Verdana"/>
                <a:ea typeface="Verdana"/>
                <a:cs typeface="Verdana"/>
                <a:sym typeface="Verdana"/>
              </a:defRPr>
            </a:lvl2pPr>
            <a:lvl3pPr marL="0" lvl="2" indent="0" algn="r">
              <a:spcBef>
                <a:spcPts val="0"/>
              </a:spcBef>
              <a:buNone/>
              <a:defRPr sz="100" b="0" i="0" u="none" strike="noStrike" cap="none">
                <a:latin typeface="Verdana"/>
                <a:ea typeface="Verdana"/>
                <a:cs typeface="Verdana"/>
                <a:sym typeface="Verdana"/>
              </a:defRPr>
            </a:lvl3pPr>
            <a:lvl4pPr marL="0" lvl="3" indent="0" algn="r">
              <a:spcBef>
                <a:spcPts val="0"/>
              </a:spcBef>
              <a:buNone/>
              <a:defRPr sz="100" b="0" i="0" u="none" strike="noStrike" cap="none">
                <a:latin typeface="Verdana"/>
                <a:ea typeface="Verdana"/>
                <a:cs typeface="Verdana"/>
                <a:sym typeface="Verdana"/>
              </a:defRPr>
            </a:lvl4pPr>
            <a:lvl5pPr marL="0" lvl="4" indent="0" algn="r">
              <a:spcBef>
                <a:spcPts val="0"/>
              </a:spcBef>
              <a:buNone/>
              <a:defRPr sz="100" b="0" i="0" u="none" strike="noStrike" cap="none">
                <a:latin typeface="Verdana"/>
                <a:ea typeface="Verdana"/>
                <a:cs typeface="Verdana"/>
                <a:sym typeface="Verdana"/>
              </a:defRPr>
            </a:lvl5pPr>
            <a:lvl6pPr marL="0" lvl="5" indent="0" algn="r">
              <a:spcBef>
                <a:spcPts val="0"/>
              </a:spcBef>
              <a:buNone/>
              <a:defRPr sz="100" b="0" i="0" u="none" strike="noStrike" cap="none">
                <a:latin typeface="Verdana"/>
                <a:ea typeface="Verdana"/>
                <a:cs typeface="Verdana"/>
                <a:sym typeface="Verdana"/>
              </a:defRPr>
            </a:lvl6pPr>
            <a:lvl7pPr marL="0" lvl="6" indent="0" algn="r">
              <a:spcBef>
                <a:spcPts val="0"/>
              </a:spcBef>
              <a:buNone/>
              <a:defRPr sz="100" b="0" i="0" u="none" strike="noStrike" cap="none">
                <a:latin typeface="Verdana"/>
                <a:ea typeface="Verdana"/>
                <a:cs typeface="Verdana"/>
                <a:sym typeface="Verdana"/>
              </a:defRPr>
            </a:lvl7pPr>
            <a:lvl8pPr marL="0" lvl="7" indent="0" algn="r">
              <a:spcBef>
                <a:spcPts val="0"/>
              </a:spcBef>
              <a:buNone/>
              <a:defRPr sz="100" b="0" i="0" u="none" strike="noStrike" cap="none">
                <a:latin typeface="Verdana"/>
                <a:ea typeface="Verdana"/>
                <a:cs typeface="Verdana"/>
                <a:sym typeface="Verdana"/>
              </a:defRPr>
            </a:lvl8pPr>
            <a:lvl9pPr marL="0" lvl="8" indent="0" algn="r">
              <a:spcBef>
                <a:spcPts val="0"/>
              </a:spcBef>
              <a:buNone/>
              <a:defRPr sz="100" b="0" i="0" u="none" strike="noStrike" cap="none">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2265958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1"/>
        <p:cNvGrpSpPr/>
        <p:nvPr/>
      </p:nvGrpSpPr>
      <p:grpSpPr>
        <a:xfrm>
          <a:off x="0" y="0"/>
          <a:ext cx="0" cy="0"/>
          <a:chOff x="0" y="0"/>
          <a:chExt cx="0" cy="0"/>
        </a:xfrm>
      </p:grpSpPr>
      <p:sp>
        <p:nvSpPr>
          <p:cNvPr id="182" name="Google Shape;182;p23"/>
          <p:cNvSpPr txBox="1">
            <a:spLocks noGrp="1"/>
          </p:cNvSpPr>
          <p:nvPr>
            <p:ph type="title"/>
          </p:nvPr>
        </p:nvSpPr>
        <p:spPr>
          <a:xfrm>
            <a:off x="415600" y="593367"/>
            <a:ext cx="11360700" cy="7635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3" name="Google Shape;183;p23"/>
          <p:cNvSpPr txBox="1">
            <a:spLocks noGrp="1"/>
          </p:cNvSpPr>
          <p:nvPr>
            <p:ph type="body" idx="1"/>
          </p:nvPr>
        </p:nvSpPr>
        <p:spPr>
          <a:xfrm>
            <a:off x="415600" y="1536633"/>
            <a:ext cx="11360700" cy="4555200"/>
          </a:xfrm>
          <a:prstGeom prst="rect">
            <a:avLst/>
          </a:prstGeom>
        </p:spPr>
        <p:txBody>
          <a:bodyPr spcFirstLastPara="1" wrap="square" lIns="0" tIns="0" rIns="0" bIns="0" anchor="t" anchorCtr="0">
            <a:noAutofit/>
          </a:bodyPr>
          <a:lstStyle>
            <a:lvl1pPr marL="457200" lvl="0" indent="-355600" rtl="0">
              <a:spcBef>
                <a:spcPts val="1200"/>
              </a:spcBef>
              <a:spcAft>
                <a:spcPts val="0"/>
              </a:spcAft>
              <a:buSzPts val="2000"/>
              <a:buChar char="•"/>
              <a:defRPr/>
            </a:lvl1pPr>
            <a:lvl2pPr marL="914400" lvl="1" indent="-342900" rtl="0">
              <a:spcBef>
                <a:spcPts val="600"/>
              </a:spcBef>
              <a:spcAft>
                <a:spcPts val="0"/>
              </a:spcAft>
              <a:buSzPts val="1800"/>
              <a:buChar char="•"/>
              <a:defRPr/>
            </a:lvl2pPr>
            <a:lvl3pPr marL="1371600" lvl="2" indent="-330200" rtl="0">
              <a:spcBef>
                <a:spcPts val="600"/>
              </a:spcBef>
              <a:spcAft>
                <a:spcPts val="0"/>
              </a:spcAft>
              <a:buSzPts val="16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292100" rtl="0">
              <a:spcBef>
                <a:spcPts val="600"/>
              </a:spcBef>
              <a:spcAft>
                <a:spcPts val="0"/>
              </a:spcAft>
              <a:buSzPts val="1000"/>
              <a:buAutoNum type="arabicParenR"/>
              <a:defRPr/>
            </a:lvl6pPr>
            <a:lvl7pPr marL="3200400" lvl="6" indent="-292100" rtl="0">
              <a:spcBef>
                <a:spcPts val="600"/>
              </a:spcBef>
              <a:spcAft>
                <a:spcPts val="0"/>
              </a:spcAft>
              <a:buSzPts val="1000"/>
              <a:buAutoNum type="alphaLcParenR"/>
              <a:defRPr/>
            </a:lvl7pPr>
            <a:lvl8pPr marL="3657600" lvl="7" indent="-292100" rtl="0">
              <a:spcBef>
                <a:spcPts val="600"/>
              </a:spcBef>
              <a:spcAft>
                <a:spcPts val="0"/>
              </a:spcAft>
              <a:buSzPts val="1000"/>
              <a:buChar char="•"/>
              <a:defRPr/>
            </a:lvl8pPr>
            <a:lvl9pPr marL="4114800" lvl="8" indent="-228600" rtl="0">
              <a:spcBef>
                <a:spcPts val="600"/>
              </a:spcBef>
              <a:spcAft>
                <a:spcPts val="0"/>
              </a:spcAft>
              <a:buSzPts val="7200"/>
              <a:buNone/>
              <a:defRPr/>
            </a:lvl9pPr>
          </a:lstStyle>
          <a:p>
            <a:endParaRPr/>
          </a:p>
        </p:txBody>
      </p:sp>
      <p:sp>
        <p:nvSpPr>
          <p:cNvPr id="184" name="Google Shape;184;p23"/>
          <p:cNvSpPr txBox="1">
            <a:spLocks noGrp="1"/>
          </p:cNvSpPr>
          <p:nvPr>
            <p:ph type="sldNum" idx="12"/>
          </p:nvPr>
        </p:nvSpPr>
        <p:spPr>
          <a:xfrm>
            <a:off x="11296610" y="6217622"/>
            <a:ext cx="731700" cy="5247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2803926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o indhold A">
  <p:cSld name="1_To indhold A">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539751" y="539750"/>
            <a:ext cx="9259888" cy="93489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36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539748" y="1800000"/>
            <a:ext cx="5464800" cy="45180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SzPts val="20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40" name="Google Shape;40;p5"/>
          <p:cNvSpPr txBox="1">
            <a:spLocks noGrp="1"/>
          </p:cNvSpPr>
          <p:nvPr>
            <p:ph type="dt" idx="10"/>
          </p:nvPr>
        </p:nvSpPr>
        <p:spPr>
          <a:xfrm>
            <a:off x="1465263" y="6451200"/>
            <a:ext cx="12708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3317875" y="6451200"/>
            <a:ext cx="43560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540000" y="6451200"/>
            <a:ext cx="2772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800">
                <a:solidFill>
                  <a:schemeClr val="dk1"/>
                </a:solidFill>
                <a:latin typeface="Verdana"/>
                <a:ea typeface="Verdana"/>
                <a:cs typeface="Verdana"/>
                <a:sym typeface="Verdana"/>
              </a:defRPr>
            </a:lvl1pPr>
            <a:lvl2pPr marL="0" lvl="1" indent="0" algn="l">
              <a:spcBef>
                <a:spcPts val="0"/>
              </a:spcBef>
              <a:buNone/>
              <a:defRPr sz="800">
                <a:solidFill>
                  <a:schemeClr val="dk1"/>
                </a:solidFill>
                <a:latin typeface="Verdana"/>
                <a:ea typeface="Verdana"/>
                <a:cs typeface="Verdana"/>
                <a:sym typeface="Verdana"/>
              </a:defRPr>
            </a:lvl2pPr>
            <a:lvl3pPr marL="0" lvl="2" indent="0" algn="l">
              <a:spcBef>
                <a:spcPts val="0"/>
              </a:spcBef>
              <a:buNone/>
              <a:defRPr sz="800">
                <a:solidFill>
                  <a:schemeClr val="dk1"/>
                </a:solidFill>
                <a:latin typeface="Verdana"/>
                <a:ea typeface="Verdana"/>
                <a:cs typeface="Verdana"/>
                <a:sym typeface="Verdana"/>
              </a:defRPr>
            </a:lvl3pPr>
            <a:lvl4pPr marL="0" lvl="3" indent="0" algn="l">
              <a:spcBef>
                <a:spcPts val="0"/>
              </a:spcBef>
              <a:buNone/>
              <a:defRPr sz="800">
                <a:solidFill>
                  <a:schemeClr val="dk1"/>
                </a:solidFill>
                <a:latin typeface="Verdana"/>
                <a:ea typeface="Verdana"/>
                <a:cs typeface="Verdana"/>
                <a:sym typeface="Verdana"/>
              </a:defRPr>
            </a:lvl4pPr>
            <a:lvl5pPr marL="0" lvl="4" indent="0" algn="l">
              <a:spcBef>
                <a:spcPts val="0"/>
              </a:spcBef>
              <a:buNone/>
              <a:defRPr sz="800">
                <a:solidFill>
                  <a:schemeClr val="dk1"/>
                </a:solidFill>
                <a:latin typeface="Verdana"/>
                <a:ea typeface="Verdana"/>
                <a:cs typeface="Verdana"/>
                <a:sym typeface="Verdana"/>
              </a:defRPr>
            </a:lvl5pPr>
            <a:lvl6pPr marL="0" lvl="5" indent="0" algn="l">
              <a:spcBef>
                <a:spcPts val="0"/>
              </a:spcBef>
              <a:buNone/>
              <a:defRPr sz="800">
                <a:solidFill>
                  <a:schemeClr val="dk1"/>
                </a:solidFill>
                <a:latin typeface="Verdana"/>
                <a:ea typeface="Verdana"/>
                <a:cs typeface="Verdana"/>
                <a:sym typeface="Verdana"/>
              </a:defRPr>
            </a:lvl6pPr>
            <a:lvl7pPr marL="0" lvl="6" indent="0" algn="l">
              <a:spcBef>
                <a:spcPts val="0"/>
              </a:spcBef>
              <a:buNone/>
              <a:defRPr sz="800">
                <a:solidFill>
                  <a:schemeClr val="dk1"/>
                </a:solidFill>
                <a:latin typeface="Verdana"/>
                <a:ea typeface="Verdana"/>
                <a:cs typeface="Verdana"/>
                <a:sym typeface="Verdana"/>
              </a:defRPr>
            </a:lvl7pPr>
            <a:lvl8pPr marL="0" lvl="7" indent="0" algn="l">
              <a:spcBef>
                <a:spcPts val="0"/>
              </a:spcBef>
              <a:buNone/>
              <a:defRPr sz="800">
                <a:solidFill>
                  <a:schemeClr val="dk1"/>
                </a:solidFill>
                <a:latin typeface="Verdana"/>
                <a:ea typeface="Verdana"/>
                <a:cs typeface="Verdana"/>
                <a:sym typeface="Verdana"/>
              </a:defRPr>
            </a:lvl8pPr>
            <a:lvl9pPr marL="0" lvl="8" indent="0" algn="l">
              <a:spcBef>
                <a:spcPts val="0"/>
              </a:spcBef>
              <a:buNone/>
              <a:defRPr sz="800">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a-DK"/>
              <a:t>‹nr.›</a:t>
            </a:fld>
            <a:endParaRPr/>
          </a:p>
        </p:txBody>
      </p:sp>
      <p:sp>
        <p:nvSpPr>
          <p:cNvPr id="43" name="Google Shape;43;p5"/>
          <p:cNvSpPr txBox="1">
            <a:spLocks noGrp="1"/>
          </p:cNvSpPr>
          <p:nvPr>
            <p:ph type="body" idx="2"/>
          </p:nvPr>
        </p:nvSpPr>
        <p:spPr>
          <a:xfrm>
            <a:off x="6185863" y="1800000"/>
            <a:ext cx="5464800" cy="45180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SzPts val="20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44" name="Google Shape;44;p5"/>
          <p:cNvSpPr txBox="1">
            <a:spLocks noGrp="1"/>
          </p:cNvSpPr>
          <p:nvPr>
            <p:ph type="body" idx="3"/>
          </p:nvPr>
        </p:nvSpPr>
        <p:spPr>
          <a:xfrm>
            <a:off x="539748" y="6145213"/>
            <a:ext cx="5464798" cy="1730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0"/>
              <a:buNone/>
              <a:defRPr sz="10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45" name="Google Shape;45;p5"/>
          <p:cNvSpPr txBox="1">
            <a:spLocks noGrp="1"/>
          </p:cNvSpPr>
          <p:nvPr>
            <p:ph type="body" idx="4"/>
          </p:nvPr>
        </p:nvSpPr>
        <p:spPr>
          <a:xfrm>
            <a:off x="6185863" y="6145213"/>
            <a:ext cx="5464798" cy="1730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0"/>
              <a:buNone/>
              <a:defRPr sz="10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Tree>
    <p:extLst>
      <p:ext uri="{BB962C8B-B14F-4D97-AF65-F5344CB8AC3E}">
        <p14:creationId xmlns:p14="http://schemas.microsoft.com/office/powerpoint/2010/main" val="1555713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reaker m. helsidet billede (hvidt logo)">
  <p:cSld name="1_Breaker m. helsidet billede (hvidt logo)">
    <p:bg>
      <p:bgPr>
        <a:solidFill>
          <a:srgbClr val="F2F2F2"/>
        </a:solidFill>
        <a:effectLst/>
      </p:bgPr>
    </p:bg>
    <p:spTree>
      <p:nvGrpSpPr>
        <p:cNvPr id="1" name="Shape 46"/>
        <p:cNvGrpSpPr/>
        <p:nvPr/>
      </p:nvGrpSpPr>
      <p:grpSpPr>
        <a:xfrm>
          <a:off x="0" y="0"/>
          <a:ext cx="0" cy="0"/>
          <a:chOff x="0" y="0"/>
          <a:chExt cx="0" cy="0"/>
        </a:xfrm>
      </p:grpSpPr>
      <p:sp>
        <p:nvSpPr>
          <p:cNvPr id="47" name="Google Shape;47;p6"/>
          <p:cNvSpPr>
            <a:spLocks noGrp="1"/>
          </p:cNvSpPr>
          <p:nvPr>
            <p:ph type="pic" idx="2"/>
          </p:nvPr>
        </p:nvSpPr>
        <p:spPr>
          <a:xfrm>
            <a:off x="0" y="0"/>
            <a:ext cx="12192000" cy="6858000"/>
          </a:xfrm>
          <a:prstGeom prst="rect">
            <a:avLst/>
          </a:prstGeom>
          <a:noFill/>
          <a:ln>
            <a:noFill/>
          </a:ln>
        </p:spPr>
        <p:txBody>
          <a:bodyPr spcFirstLastPara="1" wrap="square" lIns="0" tIns="72000" rIns="0" bIns="0" anchor="t" anchorCtr="0">
            <a:noAutofit/>
          </a:bodyPr>
          <a:lstStyle>
            <a:lvl1pPr marR="0" lvl="0"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R="0" lvl="2" algn="l" rtl="0">
              <a:lnSpc>
                <a:spcPct val="100000"/>
              </a:lnSpc>
              <a:spcBef>
                <a:spcPts val="600"/>
              </a:spcBef>
              <a:spcAft>
                <a:spcPts val="0"/>
              </a:spcAft>
              <a:buClr>
                <a:schemeClr val="accent1"/>
              </a:buClr>
              <a:buSzPts val="1600"/>
              <a:buFont typeface="Arial"/>
              <a:buChar char="•"/>
              <a:defRPr sz="1600" b="0" i="0" u="none" strike="noStrike" cap="none">
                <a:solidFill>
                  <a:schemeClr val="dk1"/>
                </a:solidFill>
                <a:latin typeface="Verdana"/>
                <a:ea typeface="Verdana"/>
                <a:cs typeface="Verdana"/>
                <a:sym typeface="Verdana"/>
              </a:defRPr>
            </a:lvl3pPr>
            <a:lvl4pPr marR="0" lvl="3" algn="l" rtl="0">
              <a:lnSpc>
                <a:spcPct val="100000"/>
              </a:lnSpc>
              <a:spcBef>
                <a:spcPts val="600"/>
              </a:spcBef>
              <a:spcAft>
                <a:spcPts val="0"/>
              </a:spcAft>
              <a:buClr>
                <a:schemeClr val="dk1"/>
              </a:buClr>
              <a:buSzPts val="2000"/>
              <a:buFont typeface="Arial"/>
              <a:buChar char="​"/>
              <a:defRPr sz="2000" b="1" i="0" u="none" strike="noStrike" cap="none">
                <a:solidFill>
                  <a:schemeClr val="dk1"/>
                </a:solidFill>
                <a:latin typeface="Verdana"/>
                <a:ea typeface="Verdana"/>
                <a:cs typeface="Verdana"/>
                <a:sym typeface="Verdana"/>
              </a:defRPr>
            </a:lvl4pPr>
            <a:lvl5pPr marR="0" lvl="4"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R="0" lvl="5" algn="l" rtl="0">
              <a:lnSpc>
                <a:spcPct val="100000"/>
              </a:lnSpc>
              <a:spcBef>
                <a:spcPts val="600"/>
              </a:spcBef>
              <a:spcAft>
                <a:spcPts val="0"/>
              </a:spcAft>
              <a:buClr>
                <a:schemeClr val="dk1"/>
              </a:buClr>
              <a:buSzPts val="1000"/>
              <a:buFont typeface="Georgia"/>
              <a:buAutoNum type="arabicParenR"/>
              <a:defRPr sz="1000" b="0" i="0" u="none" strike="noStrike" cap="none">
                <a:solidFill>
                  <a:schemeClr val="dk1"/>
                </a:solidFill>
                <a:latin typeface="Verdana"/>
                <a:ea typeface="Verdana"/>
                <a:cs typeface="Verdana"/>
                <a:sym typeface="Verdana"/>
              </a:defRPr>
            </a:lvl6pPr>
            <a:lvl7pPr marR="0" lvl="6" algn="l" rtl="0">
              <a:lnSpc>
                <a:spcPct val="100000"/>
              </a:lnSpc>
              <a:spcBef>
                <a:spcPts val="600"/>
              </a:spcBef>
              <a:spcAft>
                <a:spcPts val="0"/>
              </a:spcAft>
              <a:buClr>
                <a:schemeClr val="dk1"/>
              </a:buClr>
              <a:buSzPts val="1000"/>
              <a:buFont typeface="Georgia"/>
              <a:buAutoNum type="alphaLcParenR"/>
              <a:defRPr sz="1000" b="0" i="0" u="none" strike="noStrike" cap="none">
                <a:solidFill>
                  <a:schemeClr val="dk1"/>
                </a:solidFill>
                <a:latin typeface="Verdana"/>
                <a:ea typeface="Verdana"/>
                <a:cs typeface="Verdana"/>
                <a:sym typeface="Verdana"/>
              </a:defRPr>
            </a:lvl7pPr>
            <a:lvl8pPr marR="0" lvl="7" algn="l" rtl="0">
              <a:lnSpc>
                <a:spcPct val="100000"/>
              </a:lnSpc>
              <a:spcBef>
                <a:spcPts val="600"/>
              </a:spcBef>
              <a:spcAft>
                <a:spcPts val="0"/>
              </a:spcAft>
              <a:buClr>
                <a:schemeClr val="dk1"/>
              </a:buClr>
              <a:buSzPts val="1000"/>
              <a:buFont typeface="Arial"/>
              <a:buChar char="•"/>
              <a:defRPr sz="1000" b="0" i="0" u="none" strike="noStrike" cap="none">
                <a:solidFill>
                  <a:schemeClr val="dk1"/>
                </a:solidFill>
                <a:latin typeface="Verdana"/>
                <a:ea typeface="Verdana"/>
                <a:cs typeface="Verdana"/>
                <a:sym typeface="Verdana"/>
              </a:defRPr>
            </a:lvl8pPr>
            <a:lvl9pPr marR="0" lvl="8" algn="l" rtl="0">
              <a:lnSpc>
                <a:spcPct val="100000"/>
              </a:lnSpc>
              <a:spcBef>
                <a:spcPts val="600"/>
              </a:spcBef>
              <a:spcAft>
                <a:spcPts val="0"/>
              </a:spcAft>
              <a:buClr>
                <a:schemeClr val="dk1"/>
              </a:buClr>
              <a:buSzPts val="7200"/>
              <a:buFont typeface="Arial"/>
              <a:buNone/>
              <a:defRPr sz="7200" b="0" i="0" u="none" strike="noStrike" cap="none">
                <a:solidFill>
                  <a:schemeClr val="dk1"/>
                </a:solidFill>
                <a:latin typeface="Georgia"/>
                <a:ea typeface="Georgia"/>
                <a:cs typeface="Georgia"/>
                <a:sym typeface="Georgia"/>
              </a:defRPr>
            </a:lvl9pPr>
          </a:lstStyle>
          <a:p>
            <a:endParaRPr/>
          </a:p>
        </p:txBody>
      </p:sp>
      <p:sp>
        <p:nvSpPr>
          <p:cNvPr id="48" name="Google Shape;48;p6"/>
          <p:cNvSpPr txBox="1">
            <a:spLocks noGrp="1"/>
          </p:cNvSpPr>
          <p:nvPr>
            <p:ph type="ctrTitle"/>
          </p:nvPr>
        </p:nvSpPr>
        <p:spPr>
          <a:xfrm>
            <a:off x="539749" y="3585600"/>
            <a:ext cx="6481764" cy="16920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5400"/>
              <a:buFont typeface="Georgia"/>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9799638" y="542879"/>
            <a:ext cx="1852362" cy="5101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
              <a:buNone/>
              <a:defRPr sz="1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Tree>
    <p:extLst>
      <p:ext uri="{BB962C8B-B14F-4D97-AF65-F5344CB8AC3E}">
        <p14:creationId xmlns:p14="http://schemas.microsoft.com/office/powerpoint/2010/main" val="3718652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2C311EF4-326B-4454-A632-2B882B64DAF8}" type="datetime2">
              <a:rPr lang="da-DK" smtClean="0"/>
              <a:t>6. januar 2023</a:t>
            </a:fld>
            <a:endParaRPr lang="da-DK" dirty="0"/>
          </a:p>
        </p:txBody>
      </p:sp>
      <p:sp>
        <p:nvSpPr>
          <p:cNvPr id="9" name="Text Placeholder 7">
            <a:extLst>
              <a:ext uri="{FF2B5EF4-FFF2-40B4-BE49-F238E27FC236}">
                <a16:creationId xmlns:a16="http://schemas.microsoft.com/office/drawing/2014/main" id="{3BDE8350-EECC-41FB-B1DE-99531AC459FD}"/>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68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7DA47DBE-5E1B-4A0E-A5D7-FD0A9F96B4B9}" type="datetime2">
              <a:rPr lang="da-DK" smtClean="0"/>
              <a:t>6. januar 2023</a:t>
            </a:fld>
            <a:endParaRPr lang="da-DK" dirty="0"/>
          </a:p>
        </p:txBody>
      </p:sp>
      <p:sp>
        <p:nvSpPr>
          <p:cNvPr id="12" name="Text Placeholder 7">
            <a:extLst>
              <a:ext uri="{FF2B5EF4-FFF2-40B4-BE49-F238E27FC236}">
                <a16:creationId xmlns:a16="http://schemas.microsoft.com/office/drawing/2014/main" id="{ED32680B-F3FB-49DB-96A2-CB46341C5070}"/>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440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26"/>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6D29C85A-9AB6-4E0C-9D73-FA8E2C7093E2}" type="datetime2">
              <a:rPr lang="da-DK" smtClean="0"/>
              <a:t>6. januar 2023</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8"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0"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584D7E3F-5350-4061-9310-079743EF8A82}" type="datetime2">
              <a:rPr lang="da-DK" smtClean="0"/>
              <a:t>6. januar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3"/>
            <a:ext cx="8332788" cy="173037"/>
          </a:xfrm>
        </p:spPr>
        <p:txBody>
          <a:bodyPr/>
          <a:lstStyle>
            <a:lvl1pPr marL="0" indent="0">
              <a:buNone/>
              <a:defRPr sz="1000"/>
            </a:lvl1pPr>
          </a:lstStyle>
          <a:p>
            <a:pPr lvl="0"/>
            <a:r>
              <a:rPr lang="da-DK" noProof="0"/>
              <a:t>Tilføj anmærkningstekst</a:t>
            </a:r>
          </a:p>
        </p:txBody>
      </p:sp>
      <p:pic>
        <p:nvPicPr>
          <p:cNvPr id="12" name="Logo">
            <a:extLst>
              <a:ext uri="{FF2B5EF4-FFF2-40B4-BE49-F238E27FC236}">
                <a16:creationId xmlns:a16="http://schemas.microsoft.com/office/drawing/2014/main" id="{FECC506D-1CDC-4383-9906-AE73BF191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269008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6"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8A75E73A-74E9-49F8-88DB-CF32BA60E985}" type="datetime2">
              <a:rPr lang="da-DK" smtClean="0"/>
              <a:t>6. januar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8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90E20D7D-B2EA-46D4-B278-50A3C0413560}" type="datetime2">
              <a:rPr lang="da-DK" smtClean="0"/>
              <a:t>6. januar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8DF4A2EE-9AF3-411C-B78C-5A1C5229E67A}"/>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7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AEF66C01-1F6D-4BC5-B578-24F35FBBD2C1}" type="datetime2">
              <a:rPr lang="da-DK" smtClean="0"/>
              <a:t>6. januar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7">
            <a:extLst>
              <a:ext uri="{FF2B5EF4-FFF2-40B4-BE49-F238E27FC236}">
                <a16:creationId xmlns:a16="http://schemas.microsoft.com/office/drawing/2014/main" id="{4D6FE7CF-D751-4088-9E86-16AAD29BD39F}"/>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884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9"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8.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7.xml"/><Relationship Id="rId38" Type="http://schemas.openxmlformats.org/officeDocument/2006/relationships/tags" Target="../tags/tag1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6.xml"/><Relationship Id="rId37" Type="http://schemas.openxmlformats.org/officeDocument/2006/relationships/tags" Target="../tags/tag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36"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tags" Target="../tags/tag4.xml"/><Relationship Id="rId35"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dirty="0"/>
              <a:t>Click to </a:t>
            </a:r>
            <a:r>
              <a:rPr lang="da-DK" noProof="0" dirty="0" err="1"/>
              <a:t>edit</a:t>
            </a:r>
            <a:r>
              <a:rPr lang="da-DK" noProof="0" dirty="0"/>
              <a:t> Master </a:t>
            </a:r>
            <a:r>
              <a:rPr lang="da-DK" noProof="0" dirty="0" err="1"/>
              <a:t>text</a:t>
            </a:r>
            <a:r>
              <a:rPr lang="da-DK" noProof="0" dirty="0"/>
              <a:t> styles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800">
                <a:solidFill>
                  <a:schemeClr val="tx1"/>
                </a:solidFill>
              </a:defRPr>
            </a:lvl1pPr>
          </a:lstStyle>
          <a:p>
            <a:fld id="{C84C15A5-426F-46F2-8534-459880AD6ACA}" type="datetime2">
              <a:rPr lang="da-DK" smtClean="0"/>
              <a:t>6. januar 2023</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800">
                <a:solidFill>
                  <a:schemeClr val="tx1"/>
                </a:solidFill>
              </a:defRPr>
            </a:lvl1pPr>
          </a:lstStyle>
          <a:p>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800">
                <a:solidFill>
                  <a:schemeClr val="tx1"/>
                </a:solidFill>
              </a:defRPr>
            </a:lvl1pPr>
          </a:lstStyle>
          <a:p>
            <a:pPr algn="l"/>
            <a:fld id="{24C8C45C-947F-4981-8B3F-4F32E973C901}" type="slidenum">
              <a:rPr lang="da-DK" smtClean="0"/>
              <a:pPr algn="l"/>
              <a:t>‹nr.›</a:t>
            </a:fld>
            <a:endParaRPr lang="da-DK" dirty="0"/>
          </a:p>
        </p:txBody>
      </p:sp>
      <p:pic>
        <p:nvPicPr>
          <p:cNvPr id="8" name="Logo">
            <a:extLst>
              <a:ext uri="{FF2B5EF4-FFF2-40B4-BE49-F238E27FC236}">
                <a16:creationId xmlns:a16="http://schemas.microsoft.com/office/drawing/2014/main" id="{F4D82CF5-59D9-4856-8A5E-FBFAAFBD31C9}"/>
              </a:ext>
            </a:extLst>
          </p:cNvPr>
          <p:cNvPicPr>
            <a:picLocks noChangeAspect="1"/>
          </p:cNvPicPr>
          <p:nvPr userDrawn="1"/>
        </p:nvPicPr>
        <p:blipFill>
          <a:blip r:embed="rId39"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0"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7"/>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8"/>
            </p:custDataLst>
          </p:nvPr>
        </p:nvSpPr>
        <p:spPr>
          <a:xfrm>
            <a:off x="1072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9"/>
            </p:custDataLst>
          </p:nvPr>
        </p:nvSpPr>
        <p:spPr>
          <a:xfrm>
            <a:off x="146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30"/>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31"/>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32"/>
            </p:custDataLst>
          </p:nvPr>
        </p:nvSpPr>
        <p:spPr>
          <a:xfrm>
            <a:off x="424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33"/>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4"/>
            </p:custDataLst>
          </p:nvPr>
        </p:nvSpPr>
        <p:spPr>
          <a:xfrm>
            <a:off x="609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5"/>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6"/>
            </p:custDataLst>
          </p:nvPr>
        </p:nvSpPr>
        <p:spPr>
          <a:xfrm>
            <a:off x="794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7"/>
            </p:custDataLst>
          </p:nvPr>
        </p:nvSpPr>
        <p:spPr>
          <a:xfrm>
            <a:off x="887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8"/>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0" r:id="rId3"/>
    <p:sldLayoutId id="2147483743" r:id="rId4"/>
    <p:sldLayoutId id="2147483649" r:id="rId5"/>
    <p:sldLayoutId id="2147483735" r:id="rId6"/>
    <p:sldLayoutId id="2147483732" r:id="rId7"/>
    <p:sldLayoutId id="2147483658" r:id="rId8"/>
    <p:sldLayoutId id="2147483744" r:id="rId9"/>
    <p:sldLayoutId id="2147483740" r:id="rId10"/>
    <p:sldLayoutId id="2147483721" r:id="rId11"/>
    <p:sldLayoutId id="2147483652" r:id="rId12"/>
    <p:sldLayoutId id="2147483734" r:id="rId13"/>
    <p:sldLayoutId id="2147483733" r:id="rId14"/>
    <p:sldLayoutId id="2147483742" r:id="rId15"/>
    <p:sldLayoutId id="2147483737" r:id="rId16"/>
    <p:sldLayoutId id="2147483736" r:id="rId17"/>
    <p:sldLayoutId id="2147483738" r:id="rId18"/>
    <p:sldLayoutId id="2147483654" r:id="rId19"/>
    <p:sldLayoutId id="2147483655" r:id="rId20"/>
    <p:sldLayoutId id="2147483741" r:id="rId21"/>
    <p:sldLayoutId id="2147483746" r:id="rId22"/>
    <p:sldLayoutId id="2147483747" r:id="rId23"/>
    <p:sldLayoutId id="2147483748" r:id="rId24"/>
    <p:sldLayoutId id="2147483749" r:id="rId25"/>
  </p:sldLayoutIdLst>
  <p:hf hdr="0" ft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7339" userDrawn="1">
          <p15:clr>
            <a:srgbClr val="F26B43"/>
          </p15:clr>
        </p15:guide>
        <p15:guide id="3" orient="horz" pos="340" userDrawn="1">
          <p15:clr>
            <a:srgbClr val="F26B43"/>
          </p15:clr>
        </p15:guide>
        <p15:guide id="4" orient="horz" pos="3979" userDrawn="1">
          <p15:clr>
            <a:srgbClr val="F26B43"/>
          </p15:clr>
        </p15:guide>
        <p15:guide id="5" pos="923" userDrawn="1">
          <p15:clr>
            <a:srgbClr val="F26B43"/>
          </p15:clr>
        </p15:guide>
        <p15:guide id="6" pos="6756" userDrawn="1">
          <p15:clr>
            <a:srgbClr val="F26B43"/>
          </p15:clr>
        </p15:guide>
        <p15:guide id="7" pos="1506" userDrawn="1">
          <p15:clr>
            <a:srgbClr val="F26B43"/>
          </p15:clr>
        </p15:guide>
        <p15:guide id="8" pos="2090" userDrawn="1">
          <p15:clr>
            <a:srgbClr val="F26B43"/>
          </p15:clr>
        </p15:guide>
        <p15:guide id="9" pos="2673" userDrawn="1">
          <p15:clr>
            <a:srgbClr val="F26B43"/>
          </p15:clr>
        </p15:guide>
        <p15:guide id="10" pos="3256" userDrawn="1">
          <p15:clr>
            <a:srgbClr val="F26B43"/>
          </p15:clr>
        </p15:guide>
        <p15:guide id="11" pos="3840" userDrawn="1">
          <p15:clr>
            <a:srgbClr val="F26B43"/>
          </p15:clr>
        </p15:guide>
        <p15:guide id="12" pos="4423" userDrawn="1">
          <p15:clr>
            <a:srgbClr val="F26B43"/>
          </p15:clr>
        </p15:guide>
        <p15:guide id="13" pos="5006" userDrawn="1">
          <p15:clr>
            <a:srgbClr val="F26B43"/>
          </p15:clr>
        </p15:guide>
        <p15:guide id="14" pos="5589" userDrawn="1">
          <p15:clr>
            <a:srgbClr val="F26B43"/>
          </p15:clr>
        </p15:guide>
        <p15:guide id="15" pos="617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emu.dk/grundskole/dansk/faglige-vanskeligheder/loeft-af-de-fagligt-svageste-elever" TargetMode="External"/><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25.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4"/>
          <p:cNvSpPr txBox="1">
            <a:spLocks noGrp="1"/>
          </p:cNvSpPr>
          <p:nvPr>
            <p:ph type="ctrTitle"/>
          </p:nvPr>
        </p:nvSpPr>
        <p:spPr>
          <a:xfrm>
            <a:off x="2429999" y="4101031"/>
            <a:ext cx="9359230" cy="13788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b="1" dirty="0" smtClean="0">
                <a:latin typeface="Arial"/>
                <a:ea typeface="Arial"/>
                <a:cs typeface="Arial"/>
                <a:sym typeface="Arial"/>
              </a:rPr>
              <a:t>KLAR TIL RETSKRIVNINGSPRØVEN</a:t>
            </a:r>
            <a:r>
              <a:rPr lang="da-DK" b="1" dirty="0">
                <a:latin typeface="Arial"/>
                <a:ea typeface="Arial"/>
                <a:cs typeface="Arial"/>
                <a:sym typeface="Arial"/>
              </a:rPr>
              <a:t/>
            </a:r>
            <a:br>
              <a:rPr lang="da-DK" b="1" dirty="0">
                <a:latin typeface="Arial"/>
                <a:ea typeface="Arial"/>
                <a:cs typeface="Arial"/>
                <a:sym typeface="Arial"/>
              </a:rPr>
            </a:br>
            <a:endParaRPr dirty="0">
              <a:latin typeface="Arial"/>
              <a:ea typeface="Arial"/>
              <a:cs typeface="Arial"/>
              <a:sym typeface="Arial"/>
            </a:endParaRPr>
          </a:p>
        </p:txBody>
      </p:sp>
      <p:pic>
        <p:nvPicPr>
          <p:cNvPr id="191" name="Google Shape;191;p24"/>
          <p:cNvPicPr preferRelativeResize="0">
            <a:picLocks noGrp="1"/>
          </p:cNvPicPr>
          <p:nvPr>
            <p:ph type="pic" idx="2"/>
          </p:nvPr>
        </p:nvPicPr>
        <p:blipFill rotWithShape="1">
          <a:blip r:embed="rId3">
            <a:alphaModFix/>
          </a:blip>
          <a:srcRect t="28894" b="28894"/>
          <a:stretch/>
        </p:blipFill>
        <p:spPr>
          <a:prstGeom prst="rect">
            <a:avLst/>
          </a:prstGeom>
          <a:solidFill>
            <a:schemeClr val="lt1"/>
          </a:solidFill>
          <a:ln>
            <a:noFill/>
          </a:ln>
        </p:spPr>
      </p:pic>
      <p:sp>
        <p:nvSpPr>
          <p:cNvPr id="192" name="Google Shape;192;p24"/>
          <p:cNvSpPr txBox="1">
            <a:spLocks noGrp="1"/>
          </p:cNvSpPr>
          <p:nvPr>
            <p:ph type="body" idx="1"/>
          </p:nvPr>
        </p:nvSpPr>
        <p:spPr>
          <a:xfrm>
            <a:off x="2421999" y="5544723"/>
            <a:ext cx="489012" cy="72000"/>
          </a:xfrm>
          <a:prstGeom prst="rect">
            <a:avLst/>
          </a:prstGeom>
          <a:solidFill>
            <a:schemeClr val="dk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dirty="0"/>
          </a:p>
        </p:txBody>
      </p:sp>
      <p:sp>
        <p:nvSpPr>
          <p:cNvPr id="193" name="Google Shape;193;p24"/>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194" name="Google Shape;194;p24"/>
          <p:cNvSpPr txBox="1">
            <a:spLocks noGrp="1"/>
          </p:cNvSpPr>
          <p:nvPr>
            <p:ph type="dt" idx="10"/>
          </p:nvPr>
        </p:nvSpPr>
        <p:spPr>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20. januar 2020</a:t>
            </a:r>
            <a:endParaRPr/>
          </a:p>
        </p:txBody>
      </p:sp>
      <p:sp>
        <p:nvSpPr>
          <p:cNvPr id="195" name="Google Shape;195;p2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a:t>1</a:t>
            </a:fld>
            <a:endParaRPr/>
          </a:p>
        </p:txBody>
      </p:sp>
    </p:spTree>
    <p:extLst>
      <p:ext uri="{BB962C8B-B14F-4D97-AF65-F5344CB8AC3E}">
        <p14:creationId xmlns:p14="http://schemas.microsoft.com/office/powerpoint/2010/main" val="3615476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Har du styr på </a:t>
            </a:r>
            <a:r>
              <a:rPr lang="da-DK" sz="3400" b="1" dirty="0" smtClean="0">
                <a:solidFill>
                  <a:schemeClr val="accent3"/>
                </a:solidFill>
                <a:latin typeface="Arial"/>
                <a:ea typeface="Arial"/>
                <a:cs typeface="Arial"/>
                <a:sym typeface="Arial"/>
              </a:rPr>
              <a:t>diktaterne</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14" name="Google Shape;521;p57"/>
          <p:cNvSpPr/>
          <p:nvPr/>
        </p:nvSpPr>
        <p:spPr>
          <a:xfrm>
            <a:off x="334575" y="1654848"/>
            <a:ext cx="11362878" cy="3472323"/>
          </a:xfrm>
          <a:prstGeom prst="rect">
            <a:avLst/>
          </a:prstGeom>
          <a:noFill/>
          <a:ln>
            <a:noFill/>
          </a:ln>
        </p:spPr>
        <p:txBody>
          <a:bodyPr spcFirstLastPara="1" wrap="square" lIns="121900" tIns="60925" rIns="121900" bIns="60925" anchor="t" anchorCtr="0">
            <a:noAutofit/>
          </a:bodyPr>
          <a:lstStyle/>
          <a:p>
            <a:endParaRPr lang="da-DK" sz="1800" dirty="0"/>
          </a:p>
          <a:p>
            <a:endParaRPr sz="1800" dirty="0">
              <a:latin typeface="Calibri"/>
              <a:ea typeface="Calibri"/>
              <a:cs typeface="Calibri"/>
              <a:sym typeface="Calibri"/>
            </a:endParaRPr>
          </a:p>
        </p:txBody>
      </p:sp>
      <p:sp>
        <p:nvSpPr>
          <p:cNvPr id="11" name="Google Shape;521;p57"/>
          <p:cNvSpPr/>
          <p:nvPr/>
        </p:nvSpPr>
        <p:spPr>
          <a:xfrm>
            <a:off x="334575" y="1818353"/>
            <a:ext cx="11362878" cy="5165545"/>
          </a:xfrm>
          <a:prstGeom prst="rect">
            <a:avLst/>
          </a:prstGeom>
          <a:noFill/>
          <a:ln>
            <a:noFill/>
          </a:ln>
        </p:spPr>
        <p:txBody>
          <a:bodyPr spcFirstLastPara="1" wrap="square" lIns="121900" tIns="60925" rIns="121900" bIns="60925" anchor="t" anchorCtr="0">
            <a:noAutofit/>
          </a:bodyPr>
          <a:lstStyle/>
          <a:p>
            <a:endParaRPr lang="da-DK" sz="1800" dirty="0"/>
          </a:p>
          <a:p>
            <a:r>
              <a:rPr lang="da-DK" dirty="0" smtClean="0">
                <a:latin typeface="Verdana" panose="020B0604030504040204" pitchFamily="34" charset="0"/>
                <a:ea typeface="Verdana" panose="020B0604030504040204" pitchFamily="34" charset="0"/>
                <a:sym typeface="Calibri"/>
              </a:rPr>
              <a:t>I</a:t>
            </a:r>
            <a:r>
              <a:rPr lang="da-DK" b="1" dirty="0" smtClean="0">
                <a:latin typeface="Verdana" panose="020B0604030504040204" pitchFamily="34" charset="0"/>
                <a:ea typeface="Verdana" panose="020B0604030504040204" pitchFamily="34" charset="0"/>
                <a:sym typeface="Calibri"/>
              </a:rPr>
              <a:t> </a:t>
            </a:r>
            <a:r>
              <a:rPr lang="da-DK" b="1" dirty="0">
                <a:solidFill>
                  <a:schemeClr val="accent3"/>
                </a:solidFill>
                <a:latin typeface="Verdana" panose="020B0604030504040204" pitchFamily="34" charset="0"/>
                <a:ea typeface="Verdana" panose="020B0604030504040204" pitchFamily="34" charset="0"/>
                <a:sym typeface="Calibri"/>
              </a:rPr>
              <a:t>a</a:t>
            </a:r>
            <a:r>
              <a:rPr lang="da-DK" b="1" dirty="0" smtClean="0">
                <a:solidFill>
                  <a:schemeClr val="accent3"/>
                </a:solidFill>
                <a:latin typeface="Verdana" panose="020B0604030504040204" pitchFamily="34" charset="0"/>
                <a:ea typeface="Verdana" panose="020B0604030504040204" pitchFamily="34" charset="0"/>
                <a:sym typeface="Calibri"/>
              </a:rPr>
              <a:t>-delen </a:t>
            </a:r>
            <a:r>
              <a:rPr lang="da-DK" dirty="0" smtClean="0">
                <a:latin typeface="Verdana" panose="020B0604030504040204" pitchFamily="34" charset="0"/>
                <a:ea typeface="Verdana" panose="020B0604030504040204" pitchFamily="34" charset="0"/>
                <a:sym typeface="Calibri"/>
              </a:rPr>
              <a:t>af diktaterne skal man skrive </a:t>
            </a:r>
            <a:r>
              <a:rPr lang="da-DK" b="1" dirty="0" smtClean="0">
                <a:solidFill>
                  <a:schemeClr val="accent3"/>
                </a:solidFill>
                <a:latin typeface="Verdana" panose="020B0604030504040204" pitchFamily="34" charset="0"/>
                <a:ea typeface="Verdana" panose="020B0604030504040204" pitchFamily="34" charset="0"/>
                <a:sym typeface="Calibri"/>
              </a:rPr>
              <a:t>alle ord</a:t>
            </a:r>
            <a:r>
              <a:rPr lang="da-DK" dirty="0" smtClean="0">
                <a:latin typeface="Verdana" panose="020B0604030504040204" pitchFamily="34" charset="0"/>
                <a:ea typeface="Verdana" panose="020B0604030504040204" pitchFamily="34" charset="0"/>
                <a:sym typeface="Calibri"/>
              </a:rPr>
              <a:t>, læreren dikterer.</a:t>
            </a:r>
          </a:p>
          <a:p>
            <a:endParaRPr lang="da-DK" dirty="0">
              <a:latin typeface="Verdana" panose="020B0604030504040204" pitchFamily="34" charset="0"/>
              <a:ea typeface="Verdana" panose="020B0604030504040204" pitchFamily="34" charset="0"/>
              <a:sym typeface="Calibri"/>
            </a:endParaRPr>
          </a:p>
          <a:p>
            <a:r>
              <a:rPr lang="da-DK" dirty="0" smtClean="0">
                <a:latin typeface="Verdana" panose="020B0604030504040204" pitchFamily="34" charset="0"/>
                <a:ea typeface="Verdana" panose="020B0604030504040204" pitchFamily="34" charset="0"/>
                <a:sym typeface="Calibri"/>
              </a:rPr>
              <a:t>Der vil typisk være ca. </a:t>
            </a:r>
            <a:r>
              <a:rPr lang="da-DK" b="1" dirty="0" smtClean="0">
                <a:solidFill>
                  <a:schemeClr val="accent3"/>
                </a:solidFill>
                <a:latin typeface="Verdana" panose="020B0604030504040204" pitchFamily="34" charset="0"/>
                <a:ea typeface="Verdana" panose="020B0604030504040204" pitchFamily="34" charset="0"/>
                <a:sym typeface="Calibri"/>
              </a:rPr>
              <a:t>10-12 </a:t>
            </a:r>
            <a:r>
              <a:rPr lang="da-DK" dirty="0" smtClean="0">
                <a:latin typeface="Verdana" panose="020B0604030504040204" pitchFamily="34" charset="0"/>
                <a:ea typeface="Verdana" panose="020B0604030504040204" pitchFamily="34" charset="0"/>
                <a:sym typeface="Calibri"/>
              </a:rPr>
              <a:t>af ordene i den samlede tekst, der er </a:t>
            </a:r>
            <a:r>
              <a:rPr lang="da-DK" b="1" dirty="0" smtClean="0">
                <a:solidFill>
                  <a:schemeClr val="accent3"/>
                </a:solidFill>
                <a:latin typeface="Verdana" panose="020B0604030504040204" pitchFamily="34" charset="0"/>
                <a:ea typeface="Verdana" panose="020B0604030504040204" pitchFamily="34" charset="0"/>
                <a:sym typeface="Calibri"/>
              </a:rPr>
              <a:t>prøveord</a:t>
            </a:r>
            <a:r>
              <a:rPr lang="da-DK" dirty="0" smtClean="0">
                <a:latin typeface="Verdana" panose="020B0604030504040204" pitchFamily="34" charset="0"/>
                <a:ea typeface="Verdana" panose="020B0604030504040204" pitchFamily="34" charset="0"/>
                <a:sym typeface="Calibri"/>
              </a:rPr>
              <a:t>, og som kan tælle som fejl, hvis de er stavet forkert.</a:t>
            </a:r>
          </a:p>
          <a:p>
            <a:endParaRPr lang="da-DK" dirty="0">
              <a:latin typeface="Verdana" panose="020B0604030504040204" pitchFamily="34" charset="0"/>
              <a:ea typeface="Verdana" panose="020B0604030504040204" pitchFamily="34" charset="0"/>
              <a:sym typeface="Calibri"/>
            </a:endParaRPr>
          </a:p>
          <a:p>
            <a:r>
              <a:rPr lang="da-DK" b="1" dirty="0" smtClean="0">
                <a:latin typeface="Verdana" panose="020B0604030504040204" pitchFamily="34" charset="0"/>
                <a:ea typeface="Verdana" panose="020B0604030504040204" pitchFamily="34" charset="0"/>
                <a:sym typeface="Calibri"/>
              </a:rPr>
              <a:t>HUSK</a:t>
            </a:r>
            <a:r>
              <a:rPr lang="da-DK" dirty="0" smtClean="0">
                <a:latin typeface="Verdana" panose="020B0604030504040204" pitchFamily="34" charset="0"/>
                <a:ea typeface="Verdana" panose="020B0604030504040204" pitchFamily="34" charset="0"/>
                <a:sym typeface="Calibri"/>
              </a:rPr>
              <a:t>, at det ikke er markeret i a-delen, hvilke ord, der er prøveord, så det er en god idé at tjekke alle ord i teksten, når du retter a-delen.</a:t>
            </a:r>
          </a:p>
          <a:p>
            <a:endParaRPr lang="da-DK" b="1" dirty="0">
              <a:latin typeface="Verdana" panose="020B0604030504040204" pitchFamily="34" charset="0"/>
              <a:ea typeface="Verdana" panose="020B0604030504040204" pitchFamily="34" charset="0"/>
              <a:sym typeface="Calibri"/>
            </a:endParaRPr>
          </a:p>
          <a:p>
            <a:endParaRPr lang="da-DK" b="1" dirty="0" smtClean="0">
              <a:latin typeface="Verdana" panose="020B0604030504040204" pitchFamily="34" charset="0"/>
              <a:ea typeface="Verdana" panose="020B0604030504040204" pitchFamily="34" charset="0"/>
              <a:sym typeface="Calibri"/>
            </a:endParaRPr>
          </a:p>
          <a:p>
            <a:endParaRPr lang="da-DK" b="1" dirty="0">
              <a:latin typeface="Verdana" panose="020B0604030504040204" pitchFamily="34" charset="0"/>
              <a:ea typeface="Verdana" panose="020B0604030504040204" pitchFamily="34" charset="0"/>
              <a:sym typeface="Calibri"/>
            </a:endParaRPr>
          </a:p>
          <a:p>
            <a:endParaRPr lang="da-DK" b="1" dirty="0" smtClean="0">
              <a:latin typeface="Verdana" panose="020B0604030504040204" pitchFamily="34" charset="0"/>
              <a:ea typeface="Verdana" panose="020B0604030504040204" pitchFamily="34" charset="0"/>
              <a:sym typeface="Calibri"/>
            </a:endParaRPr>
          </a:p>
          <a:p>
            <a:endParaRPr lang="da-DK" b="1" dirty="0">
              <a:latin typeface="Verdana" panose="020B0604030504040204" pitchFamily="34" charset="0"/>
              <a:ea typeface="Verdana" panose="020B0604030504040204" pitchFamily="34" charset="0"/>
              <a:sym typeface="Calibri"/>
            </a:endParaRPr>
          </a:p>
          <a:p>
            <a:endParaRPr lang="da-DK" b="1" dirty="0" smtClean="0">
              <a:latin typeface="Verdana" panose="020B0604030504040204" pitchFamily="34" charset="0"/>
              <a:ea typeface="Verdana" panose="020B0604030504040204" pitchFamily="34" charset="0"/>
              <a:sym typeface="Calibri"/>
            </a:endParaRPr>
          </a:p>
          <a:p>
            <a:endParaRPr lang="da-DK" b="1" dirty="0">
              <a:latin typeface="Verdana" panose="020B0604030504040204" pitchFamily="34" charset="0"/>
              <a:ea typeface="Verdana" panose="020B0604030504040204" pitchFamily="34" charset="0"/>
              <a:sym typeface="Calibri"/>
            </a:endParaRPr>
          </a:p>
          <a:p>
            <a:r>
              <a:rPr lang="da-DK" dirty="0">
                <a:latin typeface="Verdana" panose="020B0604030504040204" pitchFamily="34" charset="0"/>
                <a:ea typeface="Verdana" panose="020B0604030504040204" pitchFamily="34" charset="0"/>
                <a:sym typeface="Calibri"/>
              </a:rPr>
              <a:t>I</a:t>
            </a:r>
            <a:r>
              <a:rPr lang="da-DK" b="1" dirty="0">
                <a:latin typeface="Verdana" panose="020B0604030504040204" pitchFamily="34" charset="0"/>
                <a:ea typeface="Verdana" panose="020B0604030504040204" pitchFamily="34" charset="0"/>
                <a:sym typeface="Calibri"/>
              </a:rPr>
              <a:t> </a:t>
            </a:r>
            <a:r>
              <a:rPr lang="da-DK" b="1" dirty="0">
                <a:solidFill>
                  <a:schemeClr val="accent3"/>
                </a:solidFill>
                <a:latin typeface="Verdana" panose="020B0604030504040204" pitchFamily="34" charset="0"/>
                <a:ea typeface="Verdana" panose="020B0604030504040204" pitchFamily="34" charset="0"/>
                <a:sym typeface="Calibri"/>
              </a:rPr>
              <a:t>b-delen </a:t>
            </a:r>
            <a:r>
              <a:rPr lang="da-DK" dirty="0">
                <a:latin typeface="Verdana" panose="020B0604030504040204" pitchFamily="34" charset="0"/>
                <a:ea typeface="Verdana" panose="020B0604030504040204" pitchFamily="34" charset="0"/>
                <a:sym typeface="Calibri"/>
              </a:rPr>
              <a:t>af diktaterne skal </a:t>
            </a:r>
            <a:r>
              <a:rPr lang="da-DK" dirty="0" smtClean="0">
                <a:latin typeface="Verdana" panose="020B0604030504040204" pitchFamily="34" charset="0"/>
                <a:ea typeface="Verdana" panose="020B0604030504040204" pitchFamily="34" charset="0"/>
                <a:sym typeface="Calibri"/>
              </a:rPr>
              <a:t>man kun </a:t>
            </a:r>
            <a:r>
              <a:rPr lang="da-DK" dirty="0">
                <a:latin typeface="Verdana" panose="020B0604030504040204" pitchFamily="34" charset="0"/>
                <a:ea typeface="Verdana" panose="020B0604030504040204" pitchFamily="34" charset="0"/>
                <a:sym typeface="Calibri"/>
              </a:rPr>
              <a:t>skrive de ord, der mangler i teksten.</a:t>
            </a:r>
          </a:p>
          <a:p>
            <a:endParaRPr lang="da-DK" b="1" dirty="0">
              <a:latin typeface="Verdana" panose="020B0604030504040204" pitchFamily="34" charset="0"/>
              <a:ea typeface="Verdana" panose="020B0604030504040204" pitchFamily="34" charset="0"/>
              <a:sym typeface="Calibri"/>
            </a:endParaRPr>
          </a:p>
          <a:p>
            <a:endParaRPr lang="da-DK" dirty="0">
              <a:latin typeface="Verdana" panose="020B0604030504040204" pitchFamily="34" charset="0"/>
              <a:ea typeface="Verdana" panose="020B0604030504040204" pitchFamily="34" charset="0"/>
              <a:sym typeface="Calibri"/>
            </a:endParaRPr>
          </a:p>
          <a:p>
            <a:endParaRPr lang="da-DK" b="1" dirty="0">
              <a:latin typeface="Verdana" panose="020B0604030504040204" pitchFamily="34" charset="0"/>
              <a:ea typeface="Verdana" panose="020B0604030504040204" pitchFamily="34" charset="0"/>
              <a:sym typeface="Calibri"/>
            </a:endParaRPr>
          </a:p>
        </p:txBody>
      </p:sp>
      <p:sp>
        <p:nvSpPr>
          <p:cNvPr id="15" name="Højrepil 14"/>
          <p:cNvSpPr/>
          <p:nvPr/>
        </p:nvSpPr>
        <p:spPr>
          <a:xfrm>
            <a:off x="384375" y="1246181"/>
            <a:ext cx="2685396" cy="842495"/>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p:cNvSpPr/>
          <p:nvPr/>
        </p:nvSpPr>
        <p:spPr>
          <a:xfrm>
            <a:off x="364221" y="1424016"/>
            <a:ext cx="2708627" cy="461665"/>
          </a:xfrm>
          <a:prstGeom prst="rect">
            <a:avLst/>
          </a:prstGeom>
        </p:spPr>
        <p:txBody>
          <a:bodyPr wrap="none">
            <a:spAutoFit/>
          </a:bodyPr>
          <a:lstStyle/>
          <a:p>
            <a:r>
              <a:rPr lang="da-DK" sz="2400" b="1" dirty="0" smtClean="0">
                <a:solidFill>
                  <a:schemeClr val="bg1"/>
                </a:solidFill>
                <a:latin typeface="Arial"/>
                <a:cs typeface="Arial"/>
                <a:sym typeface="Arial"/>
              </a:rPr>
              <a:t>A-DEL OG B-DEL</a:t>
            </a:r>
            <a:endParaRPr lang="da-DK" sz="2400" dirty="0">
              <a:solidFill>
                <a:schemeClr val="bg1"/>
              </a:solidFill>
            </a:endParaRPr>
          </a:p>
        </p:txBody>
      </p:sp>
      <p:sp>
        <p:nvSpPr>
          <p:cNvPr id="18" name="Rektangel 17"/>
          <p:cNvSpPr/>
          <p:nvPr/>
        </p:nvSpPr>
        <p:spPr>
          <a:xfrm>
            <a:off x="1356577" y="4588562"/>
            <a:ext cx="9086198" cy="1077218"/>
          </a:xfrm>
          <a:prstGeom prst="rect">
            <a:avLst/>
          </a:prstGeom>
          <a:ln w="19050">
            <a:solidFill>
              <a:schemeClr val="accent3"/>
            </a:solidFill>
          </a:ln>
        </p:spPr>
        <p:txBody>
          <a:bodyPr wrap="square">
            <a:spAutoFit/>
          </a:bodyPr>
          <a:lstStyle/>
          <a:p>
            <a:r>
              <a:rPr lang="da-DK" sz="1600" b="1" dirty="0" smtClean="0">
                <a:ea typeface="Verdana" panose="020B0604030504040204" pitchFamily="34" charset="0"/>
                <a:sym typeface="Calibri"/>
              </a:rPr>
              <a:t>Genforeningen</a:t>
            </a:r>
          </a:p>
          <a:p>
            <a:r>
              <a:rPr lang="da-DK" sz="1600" dirty="0"/>
              <a:t>I år er det 100 år siden, at den </a:t>
            </a:r>
            <a:r>
              <a:rPr lang="da-DK" sz="1600" b="1" dirty="0">
                <a:solidFill>
                  <a:schemeClr val="accent3"/>
                </a:solidFill>
              </a:rPr>
              <a:t>nuværende</a:t>
            </a:r>
            <a:r>
              <a:rPr lang="da-DK" sz="1600" dirty="0"/>
              <a:t> </a:t>
            </a:r>
            <a:r>
              <a:rPr lang="da-DK" sz="1600" dirty="0" smtClean="0"/>
              <a:t>grænse </a:t>
            </a:r>
            <a:r>
              <a:rPr lang="da-DK" sz="1600" b="1" dirty="0">
                <a:solidFill>
                  <a:schemeClr val="accent3"/>
                </a:solidFill>
              </a:rPr>
              <a:t>mellem</a:t>
            </a:r>
            <a:r>
              <a:rPr lang="da-DK" sz="1600" dirty="0"/>
              <a:t> Danmark og Tyskland </a:t>
            </a:r>
            <a:r>
              <a:rPr lang="da-DK" sz="1600" dirty="0" smtClean="0"/>
              <a:t> </a:t>
            </a:r>
            <a:r>
              <a:rPr lang="da-DK" sz="1600" dirty="0"/>
              <a:t>blev </a:t>
            </a:r>
            <a:r>
              <a:rPr lang="da-DK" sz="1600" b="1" dirty="0" smtClean="0">
                <a:solidFill>
                  <a:schemeClr val="accent3"/>
                </a:solidFill>
              </a:rPr>
              <a:t>trukket</a:t>
            </a:r>
            <a:r>
              <a:rPr lang="da-DK" sz="1600" dirty="0" smtClean="0"/>
              <a:t>. Efter </a:t>
            </a:r>
            <a:r>
              <a:rPr lang="da-DK" sz="1600" b="1" dirty="0">
                <a:solidFill>
                  <a:schemeClr val="accent3"/>
                </a:solidFill>
              </a:rPr>
              <a:t>krigen</a:t>
            </a:r>
            <a:r>
              <a:rPr lang="da-DK" sz="1600" dirty="0"/>
              <a:t> i </a:t>
            </a:r>
            <a:r>
              <a:rPr lang="da-DK" sz="1600" dirty="0" smtClean="0"/>
              <a:t>1864, hvor </a:t>
            </a:r>
            <a:r>
              <a:rPr lang="da-DK" sz="1600" dirty="0"/>
              <a:t>vi </a:t>
            </a:r>
            <a:r>
              <a:rPr lang="da-DK" sz="1600" b="1" dirty="0" smtClean="0">
                <a:solidFill>
                  <a:schemeClr val="accent3"/>
                </a:solidFill>
              </a:rPr>
              <a:t>tabte</a:t>
            </a:r>
            <a:r>
              <a:rPr lang="da-DK" sz="1600" dirty="0" smtClean="0"/>
              <a:t> </a:t>
            </a:r>
            <a:r>
              <a:rPr lang="da-DK" sz="1600" dirty="0"/>
              <a:t>store </a:t>
            </a:r>
            <a:r>
              <a:rPr lang="da-DK" sz="1600" b="1" dirty="0" smtClean="0">
                <a:solidFill>
                  <a:schemeClr val="accent3"/>
                </a:solidFill>
              </a:rPr>
              <a:t>landområder</a:t>
            </a:r>
            <a:r>
              <a:rPr lang="da-DK" sz="1600" dirty="0" smtClean="0"/>
              <a:t> </a:t>
            </a:r>
            <a:r>
              <a:rPr lang="da-DK" sz="1600" dirty="0"/>
              <a:t>til vores </a:t>
            </a:r>
            <a:r>
              <a:rPr lang="da-DK" sz="1600" b="1" dirty="0" smtClean="0">
                <a:solidFill>
                  <a:schemeClr val="accent3"/>
                </a:solidFill>
              </a:rPr>
              <a:t>naboland</a:t>
            </a:r>
            <a:r>
              <a:rPr lang="da-DK" sz="1600" dirty="0" smtClean="0"/>
              <a:t>, kom </a:t>
            </a:r>
            <a:r>
              <a:rPr lang="da-DK" sz="1600" dirty="0"/>
              <a:t>den </a:t>
            </a:r>
            <a:r>
              <a:rPr lang="da-DK" sz="1600" b="1" dirty="0">
                <a:solidFill>
                  <a:schemeClr val="accent3"/>
                </a:solidFill>
              </a:rPr>
              <a:t>dansk-tyske</a:t>
            </a:r>
            <a:r>
              <a:rPr lang="da-DK" sz="1600" dirty="0"/>
              <a:t> grænse til at </a:t>
            </a:r>
            <a:r>
              <a:rPr lang="da-DK" sz="1600" dirty="0" smtClean="0"/>
              <a:t>løbe </a:t>
            </a:r>
            <a:r>
              <a:rPr lang="da-DK" sz="1600" dirty="0"/>
              <a:t>lige </a:t>
            </a:r>
            <a:r>
              <a:rPr lang="da-DK" sz="1600" b="1" dirty="0">
                <a:solidFill>
                  <a:schemeClr val="accent3"/>
                </a:solidFill>
              </a:rPr>
              <a:t>syd for</a:t>
            </a:r>
            <a:r>
              <a:rPr lang="da-DK" sz="1600" dirty="0"/>
              <a:t> </a:t>
            </a:r>
            <a:r>
              <a:rPr lang="da-DK" sz="1600" dirty="0" smtClean="0"/>
              <a:t>Kolding. </a:t>
            </a:r>
            <a:endParaRPr lang="da-DK" sz="1600" dirty="0">
              <a:cs typeface="Times New Roman" panose="02020603050405020304" pitchFamily="18" charset="0"/>
            </a:endParaRPr>
          </a:p>
        </p:txBody>
      </p:sp>
      <p:sp>
        <p:nvSpPr>
          <p:cNvPr id="3" name="Rektangel 2"/>
          <p:cNvSpPr/>
          <p:nvPr/>
        </p:nvSpPr>
        <p:spPr>
          <a:xfrm>
            <a:off x="1258356" y="4231848"/>
            <a:ext cx="7036863" cy="338554"/>
          </a:xfrm>
          <a:prstGeom prst="rect">
            <a:avLst/>
          </a:prstGeom>
        </p:spPr>
        <p:txBody>
          <a:bodyPr wrap="none">
            <a:spAutoFit/>
          </a:bodyPr>
          <a:lstStyle/>
          <a:p>
            <a:r>
              <a:rPr lang="da-DK" sz="1600" i="1" dirty="0" smtClean="0">
                <a:latin typeface="Verdana" panose="020B0604030504040204" pitchFamily="34" charset="0"/>
                <a:ea typeface="Verdana" panose="020B0604030504040204" pitchFamily="34" charset="0"/>
                <a:sym typeface="Calibri"/>
              </a:rPr>
              <a:t>Eksempel på tekst fra a-delen. Prøveordene er skrevet med </a:t>
            </a:r>
            <a:r>
              <a:rPr lang="da-DK" sz="1600" b="1" i="1" dirty="0" smtClean="0">
                <a:solidFill>
                  <a:schemeClr val="accent3"/>
                </a:solidFill>
                <a:latin typeface="Verdana" panose="020B0604030504040204" pitchFamily="34" charset="0"/>
                <a:ea typeface="Verdana" panose="020B0604030504040204" pitchFamily="34" charset="0"/>
                <a:sym typeface="Calibri"/>
              </a:rPr>
              <a:t>grøn</a:t>
            </a:r>
            <a:r>
              <a:rPr lang="da-DK" sz="1600" i="1" dirty="0" smtClean="0">
                <a:latin typeface="Verdana" panose="020B0604030504040204" pitchFamily="34" charset="0"/>
                <a:ea typeface="Verdana" panose="020B0604030504040204" pitchFamily="34" charset="0"/>
                <a:sym typeface="Calibri"/>
              </a:rPr>
              <a:t>.</a:t>
            </a:r>
            <a:endParaRPr lang="da-DK" sz="1600" b="1" i="1" dirty="0">
              <a:solidFill>
                <a:schemeClr val="accent3"/>
              </a:solidFill>
            </a:endParaRPr>
          </a:p>
        </p:txBody>
      </p:sp>
    </p:spTree>
    <p:extLst>
      <p:ext uri="{BB962C8B-B14F-4D97-AF65-F5344CB8AC3E}">
        <p14:creationId xmlns:p14="http://schemas.microsoft.com/office/powerpoint/2010/main" val="1627554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Kender du forskellige </a:t>
            </a:r>
            <a:r>
              <a:rPr lang="da-DK" sz="3400" b="1" dirty="0" smtClean="0">
                <a:solidFill>
                  <a:schemeClr val="accent3"/>
                </a:solidFill>
                <a:latin typeface="Arial"/>
                <a:ea typeface="Arial"/>
                <a:cs typeface="Arial"/>
                <a:sym typeface="Arial"/>
              </a:rPr>
              <a:t>fejltyper</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14" name="Google Shape;521;p57"/>
          <p:cNvSpPr/>
          <p:nvPr/>
        </p:nvSpPr>
        <p:spPr>
          <a:xfrm>
            <a:off x="334575" y="1654848"/>
            <a:ext cx="11362878" cy="3472323"/>
          </a:xfrm>
          <a:prstGeom prst="rect">
            <a:avLst/>
          </a:prstGeom>
          <a:noFill/>
          <a:ln>
            <a:noFill/>
          </a:ln>
        </p:spPr>
        <p:txBody>
          <a:bodyPr spcFirstLastPara="1" wrap="square" lIns="121900" tIns="60925" rIns="121900" bIns="60925" anchor="t" anchorCtr="0">
            <a:noAutofit/>
          </a:bodyPr>
          <a:lstStyle/>
          <a:p>
            <a:endParaRPr lang="da-DK" sz="1800" dirty="0"/>
          </a:p>
          <a:p>
            <a:endParaRPr sz="1800" dirty="0">
              <a:latin typeface="Calibri"/>
              <a:ea typeface="Calibri"/>
              <a:cs typeface="Calibri"/>
              <a:sym typeface="Calibri"/>
            </a:endParaRPr>
          </a:p>
        </p:txBody>
      </p:sp>
      <p:sp>
        <p:nvSpPr>
          <p:cNvPr id="11" name="Google Shape;521;p57"/>
          <p:cNvSpPr/>
          <p:nvPr/>
        </p:nvSpPr>
        <p:spPr>
          <a:xfrm>
            <a:off x="334574" y="1883669"/>
            <a:ext cx="11857426" cy="5165545"/>
          </a:xfrm>
          <a:prstGeom prst="rect">
            <a:avLst/>
          </a:prstGeom>
          <a:noFill/>
          <a:ln>
            <a:noFill/>
          </a:ln>
        </p:spPr>
        <p:txBody>
          <a:bodyPr spcFirstLastPara="1" wrap="square" lIns="121900" tIns="60925" rIns="121900" bIns="60925" anchor="t" anchorCtr="0">
            <a:noAutofit/>
          </a:bodyPr>
          <a:lstStyle/>
          <a:p>
            <a:endParaRPr lang="da-DK" sz="1800" dirty="0"/>
          </a:p>
          <a:p>
            <a:r>
              <a:rPr lang="da-DK" dirty="0" smtClean="0">
                <a:latin typeface="Verdana" panose="020B0604030504040204" pitchFamily="34" charset="0"/>
                <a:ea typeface="Verdana" panose="020B0604030504040204" pitchFamily="34" charset="0"/>
                <a:sym typeface="Calibri"/>
              </a:rPr>
              <a:t>Det </a:t>
            </a:r>
            <a:r>
              <a:rPr lang="da-DK" dirty="0">
                <a:latin typeface="Verdana" panose="020B0604030504040204" pitchFamily="34" charset="0"/>
                <a:ea typeface="Verdana" panose="020B0604030504040204" pitchFamily="34" charset="0"/>
                <a:sym typeface="Calibri"/>
              </a:rPr>
              <a:t>er </a:t>
            </a:r>
            <a:r>
              <a:rPr lang="da-DK" dirty="0" smtClean="0">
                <a:latin typeface="Verdana" panose="020B0604030504040204" pitchFamily="34" charset="0"/>
                <a:ea typeface="Verdana" panose="020B0604030504040204" pitchFamily="34" charset="0"/>
                <a:sym typeface="Calibri"/>
              </a:rPr>
              <a:t>vanskeligt at </a:t>
            </a:r>
            <a:r>
              <a:rPr lang="da-DK" dirty="0">
                <a:latin typeface="Verdana" panose="020B0604030504040204" pitchFamily="34" charset="0"/>
                <a:ea typeface="Verdana" panose="020B0604030504040204" pitchFamily="34" charset="0"/>
                <a:sym typeface="Calibri"/>
              </a:rPr>
              <a:t>lave lister over alle fejltyper, som man </a:t>
            </a:r>
            <a:r>
              <a:rPr lang="da-DK" dirty="0" smtClean="0">
                <a:latin typeface="Verdana" panose="020B0604030504040204" pitchFamily="34" charset="0"/>
                <a:ea typeface="Verdana" panose="020B0604030504040204" pitchFamily="34" charset="0"/>
                <a:sym typeface="Calibri"/>
              </a:rPr>
              <a:t>skal være opmærksom på i diktatdelen (både a-delen og b-delen), men </a:t>
            </a:r>
            <a:r>
              <a:rPr lang="da-DK" dirty="0">
                <a:latin typeface="Verdana" panose="020B0604030504040204" pitchFamily="34" charset="0"/>
                <a:ea typeface="Verdana" panose="020B0604030504040204" pitchFamily="34" charset="0"/>
                <a:sym typeface="Calibri"/>
              </a:rPr>
              <a:t>d</a:t>
            </a:r>
            <a:r>
              <a:rPr lang="da-DK" dirty="0" smtClean="0">
                <a:latin typeface="Verdana" panose="020B0604030504040204" pitchFamily="34" charset="0"/>
                <a:ea typeface="Verdana" panose="020B0604030504040204" pitchFamily="34" charset="0"/>
                <a:sym typeface="Calibri"/>
              </a:rPr>
              <a:t>er er en række </a:t>
            </a:r>
            <a:r>
              <a:rPr lang="da-DK" b="1" dirty="0" smtClean="0">
                <a:solidFill>
                  <a:schemeClr val="accent3"/>
                </a:solidFill>
                <a:latin typeface="Verdana" panose="020B0604030504040204" pitchFamily="34" charset="0"/>
                <a:ea typeface="Verdana" panose="020B0604030504040204" pitchFamily="34" charset="0"/>
                <a:sym typeface="Calibri"/>
              </a:rPr>
              <a:t>typiske fejl</a:t>
            </a:r>
            <a:r>
              <a:rPr lang="da-DK" dirty="0" smtClean="0">
                <a:latin typeface="Verdana" panose="020B0604030504040204" pitchFamily="34" charset="0"/>
                <a:ea typeface="Verdana" panose="020B0604030504040204" pitchFamily="34" charset="0"/>
                <a:sym typeface="Calibri"/>
              </a:rPr>
              <a:t>, man med fordel kan have fokus på.</a:t>
            </a:r>
          </a:p>
          <a:p>
            <a:endParaRPr lang="da-DK" b="1" dirty="0">
              <a:latin typeface="Verdana" panose="020B0604030504040204" pitchFamily="34" charset="0"/>
              <a:ea typeface="Verdana" panose="020B0604030504040204" pitchFamily="34" charset="0"/>
              <a:sym typeface="Calibri"/>
            </a:endParaRPr>
          </a:p>
          <a:p>
            <a:r>
              <a:rPr lang="da-DK" b="1" u="sng" dirty="0" smtClean="0">
                <a:solidFill>
                  <a:schemeClr val="accent3"/>
                </a:solidFill>
                <a:latin typeface="Verdana" panose="020B0604030504040204" pitchFamily="34" charset="0"/>
                <a:ea typeface="Verdana" panose="020B0604030504040204" pitchFamily="34" charset="0"/>
                <a:sym typeface="Calibri"/>
              </a:rPr>
              <a:t>Stort begyndelsesbogstav efter punktum</a:t>
            </a:r>
            <a:r>
              <a:rPr lang="da-DK" b="1" dirty="0" smtClean="0">
                <a:solidFill>
                  <a:schemeClr val="accent3"/>
                </a:solidFill>
                <a:latin typeface="Verdana" panose="020B0604030504040204" pitchFamily="34" charset="0"/>
                <a:ea typeface="Verdana" panose="020B0604030504040204" pitchFamily="34" charset="0"/>
                <a:sym typeface="Calibri"/>
              </a:rPr>
              <a:t>: </a:t>
            </a:r>
            <a:r>
              <a:rPr lang="da-DK" dirty="0">
                <a:latin typeface="Verdana" panose="020B0604030504040204" pitchFamily="34" charset="0"/>
                <a:ea typeface="Verdana" panose="020B0604030504040204" pitchFamily="34" charset="0"/>
                <a:sym typeface="Calibri"/>
              </a:rPr>
              <a:t>L</a:t>
            </a:r>
            <a:r>
              <a:rPr lang="da-DK" dirty="0" smtClean="0">
                <a:latin typeface="Verdana" panose="020B0604030504040204" pitchFamily="34" charset="0"/>
                <a:ea typeface="Verdana" panose="020B0604030504040204" pitchFamily="34" charset="0"/>
                <a:sym typeface="Calibri"/>
              </a:rPr>
              <a:t>æg mærke til, om skrivefeltet til et ord kommer efter et punktum. Så skal diktatordet skrives med stort begyndelsesbogstav.</a:t>
            </a:r>
          </a:p>
          <a:p>
            <a:endParaRPr lang="da-DK" dirty="0">
              <a:latin typeface="Verdana" panose="020B0604030504040204" pitchFamily="34" charset="0"/>
              <a:ea typeface="Verdana" panose="020B0604030504040204" pitchFamily="34" charset="0"/>
              <a:sym typeface="Calibri"/>
            </a:endParaRPr>
          </a:p>
          <a:p>
            <a:r>
              <a:rPr lang="da-DK" b="1" u="sng" dirty="0" smtClean="0">
                <a:solidFill>
                  <a:schemeClr val="accent3"/>
                </a:solidFill>
                <a:latin typeface="Verdana" panose="020B0604030504040204" pitchFamily="34" charset="0"/>
                <a:ea typeface="Verdana" panose="020B0604030504040204" pitchFamily="34" charset="0"/>
                <a:sym typeface="Calibri"/>
              </a:rPr>
              <a:t>Nutids-r i udsagnsord</a:t>
            </a:r>
            <a:r>
              <a:rPr lang="da-DK" dirty="0" smtClean="0">
                <a:latin typeface="Verdana" panose="020B0604030504040204" pitchFamily="34" charset="0"/>
                <a:ea typeface="Verdana" panose="020B0604030504040204" pitchFamily="34" charset="0"/>
                <a:sym typeface="Calibri"/>
              </a:rPr>
              <a:t>: Læg mærke til, hvordan ordet er bøjet i sætningen. Det er en god idé at indsætte et bestemt ord, så man kan høre, om der skal nutids-r på udsagnsordet eller ej. </a:t>
            </a:r>
          </a:p>
          <a:p>
            <a:r>
              <a:rPr lang="da-DK" dirty="0" smtClean="0">
                <a:latin typeface="Verdana" panose="020B0604030504040204" pitchFamily="34" charset="0"/>
                <a:ea typeface="Verdana" panose="020B0604030504040204" pitchFamily="34" charset="0"/>
                <a:sym typeface="Calibri"/>
              </a:rPr>
              <a:t>Prøv </a:t>
            </a:r>
            <a:r>
              <a:rPr lang="da-DK" dirty="0">
                <a:latin typeface="Verdana" panose="020B0604030504040204" pitchFamily="34" charset="0"/>
                <a:ea typeface="Verdana" panose="020B0604030504040204" pitchFamily="34" charset="0"/>
                <a:sym typeface="Calibri"/>
              </a:rPr>
              <a:t>f</a:t>
            </a:r>
            <a:r>
              <a:rPr lang="da-DK" dirty="0" smtClean="0">
                <a:latin typeface="Verdana" panose="020B0604030504040204" pitchFamily="34" charset="0"/>
                <a:ea typeface="Verdana" panose="020B0604030504040204" pitchFamily="34" charset="0"/>
                <a:sym typeface="Calibri"/>
              </a:rPr>
              <a:t>x med ordet </a:t>
            </a:r>
            <a:r>
              <a:rPr lang="da-DK" i="1" dirty="0" smtClean="0">
                <a:latin typeface="Verdana" panose="020B0604030504040204" pitchFamily="34" charset="0"/>
                <a:ea typeface="Verdana" panose="020B0604030504040204" pitchFamily="34" charset="0"/>
                <a:sym typeface="Calibri"/>
              </a:rPr>
              <a:t>piske</a:t>
            </a:r>
            <a:r>
              <a:rPr lang="da-DK" dirty="0" smtClean="0">
                <a:latin typeface="Verdana" panose="020B0604030504040204" pitchFamily="34" charset="0"/>
                <a:ea typeface="Verdana" panose="020B0604030504040204" pitchFamily="34" charset="0"/>
                <a:sym typeface="Calibri"/>
              </a:rPr>
              <a:t>:</a:t>
            </a:r>
          </a:p>
          <a:p>
            <a:endParaRPr lang="da-DK" dirty="0" smtClean="0">
              <a:latin typeface="Verdana" panose="020B0604030504040204" pitchFamily="34" charset="0"/>
              <a:ea typeface="Verdana" panose="020B0604030504040204" pitchFamily="34" charset="0"/>
              <a:sym typeface="Calibri"/>
            </a:endParaRPr>
          </a:p>
          <a:p>
            <a:r>
              <a:rPr lang="da-DK" dirty="0" smtClean="0">
                <a:latin typeface="Verdana" panose="020B0604030504040204" pitchFamily="34" charset="0"/>
                <a:ea typeface="Verdana" panose="020B0604030504040204" pitchFamily="34" charset="0"/>
                <a:sym typeface="Calibri"/>
              </a:rPr>
              <a:t>         - </a:t>
            </a:r>
            <a:r>
              <a:rPr lang="da-DK" i="1" dirty="0" smtClean="0">
                <a:latin typeface="Verdana" panose="020B0604030504040204" pitchFamily="34" charset="0"/>
                <a:ea typeface="Verdana" panose="020B0604030504040204" pitchFamily="34" charset="0"/>
                <a:sym typeface="Calibri"/>
              </a:rPr>
              <a:t>Deltagerne er nervøse, når dommerne vurdere(piske)/</a:t>
            </a:r>
            <a:r>
              <a:rPr lang="da-DK" i="1" u="sng" dirty="0" smtClean="0">
                <a:solidFill>
                  <a:schemeClr val="accent3"/>
                </a:solidFill>
                <a:latin typeface="Verdana" panose="020B0604030504040204" pitchFamily="34" charset="0"/>
                <a:ea typeface="Verdana" panose="020B0604030504040204" pitchFamily="34" charset="0"/>
                <a:sym typeface="Calibri"/>
              </a:rPr>
              <a:t>vurderer(pisker)</a:t>
            </a:r>
            <a:r>
              <a:rPr lang="da-DK" i="1" dirty="0" smtClean="0">
                <a:latin typeface="Verdana" panose="020B0604030504040204" pitchFamily="34" charset="0"/>
                <a:ea typeface="Verdana" panose="020B0604030504040204" pitchFamily="34" charset="0"/>
                <a:sym typeface="Calibri"/>
              </a:rPr>
              <a:t> deres præstation.</a:t>
            </a:r>
          </a:p>
          <a:p>
            <a:endParaRPr lang="da-DK" i="1" dirty="0" smtClean="0">
              <a:latin typeface="Verdana" panose="020B0604030504040204" pitchFamily="34" charset="0"/>
              <a:ea typeface="Verdana" panose="020B0604030504040204" pitchFamily="34" charset="0"/>
              <a:sym typeface="Calibri"/>
            </a:endParaRPr>
          </a:p>
          <a:p>
            <a:r>
              <a:rPr lang="da-DK" dirty="0" smtClean="0">
                <a:latin typeface="Verdana" panose="020B0604030504040204" pitchFamily="34" charset="0"/>
                <a:ea typeface="Verdana" panose="020B0604030504040204" pitchFamily="34" charset="0"/>
                <a:sym typeface="Calibri"/>
              </a:rPr>
              <a:t>Sætter man ordet piske ind i sætningen, kan man høre, at verbet skal staves med et nutids-r.</a:t>
            </a:r>
          </a:p>
          <a:p>
            <a:endParaRPr lang="da-DK" dirty="0">
              <a:latin typeface="Verdana" panose="020B0604030504040204" pitchFamily="34" charset="0"/>
              <a:ea typeface="Verdana" panose="020B0604030504040204" pitchFamily="34" charset="0"/>
              <a:sym typeface="Calibri"/>
            </a:endParaRPr>
          </a:p>
          <a:p>
            <a:r>
              <a:rPr lang="da-DK" b="1" u="sng" dirty="0" smtClean="0">
                <a:solidFill>
                  <a:schemeClr val="accent3"/>
                </a:solidFill>
                <a:latin typeface="Verdana" panose="020B0604030504040204" pitchFamily="34" charset="0"/>
                <a:ea typeface="Verdana" panose="020B0604030504040204" pitchFamily="34" charset="0"/>
                <a:cs typeface="Calibri"/>
                <a:sym typeface="Calibri"/>
              </a:rPr>
              <a:t>Egennavne</a:t>
            </a:r>
            <a:r>
              <a:rPr lang="da-DK" dirty="0" smtClean="0">
                <a:latin typeface="Verdana" panose="020B0604030504040204" pitchFamily="34" charset="0"/>
                <a:ea typeface="Verdana" panose="020B0604030504040204" pitchFamily="34" charset="0"/>
                <a:cs typeface="Calibri"/>
                <a:sym typeface="Calibri"/>
              </a:rPr>
              <a:t>: Ord som </a:t>
            </a:r>
            <a:r>
              <a:rPr lang="da-DK" i="1" dirty="0" smtClean="0">
                <a:latin typeface="Verdana" panose="020B0604030504040204" pitchFamily="34" charset="0"/>
                <a:ea typeface="Verdana" panose="020B0604030504040204" pitchFamily="34" charset="0"/>
                <a:cs typeface="Calibri"/>
                <a:sym typeface="Calibri"/>
              </a:rPr>
              <a:t>Signe</a:t>
            </a:r>
            <a:r>
              <a:rPr lang="da-DK" dirty="0" smtClean="0">
                <a:latin typeface="Verdana" panose="020B0604030504040204" pitchFamily="34" charset="0"/>
                <a:ea typeface="Verdana" panose="020B0604030504040204" pitchFamily="34" charset="0"/>
                <a:cs typeface="Calibri"/>
                <a:sym typeface="Calibri"/>
              </a:rPr>
              <a:t>, </a:t>
            </a:r>
            <a:r>
              <a:rPr lang="da-DK" i="1" dirty="0" smtClean="0">
                <a:latin typeface="Verdana" panose="020B0604030504040204" pitchFamily="34" charset="0"/>
                <a:ea typeface="Verdana" panose="020B0604030504040204" pitchFamily="34" charset="0"/>
                <a:cs typeface="Calibri"/>
                <a:sym typeface="Calibri"/>
              </a:rPr>
              <a:t>Irland</a:t>
            </a:r>
            <a:r>
              <a:rPr lang="da-DK" dirty="0" smtClean="0">
                <a:latin typeface="Verdana" panose="020B0604030504040204" pitchFamily="34" charset="0"/>
                <a:ea typeface="Verdana" panose="020B0604030504040204" pitchFamily="34" charset="0"/>
                <a:cs typeface="Calibri"/>
                <a:sym typeface="Calibri"/>
              </a:rPr>
              <a:t> eller </a:t>
            </a:r>
            <a:r>
              <a:rPr lang="da-DK" i="1" dirty="0" smtClean="0">
                <a:latin typeface="Verdana" panose="020B0604030504040204" pitchFamily="34" charset="0"/>
                <a:ea typeface="Verdana" panose="020B0604030504040204" pitchFamily="34" charset="0"/>
                <a:cs typeface="Calibri"/>
                <a:sym typeface="Calibri"/>
              </a:rPr>
              <a:t>Furesø</a:t>
            </a:r>
            <a:r>
              <a:rPr lang="da-DK" dirty="0">
                <a:latin typeface="Verdana" panose="020B0604030504040204" pitchFamily="34" charset="0"/>
                <a:ea typeface="Verdana" panose="020B0604030504040204" pitchFamily="34" charset="0"/>
                <a:cs typeface="Calibri"/>
                <a:sym typeface="Calibri"/>
              </a:rPr>
              <a:t> </a:t>
            </a:r>
            <a:r>
              <a:rPr lang="da-DK" dirty="0" smtClean="0">
                <a:latin typeface="Verdana" panose="020B0604030504040204" pitchFamily="34" charset="0"/>
                <a:ea typeface="Verdana" panose="020B0604030504040204" pitchFamily="34" charset="0"/>
                <a:cs typeface="Calibri"/>
                <a:sym typeface="Calibri"/>
              </a:rPr>
              <a:t>skal skrives med </a:t>
            </a:r>
            <a:r>
              <a:rPr lang="da-DK" dirty="0" smtClean="0">
                <a:solidFill>
                  <a:schemeClr val="accent3"/>
                </a:solidFill>
                <a:latin typeface="Verdana" panose="020B0604030504040204" pitchFamily="34" charset="0"/>
                <a:ea typeface="Verdana" panose="020B0604030504040204" pitchFamily="34" charset="0"/>
                <a:cs typeface="Calibri"/>
                <a:sym typeface="Calibri"/>
              </a:rPr>
              <a:t>stort begyndelsesbogstav</a:t>
            </a:r>
            <a:r>
              <a:rPr lang="da-DK" dirty="0" smtClean="0">
                <a:latin typeface="Verdana" panose="020B0604030504040204" pitchFamily="34" charset="0"/>
                <a:ea typeface="Verdana" panose="020B0604030504040204" pitchFamily="34" charset="0"/>
                <a:cs typeface="Calibri"/>
                <a:sym typeface="Calibri"/>
              </a:rPr>
              <a:t>. </a:t>
            </a:r>
          </a:p>
          <a:p>
            <a:r>
              <a:rPr lang="da-DK" dirty="0" smtClean="0">
                <a:latin typeface="Verdana" panose="020B0604030504040204" pitchFamily="34" charset="0"/>
                <a:ea typeface="Verdana" panose="020B0604030504040204" pitchFamily="34" charset="0"/>
                <a:cs typeface="Calibri"/>
                <a:sym typeface="Calibri"/>
              </a:rPr>
              <a:t>Husk, at ord som </a:t>
            </a:r>
            <a:r>
              <a:rPr lang="da-DK" i="1" dirty="0" smtClean="0">
                <a:latin typeface="Verdana" panose="020B0604030504040204" pitchFamily="34" charset="0"/>
                <a:ea typeface="Verdana" panose="020B0604030504040204" pitchFamily="34" charset="0"/>
                <a:cs typeface="Calibri"/>
                <a:sym typeface="Calibri"/>
              </a:rPr>
              <a:t>dansker </a:t>
            </a:r>
            <a:r>
              <a:rPr lang="da-DK" dirty="0" smtClean="0">
                <a:latin typeface="Verdana" panose="020B0604030504040204" pitchFamily="34" charset="0"/>
                <a:ea typeface="Verdana" panose="020B0604030504040204" pitchFamily="34" charset="0"/>
                <a:cs typeface="Calibri"/>
                <a:sym typeface="Calibri"/>
              </a:rPr>
              <a:t>og </a:t>
            </a:r>
            <a:r>
              <a:rPr lang="da-DK" i="1" dirty="0" smtClean="0">
                <a:latin typeface="Verdana" panose="020B0604030504040204" pitchFamily="34" charset="0"/>
                <a:ea typeface="Verdana" panose="020B0604030504040204" pitchFamily="34" charset="0"/>
                <a:cs typeface="Calibri"/>
                <a:sym typeface="Calibri"/>
              </a:rPr>
              <a:t>svensker</a:t>
            </a:r>
            <a:r>
              <a:rPr lang="da-DK" i="1" dirty="0" smtClean="0">
                <a:latin typeface="Verdana" panose="020B0604030504040204" pitchFamily="34" charset="0"/>
                <a:ea typeface="Verdana" panose="020B0604030504040204" pitchFamily="34" charset="0"/>
                <a:sym typeface="Calibri"/>
              </a:rPr>
              <a:t> </a:t>
            </a:r>
            <a:r>
              <a:rPr lang="da-DK" dirty="0" smtClean="0">
                <a:latin typeface="Verdana" panose="020B0604030504040204" pitchFamily="34" charset="0"/>
                <a:ea typeface="Verdana" panose="020B0604030504040204" pitchFamily="34" charset="0"/>
                <a:sym typeface="Calibri"/>
              </a:rPr>
              <a:t>dog ikke skal skrives med stort begyndelsesbogstav.</a:t>
            </a:r>
            <a:endParaRPr lang="da-DK" i="1" dirty="0" smtClean="0">
              <a:latin typeface="Verdana" panose="020B0604030504040204" pitchFamily="34" charset="0"/>
              <a:ea typeface="Verdana" panose="020B0604030504040204" pitchFamily="34" charset="0"/>
              <a:sym typeface="Calibri"/>
            </a:endParaRPr>
          </a:p>
          <a:p>
            <a:endParaRPr lang="da-DK" dirty="0">
              <a:solidFill>
                <a:schemeClr val="accent3"/>
              </a:solidFill>
              <a:latin typeface="Verdana" panose="020B0604030504040204" pitchFamily="34" charset="0"/>
              <a:ea typeface="Verdana" panose="020B0604030504040204" pitchFamily="34" charset="0"/>
              <a:sym typeface="Calibri"/>
            </a:endParaRPr>
          </a:p>
          <a:p>
            <a:endParaRPr lang="da-DK" dirty="0" smtClean="0">
              <a:solidFill>
                <a:schemeClr val="accent3"/>
              </a:solidFill>
              <a:latin typeface="Verdana" panose="020B0604030504040204" pitchFamily="34" charset="0"/>
              <a:ea typeface="Verdana" panose="020B0604030504040204" pitchFamily="34" charset="0"/>
              <a:sym typeface="Calibri"/>
            </a:endParaRPr>
          </a:p>
          <a:p>
            <a:endParaRPr lang="da-DK" dirty="0">
              <a:latin typeface="Verdana" panose="020B0604030504040204" pitchFamily="34" charset="0"/>
              <a:ea typeface="Verdana" panose="020B0604030504040204" pitchFamily="34" charset="0"/>
              <a:sym typeface="Calibri"/>
            </a:endParaRPr>
          </a:p>
          <a:p>
            <a:endParaRPr lang="da-DK" dirty="0">
              <a:latin typeface="Verdana" panose="020B0604030504040204" pitchFamily="34" charset="0"/>
              <a:ea typeface="Verdana" panose="020B0604030504040204" pitchFamily="34" charset="0"/>
              <a:sym typeface="Calibri"/>
            </a:endParaRPr>
          </a:p>
          <a:p>
            <a:endParaRPr lang="da-DK" b="1" dirty="0">
              <a:latin typeface="Verdana" panose="020B0604030504040204" pitchFamily="34" charset="0"/>
              <a:ea typeface="Verdana" panose="020B0604030504040204" pitchFamily="34" charset="0"/>
              <a:sym typeface="Calibri"/>
            </a:endParaRPr>
          </a:p>
        </p:txBody>
      </p:sp>
      <p:sp>
        <p:nvSpPr>
          <p:cNvPr id="15" name="Højrepil 14"/>
          <p:cNvSpPr/>
          <p:nvPr/>
        </p:nvSpPr>
        <p:spPr>
          <a:xfrm>
            <a:off x="384375" y="1246181"/>
            <a:ext cx="1949062" cy="842495"/>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p:cNvSpPr/>
          <p:nvPr/>
        </p:nvSpPr>
        <p:spPr>
          <a:xfrm>
            <a:off x="364221" y="1424016"/>
            <a:ext cx="1939570" cy="461665"/>
          </a:xfrm>
          <a:prstGeom prst="rect">
            <a:avLst/>
          </a:prstGeom>
        </p:spPr>
        <p:txBody>
          <a:bodyPr wrap="none">
            <a:spAutoFit/>
          </a:bodyPr>
          <a:lstStyle/>
          <a:p>
            <a:r>
              <a:rPr lang="da-DK" sz="2400" b="1" dirty="0" smtClean="0">
                <a:solidFill>
                  <a:schemeClr val="bg1"/>
                </a:solidFill>
                <a:latin typeface="Arial"/>
                <a:cs typeface="Arial"/>
                <a:sym typeface="Arial"/>
              </a:rPr>
              <a:t>FEJLTYPER</a:t>
            </a:r>
            <a:endParaRPr lang="da-DK" sz="2400" dirty="0">
              <a:solidFill>
                <a:schemeClr val="bg1"/>
              </a:solidFill>
            </a:endParaRPr>
          </a:p>
        </p:txBody>
      </p:sp>
    </p:spTree>
    <p:extLst>
      <p:ext uri="{BB962C8B-B14F-4D97-AF65-F5344CB8AC3E}">
        <p14:creationId xmlns:p14="http://schemas.microsoft.com/office/powerpoint/2010/main" val="1665946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Kender du forskellige </a:t>
            </a:r>
            <a:r>
              <a:rPr lang="da-DK" sz="3400" b="1" dirty="0" smtClean="0">
                <a:solidFill>
                  <a:schemeClr val="accent3"/>
                </a:solidFill>
                <a:latin typeface="Arial"/>
                <a:ea typeface="Arial"/>
                <a:cs typeface="Arial"/>
                <a:sym typeface="Arial"/>
              </a:rPr>
              <a:t>fejltyper</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14" name="Google Shape;521;p57"/>
          <p:cNvSpPr/>
          <p:nvPr/>
        </p:nvSpPr>
        <p:spPr>
          <a:xfrm>
            <a:off x="334575" y="1654848"/>
            <a:ext cx="11362878" cy="3472323"/>
          </a:xfrm>
          <a:prstGeom prst="rect">
            <a:avLst/>
          </a:prstGeom>
          <a:noFill/>
          <a:ln>
            <a:noFill/>
          </a:ln>
        </p:spPr>
        <p:txBody>
          <a:bodyPr spcFirstLastPara="1" wrap="square" lIns="121900" tIns="60925" rIns="121900" bIns="60925" anchor="t" anchorCtr="0">
            <a:noAutofit/>
          </a:bodyPr>
          <a:lstStyle/>
          <a:p>
            <a:endParaRPr lang="da-DK" sz="1800" dirty="0"/>
          </a:p>
          <a:p>
            <a:endParaRPr sz="1800" dirty="0">
              <a:latin typeface="Calibri"/>
              <a:ea typeface="Calibri"/>
              <a:cs typeface="Calibri"/>
              <a:sym typeface="Calibri"/>
            </a:endParaRPr>
          </a:p>
        </p:txBody>
      </p:sp>
      <p:sp>
        <p:nvSpPr>
          <p:cNvPr id="11" name="Google Shape;521;p57"/>
          <p:cNvSpPr/>
          <p:nvPr/>
        </p:nvSpPr>
        <p:spPr>
          <a:xfrm>
            <a:off x="334574" y="1883669"/>
            <a:ext cx="11694139" cy="5165545"/>
          </a:xfrm>
          <a:prstGeom prst="rect">
            <a:avLst/>
          </a:prstGeom>
          <a:noFill/>
          <a:ln>
            <a:noFill/>
          </a:ln>
        </p:spPr>
        <p:txBody>
          <a:bodyPr spcFirstLastPara="1" wrap="square" lIns="121900" tIns="60925" rIns="121900" bIns="60925" anchor="t" anchorCtr="0">
            <a:noAutofit/>
          </a:bodyPr>
          <a:lstStyle/>
          <a:p>
            <a:endParaRPr lang="da-DK" sz="1800" dirty="0"/>
          </a:p>
          <a:p>
            <a:r>
              <a:rPr lang="da-DK" b="1" u="sng" dirty="0" smtClean="0">
                <a:solidFill>
                  <a:schemeClr val="accent3"/>
                </a:solidFill>
                <a:latin typeface="Verdana" panose="020B0604030504040204" pitchFamily="34" charset="0"/>
                <a:ea typeface="Verdana" panose="020B0604030504040204" pitchFamily="34" charset="0"/>
                <a:sym typeface="Calibri"/>
              </a:rPr>
              <a:t>Forveksling af endelserne </a:t>
            </a:r>
            <a:r>
              <a:rPr lang="da-DK" b="1" i="1" u="sng" dirty="0" smtClean="0">
                <a:solidFill>
                  <a:schemeClr val="accent3"/>
                </a:solidFill>
                <a:latin typeface="Verdana" panose="020B0604030504040204" pitchFamily="34" charset="0"/>
                <a:ea typeface="Verdana" panose="020B0604030504040204" pitchFamily="34" charset="0"/>
                <a:sym typeface="Calibri"/>
              </a:rPr>
              <a:t>-ene</a:t>
            </a:r>
            <a:r>
              <a:rPr lang="da-DK" b="1" u="sng" dirty="0" smtClean="0">
                <a:solidFill>
                  <a:schemeClr val="accent3"/>
                </a:solidFill>
                <a:latin typeface="Verdana" panose="020B0604030504040204" pitchFamily="34" charset="0"/>
                <a:ea typeface="Verdana" panose="020B0604030504040204" pitchFamily="34" charset="0"/>
                <a:sym typeface="Calibri"/>
              </a:rPr>
              <a:t> og </a:t>
            </a:r>
            <a:r>
              <a:rPr lang="da-DK" b="1" i="1" u="sng" dirty="0" smtClean="0">
                <a:solidFill>
                  <a:schemeClr val="accent3"/>
                </a:solidFill>
                <a:latin typeface="Verdana" panose="020B0604030504040204" pitchFamily="34" charset="0"/>
                <a:ea typeface="Verdana" panose="020B0604030504040204" pitchFamily="34" charset="0"/>
                <a:sym typeface="Calibri"/>
              </a:rPr>
              <a:t>-ende</a:t>
            </a:r>
            <a:r>
              <a:rPr lang="da-DK" dirty="0" smtClean="0">
                <a:latin typeface="Verdana" panose="020B0604030504040204" pitchFamily="34" charset="0"/>
                <a:ea typeface="Verdana" panose="020B0604030504040204" pitchFamily="34" charset="0"/>
                <a:sym typeface="Calibri"/>
              </a:rPr>
              <a:t>: Se fx på sætningerne: </a:t>
            </a:r>
          </a:p>
          <a:p>
            <a:endParaRPr lang="da-DK" i="1" dirty="0" smtClean="0">
              <a:latin typeface="Verdana" panose="020B0604030504040204" pitchFamily="34" charset="0"/>
              <a:ea typeface="Verdana" panose="020B0604030504040204" pitchFamily="34" charset="0"/>
              <a:sym typeface="Calibri"/>
            </a:endParaRPr>
          </a:p>
          <a:p>
            <a:r>
              <a:rPr lang="da-DK" i="1" dirty="0" smtClean="0">
                <a:latin typeface="Verdana" panose="020B0604030504040204" pitchFamily="34" charset="0"/>
                <a:ea typeface="Verdana" panose="020B0604030504040204" pitchFamily="34" charset="0"/>
                <a:sym typeface="Calibri"/>
              </a:rPr>
              <a:t>   </a:t>
            </a:r>
            <a:r>
              <a:rPr lang="da-DK" dirty="0" smtClean="0">
                <a:latin typeface="Verdana" panose="020B0604030504040204" pitchFamily="34" charset="0"/>
                <a:ea typeface="Verdana" panose="020B0604030504040204" pitchFamily="34" charset="0"/>
                <a:sym typeface="Calibri"/>
              </a:rPr>
              <a:t>1.</a:t>
            </a:r>
            <a:r>
              <a:rPr lang="da-DK" i="1" dirty="0" smtClean="0">
                <a:latin typeface="Verdana" panose="020B0604030504040204" pitchFamily="34" charset="0"/>
                <a:ea typeface="Verdana" panose="020B0604030504040204" pitchFamily="34" charset="0"/>
                <a:sym typeface="Calibri"/>
              </a:rPr>
              <a:t> Løberen </a:t>
            </a:r>
            <a:r>
              <a:rPr lang="da-DK" i="1" dirty="0">
                <a:latin typeface="Verdana" panose="020B0604030504040204" pitchFamily="34" charset="0"/>
                <a:ea typeface="Verdana" panose="020B0604030504040204" pitchFamily="34" charset="0"/>
                <a:sym typeface="Calibri"/>
              </a:rPr>
              <a:t>vandt </a:t>
            </a:r>
            <a:r>
              <a:rPr lang="da-DK" i="1" u="sng" dirty="0" smtClean="0">
                <a:latin typeface="Verdana" panose="020B0604030504040204" pitchFamily="34" charset="0"/>
                <a:ea typeface="Verdana" panose="020B0604030504040204" pitchFamily="34" charset="0"/>
                <a:sym typeface="Calibri"/>
              </a:rPr>
              <a:t>løb</a:t>
            </a:r>
            <a:r>
              <a:rPr lang="da-DK" i="1" u="sng" dirty="0" smtClean="0">
                <a:solidFill>
                  <a:schemeClr val="accent3"/>
                </a:solidFill>
                <a:latin typeface="Verdana" panose="020B0604030504040204" pitchFamily="34" charset="0"/>
                <a:ea typeface="Verdana" panose="020B0604030504040204" pitchFamily="34" charset="0"/>
                <a:sym typeface="Calibri"/>
              </a:rPr>
              <a:t>ene</a:t>
            </a:r>
            <a:r>
              <a:rPr lang="da-DK" dirty="0">
                <a:solidFill>
                  <a:schemeClr val="accent3"/>
                </a:solidFill>
                <a:latin typeface="Verdana" panose="020B0604030504040204" pitchFamily="34" charset="0"/>
                <a:ea typeface="Verdana" panose="020B0604030504040204" pitchFamily="34" charset="0"/>
                <a:sym typeface="Calibri"/>
              </a:rPr>
              <a:t> </a:t>
            </a:r>
            <a:endParaRPr lang="da-DK" dirty="0">
              <a:latin typeface="Verdana" panose="020B0604030504040204" pitchFamily="34" charset="0"/>
              <a:ea typeface="Verdana" panose="020B0604030504040204" pitchFamily="34" charset="0"/>
              <a:sym typeface="Calibri"/>
            </a:endParaRPr>
          </a:p>
          <a:p>
            <a:r>
              <a:rPr lang="da-DK" i="1" dirty="0">
                <a:latin typeface="Verdana" panose="020B0604030504040204" pitchFamily="34" charset="0"/>
                <a:ea typeface="Verdana" panose="020B0604030504040204" pitchFamily="34" charset="0"/>
                <a:sym typeface="Calibri"/>
              </a:rPr>
              <a:t> </a:t>
            </a:r>
            <a:r>
              <a:rPr lang="da-DK" i="1" dirty="0" smtClean="0">
                <a:latin typeface="Verdana" panose="020B0604030504040204" pitchFamily="34" charset="0"/>
                <a:ea typeface="Verdana" panose="020B0604030504040204" pitchFamily="34" charset="0"/>
                <a:sym typeface="Calibri"/>
              </a:rPr>
              <a:t>  </a:t>
            </a:r>
            <a:r>
              <a:rPr lang="da-DK" dirty="0" smtClean="0">
                <a:latin typeface="Verdana" panose="020B0604030504040204" pitchFamily="34" charset="0"/>
                <a:ea typeface="Verdana" panose="020B0604030504040204" pitchFamily="34" charset="0"/>
                <a:sym typeface="Calibri"/>
              </a:rPr>
              <a:t>2</a:t>
            </a:r>
            <a:r>
              <a:rPr lang="da-DK" i="1" dirty="0" smtClean="0">
                <a:latin typeface="Verdana" panose="020B0604030504040204" pitchFamily="34" charset="0"/>
                <a:ea typeface="Verdana" panose="020B0604030504040204" pitchFamily="34" charset="0"/>
                <a:sym typeface="Calibri"/>
              </a:rPr>
              <a:t>. Løberen kom </a:t>
            </a:r>
            <a:r>
              <a:rPr lang="da-DK" i="1" u="sng" dirty="0" smtClean="0">
                <a:latin typeface="Verdana" panose="020B0604030504040204" pitchFamily="34" charset="0"/>
                <a:ea typeface="Verdana" panose="020B0604030504040204" pitchFamily="34" charset="0"/>
                <a:sym typeface="Calibri"/>
              </a:rPr>
              <a:t>løb</a:t>
            </a:r>
            <a:r>
              <a:rPr lang="da-DK" i="1" u="sng" dirty="0" smtClean="0">
                <a:solidFill>
                  <a:schemeClr val="accent3"/>
                </a:solidFill>
                <a:latin typeface="Verdana" panose="020B0604030504040204" pitchFamily="34" charset="0"/>
                <a:ea typeface="Verdana" panose="020B0604030504040204" pitchFamily="34" charset="0"/>
                <a:sym typeface="Calibri"/>
              </a:rPr>
              <a:t>ende</a:t>
            </a:r>
          </a:p>
          <a:p>
            <a:endParaRPr lang="da-DK" dirty="0">
              <a:solidFill>
                <a:schemeClr val="accent3"/>
              </a:solidFill>
              <a:latin typeface="Verdana" panose="020B0604030504040204" pitchFamily="34" charset="0"/>
              <a:ea typeface="Verdana" panose="020B0604030504040204" pitchFamily="34" charset="0"/>
              <a:sym typeface="Calibri"/>
            </a:endParaRPr>
          </a:p>
          <a:p>
            <a:r>
              <a:rPr lang="da-DK" dirty="0" smtClean="0">
                <a:latin typeface="Verdana" panose="020B0604030504040204" pitchFamily="34" charset="0"/>
                <a:ea typeface="Verdana" panose="020B0604030504040204" pitchFamily="34" charset="0"/>
                <a:sym typeface="Calibri"/>
              </a:rPr>
              <a:t>I </a:t>
            </a:r>
            <a:r>
              <a:rPr lang="da-DK" b="1" dirty="0" smtClean="0">
                <a:solidFill>
                  <a:schemeClr val="accent3"/>
                </a:solidFill>
                <a:latin typeface="Verdana" panose="020B0604030504040204" pitchFamily="34" charset="0"/>
                <a:ea typeface="Verdana" panose="020B0604030504040204" pitchFamily="34" charset="0"/>
                <a:sym typeface="Calibri"/>
              </a:rPr>
              <a:t>første</a:t>
            </a:r>
            <a:r>
              <a:rPr lang="da-DK" dirty="0" smtClean="0">
                <a:latin typeface="Verdana" panose="020B0604030504040204" pitchFamily="34" charset="0"/>
                <a:ea typeface="Verdana" panose="020B0604030504040204" pitchFamily="34" charset="0"/>
                <a:sym typeface="Calibri"/>
              </a:rPr>
              <a:t> sætning er ordet </a:t>
            </a:r>
            <a:r>
              <a:rPr lang="da-DK" b="1" i="1" dirty="0" smtClean="0">
                <a:solidFill>
                  <a:schemeClr val="accent3"/>
                </a:solidFill>
                <a:latin typeface="Verdana" panose="020B0604030504040204" pitchFamily="34" charset="0"/>
                <a:ea typeface="Verdana" panose="020B0604030504040204" pitchFamily="34" charset="0"/>
                <a:sym typeface="Calibri"/>
              </a:rPr>
              <a:t>løbene</a:t>
            </a:r>
            <a:r>
              <a:rPr lang="da-DK" dirty="0">
                <a:latin typeface="Verdana" panose="020B0604030504040204" pitchFamily="34" charset="0"/>
                <a:ea typeface="Verdana" panose="020B0604030504040204" pitchFamily="34" charset="0"/>
                <a:sym typeface="Calibri"/>
              </a:rPr>
              <a:t> </a:t>
            </a:r>
            <a:r>
              <a:rPr lang="da-DK" dirty="0" smtClean="0">
                <a:latin typeface="Verdana" panose="020B0604030504040204" pitchFamily="34" charset="0"/>
                <a:ea typeface="Verdana" panose="020B0604030504040204" pitchFamily="34" charset="0"/>
                <a:sym typeface="Calibri"/>
              </a:rPr>
              <a:t>et </a:t>
            </a:r>
            <a:r>
              <a:rPr lang="da-DK" b="1" dirty="0" smtClean="0">
                <a:solidFill>
                  <a:schemeClr val="accent3"/>
                </a:solidFill>
                <a:latin typeface="Verdana" panose="020B0604030504040204" pitchFamily="34" charset="0"/>
                <a:ea typeface="Verdana" panose="020B0604030504040204" pitchFamily="34" charset="0"/>
                <a:sym typeface="Calibri"/>
              </a:rPr>
              <a:t>navneord</a:t>
            </a:r>
            <a:r>
              <a:rPr lang="da-DK" dirty="0" smtClean="0">
                <a:latin typeface="Verdana" panose="020B0604030504040204" pitchFamily="34" charset="0"/>
                <a:ea typeface="Verdana" panose="020B0604030504040204" pitchFamily="34" charset="0"/>
                <a:sym typeface="Calibri"/>
              </a:rPr>
              <a:t> med formen </a:t>
            </a:r>
            <a:r>
              <a:rPr lang="da-DK" b="1" dirty="0" smtClean="0">
                <a:solidFill>
                  <a:schemeClr val="accent3"/>
                </a:solidFill>
                <a:latin typeface="Verdana" panose="020B0604030504040204" pitchFamily="34" charset="0"/>
                <a:ea typeface="Verdana" panose="020B0604030504040204" pitchFamily="34" charset="0"/>
                <a:sym typeface="Calibri"/>
              </a:rPr>
              <a:t>bestemt flertal</a:t>
            </a:r>
            <a:r>
              <a:rPr lang="da-DK" dirty="0" smtClean="0">
                <a:latin typeface="Verdana" panose="020B0604030504040204" pitchFamily="34" charset="0"/>
                <a:ea typeface="Verdana" panose="020B0604030504040204" pitchFamily="34" charset="0"/>
                <a:sym typeface="Calibri"/>
              </a:rPr>
              <a:t>. Navneord i bestemt flertal skal have endelsen </a:t>
            </a:r>
            <a:r>
              <a:rPr lang="da-DK" i="1" dirty="0">
                <a:latin typeface="Verdana" panose="020B0604030504040204" pitchFamily="34" charset="0"/>
                <a:ea typeface="Verdana" panose="020B0604030504040204" pitchFamily="34" charset="0"/>
                <a:sym typeface="Calibri"/>
              </a:rPr>
              <a:t>-</a:t>
            </a:r>
            <a:r>
              <a:rPr lang="da-DK" i="1" dirty="0" smtClean="0">
                <a:latin typeface="Verdana" panose="020B0604030504040204" pitchFamily="34" charset="0"/>
                <a:ea typeface="Verdana" panose="020B0604030504040204" pitchFamily="34" charset="0"/>
                <a:sym typeface="Calibri"/>
              </a:rPr>
              <a:t>ene</a:t>
            </a:r>
            <a:r>
              <a:rPr lang="da-DK" dirty="0" smtClean="0">
                <a:latin typeface="Verdana" panose="020B0604030504040204" pitchFamily="34" charset="0"/>
                <a:ea typeface="Verdana" panose="020B0604030504040204" pitchFamily="34" charset="0"/>
                <a:sym typeface="Calibri"/>
              </a:rPr>
              <a:t> (løb</a:t>
            </a:r>
            <a:r>
              <a:rPr lang="da-DK" u="sng" dirty="0" smtClean="0">
                <a:latin typeface="Verdana" panose="020B0604030504040204" pitchFamily="34" charset="0"/>
                <a:ea typeface="Verdana" panose="020B0604030504040204" pitchFamily="34" charset="0"/>
                <a:sym typeface="Calibri"/>
              </a:rPr>
              <a:t>ene</a:t>
            </a:r>
            <a:r>
              <a:rPr lang="da-DK" dirty="0" smtClean="0">
                <a:latin typeface="Verdana" panose="020B0604030504040204" pitchFamily="34" charset="0"/>
                <a:ea typeface="Verdana" panose="020B0604030504040204" pitchFamily="34" charset="0"/>
                <a:sym typeface="Calibri"/>
              </a:rPr>
              <a:t>, sejl</a:t>
            </a:r>
            <a:r>
              <a:rPr lang="da-DK" u="sng" dirty="0" smtClean="0">
                <a:latin typeface="Verdana" panose="020B0604030504040204" pitchFamily="34" charset="0"/>
                <a:ea typeface="Verdana" panose="020B0604030504040204" pitchFamily="34" charset="0"/>
                <a:sym typeface="Calibri"/>
              </a:rPr>
              <a:t>ene</a:t>
            </a:r>
            <a:r>
              <a:rPr lang="da-DK" dirty="0" smtClean="0">
                <a:latin typeface="Verdana" panose="020B0604030504040204" pitchFamily="34" charset="0"/>
                <a:ea typeface="Verdana" panose="020B0604030504040204" pitchFamily="34" charset="0"/>
                <a:sym typeface="Calibri"/>
              </a:rPr>
              <a:t>, spring</a:t>
            </a:r>
            <a:r>
              <a:rPr lang="da-DK" u="sng" dirty="0" smtClean="0">
                <a:latin typeface="Verdana" panose="020B0604030504040204" pitchFamily="34" charset="0"/>
                <a:ea typeface="Verdana" panose="020B0604030504040204" pitchFamily="34" charset="0"/>
                <a:sym typeface="Calibri"/>
              </a:rPr>
              <a:t>ene</a:t>
            </a:r>
            <a:r>
              <a:rPr lang="da-DK" dirty="0" smtClean="0">
                <a:latin typeface="Verdana" panose="020B0604030504040204" pitchFamily="34" charset="0"/>
                <a:ea typeface="Verdana" panose="020B0604030504040204" pitchFamily="34" charset="0"/>
                <a:sym typeface="Calibri"/>
              </a:rPr>
              <a:t>).</a:t>
            </a:r>
          </a:p>
          <a:p>
            <a:endParaRPr lang="da-DK" dirty="0">
              <a:solidFill>
                <a:schemeClr val="accent3"/>
              </a:solidFill>
              <a:latin typeface="Verdana" panose="020B0604030504040204" pitchFamily="34" charset="0"/>
              <a:ea typeface="Verdana" panose="020B0604030504040204" pitchFamily="34" charset="0"/>
              <a:sym typeface="Calibri"/>
            </a:endParaRPr>
          </a:p>
          <a:p>
            <a:r>
              <a:rPr lang="da-DK" dirty="0" smtClean="0">
                <a:latin typeface="Verdana" panose="020B0604030504040204" pitchFamily="34" charset="0"/>
                <a:ea typeface="Verdana" panose="020B0604030504040204" pitchFamily="34" charset="0"/>
                <a:sym typeface="Calibri"/>
              </a:rPr>
              <a:t>I </a:t>
            </a:r>
            <a:r>
              <a:rPr lang="da-DK" b="1" dirty="0" smtClean="0">
                <a:solidFill>
                  <a:schemeClr val="accent3"/>
                </a:solidFill>
                <a:latin typeface="Verdana" panose="020B0604030504040204" pitchFamily="34" charset="0"/>
                <a:ea typeface="Verdana" panose="020B0604030504040204" pitchFamily="34" charset="0"/>
                <a:sym typeface="Calibri"/>
              </a:rPr>
              <a:t>anden</a:t>
            </a:r>
            <a:r>
              <a:rPr lang="da-DK" dirty="0" smtClean="0">
                <a:latin typeface="Verdana" panose="020B0604030504040204" pitchFamily="34" charset="0"/>
                <a:ea typeface="Verdana" panose="020B0604030504040204" pitchFamily="34" charset="0"/>
                <a:sym typeface="Calibri"/>
              </a:rPr>
              <a:t> sætning er ordet </a:t>
            </a:r>
            <a:r>
              <a:rPr lang="da-DK" b="1" i="1" dirty="0" smtClean="0">
                <a:solidFill>
                  <a:schemeClr val="accent3"/>
                </a:solidFill>
                <a:latin typeface="Verdana" panose="020B0604030504040204" pitchFamily="34" charset="0"/>
                <a:ea typeface="Verdana" panose="020B0604030504040204" pitchFamily="34" charset="0"/>
                <a:sym typeface="Calibri"/>
              </a:rPr>
              <a:t>løbende</a:t>
            </a:r>
            <a:r>
              <a:rPr lang="da-DK" dirty="0" smtClean="0">
                <a:latin typeface="Verdana" panose="020B0604030504040204" pitchFamily="34" charset="0"/>
                <a:ea typeface="Verdana" panose="020B0604030504040204" pitchFamily="34" charset="0"/>
                <a:sym typeface="Calibri"/>
              </a:rPr>
              <a:t> et </a:t>
            </a:r>
            <a:r>
              <a:rPr lang="da-DK" b="1" dirty="0" smtClean="0">
                <a:solidFill>
                  <a:schemeClr val="accent3"/>
                </a:solidFill>
                <a:latin typeface="Verdana" panose="020B0604030504040204" pitchFamily="34" charset="0"/>
                <a:ea typeface="Verdana" panose="020B0604030504040204" pitchFamily="34" charset="0"/>
                <a:sym typeface="Calibri"/>
              </a:rPr>
              <a:t>udsagnsord</a:t>
            </a:r>
            <a:r>
              <a:rPr lang="da-DK" dirty="0" smtClean="0">
                <a:latin typeface="Verdana" panose="020B0604030504040204" pitchFamily="34" charset="0"/>
                <a:ea typeface="Verdana" panose="020B0604030504040204" pitchFamily="34" charset="0"/>
                <a:sym typeface="Calibri"/>
              </a:rPr>
              <a:t> med formen </a:t>
            </a:r>
            <a:r>
              <a:rPr lang="da-DK" b="1" dirty="0" smtClean="0">
                <a:solidFill>
                  <a:schemeClr val="accent3"/>
                </a:solidFill>
                <a:latin typeface="Verdana" panose="020B0604030504040204" pitchFamily="34" charset="0"/>
                <a:ea typeface="Verdana" panose="020B0604030504040204" pitchFamily="34" charset="0"/>
                <a:sym typeface="Calibri"/>
              </a:rPr>
              <a:t>lang</a:t>
            </a:r>
            <a:r>
              <a:rPr lang="da-DK" dirty="0" smtClean="0">
                <a:latin typeface="Verdana" panose="020B0604030504040204" pitchFamily="34" charset="0"/>
                <a:ea typeface="Verdana" panose="020B0604030504040204" pitchFamily="34" charset="0"/>
                <a:sym typeface="Calibri"/>
              </a:rPr>
              <a:t> </a:t>
            </a:r>
            <a:r>
              <a:rPr lang="da-DK" b="1" dirty="0" smtClean="0">
                <a:solidFill>
                  <a:schemeClr val="accent3"/>
                </a:solidFill>
                <a:latin typeface="Verdana" panose="020B0604030504040204" pitchFamily="34" charset="0"/>
                <a:ea typeface="Verdana" panose="020B0604030504040204" pitchFamily="34" charset="0"/>
                <a:sym typeface="Calibri"/>
              </a:rPr>
              <a:t>tillægsform</a:t>
            </a:r>
            <a:r>
              <a:rPr lang="da-DK" dirty="0" smtClean="0">
                <a:latin typeface="Verdana" panose="020B0604030504040204" pitchFamily="34" charset="0"/>
                <a:ea typeface="Verdana" panose="020B0604030504040204" pitchFamily="34" charset="0"/>
                <a:sym typeface="Calibri"/>
              </a:rPr>
              <a:t>, og udsagnsord i lang tillægsform skal havelsen endelsen </a:t>
            </a:r>
            <a:r>
              <a:rPr lang="da-DK" i="1" dirty="0">
                <a:latin typeface="Verdana" panose="020B0604030504040204" pitchFamily="34" charset="0"/>
                <a:ea typeface="Verdana" panose="020B0604030504040204" pitchFamily="34" charset="0"/>
                <a:sym typeface="Calibri"/>
              </a:rPr>
              <a:t>-</a:t>
            </a:r>
            <a:r>
              <a:rPr lang="da-DK" i="1" dirty="0" smtClean="0">
                <a:latin typeface="Verdana" panose="020B0604030504040204" pitchFamily="34" charset="0"/>
                <a:ea typeface="Verdana" panose="020B0604030504040204" pitchFamily="34" charset="0"/>
                <a:sym typeface="Calibri"/>
              </a:rPr>
              <a:t>ende </a:t>
            </a:r>
            <a:r>
              <a:rPr lang="da-DK" dirty="0" smtClean="0">
                <a:latin typeface="Verdana" panose="020B0604030504040204" pitchFamily="34" charset="0"/>
                <a:ea typeface="Verdana" panose="020B0604030504040204" pitchFamily="34" charset="0"/>
                <a:sym typeface="Calibri"/>
              </a:rPr>
              <a:t>(løb</a:t>
            </a:r>
            <a:r>
              <a:rPr lang="da-DK" u="sng" dirty="0" smtClean="0">
                <a:latin typeface="Verdana" panose="020B0604030504040204" pitchFamily="34" charset="0"/>
                <a:ea typeface="Verdana" panose="020B0604030504040204" pitchFamily="34" charset="0"/>
                <a:sym typeface="Calibri"/>
              </a:rPr>
              <a:t>ende</a:t>
            </a:r>
            <a:r>
              <a:rPr lang="da-DK" dirty="0" smtClean="0">
                <a:latin typeface="Verdana" panose="020B0604030504040204" pitchFamily="34" charset="0"/>
                <a:ea typeface="Verdana" panose="020B0604030504040204" pitchFamily="34" charset="0"/>
                <a:sym typeface="Calibri"/>
              </a:rPr>
              <a:t>, sejl</a:t>
            </a:r>
            <a:r>
              <a:rPr lang="da-DK" u="sng" dirty="0" smtClean="0">
                <a:latin typeface="Verdana" panose="020B0604030504040204" pitchFamily="34" charset="0"/>
                <a:ea typeface="Verdana" panose="020B0604030504040204" pitchFamily="34" charset="0"/>
                <a:sym typeface="Calibri"/>
              </a:rPr>
              <a:t>ende</a:t>
            </a:r>
            <a:r>
              <a:rPr lang="da-DK" dirty="0" smtClean="0">
                <a:latin typeface="Verdana" panose="020B0604030504040204" pitchFamily="34" charset="0"/>
                <a:ea typeface="Verdana" panose="020B0604030504040204" pitchFamily="34" charset="0"/>
                <a:sym typeface="Calibri"/>
              </a:rPr>
              <a:t>, spring</a:t>
            </a:r>
            <a:r>
              <a:rPr lang="da-DK" u="sng" dirty="0" smtClean="0">
                <a:latin typeface="Verdana" panose="020B0604030504040204" pitchFamily="34" charset="0"/>
                <a:ea typeface="Verdana" panose="020B0604030504040204" pitchFamily="34" charset="0"/>
                <a:sym typeface="Calibri"/>
              </a:rPr>
              <a:t>ende</a:t>
            </a:r>
            <a:r>
              <a:rPr lang="da-DK" dirty="0" smtClean="0">
                <a:latin typeface="Verdana" panose="020B0604030504040204" pitchFamily="34" charset="0"/>
                <a:ea typeface="Verdana" panose="020B0604030504040204" pitchFamily="34" charset="0"/>
                <a:sym typeface="Calibri"/>
              </a:rPr>
              <a:t>)</a:t>
            </a:r>
            <a:r>
              <a:rPr lang="da-DK" i="1" dirty="0" smtClean="0">
                <a:latin typeface="Verdana" panose="020B0604030504040204" pitchFamily="34" charset="0"/>
                <a:ea typeface="Verdana" panose="020B0604030504040204" pitchFamily="34" charset="0"/>
                <a:sym typeface="Calibri"/>
              </a:rPr>
              <a:t>.</a:t>
            </a:r>
          </a:p>
          <a:p>
            <a:endParaRPr lang="da-DK" b="1" i="1" dirty="0">
              <a:solidFill>
                <a:schemeClr val="accent3"/>
              </a:solidFill>
              <a:latin typeface="Verdana" panose="020B0604030504040204" pitchFamily="34" charset="0"/>
              <a:ea typeface="Verdana" panose="020B0604030504040204" pitchFamily="34" charset="0"/>
              <a:sym typeface="Calibri"/>
            </a:endParaRPr>
          </a:p>
          <a:p>
            <a:r>
              <a:rPr lang="da-DK" b="1" dirty="0" smtClean="0">
                <a:latin typeface="Verdana" panose="020B0604030504040204" pitchFamily="34" charset="0"/>
                <a:ea typeface="Verdana" panose="020B0604030504040204" pitchFamily="34" charset="0"/>
                <a:sym typeface="Calibri"/>
              </a:rPr>
              <a:t>HUSK</a:t>
            </a:r>
            <a:r>
              <a:rPr lang="da-DK" dirty="0" smtClean="0">
                <a:latin typeface="Verdana" panose="020B0604030504040204" pitchFamily="34" charset="0"/>
                <a:ea typeface="Verdana" panose="020B0604030504040204" pitchFamily="34" charset="0"/>
                <a:sym typeface="Calibri"/>
              </a:rPr>
              <a:t>, at du skal være opmærksom på </a:t>
            </a:r>
            <a:r>
              <a:rPr lang="da-DK" b="1" dirty="0" smtClean="0">
                <a:solidFill>
                  <a:schemeClr val="accent3"/>
                </a:solidFill>
                <a:latin typeface="Verdana" panose="020B0604030504040204" pitchFamily="34" charset="0"/>
                <a:ea typeface="Verdana" panose="020B0604030504040204" pitchFamily="34" charset="0"/>
                <a:sym typeface="Calibri"/>
              </a:rPr>
              <a:t>ordklassen</a:t>
            </a:r>
            <a:r>
              <a:rPr lang="da-DK" dirty="0" smtClean="0">
                <a:latin typeface="Verdana" panose="020B0604030504040204" pitchFamily="34" charset="0"/>
                <a:ea typeface="Verdana" panose="020B0604030504040204" pitchFamily="34" charset="0"/>
                <a:sym typeface="Calibri"/>
              </a:rPr>
              <a:t>. Du kan fx spørge til, om der er tale om en ting, der er flere af (fx </a:t>
            </a:r>
            <a:r>
              <a:rPr lang="da-DK" i="1" dirty="0" smtClean="0">
                <a:latin typeface="Verdana" panose="020B0604030504040204" pitchFamily="34" charset="0"/>
                <a:ea typeface="Verdana" panose="020B0604030504040204" pitchFamily="34" charset="0"/>
                <a:sym typeface="Calibri"/>
              </a:rPr>
              <a:t>løbene</a:t>
            </a:r>
            <a:r>
              <a:rPr lang="da-DK" dirty="0" smtClean="0">
                <a:latin typeface="Verdana" panose="020B0604030504040204" pitchFamily="34" charset="0"/>
                <a:ea typeface="Verdana" panose="020B0604030504040204" pitchFamily="34" charset="0"/>
                <a:sym typeface="Calibri"/>
              </a:rPr>
              <a:t> - så er det et navneord), eller om der er tale om nogen, der gør eller foretager sig noget (fx en hest, der kommer </a:t>
            </a:r>
            <a:r>
              <a:rPr lang="da-DK" i="1" dirty="0" smtClean="0">
                <a:latin typeface="Verdana" panose="020B0604030504040204" pitchFamily="34" charset="0"/>
                <a:ea typeface="Verdana" panose="020B0604030504040204" pitchFamily="34" charset="0"/>
                <a:sym typeface="Calibri"/>
              </a:rPr>
              <a:t>løbende</a:t>
            </a:r>
            <a:r>
              <a:rPr lang="da-DK" dirty="0" smtClean="0">
                <a:latin typeface="Verdana" panose="020B0604030504040204" pitchFamily="34" charset="0"/>
                <a:ea typeface="Verdana" panose="020B0604030504040204" pitchFamily="34" charset="0"/>
                <a:sym typeface="Calibri"/>
              </a:rPr>
              <a:t> - så er det et udsagnsord).</a:t>
            </a:r>
            <a:endParaRPr lang="da-DK" dirty="0" smtClean="0">
              <a:solidFill>
                <a:schemeClr val="accent3"/>
              </a:solidFill>
              <a:latin typeface="Verdana" panose="020B0604030504040204" pitchFamily="34" charset="0"/>
              <a:ea typeface="Verdana" panose="020B0604030504040204" pitchFamily="34" charset="0"/>
              <a:sym typeface="Calibri"/>
            </a:endParaRPr>
          </a:p>
          <a:p>
            <a:endParaRPr lang="da-DK" dirty="0">
              <a:latin typeface="Verdana" panose="020B0604030504040204" pitchFamily="34" charset="0"/>
              <a:ea typeface="Verdana" panose="020B0604030504040204" pitchFamily="34" charset="0"/>
              <a:sym typeface="Calibri"/>
            </a:endParaRPr>
          </a:p>
          <a:p>
            <a:endParaRPr lang="da-DK" dirty="0">
              <a:latin typeface="Verdana" panose="020B0604030504040204" pitchFamily="34" charset="0"/>
              <a:ea typeface="Verdana" panose="020B0604030504040204" pitchFamily="34" charset="0"/>
              <a:sym typeface="Calibri"/>
            </a:endParaRPr>
          </a:p>
          <a:p>
            <a:endParaRPr lang="da-DK" b="1" dirty="0">
              <a:latin typeface="Verdana" panose="020B0604030504040204" pitchFamily="34" charset="0"/>
              <a:ea typeface="Verdana" panose="020B0604030504040204" pitchFamily="34" charset="0"/>
              <a:sym typeface="Calibri"/>
            </a:endParaRPr>
          </a:p>
        </p:txBody>
      </p:sp>
      <p:sp>
        <p:nvSpPr>
          <p:cNvPr id="15" name="Højrepil 14"/>
          <p:cNvSpPr/>
          <p:nvPr/>
        </p:nvSpPr>
        <p:spPr>
          <a:xfrm>
            <a:off x="384375" y="1246181"/>
            <a:ext cx="1949062" cy="842495"/>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p:cNvSpPr/>
          <p:nvPr/>
        </p:nvSpPr>
        <p:spPr>
          <a:xfrm>
            <a:off x="364221" y="1424016"/>
            <a:ext cx="1939570" cy="461665"/>
          </a:xfrm>
          <a:prstGeom prst="rect">
            <a:avLst/>
          </a:prstGeom>
        </p:spPr>
        <p:txBody>
          <a:bodyPr wrap="none">
            <a:spAutoFit/>
          </a:bodyPr>
          <a:lstStyle/>
          <a:p>
            <a:r>
              <a:rPr lang="da-DK" sz="2400" b="1" dirty="0" smtClean="0">
                <a:solidFill>
                  <a:schemeClr val="bg1"/>
                </a:solidFill>
                <a:latin typeface="Arial"/>
                <a:cs typeface="Arial"/>
                <a:sym typeface="Arial"/>
              </a:rPr>
              <a:t>FEJLTYPER</a:t>
            </a:r>
            <a:endParaRPr lang="da-DK" sz="2400" dirty="0">
              <a:solidFill>
                <a:schemeClr val="bg1"/>
              </a:solidFill>
            </a:endParaRPr>
          </a:p>
        </p:txBody>
      </p:sp>
    </p:spTree>
    <p:extLst>
      <p:ext uri="{BB962C8B-B14F-4D97-AF65-F5344CB8AC3E}">
        <p14:creationId xmlns:p14="http://schemas.microsoft.com/office/powerpoint/2010/main" val="4170501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Kender du forskellige </a:t>
            </a:r>
            <a:r>
              <a:rPr lang="da-DK" sz="3400" b="1" dirty="0" smtClean="0">
                <a:solidFill>
                  <a:schemeClr val="accent3"/>
                </a:solidFill>
                <a:latin typeface="Arial"/>
                <a:ea typeface="Arial"/>
                <a:cs typeface="Arial"/>
                <a:sym typeface="Arial"/>
              </a:rPr>
              <a:t>fejltyper</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14" name="Google Shape;521;p57"/>
          <p:cNvSpPr/>
          <p:nvPr/>
        </p:nvSpPr>
        <p:spPr>
          <a:xfrm>
            <a:off x="334575" y="1654848"/>
            <a:ext cx="11362878" cy="3472323"/>
          </a:xfrm>
          <a:prstGeom prst="rect">
            <a:avLst/>
          </a:prstGeom>
          <a:noFill/>
          <a:ln>
            <a:noFill/>
          </a:ln>
        </p:spPr>
        <p:txBody>
          <a:bodyPr spcFirstLastPara="1" wrap="square" lIns="121900" tIns="60925" rIns="121900" bIns="60925" anchor="t" anchorCtr="0">
            <a:noAutofit/>
          </a:bodyPr>
          <a:lstStyle/>
          <a:p>
            <a:endParaRPr lang="da-DK" sz="1800" dirty="0"/>
          </a:p>
          <a:p>
            <a:endParaRPr sz="1800" dirty="0">
              <a:latin typeface="Calibri"/>
              <a:ea typeface="Calibri"/>
              <a:cs typeface="Calibri"/>
              <a:sym typeface="Calibri"/>
            </a:endParaRPr>
          </a:p>
        </p:txBody>
      </p:sp>
      <p:sp>
        <p:nvSpPr>
          <p:cNvPr id="11" name="Google Shape;521;p57"/>
          <p:cNvSpPr/>
          <p:nvPr/>
        </p:nvSpPr>
        <p:spPr>
          <a:xfrm>
            <a:off x="334574" y="1883669"/>
            <a:ext cx="11694139" cy="5165545"/>
          </a:xfrm>
          <a:prstGeom prst="rect">
            <a:avLst/>
          </a:prstGeom>
          <a:noFill/>
          <a:ln>
            <a:noFill/>
          </a:ln>
        </p:spPr>
        <p:txBody>
          <a:bodyPr spcFirstLastPara="1" wrap="square" lIns="121900" tIns="60925" rIns="121900" bIns="60925" anchor="t" anchorCtr="0">
            <a:noAutofit/>
          </a:bodyPr>
          <a:lstStyle/>
          <a:p>
            <a:endParaRPr lang="da-DK" sz="1800" dirty="0"/>
          </a:p>
          <a:p>
            <a:r>
              <a:rPr lang="da-DK" b="1" u="sng" dirty="0">
                <a:solidFill>
                  <a:schemeClr val="accent3"/>
                </a:solidFill>
                <a:latin typeface="Verdana" panose="020B0604030504040204" pitchFamily="34" charset="0"/>
                <a:ea typeface="Verdana" panose="020B0604030504040204" pitchFamily="34" charset="0"/>
                <a:sym typeface="Calibri"/>
              </a:rPr>
              <a:t>r</a:t>
            </a:r>
            <a:r>
              <a:rPr lang="da-DK" b="1" u="sng" dirty="0" smtClean="0">
                <a:solidFill>
                  <a:schemeClr val="accent3"/>
                </a:solidFill>
                <a:latin typeface="Verdana" panose="020B0604030504040204" pitchFamily="34" charset="0"/>
                <a:ea typeface="Verdana" panose="020B0604030504040204" pitchFamily="34" charset="0"/>
                <a:sym typeface="Calibri"/>
              </a:rPr>
              <a:t>-problemer med navneord i flertal</a:t>
            </a:r>
            <a:r>
              <a:rPr lang="da-DK" dirty="0" smtClean="0">
                <a:latin typeface="Verdana" panose="020B0604030504040204" pitchFamily="34" charset="0"/>
                <a:ea typeface="Verdana" panose="020B0604030504040204" pitchFamily="34" charset="0"/>
                <a:sym typeface="Calibri"/>
              </a:rPr>
              <a:t>: Vær opmærksom på navneord, der ender på -r i ental:</a:t>
            </a:r>
          </a:p>
          <a:p>
            <a:endParaRPr lang="da-DK" dirty="0">
              <a:latin typeface="Verdana" panose="020B0604030504040204" pitchFamily="34" charset="0"/>
              <a:ea typeface="Verdana" panose="020B0604030504040204" pitchFamily="34" charset="0"/>
              <a:sym typeface="Calibri"/>
            </a:endParaRPr>
          </a:p>
          <a:p>
            <a:r>
              <a:rPr lang="da-DK" dirty="0" smtClean="0">
                <a:latin typeface="Verdana" panose="020B0604030504040204" pitchFamily="34" charset="0"/>
                <a:ea typeface="Verdana" panose="020B0604030504040204" pitchFamily="34" charset="0"/>
                <a:sym typeface="Calibri"/>
              </a:rPr>
              <a:t>   - </a:t>
            </a:r>
            <a:r>
              <a:rPr lang="da-DK" i="1" dirty="0" smtClean="0">
                <a:latin typeface="Verdana" panose="020B0604030504040204" pitchFamily="34" charset="0"/>
                <a:ea typeface="Verdana" panose="020B0604030504040204" pitchFamily="34" charset="0"/>
                <a:sym typeface="Calibri"/>
              </a:rPr>
              <a:t>lærer</a:t>
            </a:r>
            <a:r>
              <a:rPr lang="da-DK" dirty="0" smtClean="0">
                <a:latin typeface="Verdana" panose="020B0604030504040204" pitchFamily="34" charset="0"/>
                <a:ea typeface="Verdana" panose="020B0604030504040204" pitchFamily="34" charset="0"/>
                <a:sym typeface="Calibri"/>
              </a:rPr>
              <a:t>,</a:t>
            </a:r>
            <a:r>
              <a:rPr lang="da-DK" i="1" dirty="0" smtClean="0">
                <a:latin typeface="Verdana" panose="020B0604030504040204" pitchFamily="34" charset="0"/>
                <a:ea typeface="Verdana" panose="020B0604030504040204" pitchFamily="34" charset="0"/>
                <a:sym typeface="Calibri"/>
              </a:rPr>
              <a:t> </a:t>
            </a:r>
            <a:r>
              <a:rPr lang="da-DK" i="1" dirty="0">
                <a:latin typeface="Verdana" panose="020B0604030504040204" pitchFamily="34" charset="0"/>
                <a:ea typeface="Verdana" panose="020B0604030504040204" pitchFamily="34" charset="0"/>
                <a:sym typeface="Calibri"/>
              </a:rPr>
              <a:t>leder</a:t>
            </a:r>
            <a:r>
              <a:rPr lang="da-DK" dirty="0">
                <a:latin typeface="Verdana" panose="020B0604030504040204" pitchFamily="34" charset="0"/>
                <a:ea typeface="Verdana" panose="020B0604030504040204" pitchFamily="34" charset="0"/>
                <a:sym typeface="Calibri"/>
              </a:rPr>
              <a:t>,</a:t>
            </a:r>
            <a:r>
              <a:rPr lang="da-DK" i="1" dirty="0">
                <a:latin typeface="Verdana" panose="020B0604030504040204" pitchFamily="34" charset="0"/>
                <a:ea typeface="Verdana" panose="020B0604030504040204" pitchFamily="34" charset="0"/>
                <a:sym typeface="Calibri"/>
              </a:rPr>
              <a:t> </a:t>
            </a:r>
            <a:r>
              <a:rPr lang="da-DK" i="1" dirty="0" smtClean="0">
                <a:latin typeface="Verdana" panose="020B0604030504040204" pitchFamily="34" charset="0"/>
                <a:ea typeface="Verdana" panose="020B0604030504040204" pitchFamily="34" charset="0"/>
                <a:sym typeface="Calibri"/>
              </a:rPr>
              <a:t>sanger</a:t>
            </a:r>
            <a:r>
              <a:rPr lang="da-DK" dirty="0" smtClean="0">
                <a:latin typeface="Verdana" panose="020B0604030504040204" pitchFamily="34" charset="0"/>
                <a:ea typeface="Verdana" panose="020B0604030504040204" pitchFamily="34" charset="0"/>
                <a:sym typeface="Calibri"/>
              </a:rPr>
              <a:t>,</a:t>
            </a:r>
            <a:r>
              <a:rPr lang="da-DK" i="1" dirty="0" smtClean="0">
                <a:latin typeface="Verdana" panose="020B0604030504040204" pitchFamily="34" charset="0"/>
                <a:ea typeface="Verdana" panose="020B0604030504040204" pitchFamily="34" charset="0"/>
                <a:sym typeface="Calibri"/>
              </a:rPr>
              <a:t> vikar</a:t>
            </a:r>
            <a:r>
              <a:rPr lang="da-DK" dirty="0" smtClean="0">
                <a:latin typeface="Verdana" panose="020B0604030504040204" pitchFamily="34" charset="0"/>
                <a:ea typeface="Verdana" panose="020B0604030504040204" pitchFamily="34" charset="0"/>
                <a:sym typeface="Calibri"/>
              </a:rPr>
              <a:t>,</a:t>
            </a:r>
            <a:r>
              <a:rPr lang="da-DK" i="1" dirty="0" smtClean="0">
                <a:latin typeface="Verdana" panose="020B0604030504040204" pitchFamily="34" charset="0"/>
                <a:ea typeface="Verdana" panose="020B0604030504040204" pitchFamily="34" charset="0"/>
                <a:sym typeface="Calibri"/>
              </a:rPr>
              <a:t> inspektør</a:t>
            </a:r>
            <a:r>
              <a:rPr lang="da-DK" dirty="0" smtClean="0">
                <a:latin typeface="Verdana" panose="020B0604030504040204" pitchFamily="34" charset="0"/>
                <a:ea typeface="Verdana" panose="020B0604030504040204" pitchFamily="34" charset="0"/>
                <a:sym typeface="Calibri"/>
              </a:rPr>
              <a:t>,</a:t>
            </a:r>
            <a:r>
              <a:rPr lang="da-DK" i="1" dirty="0" smtClean="0">
                <a:latin typeface="Verdana" panose="020B0604030504040204" pitchFamily="34" charset="0"/>
                <a:ea typeface="Verdana" panose="020B0604030504040204" pitchFamily="34" charset="0"/>
                <a:sym typeface="Calibri"/>
              </a:rPr>
              <a:t> chauffør</a:t>
            </a:r>
          </a:p>
          <a:p>
            <a:endParaRPr lang="da-DK" i="1" dirty="0">
              <a:latin typeface="Verdana" panose="020B0604030504040204" pitchFamily="34" charset="0"/>
              <a:ea typeface="Verdana" panose="020B0604030504040204" pitchFamily="34" charset="0"/>
              <a:sym typeface="Calibri"/>
            </a:endParaRPr>
          </a:p>
          <a:p>
            <a:r>
              <a:rPr lang="da-DK" dirty="0" smtClean="0">
                <a:latin typeface="Verdana" panose="020B0604030504040204" pitchFamily="34" charset="0"/>
                <a:ea typeface="Verdana" panose="020B0604030504040204" pitchFamily="34" charset="0"/>
                <a:sym typeface="Calibri"/>
              </a:rPr>
              <a:t>De får ikke samme endelse, når man skriver dem i ubestemt flertal:</a:t>
            </a:r>
          </a:p>
          <a:p>
            <a:endParaRPr lang="da-DK" i="1" dirty="0">
              <a:latin typeface="Verdana" panose="020B0604030504040204" pitchFamily="34" charset="0"/>
              <a:ea typeface="Verdana" panose="020B0604030504040204" pitchFamily="34" charset="0"/>
              <a:sym typeface="Calibri"/>
            </a:endParaRPr>
          </a:p>
          <a:p>
            <a:r>
              <a:rPr lang="da-DK" dirty="0">
                <a:latin typeface="Verdana" panose="020B0604030504040204" pitchFamily="34" charset="0"/>
                <a:ea typeface="Verdana" panose="020B0604030504040204" pitchFamily="34" charset="0"/>
                <a:sym typeface="Calibri"/>
              </a:rPr>
              <a:t> </a:t>
            </a:r>
            <a:r>
              <a:rPr lang="da-DK" dirty="0" smtClean="0">
                <a:latin typeface="Verdana" panose="020B0604030504040204" pitchFamily="34" charset="0"/>
                <a:ea typeface="Verdana" panose="020B0604030504040204" pitchFamily="34" charset="0"/>
                <a:sym typeface="Calibri"/>
              </a:rPr>
              <a:t>  - </a:t>
            </a:r>
            <a:r>
              <a:rPr lang="da-DK" i="1" dirty="0" smtClean="0">
                <a:latin typeface="Verdana" panose="020B0604030504040204" pitchFamily="34" charset="0"/>
                <a:ea typeface="Verdana" panose="020B0604030504040204" pitchFamily="34" charset="0"/>
                <a:sym typeface="Calibri"/>
              </a:rPr>
              <a:t>lærer</a:t>
            </a:r>
            <a:r>
              <a:rPr lang="da-DK" i="1" u="sng" dirty="0" smtClean="0">
                <a:solidFill>
                  <a:schemeClr val="accent3"/>
                </a:solidFill>
                <a:latin typeface="Verdana" panose="020B0604030504040204" pitchFamily="34" charset="0"/>
                <a:ea typeface="Verdana" panose="020B0604030504040204" pitchFamily="34" charset="0"/>
                <a:sym typeface="Calibri"/>
              </a:rPr>
              <a:t>e</a:t>
            </a:r>
            <a:r>
              <a:rPr lang="da-DK" dirty="0" smtClean="0">
                <a:latin typeface="Verdana" panose="020B0604030504040204" pitchFamily="34" charset="0"/>
                <a:ea typeface="Verdana" panose="020B0604030504040204" pitchFamily="34" charset="0"/>
                <a:sym typeface="Calibri"/>
              </a:rPr>
              <a:t>,</a:t>
            </a:r>
            <a:r>
              <a:rPr lang="da-DK" i="1" dirty="0" smtClean="0">
                <a:latin typeface="Verdana" panose="020B0604030504040204" pitchFamily="34" charset="0"/>
                <a:ea typeface="Verdana" panose="020B0604030504040204" pitchFamily="34" charset="0"/>
                <a:sym typeface="Calibri"/>
              </a:rPr>
              <a:t> leder</a:t>
            </a:r>
            <a:r>
              <a:rPr lang="da-DK" i="1" u="sng" dirty="0" smtClean="0">
                <a:solidFill>
                  <a:schemeClr val="accent3"/>
                </a:solidFill>
                <a:latin typeface="Verdana" panose="020B0604030504040204" pitchFamily="34" charset="0"/>
                <a:ea typeface="Verdana" panose="020B0604030504040204" pitchFamily="34" charset="0"/>
                <a:sym typeface="Calibri"/>
              </a:rPr>
              <a:t>e</a:t>
            </a:r>
            <a:r>
              <a:rPr lang="da-DK" dirty="0" smtClean="0">
                <a:latin typeface="Verdana" panose="020B0604030504040204" pitchFamily="34" charset="0"/>
                <a:ea typeface="Verdana" panose="020B0604030504040204" pitchFamily="34" charset="0"/>
                <a:sym typeface="Calibri"/>
              </a:rPr>
              <a:t>,</a:t>
            </a:r>
            <a:r>
              <a:rPr lang="da-DK" i="1" dirty="0" smtClean="0">
                <a:latin typeface="Verdana" panose="020B0604030504040204" pitchFamily="34" charset="0"/>
                <a:ea typeface="Verdana" panose="020B0604030504040204" pitchFamily="34" charset="0"/>
                <a:sym typeface="Calibri"/>
              </a:rPr>
              <a:t> sanger</a:t>
            </a:r>
            <a:r>
              <a:rPr lang="da-DK" i="1" u="sng" dirty="0" smtClean="0">
                <a:solidFill>
                  <a:schemeClr val="accent3"/>
                </a:solidFill>
                <a:latin typeface="Verdana" panose="020B0604030504040204" pitchFamily="34" charset="0"/>
                <a:ea typeface="Verdana" panose="020B0604030504040204" pitchFamily="34" charset="0"/>
                <a:sym typeface="Calibri"/>
              </a:rPr>
              <a:t>e</a:t>
            </a:r>
            <a:r>
              <a:rPr lang="da-DK" dirty="0" smtClean="0">
                <a:latin typeface="Verdana" panose="020B0604030504040204" pitchFamily="34" charset="0"/>
                <a:ea typeface="Verdana" panose="020B0604030504040204" pitchFamily="34" charset="0"/>
                <a:sym typeface="Calibri"/>
              </a:rPr>
              <a:t>,</a:t>
            </a:r>
            <a:r>
              <a:rPr lang="da-DK" i="1" dirty="0" smtClean="0">
                <a:latin typeface="Verdana" panose="020B0604030504040204" pitchFamily="34" charset="0"/>
                <a:ea typeface="Verdana" panose="020B0604030504040204" pitchFamily="34" charset="0"/>
                <a:sym typeface="Calibri"/>
              </a:rPr>
              <a:t> vikar</a:t>
            </a:r>
            <a:r>
              <a:rPr lang="da-DK" i="1" u="sng" dirty="0" smtClean="0">
                <a:solidFill>
                  <a:schemeClr val="accent3"/>
                </a:solidFill>
                <a:latin typeface="Verdana" panose="020B0604030504040204" pitchFamily="34" charset="0"/>
                <a:ea typeface="Verdana" panose="020B0604030504040204" pitchFamily="34" charset="0"/>
                <a:sym typeface="Calibri"/>
              </a:rPr>
              <a:t>er</a:t>
            </a:r>
            <a:r>
              <a:rPr lang="da-DK" dirty="0" smtClean="0">
                <a:latin typeface="Verdana" panose="020B0604030504040204" pitchFamily="34" charset="0"/>
                <a:ea typeface="Verdana" panose="020B0604030504040204" pitchFamily="34" charset="0"/>
                <a:sym typeface="Calibri"/>
              </a:rPr>
              <a:t>,</a:t>
            </a:r>
            <a:r>
              <a:rPr lang="da-DK" i="1" dirty="0" smtClean="0">
                <a:latin typeface="Verdana" panose="020B0604030504040204" pitchFamily="34" charset="0"/>
                <a:ea typeface="Verdana" panose="020B0604030504040204" pitchFamily="34" charset="0"/>
                <a:sym typeface="Calibri"/>
              </a:rPr>
              <a:t> inspektør</a:t>
            </a:r>
            <a:r>
              <a:rPr lang="da-DK" i="1" u="sng" dirty="0" smtClean="0">
                <a:solidFill>
                  <a:schemeClr val="accent3"/>
                </a:solidFill>
                <a:latin typeface="Verdana" panose="020B0604030504040204" pitchFamily="34" charset="0"/>
                <a:ea typeface="Verdana" panose="020B0604030504040204" pitchFamily="34" charset="0"/>
                <a:sym typeface="Calibri"/>
              </a:rPr>
              <a:t>er</a:t>
            </a:r>
            <a:endParaRPr lang="da-DK" i="1" u="sng" dirty="0">
              <a:solidFill>
                <a:schemeClr val="accent3"/>
              </a:solidFill>
              <a:latin typeface="Verdana" panose="020B0604030504040204" pitchFamily="34" charset="0"/>
              <a:ea typeface="Verdana" panose="020B0604030504040204" pitchFamily="34" charset="0"/>
              <a:sym typeface="Calibri"/>
            </a:endParaRPr>
          </a:p>
          <a:p>
            <a:r>
              <a:rPr lang="da-DK" i="1" dirty="0" smtClean="0">
                <a:latin typeface="Verdana" panose="020B0604030504040204" pitchFamily="34" charset="0"/>
                <a:ea typeface="Verdana" panose="020B0604030504040204" pitchFamily="34" charset="0"/>
                <a:sym typeface="Calibri"/>
              </a:rPr>
              <a:t> </a:t>
            </a:r>
            <a:endParaRPr lang="da-DK" i="1" dirty="0">
              <a:latin typeface="Verdana" panose="020B0604030504040204" pitchFamily="34" charset="0"/>
              <a:ea typeface="Verdana" panose="020B0604030504040204" pitchFamily="34" charset="0"/>
              <a:sym typeface="Calibri"/>
            </a:endParaRPr>
          </a:p>
          <a:p>
            <a:r>
              <a:rPr lang="da-DK" dirty="0" smtClean="0">
                <a:latin typeface="Verdana" panose="020B0604030504040204" pitchFamily="34" charset="0"/>
                <a:ea typeface="Verdana" panose="020B0604030504040204" pitchFamily="34" charset="0"/>
                <a:sym typeface="Calibri"/>
              </a:rPr>
              <a:t>Sig fx ordet </a:t>
            </a:r>
            <a:r>
              <a:rPr lang="da-DK" i="1" dirty="0" smtClean="0">
                <a:solidFill>
                  <a:schemeClr val="accent3"/>
                </a:solidFill>
                <a:latin typeface="Verdana" panose="020B0604030504040204" pitchFamily="34" charset="0"/>
                <a:ea typeface="Verdana" panose="020B0604030504040204" pitchFamily="34" charset="0"/>
                <a:sym typeface="Calibri"/>
              </a:rPr>
              <a:t>lærer</a:t>
            </a:r>
            <a:r>
              <a:rPr lang="da-DK" dirty="0" smtClean="0">
                <a:latin typeface="Verdana" panose="020B0604030504040204" pitchFamily="34" charset="0"/>
                <a:ea typeface="Verdana" panose="020B0604030504040204" pitchFamily="34" charset="0"/>
                <a:sym typeface="Calibri"/>
              </a:rPr>
              <a:t> højt for dig selv. Man kan høre, at der er mest </a:t>
            </a:r>
            <a:r>
              <a:rPr lang="da-DK" b="1" dirty="0" smtClean="0">
                <a:solidFill>
                  <a:schemeClr val="accent3"/>
                </a:solidFill>
                <a:latin typeface="Verdana" panose="020B0604030504040204" pitchFamily="34" charset="0"/>
                <a:ea typeface="Verdana" panose="020B0604030504040204" pitchFamily="34" charset="0"/>
                <a:sym typeface="Calibri"/>
              </a:rPr>
              <a:t>tryk</a:t>
            </a:r>
            <a:r>
              <a:rPr lang="da-DK" dirty="0" smtClean="0">
                <a:latin typeface="Verdana" panose="020B0604030504040204" pitchFamily="34" charset="0"/>
                <a:ea typeface="Verdana" panose="020B0604030504040204" pitchFamily="34" charset="0"/>
                <a:sym typeface="Calibri"/>
              </a:rPr>
              <a:t> på den </a:t>
            </a:r>
            <a:r>
              <a:rPr lang="da-DK" b="1" dirty="0" smtClean="0">
                <a:solidFill>
                  <a:schemeClr val="accent3"/>
                </a:solidFill>
                <a:latin typeface="Verdana" panose="020B0604030504040204" pitchFamily="34" charset="0"/>
                <a:ea typeface="Verdana" panose="020B0604030504040204" pitchFamily="34" charset="0"/>
                <a:sym typeface="Calibri"/>
              </a:rPr>
              <a:t>første del</a:t>
            </a:r>
            <a:r>
              <a:rPr lang="da-DK" dirty="0" smtClean="0">
                <a:latin typeface="Verdana" panose="020B0604030504040204" pitchFamily="34" charset="0"/>
                <a:ea typeface="Verdana" panose="020B0604030504040204" pitchFamily="34" charset="0"/>
                <a:sym typeface="Calibri"/>
              </a:rPr>
              <a:t> af ordet: </a:t>
            </a:r>
            <a:r>
              <a:rPr lang="da-DK" b="1" i="1" dirty="0" smtClean="0">
                <a:latin typeface="Verdana" panose="020B0604030504040204" pitchFamily="34" charset="0"/>
                <a:ea typeface="Verdana" panose="020B0604030504040204" pitchFamily="34" charset="0"/>
                <a:sym typeface="Calibri"/>
              </a:rPr>
              <a:t>læ</a:t>
            </a:r>
            <a:r>
              <a:rPr lang="da-DK" i="1" dirty="0" smtClean="0">
                <a:latin typeface="Verdana" panose="020B0604030504040204" pitchFamily="34" charset="0"/>
                <a:ea typeface="Verdana" panose="020B0604030504040204" pitchFamily="34" charset="0"/>
                <a:sym typeface="Calibri"/>
              </a:rPr>
              <a:t>rer</a:t>
            </a:r>
            <a:r>
              <a:rPr lang="da-DK" dirty="0" smtClean="0">
                <a:latin typeface="Verdana" panose="020B0604030504040204" pitchFamily="34" charset="0"/>
                <a:ea typeface="Verdana" panose="020B0604030504040204" pitchFamily="34" charset="0"/>
                <a:sym typeface="Calibri"/>
              </a:rPr>
              <a:t>. Ved navneord der ender på -r, og som har mest tryk på første del af ordet, når man udtaler det, skal man tilføje -e i endelsen i ubestemt flertal. Derfor skriver man fx </a:t>
            </a:r>
            <a:r>
              <a:rPr lang="da-DK" i="1" dirty="0" smtClean="0">
                <a:solidFill>
                  <a:schemeClr val="accent3"/>
                </a:solidFill>
                <a:latin typeface="Verdana" panose="020B0604030504040204" pitchFamily="34" charset="0"/>
                <a:ea typeface="Verdana" panose="020B0604030504040204" pitchFamily="34" charset="0"/>
                <a:sym typeface="Calibri"/>
              </a:rPr>
              <a:t>lærere</a:t>
            </a:r>
            <a:r>
              <a:rPr lang="da-DK" dirty="0" smtClean="0">
                <a:latin typeface="Verdana" panose="020B0604030504040204" pitchFamily="34" charset="0"/>
                <a:ea typeface="Verdana" panose="020B0604030504040204" pitchFamily="34" charset="0"/>
                <a:sym typeface="Calibri"/>
              </a:rPr>
              <a:t>, </a:t>
            </a:r>
            <a:r>
              <a:rPr lang="da-DK" i="1" dirty="0" smtClean="0">
                <a:solidFill>
                  <a:schemeClr val="accent3"/>
                </a:solidFill>
                <a:latin typeface="Verdana" panose="020B0604030504040204" pitchFamily="34" charset="0"/>
                <a:ea typeface="Verdana" panose="020B0604030504040204" pitchFamily="34" charset="0"/>
                <a:sym typeface="Calibri"/>
              </a:rPr>
              <a:t>ledere</a:t>
            </a:r>
            <a:r>
              <a:rPr lang="da-DK" dirty="0" smtClean="0">
                <a:latin typeface="Verdana" panose="020B0604030504040204" pitchFamily="34" charset="0"/>
                <a:ea typeface="Verdana" panose="020B0604030504040204" pitchFamily="34" charset="0"/>
                <a:sym typeface="Calibri"/>
              </a:rPr>
              <a:t> og </a:t>
            </a:r>
            <a:r>
              <a:rPr lang="da-DK" i="1" dirty="0" smtClean="0">
                <a:solidFill>
                  <a:schemeClr val="accent3"/>
                </a:solidFill>
                <a:latin typeface="Verdana" panose="020B0604030504040204" pitchFamily="34" charset="0"/>
                <a:ea typeface="Verdana" panose="020B0604030504040204" pitchFamily="34" charset="0"/>
                <a:sym typeface="Calibri"/>
              </a:rPr>
              <a:t>sangere</a:t>
            </a:r>
          </a:p>
          <a:p>
            <a:endParaRPr lang="da-DK" dirty="0" smtClean="0">
              <a:latin typeface="Verdana" panose="020B0604030504040204" pitchFamily="34" charset="0"/>
              <a:ea typeface="Verdana" panose="020B0604030504040204" pitchFamily="34" charset="0"/>
              <a:sym typeface="Calibri"/>
            </a:endParaRPr>
          </a:p>
          <a:p>
            <a:r>
              <a:rPr lang="da-DK" dirty="0" smtClean="0">
                <a:latin typeface="Verdana" panose="020B0604030504040204" pitchFamily="34" charset="0"/>
                <a:ea typeface="Verdana" panose="020B0604030504040204" pitchFamily="34" charset="0"/>
                <a:sym typeface="Calibri"/>
              </a:rPr>
              <a:t>Sig så ordet </a:t>
            </a:r>
            <a:r>
              <a:rPr lang="da-DK" i="1" dirty="0" smtClean="0">
                <a:solidFill>
                  <a:schemeClr val="accent3"/>
                </a:solidFill>
                <a:latin typeface="Verdana" panose="020B0604030504040204" pitchFamily="34" charset="0"/>
                <a:ea typeface="Verdana" panose="020B0604030504040204" pitchFamily="34" charset="0"/>
                <a:sym typeface="Calibri"/>
              </a:rPr>
              <a:t>vikar</a:t>
            </a:r>
            <a:r>
              <a:rPr lang="da-DK" dirty="0" smtClean="0">
                <a:latin typeface="Verdana" panose="020B0604030504040204" pitchFamily="34" charset="0"/>
                <a:ea typeface="Verdana" panose="020B0604030504040204" pitchFamily="34" charset="0"/>
                <a:sym typeface="Calibri"/>
              </a:rPr>
              <a:t> højt for dig selv. Her kan man høre, at der er mest </a:t>
            </a:r>
            <a:r>
              <a:rPr lang="da-DK" b="1" dirty="0" smtClean="0">
                <a:solidFill>
                  <a:schemeClr val="accent3"/>
                </a:solidFill>
                <a:latin typeface="Verdana" panose="020B0604030504040204" pitchFamily="34" charset="0"/>
                <a:ea typeface="Verdana" panose="020B0604030504040204" pitchFamily="34" charset="0"/>
                <a:sym typeface="Calibri"/>
              </a:rPr>
              <a:t>tryk</a:t>
            </a:r>
            <a:r>
              <a:rPr lang="da-DK" dirty="0" smtClean="0">
                <a:latin typeface="Verdana" panose="020B0604030504040204" pitchFamily="34" charset="0"/>
                <a:ea typeface="Verdana" panose="020B0604030504040204" pitchFamily="34" charset="0"/>
                <a:sym typeface="Calibri"/>
              </a:rPr>
              <a:t> på </a:t>
            </a:r>
            <a:r>
              <a:rPr lang="da-DK" b="1" dirty="0" smtClean="0">
                <a:solidFill>
                  <a:schemeClr val="accent3"/>
                </a:solidFill>
                <a:latin typeface="Verdana" panose="020B0604030504040204" pitchFamily="34" charset="0"/>
                <a:ea typeface="Verdana" panose="020B0604030504040204" pitchFamily="34" charset="0"/>
                <a:sym typeface="Calibri"/>
              </a:rPr>
              <a:t>anden del</a:t>
            </a:r>
            <a:r>
              <a:rPr lang="da-DK" dirty="0" smtClean="0">
                <a:latin typeface="Verdana" panose="020B0604030504040204" pitchFamily="34" charset="0"/>
                <a:ea typeface="Verdana" panose="020B0604030504040204" pitchFamily="34" charset="0"/>
                <a:sym typeface="Calibri"/>
              </a:rPr>
              <a:t> af ordet: </a:t>
            </a:r>
            <a:r>
              <a:rPr lang="da-DK" i="1" dirty="0" smtClean="0">
                <a:latin typeface="Verdana" panose="020B0604030504040204" pitchFamily="34" charset="0"/>
                <a:ea typeface="Verdana" panose="020B0604030504040204" pitchFamily="34" charset="0"/>
                <a:sym typeface="Calibri"/>
              </a:rPr>
              <a:t>vi</a:t>
            </a:r>
            <a:r>
              <a:rPr lang="da-DK" b="1" i="1" dirty="0" smtClean="0">
                <a:latin typeface="Verdana" panose="020B0604030504040204" pitchFamily="34" charset="0"/>
                <a:ea typeface="Verdana" panose="020B0604030504040204" pitchFamily="34" charset="0"/>
                <a:sym typeface="Calibri"/>
              </a:rPr>
              <a:t>kar</a:t>
            </a:r>
            <a:r>
              <a:rPr lang="da-DK" dirty="0" smtClean="0">
                <a:latin typeface="Verdana" panose="020B0604030504040204" pitchFamily="34" charset="0"/>
                <a:ea typeface="Verdana" panose="020B0604030504040204" pitchFamily="34" charset="0"/>
                <a:sym typeface="Calibri"/>
              </a:rPr>
              <a:t>. Ved navneord der ender på -r, og som har mest tryk inden i midten af ordet, når man udtaler det, skal man tilføje -er i ubestemt flertal. Derfor skriver man fx </a:t>
            </a:r>
            <a:r>
              <a:rPr lang="da-DK" i="1" dirty="0" smtClean="0">
                <a:solidFill>
                  <a:schemeClr val="accent3"/>
                </a:solidFill>
                <a:latin typeface="Verdana" panose="020B0604030504040204" pitchFamily="34" charset="0"/>
                <a:ea typeface="Verdana" panose="020B0604030504040204" pitchFamily="34" charset="0"/>
                <a:sym typeface="Calibri"/>
              </a:rPr>
              <a:t>vikarer</a:t>
            </a:r>
            <a:r>
              <a:rPr lang="da-DK" dirty="0" smtClean="0">
                <a:latin typeface="Verdana" panose="020B0604030504040204" pitchFamily="34" charset="0"/>
                <a:ea typeface="Verdana" panose="020B0604030504040204" pitchFamily="34" charset="0"/>
                <a:sym typeface="Calibri"/>
              </a:rPr>
              <a:t> og </a:t>
            </a:r>
            <a:r>
              <a:rPr lang="da-DK" i="1" dirty="0" smtClean="0">
                <a:solidFill>
                  <a:schemeClr val="accent3"/>
                </a:solidFill>
                <a:latin typeface="Verdana" panose="020B0604030504040204" pitchFamily="34" charset="0"/>
                <a:ea typeface="Verdana" panose="020B0604030504040204" pitchFamily="34" charset="0"/>
                <a:sym typeface="Calibri"/>
              </a:rPr>
              <a:t>inspektører</a:t>
            </a:r>
            <a:r>
              <a:rPr lang="da-DK" dirty="0" smtClean="0">
                <a:latin typeface="Verdana" panose="020B0604030504040204" pitchFamily="34" charset="0"/>
                <a:ea typeface="Verdana" panose="020B0604030504040204" pitchFamily="34" charset="0"/>
                <a:sym typeface="Calibri"/>
              </a:rPr>
              <a:t>.</a:t>
            </a:r>
            <a:endParaRPr lang="da-DK" i="1" dirty="0" smtClean="0">
              <a:solidFill>
                <a:schemeClr val="accent3"/>
              </a:solidFill>
              <a:latin typeface="Verdana" panose="020B0604030504040204" pitchFamily="34" charset="0"/>
              <a:ea typeface="Verdana" panose="020B0604030504040204" pitchFamily="34" charset="0"/>
              <a:sym typeface="Calibri"/>
            </a:endParaRPr>
          </a:p>
          <a:p>
            <a:endParaRPr lang="da-DK" dirty="0">
              <a:latin typeface="Verdana" panose="020B0604030504040204" pitchFamily="34" charset="0"/>
              <a:ea typeface="Verdana" panose="020B0604030504040204" pitchFamily="34" charset="0"/>
              <a:sym typeface="Calibri"/>
            </a:endParaRPr>
          </a:p>
          <a:p>
            <a:endParaRPr lang="da-DK" dirty="0">
              <a:latin typeface="Verdana" panose="020B0604030504040204" pitchFamily="34" charset="0"/>
              <a:ea typeface="Verdana" panose="020B0604030504040204" pitchFamily="34" charset="0"/>
              <a:sym typeface="Calibri"/>
            </a:endParaRPr>
          </a:p>
          <a:p>
            <a:endParaRPr lang="da-DK" b="1" dirty="0">
              <a:latin typeface="Verdana" panose="020B0604030504040204" pitchFamily="34" charset="0"/>
              <a:ea typeface="Verdana" panose="020B0604030504040204" pitchFamily="34" charset="0"/>
              <a:sym typeface="Calibri"/>
            </a:endParaRPr>
          </a:p>
        </p:txBody>
      </p:sp>
      <p:sp>
        <p:nvSpPr>
          <p:cNvPr id="15" name="Højrepil 14"/>
          <p:cNvSpPr/>
          <p:nvPr/>
        </p:nvSpPr>
        <p:spPr>
          <a:xfrm>
            <a:off x="384375" y="1246181"/>
            <a:ext cx="1949062" cy="842495"/>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p:cNvSpPr/>
          <p:nvPr/>
        </p:nvSpPr>
        <p:spPr>
          <a:xfrm>
            <a:off x="364221" y="1424016"/>
            <a:ext cx="1939570" cy="461665"/>
          </a:xfrm>
          <a:prstGeom prst="rect">
            <a:avLst/>
          </a:prstGeom>
        </p:spPr>
        <p:txBody>
          <a:bodyPr wrap="none">
            <a:spAutoFit/>
          </a:bodyPr>
          <a:lstStyle/>
          <a:p>
            <a:r>
              <a:rPr lang="da-DK" sz="2400" b="1" dirty="0" smtClean="0">
                <a:solidFill>
                  <a:schemeClr val="bg1"/>
                </a:solidFill>
                <a:latin typeface="Arial"/>
                <a:cs typeface="Arial"/>
                <a:sym typeface="Arial"/>
              </a:rPr>
              <a:t>FEJLTYPER</a:t>
            </a:r>
            <a:endParaRPr lang="da-DK" sz="2400" dirty="0">
              <a:solidFill>
                <a:schemeClr val="bg1"/>
              </a:solidFill>
            </a:endParaRPr>
          </a:p>
        </p:txBody>
      </p:sp>
    </p:spTree>
    <p:extLst>
      <p:ext uri="{BB962C8B-B14F-4D97-AF65-F5344CB8AC3E}">
        <p14:creationId xmlns:p14="http://schemas.microsoft.com/office/powerpoint/2010/main" val="273027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Kender du forskellige </a:t>
            </a:r>
            <a:r>
              <a:rPr lang="da-DK" sz="3400" b="1" dirty="0" smtClean="0">
                <a:solidFill>
                  <a:schemeClr val="accent3"/>
                </a:solidFill>
                <a:latin typeface="Arial"/>
                <a:ea typeface="Arial"/>
                <a:cs typeface="Arial"/>
                <a:sym typeface="Arial"/>
              </a:rPr>
              <a:t>fejltyper</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14" name="Google Shape;521;p57"/>
          <p:cNvSpPr/>
          <p:nvPr/>
        </p:nvSpPr>
        <p:spPr>
          <a:xfrm>
            <a:off x="334575" y="1654848"/>
            <a:ext cx="11362878" cy="3472323"/>
          </a:xfrm>
          <a:prstGeom prst="rect">
            <a:avLst/>
          </a:prstGeom>
          <a:noFill/>
          <a:ln>
            <a:noFill/>
          </a:ln>
        </p:spPr>
        <p:txBody>
          <a:bodyPr spcFirstLastPara="1" wrap="square" lIns="121900" tIns="60925" rIns="121900" bIns="60925" anchor="t" anchorCtr="0">
            <a:noAutofit/>
          </a:bodyPr>
          <a:lstStyle/>
          <a:p>
            <a:endParaRPr lang="da-DK" sz="1800" dirty="0"/>
          </a:p>
          <a:p>
            <a:endParaRPr sz="1800" dirty="0">
              <a:latin typeface="Calibri"/>
              <a:ea typeface="Calibri"/>
              <a:cs typeface="Calibri"/>
              <a:sym typeface="Calibri"/>
            </a:endParaRPr>
          </a:p>
        </p:txBody>
      </p:sp>
      <p:sp>
        <p:nvSpPr>
          <p:cNvPr id="11" name="Google Shape;521;p57"/>
          <p:cNvSpPr/>
          <p:nvPr/>
        </p:nvSpPr>
        <p:spPr>
          <a:xfrm>
            <a:off x="334574" y="1883669"/>
            <a:ext cx="11857426" cy="5165545"/>
          </a:xfrm>
          <a:prstGeom prst="rect">
            <a:avLst/>
          </a:prstGeom>
          <a:noFill/>
          <a:ln>
            <a:noFill/>
          </a:ln>
        </p:spPr>
        <p:txBody>
          <a:bodyPr spcFirstLastPara="1" wrap="square" lIns="121900" tIns="60925" rIns="121900" bIns="60925" anchor="t" anchorCtr="0">
            <a:noAutofit/>
          </a:bodyPr>
          <a:lstStyle/>
          <a:p>
            <a:endParaRPr lang="da-DK" sz="1800" dirty="0"/>
          </a:p>
          <a:p>
            <a:r>
              <a:rPr lang="da-DK" b="1" u="sng" dirty="0" smtClean="0">
                <a:solidFill>
                  <a:schemeClr val="accent3"/>
                </a:solidFill>
                <a:latin typeface="Verdana" panose="020B0604030504040204" pitchFamily="34" charset="0"/>
                <a:ea typeface="Verdana" panose="020B0604030504040204" pitchFamily="34" charset="0"/>
                <a:sym typeface="Calibri"/>
              </a:rPr>
              <a:t>Bindestreg for at vise fælles orddel</a:t>
            </a:r>
            <a:r>
              <a:rPr lang="da-DK" dirty="0" smtClean="0">
                <a:latin typeface="Verdana" panose="020B0604030504040204" pitchFamily="34" charset="0"/>
                <a:ea typeface="Verdana" panose="020B0604030504040204" pitchFamily="34" charset="0"/>
                <a:sym typeface="Calibri"/>
              </a:rPr>
              <a:t>: Vær opmærksom på ord, der har en </a:t>
            </a:r>
            <a:r>
              <a:rPr lang="da-DK" b="1" dirty="0" smtClean="0">
                <a:solidFill>
                  <a:schemeClr val="accent3"/>
                </a:solidFill>
                <a:latin typeface="Verdana" panose="020B0604030504040204" pitchFamily="34" charset="0"/>
                <a:ea typeface="Verdana" panose="020B0604030504040204" pitchFamily="34" charset="0"/>
                <a:sym typeface="Calibri"/>
              </a:rPr>
              <a:t>fælles del</a:t>
            </a:r>
            <a:r>
              <a:rPr lang="da-DK" dirty="0" smtClean="0">
                <a:latin typeface="Verdana" panose="020B0604030504040204" pitchFamily="34" charset="0"/>
                <a:ea typeface="Verdana" panose="020B0604030504040204" pitchFamily="34" charset="0"/>
                <a:sym typeface="Calibri"/>
              </a:rPr>
              <a:t>, som kun bliver skrevet én gang, og hvor man bruger en </a:t>
            </a:r>
            <a:r>
              <a:rPr lang="da-DK" b="1" dirty="0" smtClean="0">
                <a:solidFill>
                  <a:schemeClr val="accent3"/>
                </a:solidFill>
                <a:latin typeface="Verdana" panose="020B0604030504040204" pitchFamily="34" charset="0"/>
                <a:ea typeface="Verdana" panose="020B0604030504040204" pitchFamily="34" charset="0"/>
                <a:sym typeface="Calibri"/>
              </a:rPr>
              <a:t>bindestreg</a:t>
            </a:r>
            <a:r>
              <a:rPr lang="da-DK" dirty="0" smtClean="0">
                <a:latin typeface="Verdana" panose="020B0604030504040204" pitchFamily="34" charset="0"/>
                <a:ea typeface="Verdana" panose="020B0604030504040204" pitchFamily="34" charset="0"/>
                <a:sym typeface="Calibri"/>
              </a:rPr>
              <a:t> til at erstatte det ord, man ikke skriver:</a:t>
            </a:r>
          </a:p>
          <a:p>
            <a:endParaRPr lang="da-DK" dirty="0">
              <a:latin typeface="Verdana" panose="020B0604030504040204" pitchFamily="34" charset="0"/>
              <a:ea typeface="Verdana" panose="020B0604030504040204" pitchFamily="34" charset="0"/>
              <a:sym typeface="Calibri"/>
            </a:endParaRPr>
          </a:p>
          <a:p>
            <a:r>
              <a:rPr lang="da-DK" dirty="0" smtClean="0">
                <a:latin typeface="Verdana" panose="020B0604030504040204" pitchFamily="34" charset="0"/>
                <a:ea typeface="Verdana" panose="020B0604030504040204" pitchFamily="34" charset="0"/>
                <a:sym typeface="Calibri"/>
              </a:rPr>
              <a:t>   - </a:t>
            </a:r>
            <a:r>
              <a:rPr lang="da-DK" i="1" dirty="0" smtClean="0">
                <a:solidFill>
                  <a:schemeClr val="accent3"/>
                </a:solidFill>
                <a:latin typeface="Verdana" panose="020B0604030504040204" pitchFamily="34" charset="0"/>
                <a:ea typeface="Verdana" panose="020B0604030504040204" pitchFamily="34" charset="0"/>
                <a:sym typeface="Calibri"/>
              </a:rPr>
              <a:t>vinter- og påskeferie</a:t>
            </a:r>
          </a:p>
          <a:p>
            <a:r>
              <a:rPr lang="da-DK" i="1" dirty="0">
                <a:solidFill>
                  <a:schemeClr val="accent3"/>
                </a:solidFill>
                <a:latin typeface="Verdana" panose="020B0604030504040204" pitchFamily="34" charset="0"/>
                <a:ea typeface="Verdana" panose="020B0604030504040204" pitchFamily="34" charset="0"/>
                <a:sym typeface="Calibri"/>
              </a:rPr>
              <a:t> </a:t>
            </a:r>
            <a:r>
              <a:rPr lang="da-DK" i="1" dirty="0" smtClean="0">
                <a:solidFill>
                  <a:schemeClr val="accent3"/>
                </a:solidFill>
                <a:latin typeface="Verdana" panose="020B0604030504040204" pitchFamily="34" charset="0"/>
                <a:ea typeface="Verdana" panose="020B0604030504040204" pitchFamily="34" charset="0"/>
                <a:sym typeface="Calibri"/>
              </a:rPr>
              <a:t>  </a:t>
            </a:r>
            <a:r>
              <a:rPr lang="da-DK" i="1" dirty="0" smtClean="0">
                <a:latin typeface="Verdana" panose="020B0604030504040204" pitchFamily="34" charset="0"/>
                <a:ea typeface="Verdana" panose="020B0604030504040204" pitchFamily="34" charset="0"/>
                <a:sym typeface="Calibri"/>
              </a:rPr>
              <a:t>-</a:t>
            </a:r>
            <a:r>
              <a:rPr lang="da-DK" i="1" dirty="0" smtClean="0">
                <a:solidFill>
                  <a:schemeClr val="accent3"/>
                </a:solidFill>
                <a:latin typeface="Verdana" panose="020B0604030504040204" pitchFamily="34" charset="0"/>
                <a:ea typeface="Verdana" panose="020B0604030504040204" pitchFamily="34" charset="0"/>
                <a:sym typeface="Calibri"/>
              </a:rPr>
              <a:t> over- eller underskud</a:t>
            </a:r>
          </a:p>
          <a:p>
            <a:r>
              <a:rPr lang="da-DK" i="1" dirty="0">
                <a:solidFill>
                  <a:schemeClr val="accent3"/>
                </a:solidFill>
                <a:latin typeface="Verdana" panose="020B0604030504040204" pitchFamily="34" charset="0"/>
                <a:ea typeface="Verdana" panose="020B0604030504040204" pitchFamily="34" charset="0"/>
                <a:sym typeface="Calibri"/>
              </a:rPr>
              <a:t> </a:t>
            </a:r>
            <a:r>
              <a:rPr lang="da-DK" i="1" dirty="0" smtClean="0">
                <a:solidFill>
                  <a:schemeClr val="accent3"/>
                </a:solidFill>
                <a:latin typeface="Verdana" panose="020B0604030504040204" pitchFamily="34" charset="0"/>
                <a:ea typeface="Verdana" panose="020B0604030504040204" pitchFamily="34" charset="0"/>
                <a:sym typeface="Calibri"/>
              </a:rPr>
              <a:t>  - morgen- og aftensmad</a:t>
            </a:r>
          </a:p>
          <a:p>
            <a:r>
              <a:rPr lang="da-DK" i="1" dirty="0">
                <a:solidFill>
                  <a:schemeClr val="accent3"/>
                </a:solidFill>
                <a:latin typeface="Verdana" panose="020B0604030504040204" pitchFamily="34" charset="0"/>
                <a:ea typeface="Verdana" panose="020B0604030504040204" pitchFamily="34" charset="0"/>
                <a:sym typeface="Calibri"/>
              </a:rPr>
              <a:t> </a:t>
            </a:r>
            <a:r>
              <a:rPr lang="da-DK" i="1" dirty="0" smtClean="0">
                <a:solidFill>
                  <a:schemeClr val="accent3"/>
                </a:solidFill>
                <a:latin typeface="Verdana" panose="020B0604030504040204" pitchFamily="34" charset="0"/>
                <a:ea typeface="Verdana" panose="020B0604030504040204" pitchFamily="34" charset="0"/>
                <a:sym typeface="Calibri"/>
              </a:rPr>
              <a:t>  - køkkenskabe og -låger</a:t>
            </a:r>
          </a:p>
          <a:p>
            <a:endParaRPr lang="da-DK" i="1" dirty="0">
              <a:solidFill>
                <a:schemeClr val="accent3"/>
              </a:solidFill>
              <a:latin typeface="Verdana" panose="020B0604030504040204" pitchFamily="34" charset="0"/>
              <a:ea typeface="Verdana" panose="020B0604030504040204" pitchFamily="34" charset="0"/>
              <a:sym typeface="Calibri"/>
            </a:endParaRPr>
          </a:p>
          <a:p>
            <a:r>
              <a:rPr lang="da-DK" b="1" dirty="0" smtClean="0">
                <a:latin typeface="Verdana" panose="020B0604030504040204" pitchFamily="34" charset="0"/>
                <a:ea typeface="Verdana" panose="020B0604030504040204" pitchFamily="34" charset="0"/>
                <a:sym typeface="Calibri"/>
              </a:rPr>
              <a:t>HUSK</a:t>
            </a:r>
            <a:r>
              <a:rPr lang="da-DK" dirty="0" smtClean="0">
                <a:latin typeface="Verdana" panose="020B0604030504040204" pitchFamily="34" charset="0"/>
                <a:ea typeface="Verdana" panose="020B0604030504040204" pitchFamily="34" charset="0"/>
                <a:sym typeface="Calibri"/>
              </a:rPr>
              <a:t>, at bindestregen altid skal stå der, hvor den </a:t>
            </a:r>
            <a:r>
              <a:rPr lang="da-DK" b="1" dirty="0" smtClean="0">
                <a:solidFill>
                  <a:schemeClr val="accent3"/>
                </a:solidFill>
                <a:latin typeface="Verdana" panose="020B0604030504040204" pitchFamily="34" charset="0"/>
                <a:ea typeface="Verdana" panose="020B0604030504040204" pitchFamily="34" charset="0"/>
                <a:sym typeface="Calibri"/>
              </a:rPr>
              <a:t>erstatter</a:t>
            </a:r>
            <a:r>
              <a:rPr lang="da-DK" dirty="0" smtClean="0">
                <a:latin typeface="Verdana" panose="020B0604030504040204" pitchFamily="34" charset="0"/>
                <a:ea typeface="Verdana" panose="020B0604030504040204" pitchFamily="34" charset="0"/>
                <a:sym typeface="Calibri"/>
              </a:rPr>
              <a:t> et ord, der ikke bliver skrevet.</a:t>
            </a:r>
          </a:p>
          <a:p>
            <a:endParaRPr lang="da-DK" b="1" dirty="0">
              <a:latin typeface="Verdana" panose="020B0604030504040204" pitchFamily="34" charset="0"/>
              <a:ea typeface="Verdana" panose="020B0604030504040204" pitchFamily="34" charset="0"/>
              <a:sym typeface="Calibri"/>
            </a:endParaRPr>
          </a:p>
          <a:p>
            <a:r>
              <a:rPr lang="da-DK" b="1" u="sng" dirty="0" smtClean="0">
                <a:solidFill>
                  <a:schemeClr val="accent3"/>
                </a:solidFill>
                <a:latin typeface="Verdana" panose="020B0604030504040204" pitchFamily="34" charset="0"/>
                <a:ea typeface="Verdana" panose="020B0604030504040204" pitchFamily="34" charset="0"/>
                <a:sym typeface="Calibri"/>
              </a:rPr>
              <a:t>Forveksling af ord, der kan lyde ens</a:t>
            </a:r>
            <a:r>
              <a:rPr lang="da-DK" dirty="0" smtClean="0">
                <a:latin typeface="Verdana" panose="020B0604030504040204" pitchFamily="34" charset="0"/>
                <a:ea typeface="Verdana" panose="020B0604030504040204" pitchFamily="34" charset="0"/>
                <a:sym typeface="Calibri"/>
              </a:rPr>
              <a:t>: Vær opmærksom på ord, der kan lyde ens, men staves forskelligt:</a:t>
            </a:r>
          </a:p>
          <a:p>
            <a:endParaRPr lang="da-DK" dirty="0">
              <a:latin typeface="Verdana" panose="020B0604030504040204" pitchFamily="34" charset="0"/>
              <a:ea typeface="Verdana" panose="020B0604030504040204" pitchFamily="34" charset="0"/>
              <a:sym typeface="Calibri"/>
            </a:endParaRPr>
          </a:p>
          <a:p>
            <a:r>
              <a:rPr lang="da-DK" dirty="0" smtClean="0">
                <a:latin typeface="Verdana" panose="020B0604030504040204" pitchFamily="34" charset="0"/>
                <a:ea typeface="Verdana" panose="020B0604030504040204" pitchFamily="34" charset="0"/>
                <a:sym typeface="Calibri"/>
              </a:rPr>
              <a:t>   - </a:t>
            </a:r>
            <a:r>
              <a:rPr lang="da-DK" i="1" dirty="0" smtClean="0">
                <a:solidFill>
                  <a:schemeClr val="accent3"/>
                </a:solidFill>
                <a:latin typeface="Verdana" panose="020B0604030504040204" pitchFamily="34" charset="0"/>
                <a:ea typeface="Verdana" panose="020B0604030504040204" pitchFamily="34" charset="0"/>
                <a:sym typeface="Calibri"/>
              </a:rPr>
              <a:t>ligge </a:t>
            </a:r>
            <a:r>
              <a:rPr lang="da-DK" dirty="0" smtClean="0">
                <a:latin typeface="Verdana" panose="020B0604030504040204" pitchFamily="34" charset="0"/>
                <a:ea typeface="Verdana" panose="020B0604030504040204" pitchFamily="34" charset="0"/>
                <a:sym typeface="Calibri"/>
              </a:rPr>
              <a:t>og</a:t>
            </a:r>
            <a:r>
              <a:rPr lang="da-DK" i="1" dirty="0" smtClean="0">
                <a:solidFill>
                  <a:schemeClr val="accent3"/>
                </a:solidFill>
                <a:latin typeface="Verdana" panose="020B0604030504040204" pitchFamily="34" charset="0"/>
                <a:ea typeface="Verdana" panose="020B0604030504040204" pitchFamily="34" charset="0"/>
                <a:sym typeface="Calibri"/>
              </a:rPr>
              <a:t> lægge</a:t>
            </a:r>
            <a:r>
              <a:rPr lang="da-DK" i="1" dirty="0" smtClean="0">
                <a:latin typeface="Verdana" panose="020B0604030504040204" pitchFamily="34" charset="0"/>
                <a:ea typeface="Verdana" panose="020B0604030504040204" pitchFamily="34" charset="0"/>
                <a:sym typeface="Calibri"/>
              </a:rPr>
              <a:t>.</a:t>
            </a:r>
            <a:r>
              <a:rPr lang="da-DK" i="1" dirty="0" smtClean="0">
                <a:solidFill>
                  <a:schemeClr val="accent3"/>
                </a:solidFill>
                <a:latin typeface="Verdana" panose="020B0604030504040204" pitchFamily="34" charset="0"/>
                <a:ea typeface="Verdana" panose="020B0604030504040204" pitchFamily="34" charset="0"/>
                <a:sym typeface="Calibri"/>
              </a:rPr>
              <a:t> </a:t>
            </a:r>
            <a:r>
              <a:rPr lang="da-DK" dirty="0" smtClean="0">
                <a:latin typeface="Verdana" panose="020B0604030504040204" pitchFamily="34" charset="0"/>
                <a:ea typeface="Verdana" panose="020B0604030504040204" pitchFamily="34" charset="0"/>
                <a:sym typeface="Calibri"/>
              </a:rPr>
              <a:t>Fx: </a:t>
            </a:r>
            <a:r>
              <a:rPr lang="da-DK" i="1" dirty="0" smtClean="0">
                <a:solidFill>
                  <a:schemeClr val="accent3"/>
                </a:solidFill>
                <a:latin typeface="Verdana" panose="020B0604030504040204" pitchFamily="34" charset="0"/>
                <a:ea typeface="Verdana" panose="020B0604030504040204" pitchFamily="34" charset="0"/>
                <a:sym typeface="Calibri"/>
              </a:rPr>
              <a:t>Han </a:t>
            </a:r>
            <a:r>
              <a:rPr lang="da-DK" i="1" u="sng" dirty="0" smtClean="0">
                <a:solidFill>
                  <a:schemeClr val="accent3"/>
                </a:solidFill>
                <a:latin typeface="Verdana" panose="020B0604030504040204" pitchFamily="34" charset="0"/>
                <a:ea typeface="Verdana" panose="020B0604030504040204" pitchFamily="34" charset="0"/>
                <a:sym typeface="Calibri"/>
              </a:rPr>
              <a:t>ligger</a:t>
            </a:r>
            <a:r>
              <a:rPr lang="da-DK" i="1" dirty="0" smtClean="0">
                <a:solidFill>
                  <a:schemeClr val="accent3"/>
                </a:solidFill>
                <a:latin typeface="Verdana" panose="020B0604030504040204" pitchFamily="34" charset="0"/>
                <a:ea typeface="Verdana" panose="020B0604030504040204" pitchFamily="34" charset="0"/>
                <a:sym typeface="Calibri"/>
              </a:rPr>
              <a:t> i teltet og sover </a:t>
            </a:r>
            <a:r>
              <a:rPr lang="da-DK" dirty="0" smtClean="0">
                <a:latin typeface="Verdana" panose="020B0604030504040204" pitchFamily="34" charset="0"/>
                <a:ea typeface="Verdana" panose="020B0604030504040204" pitchFamily="34" charset="0"/>
                <a:sym typeface="Calibri"/>
              </a:rPr>
              <a:t>og </a:t>
            </a:r>
            <a:r>
              <a:rPr lang="da-DK" i="1" dirty="0" smtClean="0">
                <a:solidFill>
                  <a:schemeClr val="accent3"/>
                </a:solidFill>
                <a:latin typeface="Verdana" panose="020B0604030504040204" pitchFamily="34" charset="0"/>
                <a:ea typeface="Verdana" panose="020B0604030504040204" pitchFamily="34" charset="0"/>
                <a:sym typeface="Calibri"/>
              </a:rPr>
              <a:t>Han </a:t>
            </a:r>
            <a:r>
              <a:rPr lang="da-DK" i="1" u="sng" dirty="0" smtClean="0">
                <a:solidFill>
                  <a:schemeClr val="accent3"/>
                </a:solidFill>
                <a:latin typeface="Verdana" panose="020B0604030504040204" pitchFamily="34" charset="0"/>
                <a:ea typeface="Verdana" panose="020B0604030504040204" pitchFamily="34" charset="0"/>
                <a:sym typeface="Calibri"/>
              </a:rPr>
              <a:t>lægger</a:t>
            </a:r>
            <a:r>
              <a:rPr lang="da-DK" i="1" dirty="0" smtClean="0">
                <a:solidFill>
                  <a:schemeClr val="accent3"/>
                </a:solidFill>
                <a:latin typeface="Verdana" panose="020B0604030504040204" pitchFamily="34" charset="0"/>
                <a:ea typeface="Verdana" panose="020B0604030504040204" pitchFamily="34" charset="0"/>
                <a:sym typeface="Calibri"/>
              </a:rPr>
              <a:t> sig i teltet for at sove</a:t>
            </a:r>
            <a:r>
              <a:rPr lang="da-DK" dirty="0" smtClean="0">
                <a:latin typeface="Verdana" panose="020B0604030504040204" pitchFamily="34" charset="0"/>
                <a:ea typeface="Verdana" panose="020B0604030504040204" pitchFamily="34" charset="0"/>
                <a:sym typeface="Calibri"/>
              </a:rPr>
              <a:t>.</a:t>
            </a:r>
            <a:r>
              <a:rPr lang="da-DK" dirty="0" smtClean="0">
                <a:solidFill>
                  <a:schemeClr val="accent3"/>
                </a:solidFill>
                <a:latin typeface="Verdana" panose="020B0604030504040204" pitchFamily="34" charset="0"/>
                <a:ea typeface="Verdana" panose="020B0604030504040204" pitchFamily="34" charset="0"/>
                <a:sym typeface="Calibri"/>
              </a:rPr>
              <a:t> </a:t>
            </a:r>
            <a:endParaRPr lang="da-DK" i="1" dirty="0" smtClean="0">
              <a:solidFill>
                <a:schemeClr val="accent3"/>
              </a:solidFill>
              <a:latin typeface="Verdana" panose="020B0604030504040204" pitchFamily="34" charset="0"/>
              <a:ea typeface="Verdana" panose="020B0604030504040204" pitchFamily="34" charset="0"/>
              <a:sym typeface="Calibri"/>
            </a:endParaRPr>
          </a:p>
          <a:p>
            <a:r>
              <a:rPr lang="da-DK" dirty="0">
                <a:latin typeface="Verdana" panose="020B0604030504040204" pitchFamily="34" charset="0"/>
                <a:ea typeface="Verdana" panose="020B0604030504040204" pitchFamily="34" charset="0"/>
                <a:sym typeface="Calibri"/>
              </a:rPr>
              <a:t> </a:t>
            </a:r>
            <a:r>
              <a:rPr lang="da-DK" dirty="0" smtClean="0">
                <a:latin typeface="Verdana" panose="020B0604030504040204" pitchFamily="34" charset="0"/>
                <a:ea typeface="Verdana" panose="020B0604030504040204" pitchFamily="34" charset="0"/>
                <a:sym typeface="Calibri"/>
              </a:rPr>
              <a:t>  - </a:t>
            </a:r>
            <a:r>
              <a:rPr lang="da-DK" i="1" dirty="0" smtClean="0">
                <a:solidFill>
                  <a:schemeClr val="accent3"/>
                </a:solidFill>
                <a:latin typeface="Verdana" panose="020B0604030504040204" pitchFamily="34" charset="0"/>
                <a:ea typeface="Verdana" panose="020B0604030504040204" pitchFamily="34" charset="0"/>
                <a:sym typeface="Calibri"/>
              </a:rPr>
              <a:t>for </a:t>
            </a:r>
            <a:r>
              <a:rPr lang="da-DK" dirty="0" smtClean="0">
                <a:latin typeface="Verdana" panose="020B0604030504040204" pitchFamily="34" charset="0"/>
                <a:ea typeface="Verdana" panose="020B0604030504040204" pitchFamily="34" charset="0"/>
                <a:sym typeface="Calibri"/>
              </a:rPr>
              <a:t>og</a:t>
            </a:r>
            <a:r>
              <a:rPr lang="da-DK" i="1" dirty="0" smtClean="0">
                <a:solidFill>
                  <a:schemeClr val="accent3"/>
                </a:solidFill>
                <a:latin typeface="Verdana" panose="020B0604030504040204" pitchFamily="34" charset="0"/>
                <a:ea typeface="Verdana" panose="020B0604030504040204" pitchFamily="34" charset="0"/>
                <a:sym typeface="Calibri"/>
              </a:rPr>
              <a:t> får</a:t>
            </a:r>
            <a:r>
              <a:rPr lang="da-DK" dirty="0" smtClean="0">
                <a:latin typeface="Verdana" panose="020B0604030504040204" pitchFamily="34" charset="0"/>
                <a:ea typeface="Verdana" panose="020B0604030504040204" pitchFamily="34" charset="0"/>
                <a:sym typeface="Calibri"/>
              </a:rPr>
              <a:t>. Fx: </a:t>
            </a:r>
            <a:r>
              <a:rPr lang="da-DK" i="1" dirty="0" smtClean="0">
                <a:solidFill>
                  <a:schemeClr val="accent3"/>
                </a:solidFill>
                <a:latin typeface="Verdana" panose="020B0604030504040204" pitchFamily="34" charset="0"/>
                <a:ea typeface="Verdana" panose="020B0604030504040204" pitchFamily="34" charset="0"/>
                <a:sym typeface="Calibri"/>
              </a:rPr>
              <a:t>Hun gør det </a:t>
            </a:r>
            <a:r>
              <a:rPr lang="da-DK" i="1" u="sng" dirty="0" smtClean="0">
                <a:solidFill>
                  <a:schemeClr val="accent3"/>
                </a:solidFill>
                <a:latin typeface="Verdana" panose="020B0604030504040204" pitchFamily="34" charset="0"/>
                <a:ea typeface="Verdana" panose="020B0604030504040204" pitchFamily="34" charset="0"/>
                <a:sym typeface="Calibri"/>
              </a:rPr>
              <a:t>for</a:t>
            </a:r>
            <a:r>
              <a:rPr lang="da-DK" i="1" dirty="0" smtClean="0">
                <a:solidFill>
                  <a:schemeClr val="accent3"/>
                </a:solidFill>
                <a:latin typeface="Verdana" panose="020B0604030504040204" pitchFamily="34" charset="0"/>
                <a:ea typeface="Verdana" panose="020B0604030504040204" pitchFamily="34" charset="0"/>
                <a:sym typeface="Calibri"/>
              </a:rPr>
              <a:t> sig selv </a:t>
            </a:r>
            <a:r>
              <a:rPr lang="da-DK" dirty="0" smtClean="0">
                <a:latin typeface="Verdana" panose="020B0604030504040204" pitchFamily="34" charset="0"/>
                <a:ea typeface="Verdana" panose="020B0604030504040204" pitchFamily="34" charset="0"/>
                <a:sym typeface="Calibri"/>
              </a:rPr>
              <a:t>og</a:t>
            </a:r>
            <a:r>
              <a:rPr lang="da-DK" i="1" dirty="0" smtClean="0">
                <a:solidFill>
                  <a:schemeClr val="accent3"/>
                </a:solidFill>
                <a:latin typeface="Verdana" panose="020B0604030504040204" pitchFamily="34" charset="0"/>
                <a:ea typeface="Verdana" panose="020B0604030504040204" pitchFamily="34" charset="0"/>
                <a:sym typeface="Calibri"/>
              </a:rPr>
              <a:t> Hun </a:t>
            </a:r>
            <a:r>
              <a:rPr lang="da-DK" i="1" u="sng" dirty="0" smtClean="0">
                <a:solidFill>
                  <a:schemeClr val="accent3"/>
                </a:solidFill>
                <a:latin typeface="Verdana" panose="020B0604030504040204" pitchFamily="34" charset="0"/>
                <a:ea typeface="Verdana" panose="020B0604030504040204" pitchFamily="34" charset="0"/>
                <a:sym typeface="Calibri"/>
              </a:rPr>
              <a:t>får</a:t>
            </a:r>
            <a:r>
              <a:rPr lang="da-DK" i="1" dirty="0" smtClean="0">
                <a:solidFill>
                  <a:schemeClr val="accent3"/>
                </a:solidFill>
                <a:latin typeface="Verdana" panose="020B0604030504040204" pitchFamily="34" charset="0"/>
                <a:ea typeface="Verdana" panose="020B0604030504040204" pitchFamily="34" charset="0"/>
                <a:sym typeface="Calibri"/>
              </a:rPr>
              <a:t> ikke gjort det.</a:t>
            </a:r>
          </a:p>
          <a:p>
            <a:r>
              <a:rPr lang="da-DK" i="1" dirty="0" smtClean="0">
                <a:solidFill>
                  <a:schemeClr val="accent3"/>
                </a:solidFill>
                <a:latin typeface="Verdana" panose="020B0604030504040204" pitchFamily="34" charset="0"/>
                <a:ea typeface="Verdana" panose="020B0604030504040204" pitchFamily="34" charset="0"/>
                <a:sym typeface="Calibri"/>
              </a:rPr>
              <a:t>   </a:t>
            </a:r>
            <a:r>
              <a:rPr lang="da-DK" i="1" dirty="0" smtClean="0">
                <a:latin typeface="Verdana" panose="020B0604030504040204" pitchFamily="34" charset="0"/>
                <a:ea typeface="Verdana" panose="020B0604030504040204" pitchFamily="34" charset="0"/>
                <a:sym typeface="Calibri"/>
              </a:rPr>
              <a:t>- </a:t>
            </a:r>
            <a:r>
              <a:rPr lang="da-DK" i="1" dirty="0" smtClean="0">
                <a:solidFill>
                  <a:schemeClr val="accent3"/>
                </a:solidFill>
                <a:latin typeface="Verdana" panose="020B0604030504040204" pitchFamily="34" charset="0"/>
                <a:ea typeface="Verdana" panose="020B0604030504040204" pitchFamily="34" charset="0"/>
                <a:sym typeface="Calibri"/>
              </a:rPr>
              <a:t>nogen </a:t>
            </a:r>
            <a:r>
              <a:rPr lang="da-DK" dirty="0" smtClean="0">
                <a:latin typeface="Verdana" panose="020B0604030504040204" pitchFamily="34" charset="0"/>
                <a:ea typeface="Verdana" panose="020B0604030504040204" pitchFamily="34" charset="0"/>
                <a:sym typeface="Calibri"/>
              </a:rPr>
              <a:t>og</a:t>
            </a:r>
            <a:r>
              <a:rPr lang="da-DK" i="1" dirty="0" smtClean="0">
                <a:solidFill>
                  <a:schemeClr val="accent3"/>
                </a:solidFill>
                <a:latin typeface="Verdana" panose="020B0604030504040204" pitchFamily="34" charset="0"/>
                <a:ea typeface="Verdana" panose="020B0604030504040204" pitchFamily="34" charset="0"/>
                <a:sym typeface="Calibri"/>
              </a:rPr>
              <a:t> nogle</a:t>
            </a:r>
            <a:r>
              <a:rPr lang="da-DK" dirty="0" smtClean="0">
                <a:latin typeface="Verdana" panose="020B0604030504040204" pitchFamily="34" charset="0"/>
                <a:ea typeface="Verdana" panose="020B0604030504040204" pitchFamily="34" charset="0"/>
                <a:sym typeface="Calibri"/>
              </a:rPr>
              <a:t>. Fx: </a:t>
            </a:r>
            <a:r>
              <a:rPr lang="da-DK" i="1" dirty="0" smtClean="0">
                <a:solidFill>
                  <a:schemeClr val="accent3"/>
                </a:solidFill>
                <a:latin typeface="Verdana" panose="020B0604030504040204" pitchFamily="34" charset="0"/>
                <a:ea typeface="Verdana" panose="020B0604030504040204" pitchFamily="34" charset="0"/>
                <a:sym typeface="Calibri"/>
              </a:rPr>
              <a:t>Er her nogen stole?</a:t>
            </a:r>
            <a:r>
              <a:rPr lang="da-DK" dirty="0" smtClean="0">
                <a:latin typeface="Verdana" panose="020B0604030504040204" pitchFamily="34" charset="0"/>
                <a:ea typeface="Verdana" panose="020B0604030504040204" pitchFamily="34" charset="0"/>
                <a:sym typeface="Calibri"/>
              </a:rPr>
              <a:t> og </a:t>
            </a:r>
            <a:r>
              <a:rPr lang="da-DK" i="1" dirty="0" smtClean="0">
                <a:solidFill>
                  <a:schemeClr val="accent3"/>
                </a:solidFill>
                <a:latin typeface="Verdana" panose="020B0604030504040204" pitchFamily="34" charset="0"/>
                <a:ea typeface="Verdana" panose="020B0604030504040204" pitchFamily="34" charset="0"/>
                <a:sym typeface="Calibri"/>
              </a:rPr>
              <a:t>Her er nogle stole, vi kan tage.</a:t>
            </a:r>
            <a:r>
              <a:rPr lang="da-DK" dirty="0" smtClean="0">
                <a:latin typeface="Verdana" panose="020B0604030504040204" pitchFamily="34" charset="0"/>
                <a:ea typeface="Verdana" panose="020B0604030504040204" pitchFamily="34" charset="0"/>
                <a:sym typeface="Calibri"/>
              </a:rPr>
              <a:t> </a:t>
            </a:r>
            <a:endParaRPr lang="da-DK" dirty="0">
              <a:latin typeface="Verdana" panose="020B0604030504040204" pitchFamily="34" charset="0"/>
              <a:ea typeface="Verdana" panose="020B0604030504040204" pitchFamily="34" charset="0"/>
              <a:sym typeface="Calibri"/>
            </a:endParaRPr>
          </a:p>
          <a:p>
            <a:endParaRPr lang="da-DK" dirty="0">
              <a:latin typeface="Verdana" panose="020B0604030504040204" pitchFamily="34" charset="0"/>
              <a:ea typeface="Verdana" panose="020B0604030504040204" pitchFamily="34" charset="0"/>
              <a:sym typeface="Calibri"/>
            </a:endParaRPr>
          </a:p>
          <a:p>
            <a:endParaRPr lang="da-DK" dirty="0">
              <a:latin typeface="Verdana" panose="020B0604030504040204" pitchFamily="34" charset="0"/>
              <a:ea typeface="Verdana" panose="020B0604030504040204" pitchFamily="34" charset="0"/>
              <a:sym typeface="Calibri"/>
            </a:endParaRPr>
          </a:p>
          <a:p>
            <a:endParaRPr lang="da-DK" b="1" dirty="0">
              <a:latin typeface="Verdana" panose="020B0604030504040204" pitchFamily="34" charset="0"/>
              <a:ea typeface="Verdana" panose="020B0604030504040204" pitchFamily="34" charset="0"/>
              <a:sym typeface="Calibri"/>
            </a:endParaRPr>
          </a:p>
        </p:txBody>
      </p:sp>
      <p:sp>
        <p:nvSpPr>
          <p:cNvPr id="15" name="Højrepil 14"/>
          <p:cNvSpPr/>
          <p:nvPr/>
        </p:nvSpPr>
        <p:spPr>
          <a:xfrm>
            <a:off x="384375" y="1246181"/>
            <a:ext cx="1949062" cy="842495"/>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p:cNvSpPr/>
          <p:nvPr/>
        </p:nvSpPr>
        <p:spPr>
          <a:xfrm>
            <a:off x="364221" y="1424016"/>
            <a:ext cx="1939570" cy="461665"/>
          </a:xfrm>
          <a:prstGeom prst="rect">
            <a:avLst/>
          </a:prstGeom>
        </p:spPr>
        <p:txBody>
          <a:bodyPr wrap="none">
            <a:spAutoFit/>
          </a:bodyPr>
          <a:lstStyle/>
          <a:p>
            <a:r>
              <a:rPr lang="da-DK" sz="2400" b="1" dirty="0" smtClean="0">
                <a:solidFill>
                  <a:schemeClr val="bg1"/>
                </a:solidFill>
                <a:latin typeface="Arial"/>
                <a:cs typeface="Arial"/>
                <a:sym typeface="Arial"/>
              </a:rPr>
              <a:t>FEJLTYPER</a:t>
            </a:r>
            <a:endParaRPr lang="da-DK" sz="2400" dirty="0">
              <a:solidFill>
                <a:schemeClr val="bg1"/>
              </a:solidFill>
            </a:endParaRPr>
          </a:p>
        </p:txBody>
      </p:sp>
    </p:spTree>
    <p:extLst>
      <p:ext uri="{BB962C8B-B14F-4D97-AF65-F5344CB8AC3E}">
        <p14:creationId xmlns:p14="http://schemas.microsoft.com/office/powerpoint/2010/main" val="3684474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Kender du forskellige </a:t>
            </a:r>
            <a:r>
              <a:rPr lang="da-DK" sz="3400" b="1" dirty="0" smtClean="0">
                <a:solidFill>
                  <a:schemeClr val="accent3"/>
                </a:solidFill>
                <a:latin typeface="Arial"/>
                <a:ea typeface="Arial"/>
                <a:cs typeface="Arial"/>
                <a:sym typeface="Arial"/>
              </a:rPr>
              <a:t>fejltyper</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14" name="Google Shape;521;p57"/>
          <p:cNvSpPr/>
          <p:nvPr/>
        </p:nvSpPr>
        <p:spPr>
          <a:xfrm>
            <a:off x="334575" y="1654848"/>
            <a:ext cx="11362878" cy="3472323"/>
          </a:xfrm>
          <a:prstGeom prst="rect">
            <a:avLst/>
          </a:prstGeom>
          <a:noFill/>
          <a:ln>
            <a:noFill/>
          </a:ln>
        </p:spPr>
        <p:txBody>
          <a:bodyPr spcFirstLastPara="1" wrap="square" lIns="121900" tIns="60925" rIns="121900" bIns="60925" anchor="t" anchorCtr="0">
            <a:noAutofit/>
          </a:bodyPr>
          <a:lstStyle/>
          <a:p>
            <a:endParaRPr lang="da-DK" sz="1800" dirty="0"/>
          </a:p>
          <a:p>
            <a:endParaRPr sz="1800" dirty="0">
              <a:latin typeface="Calibri"/>
              <a:ea typeface="Calibri"/>
              <a:cs typeface="Calibri"/>
              <a:sym typeface="Calibri"/>
            </a:endParaRPr>
          </a:p>
        </p:txBody>
      </p:sp>
      <p:sp>
        <p:nvSpPr>
          <p:cNvPr id="11" name="Google Shape;521;p57"/>
          <p:cNvSpPr/>
          <p:nvPr/>
        </p:nvSpPr>
        <p:spPr>
          <a:xfrm>
            <a:off x="334574" y="1883669"/>
            <a:ext cx="11857426" cy="5165545"/>
          </a:xfrm>
          <a:prstGeom prst="rect">
            <a:avLst/>
          </a:prstGeom>
          <a:noFill/>
          <a:ln>
            <a:noFill/>
          </a:ln>
        </p:spPr>
        <p:txBody>
          <a:bodyPr spcFirstLastPara="1" wrap="square" lIns="121900" tIns="60925" rIns="121900" bIns="60925" anchor="t" anchorCtr="0">
            <a:noAutofit/>
          </a:bodyPr>
          <a:lstStyle/>
          <a:p>
            <a:endParaRPr lang="da-DK" sz="1800" dirty="0"/>
          </a:p>
          <a:p>
            <a:r>
              <a:rPr lang="da-DK" b="1" u="sng" dirty="0" smtClean="0">
                <a:solidFill>
                  <a:schemeClr val="accent3"/>
                </a:solidFill>
                <a:latin typeface="Verdana" panose="020B0604030504040204" pitchFamily="34" charset="0"/>
                <a:ea typeface="Verdana" panose="020B0604030504040204" pitchFamily="34" charset="0"/>
                <a:sym typeface="Calibri"/>
              </a:rPr>
              <a:t>Enkelt- eller dobbeltkonsonant</a:t>
            </a:r>
            <a:r>
              <a:rPr lang="da-DK" dirty="0" smtClean="0">
                <a:latin typeface="Verdana" panose="020B0604030504040204" pitchFamily="34" charset="0"/>
                <a:ea typeface="Verdana" panose="020B0604030504040204" pitchFamily="34" charset="0"/>
                <a:sym typeface="Calibri"/>
              </a:rPr>
              <a:t>: På dansk findes der mange ord, hvor to ens konsonanter står ved siden af hinanden, når man staver ordet. Det er fx ord som </a:t>
            </a:r>
            <a:r>
              <a:rPr lang="da-DK" b="1" i="1" dirty="0" smtClean="0">
                <a:solidFill>
                  <a:schemeClr val="accent3"/>
                </a:solidFill>
                <a:latin typeface="Verdana" panose="020B0604030504040204" pitchFamily="34" charset="0"/>
                <a:ea typeface="Verdana" panose="020B0604030504040204" pitchFamily="34" charset="0"/>
                <a:sym typeface="Calibri"/>
              </a:rPr>
              <a:t>hygge</a:t>
            </a:r>
            <a:r>
              <a:rPr lang="da-DK" dirty="0" smtClean="0">
                <a:latin typeface="Verdana" panose="020B0604030504040204" pitchFamily="34" charset="0"/>
                <a:ea typeface="Verdana" panose="020B0604030504040204" pitchFamily="34" charset="0"/>
                <a:sym typeface="Calibri"/>
              </a:rPr>
              <a:t>, </a:t>
            </a:r>
            <a:r>
              <a:rPr lang="da-DK" b="1" i="1" dirty="0" smtClean="0">
                <a:solidFill>
                  <a:schemeClr val="accent3"/>
                </a:solidFill>
                <a:latin typeface="Verdana" panose="020B0604030504040204" pitchFamily="34" charset="0"/>
                <a:ea typeface="Verdana" panose="020B0604030504040204" pitchFamily="34" charset="0"/>
                <a:sym typeface="Calibri"/>
              </a:rPr>
              <a:t>hedde</a:t>
            </a:r>
            <a:r>
              <a:rPr lang="da-DK" dirty="0" smtClean="0">
                <a:latin typeface="Verdana" panose="020B0604030504040204" pitchFamily="34" charset="0"/>
                <a:ea typeface="Verdana" panose="020B0604030504040204" pitchFamily="34" charset="0"/>
                <a:sym typeface="Calibri"/>
              </a:rPr>
              <a:t>, </a:t>
            </a:r>
            <a:r>
              <a:rPr lang="da-DK" b="1" dirty="0" smtClean="0">
                <a:solidFill>
                  <a:schemeClr val="accent3"/>
                </a:solidFill>
                <a:latin typeface="Verdana" panose="020B0604030504040204" pitchFamily="34" charset="0"/>
                <a:ea typeface="Verdana" panose="020B0604030504040204" pitchFamily="34" charset="0"/>
                <a:sym typeface="Calibri"/>
              </a:rPr>
              <a:t>trække</a:t>
            </a:r>
            <a:r>
              <a:rPr lang="da-DK" dirty="0" smtClean="0">
                <a:latin typeface="Verdana" panose="020B0604030504040204" pitchFamily="34" charset="0"/>
                <a:ea typeface="Verdana" panose="020B0604030504040204" pitchFamily="34" charset="0"/>
                <a:sym typeface="Calibri"/>
              </a:rPr>
              <a:t>, </a:t>
            </a:r>
            <a:r>
              <a:rPr lang="da-DK" b="1" i="1" dirty="0" smtClean="0">
                <a:solidFill>
                  <a:schemeClr val="accent3"/>
                </a:solidFill>
                <a:latin typeface="Verdana" panose="020B0604030504040204" pitchFamily="34" charset="0"/>
                <a:ea typeface="Verdana" panose="020B0604030504040204" pitchFamily="34" charset="0"/>
                <a:sym typeface="Calibri"/>
              </a:rPr>
              <a:t>narre</a:t>
            </a:r>
            <a:r>
              <a:rPr lang="da-DK" dirty="0" smtClean="0">
                <a:latin typeface="Verdana" panose="020B0604030504040204" pitchFamily="34" charset="0"/>
                <a:ea typeface="Verdana" panose="020B0604030504040204" pitchFamily="34" charset="0"/>
                <a:sym typeface="Calibri"/>
              </a:rPr>
              <a:t>, </a:t>
            </a:r>
            <a:r>
              <a:rPr lang="da-DK" b="1" i="1" dirty="0" smtClean="0">
                <a:solidFill>
                  <a:schemeClr val="accent3"/>
                </a:solidFill>
                <a:latin typeface="Verdana" panose="020B0604030504040204" pitchFamily="34" charset="0"/>
                <a:ea typeface="Verdana" panose="020B0604030504040204" pitchFamily="34" charset="0"/>
                <a:sym typeface="Calibri"/>
              </a:rPr>
              <a:t>parallel</a:t>
            </a:r>
            <a:r>
              <a:rPr lang="da-DK" dirty="0" smtClean="0">
                <a:latin typeface="Verdana" panose="020B0604030504040204" pitchFamily="34" charset="0"/>
                <a:ea typeface="Verdana" panose="020B0604030504040204" pitchFamily="34" charset="0"/>
                <a:sym typeface="Calibri"/>
              </a:rPr>
              <a:t>, </a:t>
            </a:r>
            <a:r>
              <a:rPr lang="da-DK" b="1" i="1" dirty="0" smtClean="0">
                <a:solidFill>
                  <a:schemeClr val="accent3"/>
                </a:solidFill>
                <a:latin typeface="Verdana" panose="020B0604030504040204" pitchFamily="34" charset="0"/>
                <a:ea typeface="Verdana" panose="020B0604030504040204" pitchFamily="34" charset="0"/>
                <a:sym typeface="Calibri"/>
              </a:rPr>
              <a:t>kolossal</a:t>
            </a:r>
            <a:r>
              <a:rPr lang="da-DK" dirty="0" smtClean="0">
                <a:latin typeface="Verdana" panose="020B0604030504040204" pitchFamily="34" charset="0"/>
                <a:ea typeface="Verdana" panose="020B0604030504040204" pitchFamily="34" charset="0"/>
                <a:sym typeface="Calibri"/>
              </a:rPr>
              <a:t>. </a:t>
            </a:r>
          </a:p>
          <a:p>
            <a:endParaRPr lang="da-DK" dirty="0">
              <a:latin typeface="Verdana" panose="020B0604030504040204" pitchFamily="34" charset="0"/>
              <a:ea typeface="Verdana" panose="020B0604030504040204" pitchFamily="34" charset="0"/>
              <a:sym typeface="Calibri"/>
            </a:endParaRPr>
          </a:p>
          <a:p>
            <a:r>
              <a:rPr lang="da-DK" dirty="0" smtClean="0">
                <a:latin typeface="Verdana" panose="020B0604030504040204" pitchFamily="34" charset="0"/>
                <a:ea typeface="Verdana" panose="020B0604030504040204" pitchFamily="34" charset="0"/>
                <a:sym typeface="Calibri"/>
              </a:rPr>
              <a:t>Der findes også mange regler for, hvornår man skal stave et ord med dobbeltkonsonant, så det kan være svært at huske alle regler. Her er dog et par </a:t>
            </a:r>
            <a:r>
              <a:rPr lang="da-DK" b="1" dirty="0" smtClean="0">
                <a:solidFill>
                  <a:schemeClr val="accent3"/>
                </a:solidFill>
                <a:latin typeface="Verdana" panose="020B0604030504040204" pitchFamily="34" charset="0"/>
                <a:ea typeface="Verdana" panose="020B0604030504040204" pitchFamily="34" charset="0"/>
                <a:sym typeface="Calibri"/>
              </a:rPr>
              <a:t>hovedregler</a:t>
            </a:r>
            <a:r>
              <a:rPr lang="da-DK" dirty="0" smtClean="0">
                <a:latin typeface="Verdana" panose="020B0604030504040204" pitchFamily="34" charset="0"/>
                <a:ea typeface="Verdana" panose="020B0604030504040204" pitchFamily="34" charset="0"/>
                <a:sym typeface="Calibri"/>
              </a:rPr>
              <a:t> for brugen af dobbeltkonsonanter:</a:t>
            </a:r>
          </a:p>
          <a:p>
            <a:endParaRPr lang="da-DK" dirty="0" smtClean="0">
              <a:latin typeface="Verdana" panose="020B0604030504040204" pitchFamily="34" charset="0"/>
              <a:ea typeface="Verdana" panose="020B0604030504040204" pitchFamily="34" charset="0"/>
              <a:sym typeface="Calibri"/>
            </a:endParaRPr>
          </a:p>
          <a:p>
            <a:r>
              <a:rPr lang="da-DK" dirty="0">
                <a:latin typeface="Verdana" panose="020B0604030504040204" pitchFamily="34" charset="0"/>
                <a:ea typeface="Verdana" panose="020B0604030504040204" pitchFamily="34" charset="0"/>
                <a:sym typeface="Calibri"/>
              </a:rPr>
              <a:t> </a:t>
            </a:r>
            <a:r>
              <a:rPr lang="da-DK" dirty="0" smtClean="0">
                <a:latin typeface="Verdana" panose="020B0604030504040204" pitchFamily="34" charset="0"/>
                <a:ea typeface="Verdana" panose="020B0604030504040204" pitchFamily="34" charset="0"/>
                <a:sym typeface="Calibri"/>
              </a:rPr>
              <a:t>  - </a:t>
            </a:r>
            <a:r>
              <a:rPr lang="da-DK" b="1" dirty="0" smtClean="0">
                <a:solidFill>
                  <a:schemeClr val="accent3"/>
                </a:solidFill>
                <a:latin typeface="Verdana" panose="020B0604030504040204" pitchFamily="34" charset="0"/>
                <a:ea typeface="Verdana" panose="020B0604030504040204" pitchFamily="34" charset="0"/>
                <a:sym typeface="Calibri"/>
              </a:rPr>
              <a:t>Mellem to vokaler</a:t>
            </a:r>
            <a:r>
              <a:rPr lang="da-DK" dirty="0" smtClean="0">
                <a:latin typeface="Verdana" panose="020B0604030504040204" pitchFamily="34" charset="0"/>
                <a:ea typeface="Verdana" panose="020B0604030504040204" pitchFamily="34" charset="0"/>
                <a:sym typeface="Calibri"/>
              </a:rPr>
              <a:t> med </a:t>
            </a:r>
            <a:r>
              <a:rPr lang="da-DK" b="1" dirty="0" smtClean="0">
                <a:solidFill>
                  <a:schemeClr val="accent3"/>
                </a:solidFill>
                <a:latin typeface="Verdana" panose="020B0604030504040204" pitchFamily="34" charset="0"/>
                <a:ea typeface="Verdana" panose="020B0604030504040204" pitchFamily="34" charset="0"/>
                <a:sym typeface="Calibri"/>
              </a:rPr>
              <a:t>en kort første vokal</a:t>
            </a:r>
            <a:r>
              <a:rPr lang="da-DK" dirty="0" smtClean="0">
                <a:latin typeface="Verdana" panose="020B0604030504040204" pitchFamily="34" charset="0"/>
                <a:ea typeface="Verdana" panose="020B0604030504040204" pitchFamily="34" charset="0"/>
                <a:sym typeface="Calibri"/>
              </a:rPr>
              <a:t> i ordet skal man ofte have dobbeltkonsonant.</a:t>
            </a:r>
          </a:p>
          <a:p>
            <a:r>
              <a:rPr lang="da-DK" dirty="0" smtClean="0">
                <a:latin typeface="Verdana" panose="020B0604030504040204" pitchFamily="34" charset="0"/>
                <a:ea typeface="Verdana" panose="020B0604030504040204" pitchFamily="34" charset="0"/>
                <a:sym typeface="Calibri"/>
              </a:rPr>
              <a:t>Fx: </a:t>
            </a:r>
            <a:r>
              <a:rPr lang="da-DK" b="1" i="1" dirty="0" smtClean="0">
                <a:solidFill>
                  <a:schemeClr val="accent3"/>
                </a:solidFill>
                <a:latin typeface="Verdana" panose="020B0604030504040204" pitchFamily="34" charset="0"/>
                <a:ea typeface="Verdana" panose="020B0604030504040204" pitchFamily="34" charset="0"/>
                <a:sym typeface="Calibri"/>
              </a:rPr>
              <a:t>læsse</a:t>
            </a:r>
            <a:r>
              <a:rPr lang="da-DK" dirty="0" smtClean="0">
                <a:latin typeface="Verdana" panose="020B0604030504040204" pitchFamily="34" charset="0"/>
                <a:ea typeface="Verdana" panose="020B0604030504040204" pitchFamily="34" charset="0"/>
                <a:sym typeface="Calibri"/>
              </a:rPr>
              <a:t>, </a:t>
            </a:r>
            <a:r>
              <a:rPr lang="da-DK" b="1" i="1" dirty="0" smtClean="0">
                <a:solidFill>
                  <a:schemeClr val="accent3"/>
                </a:solidFill>
                <a:latin typeface="Verdana" panose="020B0604030504040204" pitchFamily="34" charset="0"/>
                <a:ea typeface="Verdana" panose="020B0604030504040204" pitchFamily="34" charset="0"/>
                <a:sym typeface="Calibri"/>
              </a:rPr>
              <a:t>hallen</a:t>
            </a:r>
            <a:r>
              <a:rPr lang="da-DK" dirty="0" smtClean="0">
                <a:latin typeface="Verdana" panose="020B0604030504040204" pitchFamily="34" charset="0"/>
                <a:ea typeface="Verdana" panose="020B0604030504040204" pitchFamily="34" charset="0"/>
                <a:sym typeface="Calibri"/>
              </a:rPr>
              <a:t>, </a:t>
            </a:r>
            <a:r>
              <a:rPr lang="da-DK" b="1" i="1" dirty="0" smtClean="0">
                <a:solidFill>
                  <a:schemeClr val="accent3"/>
                </a:solidFill>
                <a:latin typeface="Verdana" panose="020B0604030504040204" pitchFamily="34" charset="0"/>
                <a:ea typeface="Verdana" panose="020B0604030504040204" pitchFamily="34" charset="0"/>
                <a:sym typeface="Calibri"/>
              </a:rPr>
              <a:t>bassen</a:t>
            </a:r>
            <a:r>
              <a:rPr lang="da-DK" dirty="0" smtClean="0">
                <a:latin typeface="Verdana" panose="020B0604030504040204" pitchFamily="34" charset="0"/>
                <a:ea typeface="Verdana" panose="020B0604030504040204" pitchFamily="34" charset="0"/>
                <a:sym typeface="Calibri"/>
              </a:rPr>
              <a:t>, </a:t>
            </a:r>
            <a:r>
              <a:rPr lang="da-DK" b="1" i="1" dirty="0" smtClean="0">
                <a:solidFill>
                  <a:schemeClr val="accent3"/>
                </a:solidFill>
                <a:latin typeface="Verdana" panose="020B0604030504040204" pitchFamily="34" charset="0"/>
                <a:ea typeface="Verdana" panose="020B0604030504040204" pitchFamily="34" charset="0"/>
                <a:sym typeface="Calibri"/>
              </a:rPr>
              <a:t>visse</a:t>
            </a:r>
            <a:r>
              <a:rPr lang="da-DK" dirty="0" smtClean="0">
                <a:latin typeface="Verdana" panose="020B0604030504040204" pitchFamily="34" charset="0"/>
                <a:ea typeface="Verdana" panose="020B0604030504040204" pitchFamily="34" charset="0"/>
                <a:sym typeface="Calibri"/>
              </a:rPr>
              <a:t>.</a:t>
            </a:r>
          </a:p>
          <a:p>
            <a:endParaRPr lang="da-DK" dirty="0">
              <a:latin typeface="Verdana" panose="020B0604030504040204" pitchFamily="34" charset="0"/>
              <a:ea typeface="Verdana" panose="020B0604030504040204" pitchFamily="34" charset="0"/>
              <a:sym typeface="Calibri"/>
            </a:endParaRPr>
          </a:p>
          <a:p>
            <a:r>
              <a:rPr lang="da-DK" dirty="0">
                <a:latin typeface="Verdana" panose="020B0604030504040204" pitchFamily="34" charset="0"/>
                <a:ea typeface="Verdana" panose="020B0604030504040204" pitchFamily="34" charset="0"/>
                <a:sym typeface="Calibri"/>
              </a:rPr>
              <a:t> </a:t>
            </a:r>
            <a:r>
              <a:rPr lang="da-DK" dirty="0" smtClean="0">
                <a:latin typeface="Verdana" panose="020B0604030504040204" pitchFamily="34" charset="0"/>
                <a:ea typeface="Verdana" panose="020B0604030504040204" pitchFamily="34" charset="0"/>
                <a:sym typeface="Calibri"/>
              </a:rPr>
              <a:t>  - </a:t>
            </a:r>
            <a:r>
              <a:rPr lang="da-DK" dirty="0">
                <a:latin typeface="Verdana" panose="020B0604030504040204" pitchFamily="34" charset="0"/>
                <a:ea typeface="Verdana" panose="020B0604030504040204" pitchFamily="34" charset="0"/>
                <a:sym typeface="Calibri"/>
              </a:rPr>
              <a:t>E</a:t>
            </a:r>
            <a:r>
              <a:rPr lang="da-DK" dirty="0" smtClean="0">
                <a:latin typeface="Verdana" panose="020B0604030504040204" pitchFamily="34" charset="0"/>
                <a:ea typeface="Verdana" panose="020B0604030504040204" pitchFamily="34" charset="0"/>
                <a:sym typeface="Calibri"/>
              </a:rPr>
              <a:t>fter </a:t>
            </a:r>
            <a:r>
              <a:rPr lang="da-DK" b="1" dirty="0" smtClean="0">
                <a:solidFill>
                  <a:schemeClr val="accent3"/>
                </a:solidFill>
                <a:latin typeface="Verdana" panose="020B0604030504040204" pitchFamily="34" charset="0"/>
                <a:ea typeface="Verdana" panose="020B0604030504040204" pitchFamily="34" charset="0"/>
                <a:sym typeface="Calibri"/>
              </a:rPr>
              <a:t>korte vokaler</a:t>
            </a:r>
            <a:r>
              <a:rPr lang="da-DK" dirty="0" smtClean="0">
                <a:latin typeface="Verdana" panose="020B0604030504040204" pitchFamily="34" charset="0"/>
                <a:ea typeface="Verdana" panose="020B0604030504040204" pitchFamily="34" charset="0"/>
                <a:sym typeface="Calibri"/>
              </a:rPr>
              <a:t> i ord generelt skal man typisk have en dobbeltkonsonant. Fx: </a:t>
            </a:r>
            <a:r>
              <a:rPr lang="da-DK" b="1" i="1" dirty="0" smtClean="0">
                <a:solidFill>
                  <a:schemeClr val="accent3"/>
                </a:solidFill>
                <a:latin typeface="Verdana" panose="020B0604030504040204" pitchFamily="34" charset="0"/>
                <a:ea typeface="Verdana" panose="020B0604030504040204" pitchFamily="34" charset="0"/>
                <a:sym typeface="Calibri"/>
              </a:rPr>
              <a:t>dørmåtte</a:t>
            </a:r>
            <a:r>
              <a:rPr lang="da-DK" dirty="0" smtClean="0">
                <a:latin typeface="Verdana" panose="020B0604030504040204" pitchFamily="34" charset="0"/>
                <a:ea typeface="Verdana" panose="020B0604030504040204" pitchFamily="34" charset="0"/>
                <a:sym typeface="Calibri"/>
              </a:rPr>
              <a:t>,</a:t>
            </a:r>
            <a:r>
              <a:rPr lang="da-DK" b="1" i="1" dirty="0" smtClean="0">
                <a:solidFill>
                  <a:schemeClr val="accent3"/>
                </a:solidFill>
                <a:latin typeface="Verdana" panose="020B0604030504040204" pitchFamily="34" charset="0"/>
                <a:ea typeface="Verdana" panose="020B0604030504040204" pitchFamily="34" charset="0"/>
                <a:sym typeface="Calibri"/>
              </a:rPr>
              <a:t> pistolskuddet</a:t>
            </a:r>
            <a:r>
              <a:rPr lang="da-DK" dirty="0" smtClean="0">
                <a:latin typeface="Verdana" panose="020B0604030504040204" pitchFamily="34" charset="0"/>
                <a:ea typeface="Verdana" panose="020B0604030504040204" pitchFamily="34" charset="0"/>
                <a:sym typeface="Calibri"/>
              </a:rPr>
              <a:t>,</a:t>
            </a:r>
            <a:r>
              <a:rPr lang="da-DK" b="1" i="1" dirty="0" smtClean="0">
                <a:solidFill>
                  <a:schemeClr val="accent3"/>
                </a:solidFill>
                <a:latin typeface="Verdana" panose="020B0604030504040204" pitchFamily="34" charset="0"/>
                <a:ea typeface="Verdana" panose="020B0604030504040204" pitchFamily="34" charset="0"/>
                <a:sym typeface="Calibri"/>
              </a:rPr>
              <a:t> giraffen</a:t>
            </a:r>
            <a:r>
              <a:rPr lang="da-DK" dirty="0" smtClean="0">
                <a:latin typeface="Verdana" panose="020B0604030504040204" pitchFamily="34" charset="0"/>
                <a:ea typeface="Verdana" panose="020B0604030504040204" pitchFamily="34" charset="0"/>
                <a:sym typeface="Calibri"/>
              </a:rPr>
              <a:t>,</a:t>
            </a:r>
            <a:r>
              <a:rPr lang="da-DK" b="1" i="1" dirty="0" smtClean="0">
                <a:solidFill>
                  <a:schemeClr val="accent3"/>
                </a:solidFill>
                <a:latin typeface="Verdana" panose="020B0604030504040204" pitchFamily="34" charset="0"/>
                <a:ea typeface="Verdana" panose="020B0604030504040204" pitchFamily="34" charset="0"/>
                <a:sym typeface="Calibri"/>
              </a:rPr>
              <a:t> parallelle</a:t>
            </a:r>
            <a:endParaRPr lang="da-DK" dirty="0" smtClean="0">
              <a:latin typeface="Verdana" panose="020B0604030504040204" pitchFamily="34" charset="0"/>
              <a:ea typeface="Verdana" panose="020B0604030504040204" pitchFamily="34" charset="0"/>
              <a:sym typeface="Calibri"/>
            </a:endParaRPr>
          </a:p>
          <a:p>
            <a:endParaRPr lang="da-DK" dirty="0">
              <a:latin typeface="Verdana" panose="020B0604030504040204" pitchFamily="34" charset="0"/>
              <a:ea typeface="Verdana" panose="020B0604030504040204" pitchFamily="34" charset="0"/>
              <a:sym typeface="Calibri"/>
            </a:endParaRPr>
          </a:p>
          <a:p>
            <a:r>
              <a:rPr lang="da-DK" dirty="0" smtClean="0">
                <a:latin typeface="Verdana" panose="020B0604030504040204" pitchFamily="34" charset="0"/>
                <a:ea typeface="Verdana" panose="020B0604030504040204" pitchFamily="34" charset="0"/>
                <a:sym typeface="Calibri"/>
              </a:rPr>
              <a:t>   - Når </a:t>
            </a:r>
            <a:r>
              <a:rPr lang="da-DK" b="1" dirty="0" smtClean="0">
                <a:solidFill>
                  <a:schemeClr val="accent3"/>
                </a:solidFill>
                <a:latin typeface="Verdana" panose="020B0604030504040204" pitchFamily="34" charset="0"/>
                <a:ea typeface="Verdana" panose="020B0604030504040204" pitchFamily="34" charset="0"/>
                <a:sym typeface="Calibri"/>
              </a:rPr>
              <a:t>konsonanten </a:t>
            </a:r>
            <a:r>
              <a:rPr lang="da-DK" b="1" i="1" dirty="0" smtClean="0">
                <a:solidFill>
                  <a:schemeClr val="accent3"/>
                </a:solidFill>
                <a:latin typeface="Verdana" panose="020B0604030504040204" pitchFamily="34" charset="0"/>
                <a:ea typeface="Verdana" panose="020B0604030504040204" pitchFamily="34" charset="0"/>
                <a:sym typeface="Calibri"/>
              </a:rPr>
              <a:t>r</a:t>
            </a:r>
            <a:r>
              <a:rPr lang="da-DK" dirty="0" smtClean="0">
                <a:latin typeface="Verdana" panose="020B0604030504040204" pitchFamily="34" charset="0"/>
                <a:ea typeface="Verdana" panose="020B0604030504040204" pitchFamily="34" charset="0"/>
                <a:sym typeface="Calibri"/>
              </a:rPr>
              <a:t> står i midten af ordet. Fx: </a:t>
            </a:r>
            <a:r>
              <a:rPr lang="da-DK" b="1" i="1" dirty="0" smtClean="0">
                <a:solidFill>
                  <a:schemeClr val="accent3"/>
                </a:solidFill>
                <a:latin typeface="Verdana" panose="020B0604030504040204" pitchFamily="34" charset="0"/>
                <a:ea typeface="Verdana" panose="020B0604030504040204" pitchFamily="34" charset="0"/>
                <a:sym typeface="Calibri"/>
              </a:rPr>
              <a:t>Narre</a:t>
            </a:r>
            <a:r>
              <a:rPr lang="da-DK" dirty="0" smtClean="0">
                <a:latin typeface="Verdana" panose="020B0604030504040204" pitchFamily="34" charset="0"/>
                <a:ea typeface="Verdana" panose="020B0604030504040204" pitchFamily="34" charset="0"/>
                <a:sym typeface="Calibri"/>
              </a:rPr>
              <a:t>, </a:t>
            </a:r>
            <a:r>
              <a:rPr lang="da-DK" b="1" i="1" dirty="0" smtClean="0">
                <a:solidFill>
                  <a:schemeClr val="accent3"/>
                </a:solidFill>
                <a:latin typeface="Verdana" panose="020B0604030504040204" pitchFamily="34" charset="0"/>
                <a:ea typeface="Verdana" panose="020B0604030504040204" pitchFamily="34" charset="0"/>
                <a:sym typeface="Calibri"/>
              </a:rPr>
              <a:t>sparre</a:t>
            </a:r>
            <a:r>
              <a:rPr lang="da-DK" dirty="0" smtClean="0">
                <a:latin typeface="Verdana" panose="020B0604030504040204" pitchFamily="34" charset="0"/>
                <a:ea typeface="Verdana" panose="020B0604030504040204" pitchFamily="34" charset="0"/>
                <a:sym typeface="Calibri"/>
              </a:rPr>
              <a:t>, </a:t>
            </a:r>
            <a:r>
              <a:rPr lang="da-DK" b="1" i="1" dirty="0" smtClean="0">
                <a:solidFill>
                  <a:schemeClr val="accent3"/>
                </a:solidFill>
                <a:latin typeface="Verdana" panose="020B0604030504040204" pitchFamily="34" charset="0"/>
                <a:ea typeface="Verdana" panose="020B0604030504040204" pitchFamily="34" charset="0"/>
                <a:sym typeface="Calibri"/>
              </a:rPr>
              <a:t>porre</a:t>
            </a:r>
            <a:r>
              <a:rPr lang="da-DK" dirty="0" smtClean="0">
                <a:latin typeface="Verdana" panose="020B0604030504040204" pitchFamily="34" charset="0"/>
                <a:ea typeface="Verdana" panose="020B0604030504040204" pitchFamily="34" charset="0"/>
                <a:sym typeface="Calibri"/>
              </a:rPr>
              <a:t>. Selvom første vokal kan lyde lang, skal r altså skrives dobbelt i mange ord.  </a:t>
            </a:r>
          </a:p>
          <a:p>
            <a:endParaRPr lang="da-DK" dirty="0" smtClean="0">
              <a:latin typeface="Verdana" panose="020B0604030504040204" pitchFamily="34" charset="0"/>
              <a:ea typeface="Verdana" panose="020B0604030504040204" pitchFamily="34" charset="0"/>
              <a:sym typeface="Calibri"/>
            </a:endParaRPr>
          </a:p>
          <a:p>
            <a:r>
              <a:rPr lang="da-DK" dirty="0">
                <a:latin typeface="Verdana" panose="020B0604030504040204" pitchFamily="34" charset="0"/>
                <a:ea typeface="Verdana" panose="020B0604030504040204" pitchFamily="34" charset="0"/>
                <a:sym typeface="Calibri"/>
              </a:rPr>
              <a:t> </a:t>
            </a:r>
          </a:p>
          <a:p>
            <a:endParaRPr lang="da-DK" dirty="0">
              <a:latin typeface="Verdana" panose="020B0604030504040204" pitchFamily="34" charset="0"/>
              <a:ea typeface="Verdana" panose="020B0604030504040204" pitchFamily="34" charset="0"/>
              <a:sym typeface="Calibri"/>
            </a:endParaRPr>
          </a:p>
          <a:p>
            <a:endParaRPr lang="da-DK" b="1" dirty="0">
              <a:latin typeface="Verdana" panose="020B0604030504040204" pitchFamily="34" charset="0"/>
              <a:ea typeface="Verdana" panose="020B0604030504040204" pitchFamily="34" charset="0"/>
              <a:sym typeface="Calibri"/>
            </a:endParaRPr>
          </a:p>
        </p:txBody>
      </p:sp>
      <p:sp>
        <p:nvSpPr>
          <p:cNvPr id="15" name="Højrepil 14"/>
          <p:cNvSpPr/>
          <p:nvPr/>
        </p:nvSpPr>
        <p:spPr>
          <a:xfrm>
            <a:off x="384375" y="1246181"/>
            <a:ext cx="1949062" cy="842495"/>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p:cNvSpPr/>
          <p:nvPr/>
        </p:nvSpPr>
        <p:spPr>
          <a:xfrm>
            <a:off x="364221" y="1424016"/>
            <a:ext cx="1939570" cy="461665"/>
          </a:xfrm>
          <a:prstGeom prst="rect">
            <a:avLst/>
          </a:prstGeom>
        </p:spPr>
        <p:txBody>
          <a:bodyPr wrap="none">
            <a:spAutoFit/>
          </a:bodyPr>
          <a:lstStyle/>
          <a:p>
            <a:r>
              <a:rPr lang="da-DK" sz="2400" b="1" dirty="0" smtClean="0">
                <a:solidFill>
                  <a:schemeClr val="bg1"/>
                </a:solidFill>
                <a:latin typeface="Arial"/>
                <a:cs typeface="Arial"/>
                <a:sym typeface="Arial"/>
              </a:rPr>
              <a:t>FEJLTYPER</a:t>
            </a:r>
            <a:endParaRPr lang="da-DK" sz="2400" dirty="0">
              <a:solidFill>
                <a:schemeClr val="bg1"/>
              </a:solidFill>
            </a:endParaRPr>
          </a:p>
        </p:txBody>
      </p:sp>
    </p:spTree>
    <p:extLst>
      <p:ext uri="{BB962C8B-B14F-4D97-AF65-F5344CB8AC3E}">
        <p14:creationId xmlns:p14="http://schemas.microsoft.com/office/powerpoint/2010/main" val="1118637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Kender du forskellige </a:t>
            </a:r>
            <a:r>
              <a:rPr lang="da-DK" sz="3400" b="1" dirty="0" smtClean="0">
                <a:solidFill>
                  <a:schemeClr val="accent3"/>
                </a:solidFill>
                <a:latin typeface="Arial"/>
                <a:ea typeface="Arial"/>
                <a:cs typeface="Arial"/>
                <a:sym typeface="Arial"/>
              </a:rPr>
              <a:t>fejltyper</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14" name="Google Shape;521;p57"/>
          <p:cNvSpPr/>
          <p:nvPr/>
        </p:nvSpPr>
        <p:spPr>
          <a:xfrm>
            <a:off x="334575" y="1654848"/>
            <a:ext cx="11362878" cy="3472323"/>
          </a:xfrm>
          <a:prstGeom prst="rect">
            <a:avLst/>
          </a:prstGeom>
          <a:noFill/>
          <a:ln>
            <a:noFill/>
          </a:ln>
        </p:spPr>
        <p:txBody>
          <a:bodyPr spcFirstLastPara="1" wrap="square" lIns="121900" tIns="60925" rIns="121900" bIns="60925" anchor="t" anchorCtr="0">
            <a:noAutofit/>
          </a:bodyPr>
          <a:lstStyle/>
          <a:p>
            <a:endParaRPr lang="da-DK" sz="1800" dirty="0"/>
          </a:p>
          <a:p>
            <a:endParaRPr sz="1800" dirty="0">
              <a:latin typeface="Calibri"/>
              <a:ea typeface="Calibri"/>
              <a:cs typeface="Calibri"/>
              <a:sym typeface="Calibri"/>
            </a:endParaRPr>
          </a:p>
        </p:txBody>
      </p:sp>
      <p:sp>
        <p:nvSpPr>
          <p:cNvPr id="11" name="Google Shape;521;p57"/>
          <p:cNvSpPr/>
          <p:nvPr/>
        </p:nvSpPr>
        <p:spPr>
          <a:xfrm>
            <a:off x="334574" y="1883669"/>
            <a:ext cx="11857426" cy="5165545"/>
          </a:xfrm>
          <a:prstGeom prst="rect">
            <a:avLst/>
          </a:prstGeom>
          <a:noFill/>
          <a:ln>
            <a:noFill/>
          </a:ln>
        </p:spPr>
        <p:txBody>
          <a:bodyPr spcFirstLastPara="1" wrap="square" lIns="121900" tIns="60925" rIns="121900" bIns="60925" anchor="t" anchorCtr="0">
            <a:noAutofit/>
          </a:bodyPr>
          <a:lstStyle/>
          <a:p>
            <a:endParaRPr lang="da-DK" sz="1800" dirty="0"/>
          </a:p>
          <a:p>
            <a:r>
              <a:rPr lang="da-DK" b="1" u="sng" dirty="0" smtClean="0">
                <a:solidFill>
                  <a:schemeClr val="accent3"/>
                </a:solidFill>
                <a:latin typeface="Verdana" panose="020B0604030504040204" pitchFamily="34" charset="0"/>
                <a:ea typeface="Verdana" panose="020B0604030504040204" pitchFamily="34" charset="0"/>
                <a:sym typeface="Calibri"/>
              </a:rPr>
              <a:t>Sammensatte ord og ordforbindelser</a:t>
            </a:r>
            <a:r>
              <a:rPr lang="da-DK" dirty="0" smtClean="0">
                <a:latin typeface="Verdana" panose="020B0604030504040204" pitchFamily="34" charset="0"/>
                <a:ea typeface="Verdana" panose="020B0604030504040204" pitchFamily="34" charset="0"/>
                <a:sym typeface="Calibri"/>
              </a:rPr>
              <a:t>: En </a:t>
            </a:r>
            <a:r>
              <a:rPr lang="da-DK" b="1" dirty="0" smtClean="0">
                <a:solidFill>
                  <a:schemeClr val="accent3"/>
                </a:solidFill>
                <a:latin typeface="Verdana" panose="020B0604030504040204" pitchFamily="34" charset="0"/>
                <a:ea typeface="Verdana" panose="020B0604030504040204" pitchFamily="34" charset="0"/>
                <a:sym typeface="Calibri"/>
              </a:rPr>
              <a:t>ordforbindelse</a:t>
            </a:r>
            <a:r>
              <a:rPr lang="da-DK" dirty="0" smtClean="0">
                <a:latin typeface="Verdana" panose="020B0604030504040204" pitchFamily="34" charset="0"/>
                <a:ea typeface="Verdana" panose="020B0604030504040204" pitchFamily="34" charset="0"/>
                <a:sym typeface="Calibri"/>
              </a:rPr>
              <a:t> er en </a:t>
            </a:r>
            <a:r>
              <a:rPr lang="da-DK" b="1" dirty="0" smtClean="0">
                <a:solidFill>
                  <a:schemeClr val="accent3"/>
                </a:solidFill>
                <a:latin typeface="Verdana" panose="020B0604030504040204" pitchFamily="34" charset="0"/>
                <a:ea typeface="Verdana" panose="020B0604030504040204" pitchFamily="34" charset="0"/>
                <a:sym typeface="Calibri"/>
              </a:rPr>
              <a:t>sammenskrivning</a:t>
            </a:r>
            <a:r>
              <a:rPr lang="da-DK" dirty="0" smtClean="0">
                <a:latin typeface="Verdana" panose="020B0604030504040204" pitchFamily="34" charset="0"/>
                <a:ea typeface="Verdana" panose="020B0604030504040204" pitchFamily="34" charset="0"/>
                <a:sym typeface="Calibri"/>
              </a:rPr>
              <a:t> af to eller flere ord. I diktaten kan der være ordforbindelser med flere </a:t>
            </a:r>
            <a:r>
              <a:rPr lang="da-DK" b="1" dirty="0" smtClean="0">
                <a:solidFill>
                  <a:schemeClr val="accent3"/>
                </a:solidFill>
                <a:latin typeface="Verdana" panose="020B0604030504040204" pitchFamily="34" charset="0"/>
                <a:ea typeface="Verdana" panose="020B0604030504040204" pitchFamily="34" charset="0"/>
                <a:sym typeface="Calibri"/>
              </a:rPr>
              <a:t>forskellige ordklasser</a:t>
            </a:r>
            <a:r>
              <a:rPr lang="da-DK" dirty="0" smtClean="0">
                <a:latin typeface="Verdana" panose="020B0604030504040204" pitchFamily="34" charset="0"/>
                <a:ea typeface="Verdana" panose="020B0604030504040204" pitchFamily="34" charset="0"/>
                <a:sym typeface="Calibri"/>
              </a:rPr>
              <a:t>.   </a:t>
            </a:r>
          </a:p>
          <a:p>
            <a:endParaRPr lang="da-DK" dirty="0">
              <a:latin typeface="Verdana" panose="020B0604030504040204" pitchFamily="34" charset="0"/>
              <a:ea typeface="Verdana" panose="020B0604030504040204" pitchFamily="34" charset="0"/>
              <a:sym typeface="Calibri"/>
            </a:endParaRPr>
          </a:p>
          <a:p>
            <a:r>
              <a:rPr lang="da-DK" dirty="0">
                <a:latin typeface="Verdana" panose="020B0604030504040204" pitchFamily="34" charset="0"/>
                <a:ea typeface="Verdana" panose="020B0604030504040204" pitchFamily="34" charset="0"/>
                <a:sym typeface="Calibri"/>
              </a:rPr>
              <a:t>S</a:t>
            </a:r>
            <a:r>
              <a:rPr lang="da-DK" dirty="0" smtClean="0">
                <a:latin typeface="Verdana" panose="020B0604030504040204" pitchFamily="34" charset="0"/>
                <a:ea typeface="Verdana" panose="020B0604030504040204" pitchFamily="34" charset="0"/>
                <a:sym typeface="Calibri"/>
              </a:rPr>
              <a:t>om hovedregel skal man være opmærksom på </a:t>
            </a:r>
            <a:r>
              <a:rPr lang="da-DK" b="1" dirty="0" smtClean="0">
                <a:solidFill>
                  <a:schemeClr val="accent3"/>
                </a:solidFill>
                <a:latin typeface="Verdana" panose="020B0604030504040204" pitchFamily="34" charset="0"/>
                <a:ea typeface="Verdana" panose="020B0604030504040204" pitchFamily="34" charset="0"/>
                <a:sym typeface="Calibri"/>
              </a:rPr>
              <a:t>udtalen</a:t>
            </a:r>
            <a:r>
              <a:rPr lang="da-DK" dirty="0" smtClean="0">
                <a:latin typeface="Verdana" panose="020B0604030504040204" pitchFamily="34" charset="0"/>
                <a:ea typeface="Verdana" panose="020B0604030504040204" pitchFamily="34" charset="0"/>
                <a:sym typeface="Calibri"/>
              </a:rPr>
              <a:t>, når man skal afgøre, om ord og ordforbindelser skal skrives i ét eller flere ord. Se fx på ordene:</a:t>
            </a:r>
          </a:p>
          <a:p>
            <a:endParaRPr lang="da-DK" b="1" dirty="0">
              <a:latin typeface="Verdana" panose="020B0604030504040204" pitchFamily="34" charset="0"/>
              <a:ea typeface="Verdana" panose="020B0604030504040204" pitchFamily="34" charset="0"/>
              <a:cs typeface="Calibri"/>
              <a:sym typeface="Calibri"/>
            </a:endParaRPr>
          </a:p>
          <a:p>
            <a:r>
              <a:rPr lang="da-DK" b="1" dirty="0" smtClean="0">
                <a:latin typeface="Verdana" panose="020B0604030504040204" pitchFamily="34" charset="0"/>
                <a:ea typeface="Verdana" panose="020B0604030504040204" pitchFamily="34" charset="0"/>
                <a:cs typeface="Calibri"/>
                <a:sym typeface="Calibri"/>
              </a:rPr>
              <a:t>   - </a:t>
            </a:r>
            <a:r>
              <a:rPr lang="da-DK" b="1" i="1" dirty="0" smtClean="0">
                <a:solidFill>
                  <a:schemeClr val="accent3"/>
                </a:solidFill>
                <a:latin typeface="Verdana" panose="020B0604030504040204" pitchFamily="34" charset="0"/>
                <a:ea typeface="Verdana" panose="020B0604030504040204" pitchFamily="34" charset="0"/>
                <a:cs typeface="Calibri"/>
                <a:sym typeface="Calibri"/>
              </a:rPr>
              <a:t>billedramme</a:t>
            </a:r>
            <a:r>
              <a:rPr lang="da-DK" dirty="0" smtClean="0">
                <a:latin typeface="Verdana" panose="020B0604030504040204" pitchFamily="34" charset="0"/>
                <a:ea typeface="Verdana" panose="020B0604030504040204" pitchFamily="34" charset="0"/>
                <a:cs typeface="Calibri"/>
                <a:sym typeface="Calibri"/>
              </a:rPr>
              <a:t>,</a:t>
            </a:r>
            <a:r>
              <a:rPr lang="da-DK" b="1" i="1" dirty="0" smtClean="0">
                <a:solidFill>
                  <a:schemeClr val="accent3"/>
                </a:solidFill>
                <a:latin typeface="Verdana" panose="020B0604030504040204" pitchFamily="34" charset="0"/>
                <a:ea typeface="Verdana" panose="020B0604030504040204" pitchFamily="34" charset="0"/>
                <a:cs typeface="Calibri"/>
                <a:sym typeface="Calibri"/>
              </a:rPr>
              <a:t> havetraktor</a:t>
            </a:r>
            <a:r>
              <a:rPr lang="da-DK" dirty="0" smtClean="0">
                <a:latin typeface="Verdana" panose="020B0604030504040204" pitchFamily="34" charset="0"/>
                <a:ea typeface="Verdana" panose="020B0604030504040204" pitchFamily="34" charset="0"/>
                <a:cs typeface="Calibri"/>
                <a:sym typeface="Calibri"/>
              </a:rPr>
              <a:t>,</a:t>
            </a:r>
            <a:r>
              <a:rPr lang="da-DK" b="1" i="1" dirty="0" smtClean="0">
                <a:solidFill>
                  <a:schemeClr val="accent3"/>
                </a:solidFill>
                <a:latin typeface="Verdana" panose="020B0604030504040204" pitchFamily="34" charset="0"/>
                <a:ea typeface="Verdana" panose="020B0604030504040204" pitchFamily="34" charset="0"/>
                <a:cs typeface="Calibri"/>
                <a:sym typeface="Calibri"/>
              </a:rPr>
              <a:t> dommerkursus</a:t>
            </a:r>
            <a:r>
              <a:rPr lang="da-DK" dirty="0" smtClean="0">
                <a:latin typeface="Verdana" panose="020B0604030504040204" pitchFamily="34" charset="0"/>
                <a:ea typeface="Verdana" panose="020B0604030504040204" pitchFamily="34" charset="0"/>
                <a:cs typeface="Calibri"/>
                <a:sym typeface="Calibri"/>
              </a:rPr>
              <a:t>,</a:t>
            </a:r>
            <a:r>
              <a:rPr lang="da-DK" b="1" i="1" dirty="0" smtClean="0">
                <a:solidFill>
                  <a:schemeClr val="accent3"/>
                </a:solidFill>
                <a:latin typeface="Verdana" panose="020B0604030504040204" pitchFamily="34" charset="0"/>
                <a:ea typeface="Verdana" panose="020B0604030504040204" pitchFamily="34" charset="0"/>
                <a:cs typeface="Calibri"/>
                <a:sym typeface="Calibri"/>
              </a:rPr>
              <a:t> græstæppe</a:t>
            </a:r>
            <a:r>
              <a:rPr lang="da-DK" dirty="0" smtClean="0">
                <a:latin typeface="Verdana" panose="020B0604030504040204" pitchFamily="34" charset="0"/>
                <a:ea typeface="Verdana" panose="020B0604030504040204" pitchFamily="34" charset="0"/>
                <a:cs typeface="Calibri"/>
                <a:sym typeface="Calibri"/>
              </a:rPr>
              <a:t>,</a:t>
            </a:r>
            <a:r>
              <a:rPr lang="da-DK" b="1" i="1" dirty="0" smtClean="0">
                <a:solidFill>
                  <a:schemeClr val="accent3"/>
                </a:solidFill>
                <a:latin typeface="Verdana" panose="020B0604030504040204" pitchFamily="34" charset="0"/>
                <a:ea typeface="Verdana" panose="020B0604030504040204" pitchFamily="34" charset="0"/>
                <a:cs typeface="Calibri"/>
                <a:sym typeface="Calibri"/>
              </a:rPr>
              <a:t> klasselærer </a:t>
            </a:r>
            <a:endParaRPr lang="da-DK" b="1" i="1" dirty="0">
              <a:solidFill>
                <a:schemeClr val="accent3"/>
              </a:solidFill>
              <a:latin typeface="Verdana" panose="020B0604030504040204" pitchFamily="34" charset="0"/>
              <a:ea typeface="Verdana" panose="020B0604030504040204" pitchFamily="34" charset="0"/>
              <a:cs typeface="Calibri"/>
              <a:sym typeface="Calibri"/>
            </a:endParaRPr>
          </a:p>
          <a:p>
            <a:endParaRPr lang="da-DK" dirty="0">
              <a:latin typeface="Verdana" panose="020B0604030504040204" pitchFamily="34" charset="0"/>
              <a:ea typeface="Verdana" panose="020B0604030504040204" pitchFamily="34" charset="0"/>
              <a:cs typeface="Calibri"/>
              <a:sym typeface="Calibri"/>
            </a:endParaRPr>
          </a:p>
          <a:p>
            <a:r>
              <a:rPr lang="da-DK" dirty="0" smtClean="0">
                <a:latin typeface="Verdana" panose="020B0604030504040204" pitchFamily="34" charset="0"/>
                <a:ea typeface="Verdana" panose="020B0604030504040204" pitchFamily="34" charset="0"/>
                <a:sym typeface="Calibri"/>
              </a:rPr>
              <a:t>Når man udtaler disse sammensatte ord, er der et lidt </a:t>
            </a:r>
            <a:r>
              <a:rPr lang="da-DK" b="1" dirty="0" smtClean="0">
                <a:solidFill>
                  <a:schemeClr val="accent3"/>
                </a:solidFill>
                <a:latin typeface="Verdana" panose="020B0604030504040204" pitchFamily="34" charset="0"/>
                <a:ea typeface="Verdana" panose="020B0604030504040204" pitchFamily="34" charset="0"/>
                <a:sym typeface="Calibri"/>
              </a:rPr>
              <a:t>kraftigere tryk</a:t>
            </a:r>
            <a:r>
              <a:rPr lang="da-DK" dirty="0" smtClean="0">
                <a:latin typeface="Verdana" panose="020B0604030504040204" pitchFamily="34" charset="0"/>
                <a:ea typeface="Verdana" panose="020B0604030504040204" pitchFamily="34" charset="0"/>
                <a:sym typeface="Calibri"/>
              </a:rPr>
              <a:t> på den </a:t>
            </a:r>
            <a:r>
              <a:rPr lang="da-DK" b="1" dirty="0" smtClean="0">
                <a:solidFill>
                  <a:schemeClr val="accent3"/>
                </a:solidFill>
                <a:latin typeface="Verdana" panose="020B0604030504040204" pitchFamily="34" charset="0"/>
                <a:ea typeface="Verdana" panose="020B0604030504040204" pitchFamily="34" charset="0"/>
                <a:sym typeface="Calibri"/>
              </a:rPr>
              <a:t>første del </a:t>
            </a:r>
            <a:r>
              <a:rPr lang="da-DK" dirty="0" smtClean="0">
                <a:latin typeface="Verdana" panose="020B0604030504040204" pitchFamily="34" charset="0"/>
                <a:ea typeface="Verdana" panose="020B0604030504040204" pitchFamily="34" charset="0"/>
                <a:sym typeface="Calibri"/>
              </a:rPr>
              <a:t>af ordene og et lidt </a:t>
            </a:r>
            <a:r>
              <a:rPr lang="da-DK" b="1" dirty="0" smtClean="0">
                <a:solidFill>
                  <a:schemeClr val="accent3"/>
                </a:solidFill>
                <a:latin typeface="Verdana" panose="020B0604030504040204" pitchFamily="34" charset="0"/>
                <a:ea typeface="Verdana" panose="020B0604030504040204" pitchFamily="34" charset="0"/>
                <a:sym typeface="Calibri"/>
              </a:rPr>
              <a:t>svagere tryk</a:t>
            </a:r>
            <a:r>
              <a:rPr lang="da-DK" dirty="0" smtClean="0">
                <a:latin typeface="Verdana" panose="020B0604030504040204" pitchFamily="34" charset="0"/>
                <a:ea typeface="Verdana" panose="020B0604030504040204" pitchFamily="34" charset="0"/>
                <a:sym typeface="Calibri"/>
              </a:rPr>
              <a:t> på den </a:t>
            </a:r>
            <a:r>
              <a:rPr lang="da-DK" b="1" dirty="0" smtClean="0">
                <a:solidFill>
                  <a:schemeClr val="accent3"/>
                </a:solidFill>
                <a:latin typeface="Verdana" panose="020B0604030504040204" pitchFamily="34" charset="0"/>
                <a:ea typeface="Verdana" panose="020B0604030504040204" pitchFamily="34" charset="0"/>
                <a:sym typeface="Calibri"/>
              </a:rPr>
              <a:t>sidste del</a:t>
            </a:r>
            <a:r>
              <a:rPr lang="da-DK" dirty="0" smtClean="0">
                <a:latin typeface="Verdana" panose="020B0604030504040204" pitchFamily="34" charset="0"/>
                <a:ea typeface="Verdana" panose="020B0604030504040204" pitchFamily="34" charset="0"/>
                <a:sym typeface="Calibri"/>
              </a:rPr>
              <a:t> af ordene.   </a:t>
            </a:r>
          </a:p>
          <a:p>
            <a:endParaRPr lang="da-DK" dirty="0">
              <a:latin typeface="Verdana" panose="020B0604030504040204" pitchFamily="34" charset="0"/>
              <a:ea typeface="Verdana" panose="020B0604030504040204" pitchFamily="34" charset="0"/>
              <a:sym typeface="Calibri"/>
            </a:endParaRPr>
          </a:p>
          <a:p>
            <a:r>
              <a:rPr lang="da-DK" dirty="0" smtClean="0">
                <a:latin typeface="Verdana" panose="020B0604030504040204" pitchFamily="34" charset="0"/>
                <a:ea typeface="Verdana" panose="020B0604030504040204" pitchFamily="34" charset="0"/>
                <a:sym typeface="Calibri"/>
              </a:rPr>
              <a:t>Vær også opmærksom på, om ord </a:t>
            </a:r>
            <a:r>
              <a:rPr lang="da-DK" b="1" dirty="0" smtClean="0">
                <a:solidFill>
                  <a:schemeClr val="accent3"/>
                </a:solidFill>
                <a:latin typeface="Verdana" panose="020B0604030504040204" pitchFamily="34" charset="0"/>
                <a:ea typeface="Verdana" panose="020B0604030504040204" pitchFamily="34" charset="0"/>
                <a:sym typeface="Calibri"/>
              </a:rPr>
              <a:t>ændrer betydning</a:t>
            </a:r>
            <a:r>
              <a:rPr lang="da-DK" dirty="0" smtClean="0">
                <a:latin typeface="Verdana" panose="020B0604030504040204" pitchFamily="34" charset="0"/>
                <a:ea typeface="Verdana" panose="020B0604030504040204" pitchFamily="34" charset="0"/>
                <a:sym typeface="Calibri"/>
              </a:rPr>
              <a:t>, når du skriver dem i flere ord i stedet for i ét ord. Se fx på følgende eksempler:</a:t>
            </a:r>
          </a:p>
          <a:p>
            <a:endParaRPr lang="da-DK" dirty="0">
              <a:latin typeface="Verdana" panose="020B0604030504040204" pitchFamily="34" charset="0"/>
              <a:ea typeface="Verdana" panose="020B0604030504040204" pitchFamily="34" charset="0"/>
              <a:sym typeface="Calibri"/>
            </a:endParaRPr>
          </a:p>
          <a:p>
            <a:r>
              <a:rPr lang="da-DK" dirty="0">
                <a:latin typeface="Verdana" panose="020B0604030504040204" pitchFamily="34" charset="0"/>
                <a:ea typeface="Verdana" panose="020B0604030504040204" pitchFamily="34" charset="0"/>
                <a:sym typeface="Calibri"/>
              </a:rPr>
              <a:t> </a:t>
            </a:r>
            <a:r>
              <a:rPr lang="da-DK" dirty="0" smtClean="0">
                <a:latin typeface="Verdana" panose="020B0604030504040204" pitchFamily="34" charset="0"/>
                <a:ea typeface="Verdana" panose="020B0604030504040204" pitchFamily="34" charset="0"/>
                <a:sym typeface="Calibri"/>
              </a:rPr>
              <a:t>  - </a:t>
            </a:r>
            <a:r>
              <a:rPr lang="da-DK" b="1" i="1" dirty="0" smtClean="0">
                <a:solidFill>
                  <a:schemeClr val="accent3"/>
                </a:solidFill>
                <a:latin typeface="Verdana" panose="020B0604030504040204" pitchFamily="34" charset="0"/>
                <a:ea typeface="Verdana" panose="020B0604030504040204" pitchFamily="34" charset="0"/>
                <a:sym typeface="Calibri"/>
              </a:rPr>
              <a:t>Prøv at køre helt </a:t>
            </a:r>
            <a:r>
              <a:rPr lang="da-DK" b="1" i="1" u="sng" dirty="0" smtClean="0">
                <a:solidFill>
                  <a:schemeClr val="accent3"/>
                </a:solidFill>
                <a:latin typeface="Verdana" panose="020B0604030504040204" pitchFamily="34" charset="0"/>
                <a:ea typeface="Verdana" panose="020B0604030504040204" pitchFamily="34" charset="0"/>
                <a:sym typeface="Calibri"/>
              </a:rPr>
              <a:t>ind til</a:t>
            </a:r>
            <a:r>
              <a:rPr lang="da-DK" b="1" i="1" dirty="0" smtClean="0">
                <a:solidFill>
                  <a:schemeClr val="accent3"/>
                </a:solidFill>
                <a:latin typeface="Verdana" panose="020B0604030504040204" pitchFamily="34" charset="0"/>
                <a:ea typeface="Verdana" panose="020B0604030504040204" pitchFamily="34" charset="0"/>
                <a:sym typeface="Calibri"/>
              </a:rPr>
              <a:t> kanten</a:t>
            </a:r>
            <a:r>
              <a:rPr lang="da-DK" dirty="0" smtClean="0">
                <a:latin typeface="Verdana" panose="020B0604030504040204" pitchFamily="34" charset="0"/>
                <a:ea typeface="Verdana" panose="020B0604030504040204" pitchFamily="34" charset="0"/>
                <a:sym typeface="Calibri"/>
              </a:rPr>
              <a:t> og </a:t>
            </a:r>
            <a:r>
              <a:rPr lang="da-DK" b="1" i="1" dirty="0" smtClean="0">
                <a:solidFill>
                  <a:schemeClr val="accent3"/>
                </a:solidFill>
                <a:latin typeface="Verdana" panose="020B0604030504040204" pitchFamily="34" charset="0"/>
                <a:ea typeface="Verdana" panose="020B0604030504040204" pitchFamily="34" charset="0"/>
                <a:sym typeface="Calibri"/>
              </a:rPr>
              <a:t>Vil du køre med </a:t>
            </a:r>
            <a:r>
              <a:rPr lang="da-DK" b="1" i="1" u="sng" dirty="0" smtClean="0">
                <a:solidFill>
                  <a:schemeClr val="accent3"/>
                </a:solidFill>
                <a:latin typeface="Verdana" panose="020B0604030504040204" pitchFamily="34" charset="0"/>
                <a:ea typeface="Verdana" panose="020B0604030504040204" pitchFamily="34" charset="0"/>
                <a:sym typeface="Calibri"/>
              </a:rPr>
              <a:t>indtil</a:t>
            </a:r>
            <a:r>
              <a:rPr lang="da-DK" b="1" i="1" dirty="0" smtClean="0">
                <a:solidFill>
                  <a:schemeClr val="accent3"/>
                </a:solidFill>
                <a:latin typeface="Verdana" panose="020B0604030504040204" pitchFamily="34" charset="0"/>
                <a:ea typeface="Verdana" panose="020B0604030504040204" pitchFamily="34" charset="0"/>
                <a:sym typeface="Calibri"/>
              </a:rPr>
              <a:t> Vanløse?</a:t>
            </a:r>
          </a:p>
          <a:p>
            <a:r>
              <a:rPr lang="da-DK" b="1" i="1" dirty="0">
                <a:solidFill>
                  <a:schemeClr val="accent3"/>
                </a:solidFill>
                <a:latin typeface="Verdana" panose="020B0604030504040204" pitchFamily="34" charset="0"/>
                <a:ea typeface="Verdana" panose="020B0604030504040204" pitchFamily="34" charset="0"/>
                <a:sym typeface="Calibri"/>
              </a:rPr>
              <a:t> </a:t>
            </a:r>
            <a:r>
              <a:rPr lang="da-DK" b="1" i="1" dirty="0" smtClean="0">
                <a:solidFill>
                  <a:schemeClr val="accent3"/>
                </a:solidFill>
                <a:latin typeface="Verdana" panose="020B0604030504040204" pitchFamily="34" charset="0"/>
                <a:ea typeface="Verdana" panose="020B0604030504040204" pitchFamily="34" charset="0"/>
                <a:sym typeface="Calibri"/>
              </a:rPr>
              <a:t> </a:t>
            </a:r>
            <a:r>
              <a:rPr lang="da-DK" dirty="0" smtClean="0">
                <a:latin typeface="Verdana" panose="020B0604030504040204" pitchFamily="34" charset="0"/>
                <a:ea typeface="Verdana" panose="020B0604030504040204" pitchFamily="34" charset="0"/>
                <a:sym typeface="Calibri"/>
              </a:rPr>
              <a:t> - </a:t>
            </a:r>
            <a:r>
              <a:rPr lang="da-DK" b="1" i="1" dirty="0" smtClean="0">
                <a:solidFill>
                  <a:schemeClr val="accent3"/>
                </a:solidFill>
                <a:latin typeface="Verdana" panose="020B0604030504040204" pitchFamily="34" charset="0"/>
                <a:ea typeface="Verdana" panose="020B0604030504040204" pitchFamily="34" charset="0"/>
                <a:sym typeface="Calibri"/>
              </a:rPr>
              <a:t>Det er gået hen </a:t>
            </a:r>
            <a:r>
              <a:rPr lang="da-DK" b="1" i="1" u="sng" dirty="0" smtClean="0">
                <a:solidFill>
                  <a:schemeClr val="accent3"/>
                </a:solidFill>
                <a:latin typeface="Verdana" panose="020B0604030504040204" pitchFamily="34" charset="0"/>
                <a:ea typeface="Verdana" panose="020B0604030504040204" pitchFamily="34" charset="0"/>
                <a:sym typeface="Calibri"/>
              </a:rPr>
              <a:t>over hovedet</a:t>
            </a:r>
            <a:r>
              <a:rPr lang="da-DK" b="1" i="1" dirty="0" smtClean="0">
                <a:solidFill>
                  <a:schemeClr val="accent3"/>
                </a:solidFill>
                <a:latin typeface="Verdana" panose="020B0604030504040204" pitchFamily="34" charset="0"/>
                <a:ea typeface="Verdana" panose="020B0604030504040204" pitchFamily="34" charset="0"/>
                <a:sym typeface="Calibri"/>
              </a:rPr>
              <a:t> på mig </a:t>
            </a:r>
            <a:r>
              <a:rPr lang="da-DK" dirty="0" smtClean="0">
                <a:latin typeface="Verdana" panose="020B0604030504040204" pitchFamily="34" charset="0"/>
                <a:ea typeface="Verdana" panose="020B0604030504040204" pitchFamily="34" charset="0"/>
                <a:sym typeface="Calibri"/>
              </a:rPr>
              <a:t>og</a:t>
            </a:r>
            <a:r>
              <a:rPr lang="da-DK" b="1" i="1" dirty="0" smtClean="0">
                <a:solidFill>
                  <a:schemeClr val="accent3"/>
                </a:solidFill>
                <a:latin typeface="Verdana" panose="020B0604030504040204" pitchFamily="34" charset="0"/>
                <a:ea typeface="Verdana" panose="020B0604030504040204" pitchFamily="34" charset="0"/>
                <a:sym typeface="Calibri"/>
              </a:rPr>
              <a:t> Kan du </a:t>
            </a:r>
            <a:r>
              <a:rPr lang="da-DK" b="1" i="1" u="sng" dirty="0" smtClean="0">
                <a:solidFill>
                  <a:schemeClr val="accent3"/>
                </a:solidFill>
                <a:latin typeface="Verdana" panose="020B0604030504040204" pitchFamily="34" charset="0"/>
                <a:ea typeface="Verdana" panose="020B0604030504040204" pitchFamily="34" charset="0"/>
                <a:sym typeface="Calibri"/>
              </a:rPr>
              <a:t>overhovedet</a:t>
            </a:r>
            <a:r>
              <a:rPr lang="da-DK" b="1" i="1" dirty="0" smtClean="0">
                <a:solidFill>
                  <a:schemeClr val="accent3"/>
                </a:solidFill>
                <a:latin typeface="Verdana" panose="020B0604030504040204" pitchFamily="34" charset="0"/>
                <a:ea typeface="Verdana" panose="020B0604030504040204" pitchFamily="34" charset="0"/>
                <a:sym typeface="Calibri"/>
              </a:rPr>
              <a:t> lide fodbold? </a:t>
            </a:r>
            <a:endParaRPr lang="da-DK" b="1" i="1" dirty="0">
              <a:solidFill>
                <a:schemeClr val="accent3"/>
              </a:solidFill>
              <a:latin typeface="Verdana" panose="020B0604030504040204" pitchFamily="34" charset="0"/>
              <a:ea typeface="Verdana" panose="020B0604030504040204" pitchFamily="34" charset="0"/>
              <a:sym typeface="Calibri"/>
            </a:endParaRPr>
          </a:p>
          <a:p>
            <a:endParaRPr lang="da-DK" dirty="0">
              <a:latin typeface="Verdana" panose="020B0604030504040204" pitchFamily="34" charset="0"/>
              <a:ea typeface="Verdana" panose="020B0604030504040204" pitchFamily="34" charset="0"/>
              <a:sym typeface="Calibri"/>
            </a:endParaRPr>
          </a:p>
          <a:p>
            <a:endParaRPr lang="da-DK" b="1" dirty="0">
              <a:latin typeface="Verdana" panose="020B0604030504040204" pitchFamily="34" charset="0"/>
              <a:ea typeface="Verdana" panose="020B0604030504040204" pitchFamily="34" charset="0"/>
              <a:sym typeface="Calibri"/>
            </a:endParaRPr>
          </a:p>
        </p:txBody>
      </p:sp>
      <p:sp>
        <p:nvSpPr>
          <p:cNvPr id="15" name="Højrepil 14"/>
          <p:cNvSpPr/>
          <p:nvPr/>
        </p:nvSpPr>
        <p:spPr>
          <a:xfrm>
            <a:off x="384375" y="1246181"/>
            <a:ext cx="1949062" cy="842495"/>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p:cNvSpPr/>
          <p:nvPr/>
        </p:nvSpPr>
        <p:spPr>
          <a:xfrm>
            <a:off x="364221" y="1424016"/>
            <a:ext cx="1939570" cy="461665"/>
          </a:xfrm>
          <a:prstGeom prst="rect">
            <a:avLst/>
          </a:prstGeom>
        </p:spPr>
        <p:txBody>
          <a:bodyPr wrap="none">
            <a:spAutoFit/>
          </a:bodyPr>
          <a:lstStyle/>
          <a:p>
            <a:r>
              <a:rPr lang="da-DK" sz="2400" b="1" dirty="0" smtClean="0">
                <a:solidFill>
                  <a:schemeClr val="bg1"/>
                </a:solidFill>
                <a:latin typeface="Arial"/>
                <a:cs typeface="Arial"/>
                <a:sym typeface="Arial"/>
              </a:rPr>
              <a:t>FEJLTYPER</a:t>
            </a:r>
            <a:endParaRPr lang="da-DK" sz="2400" dirty="0">
              <a:solidFill>
                <a:schemeClr val="bg1"/>
              </a:solidFill>
            </a:endParaRPr>
          </a:p>
        </p:txBody>
      </p:sp>
    </p:spTree>
    <p:extLst>
      <p:ext uri="{BB962C8B-B14F-4D97-AF65-F5344CB8AC3E}">
        <p14:creationId xmlns:p14="http://schemas.microsoft.com/office/powerpoint/2010/main" val="1578967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ctrTitle"/>
          </p:nvPr>
        </p:nvSpPr>
        <p:spPr>
          <a:xfrm>
            <a:off x="2429999" y="3874789"/>
            <a:ext cx="8934687" cy="13788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sz="4200" b="1" dirty="0" smtClean="0">
                <a:latin typeface="Arial"/>
                <a:ea typeface="Arial"/>
                <a:cs typeface="Arial"/>
                <a:sym typeface="Arial"/>
              </a:rPr>
              <a:t>Del 3: </a:t>
            </a:r>
            <a:br>
              <a:rPr lang="da-DK" sz="4200" b="1" dirty="0" smtClean="0">
                <a:latin typeface="Arial"/>
                <a:ea typeface="Arial"/>
                <a:cs typeface="Arial"/>
                <a:sym typeface="Arial"/>
              </a:rPr>
            </a:br>
            <a:r>
              <a:rPr lang="da-DK" sz="4200" dirty="0">
                <a:latin typeface="Arial"/>
                <a:ea typeface="Arial"/>
                <a:cs typeface="Arial"/>
                <a:sym typeface="Arial"/>
              </a:rPr>
              <a:t>F</a:t>
            </a:r>
            <a:r>
              <a:rPr lang="da-DK" sz="4200" dirty="0" smtClean="0">
                <a:latin typeface="Arial"/>
                <a:ea typeface="Arial"/>
                <a:cs typeface="Arial"/>
                <a:sym typeface="Arial"/>
              </a:rPr>
              <a:t>okus på opgavedelen </a:t>
            </a:r>
            <a:r>
              <a:rPr lang="da-DK" sz="4200" dirty="0"/>
              <a:t/>
            </a:r>
            <a:br>
              <a:rPr lang="da-DK" sz="4200" dirty="0"/>
            </a:br>
            <a:endParaRPr sz="4200" dirty="0"/>
          </a:p>
        </p:txBody>
      </p:sp>
      <p:pic>
        <p:nvPicPr>
          <p:cNvPr id="244" name="Google Shape;244;p28"/>
          <p:cNvPicPr preferRelativeResize="0">
            <a:picLocks noGrp="1"/>
          </p:cNvPicPr>
          <p:nvPr>
            <p:ph type="pic" idx="2"/>
          </p:nvPr>
        </p:nvPicPr>
        <p:blipFill rotWithShape="1">
          <a:blip r:embed="rId3">
            <a:alphaModFix/>
          </a:blip>
          <a:srcRect t="28894" b="28894"/>
          <a:stretch/>
        </p:blipFill>
        <p:spPr>
          <a:prstGeom prst="rect">
            <a:avLst/>
          </a:prstGeom>
          <a:solidFill>
            <a:schemeClr val="lt1"/>
          </a:solidFill>
          <a:ln>
            <a:noFill/>
          </a:ln>
        </p:spPr>
      </p:pic>
      <p:sp>
        <p:nvSpPr>
          <p:cNvPr id="245" name="Google Shape;245;p28"/>
          <p:cNvSpPr txBox="1">
            <a:spLocks noGrp="1"/>
          </p:cNvSpPr>
          <p:nvPr>
            <p:ph type="body" idx="1"/>
          </p:nvPr>
        </p:nvSpPr>
        <p:spPr>
          <a:prstGeom prst="rect">
            <a:avLst/>
          </a:prstGeom>
          <a:solidFill>
            <a:schemeClr val="dk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6" name="Google Shape;246;p28"/>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7" name="Google Shape;247;p28"/>
          <p:cNvSpPr txBox="1">
            <a:spLocks noGrp="1"/>
          </p:cNvSpPr>
          <p:nvPr>
            <p:ph type="dt" idx="10"/>
          </p:nvPr>
        </p:nvSpPr>
        <p:spPr>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20. januar 2020</a:t>
            </a:r>
            <a:endParaRPr/>
          </a:p>
        </p:txBody>
      </p:sp>
      <p:sp>
        <p:nvSpPr>
          <p:cNvPr id="248" name="Google Shape;248;p28"/>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a:t>17</a:t>
            </a:fld>
            <a:endParaRPr/>
          </a:p>
        </p:txBody>
      </p:sp>
    </p:spTree>
    <p:extLst>
      <p:ext uri="{BB962C8B-B14F-4D97-AF65-F5344CB8AC3E}">
        <p14:creationId xmlns:p14="http://schemas.microsoft.com/office/powerpoint/2010/main" val="2336236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Er du opmærksom på</a:t>
            </a:r>
            <a:r>
              <a:rPr lang="da-DK" sz="3400" b="1" dirty="0" smtClean="0">
                <a:solidFill>
                  <a:schemeClr val="accent1"/>
                </a:solidFill>
                <a:latin typeface="Arial"/>
                <a:ea typeface="Arial"/>
                <a:cs typeface="Arial"/>
                <a:sym typeface="Arial"/>
              </a:rPr>
              <a:t> opgavetypen</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6" name="Højrepil 5"/>
          <p:cNvSpPr/>
          <p:nvPr/>
        </p:nvSpPr>
        <p:spPr>
          <a:xfrm>
            <a:off x="384375" y="1246181"/>
            <a:ext cx="1520626" cy="842495"/>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p:cNvSpPr/>
          <p:nvPr/>
        </p:nvSpPr>
        <p:spPr>
          <a:xfrm>
            <a:off x="364221" y="1424016"/>
            <a:ext cx="1382110" cy="461665"/>
          </a:xfrm>
          <a:prstGeom prst="rect">
            <a:avLst/>
          </a:prstGeom>
        </p:spPr>
        <p:txBody>
          <a:bodyPr wrap="none">
            <a:spAutoFit/>
          </a:bodyPr>
          <a:lstStyle/>
          <a:p>
            <a:r>
              <a:rPr lang="da-DK" sz="2400" b="1" dirty="0">
                <a:solidFill>
                  <a:schemeClr val="bg1"/>
                </a:solidFill>
                <a:latin typeface="Arial"/>
                <a:ea typeface="Arial"/>
                <a:cs typeface="Arial"/>
                <a:sym typeface="Arial"/>
              </a:rPr>
              <a:t>KOMMA</a:t>
            </a:r>
            <a:endParaRPr lang="da-DK" sz="2400" dirty="0">
              <a:solidFill>
                <a:schemeClr val="bg1"/>
              </a:solidFill>
            </a:endParaRPr>
          </a:p>
        </p:txBody>
      </p:sp>
      <p:sp>
        <p:nvSpPr>
          <p:cNvPr id="14" name="Google Shape;521;p57"/>
          <p:cNvSpPr/>
          <p:nvPr/>
        </p:nvSpPr>
        <p:spPr>
          <a:xfrm>
            <a:off x="334575" y="1907453"/>
            <a:ext cx="11362878" cy="5165545"/>
          </a:xfrm>
          <a:prstGeom prst="rect">
            <a:avLst/>
          </a:prstGeom>
          <a:noFill/>
          <a:ln>
            <a:noFill/>
          </a:ln>
        </p:spPr>
        <p:txBody>
          <a:bodyPr spcFirstLastPara="1" wrap="square" lIns="121900" tIns="60925" rIns="121900" bIns="60925" anchor="t" anchorCtr="0">
            <a:noAutofit/>
          </a:bodyPr>
          <a:lstStyle/>
          <a:p>
            <a:endParaRPr lang="da-DK" sz="1800" dirty="0"/>
          </a:p>
          <a:p>
            <a:r>
              <a:rPr lang="da-DK" b="1" dirty="0" smtClean="0">
                <a:latin typeface="Verdana" panose="020B0604030504040204" pitchFamily="34" charset="0"/>
                <a:ea typeface="Verdana" panose="020B0604030504040204" pitchFamily="34" charset="0"/>
              </a:rPr>
              <a:t>HUSK </a:t>
            </a:r>
            <a:r>
              <a:rPr lang="da-DK" dirty="0" smtClean="0">
                <a:latin typeface="Verdana" panose="020B0604030504040204" pitchFamily="34" charset="0"/>
                <a:ea typeface="Verdana" panose="020B0604030504040204" pitchFamily="34" charset="0"/>
              </a:rPr>
              <a:t>at angive i kommaopgaven, om du sætter </a:t>
            </a:r>
            <a:r>
              <a:rPr lang="da-DK" b="1" dirty="0" smtClean="0">
                <a:solidFill>
                  <a:schemeClr val="accent3"/>
                </a:solidFill>
                <a:latin typeface="Verdana" panose="020B0604030504040204" pitchFamily="34" charset="0"/>
                <a:ea typeface="Verdana" panose="020B0604030504040204" pitchFamily="34" charset="0"/>
              </a:rPr>
              <a:t>startkomma</a:t>
            </a:r>
            <a:r>
              <a:rPr lang="da-DK" dirty="0" smtClean="0">
                <a:latin typeface="Verdana" panose="020B0604030504040204" pitchFamily="34" charset="0"/>
                <a:ea typeface="Verdana" panose="020B0604030504040204" pitchFamily="34" charset="0"/>
              </a:rPr>
              <a:t>. Sæt ét kryds i en af de to bokse i opgaven</a:t>
            </a:r>
            <a:r>
              <a:rPr lang="da-DK" dirty="0">
                <a:latin typeface="Verdana" panose="020B0604030504040204" pitchFamily="34" charset="0"/>
                <a:ea typeface="Verdana" panose="020B0604030504040204" pitchFamily="34" charset="0"/>
              </a:rPr>
              <a:t>:</a:t>
            </a:r>
            <a:endParaRPr lang="da-DK" dirty="0" smtClean="0">
              <a:latin typeface="Verdana" panose="020B0604030504040204" pitchFamily="34" charset="0"/>
              <a:ea typeface="Verdana" panose="020B0604030504040204" pitchFamily="34" charset="0"/>
            </a:endParaRPr>
          </a:p>
          <a:p>
            <a:endParaRPr lang="da-DK" sz="1800" b="1" dirty="0">
              <a:solidFill>
                <a:schemeClr val="accent3">
                  <a:lumMod val="50000"/>
                </a:schemeClr>
              </a:solidFill>
              <a:latin typeface="Verdana" panose="020B0604030504040204" pitchFamily="34" charset="0"/>
              <a:ea typeface="Verdana" panose="020B0604030504040204" pitchFamily="34" charset="0"/>
            </a:endParaRPr>
          </a:p>
          <a:p>
            <a:r>
              <a:rPr lang="da-DK" dirty="0" smtClean="0">
                <a:solidFill>
                  <a:srgbClr val="FF0000"/>
                </a:solidFill>
                <a:latin typeface="Verdana" panose="020B0604030504040204" pitchFamily="34" charset="0"/>
                <a:ea typeface="Verdana" panose="020B0604030504040204" pitchFamily="34" charset="0"/>
              </a:rPr>
              <a:t>	Sæt kryds:        Jeg sætter startkomma.          Jeg sætter ikke startkomma.</a:t>
            </a:r>
            <a:endParaRPr lang="da-DK" sz="1800" dirty="0">
              <a:solidFill>
                <a:srgbClr val="FF0000"/>
              </a:solidFill>
              <a:latin typeface="Verdana" panose="020B0604030504040204" pitchFamily="34" charset="0"/>
              <a:ea typeface="Verdana" panose="020B0604030504040204" pitchFamily="34" charset="0"/>
            </a:endParaRPr>
          </a:p>
          <a:p>
            <a:endParaRPr lang="da-DK" b="1" dirty="0" smtClean="0">
              <a:latin typeface="Verdana" panose="020B0604030504040204" pitchFamily="34" charset="0"/>
              <a:ea typeface="Verdana" panose="020B0604030504040204" pitchFamily="34" charset="0"/>
            </a:endParaRPr>
          </a:p>
          <a:p>
            <a:endParaRPr lang="da-DK" b="1" dirty="0" smtClean="0">
              <a:latin typeface="Verdana" panose="020B0604030504040204" pitchFamily="34" charset="0"/>
              <a:ea typeface="Verdana" panose="020B0604030504040204" pitchFamily="34" charset="0"/>
            </a:endParaRPr>
          </a:p>
          <a:p>
            <a:r>
              <a:rPr lang="da-DK" b="1" dirty="0" smtClean="0">
                <a:latin typeface="Verdana" panose="020B0604030504040204" pitchFamily="34" charset="0"/>
                <a:ea typeface="Verdana" panose="020B0604030504040204" pitchFamily="34" charset="0"/>
              </a:rPr>
              <a:t>HUSK</a:t>
            </a:r>
            <a:r>
              <a:rPr lang="da-DK" dirty="0" smtClean="0">
                <a:latin typeface="Verdana" panose="020B0604030504040204" pitchFamily="34" charset="0"/>
                <a:ea typeface="Verdana" panose="020B0604030504040204" pitchFamily="34" charset="0"/>
              </a:rPr>
              <a:t>, at man godt kan sætte </a:t>
            </a:r>
            <a:r>
              <a:rPr lang="da-DK" b="1" dirty="0" smtClean="0">
                <a:solidFill>
                  <a:schemeClr val="accent3"/>
                </a:solidFill>
                <a:latin typeface="Verdana" panose="020B0604030504040204" pitchFamily="34" charset="0"/>
                <a:ea typeface="Verdana" panose="020B0604030504040204" pitchFamily="34" charset="0"/>
              </a:rPr>
              <a:t>flere kommaer</a:t>
            </a:r>
            <a:r>
              <a:rPr lang="da-DK" b="1" dirty="0" smtClean="0">
                <a:latin typeface="Verdana" panose="020B0604030504040204" pitchFamily="34" charset="0"/>
                <a:ea typeface="Verdana" panose="020B0604030504040204" pitchFamily="34" charset="0"/>
              </a:rPr>
              <a:t> </a:t>
            </a:r>
            <a:r>
              <a:rPr lang="da-DK" dirty="0" smtClean="0">
                <a:latin typeface="Verdana" panose="020B0604030504040204" pitchFamily="34" charset="0"/>
                <a:ea typeface="Verdana" panose="020B0604030504040204" pitchFamily="34" charset="0"/>
              </a:rPr>
              <a:t>i én sætning. </a:t>
            </a:r>
            <a:r>
              <a:rPr lang="da-DK" dirty="0">
                <a:latin typeface="Verdana" panose="020B0604030504040204" pitchFamily="34" charset="0"/>
                <a:ea typeface="Verdana" panose="020B0604030504040204" pitchFamily="34" charset="0"/>
              </a:rPr>
              <a:t>E</a:t>
            </a:r>
            <a:r>
              <a:rPr lang="da-DK" dirty="0" smtClean="0">
                <a:latin typeface="Verdana" panose="020B0604030504040204" pitchFamily="34" charset="0"/>
                <a:ea typeface="Verdana" panose="020B0604030504040204" pitchFamily="34" charset="0"/>
              </a:rPr>
              <a:t>n sætning med flere kommaer kan fx se sådan ud:</a:t>
            </a:r>
          </a:p>
          <a:p>
            <a:endParaRPr lang="da-DK" b="1" dirty="0">
              <a:latin typeface="Verdana" panose="020B0604030504040204" pitchFamily="34" charset="0"/>
              <a:ea typeface="Verdana" panose="020B0604030504040204" pitchFamily="34" charset="0"/>
            </a:endParaRPr>
          </a:p>
          <a:p>
            <a:r>
              <a:rPr lang="da-DK" dirty="0" smtClean="0">
                <a:latin typeface="Verdana" panose="020B0604030504040204" pitchFamily="34" charset="0"/>
                <a:ea typeface="Verdana" panose="020B0604030504040204" pitchFamily="34" charset="0"/>
              </a:rPr>
              <a:t>	1.     Hvis du har set nyheder, har du måske hørt om, at der snart er folketingsvalg.</a:t>
            </a:r>
            <a:r>
              <a:rPr lang="da-DK" b="1" dirty="0" smtClean="0">
                <a:latin typeface="Verdana" panose="020B0604030504040204" pitchFamily="34" charset="0"/>
                <a:ea typeface="Verdana" panose="020B0604030504040204" pitchFamily="34" charset="0"/>
              </a:rPr>
              <a:t> </a:t>
            </a:r>
            <a:endParaRPr lang="da-DK" sz="1800" b="1" dirty="0">
              <a:solidFill>
                <a:srgbClr val="161616"/>
              </a:solidFill>
              <a:latin typeface="Verdana" panose="020B0604030504040204" pitchFamily="34" charset="0"/>
              <a:ea typeface="Verdana" panose="020B0604030504040204" pitchFamily="34" charset="0"/>
              <a:cs typeface="Calibri"/>
              <a:sym typeface="Calibri"/>
            </a:endParaRPr>
          </a:p>
          <a:p>
            <a:endParaRPr lang="da-DK" b="1" dirty="0" smtClean="0">
              <a:solidFill>
                <a:srgbClr val="161616"/>
              </a:solidFill>
              <a:latin typeface="Verdana" panose="020B0604030504040204" pitchFamily="34" charset="0"/>
              <a:ea typeface="Verdana" panose="020B0604030504040204" pitchFamily="34" charset="0"/>
              <a:cs typeface="Calibri"/>
              <a:sym typeface="Calibri"/>
            </a:endParaRPr>
          </a:p>
          <a:p>
            <a:endParaRPr lang="da-DK" b="1" dirty="0" smtClean="0">
              <a:solidFill>
                <a:srgbClr val="161616"/>
              </a:solidFill>
              <a:latin typeface="Verdana" panose="020B0604030504040204" pitchFamily="34" charset="0"/>
              <a:ea typeface="Verdana" panose="020B0604030504040204" pitchFamily="34" charset="0"/>
              <a:cs typeface="Calibri"/>
              <a:sym typeface="Calibri"/>
            </a:endParaRPr>
          </a:p>
          <a:p>
            <a:r>
              <a:rPr lang="da-DK" b="1" dirty="0" smtClean="0">
                <a:solidFill>
                  <a:srgbClr val="161616"/>
                </a:solidFill>
                <a:latin typeface="Verdana" panose="020B0604030504040204" pitchFamily="34" charset="0"/>
                <a:ea typeface="Verdana" panose="020B0604030504040204" pitchFamily="34" charset="0"/>
                <a:cs typeface="Calibri"/>
                <a:sym typeface="Calibri"/>
              </a:rPr>
              <a:t>HUSK</a:t>
            </a:r>
            <a:r>
              <a:rPr lang="da-DK" dirty="0" smtClean="0">
                <a:solidFill>
                  <a:srgbClr val="161616"/>
                </a:solidFill>
                <a:latin typeface="Verdana" panose="020B0604030504040204" pitchFamily="34" charset="0"/>
                <a:ea typeface="Verdana" panose="020B0604030504040204" pitchFamily="34" charset="0"/>
                <a:cs typeface="Calibri"/>
                <a:sym typeface="Calibri"/>
              </a:rPr>
              <a:t>, at man kun får point for en sætning, hvis alle kommaer er sat rigtigt i sætningen. Man får fx ikke point for et rigtigt komma, hvis der skal sættes to kommaer, og man får ikke point for et rigtigt komma, hvis man også har sat andre kommaer, der ikke skal være i sætningen. </a:t>
            </a:r>
            <a:endParaRPr sz="1800" dirty="0">
              <a:latin typeface="Calibri"/>
              <a:ea typeface="Calibri"/>
              <a:cs typeface="Calibri"/>
              <a:sym typeface="Calibri"/>
            </a:endParaRPr>
          </a:p>
        </p:txBody>
      </p:sp>
      <p:sp>
        <p:nvSpPr>
          <p:cNvPr id="10" name="Rektangel 9"/>
          <p:cNvSpPr/>
          <p:nvPr/>
        </p:nvSpPr>
        <p:spPr>
          <a:xfrm>
            <a:off x="2939148" y="3167750"/>
            <a:ext cx="215622" cy="1959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6" name="Rektangel 15"/>
          <p:cNvSpPr/>
          <p:nvPr/>
        </p:nvSpPr>
        <p:spPr>
          <a:xfrm>
            <a:off x="6476996" y="3167746"/>
            <a:ext cx="215622" cy="1959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Tree>
    <p:extLst>
      <p:ext uri="{BB962C8B-B14F-4D97-AF65-F5344CB8AC3E}">
        <p14:creationId xmlns:p14="http://schemas.microsoft.com/office/powerpoint/2010/main" val="738631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Er du opmærksom på</a:t>
            </a:r>
            <a:r>
              <a:rPr lang="da-DK" sz="3400" b="1" dirty="0" smtClean="0">
                <a:solidFill>
                  <a:schemeClr val="accent1"/>
                </a:solidFill>
                <a:latin typeface="Arial"/>
                <a:ea typeface="Arial"/>
                <a:cs typeface="Arial"/>
                <a:sym typeface="Arial"/>
              </a:rPr>
              <a:t> opgavetypen</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6" name="Højrepil 5"/>
          <p:cNvSpPr/>
          <p:nvPr/>
        </p:nvSpPr>
        <p:spPr>
          <a:xfrm>
            <a:off x="384374" y="1246181"/>
            <a:ext cx="2435026" cy="842495"/>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p:cNvSpPr/>
          <p:nvPr/>
        </p:nvSpPr>
        <p:spPr>
          <a:xfrm>
            <a:off x="364221" y="1424016"/>
            <a:ext cx="2340705" cy="461665"/>
          </a:xfrm>
          <a:prstGeom prst="rect">
            <a:avLst/>
          </a:prstGeom>
        </p:spPr>
        <p:txBody>
          <a:bodyPr wrap="none">
            <a:spAutoFit/>
          </a:bodyPr>
          <a:lstStyle/>
          <a:p>
            <a:r>
              <a:rPr lang="da-DK" sz="2400" b="1" dirty="0" smtClean="0">
                <a:solidFill>
                  <a:schemeClr val="bg1"/>
                </a:solidFill>
                <a:latin typeface="Arial"/>
                <a:cs typeface="Arial"/>
                <a:sym typeface="Arial"/>
              </a:rPr>
              <a:t>ORDKLASSER</a:t>
            </a:r>
            <a:endParaRPr lang="da-DK" sz="2400" dirty="0">
              <a:solidFill>
                <a:schemeClr val="bg1"/>
              </a:solidFill>
            </a:endParaRPr>
          </a:p>
        </p:txBody>
      </p:sp>
      <p:sp>
        <p:nvSpPr>
          <p:cNvPr id="14" name="Google Shape;521;p57"/>
          <p:cNvSpPr/>
          <p:nvPr/>
        </p:nvSpPr>
        <p:spPr>
          <a:xfrm>
            <a:off x="334575" y="2048970"/>
            <a:ext cx="11362878" cy="5165545"/>
          </a:xfrm>
          <a:prstGeom prst="rect">
            <a:avLst/>
          </a:prstGeom>
          <a:noFill/>
          <a:ln>
            <a:noFill/>
          </a:ln>
        </p:spPr>
        <p:txBody>
          <a:bodyPr spcFirstLastPara="1" wrap="square" lIns="121900" tIns="60925" rIns="121900" bIns="60925" anchor="t" anchorCtr="0">
            <a:noAutofit/>
          </a:bodyPr>
          <a:lstStyle/>
          <a:p>
            <a:endParaRPr lang="da-DK" sz="1800" dirty="0"/>
          </a:p>
          <a:p>
            <a:r>
              <a:rPr lang="da-DK" b="1" dirty="0" smtClean="0">
                <a:latin typeface="Verdana" panose="020B0604030504040204" pitchFamily="34" charset="0"/>
                <a:ea typeface="Verdana" panose="020B0604030504040204" pitchFamily="34" charset="0"/>
                <a:cs typeface="Calibri"/>
                <a:sym typeface="Calibri"/>
              </a:rPr>
              <a:t>HUSK</a:t>
            </a:r>
            <a:r>
              <a:rPr lang="da-DK" dirty="0" smtClean="0">
                <a:latin typeface="Verdana" panose="020B0604030504040204" pitchFamily="34" charset="0"/>
                <a:ea typeface="Verdana" panose="020B0604030504040204" pitchFamily="34" charset="0"/>
                <a:cs typeface="Calibri"/>
                <a:sym typeface="Calibri"/>
              </a:rPr>
              <a:t> at være opmærksom på, at nogle ord kan tilhøre </a:t>
            </a:r>
            <a:r>
              <a:rPr lang="da-DK" b="1" dirty="0" smtClean="0">
                <a:solidFill>
                  <a:schemeClr val="accent3"/>
                </a:solidFill>
                <a:latin typeface="Verdana" panose="020B0604030504040204" pitchFamily="34" charset="0"/>
                <a:ea typeface="Verdana" panose="020B0604030504040204" pitchFamily="34" charset="0"/>
                <a:cs typeface="Calibri"/>
                <a:sym typeface="Calibri"/>
              </a:rPr>
              <a:t>flere ordklasser</a:t>
            </a:r>
            <a:r>
              <a:rPr lang="da-DK" dirty="0" smtClean="0">
                <a:latin typeface="Verdana" panose="020B0604030504040204" pitchFamily="34" charset="0"/>
                <a:ea typeface="Verdana" panose="020B0604030504040204" pitchFamily="34" charset="0"/>
                <a:cs typeface="Calibri"/>
                <a:sym typeface="Calibri"/>
              </a:rPr>
              <a:t>. Det er derfor vigtigt at undersøge, hvordan ordet er brugt i sætningen. Ordet </a:t>
            </a:r>
            <a:r>
              <a:rPr lang="da-DK" i="1" dirty="0" smtClean="0">
                <a:latin typeface="Verdana" panose="020B0604030504040204" pitchFamily="34" charset="0"/>
                <a:ea typeface="Verdana" panose="020B0604030504040204" pitchFamily="34" charset="0"/>
                <a:cs typeface="Calibri"/>
                <a:sym typeface="Calibri"/>
              </a:rPr>
              <a:t>fælder </a:t>
            </a:r>
            <a:r>
              <a:rPr lang="da-DK" dirty="0" smtClean="0">
                <a:latin typeface="Verdana" panose="020B0604030504040204" pitchFamily="34" charset="0"/>
                <a:ea typeface="Verdana" panose="020B0604030504040204" pitchFamily="34" charset="0"/>
                <a:cs typeface="Calibri"/>
                <a:sym typeface="Calibri"/>
              </a:rPr>
              <a:t>er i eksemplet brugt som et udsagnsord, men det kunne også have været et navneord (som i </a:t>
            </a:r>
            <a:r>
              <a:rPr lang="da-DK" i="1" dirty="0" smtClean="0">
                <a:latin typeface="Verdana" panose="020B0604030504040204" pitchFamily="34" charset="0"/>
                <a:ea typeface="Verdana" panose="020B0604030504040204" pitchFamily="34" charset="0"/>
                <a:cs typeface="Calibri"/>
                <a:sym typeface="Calibri"/>
              </a:rPr>
              <a:t>en</a:t>
            </a:r>
            <a:r>
              <a:rPr lang="da-DK" dirty="0" smtClean="0">
                <a:latin typeface="Verdana" panose="020B0604030504040204" pitchFamily="34" charset="0"/>
                <a:ea typeface="Verdana" panose="020B0604030504040204" pitchFamily="34" charset="0"/>
                <a:cs typeface="Calibri"/>
                <a:sym typeface="Calibri"/>
              </a:rPr>
              <a:t> </a:t>
            </a:r>
            <a:r>
              <a:rPr lang="da-DK" i="1" dirty="0" smtClean="0">
                <a:latin typeface="Verdana" panose="020B0604030504040204" pitchFamily="34" charset="0"/>
                <a:ea typeface="Verdana" panose="020B0604030504040204" pitchFamily="34" charset="0"/>
                <a:cs typeface="Calibri"/>
                <a:sym typeface="Calibri"/>
              </a:rPr>
              <a:t>fælde</a:t>
            </a:r>
            <a:r>
              <a:rPr lang="da-DK" dirty="0" smtClean="0">
                <a:latin typeface="Verdana" panose="020B0604030504040204" pitchFamily="34" charset="0"/>
                <a:ea typeface="Verdana" panose="020B0604030504040204" pitchFamily="34" charset="0"/>
                <a:cs typeface="Calibri"/>
                <a:sym typeface="Calibri"/>
              </a:rPr>
              <a:t> til fx at fange skadedyr). </a:t>
            </a:r>
            <a:endParaRPr sz="1800" dirty="0">
              <a:latin typeface="Calibri"/>
              <a:ea typeface="Calibri"/>
              <a:cs typeface="Calibri"/>
              <a:sym typeface="Calibri"/>
            </a:endParaRPr>
          </a:p>
        </p:txBody>
      </p:sp>
      <p:sp>
        <p:nvSpPr>
          <p:cNvPr id="2" name="Rektangel 1"/>
          <p:cNvSpPr/>
          <p:nvPr/>
        </p:nvSpPr>
        <p:spPr>
          <a:xfrm>
            <a:off x="5724600" y="3503827"/>
            <a:ext cx="5470728" cy="2585323"/>
          </a:xfrm>
          <a:prstGeom prst="rect">
            <a:avLst/>
          </a:prstGeom>
          <a:ln w="19050">
            <a:solidFill>
              <a:schemeClr val="accent3"/>
            </a:solidFill>
          </a:ln>
        </p:spPr>
        <p:txBody>
          <a:bodyPr wrap="none">
            <a:spAutoFit/>
          </a:bodyPr>
          <a:lstStyle/>
          <a:p>
            <a:r>
              <a:rPr lang="da-DK" b="1" dirty="0" smtClean="0">
                <a:latin typeface="Times" pitchFamily="18" charset="0"/>
                <a:ea typeface="Verdana" panose="020B0604030504040204" pitchFamily="34" charset="0"/>
                <a:sym typeface="Calibri"/>
              </a:rPr>
              <a:t>Organisationen arbejder bl.a. for, at man ikke </a:t>
            </a:r>
            <a:r>
              <a:rPr lang="da-DK" b="1" u="sng" dirty="0" smtClean="0">
                <a:latin typeface="Times" pitchFamily="18" charset="0"/>
                <a:ea typeface="Verdana" panose="020B0604030504040204" pitchFamily="34" charset="0"/>
                <a:sym typeface="Calibri"/>
              </a:rPr>
              <a:t>fælder</a:t>
            </a:r>
            <a:r>
              <a:rPr lang="da-DK" b="1" dirty="0" smtClean="0">
                <a:latin typeface="Times" pitchFamily="18" charset="0"/>
                <a:ea typeface="Verdana" panose="020B0604030504040204" pitchFamily="34" charset="0"/>
                <a:sym typeface="Calibri"/>
              </a:rPr>
              <a:t> </a:t>
            </a:r>
          </a:p>
          <a:p>
            <a:r>
              <a:rPr lang="da-DK" b="1" dirty="0" smtClean="0">
                <a:latin typeface="Times" pitchFamily="18" charset="0"/>
                <a:ea typeface="Verdana" panose="020B0604030504040204" pitchFamily="34" charset="0"/>
                <a:sym typeface="Calibri"/>
              </a:rPr>
              <a:t>træerne i verdens regnskove.</a:t>
            </a:r>
          </a:p>
          <a:p>
            <a:pPr marL="342900" indent="-342900">
              <a:buFont typeface="Wingdings" panose="05000000000000000000" pitchFamily="2" charset="2"/>
              <a:buChar char="q"/>
            </a:pPr>
            <a:r>
              <a:rPr lang="da-DK" dirty="0" smtClean="0">
                <a:latin typeface="Times New Roman" panose="02020603050405020304" pitchFamily="18" charset="0"/>
                <a:cs typeface="Times New Roman" panose="02020603050405020304" pitchFamily="18" charset="0"/>
              </a:rPr>
              <a:t>adjektiv/tillægsord </a:t>
            </a:r>
            <a:endParaRPr lang="da-DK"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da-DK" dirty="0">
                <a:latin typeface="Times New Roman" panose="02020603050405020304" pitchFamily="18" charset="0"/>
                <a:cs typeface="Times New Roman" panose="02020603050405020304" pitchFamily="18" charset="0"/>
              </a:rPr>
              <a:t>adverbium/biord </a:t>
            </a:r>
          </a:p>
          <a:p>
            <a:pPr marL="342900" indent="-342900">
              <a:buFont typeface="Wingdings" panose="05000000000000000000" pitchFamily="2" charset="2"/>
              <a:buChar char="q"/>
            </a:pPr>
            <a:r>
              <a:rPr lang="da-DK" dirty="0">
                <a:latin typeface="Times New Roman" panose="02020603050405020304" pitchFamily="18" charset="0"/>
                <a:cs typeface="Times New Roman" panose="02020603050405020304" pitchFamily="18" charset="0"/>
              </a:rPr>
              <a:t>konjunktion/bindeord </a:t>
            </a:r>
          </a:p>
          <a:p>
            <a:pPr marL="342900" indent="-342900">
              <a:buFont typeface="Wingdings" panose="05000000000000000000" pitchFamily="2" charset="2"/>
              <a:buChar char="q"/>
            </a:pPr>
            <a:r>
              <a:rPr lang="da-DK" dirty="0">
                <a:latin typeface="Times New Roman" panose="02020603050405020304" pitchFamily="18" charset="0"/>
                <a:cs typeface="Times New Roman" panose="02020603050405020304" pitchFamily="18" charset="0"/>
              </a:rPr>
              <a:t>pronomen/stedord </a:t>
            </a:r>
            <a:endParaRPr lang="da-DK"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da-DK" dirty="0" smtClean="0">
                <a:latin typeface="Times New Roman" panose="02020603050405020304" pitchFamily="18" charset="0"/>
                <a:cs typeface="Times New Roman" panose="02020603050405020304" pitchFamily="18" charset="0"/>
              </a:rPr>
              <a:t>præposition/forholdsord </a:t>
            </a:r>
            <a:endParaRPr lang="da-DK"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da-DK" dirty="0">
                <a:latin typeface="Times New Roman" panose="02020603050405020304" pitchFamily="18" charset="0"/>
                <a:cs typeface="Times New Roman" panose="02020603050405020304" pitchFamily="18" charset="0"/>
              </a:rPr>
              <a:t>substantiv/navneord </a:t>
            </a:r>
          </a:p>
          <a:p>
            <a:pPr marL="342900" indent="-342900">
              <a:buFont typeface="Wingdings" panose="05000000000000000000" pitchFamily="2" charset="2"/>
              <a:buChar char="q"/>
            </a:pPr>
            <a:r>
              <a:rPr lang="da-DK" dirty="0">
                <a:latin typeface="Times New Roman" panose="02020603050405020304" pitchFamily="18" charset="0"/>
                <a:cs typeface="Times New Roman" panose="02020603050405020304" pitchFamily="18" charset="0"/>
              </a:rPr>
              <a:t>verbum/udsagnsord </a:t>
            </a:r>
            <a:endParaRPr lang="da-DK" b="1" dirty="0">
              <a:latin typeface="Times New Roman" panose="02020603050405020304" pitchFamily="18" charset="0"/>
              <a:ea typeface="Calibri"/>
              <a:cs typeface="Times New Roman" panose="02020603050405020304" pitchFamily="18" charset="0"/>
              <a:sym typeface="Calibri"/>
            </a:endParaRPr>
          </a:p>
        </p:txBody>
      </p:sp>
      <p:sp>
        <p:nvSpPr>
          <p:cNvPr id="3" name="Rektangel 2"/>
          <p:cNvSpPr/>
          <p:nvPr/>
        </p:nvSpPr>
        <p:spPr>
          <a:xfrm>
            <a:off x="5746372" y="5664716"/>
            <a:ext cx="402674" cy="369332"/>
          </a:xfrm>
          <a:prstGeom prst="rect">
            <a:avLst/>
          </a:prstGeom>
        </p:spPr>
        <p:txBody>
          <a:bodyPr wrap="none">
            <a:spAutoFit/>
          </a:bodyPr>
          <a:lstStyle/>
          <a:p>
            <a:r>
              <a:rPr lang="da-DK" dirty="0" smtClean="0">
                <a:latin typeface="Verdana" panose="020B0604030504040204" pitchFamily="34" charset="0"/>
                <a:ea typeface="Verdana" panose="020B0604030504040204" pitchFamily="34" charset="0"/>
                <a:sym typeface="Calibri"/>
              </a:rPr>
              <a:t>x </a:t>
            </a:r>
            <a:endParaRPr lang="da-DK" dirty="0"/>
          </a:p>
        </p:txBody>
      </p:sp>
    </p:spTree>
    <p:extLst>
      <p:ext uri="{BB962C8B-B14F-4D97-AF65-F5344CB8AC3E}">
        <p14:creationId xmlns:p14="http://schemas.microsoft.com/office/powerpoint/2010/main" val="4077041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11850" y="623375"/>
            <a:ext cx="8566162" cy="16920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sz="4000" b="1" dirty="0" smtClean="0">
                <a:latin typeface="Arial"/>
                <a:ea typeface="Arial"/>
                <a:cs typeface="Arial"/>
                <a:sym typeface="Arial"/>
              </a:rPr>
              <a:t>Til læreren – oversigt over indhold</a:t>
            </a:r>
            <a:endParaRPr sz="4000" b="1" dirty="0">
              <a:latin typeface="Arial"/>
              <a:ea typeface="Arial"/>
              <a:cs typeface="Arial"/>
              <a:sym typeface="Arial"/>
            </a:endParaRPr>
          </a:p>
        </p:txBody>
      </p:sp>
      <p:sp>
        <p:nvSpPr>
          <p:cNvPr id="203" name="Google Shape;203;p25"/>
          <p:cNvSpPr/>
          <p:nvPr/>
        </p:nvSpPr>
        <p:spPr>
          <a:xfrm>
            <a:off x="511850" y="1695618"/>
            <a:ext cx="9895341" cy="3108600"/>
          </a:xfrm>
          <a:prstGeom prst="rect">
            <a:avLst/>
          </a:prstGeom>
          <a:noFill/>
          <a:ln>
            <a:noFill/>
          </a:ln>
        </p:spPr>
        <p:txBody>
          <a:bodyPr spcFirstLastPara="1" wrap="square" lIns="91425" tIns="45700" rIns="91425" bIns="45700" anchor="t" anchorCtr="0">
            <a:noAutofit/>
          </a:bodyPr>
          <a:lstStyle/>
          <a:p>
            <a:pPr lvl="0">
              <a:buClr>
                <a:schemeClr val="dk1"/>
              </a:buClr>
              <a:buSzPts val="2800"/>
            </a:pPr>
            <a:r>
              <a:rPr lang="da-DK" dirty="0">
                <a:solidFill>
                  <a:schemeClr val="dk1"/>
                </a:solidFill>
                <a:ea typeface="Verdana"/>
                <a:cs typeface="Verdana"/>
                <a:sym typeface="Verdana"/>
              </a:rPr>
              <a:t>Dette materiale er tænkt som en hjælp til forberedelsen til prøven </a:t>
            </a:r>
            <a:r>
              <a:rPr lang="da-DK">
                <a:solidFill>
                  <a:schemeClr val="dk1"/>
                </a:solidFill>
                <a:ea typeface="Verdana"/>
                <a:cs typeface="Verdana"/>
                <a:sym typeface="Verdana"/>
              </a:rPr>
              <a:t>i </a:t>
            </a:r>
            <a:r>
              <a:rPr lang="da-DK" smtClean="0">
                <a:solidFill>
                  <a:schemeClr val="dk1"/>
                </a:solidFill>
                <a:ea typeface="Verdana"/>
                <a:cs typeface="Verdana"/>
                <a:sym typeface="Verdana"/>
              </a:rPr>
              <a:t>retskrivning </a:t>
            </a:r>
            <a:r>
              <a:rPr lang="da-DK" dirty="0">
                <a:solidFill>
                  <a:schemeClr val="dk1"/>
                </a:solidFill>
                <a:ea typeface="Verdana"/>
                <a:cs typeface="Verdana"/>
                <a:sym typeface="Verdana"/>
              </a:rPr>
              <a:t>i dansk. </a:t>
            </a:r>
            <a:br>
              <a:rPr lang="da-DK" dirty="0">
                <a:solidFill>
                  <a:schemeClr val="dk1"/>
                </a:solidFill>
                <a:ea typeface="Verdana"/>
                <a:cs typeface="Verdana"/>
                <a:sym typeface="Verdana"/>
              </a:rPr>
            </a:br>
            <a:endParaRPr lang="da-DK" dirty="0">
              <a:ea typeface="Verdana"/>
              <a:cs typeface="Verdana"/>
              <a:sym typeface="Verdana"/>
            </a:endParaRPr>
          </a:p>
          <a:p>
            <a:pPr lvl="0">
              <a:buClr>
                <a:schemeClr val="dk1"/>
              </a:buClr>
              <a:buSzPts val="2800"/>
            </a:pPr>
            <a:r>
              <a:rPr lang="da-DK" dirty="0">
                <a:ea typeface="Verdana"/>
                <a:cs typeface="Verdana"/>
                <a:sym typeface="Verdana"/>
              </a:rPr>
              <a:t>Materialet indeholder følgende:</a:t>
            </a:r>
          </a:p>
          <a:p>
            <a:pPr marR="0" lvl="0" algn="l" rtl="0">
              <a:spcBef>
                <a:spcPts val="0"/>
              </a:spcBef>
              <a:spcAft>
                <a:spcPts val="0"/>
              </a:spcAft>
              <a:buClr>
                <a:schemeClr val="dk1"/>
              </a:buClr>
              <a:buSzPts val="2800"/>
            </a:pPr>
            <a:endParaRPr lang="da-DK" sz="1800" dirty="0" smtClean="0">
              <a:solidFill>
                <a:schemeClr val="dk1"/>
              </a:solidFill>
              <a:latin typeface="Verdana"/>
              <a:ea typeface="Verdana"/>
              <a:cs typeface="Verdana"/>
              <a:sym typeface="Verdana"/>
            </a:endParaRPr>
          </a:p>
          <a:p>
            <a:pPr lvl="8">
              <a:buClr>
                <a:schemeClr val="accent3">
                  <a:lumMod val="50000"/>
                </a:schemeClr>
              </a:buClr>
              <a:buSzPts val="2800"/>
            </a:pPr>
            <a:endParaRPr lang="da-DK" sz="18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lang="da-DK" sz="1800" dirty="0">
              <a:solidFill>
                <a:schemeClr val="dk1"/>
              </a:solidFill>
              <a:latin typeface="Verdana"/>
              <a:ea typeface="Verdana"/>
              <a:cs typeface="Verdana"/>
              <a:sym typeface="Verdana"/>
            </a:endParaRPr>
          </a:p>
          <a:p>
            <a:pPr lvl="1">
              <a:buClr>
                <a:schemeClr val="dk1"/>
              </a:buClr>
              <a:buSzPts val="2800"/>
            </a:pPr>
            <a:endParaRPr lang="da-DK" sz="20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solidFill>
                <a:schemeClr val="dk1"/>
              </a:solidFill>
              <a:latin typeface="Verdana"/>
              <a:ea typeface="Verdana"/>
              <a:cs typeface="Verdana"/>
              <a:sym typeface="Verdana"/>
            </a:endParaRPr>
          </a:p>
        </p:txBody>
      </p:sp>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2" name="Rektangel 1"/>
          <p:cNvSpPr/>
          <p:nvPr/>
        </p:nvSpPr>
        <p:spPr>
          <a:xfrm>
            <a:off x="1240973" y="3521227"/>
            <a:ext cx="10308771" cy="2031325"/>
          </a:xfrm>
          <a:prstGeom prst="rect">
            <a:avLst/>
          </a:prstGeom>
        </p:spPr>
        <p:txBody>
          <a:bodyPr wrap="square">
            <a:spAutoFit/>
          </a:bodyPr>
          <a:lstStyle/>
          <a:p>
            <a:pPr marL="285750" lvl="8" indent="-285750">
              <a:buClr>
                <a:schemeClr val="accent3">
                  <a:lumMod val="50000"/>
                </a:schemeClr>
              </a:buClr>
              <a:buSzPts val="2800"/>
              <a:buFont typeface="Arial" panose="020B0604020202020204" pitchFamily="34" charset="0"/>
              <a:buChar char="•"/>
            </a:pPr>
            <a:r>
              <a:rPr lang="da-DK" dirty="0">
                <a:latin typeface="Verdana"/>
                <a:ea typeface="Verdana"/>
                <a:cs typeface="Verdana"/>
                <a:sym typeface="Verdana"/>
              </a:rPr>
              <a:t>I</a:t>
            </a:r>
            <a:r>
              <a:rPr lang="da-DK" sz="1800" dirty="0" smtClean="0">
                <a:solidFill>
                  <a:schemeClr val="tx1"/>
                </a:solidFill>
                <a:latin typeface="Verdana"/>
                <a:ea typeface="Verdana"/>
                <a:cs typeface="Verdana"/>
                <a:sym typeface="Verdana"/>
              </a:rPr>
              <a:t>nformation </a:t>
            </a:r>
            <a:r>
              <a:rPr lang="da-DK" sz="1800" dirty="0">
                <a:solidFill>
                  <a:schemeClr val="tx1"/>
                </a:solidFill>
                <a:latin typeface="Verdana"/>
                <a:ea typeface="Verdana"/>
                <a:cs typeface="Verdana"/>
                <a:sym typeface="Verdana"/>
              </a:rPr>
              <a:t>om </a:t>
            </a:r>
            <a:r>
              <a:rPr lang="da-DK" dirty="0" smtClean="0">
                <a:latin typeface="Verdana"/>
                <a:ea typeface="Verdana"/>
                <a:cs typeface="Verdana"/>
                <a:sym typeface="Verdana"/>
              </a:rPr>
              <a:t>retskrivningsprøven</a:t>
            </a:r>
            <a:r>
              <a:rPr lang="da-DK" sz="1800" dirty="0" smtClean="0">
                <a:solidFill>
                  <a:schemeClr val="tx1"/>
                </a:solidFill>
                <a:latin typeface="Verdana"/>
                <a:ea typeface="Verdana"/>
                <a:cs typeface="Verdana"/>
                <a:sym typeface="Verdana"/>
              </a:rPr>
              <a:t> </a:t>
            </a:r>
            <a:r>
              <a:rPr lang="da-DK" sz="1800" dirty="0">
                <a:solidFill>
                  <a:schemeClr val="tx1"/>
                </a:solidFill>
                <a:latin typeface="Verdana"/>
                <a:ea typeface="Verdana"/>
                <a:cs typeface="Verdana"/>
                <a:sym typeface="Verdana"/>
              </a:rPr>
              <a:t>generelt</a:t>
            </a:r>
          </a:p>
          <a:p>
            <a:pPr marL="0" lvl="6">
              <a:buClr>
                <a:schemeClr val="accent3">
                  <a:lumMod val="50000"/>
                </a:schemeClr>
              </a:buClr>
              <a:buSzPts val="2800"/>
            </a:pPr>
            <a:endParaRPr lang="da-DK" sz="1800" dirty="0">
              <a:solidFill>
                <a:schemeClr val="tx1"/>
              </a:solidFill>
              <a:latin typeface="Verdana"/>
              <a:ea typeface="Verdana"/>
              <a:cs typeface="Verdana"/>
              <a:sym typeface="Verdana"/>
            </a:endParaRPr>
          </a:p>
          <a:p>
            <a:pPr marL="285750" lvl="8" indent="-285750">
              <a:buClr>
                <a:schemeClr val="accent3">
                  <a:lumMod val="50000"/>
                </a:schemeClr>
              </a:buClr>
              <a:buSzPts val="2800"/>
              <a:buFont typeface="Arial" panose="020B0604020202020204" pitchFamily="34" charset="0"/>
              <a:buChar char="•"/>
            </a:pPr>
            <a:r>
              <a:rPr lang="da-DK" sz="1800" dirty="0">
                <a:solidFill>
                  <a:schemeClr val="tx1"/>
                </a:solidFill>
                <a:latin typeface="Verdana"/>
                <a:ea typeface="Verdana"/>
                <a:cs typeface="Verdana"/>
                <a:sym typeface="Verdana"/>
              </a:rPr>
              <a:t>Nedslag i udvalgte </a:t>
            </a:r>
            <a:r>
              <a:rPr lang="da-DK" sz="1800" dirty="0" smtClean="0">
                <a:solidFill>
                  <a:schemeClr val="tx1"/>
                </a:solidFill>
                <a:latin typeface="Verdana"/>
                <a:ea typeface="Verdana"/>
                <a:cs typeface="Verdana"/>
                <a:sym typeface="Verdana"/>
              </a:rPr>
              <a:t>opgavetyper</a:t>
            </a:r>
          </a:p>
          <a:p>
            <a:pPr marL="285750" lvl="8" indent="-285750">
              <a:buClr>
                <a:schemeClr val="accent3">
                  <a:lumMod val="50000"/>
                </a:schemeClr>
              </a:buClr>
              <a:buSzPts val="2800"/>
              <a:buFont typeface="Arial" panose="020B0604020202020204" pitchFamily="34" charset="0"/>
              <a:buChar char="•"/>
            </a:pPr>
            <a:endParaRPr lang="da-DK" sz="1800" dirty="0">
              <a:solidFill>
                <a:schemeClr val="tx1"/>
              </a:solidFill>
              <a:latin typeface="Verdana"/>
              <a:ea typeface="Verdana"/>
              <a:cs typeface="Verdana"/>
              <a:sym typeface="Verdana"/>
            </a:endParaRPr>
          </a:p>
          <a:p>
            <a:pPr marL="285750" lvl="6" indent="-285750">
              <a:buClr>
                <a:schemeClr val="accent3">
                  <a:lumMod val="50000"/>
                </a:schemeClr>
              </a:buClr>
              <a:buSzPts val="2800"/>
              <a:buFont typeface="Arial" panose="020B0604020202020204" pitchFamily="34" charset="0"/>
              <a:buChar char="•"/>
            </a:pPr>
            <a:r>
              <a:rPr lang="da-DK" sz="1800" dirty="0" smtClean="0">
                <a:solidFill>
                  <a:schemeClr val="tx1"/>
                </a:solidFill>
                <a:latin typeface="Verdana"/>
                <a:ea typeface="Verdana"/>
                <a:cs typeface="Verdana"/>
                <a:sym typeface="Verdana"/>
              </a:rPr>
              <a:t>Gode råd</a:t>
            </a:r>
          </a:p>
          <a:p>
            <a:pPr marL="285750" lvl="6" indent="-285750">
              <a:buClr>
                <a:schemeClr val="accent3">
                  <a:lumMod val="50000"/>
                </a:schemeClr>
              </a:buClr>
              <a:buSzPts val="2800"/>
              <a:buFont typeface="Arial" panose="020B0604020202020204" pitchFamily="34" charset="0"/>
              <a:buChar char="•"/>
            </a:pPr>
            <a:endParaRPr lang="da-DK" dirty="0">
              <a:latin typeface="Verdana"/>
              <a:ea typeface="Verdana"/>
              <a:cs typeface="Verdana"/>
              <a:sym typeface="Verdana"/>
            </a:endParaRPr>
          </a:p>
          <a:p>
            <a:pPr marL="285750" lvl="6" indent="-285750">
              <a:buClr>
                <a:schemeClr val="accent3">
                  <a:lumMod val="50000"/>
                </a:schemeClr>
              </a:buClr>
              <a:buSzPts val="2800"/>
              <a:buFont typeface="Arial" panose="020B0604020202020204" pitchFamily="34" charset="0"/>
              <a:buChar char="•"/>
            </a:pPr>
            <a:r>
              <a:rPr lang="da-DK" sz="1800" dirty="0" smtClean="0">
                <a:solidFill>
                  <a:schemeClr val="tx1"/>
                </a:solidFill>
                <a:latin typeface="Verdana"/>
                <a:ea typeface="Verdana"/>
                <a:cs typeface="Verdana"/>
                <a:sym typeface="Verdana"/>
              </a:rPr>
              <a:t>Links til andre materialer og redskaber på emu.dk (til læreren)</a:t>
            </a:r>
            <a:endParaRPr lang="da-DK" sz="1800" dirty="0">
              <a:solidFill>
                <a:schemeClr val="tx1"/>
              </a:solidFill>
              <a:latin typeface="Verdana"/>
              <a:ea typeface="Verdana"/>
              <a:cs typeface="Verdana"/>
              <a:sym typeface="Verdana"/>
            </a:endParaRPr>
          </a:p>
        </p:txBody>
      </p:sp>
    </p:spTree>
    <p:extLst>
      <p:ext uri="{BB962C8B-B14F-4D97-AF65-F5344CB8AC3E}">
        <p14:creationId xmlns:p14="http://schemas.microsoft.com/office/powerpoint/2010/main" val="991106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Er du opmærksom på</a:t>
            </a:r>
            <a:r>
              <a:rPr lang="da-DK" sz="3400" b="1" dirty="0" smtClean="0">
                <a:solidFill>
                  <a:schemeClr val="accent1"/>
                </a:solidFill>
                <a:latin typeface="Arial"/>
                <a:ea typeface="Arial"/>
                <a:cs typeface="Arial"/>
                <a:sym typeface="Arial"/>
              </a:rPr>
              <a:t> opgavetypen</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6" name="Højrepil 5"/>
          <p:cNvSpPr/>
          <p:nvPr/>
        </p:nvSpPr>
        <p:spPr>
          <a:xfrm>
            <a:off x="384373" y="1246181"/>
            <a:ext cx="3556256" cy="842495"/>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p:cNvSpPr/>
          <p:nvPr/>
        </p:nvSpPr>
        <p:spPr>
          <a:xfrm>
            <a:off x="364221" y="1424016"/>
            <a:ext cx="3576408" cy="461665"/>
          </a:xfrm>
          <a:prstGeom prst="rect">
            <a:avLst/>
          </a:prstGeom>
        </p:spPr>
        <p:txBody>
          <a:bodyPr wrap="square">
            <a:spAutoFit/>
          </a:bodyPr>
          <a:lstStyle/>
          <a:p>
            <a:r>
              <a:rPr lang="da-DK" sz="2400" b="1" dirty="0" smtClean="0">
                <a:solidFill>
                  <a:schemeClr val="bg1"/>
                </a:solidFill>
                <a:latin typeface="Arial"/>
                <a:cs typeface="Arial"/>
                <a:sym typeface="Arial"/>
              </a:rPr>
              <a:t>ÉT ELLER FLERE ORD</a:t>
            </a:r>
            <a:endParaRPr lang="da-DK" sz="2400" dirty="0">
              <a:solidFill>
                <a:schemeClr val="bg1"/>
              </a:solidFill>
            </a:endParaRPr>
          </a:p>
        </p:txBody>
      </p:sp>
      <p:sp>
        <p:nvSpPr>
          <p:cNvPr id="14" name="Google Shape;521;p57"/>
          <p:cNvSpPr/>
          <p:nvPr/>
        </p:nvSpPr>
        <p:spPr>
          <a:xfrm>
            <a:off x="280548" y="2038090"/>
            <a:ext cx="11362878" cy="5165545"/>
          </a:xfrm>
          <a:prstGeom prst="rect">
            <a:avLst/>
          </a:prstGeom>
          <a:noFill/>
          <a:ln>
            <a:noFill/>
          </a:ln>
        </p:spPr>
        <p:txBody>
          <a:bodyPr spcFirstLastPara="1" wrap="square" lIns="121900" tIns="60925" rIns="121900" bIns="60925" anchor="t" anchorCtr="0">
            <a:noAutofit/>
          </a:bodyPr>
          <a:lstStyle/>
          <a:p>
            <a:endParaRPr lang="da-DK" sz="1800" dirty="0"/>
          </a:p>
          <a:p>
            <a:endParaRPr lang="da-DK" b="1" dirty="0" smtClean="0">
              <a:latin typeface="Verdana" panose="020B0604030504040204" pitchFamily="34" charset="0"/>
              <a:ea typeface="Verdana" panose="020B0604030504040204" pitchFamily="34" charset="0"/>
              <a:cs typeface="Calibri"/>
              <a:sym typeface="Calibri"/>
            </a:endParaRPr>
          </a:p>
          <a:p>
            <a:r>
              <a:rPr lang="da-DK" b="1" dirty="0" smtClean="0">
                <a:latin typeface="Verdana" panose="020B0604030504040204" pitchFamily="34" charset="0"/>
                <a:ea typeface="Verdana" panose="020B0604030504040204" pitchFamily="34" charset="0"/>
                <a:cs typeface="Calibri"/>
                <a:sym typeface="Calibri"/>
              </a:rPr>
              <a:t>HUSK</a:t>
            </a:r>
            <a:r>
              <a:rPr lang="da-DK" dirty="0" smtClean="0">
                <a:latin typeface="Verdana" panose="020B0604030504040204" pitchFamily="34" charset="0"/>
                <a:ea typeface="Verdana" panose="020B0604030504040204" pitchFamily="34" charset="0"/>
                <a:cs typeface="Calibri"/>
                <a:sym typeface="Calibri"/>
              </a:rPr>
              <a:t> at være opmærksom på, at der i opgaven både kan være ord og ordforbindelser, der skal </a:t>
            </a:r>
            <a:r>
              <a:rPr lang="da-DK" b="1" dirty="0" smtClean="0">
                <a:solidFill>
                  <a:schemeClr val="accent3"/>
                </a:solidFill>
                <a:latin typeface="Verdana" panose="020B0604030504040204" pitchFamily="34" charset="0"/>
                <a:ea typeface="Verdana" panose="020B0604030504040204" pitchFamily="34" charset="0"/>
                <a:cs typeface="Calibri"/>
                <a:sym typeface="Calibri"/>
              </a:rPr>
              <a:t>sammenskrives</a:t>
            </a:r>
            <a:r>
              <a:rPr lang="da-DK" dirty="0" smtClean="0">
                <a:latin typeface="Verdana" panose="020B0604030504040204" pitchFamily="34" charset="0"/>
                <a:ea typeface="Verdana" panose="020B0604030504040204" pitchFamily="34" charset="0"/>
                <a:cs typeface="Calibri"/>
                <a:sym typeface="Calibri"/>
              </a:rPr>
              <a:t> til ét ord, og der kan være ord og ordforbindelser, der skal </a:t>
            </a:r>
            <a:r>
              <a:rPr lang="da-DK" b="1" dirty="0" smtClean="0">
                <a:solidFill>
                  <a:schemeClr val="accent3"/>
                </a:solidFill>
                <a:latin typeface="Verdana" panose="020B0604030504040204" pitchFamily="34" charset="0"/>
                <a:ea typeface="Verdana" panose="020B0604030504040204" pitchFamily="34" charset="0"/>
                <a:cs typeface="Calibri"/>
                <a:sym typeface="Calibri"/>
              </a:rPr>
              <a:t>deles </a:t>
            </a:r>
            <a:r>
              <a:rPr lang="da-DK" dirty="0" smtClean="0">
                <a:latin typeface="Verdana" panose="020B0604030504040204" pitchFamily="34" charset="0"/>
                <a:ea typeface="Verdana" panose="020B0604030504040204" pitchFamily="34" charset="0"/>
                <a:cs typeface="Calibri"/>
                <a:sym typeface="Calibri"/>
              </a:rPr>
              <a:t>i 2 eller flere ord. </a:t>
            </a:r>
          </a:p>
          <a:p>
            <a:endParaRPr lang="da-DK" dirty="0" smtClean="0">
              <a:latin typeface="Verdana" panose="020B0604030504040204" pitchFamily="34" charset="0"/>
              <a:ea typeface="Verdana" panose="020B0604030504040204" pitchFamily="34" charset="0"/>
              <a:cs typeface="Calibri"/>
              <a:sym typeface="Calibri"/>
            </a:endParaRPr>
          </a:p>
          <a:p>
            <a:r>
              <a:rPr lang="da-DK" b="1" dirty="0" smtClean="0">
                <a:latin typeface="Verdana" panose="020B0604030504040204" pitchFamily="34" charset="0"/>
                <a:ea typeface="Verdana" panose="020B0604030504040204" pitchFamily="34" charset="0"/>
                <a:cs typeface="Calibri"/>
                <a:sym typeface="Calibri"/>
              </a:rPr>
              <a:t>HUSK</a:t>
            </a:r>
            <a:r>
              <a:rPr lang="da-DK" dirty="0" smtClean="0">
                <a:latin typeface="Verdana" panose="020B0604030504040204" pitchFamily="34" charset="0"/>
                <a:ea typeface="Verdana" panose="020B0604030504040204" pitchFamily="34" charset="0"/>
                <a:cs typeface="Calibri"/>
                <a:sym typeface="Calibri"/>
              </a:rPr>
              <a:t>, at du skal lægge mærke til </a:t>
            </a:r>
            <a:r>
              <a:rPr lang="da-DK" b="1" dirty="0" smtClean="0">
                <a:solidFill>
                  <a:schemeClr val="accent3"/>
                </a:solidFill>
                <a:latin typeface="Verdana" panose="020B0604030504040204" pitchFamily="34" charset="0"/>
                <a:ea typeface="Verdana" panose="020B0604030504040204" pitchFamily="34" charset="0"/>
                <a:cs typeface="Calibri"/>
                <a:sym typeface="Calibri"/>
              </a:rPr>
              <a:t>trykket </a:t>
            </a:r>
            <a:r>
              <a:rPr lang="da-DK" dirty="0" smtClean="0">
                <a:latin typeface="Verdana" panose="020B0604030504040204" pitchFamily="34" charset="0"/>
                <a:ea typeface="Verdana" panose="020B0604030504040204" pitchFamily="34" charset="0"/>
                <a:cs typeface="Calibri"/>
                <a:sym typeface="Calibri"/>
              </a:rPr>
              <a:t>i udtalen af ord i opgaven. </a:t>
            </a:r>
            <a:r>
              <a:rPr lang="da-DK" b="1" dirty="0" smtClean="0">
                <a:solidFill>
                  <a:schemeClr val="accent3"/>
                </a:solidFill>
                <a:latin typeface="Verdana" panose="020B0604030504040204" pitchFamily="34" charset="0"/>
                <a:ea typeface="Verdana" panose="020B0604030504040204" pitchFamily="34" charset="0"/>
                <a:cs typeface="Calibri"/>
                <a:sym typeface="Calibri"/>
              </a:rPr>
              <a:t>Tryk </a:t>
            </a:r>
            <a:r>
              <a:rPr lang="da-DK" dirty="0" smtClean="0">
                <a:latin typeface="Verdana" panose="020B0604030504040204" pitchFamily="34" charset="0"/>
                <a:ea typeface="Verdana" panose="020B0604030504040204" pitchFamily="34" charset="0"/>
                <a:cs typeface="Calibri"/>
                <a:sym typeface="Calibri"/>
              </a:rPr>
              <a:t>betyder, at man udtaler noget mere tydeligt end noget andet. Ordforbindelser med mest tryk på første del af ordet skal typisk skrives sammen i ét ord. Prøv fx at høre forskel på </a:t>
            </a:r>
            <a:r>
              <a:rPr lang="da-DK" i="1" dirty="0" smtClean="0">
                <a:solidFill>
                  <a:schemeClr val="accent3"/>
                </a:solidFill>
                <a:latin typeface="Verdana" panose="020B0604030504040204" pitchFamily="34" charset="0"/>
                <a:ea typeface="Verdana" panose="020B0604030504040204" pitchFamily="34" charset="0"/>
                <a:cs typeface="Calibri"/>
                <a:sym typeface="Calibri"/>
              </a:rPr>
              <a:t>stumtjener</a:t>
            </a:r>
            <a:r>
              <a:rPr lang="da-DK" i="1" dirty="0" smtClean="0">
                <a:latin typeface="Verdana" panose="020B0604030504040204" pitchFamily="34" charset="0"/>
                <a:ea typeface="Verdana" panose="020B0604030504040204" pitchFamily="34" charset="0"/>
                <a:cs typeface="Calibri"/>
                <a:sym typeface="Calibri"/>
              </a:rPr>
              <a:t> </a:t>
            </a:r>
            <a:r>
              <a:rPr lang="da-DK" dirty="0" smtClean="0">
                <a:latin typeface="Verdana" panose="020B0604030504040204" pitchFamily="34" charset="0"/>
                <a:ea typeface="Verdana" panose="020B0604030504040204" pitchFamily="34" charset="0"/>
                <a:cs typeface="Calibri"/>
                <a:sym typeface="Calibri"/>
              </a:rPr>
              <a:t>og en</a:t>
            </a:r>
            <a:r>
              <a:rPr lang="da-DK" i="1" dirty="0" smtClean="0">
                <a:latin typeface="Verdana" panose="020B0604030504040204" pitchFamily="34" charset="0"/>
                <a:ea typeface="Verdana" panose="020B0604030504040204" pitchFamily="34" charset="0"/>
                <a:cs typeface="Calibri"/>
                <a:sym typeface="Calibri"/>
              </a:rPr>
              <a:t> </a:t>
            </a:r>
            <a:r>
              <a:rPr lang="da-DK" i="1" dirty="0" smtClean="0">
                <a:solidFill>
                  <a:schemeClr val="accent3"/>
                </a:solidFill>
                <a:latin typeface="Verdana" panose="020B0604030504040204" pitchFamily="34" charset="0"/>
                <a:ea typeface="Verdana" panose="020B0604030504040204" pitchFamily="34" charset="0"/>
                <a:cs typeface="Calibri"/>
                <a:sym typeface="Calibri"/>
              </a:rPr>
              <a:t>stum tjener</a:t>
            </a:r>
            <a:r>
              <a:rPr lang="da-DK" dirty="0" smtClean="0">
                <a:latin typeface="Verdana" panose="020B0604030504040204" pitchFamily="34" charset="0"/>
                <a:ea typeface="Verdana" panose="020B0604030504040204" pitchFamily="34" charset="0"/>
                <a:cs typeface="Calibri"/>
                <a:sym typeface="Calibri"/>
              </a:rPr>
              <a:t>. En stumtjener (mest tryk på første del </a:t>
            </a:r>
            <a:r>
              <a:rPr lang="da-DK" i="1" dirty="0" smtClean="0">
                <a:latin typeface="Verdana" panose="020B0604030504040204" pitchFamily="34" charset="0"/>
                <a:ea typeface="Verdana" panose="020B0604030504040204" pitchFamily="34" charset="0"/>
                <a:cs typeface="Calibri"/>
                <a:sym typeface="Calibri"/>
              </a:rPr>
              <a:t>stum</a:t>
            </a:r>
            <a:r>
              <a:rPr lang="da-DK" dirty="0" smtClean="0">
                <a:latin typeface="Verdana" panose="020B0604030504040204" pitchFamily="34" charset="0"/>
                <a:ea typeface="Verdana" panose="020B0604030504040204" pitchFamily="34" charset="0"/>
                <a:cs typeface="Calibri"/>
                <a:sym typeface="Calibri"/>
              </a:rPr>
              <a:t>) hænger man sit overtøj på og en stum tjener (lige meget tryk på begge ord) er noget ganske andet. </a:t>
            </a:r>
            <a:endParaRPr lang="da-DK" dirty="0">
              <a:latin typeface="Verdana" panose="020B0604030504040204" pitchFamily="34" charset="0"/>
              <a:ea typeface="Verdana" panose="020B0604030504040204" pitchFamily="34" charset="0"/>
              <a:cs typeface="Calibri"/>
              <a:sym typeface="Calibri"/>
            </a:endParaRPr>
          </a:p>
          <a:p>
            <a:endParaRPr lang="da-DK" sz="1800" i="1" dirty="0" smtClean="0">
              <a:latin typeface="Verdana" panose="020B0604030504040204" pitchFamily="34" charset="0"/>
              <a:ea typeface="Verdana" panose="020B0604030504040204" pitchFamily="34" charset="0"/>
              <a:cs typeface="Calibri"/>
              <a:sym typeface="Calibri"/>
            </a:endParaRPr>
          </a:p>
          <a:p>
            <a:r>
              <a:rPr lang="da-DK" b="1" dirty="0" smtClean="0">
                <a:latin typeface="Verdana" panose="020B0604030504040204" pitchFamily="34" charset="0"/>
                <a:ea typeface="Verdana" panose="020B0604030504040204" pitchFamily="34" charset="0"/>
                <a:cs typeface="Calibri"/>
                <a:sym typeface="Calibri"/>
              </a:rPr>
              <a:t>HUSK</a:t>
            </a:r>
            <a:r>
              <a:rPr lang="da-DK" dirty="0">
                <a:latin typeface="Verdana" panose="020B0604030504040204" pitchFamily="34" charset="0"/>
                <a:ea typeface="Verdana" panose="020B0604030504040204" pitchFamily="34" charset="0"/>
                <a:cs typeface="Calibri"/>
                <a:sym typeface="Calibri"/>
              </a:rPr>
              <a:t> </a:t>
            </a:r>
            <a:r>
              <a:rPr lang="da-DK" dirty="0" smtClean="0">
                <a:latin typeface="Verdana" panose="020B0604030504040204" pitchFamily="34" charset="0"/>
                <a:ea typeface="Verdana" panose="020B0604030504040204" pitchFamily="34" charset="0"/>
                <a:cs typeface="Calibri"/>
                <a:sym typeface="Calibri"/>
              </a:rPr>
              <a:t>at være opmærksom på bogstaver, der bruges til at binde ord sammen. De hedder </a:t>
            </a:r>
            <a:r>
              <a:rPr lang="da-DK" b="1" dirty="0" smtClean="0">
                <a:solidFill>
                  <a:schemeClr val="accent3"/>
                </a:solidFill>
                <a:latin typeface="Verdana" panose="020B0604030504040204" pitchFamily="34" charset="0"/>
                <a:ea typeface="Verdana" panose="020B0604030504040204" pitchFamily="34" charset="0"/>
                <a:cs typeface="Calibri"/>
                <a:sym typeface="Calibri"/>
              </a:rPr>
              <a:t>bindebogstaver</a:t>
            </a:r>
            <a:r>
              <a:rPr lang="da-DK" dirty="0" smtClean="0">
                <a:latin typeface="Verdana" panose="020B0604030504040204" pitchFamily="34" charset="0"/>
                <a:ea typeface="Verdana" panose="020B0604030504040204" pitchFamily="34" charset="0"/>
                <a:cs typeface="Calibri"/>
                <a:sym typeface="Calibri"/>
              </a:rPr>
              <a:t>. Se fx på ord som: </a:t>
            </a:r>
            <a:r>
              <a:rPr lang="da-DK" i="1" dirty="0" smtClean="0">
                <a:latin typeface="Verdana" panose="020B0604030504040204" pitchFamily="34" charset="0"/>
                <a:ea typeface="Verdana" panose="020B0604030504040204" pitchFamily="34" charset="0"/>
                <a:cs typeface="Calibri"/>
                <a:sym typeface="Calibri"/>
              </a:rPr>
              <a:t>nytår</a:t>
            </a:r>
            <a:r>
              <a:rPr lang="da-DK" b="1" i="1" dirty="0" smtClean="0">
                <a:solidFill>
                  <a:schemeClr val="accent3"/>
                </a:solidFill>
                <a:latin typeface="Verdana" panose="020B0604030504040204" pitchFamily="34" charset="0"/>
                <a:ea typeface="Verdana" panose="020B0604030504040204" pitchFamily="34" charset="0"/>
                <a:cs typeface="Calibri"/>
                <a:sym typeface="Calibri"/>
              </a:rPr>
              <a:t>s</a:t>
            </a:r>
            <a:r>
              <a:rPr lang="da-DK" i="1" dirty="0" smtClean="0">
                <a:latin typeface="Verdana" panose="020B0604030504040204" pitchFamily="34" charset="0"/>
                <a:ea typeface="Verdana" panose="020B0604030504040204" pitchFamily="34" charset="0"/>
                <a:cs typeface="Calibri"/>
                <a:sym typeface="Calibri"/>
              </a:rPr>
              <a:t>raket, mælk</a:t>
            </a:r>
            <a:r>
              <a:rPr lang="da-DK" b="1" i="1" dirty="0" smtClean="0">
                <a:solidFill>
                  <a:schemeClr val="accent3"/>
                </a:solidFill>
                <a:latin typeface="Verdana" panose="020B0604030504040204" pitchFamily="34" charset="0"/>
                <a:ea typeface="Verdana" panose="020B0604030504040204" pitchFamily="34" charset="0"/>
                <a:cs typeface="Calibri"/>
                <a:sym typeface="Calibri"/>
              </a:rPr>
              <a:t>e</a:t>
            </a:r>
            <a:r>
              <a:rPr lang="da-DK" i="1" dirty="0" smtClean="0">
                <a:latin typeface="Verdana" panose="020B0604030504040204" pitchFamily="34" charset="0"/>
                <a:ea typeface="Verdana" panose="020B0604030504040204" pitchFamily="34" charset="0"/>
                <a:cs typeface="Calibri"/>
                <a:sym typeface="Calibri"/>
              </a:rPr>
              <a:t>karton, øje</a:t>
            </a:r>
            <a:r>
              <a:rPr lang="da-DK" b="1" i="1" dirty="0" smtClean="0">
                <a:solidFill>
                  <a:schemeClr val="accent3"/>
                </a:solidFill>
                <a:latin typeface="Verdana" panose="020B0604030504040204" pitchFamily="34" charset="0"/>
                <a:ea typeface="Verdana" panose="020B0604030504040204" pitchFamily="34" charset="0"/>
                <a:cs typeface="Calibri"/>
                <a:sym typeface="Calibri"/>
              </a:rPr>
              <a:t>n</a:t>
            </a:r>
            <a:r>
              <a:rPr lang="da-DK" i="1" dirty="0" smtClean="0">
                <a:latin typeface="Verdana" panose="020B0604030504040204" pitchFamily="34" charset="0"/>
                <a:ea typeface="Verdana" panose="020B0604030504040204" pitchFamily="34" charset="0"/>
                <a:cs typeface="Calibri"/>
                <a:sym typeface="Calibri"/>
              </a:rPr>
              <a:t>læge. </a:t>
            </a:r>
            <a:r>
              <a:rPr lang="da-DK" dirty="0" smtClean="0">
                <a:latin typeface="Verdana" panose="020B0604030504040204" pitchFamily="34" charset="0"/>
                <a:ea typeface="Verdana" panose="020B0604030504040204" pitchFamily="34" charset="0"/>
                <a:cs typeface="Calibri"/>
                <a:sym typeface="Calibri"/>
              </a:rPr>
              <a:t>Her bruges </a:t>
            </a:r>
            <a:r>
              <a:rPr lang="da-DK" b="1" i="1" dirty="0" smtClean="0">
                <a:solidFill>
                  <a:schemeClr val="accent3"/>
                </a:solidFill>
                <a:latin typeface="Verdana" panose="020B0604030504040204" pitchFamily="34" charset="0"/>
                <a:ea typeface="Verdana" panose="020B0604030504040204" pitchFamily="34" charset="0"/>
                <a:cs typeface="Calibri"/>
                <a:sym typeface="Calibri"/>
              </a:rPr>
              <a:t>s</a:t>
            </a:r>
            <a:r>
              <a:rPr lang="da-DK" dirty="0" smtClean="0">
                <a:latin typeface="Verdana" panose="020B0604030504040204" pitchFamily="34" charset="0"/>
                <a:ea typeface="Verdana" panose="020B0604030504040204" pitchFamily="34" charset="0"/>
                <a:cs typeface="Calibri"/>
                <a:sym typeface="Calibri"/>
              </a:rPr>
              <a:t>, </a:t>
            </a:r>
            <a:r>
              <a:rPr lang="da-DK" b="1" dirty="0" smtClean="0">
                <a:solidFill>
                  <a:schemeClr val="accent3"/>
                </a:solidFill>
                <a:latin typeface="Verdana" panose="020B0604030504040204" pitchFamily="34" charset="0"/>
                <a:ea typeface="Verdana" panose="020B0604030504040204" pitchFamily="34" charset="0"/>
                <a:cs typeface="Calibri"/>
                <a:sym typeface="Calibri"/>
              </a:rPr>
              <a:t>e</a:t>
            </a:r>
            <a:r>
              <a:rPr lang="da-DK" dirty="0" smtClean="0">
                <a:latin typeface="Verdana" panose="020B0604030504040204" pitchFamily="34" charset="0"/>
                <a:ea typeface="Verdana" panose="020B0604030504040204" pitchFamily="34" charset="0"/>
                <a:cs typeface="Calibri"/>
                <a:sym typeface="Calibri"/>
              </a:rPr>
              <a:t> og </a:t>
            </a:r>
            <a:r>
              <a:rPr lang="da-DK" b="1" dirty="0" smtClean="0">
                <a:solidFill>
                  <a:schemeClr val="accent3"/>
                </a:solidFill>
                <a:latin typeface="Verdana" panose="020B0604030504040204" pitchFamily="34" charset="0"/>
                <a:ea typeface="Verdana" panose="020B0604030504040204" pitchFamily="34" charset="0"/>
                <a:cs typeface="Calibri"/>
                <a:sym typeface="Calibri"/>
              </a:rPr>
              <a:t>n</a:t>
            </a:r>
            <a:r>
              <a:rPr lang="da-DK" dirty="0" smtClean="0">
                <a:latin typeface="Verdana" panose="020B0604030504040204" pitchFamily="34" charset="0"/>
                <a:ea typeface="Verdana" panose="020B0604030504040204" pitchFamily="34" charset="0"/>
                <a:cs typeface="Calibri"/>
                <a:sym typeface="Calibri"/>
              </a:rPr>
              <a:t> til at binde to ord sammen.</a:t>
            </a:r>
          </a:p>
          <a:p>
            <a:endParaRPr lang="da-DK" dirty="0">
              <a:latin typeface="Verdana" panose="020B0604030504040204" pitchFamily="34" charset="0"/>
              <a:ea typeface="Verdana" panose="020B0604030504040204" pitchFamily="34" charset="0"/>
              <a:cs typeface="Calibri"/>
              <a:sym typeface="Calibri"/>
            </a:endParaRPr>
          </a:p>
          <a:p>
            <a:endParaRPr lang="da-DK" dirty="0" smtClean="0">
              <a:latin typeface="Verdana" panose="020B0604030504040204" pitchFamily="34" charset="0"/>
              <a:ea typeface="Verdana" panose="020B0604030504040204" pitchFamily="34" charset="0"/>
              <a:cs typeface="Calibri"/>
              <a:sym typeface="Calibri"/>
            </a:endParaRPr>
          </a:p>
        </p:txBody>
      </p:sp>
      <p:sp>
        <p:nvSpPr>
          <p:cNvPr id="9" name="Rektangel 8"/>
          <p:cNvSpPr/>
          <p:nvPr/>
        </p:nvSpPr>
        <p:spPr>
          <a:xfrm>
            <a:off x="5681673" y="1350981"/>
            <a:ext cx="5724709" cy="1200329"/>
          </a:xfrm>
          <a:prstGeom prst="rect">
            <a:avLst/>
          </a:prstGeom>
          <a:ln w="19050">
            <a:solidFill>
              <a:schemeClr val="accent3"/>
            </a:solidFill>
          </a:ln>
        </p:spPr>
        <p:txBody>
          <a:bodyPr wrap="none">
            <a:spAutoFit/>
          </a:bodyPr>
          <a:lstStyle/>
          <a:p>
            <a:r>
              <a:rPr lang="da-DK" b="1" dirty="0" smtClean="0">
                <a:latin typeface="Times" pitchFamily="18" charset="0"/>
                <a:ea typeface="Verdana" panose="020B0604030504040204" pitchFamily="34" charset="0"/>
                <a:sym typeface="Calibri"/>
              </a:rPr>
              <a:t>Skriv teksten, så den bliver korrekt.</a:t>
            </a:r>
          </a:p>
          <a:p>
            <a:endParaRPr lang="da-DK" b="1" dirty="0">
              <a:latin typeface="Times" pitchFamily="18" charset="0"/>
              <a:ea typeface="Verdana" panose="020B0604030504040204" pitchFamily="34" charset="0"/>
              <a:cs typeface="Times New Roman" panose="02020603050405020304" pitchFamily="18" charset="0"/>
              <a:sym typeface="Calibri"/>
            </a:endParaRPr>
          </a:p>
          <a:p>
            <a:r>
              <a:rPr lang="da-DK" dirty="0" smtClean="0">
                <a:latin typeface="Times" pitchFamily="18" charset="0"/>
                <a:ea typeface="Verdana" panose="020B0604030504040204" pitchFamily="34" charset="0"/>
                <a:cs typeface="Times New Roman" panose="02020603050405020304" pitchFamily="18" charset="0"/>
                <a:sym typeface="Calibri"/>
              </a:rPr>
              <a:t>Verdens regn skove har længe været udsat for skovrydning, </a:t>
            </a:r>
          </a:p>
          <a:p>
            <a:r>
              <a:rPr lang="da-DK" dirty="0" smtClean="0">
                <a:latin typeface="Times" pitchFamily="18" charset="0"/>
                <a:ea typeface="Verdana" panose="020B0604030504040204" pitchFamily="34" charset="0"/>
                <a:cs typeface="Times New Roman" panose="02020603050405020304" pitchFamily="18" charset="0"/>
                <a:sym typeface="Calibri"/>
              </a:rPr>
              <a:t>og det er bl.a. ødelæggende for en masse plante arter. </a:t>
            </a:r>
            <a:endParaRPr lang="da-DK" dirty="0">
              <a:latin typeface="Times New Roman" panose="02020603050405020304" pitchFamily="18" charset="0"/>
              <a:ea typeface="Calibri"/>
              <a:cs typeface="Times New Roman" panose="02020603050405020304" pitchFamily="18" charset="0"/>
              <a:sym typeface="Calibri"/>
            </a:endParaRPr>
          </a:p>
        </p:txBody>
      </p:sp>
      <p:sp>
        <p:nvSpPr>
          <p:cNvPr id="4" name="Rektangel 3"/>
          <p:cNvSpPr/>
          <p:nvPr/>
        </p:nvSpPr>
        <p:spPr>
          <a:xfrm>
            <a:off x="5306395" y="1143967"/>
            <a:ext cx="266420" cy="369332"/>
          </a:xfrm>
          <a:prstGeom prst="rect">
            <a:avLst/>
          </a:prstGeom>
        </p:spPr>
        <p:txBody>
          <a:bodyPr wrap="none">
            <a:spAutoFit/>
          </a:bodyPr>
          <a:lstStyle/>
          <a:p>
            <a:r>
              <a:rPr lang="da-DK" dirty="0" smtClean="0">
                <a:latin typeface="Verdana" panose="020B0604030504040204" pitchFamily="34" charset="0"/>
                <a:ea typeface="Verdana" panose="020B0604030504040204" pitchFamily="34" charset="0"/>
                <a:cs typeface="Calibri"/>
                <a:sym typeface="Calibri"/>
              </a:rPr>
              <a:t> </a:t>
            </a:r>
            <a:endParaRPr lang="da-DK" dirty="0"/>
          </a:p>
        </p:txBody>
      </p:sp>
    </p:spTree>
    <p:extLst>
      <p:ext uri="{BB962C8B-B14F-4D97-AF65-F5344CB8AC3E}">
        <p14:creationId xmlns:p14="http://schemas.microsoft.com/office/powerpoint/2010/main" val="3051293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Er du opmærksom på</a:t>
            </a:r>
            <a:r>
              <a:rPr lang="da-DK" sz="3400" b="1" dirty="0" smtClean="0">
                <a:solidFill>
                  <a:schemeClr val="accent1"/>
                </a:solidFill>
                <a:latin typeface="Arial"/>
                <a:ea typeface="Arial"/>
                <a:cs typeface="Arial"/>
                <a:sym typeface="Arial"/>
              </a:rPr>
              <a:t> opgavetypen</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6" name="Højrepil 5"/>
          <p:cNvSpPr/>
          <p:nvPr/>
        </p:nvSpPr>
        <p:spPr>
          <a:xfrm>
            <a:off x="384373" y="1246181"/>
            <a:ext cx="5188442" cy="842495"/>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p:cNvSpPr/>
          <p:nvPr/>
        </p:nvSpPr>
        <p:spPr>
          <a:xfrm>
            <a:off x="364221" y="1424016"/>
            <a:ext cx="5172826" cy="461665"/>
          </a:xfrm>
          <a:prstGeom prst="rect">
            <a:avLst/>
          </a:prstGeom>
        </p:spPr>
        <p:txBody>
          <a:bodyPr wrap="none">
            <a:spAutoFit/>
          </a:bodyPr>
          <a:lstStyle/>
          <a:p>
            <a:r>
              <a:rPr lang="da-DK" sz="2400" b="1" dirty="0" smtClean="0">
                <a:solidFill>
                  <a:schemeClr val="bg1"/>
                </a:solidFill>
                <a:latin typeface="Arial"/>
                <a:cs typeface="Arial"/>
                <a:sym typeface="Arial"/>
              </a:rPr>
              <a:t>GRAMMATISK OPMÆRKSOMHED</a:t>
            </a:r>
            <a:endParaRPr lang="da-DK" sz="2400" dirty="0">
              <a:solidFill>
                <a:schemeClr val="bg1"/>
              </a:solidFill>
            </a:endParaRPr>
          </a:p>
        </p:txBody>
      </p:sp>
      <p:sp>
        <p:nvSpPr>
          <p:cNvPr id="14" name="Google Shape;521;p57"/>
          <p:cNvSpPr/>
          <p:nvPr/>
        </p:nvSpPr>
        <p:spPr>
          <a:xfrm>
            <a:off x="340828" y="2092677"/>
            <a:ext cx="11644341" cy="5165545"/>
          </a:xfrm>
          <a:prstGeom prst="rect">
            <a:avLst/>
          </a:prstGeom>
          <a:noFill/>
          <a:ln>
            <a:noFill/>
          </a:ln>
        </p:spPr>
        <p:txBody>
          <a:bodyPr spcFirstLastPara="1" wrap="square" lIns="121900" tIns="60925" rIns="121900" bIns="60925" anchor="t" anchorCtr="0">
            <a:noAutofit/>
          </a:bodyPr>
          <a:lstStyle/>
          <a:p>
            <a:r>
              <a:rPr lang="da-DK" b="1" dirty="0" smtClean="0">
                <a:latin typeface="Verdana" panose="020B0604030504040204" pitchFamily="34" charset="0"/>
                <a:ea typeface="Verdana" panose="020B0604030504040204" pitchFamily="34" charset="0"/>
                <a:cs typeface="Calibri"/>
                <a:sym typeface="Calibri"/>
              </a:rPr>
              <a:t>HUSK</a:t>
            </a:r>
            <a:r>
              <a:rPr lang="da-DK" dirty="0" smtClean="0">
                <a:latin typeface="Verdana" panose="020B0604030504040204" pitchFamily="34" charset="0"/>
                <a:ea typeface="Verdana" panose="020B0604030504040204" pitchFamily="34" charset="0"/>
                <a:cs typeface="Calibri"/>
                <a:sym typeface="Calibri"/>
              </a:rPr>
              <a:t>, at i opgaven </a:t>
            </a:r>
            <a:r>
              <a:rPr lang="da-DK" i="1" dirty="0" smtClean="0">
                <a:solidFill>
                  <a:schemeClr val="accent3"/>
                </a:solidFill>
                <a:latin typeface="Verdana" panose="020B0604030504040204" pitchFamily="34" charset="0"/>
                <a:ea typeface="Verdana" panose="020B0604030504040204" pitchFamily="34" charset="0"/>
                <a:cs typeface="Calibri"/>
                <a:sym typeface="Calibri"/>
              </a:rPr>
              <a:t>grammatisk opmærksomhed </a:t>
            </a:r>
            <a:r>
              <a:rPr lang="da-DK" dirty="0" smtClean="0">
                <a:latin typeface="Verdana" panose="020B0604030504040204" pitchFamily="34" charset="0"/>
                <a:ea typeface="Verdana" panose="020B0604030504040204" pitchFamily="34" charset="0"/>
                <a:cs typeface="Calibri"/>
                <a:sym typeface="Calibri"/>
              </a:rPr>
              <a:t>skal du bruge din viden om grammatik. Det er fx viden om </a:t>
            </a:r>
            <a:r>
              <a:rPr lang="da-DK" b="1" dirty="0" smtClean="0">
                <a:solidFill>
                  <a:schemeClr val="accent3"/>
                </a:solidFill>
                <a:latin typeface="Verdana" panose="020B0604030504040204" pitchFamily="34" charset="0"/>
                <a:ea typeface="Verdana" panose="020B0604030504040204" pitchFamily="34" charset="0"/>
                <a:cs typeface="Calibri"/>
                <a:sym typeface="Calibri"/>
              </a:rPr>
              <a:t>ordklasser</a:t>
            </a:r>
            <a:r>
              <a:rPr lang="da-DK" dirty="0" smtClean="0">
                <a:latin typeface="Verdana" panose="020B0604030504040204" pitchFamily="34" charset="0"/>
                <a:ea typeface="Verdana" panose="020B0604030504040204" pitchFamily="34" charset="0"/>
                <a:cs typeface="Calibri"/>
                <a:sym typeface="Calibri"/>
              </a:rPr>
              <a:t> og om </a:t>
            </a:r>
            <a:r>
              <a:rPr lang="da-DK" b="1" dirty="0" smtClean="0">
                <a:solidFill>
                  <a:schemeClr val="accent3"/>
                </a:solidFill>
                <a:latin typeface="Verdana" panose="020B0604030504040204" pitchFamily="34" charset="0"/>
                <a:ea typeface="Verdana" panose="020B0604030504040204" pitchFamily="34" charset="0"/>
                <a:cs typeface="Calibri"/>
                <a:sym typeface="Calibri"/>
              </a:rPr>
              <a:t>ords bøjninger</a:t>
            </a:r>
            <a:r>
              <a:rPr lang="da-DK" dirty="0" smtClean="0">
                <a:latin typeface="Verdana" panose="020B0604030504040204" pitchFamily="34" charset="0"/>
                <a:ea typeface="Verdana" panose="020B0604030504040204" pitchFamily="34" charset="0"/>
                <a:cs typeface="Calibri"/>
                <a:sym typeface="Calibri"/>
              </a:rPr>
              <a:t>. I denne opgave er det ikke så vigtigt, hvad ordene betyder, men derimod, hvordan de er skrevet </a:t>
            </a:r>
            <a:r>
              <a:rPr lang="da-DK" b="1" dirty="0" smtClean="0">
                <a:solidFill>
                  <a:schemeClr val="accent3"/>
                </a:solidFill>
                <a:latin typeface="Verdana" panose="020B0604030504040204" pitchFamily="34" charset="0"/>
                <a:ea typeface="Verdana" panose="020B0604030504040204" pitchFamily="34" charset="0"/>
                <a:cs typeface="Calibri"/>
                <a:sym typeface="Calibri"/>
              </a:rPr>
              <a:t>grammatisk</a:t>
            </a:r>
            <a:r>
              <a:rPr lang="da-DK" dirty="0" smtClean="0">
                <a:latin typeface="Verdana" panose="020B0604030504040204" pitchFamily="34" charset="0"/>
                <a:ea typeface="Verdana" panose="020B0604030504040204" pitchFamily="34" charset="0"/>
                <a:cs typeface="Calibri"/>
                <a:sym typeface="Calibri"/>
              </a:rPr>
              <a:t>. </a:t>
            </a:r>
            <a:endParaRPr lang="da-DK" b="1" dirty="0" smtClean="0">
              <a:latin typeface="Verdana" panose="020B0604030504040204" pitchFamily="34" charset="0"/>
              <a:ea typeface="Verdana" panose="020B0604030504040204" pitchFamily="34" charset="0"/>
              <a:cs typeface="Calibri"/>
              <a:sym typeface="Calibri"/>
            </a:endParaRPr>
          </a:p>
          <a:p>
            <a:endParaRPr lang="da-DK" b="1" dirty="0">
              <a:latin typeface="Verdana" panose="020B0604030504040204" pitchFamily="34" charset="0"/>
              <a:ea typeface="Verdana" panose="020B0604030504040204" pitchFamily="34" charset="0"/>
              <a:cs typeface="Calibri"/>
              <a:sym typeface="Calibri"/>
            </a:endParaRPr>
          </a:p>
          <a:p>
            <a:r>
              <a:rPr lang="da-DK" b="1" dirty="0" smtClean="0">
                <a:latin typeface="Verdana" panose="020B0604030504040204" pitchFamily="34" charset="0"/>
                <a:ea typeface="Verdana" panose="020B0604030504040204" pitchFamily="34" charset="0"/>
                <a:cs typeface="Calibri"/>
                <a:sym typeface="Calibri"/>
              </a:rPr>
              <a:t>HUSK</a:t>
            </a:r>
            <a:r>
              <a:rPr lang="da-DK" dirty="0" smtClean="0">
                <a:latin typeface="Verdana" panose="020B0604030504040204" pitchFamily="34" charset="0"/>
                <a:ea typeface="Verdana" panose="020B0604030504040204" pitchFamily="34" charset="0"/>
                <a:cs typeface="Calibri"/>
                <a:sym typeface="Calibri"/>
              </a:rPr>
              <a:t>, at </a:t>
            </a:r>
            <a:r>
              <a:rPr lang="da-DK" b="1" dirty="0" smtClean="0">
                <a:solidFill>
                  <a:schemeClr val="accent3"/>
                </a:solidFill>
                <a:latin typeface="Verdana" panose="020B0604030504040204" pitchFamily="34" charset="0"/>
                <a:ea typeface="Verdana" panose="020B0604030504040204" pitchFamily="34" charset="0"/>
                <a:cs typeface="Calibri"/>
                <a:sym typeface="Calibri"/>
              </a:rPr>
              <a:t>3</a:t>
            </a:r>
            <a:r>
              <a:rPr lang="da-DK" dirty="0" smtClean="0">
                <a:latin typeface="Verdana" panose="020B0604030504040204" pitchFamily="34" charset="0"/>
                <a:ea typeface="Verdana" panose="020B0604030504040204" pitchFamily="34" charset="0"/>
                <a:cs typeface="Calibri"/>
                <a:sym typeface="Calibri"/>
              </a:rPr>
              <a:t> af ordene har noget grammatisk </a:t>
            </a:r>
            <a:r>
              <a:rPr lang="da-DK" b="1" dirty="0" smtClean="0">
                <a:solidFill>
                  <a:schemeClr val="accent3"/>
                </a:solidFill>
                <a:latin typeface="Verdana" panose="020B0604030504040204" pitchFamily="34" charset="0"/>
                <a:ea typeface="Verdana" panose="020B0604030504040204" pitchFamily="34" charset="0"/>
                <a:cs typeface="Calibri"/>
                <a:sym typeface="Calibri"/>
              </a:rPr>
              <a:t>til fælles</a:t>
            </a:r>
            <a:r>
              <a:rPr lang="da-DK" dirty="0" smtClean="0">
                <a:latin typeface="Verdana" panose="020B0604030504040204" pitchFamily="34" charset="0"/>
                <a:ea typeface="Verdana" panose="020B0604030504040204" pitchFamily="34" charset="0"/>
                <a:cs typeface="Calibri"/>
                <a:sym typeface="Calibri"/>
              </a:rPr>
              <a:t>,</a:t>
            </a:r>
            <a:r>
              <a:rPr lang="da-DK" b="1" dirty="0" smtClean="0">
                <a:solidFill>
                  <a:schemeClr val="accent3"/>
                </a:solidFill>
                <a:latin typeface="Verdana" panose="020B0604030504040204" pitchFamily="34" charset="0"/>
                <a:ea typeface="Verdana" panose="020B0604030504040204" pitchFamily="34" charset="0"/>
                <a:cs typeface="Calibri"/>
                <a:sym typeface="Calibri"/>
              </a:rPr>
              <a:t> </a:t>
            </a:r>
            <a:r>
              <a:rPr lang="da-DK" dirty="0" smtClean="0">
                <a:latin typeface="Verdana" panose="020B0604030504040204" pitchFamily="34" charset="0"/>
                <a:ea typeface="Verdana" panose="020B0604030504040204" pitchFamily="34" charset="0"/>
                <a:cs typeface="Calibri"/>
                <a:sym typeface="Calibri"/>
              </a:rPr>
              <a:t>og 1 ord </a:t>
            </a:r>
            <a:r>
              <a:rPr lang="da-DK" b="1" dirty="0" smtClean="0">
                <a:solidFill>
                  <a:schemeClr val="accent3"/>
                </a:solidFill>
                <a:latin typeface="Verdana" panose="020B0604030504040204" pitchFamily="34" charset="0"/>
                <a:ea typeface="Verdana" panose="020B0604030504040204" pitchFamily="34" charset="0"/>
                <a:cs typeface="Calibri"/>
                <a:sym typeface="Calibri"/>
              </a:rPr>
              <a:t>skiller sig ud</a:t>
            </a:r>
            <a:r>
              <a:rPr lang="da-DK" dirty="0" smtClean="0">
                <a:latin typeface="Verdana" panose="020B0604030504040204" pitchFamily="34" charset="0"/>
                <a:ea typeface="Verdana" panose="020B0604030504040204" pitchFamily="34" charset="0"/>
                <a:cs typeface="Calibri"/>
                <a:sym typeface="Calibri"/>
              </a:rPr>
              <a:t>. </a:t>
            </a:r>
            <a:r>
              <a:rPr lang="da-DK" dirty="0">
                <a:latin typeface="Verdana" panose="020B0604030504040204" pitchFamily="34" charset="0"/>
                <a:ea typeface="Verdana" panose="020B0604030504040204" pitchFamily="34" charset="0"/>
                <a:cs typeface="Calibri"/>
                <a:sym typeface="Calibri"/>
              </a:rPr>
              <a:t>D</a:t>
            </a:r>
            <a:r>
              <a:rPr lang="da-DK" dirty="0" smtClean="0">
                <a:latin typeface="Verdana" panose="020B0604030504040204" pitchFamily="34" charset="0"/>
                <a:ea typeface="Verdana" panose="020B0604030504040204" pitchFamily="34" charset="0"/>
                <a:cs typeface="Calibri"/>
                <a:sym typeface="Calibri"/>
              </a:rPr>
              <a:t>et kan være forskelligt fra opgave til opgave, hvad de tre af ordene har til fælles. Det kan fx være:</a:t>
            </a:r>
          </a:p>
          <a:p>
            <a:endParaRPr lang="da-DK" dirty="0">
              <a:latin typeface="Verdana" panose="020B0604030504040204" pitchFamily="34" charset="0"/>
              <a:ea typeface="Verdana" panose="020B0604030504040204" pitchFamily="34" charset="0"/>
              <a:cs typeface="Calibri"/>
              <a:sym typeface="Calibri"/>
            </a:endParaRPr>
          </a:p>
          <a:p>
            <a:r>
              <a:rPr lang="da-DK" dirty="0">
                <a:latin typeface="Verdana" panose="020B0604030504040204" pitchFamily="34" charset="0"/>
                <a:ea typeface="Verdana" panose="020B0604030504040204" pitchFamily="34" charset="0"/>
                <a:cs typeface="Calibri"/>
                <a:sym typeface="Calibri"/>
              </a:rPr>
              <a:t> </a:t>
            </a:r>
            <a:r>
              <a:rPr lang="da-DK" dirty="0" smtClean="0">
                <a:latin typeface="Verdana" panose="020B0604030504040204" pitchFamily="34" charset="0"/>
                <a:ea typeface="Verdana" panose="020B0604030504040204" pitchFamily="34" charset="0"/>
                <a:cs typeface="Calibri"/>
                <a:sym typeface="Calibri"/>
              </a:rPr>
              <a:t>  - </a:t>
            </a:r>
            <a:r>
              <a:rPr lang="da-DK" dirty="0">
                <a:latin typeface="Verdana" panose="020B0604030504040204" pitchFamily="34" charset="0"/>
                <a:ea typeface="Verdana" panose="020B0604030504040204" pitchFamily="34" charset="0"/>
                <a:cs typeface="Calibri"/>
                <a:sym typeface="Calibri"/>
              </a:rPr>
              <a:t>T</a:t>
            </a:r>
            <a:r>
              <a:rPr lang="da-DK" dirty="0" smtClean="0">
                <a:latin typeface="Verdana" panose="020B0604030504040204" pitchFamily="34" charset="0"/>
                <a:ea typeface="Verdana" panose="020B0604030504040204" pitchFamily="34" charset="0"/>
                <a:cs typeface="Calibri"/>
                <a:sym typeface="Calibri"/>
              </a:rPr>
              <a:t>re ord i ental og ét ord i flertal. </a:t>
            </a:r>
          </a:p>
          <a:p>
            <a:r>
              <a:rPr lang="da-DK" dirty="0" smtClean="0">
                <a:latin typeface="Verdana" panose="020B0604030504040204" pitchFamily="34" charset="0"/>
                <a:ea typeface="Verdana" panose="020B0604030504040204" pitchFamily="34" charset="0"/>
                <a:cs typeface="Calibri"/>
                <a:sym typeface="Calibri"/>
              </a:rPr>
              <a:t>   - Tre ord i nutid og ét ord i datid. </a:t>
            </a:r>
          </a:p>
          <a:p>
            <a:r>
              <a:rPr lang="da-DK" dirty="0" smtClean="0">
                <a:latin typeface="Verdana" panose="020B0604030504040204" pitchFamily="34" charset="0"/>
                <a:ea typeface="Verdana" panose="020B0604030504040204" pitchFamily="34" charset="0"/>
                <a:cs typeface="Calibri"/>
                <a:sym typeface="Calibri"/>
              </a:rPr>
              <a:t>   - Tre ord er tillægsord og ét ord er et navneord (se eksemplet). </a:t>
            </a:r>
          </a:p>
          <a:p>
            <a:endParaRPr lang="da-DK" dirty="0">
              <a:latin typeface="Verdana" panose="020B0604030504040204" pitchFamily="34" charset="0"/>
              <a:ea typeface="Verdana" panose="020B0604030504040204" pitchFamily="34" charset="0"/>
              <a:cs typeface="Calibri"/>
              <a:sym typeface="Calibri"/>
            </a:endParaRPr>
          </a:p>
          <a:p>
            <a:r>
              <a:rPr lang="da-DK" dirty="0" smtClean="0">
                <a:latin typeface="Verdana" panose="020B0604030504040204" pitchFamily="34" charset="0"/>
                <a:ea typeface="Verdana" panose="020B0604030504040204" pitchFamily="34" charset="0"/>
                <a:cs typeface="Calibri"/>
                <a:sym typeface="Calibri"/>
              </a:rPr>
              <a:t> </a:t>
            </a:r>
            <a:endParaRPr lang="da-DK" sz="1800" dirty="0">
              <a:latin typeface="Verdana" panose="020B0604030504040204" pitchFamily="34" charset="0"/>
              <a:ea typeface="Verdana" panose="020B0604030504040204" pitchFamily="34" charset="0"/>
              <a:cs typeface="Calibri"/>
              <a:sym typeface="Calibri"/>
            </a:endParaRPr>
          </a:p>
          <a:p>
            <a:endParaRPr lang="da-DK" b="1" dirty="0" smtClean="0">
              <a:latin typeface="Verdana" panose="020B0604030504040204" pitchFamily="34" charset="0"/>
              <a:ea typeface="Verdana" panose="020B0604030504040204" pitchFamily="34" charset="0"/>
              <a:cs typeface="Calibri"/>
              <a:sym typeface="Calibri"/>
            </a:endParaRPr>
          </a:p>
          <a:p>
            <a:endParaRPr lang="da-DK" b="1" dirty="0">
              <a:latin typeface="Verdana" panose="020B0604030504040204" pitchFamily="34" charset="0"/>
              <a:ea typeface="Verdana" panose="020B0604030504040204" pitchFamily="34" charset="0"/>
              <a:cs typeface="Calibri"/>
              <a:sym typeface="Calibri"/>
            </a:endParaRPr>
          </a:p>
          <a:p>
            <a:endParaRPr lang="da-DK" b="1" dirty="0" smtClean="0">
              <a:latin typeface="Verdana" panose="020B0604030504040204" pitchFamily="34" charset="0"/>
              <a:ea typeface="Verdana" panose="020B0604030504040204" pitchFamily="34" charset="0"/>
              <a:cs typeface="Calibri"/>
              <a:sym typeface="Calibri"/>
            </a:endParaRPr>
          </a:p>
          <a:p>
            <a:endParaRPr lang="da-DK" b="1" dirty="0">
              <a:latin typeface="Verdana" panose="020B0604030504040204" pitchFamily="34" charset="0"/>
              <a:ea typeface="Verdana" panose="020B0604030504040204" pitchFamily="34" charset="0"/>
              <a:cs typeface="Calibri"/>
              <a:sym typeface="Calibri"/>
            </a:endParaRPr>
          </a:p>
          <a:p>
            <a:endParaRPr lang="da-DK" b="1" dirty="0" smtClean="0">
              <a:latin typeface="Verdana" panose="020B0604030504040204" pitchFamily="34" charset="0"/>
              <a:ea typeface="Verdana" panose="020B0604030504040204" pitchFamily="34" charset="0"/>
              <a:cs typeface="Calibri"/>
              <a:sym typeface="Calibri"/>
            </a:endParaRPr>
          </a:p>
          <a:p>
            <a:endParaRPr sz="1800" b="1" i="1" dirty="0">
              <a:solidFill>
                <a:schemeClr val="accent3"/>
              </a:solidFill>
              <a:latin typeface="Calibri"/>
              <a:ea typeface="Calibri"/>
              <a:cs typeface="Calibri"/>
              <a:sym typeface="Calibri"/>
            </a:endParaRPr>
          </a:p>
        </p:txBody>
      </p:sp>
      <p:sp>
        <p:nvSpPr>
          <p:cNvPr id="4" name="Rektangel 3"/>
          <p:cNvSpPr/>
          <p:nvPr/>
        </p:nvSpPr>
        <p:spPr>
          <a:xfrm>
            <a:off x="5306395" y="1176625"/>
            <a:ext cx="266420" cy="369332"/>
          </a:xfrm>
          <a:prstGeom prst="rect">
            <a:avLst/>
          </a:prstGeom>
        </p:spPr>
        <p:txBody>
          <a:bodyPr wrap="none">
            <a:spAutoFit/>
          </a:bodyPr>
          <a:lstStyle/>
          <a:p>
            <a:r>
              <a:rPr lang="da-DK" dirty="0" smtClean="0">
                <a:latin typeface="Verdana" panose="020B0604030504040204" pitchFamily="34" charset="0"/>
                <a:ea typeface="Verdana" panose="020B0604030504040204" pitchFamily="34" charset="0"/>
                <a:cs typeface="Calibri"/>
                <a:sym typeface="Calibri"/>
              </a:rPr>
              <a:t> </a:t>
            </a:r>
            <a:endParaRPr lang="da-DK" dirty="0"/>
          </a:p>
        </p:txBody>
      </p:sp>
      <p:sp>
        <p:nvSpPr>
          <p:cNvPr id="10" name="Rektangel 9"/>
          <p:cNvSpPr/>
          <p:nvPr/>
        </p:nvSpPr>
        <p:spPr>
          <a:xfrm>
            <a:off x="4542279" y="5076125"/>
            <a:ext cx="6626814" cy="1477328"/>
          </a:xfrm>
          <a:prstGeom prst="rect">
            <a:avLst/>
          </a:prstGeom>
          <a:ln w="19050">
            <a:solidFill>
              <a:schemeClr val="accent3"/>
            </a:solidFill>
          </a:ln>
        </p:spPr>
        <p:txBody>
          <a:bodyPr wrap="none">
            <a:spAutoFit/>
          </a:bodyPr>
          <a:lstStyle/>
          <a:p>
            <a:r>
              <a:rPr lang="da-DK" b="1" dirty="0" smtClean="0">
                <a:latin typeface="Times" pitchFamily="18" charset="0"/>
                <a:ea typeface="Verdana" panose="020B0604030504040204" pitchFamily="34" charset="0"/>
                <a:sym typeface="Calibri"/>
              </a:rPr>
              <a:t>Sæt kryds ved det ord, som adskiller sig grammatisk fra de andre</a:t>
            </a:r>
            <a:endParaRPr lang="da-DK" b="1" dirty="0">
              <a:latin typeface="Times" pitchFamily="18" charset="0"/>
              <a:ea typeface="Verdana" panose="020B0604030504040204" pitchFamily="34" charset="0"/>
              <a:cs typeface="Times New Roman" panose="02020603050405020304" pitchFamily="18" charset="0"/>
              <a:sym typeface="Calibri"/>
            </a:endParaRPr>
          </a:p>
          <a:p>
            <a:pPr marL="342900" indent="-342900">
              <a:buFont typeface="Wingdings" panose="05000000000000000000" pitchFamily="2" charset="2"/>
              <a:buChar char="q"/>
            </a:pPr>
            <a:r>
              <a:rPr lang="da-DK" dirty="0" smtClean="0">
                <a:latin typeface="Times" pitchFamily="18" charset="0"/>
                <a:ea typeface="Verdana" panose="020B0604030504040204" pitchFamily="34" charset="0"/>
                <a:cs typeface="Times New Roman" panose="02020603050405020304" pitchFamily="18" charset="0"/>
                <a:sym typeface="Calibri"/>
              </a:rPr>
              <a:t>Fold </a:t>
            </a:r>
          </a:p>
          <a:p>
            <a:pPr marL="342900" indent="-342900">
              <a:buFont typeface="Wingdings" panose="05000000000000000000" pitchFamily="2" charset="2"/>
              <a:buChar char="q"/>
            </a:pPr>
            <a:r>
              <a:rPr lang="da-DK" dirty="0" smtClean="0">
                <a:latin typeface="Times" pitchFamily="18" charset="0"/>
                <a:ea typeface="Verdana" panose="020B0604030504040204" pitchFamily="34" charset="0"/>
                <a:cs typeface="Times New Roman" panose="02020603050405020304" pitchFamily="18" charset="0"/>
                <a:sym typeface="Calibri"/>
              </a:rPr>
              <a:t>Flot</a:t>
            </a:r>
          </a:p>
          <a:p>
            <a:pPr marL="342900" indent="-342900">
              <a:buFont typeface="Wingdings" panose="05000000000000000000" pitchFamily="2" charset="2"/>
              <a:buChar char="q"/>
            </a:pPr>
            <a:r>
              <a:rPr lang="da-DK" dirty="0" smtClean="0">
                <a:latin typeface="Times" pitchFamily="18" charset="0"/>
                <a:ea typeface="Verdana" panose="020B0604030504040204" pitchFamily="34" charset="0"/>
                <a:cs typeface="Times New Roman" panose="02020603050405020304" pitchFamily="18" charset="0"/>
                <a:sym typeface="Calibri"/>
              </a:rPr>
              <a:t>Fuld </a:t>
            </a:r>
          </a:p>
          <a:p>
            <a:pPr marL="342900" indent="-342900">
              <a:buFont typeface="Wingdings" panose="05000000000000000000" pitchFamily="2" charset="2"/>
              <a:buChar char="q"/>
            </a:pPr>
            <a:r>
              <a:rPr lang="da-DK" dirty="0" smtClean="0">
                <a:latin typeface="Times" pitchFamily="18" charset="0"/>
                <a:ea typeface="Verdana" panose="020B0604030504040204" pitchFamily="34" charset="0"/>
                <a:cs typeface="Times New Roman" panose="02020603050405020304" pitchFamily="18" charset="0"/>
                <a:sym typeface="Calibri"/>
              </a:rPr>
              <a:t>Kold</a:t>
            </a:r>
          </a:p>
        </p:txBody>
      </p:sp>
      <p:sp>
        <p:nvSpPr>
          <p:cNvPr id="2" name="Rektangel 1"/>
          <p:cNvSpPr/>
          <p:nvPr/>
        </p:nvSpPr>
        <p:spPr>
          <a:xfrm>
            <a:off x="4564051" y="5314560"/>
            <a:ext cx="320922" cy="369332"/>
          </a:xfrm>
          <a:prstGeom prst="rect">
            <a:avLst/>
          </a:prstGeom>
        </p:spPr>
        <p:txBody>
          <a:bodyPr wrap="none">
            <a:spAutoFit/>
          </a:bodyPr>
          <a:lstStyle/>
          <a:p>
            <a:r>
              <a:rPr lang="da-DK" dirty="0" smtClean="0">
                <a:latin typeface="Verdana" panose="020B0604030504040204" pitchFamily="34" charset="0"/>
                <a:ea typeface="Verdana" panose="020B0604030504040204" pitchFamily="34" charset="0"/>
                <a:cs typeface="Calibri"/>
                <a:sym typeface="Calibri"/>
              </a:rPr>
              <a:t>x</a:t>
            </a:r>
            <a:endParaRPr lang="da-DK" dirty="0"/>
          </a:p>
        </p:txBody>
      </p:sp>
    </p:spTree>
    <p:extLst>
      <p:ext uri="{BB962C8B-B14F-4D97-AF65-F5344CB8AC3E}">
        <p14:creationId xmlns:p14="http://schemas.microsoft.com/office/powerpoint/2010/main" val="1738202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Er du opmærksom på</a:t>
            </a:r>
            <a:r>
              <a:rPr lang="da-DK" sz="3400" b="1" dirty="0" smtClean="0">
                <a:solidFill>
                  <a:schemeClr val="accent1"/>
                </a:solidFill>
                <a:latin typeface="Arial"/>
                <a:ea typeface="Arial"/>
                <a:cs typeface="Arial"/>
                <a:sym typeface="Arial"/>
              </a:rPr>
              <a:t> opgavetypen</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6" name="Højrepil 5"/>
          <p:cNvSpPr/>
          <p:nvPr/>
        </p:nvSpPr>
        <p:spPr>
          <a:xfrm>
            <a:off x="384373" y="1246181"/>
            <a:ext cx="2304398" cy="842495"/>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p:cNvSpPr/>
          <p:nvPr/>
        </p:nvSpPr>
        <p:spPr>
          <a:xfrm>
            <a:off x="364221" y="1424016"/>
            <a:ext cx="2233304" cy="461665"/>
          </a:xfrm>
          <a:prstGeom prst="rect">
            <a:avLst/>
          </a:prstGeom>
        </p:spPr>
        <p:txBody>
          <a:bodyPr wrap="none">
            <a:spAutoFit/>
          </a:bodyPr>
          <a:lstStyle/>
          <a:p>
            <a:r>
              <a:rPr lang="da-DK" sz="2400" b="1" dirty="0" smtClean="0">
                <a:solidFill>
                  <a:schemeClr val="bg1"/>
                </a:solidFill>
                <a:latin typeface="Arial"/>
                <a:cs typeface="Arial"/>
                <a:sym typeface="Arial"/>
              </a:rPr>
              <a:t>RIGTIG FORM</a:t>
            </a:r>
            <a:endParaRPr lang="da-DK" sz="2400" dirty="0">
              <a:solidFill>
                <a:schemeClr val="bg1"/>
              </a:solidFill>
            </a:endParaRPr>
          </a:p>
        </p:txBody>
      </p:sp>
      <p:sp>
        <p:nvSpPr>
          <p:cNvPr id="14" name="Google Shape;521;p57"/>
          <p:cNvSpPr/>
          <p:nvPr/>
        </p:nvSpPr>
        <p:spPr>
          <a:xfrm>
            <a:off x="340828" y="2136221"/>
            <a:ext cx="11644341" cy="5165545"/>
          </a:xfrm>
          <a:prstGeom prst="rect">
            <a:avLst/>
          </a:prstGeom>
          <a:noFill/>
          <a:ln>
            <a:noFill/>
          </a:ln>
        </p:spPr>
        <p:txBody>
          <a:bodyPr spcFirstLastPara="1" wrap="square" lIns="121900" tIns="60925" rIns="121900" bIns="60925" anchor="t" anchorCtr="0">
            <a:noAutofit/>
          </a:bodyPr>
          <a:lstStyle/>
          <a:p>
            <a:r>
              <a:rPr lang="da-DK" b="1" dirty="0" smtClean="0">
                <a:latin typeface="Verdana" panose="020B0604030504040204" pitchFamily="34" charset="0"/>
                <a:ea typeface="Verdana" panose="020B0604030504040204" pitchFamily="34" charset="0"/>
                <a:cs typeface="Calibri"/>
                <a:sym typeface="Calibri"/>
              </a:rPr>
              <a:t>HUSK</a:t>
            </a:r>
            <a:r>
              <a:rPr lang="da-DK" dirty="0" smtClean="0">
                <a:latin typeface="Verdana" panose="020B0604030504040204" pitchFamily="34" charset="0"/>
                <a:ea typeface="Verdana" panose="020B0604030504040204" pitchFamily="34" charset="0"/>
                <a:cs typeface="Calibri"/>
                <a:sym typeface="Calibri"/>
              </a:rPr>
              <a:t>, at du </a:t>
            </a:r>
            <a:r>
              <a:rPr lang="da-DK" b="1" dirty="0" smtClean="0">
                <a:solidFill>
                  <a:schemeClr val="accent3"/>
                </a:solidFill>
                <a:latin typeface="Verdana" panose="020B0604030504040204" pitchFamily="34" charset="0"/>
                <a:ea typeface="Verdana" panose="020B0604030504040204" pitchFamily="34" charset="0"/>
                <a:cs typeface="Calibri"/>
                <a:sym typeface="Calibri"/>
              </a:rPr>
              <a:t>oftest</a:t>
            </a:r>
            <a:r>
              <a:rPr lang="da-DK" dirty="0" smtClean="0">
                <a:latin typeface="Verdana" panose="020B0604030504040204" pitchFamily="34" charset="0"/>
                <a:ea typeface="Verdana" panose="020B0604030504040204" pitchFamily="34" charset="0"/>
                <a:cs typeface="Calibri"/>
                <a:sym typeface="Calibri"/>
              </a:rPr>
              <a:t> vil møde ordklasserne </a:t>
            </a:r>
            <a:r>
              <a:rPr lang="da-DK" b="1" dirty="0" smtClean="0">
                <a:solidFill>
                  <a:schemeClr val="accent3"/>
                </a:solidFill>
                <a:latin typeface="Verdana" panose="020B0604030504040204" pitchFamily="34" charset="0"/>
                <a:ea typeface="Verdana" panose="020B0604030504040204" pitchFamily="34" charset="0"/>
                <a:cs typeface="Calibri"/>
                <a:sym typeface="Calibri"/>
              </a:rPr>
              <a:t>navneord</a:t>
            </a:r>
            <a:r>
              <a:rPr lang="da-DK" dirty="0" smtClean="0">
                <a:latin typeface="Verdana" panose="020B0604030504040204" pitchFamily="34" charset="0"/>
                <a:ea typeface="Verdana" panose="020B0604030504040204" pitchFamily="34" charset="0"/>
                <a:cs typeface="Calibri"/>
                <a:sym typeface="Calibri"/>
              </a:rPr>
              <a:t>,</a:t>
            </a:r>
            <a:r>
              <a:rPr lang="da-DK" b="1" dirty="0" smtClean="0">
                <a:solidFill>
                  <a:schemeClr val="accent3"/>
                </a:solidFill>
                <a:latin typeface="Verdana" panose="020B0604030504040204" pitchFamily="34" charset="0"/>
                <a:ea typeface="Verdana" panose="020B0604030504040204" pitchFamily="34" charset="0"/>
                <a:cs typeface="Calibri"/>
                <a:sym typeface="Calibri"/>
              </a:rPr>
              <a:t> udsagnsord </a:t>
            </a:r>
            <a:r>
              <a:rPr lang="da-DK" dirty="0" smtClean="0">
                <a:latin typeface="Verdana" panose="020B0604030504040204" pitchFamily="34" charset="0"/>
                <a:ea typeface="Verdana" panose="020B0604030504040204" pitchFamily="34" charset="0"/>
                <a:cs typeface="Calibri"/>
                <a:sym typeface="Calibri"/>
              </a:rPr>
              <a:t>og </a:t>
            </a:r>
            <a:r>
              <a:rPr lang="da-DK" b="1" dirty="0" smtClean="0">
                <a:solidFill>
                  <a:schemeClr val="accent3"/>
                </a:solidFill>
                <a:latin typeface="Verdana" panose="020B0604030504040204" pitchFamily="34" charset="0"/>
                <a:ea typeface="Verdana" panose="020B0604030504040204" pitchFamily="34" charset="0"/>
                <a:cs typeface="Calibri"/>
                <a:sym typeface="Calibri"/>
              </a:rPr>
              <a:t>tillægsord</a:t>
            </a:r>
            <a:r>
              <a:rPr lang="da-DK" dirty="0" smtClean="0">
                <a:latin typeface="Verdana" panose="020B0604030504040204" pitchFamily="34" charset="0"/>
                <a:ea typeface="Verdana" panose="020B0604030504040204" pitchFamily="34" charset="0"/>
                <a:cs typeface="Calibri"/>
                <a:sym typeface="Calibri"/>
              </a:rPr>
              <a:t> i opgaven </a:t>
            </a:r>
            <a:r>
              <a:rPr lang="da-DK" i="1" dirty="0" smtClean="0">
                <a:latin typeface="Verdana" panose="020B0604030504040204" pitchFamily="34" charset="0"/>
                <a:ea typeface="Verdana" panose="020B0604030504040204" pitchFamily="34" charset="0"/>
                <a:cs typeface="Calibri"/>
                <a:sym typeface="Calibri"/>
              </a:rPr>
              <a:t>Rigtig form</a:t>
            </a:r>
            <a:r>
              <a:rPr lang="da-DK" dirty="0" smtClean="0">
                <a:latin typeface="Verdana" panose="020B0604030504040204" pitchFamily="34" charset="0"/>
                <a:ea typeface="Verdana" panose="020B0604030504040204" pitchFamily="34" charset="0"/>
                <a:cs typeface="Calibri"/>
                <a:sym typeface="Calibri"/>
              </a:rPr>
              <a:t>.</a:t>
            </a:r>
          </a:p>
          <a:p>
            <a:endParaRPr lang="da-DK" b="1" dirty="0">
              <a:latin typeface="Verdana" panose="020B0604030504040204" pitchFamily="34" charset="0"/>
              <a:ea typeface="Verdana" panose="020B0604030504040204" pitchFamily="34" charset="0"/>
              <a:cs typeface="Calibri"/>
              <a:sym typeface="Calibri"/>
            </a:endParaRPr>
          </a:p>
          <a:p>
            <a:r>
              <a:rPr lang="da-DK" b="1" dirty="0" smtClean="0">
                <a:latin typeface="Verdana" panose="020B0604030504040204" pitchFamily="34" charset="0"/>
                <a:ea typeface="Verdana" panose="020B0604030504040204" pitchFamily="34" charset="0"/>
                <a:cs typeface="Calibri"/>
                <a:sym typeface="Calibri"/>
              </a:rPr>
              <a:t>HUSK</a:t>
            </a:r>
            <a:r>
              <a:rPr lang="da-DK" dirty="0" smtClean="0">
                <a:latin typeface="Verdana" panose="020B0604030504040204" pitchFamily="34" charset="0"/>
                <a:ea typeface="Verdana" panose="020B0604030504040204" pitchFamily="34" charset="0"/>
                <a:cs typeface="Calibri"/>
                <a:sym typeface="Calibri"/>
              </a:rPr>
              <a:t>, at der godt kan være </a:t>
            </a:r>
            <a:r>
              <a:rPr lang="da-DK" b="1" dirty="0" smtClean="0">
                <a:solidFill>
                  <a:schemeClr val="accent3"/>
                </a:solidFill>
                <a:latin typeface="Verdana" panose="020B0604030504040204" pitchFamily="34" charset="0"/>
                <a:ea typeface="Verdana" panose="020B0604030504040204" pitchFamily="34" charset="0"/>
                <a:cs typeface="Calibri"/>
                <a:sym typeface="Calibri"/>
              </a:rPr>
              <a:t>2 svarmuligheder</a:t>
            </a:r>
            <a:r>
              <a:rPr lang="da-DK" dirty="0" smtClean="0">
                <a:latin typeface="Verdana" panose="020B0604030504040204" pitchFamily="34" charset="0"/>
                <a:ea typeface="Verdana" panose="020B0604030504040204" pitchFamily="34" charset="0"/>
                <a:cs typeface="Calibri"/>
                <a:sym typeface="Calibri"/>
              </a:rPr>
              <a:t>. I eksemplet nederst kan der fx både stå </a:t>
            </a:r>
            <a:r>
              <a:rPr lang="da-DK" i="1" dirty="0" smtClean="0">
                <a:solidFill>
                  <a:schemeClr val="accent3"/>
                </a:solidFill>
                <a:latin typeface="Verdana" panose="020B0604030504040204" pitchFamily="34" charset="0"/>
                <a:ea typeface="Verdana" panose="020B0604030504040204" pitchFamily="34" charset="0"/>
                <a:cs typeface="Calibri"/>
                <a:sym typeface="Calibri"/>
              </a:rPr>
              <a:t>Løbet</a:t>
            </a:r>
            <a:r>
              <a:rPr lang="da-DK" dirty="0" smtClean="0">
                <a:latin typeface="Verdana" panose="020B0604030504040204" pitchFamily="34" charset="0"/>
                <a:ea typeface="Verdana" panose="020B0604030504040204" pitchFamily="34" charset="0"/>
                <a:cs typeface="Calibri"/>
                <a:sym typeface="Calibri"/>
              </a:rPr>
              <a:t> og </a:t>
            </a:r>
            <a:r>
              <a:rPr lang="da-DK" i="1" dirty="0" smtClean="0">
                <a:solidFill>
                  <a:schemeClr val="accent3"/>
                </a:solidFill>
                <a:latin typeface="Verdana" panose="020B0604030504040204" pitchFamily="34" charset="0"/>
                <a:ea typeface="Verdana" panose="020B0604030504040204" pitchFamily="34" charset="0"/>
                <a:cs typeface="Calibri"/>
                <a:sym typeface="Calibri"/>
              </a:rPr>
              <a:t>Løbene </a:t>
            </a:r>
            <a:r>
              <a:rPr lang="da-DK" dirty="0" smtClean="0">
                <a:latin typeface="Verdana" panose="020B0604030504040204" pitchFamily="34" charset="0"/>
                <a:ea typeface="Verdana" panose="020B0604030504040204" pitchFamily="34" charset="0"/>
                <a:cs typeface="Calibri"/>
                <a:sym typeface="Calibri"/>
              </a:rPr>
              <a:t>i den sidste sætning. </a:t>
            </a:r>
            <a:endParaRPr lang="da-DK" b="1" i="1" dirty="0">
              <a:solidFill>
                <a:schemeClr val="accent3"/>
              </a:solidFill>
              <a:latin typeface="Verdana" panose="020B0604030504040204" pitchFamily="34" charset="0"/>
              <a:ea typeface="Verdana" panose="020B0604030504040204" pitchFamily="34" charset="0"/>
              <a:cs typeface="Calibri"/>
              <a:sym typeface="Calibri"/>
            </a:endParaRPr>
          </a:p>
          <a:p>
            <a:r>
              <a:rPr lang="da-DK" dirty="0" smtClean="0">
                <a:latin typeface="Verdana" panose="020B0604030504040204" pitchFamily="34" charset="0"/>
                <a:ea typeface="Verdana" panose="020B0604030504040204" pitchFamily="34" charset="0"/>
                <a:cs typeface="Calibri"/>
                <a:sym typeface="Calibri"/>
              </a:rPr>
              <a:t> </a:t>
            </a:r>
            <a:endParaRPr lang="da-DK" sz="1800" dirty="0">
              <a:latin typeface="Verdana" panose="020B0604030504040204" pitchFamily="34" charset="0"/>
              <a:ea typeface="Verdana" panose="020B0604030504040204" pitchFamily="34" charset="0"/>
              <a:cs typeface="Calibri"/>
              <a:sym typeface="Calibri"/>
            </a:endParaRPr>
          </a:p>
          <a:p>
            <a:r>
              <a:rPr lang="da-DK" b="1" dirty="0" smtClean="0">
                <a:latin typeface="Verdana" panose="020B0604030504040204" pitchFamily="34" charset="0"/>
                <a:ea typeface="Verdana" panose="020B0604030504040204" pitchFamily="34" charset="0"/>
                <a:cs typeface="Calibri"/>
                <a:sym typeface="Calibri"/>
              </a:rPr>
              <a:t>HUSK </a:t>
            </a:r>
            <a:r>
              <a:rPr lang="da-DK" dirty="0" smtClean="0">
                <a:latin typeface="Verdana" panose="020B0604030504040204" pitchFamily="34" charset="0"/>
                <a:ea typeface="Verdana" panose="020B0604030504040204" pitchFamily="34" charset="0"/>
                <a:cs typeface="Calibri"/>
                <a:sym typeface="Calibri"/>
              </a:rPr>
              <a:t>at være opmærksom på, når ord</a:t>
            </a:r>
            <a:r>
              <a:rPr lang="da-DK" b="1" dirty="0" smtClean="0">
                <a:solidFill>
                  <a:schemeClr val="accent3"/>
                </a:solidFill>
                <a:latin typeface="Verdana" panose="020B0604030504040204" pitchFamily="34" charset="0"/>
                <a:ea typeface="Verdana" panose="020B0604030504040204" pitchFamily="34" charset="0"/>
                <a:cs typeface="Calibri"/>
                <a:sym typeface="Calibri"/>
              </a:rPr>
              <a:t> bøjes uregelmæssigt</a:t>
            </a:r>
            <a:r>
              <a:rPr lang="da-DK" dirty="0" smtClean="0">
                <a:latin typeface="Verdana" panose="020B0604030504040204" pitchFamily="34" charset="0"/>
                <a:ea typeface="Verdana" panose="020B0604030504040204" pitchFamily="34" charset="0"/>
                <a:cs typeface="Calibri"/>
                <a:sym typeface="Calibri"/>
              </a:rPr>
              <a:t>. Det gælder fx ordet </a:t>
            </a:r>
            <a:r>
              <a:rPr lang="da-DK" i="1" dirty="0" smtClean="0">
                <a:solidFill>
                  <a:schemeClr val="accent3"/>
                </a:solidFill>
                <a:latin typeface="Verdana" panose="020B0604030504040204" pitchFamily="34" charset="0"/>
                <a:ea typeface="Verdana" panose="020B0604030504040204" pitchFamily="34" charset="0"/>
                <a:cs typeface="Calibri"/>
                <a:sym typeface="Calibri"/>
              </a:rPr>
              <a:t>deltage</a:t>
            </a:r>
            <a:r>
              <a:rPr lang="da-DK" i="1" dirty="0" smtClean="0">
                <a:latin typeface="Verdana" panose="020B0604030504040204" pitchFamily="34" charset="0"/>
                <a:ea typeface="Verdana" panose="020B0604030504040204" pitchFamily="34" charset="0"/>
                <a:cs typeface="Calibri"/>
                <a:sym typeface="Calibri"/>
              </a:rPr>
              <a:t> </a:t>
            </a:r>
            <a:r>
              <a:rPr lang="da-DK" dirty="0" smtClean="0">
                <a:latin typeface="Verdana" panose="020B0604030504040204" pitchFamily="34" charset="0"/>
                <a:ea typeface="Verdana" panose="020B0604030504040204" pitchFamily="34" charset="0"/>
                <a:cs typeface="Calibri"/>
                <a:sym typeface="Calibri"/>
              </a:rPr>
              <a:t>i eksemplet, der i datid skal hedde </a:t>
            </a:r>
            <a:r>
              <a:rPr lang="da-DK" i="1" dirty="0" smtClean="0">
                <a:solidFill>
                  <a:schemeClr val="accent3"/>
                </a:solidFill>
                <a:latin typeface="Verdana" panose="020B0604030504040204" pitchFamily="34" charset="0"/>
                <a:ea typeface="Verdana" panose="020B0604030504040204" pitchFamily="34" charset="0"/>
                <a:cs typeface="Calibri"/>
                <a:sym typeface="Calibri"/>
              </a:rPr>
              <a:t>deltog</a:t>
            </a:r>
            <a:r>
              <a:rPr lang="da-DK" i="1" dirty="0" smtClean="0">
                <a:latin typeface="Verdana" panose="020B0604030504040204" pitchFamily="34" charset="0"/>
                <a:ea typeface="Verdana" panose="020B0604030504040204" pitchFamily="34" charset="0"/>
                <a:cs typeface="Calibri"/>
                <a:sym typeface="Calibri"/>
              </a:rPr>
              <a:t>.</a:t>
            </a:r>
            <a:endParaRPr lang="da-DK" b="1" dirty="0" smtClean="0">
              <a:latin typeface="Verdana" panose="020B0604030504040204" pitchFamily="34" charset="0"/>
              <a:ea typeface="Verdana" panose="020B0604030504040204" pitchFamily="34" charset="0"/>
              <a:cs typeface="Calibri"/>
              <a:sym typeface="Calibri"/>
            </a:endParaRPr>
          </a:p>
          <a:p>
            <a:endParaRPr lang="da-DK" b="1" dirty="0">
              <a:latin typeface="Verdana" panose="020B0604030504040204" pitchFamily="34" charset="0"/>
              <a:ea typeface="Verdana" panose="020B0604030504040204" pitchFamily="34" charset="0"/>
              <a:cs typeface="Calibri"/>
              <a:sym typeface="Calibri"/>
            </a:endParaRPr>
          </a:p>
          <a:p>
            <a:endParaRPr lang="da-DK" b="1" dirty="0" smtClean="0">
              <a:latin typeface="Verdana" panose="020B0604030504040204" pitchFamily="34" charset="0"/>
              <a:ea typeface="Verdana" panose="020B0604030504040204" pitchFamily="34" charset="0"/>
              <a:cs typeface="Calibri"/>
              <a:sym typeface="Calibri"/>
            </a:endParaRPr>
          </a:p>
          <a:p>
            <a:endParaRPr lang="da-DK" b="1" dirty="0">
              <a:latin typeface="Verdana" panose="020B0604030504040204" pitchFamily="34" charset="0"/>
              <a:ea typeface="Verdana" panose="020B0604030504040204" pitchFamily="34" charset="0"/>
              <a:cs typeface="Calibri"/>
              <a:sym typeface="Calibri"/>
            </a:endParaRPr>
          </a:p>
          <a:p>
            <a:endParaRPr lang="da-DK" b="1" dirty="0" smtClean="0">
              <a:latin typeface="Verdana" panose="020B0604030504040204" pitchFamily="34" charset="0"/>
              <a:ea typeface="Verdana" panose="020B0604030504040204" pitchFamily="34" charset="0"/>
              <a:cs typeface="Calibri"/>
              <a:sym typeface="Calibri"/>
            </a:endParaRPr>
          </a:p>
          <a:p>
            <a:endParaRPr sz="1800" b="1" i="1" dirty="0">
              <a:solidFill>
                <a:schemeClr val="accent3"/>
              </a:solidFill>
              <a:latin typeface="Calibri"/>
              <a:ea typeface="Calibri"/>
              <a:cs typeface="Calibri"/>
              <a:sym typeface="Calibri"/>
            </a:endParaRPr>
          </a:p>
        </p:txBody>
      </p:sp>
      <p:sp>
        <p:nvSpPr>
          <p:cNvPr id="4" name="Rektangel 3"/>
          <p:cNvSpPr/>
          <p:nvPr/>
        </p:nvSpPr>
        <p:spPr>
          <a:xfrm>
            <a:off x="5306395" y="1176625"/>
            <a:ext cx="266420" cy="369332"/>
          </a:xfrm>
          <a:prstGeom prst="rect">
            <a:avLst/>
          </a:prstGeom>
        </p:spPr>
        <p:txBody>
          <a:bodyPr wrap="none">
            <a:spAutoFit/>
          </a:bodyPr>
          <a:lstStyle/>
          <a:p>
            <a:r>
              <a:rPr lang="da-DK" dirty="0" smtClean="0">
                <a:latin typeface="Verdana" panose="020B0604030504040204" pitchFamily="34" charset="0"/>
                <a:ea typeface="Verdana" panose="020B0604030504040204" pitchFamily="34" charset="0"/>
                <a:cs typeface="Calibri"/>
                <a:sym typeface="Calibri"/>
              </a:rPr>
              <a:t> </a:t>
            </a:r>
            <a:endParaRPr lang="da-DK" dirty="0"/>
          </a:p>
        </p:txBody>
      </p:sp>
      <p:sp>
        <p:nvSpPr>
          <p:cNvPr id="10" name="Rektangel 9"/>
          <p:cNvSpPr/>
          <p:nvPr/>
        </p:nvSpPr>
        <p:spPr>
          <a:xfrm>
            <a:off x="4868848" y="4631905"/>
            <a:ext cx="6811521" cy="1754326"/>
          </a:xfrm>
          <a:prstGeom prst="rect">
            <a:avLst/>
          </a:prstGeom>
          <a:ln w="19050">
            <a:solidFill>
              <a:schemeClr val="accent3"/>
            </a:solidFill>
          </a:ln>
        </p:spPr>
        <p:txBody>
          <a:bodyPr wrap="square">
            <a:spAutoFit/>
          </a:bodyPr>
          <a:lstStyle/>
          <a:p>
            <a:r>
              <a:rPr lang="da-DK" b="1" dirty="0" smtClean="0">
                <a:latin typeface="Times" pitchFamily="18" charset="0"/>
                <a:ea typeface="Verdana" panose="020B0604030504040204" pitchFamily="34" charset="0"/>
                <a:sym typeface="Calibri"/>
              </a:rPr>
              <a:t>Skriv den rigtige form af det ord, der står i parentes. </a:t>
            </a:r>
            <a:endParaRPr lang="da-DK" b="1" dirty="0">
              <a:latin typeface="Times" pitchFamily="18" charset="0"/>
              <a:ea typeface="Verdana" panose="020B0604030504040204" pitchFamily="34" charset="0"/>
              <a:cs typeface="Times New Roman" panose="02020603050405020304" pitchFamily="18" charset="0"/>
              <a:sym typeface="Calibri"/>
            </a:endParaRPr>
          </a:p>
          <a:p>
            <a:r>
              <a:rPr lang="da-DK" dirty="0" smtClean="0">
                <a:latin typeface="Times" pitchFamily="18" charset="0"/>
                <a:ea typeface="Verdana" panose="020B0604030504040204" pitchFamily="34" charset="0"/>
                <a:cs typeface="Times New Roman" panose="02020603050405020304" pitchFamily="18" charset="0"/>
                <a:sym typeface="Calibri"/>
              </a:rPr>
              <a:t>Til Copenhagen Marathon i 2019 (deltage)_____________flere end 13.000 mennesker. Der har aldrig været tilmeldt så mange (løber) ___________ før. Marathon er blevet meget (populær)_________ i Danmark de seneste år. (Løb)______________ har ofte en række sponsorer, der yder økonomisk støtte. </a:t>
            </a:r>
          </a:p>
        </p:txBody>
      </p:sp>
    </p:spTree>
    <p:extLst>
      <p:ext uri="{BB962C8B-B14F-4D97-AF65-F5344CB8AC3E}">
        <p14:creationId xmlns:p14="http://schemas.microsoft.com/office/powerpoint/2010/main" val="2697364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Er du opmærksom på</a:t>
            </a:r>
            <a:r>
              <a:rPr lang="da-DK" sz="3400" b="1" dirty="0" smtClean="0">
                <a:solidFill>
                  <a:schemeClr val="accent1"/>
                </a:solidFill>
                <a:latin typeface="Arial"/>
                <a:ea typeface="Arial"/>
                <a:cs typeface="Arial"/>
                <a:sym typeface="Arial"/>
              </a:rPr>
              <a:t> opgavetypen</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6" name="Højrepil 5"/>
          <p:cNvSpPr/>
          <p:nvPr/>
        </p:nvSpPr>
        <p:spPr>
          <a:xfrm>
            <a:off x="384372" y="1246181"/>
            <a:ext cx="2489457" cy="842495"/>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p:cNvSpPr/>
          <p:nvPr/>
        </p:nvSpPr>
        <p:spPr>
          <a:xfrm>
            <a:off x="364221" y="1424016"/>
            <a:ext cx="2509608" cy="461665"/>
          </a:xfrm>
          <a:prstGeom prst="rect">
            <a:avLst/>
          </a:prstGeom>
        </p:spPr>
        <p:txBody>
          <a:bodyPr wrap="square">
            <a:spAutoFit/>
          </a:bodyPr>
          <a:lstStyle/>
          <a:p>
            <a:r>
              <a:rPr lang="da-DK" sz="2400" b="1" dirty="0" smtClean="0">
                <a:solidFill>
                  <a:schemeClr val="bg1"/>
                </a:solidFill>
                <a:latin typeface="Arial"/>
                <a:cs typeface="Arial"/>
                <a:sym typeface="Arial"/>
              </a:rPr>
              <a:t>RET EN TEKST</a:t>
            </a:r>
            <a:endParaRPr lang="da-DK" sz="2400" dirty="0">
              <a:solidFill>
                <a:schemeClr val="bg1"/>
              </a:solidFill>
            </a:endParaRPr>
          </a:p>
        </p:txBody>
      </p:sp>
      <p:sp>
        <p:nvSpPr>
          <p:cNvPr id="14" name="Google Shape;521;p57"/>
          <p:cNvSpPr/>
          <p:nvPr/>
        </p:nvSpPr>
        <p:spPr>
          <a:xfrm>
            <a:off x="340828" y="2702275"/>
            <a:ext cx="11644341" cy="5165545"/>
          </a:xfrm>
          <a:prstGeom prst="rect">
            <a:avLst/>
          </a:prstGeom>
          <a:noFill/>
          <a:ln>
            <a:noFill/>
          </a:ln>
        </p:spPr>
        <p:txBody>
          <a:bodyPr spcFirstLastPara="1" wrap="square" lIns="121900" tIns="60925" rIns="121900" bIns="60925" anchor="t" anchorCtr="0">
            <a:noAutofit/>
          </a:bodyPr>
          <a:lstStyle/>
          <a:p>
            <a:r>
              <a:rPr lang="da-DK" b="1" dirty="0" smtClean="0">
                <a:latin typeface="Verdana" panose="020B0604030504040204" pitchFamily="34" charset="0"/>
                <a:ea typeface="Verdana" panose="020B0604030504040204" pitchFamily="34" charset="0"/>
                <a:cs typeface="Calibri"/>
                <a:sym typeface="Calibri"/>
              </a:rPr>
              <a:t>HUSK</a:t>
            </a:r>
            <a:r>
              <a:rPr lang="da-DK" dirty="0" smtClean="0">
                <a:latin typeface="Verdana" panose="020B0604030504040204" pitchFamily="34" charset="0"/>
                <a:ea typeface="Verdana" panose="020B0604030504040204" pitchFamily="34" charset="0"/>
                <a:cs typeface="Calibri"/>
                <a:sym typeface="Calibri"/>
              </a:rPr>
              <a:t>, at du ikke får at vide i opgaven </a:t>
            </a:r>
            <a:r>
              <a:rPr lang="da-DK" i="1" dirty="0">
                <a:latin typeface="Verdana" panose="020B0604030504040204" pitchFamily="34" charset="0"/>
                <a:ea typeface="Verdana" panose="020B0604030504040204" pitchFamily="34" charset="0"/>
                <a:cs typeface="Calibri"/>
                <a:sym typeface="Calibri"/>
              </a:rPr>
              <a:t>Ret en tekst</a:t>
            </a:r>
            <a:r>
              <a:rPr lang="da-DK" dirty="0" smtClean="0">
                <a:latin typeface="Verdana" panose="020B0604030504040204" pitchFamily="34" charset="0"/>
                <a:ea typeface="Verdana" panose="020B0604030504040204" pitchFamily="34" charset="0"/>
                <a:cs typeface="Calibri"/>
                <a:sym typeface="Calibri"/>
              </a:rPr>
              <a:t>, hvor mange fejl du skal rette i teksten. </a:t>
            </a:r>
          </a:p>
          <a:p>
            <a:r>
              <a:rPr lang="da-DK" dirty="0" smtClean="0">
                <a:latin typeface="Verdana" panose="020B0604030504040204" pitchFamily="34" charset="0"/>
                <a:ea typeface="Verdana" panose="020B0604030504040204" pitchFamily="34" charset="0"/>
                <a:cs typeface="Calibri"/>
                <a:sym typeface="Calibri"/>
              </a:rPr>
              <a:t>Det er forskelligt fra prøve til prøve, hvor mange ord i opgaven, der skal rettes.</a:t>
            </a:r>
          </a:p>
          <a:p>
            <a:endParaRPr lang="da-DK" dirty="0">
              <a:latin typeface="Verdana" panose="020B0604030504040204" pitchFamily="34" charset="0"/>
              <a:ea typeface="Verdana" panose="020B0604030504040204" pitchFamily="34" charset="0"/>
              <a:cs typeface="Calibri"/>
              <a:sym typeface="Calibri"/>
            </a:endParaRPr>
          </a:p>
          <a:p>
            <a:r>
              <a:rPr lang="da-DK" b="1" dirty="0" smtClean="0">
                <a:latin typeface="Verdana" panose="020B0604030504040204" pitchFamily="34" charset="0"/>
                <a:ea typeface="Verdana" panose="020B0604030504040204" pitchFamily="34" charset="0"/>
                <a:cs typeface="Calibri"/>
                <a:sym typeface="Calibri"/>
              </a:rPr>
              <a:t>HUSK</a:t>
            </a:r>
            <a:r>
              <a:rPr lang="da-DK" dirty="0" smtClean="0">
                <a:latin typeface="Verdana" panose="020B0604030504040204" pitchFamily="34" charset="0"/>
                <a:ea typeface="Verdana" panose="020B0604030504040204" pitchFamily="34" charset="0"/>
                <a:cs typeface="Calibri"/>
                <a:sym typeface="Calibri"/>
              </a:rPr>
              <a:t>, at det altid er </a:t>
            </a:r>
            <a:r>
              <a:rPr lang="da-DK" b="1" dirty="0" smtClean="0">
                <a:solidFill>
                  <a:schemeClr val="accent3"/>
                </a:solidFill>
                <a:latin typeface="Verdana" panose="020B0604030504040204" pitchFamily="34" charset="0"/>
                <a:ea typeface="Verdana" panose="020B0604030504040204" pitchFamily="34" charset="0"/>
                <a:cs typeface="Calibri"/>
                <a:sym typeface="Calibri"/>
              </a:rPr>
              <a:t>ordene</a:t>
            </a:r>
            <a:r>
              <a:rPr lang="da-DK" dirty="0" smtClean="0">
                <a:latin typeface="Verdana" panose="020B0604030504040204" pitchFamily="34" charset="0"/>
                <a:ea typeface="Verdana" panose="020B0604030504040204" pitchFamily="34" charset="0"/>
                <a:cs typeface="Calibri"/>
                <a:sym typeface="Calibri"/>
              </a:rPr>
              <a:t>, du skal rette. Du skal ikke ændre på tegnsætningen i teksten. </a:t>
            </a:r>
          </a:p>
          <a:p>
            <a:endParaRPr lang="da-DK" dirty="0">
              <a:latin typeface="Verdana" panose="020B0604030504040204" pitchFamily="34" charset="0"/>
              <a:ea typeface="Verdana" panose="020B0604030504040204" pitchFamily="34" charset="0"/>
              <a:cs typeface="Calibri"/>
              <a:sym typeface="Calibri"/>
            </a:endParaRPr>
          </a:p>
          <a:p>
            <a:r>
              <a:rPr lang="da-DK" b="1" dirty="0" smtClean="0">
                <a:latin typeface="Verdana" panose="020B0604030504040204" pitchFamily="34" charset="0"/>
                <a:ea typeface="Verdana" panose="020B0604030504040204" pitchFamily="34" charset="0"/>
                <a:cs typeface="Calibri"/>
                <a:sym typeface="Calibri"/>
              </a:rPr>
              <a:t>HUSK</a:t>
            </a:r>
            <a:r>
              <a:rPr lang="da-DK" dirty="0" smtClean="0">
                <a:latin typeface="Verdana" panose="020B0604030504040204" pitchFamily="34" charset="0"/>
                <a:ea typeface="Verdana" panose="020B0604030504040204" pitchFamily="34" charset="0"/>
                <a:cs typeface="Calibri"/>
                <a:sym typeface="Calibri"/>
              </a:rPr>
              <a:t>, at du i denne opgave møder de </a:t>
            </a:r>
            <a:r>
              <a:rPr lang="da-DK" b="1" dirty="0" smtClean="0">
                <a:solidFill>
                  <a:schemeClr val="accent3"/>
                </a:solidFill>
                <a:latin typeface="Verdana" panose="020B0604030504040204" pitchFamily="34" charset="0"/>
                <a:ea typeface="Verdana" panose="020B0604030504040204" pitchFamily="34" charset="0"/>
                <a:cs typeface="Calibri"/>
                <a:sym typeface="Calibri"/>
              </a:rPr>
              <a:t>mest almindelige fejltyper</a:t>
            </a:r>
            <a:r>
              <a:rPr lang="da-DK" dirty="0" smtClean="0">
                <a:latin typeface="Verdana" panose="020B0604030504040204" pitchFamily="34" charset="0"/>
                <a:ea typeface="Verdana" panose="020B0604030504040204" pitchFamily="34" charset="0"/>
                <a:cs typeface="Calibri"/>
                <a:sym typeface="Calibri"/>
              </a:rPr>
              <a:t>. Det kan fx være: </a:t>
            </a:r>
          </a:p>
          <a:p>
            <a:endParaRPr lang="da-DK" dirty="0">
              <a:latin typeface="Verdana" panose="020B0604030504040204" pitchFamily="34" charset="0"/>
              <a:ea typeface="Verdana" panose="020B0604030504040204" pitchFamily="34" charset="0"/>
              <a:cs typeface="Calibri"/>
              <a:sym typeface="Calibri"/>
            </a:endParaRPr>
          </a:p>
          <a:p>
            <a:r>
              <a:rPr lang="da-DK" dirty="0">
                <a:latin typeface="Verdana" panose="020B0604030504040204" pitchFamily="34" charset="0"/>
                <a:ea typeface="Verdana" panose="020B0604030504040204" pitchFamily="34" charset="0"/>
                <a:cs typeface="Calibri"/>
                <a:sym typeface="Calibri"/>
              </a:rPr>
              <a:t> </a:t>
            </a:r>
            <a:r>
              <a:rPr lang="da-DK" dirty="0" smtClean="0">
                <a:latin typeface="Verdana" panose="020B0604030504040204" pitchFamily="34" charset="0"/>
                <a:ea typeface="Verdana" panose="020B0604030504040204" pitchFamily="34" charset="0"/>
                <a:cs typeface="Calibri"/>
                <a:sym typeface="Calibri"/>
              </a:rPr>
              <a:t>  - Ord, der mangler et </a:t>
            </a:r>
            <a:r>
              <a:rPr lang="da-DK" b="1" dirty="0" smtClean="0">
                <a:solidFill>
                  <a:schemeClr val="accent3"/>
                </a:solidFill>
                <a:latin typeface="Verdana" panose="020B0604030504040204" pitchFamily="34" charset="0"/>
                <a:ea typeface="Verdana" panose="020B0604030504040204" pitchFamily="34" charset="0"/>
                <a:cs typeface="Calibri"/>
                <a:sym typeface="Calibri"/>
              </a:rPr>
              <a:t>nutids-r</a:t>
            </a:r>
            <a:endParaRPr lang="da-DK" dirty="0">
              <a:latin typeface="Verdana" panose="020B0604030504040204" pitchFamily="34" charset="0"/>
              <a:ea typeface="Verdana" panose="020B0604030504040204" pitchFamily="34" charset="0"/>
              <a:cs typeface="Calibri"/>
              <a:sym typeface="Calibri"/>
            </a:endParaRPr>
          </a:p>
          <a:p>
            <a:r>
              <a:rPr lang="da-DK" dirty="0">
                <a:latin typeface="Verdana" panose="020B0604030504040204" pitchFamily="34" charset="0"/>
                <a:ea typeface="Verdana" panose="020B0604030504040204" pitchFamily="34" charset="0"/>
                <a:cs typeface="Calibri"/>
                <a:sym typeface="Calibri"/>
              </a:rPr>
              <a:t> </a:t>
            </a:r>
            <a:r>
              <a:rPr lang="da-DK" dirty="0" smtClean="0">
                <a:latin typeface="Verdana" panose="020B0604030504040204" pitchFamily="34" charset="0"/>
                <a:ea typeface="Verdana" panose="020B0604030504040204" pitchFamily="34" charset="0"/>
                <a:cs typeface="Calibri"/>
                <a:sym typeface="Calibri"/>
              </a:rPr>
              <a:t>  - Forveksling af endelserne </a:t>
            </a:r>
            <a:r>
              <a:rPr lang="da-DK" b="1" i="1" dirty="0" smtClean="0">
                <a:solidFill>
                  <a:schemeClr val="accent3"/>
                </a:solidFill>
                <a:latin typeface="Verdana" panose="020B0604030504040204" pitchFamily="34" charset="0"/>
                <a:ea typeface="Verdana" panose="020B0604030504040204" pitchFamily="34" charset="0"/>
                <a:cs typeface="Calibri"/>
                <a:sym typeface="Calibri"/>
              </a:rPr>
              <a:t>ene</a:t>
            </a:r>
            <a:r>
              <a:rPr lang="da-DK" dirty="0" smtClean="0">
                <a:latin typeface="Verdana" panose="020B0604030504040204" pitchFamily="34" charset="0"/>
                <a:ea typeface="Verdana" panose="020B0604030504040204" pitchFamily="34" charset="0"/>
                <a:cs typeface="Calibri"/>
                <a:sym typeface="Calibri"/>
              </a:rPr>
              <a:t> og </a:t>
            </a:r>
            <a:r>
              <a:rPr lang="da-DK" b="1" i="1" dirty="0" smtClean="0">
                <a:solidFill>
                  <a:schemeClr val="accent3"/>
                </a:solidFill>
                <a:latin typeface="Verdana" panose="020B0604030504040204" pitchFamily="34" charset="0"/>
                <a:ea typeface="Verdana" panose="020B0604030504040204" pitchFamily="34" charset="0"/>
                <a:cs typeface="Calibri"/>
                <a:sym typeface="Calibri"/>
              </a:rPr>
              <a:t>ende</a:t>
            </a:r>
            <a:r>
              <a:rPr lang="da-DK" dirty="0" smtClean="0">
                <a:latin typeface="Verdana" panose="020B0604030504040204" pitchFamily="34" charset="0"/>
                <a:ea typeface="Verdana" panose="020B0604030504040204" pitchFamily="34" charset="0"/>
                <a:cs typeface="Calibri"/>
                <a:sym typeface="Calibri"/>
              </a:rPr>
              <a:t> (fx: </a:t>
            </a:r>
            <a:r>
              <a:rPr lang="da-DK" i="1" dirty="0" smtClean="0">
                <a:latin typeface="Verdana" panose="020B0604030504040204" pitchFamily="34" charset="0"/>
                <a:ea typeface="Verdana" panose="020B0604030504040204" pitchFamily="34" charset="0"/>
                <a:cs typeface="Calibri"/>
                <a:sym typeface="Calibri"/>
              </a:rPr>
              <a:t>Han hejste sejlene</a:t>
            </a:r>
            <a:r>
              <a:rPr lang="da-DK" dirty="0" smtClean="0">
                <a:latin typeface="Verdana" panose="020B0604030504040204" pitchFamily="34" charset="0"/>
                <a:ea typeface="Verdana" panose="020B0604030504040204" pitchFamily="34" charset="0"/>
                <a:cs typeface="Calibri"/>
                <a:sym typeface="Calibri"/>
              </a:rPr>
              <a:t>/</a:t>
            </a:r>
            <a:r>
              <a:rPr lang="da-DK" i="1" dirty="0" smtClean="0">
                <a:latin typeface="Verdana" panose="020B0604030504040204" pitchFamily="34" charset="0"/>
                <a:ea typeface="Verdana" panose="020B0604030504040204" pitchFamily="34" charset="0"/>
                <a:cs typeface="Calibri"/>
                <a:sym typeface="Calibri"/>
              </a:rPr>
              <a:t>Han kom sejlende i båden</a:t>
            </a:r>
            <a:r>
              <a:rPr lang="da-DK" dirty="0" smtClean="0">
                <a:latin typeface="Verdana" panose="020B0604030504040204" pitchFamily="34" charset="0"/>
                <a:ea typeface="Verdana" panose="020B0604030504040204" pitchFamily="34" charset="0"/>
                <a:cs typeface="Calibri"/>
                <a:sym typeface="Calibri"/>
              </a:rPr>
              <a:t>) </a:t>
            </a:r>
          </a:p>
          <a:p>
            <a:r>
              <a:rPr lang="da-DK" dirty="0" smtClean="0">
                <a:latin typeface="Verdana" panose="020B0604030504040204" pitchFamily="34" charset="0"/>
                <a:ea typeface="Verdana" panose="020B0604030504040204" pitchFamily="34" charset="0"/>
                <a:cs typeface="Calibri"/>
                <a:sym typeface="Calibri"/>
              </a:rPr>
              <a:t>   - Forveksling af ord som fx </a:t>
            </a:r>
            <a:r>
              <a:rPr lang="da-DK" b="1" i="1" dirty="0" smtClean="0">
                <a:solidFill>
                  <a:schemeClr val="accent3"/>
                </a:solidFill>
                <a:latin typeface="Verdana" panose="020B0604030504040204" pitchFamily="34" charset="0"/>
                <a:ea typeface="Verdana" panose="020B0604030504040204" pitchFamily="34" charset="0"/>
                <a:cs typeface="Calibri"/>
                <a:sym typeface="Calibri"/>
              </a:rPr>
              <a:t>hans</a:t>
            </a:r>
            <a:r>
              <a:rPr lang="da-DK" dirty="0" smtClean="0">
                <a:latin typeface="Verdana" panose="020B0604030504040204" pitchFamily="34" charset="0"/>
                <a:ea typeface="Verdana" panose="020B0604030504040204" pitchFamily="34" charset="0"/>
                <a:cs typeface="Calibri"/>
                <a:sym typeface="Calibri"/>
              </a:rPr>
              <a:t> og </a:t>
            </a:r>
            <a:r>
              <a:rPr lang="da-DK" b="1" i="1" dirty="0" smtClean="0">
                <a:solidFill>
                  <a:schemeClr val="accent3"/>
                </a:solidFill>
                <a:latin typeface="Verdana" panose="020B0604030504040204" pitchFamily="34" charset="0"/>
                <a:ea typeface="Verdana" panose="020B0604030504040204" pitchFamily="34" charset="0"/>
                <a:cs typeface="Calibri"/>
                <a:sym typeface="Calibri"/>
              </a:rPr>
              <a:t>sin</a:t>
            </a:r>
            <a:r>
              <a:rPr lang="da-DK" i="1" dirty="0" smtClean="0">
                <a:latin typeface="Verdana" panose="020B0604030504040204" pitchFamily="34" charset="0"/>
                <a:ea typeface="Verdana" panose="020B0604030504040204" pitchFamily="34" charset="0"/>
                <a:cs typeface="Calibri"/>
                <a:sym typeface="Calibri"/>
              </a:rPr>
              <a:t>,</a:t>
            </a:r>
            <a:r>
              <a:rPr lang="da-DK" dirty="0" smtClean="0">
                <a:latin typeface="Verdana" panose="020B0604030504040204" pitchFamily="34" charset="0"/>
                <a:ea typeface="Verdana" panose="020B0604030504040204" pitchFamily="34" charset="0"/>
                <a:cs typeface="Calibri"/>
                <a:sym typeface="Calibri"/>
              </a:rPr>
              <a:t> </a:t>
            </a:r>
            <a:r>
              <a:rPr lang="da-DK" b="1" i="1" dirty="0" smtClean="0">
                <a:solidFill>
                  <a:schemeClr val="accent3"/>
                </a:solidFill>
                <a:latin typeface="Verdana" panose="020B0604030504040204" pitchFamily="34" charset="0"/>
                <a:ea typeface="Verdana" panose="020B0604030504040204" pitchFamily="34" charset="0"/>
                <a:cs typeface="Calibri"/>
                <a:sym typeface="Calibri"/>
              </a:rPr>
              <a:t>ligge</a:t>
            </a:r>
            <a:r>
              <a:rPr lang="da-DK" dirty="0" smtClean="0">
                <a:latin typeface="Verdana" panose="020B0604030504040204" pitchFamily="34" charset="0"/>
                <a:ea typeface="Verdana" panose="020B0604030504040204" pitchFamily="34" charset="0"/>
                <a:cs typeface="Calibri"/>
                <a:sym typeface="Calibri"/>
              </a:rPr>
              <a:t> og </a:t>
            </a:r>
            <a:r>
              <a:rPr lang="da-DK" b="1" i="1" dirty="0" smtClean="0">
                <a:solidFill>
                  <a:schemeClr val="accent3"/>
                </a:solidFill>
                <a:latin typeface="Verdana" panose="020B0604030504040204" pitchFamily="34" charset="0"/>
                <a:ea typeface="Verdana" panose="020B0604030504040204" pitchFamily="34" charset="0"/>
                <a:cs typeface="Calibri"/>
                <a:sym typeface="Calibri"/>
              </a:rPr>
              <a:t>lægge</a:t>
            </a:r>
            <a:r>
              <a:rPr lang="da-DK" i="1" dirty="0">
                <a:latin typeface="Verdana" panose="020B0604030504040204" pitchFamily="34" charset="0"/>
                <a:ea typeface="Verdana" panose="020B0604030504040204" pitchFamily="34" charset="0"/>
                <a:cs typeface="Calibri"/>
                <a:sym typeface="Calibri"/>
              </a:rPr>
              <a:t> </a:t>
            </a:r>
            <a:r>
              <a:rPr lang="da-DK" dirty="0" smtClean="0">
                <a:latin typeface="Verdana" panose="020B0604030504040204" pitchFamily="34" charset="0"/>
                <a:ea typeface="Verdana" panose="020B0604030504040204" pitchFamily="34" charset="0"/>
                <a:cs typeface="Calibri"/>
                <a:sym typeface="Calibri"/>
              </a:rPr>
              <a:t>eller</a:t>
            </a:r>
            <a:r>
              <a:rPr lang="da-DK" i="1" dirty="0" smtClean="0">
                <a:latin typeface="Verdana" panose="020B0604030504040204" pitchFamily="34" charset="0"/>
                <a:ea typeface="Verdana" panose="020B0604030504040204" pitchFamily="34" charset="0"/>
                <a:cs typeface="Calibri"/>
                <a:sym typeface="Calibri"/>
              </a:rPr>
              <a:t> </a:t>
            </a:r>
            <a:r>
              <a:rPr lang="da-DK" b="1" i="1" dirty="0" smtClean="0">
                <a:solidFill>
                  <a:schemeClr val="accent3"/>
                </a:solidFill>
                <a:latin typeface="Verdana" panose="020B0604030504040204" pitchFamily="34" charset="0"/>
                <a:ea typeface="Verdana" panose="020B0604030504040204" pitchFamily="34" charset="0"/>
                <a:cs typeface="Calibri"/>
                <a:sym typeface="Calibri"/>
              </a:rPr>
              <a:t>for</a:t>
            </a:r>
            <a:r>
              <a:rPr lang="da-DK" i="1" dirty="0" smtClean="0">
                <a:latin typeface="Verdana" panose="020B0604030504040204" pitchFamily="34" charset="0"/>
                <a:ea typeface="Verdana" panose="020B0604030504040204" pitchFamily="34" charset="0"/>
                <a:cs typeface="Calibri"/>
                <a:sym typeface="Calibri"/>
              </a:rPr>
              <a:t> </a:t>
            </a:r>
            <a:r>
              <a:rPr lang="da-DK" dirty="0" smtClean="0">
                <a:latin typeface="Verdana" panose="020B0604030504040204" pitchFamily="34" charset="0"/>
                <a:ea typeface="Verdana" panose="020B0604030504040204" pitchFamily="34" charset="0"/>
                <a:cs typeface="Calibri"/>
                <a:sym typeface="Calibri"/>
              </a:rPr>
              <a:t>og</a:t>
            </a:r>
            <a:r>
              <a:rPr lang="da-DK" i="1" dirty="0" smtClean="0">
                <a:latin typeface="Verdana" panose="020B0604030504040204" pitchFamily="34" charset="0"/>
                <a:ea typeface="Verdana" panose="020B0604030504040204" pitchFamily="34" charset="0"/>
                <a:cs typeface="Calibri"/>
                <a:sym typeface="Calibri"/>
              </a:rPr>
              <a:t> </a:t>
            </a:r>
            <a:r>
              <a:rPr lang="da-DK" b="1" i="1" dirty="0" smtClean="0">
                <a:solidFill>
                  <a:schemeClr val="accent3"/>
                </a:solidFill>
                <a:latin typeface="Verdana" panose="020B0604030504040204" pitchFamily="34" charset="0"/>
                <a:ea typeface="Verdana" panose="020B0604030504040204" pitchFamily="34" charset="0"/>
                <a:cs typeface="Calibri"/>
                <a:sym typeface="Calibri"/>
              </a:rPr>
              <a:t>får</a:t>
            </a:r>
            <a:r>
              <a:rPr lang="da-DK" dirty="0" smtClean="0">
                <a:latin typeface="Verdana" panose="020B0604030504040204" pitchFamily="34" charset="0"/>
                <a:ea typeface="Verdana" panose="020B0604030504040204" pitchFamily="34" charset="0"/>
                <a:cs typeface="Calibri"/>
                <a:sym typeface="Calibri"/>
              </a:rPr>
              <a:t> </a:t>
            </a:r>
          </a:p>
          <a:p>
            <a:r>
              <a:rPr lang="da-DK" dirty="0">
                <a:latin typeface="Verdana" panose="020B0604030504040204" pitchFamily="34" charset="0"/>
                <a:ea typeface="Verdana" panose="020B0604030504040204" pitchFamily="34" charset="0"/>
                <a:cs typeface="Calibri"/>
                <a:sym typeface="Calibri"/>
              </a:rPr>
              <a:t> </a:t>
            </a:r>
            <a:r>
              <a:rPr lang="da-DK" dirty="0" smtClean="0">
                <a:latin typeface="Verdana" panose="020B0604030504040204" pitchFamily="34" charset="0"/>
                <a:ea typeface="Verdana" panose="020B0604030504040204" pitchFamily="34" charset="0"/>
                <a:cs typeface="Calibri"/>
                <a:sym typeface="Calibri"/>
              </a:rPr>
              <a:t>  - </a:t>
            </a:r>
            <a:r>
              <a:rPr lang="da-DK" b="1" dirty="0" smtClean="0">
                <a:solidFill>
                  <a:schemeClr val="accent3"/>
                </a:solidFill>
                <a:latin typeface="Verdana" panose="020B0604030504040204" pitchFamily="34" charset="0"/>
                <a:ea typeface="Verdana" panose="020B0604030504040204" pitchFamily="34" charset="0"/>
                <a:cs typeface="Calibri"/>
                <a:sym typeface="Calibri"/>
              </a:rPr>
              <a:t>Forkert deling </a:t>
            </a:r>
            <a:r>
              <a:rPr lang="da-DK" dirty="0" smtClean="0">
                <a:latin typeface="Verdana" panose="020B0604030504040204" pitchFamily="34" charset="0"/>
                <a:ea typeface="Verdana" panose="020B0604030504040204" pitchFamily="34" charset="0"/>
                <a:cs typeface="Calibri"/>
                <a:sym typeface="Calibri"/>
              </a:rPr>
              <a:t>af ord, der ikke skal deles. Fx </a:t>
            </a:r>
            <a:r>
              <a:rPr lang="da-DK" i="1" dirty="0" err="1" smtClean="0">
                <a:latin typeface="Verdana" panose="020B0604030504040204" pitchFamily="34" charset="0"/>
                <a:ea typeface="Verdana" panose="020B0604030504040204" pitchFamily="34" charset="0"/>
                <a:cs typeface="Calibri"/>
                <a:sym typeface="Calibri"/>
              </a:rPr>
              <a:t>arbejds</a:t>
            </a:r>
            <a:r>
              <a:rPr lang="da-DK" i="1" dirty="0" smtClean="0">
                <a:latin typeface="Verdana" panose="020B0604030504040204" pitchFamily="34" charset="0"/>
                <a:ea typeface="Verdana" panose="020B0604030504040204" pitchFamily="34" charset="0"/>
                <a:cs typeface="Calibri"/>
                <a:sym typeface="Calibri"/>
              </a:rPr>
              <a:t> fordeling </a:t>
            </a:r>
            <a:r>
              <a:rPr lang="da-DK" dirty="0" smtClean="0">
                <a:latin typeface="Verdana" panose="020B0604030504040204" pitchFamily="34" charset="0"/>
                <a:ea typeface="Verdana" panose="020B0604030504040204" pitchFamily="34" charset="0"/>
                <a:cs typeface="Calibri"/>
                <a:sym typeface="Calibri"/>
              </a:rPr>
              <a:t>(korrekt: </a:t>
            </a:r>
            <a:r>
              <a:rPr lang="da-DK" i="1" dirty="0" smtClean="0">
                <a:latin typeface="Verdana" panose="020B0604030504040204" pitchFamily="34" charset="0"/>
                <a:ea typeface="Verdana" panose="020B0604030504040204" pitchFamily="34" charset="0"/>
                <a:cs typeface="Calibri"/>
                <a:sym typeface="Calibri"/>
              </a:rPr>
              <a:t>arbejdsfordeling</a:t>
            </a:r>
            <a:r>
              <a:rPr lang="da-DK" dirty="0" smtClean="0">
                <a:latin typeface="Verdana" panose="020B0604030504040204" pitchFamily="34" charset="0"/>
                <a:ea typeface="Verdana" panose="020B0604030504040204" pitchFamily="34" charset="0"/>
                <a:cs typeface="Calibri"/>
                <a:sym typeface="Calibri"/>
              </a:rPr>
              <a:t>)</a:t>
            </a:r>
          </a:p>
          <a:p>
            <a:r>
              <a:rPr lang="da-DK" dirty="0">
                <a:latin typeface="Verdana" panose="020B0604030504040204" pitchFamily="34" charset="0"/>
                <a:ea typeface="Verdana" panose="020B0604030504040204" pitchFamily="34" charset="0"/>
                <a:cs typeface="Calibri"/>
                <a:sym typeface="Calibri"/>
              </a:rPr>
              <a:t> </a:t>
            </a:r>
            <a:r>
              <a:rPr lang="da-DK" dirty="0" smtClean="0">
                <a:latin typeface="Verdana" panose="020B0604030504040204" pitchFamily="34" charset="0"/>
                <a:ea typeface="Verdana" panose="020B0604030504040204" pitchFamily="34" charset="0"/>
                <a:cs typeface="Calibri"/>
                <a:sym typeface="Calibri"/>
              </a:rPr>
              <a:t>  - </a:t>
            </a:r>
            <a:r>
              <a:rPr lang="da-DK" dirty="0">
                <a:latin typeface="Verdana" panose="020B0604030504040204" pitchFamily="34" charset="0"/>
                <a:ea typeface="Verdana" panose="020B0604030504040204" pitchFamily="34" charset="0"/>
                <a:cs typeface="Calibri"/>
                <a:sym typeface="Calibri"/>
              </a:rPr>
              <a:t>M</a:t>
            </a:r>
            <a:r>
              <a:rPr lang="da-DK" dirty="0" smtClean="0">
                <a:latin typeface="Verdana" panose="020B0604030504040204" pitchFamily="34" charset="0"/>
                <a:ea typeface="Verdana" panose="020B0604030504040204" pitchFamily="34" charset="0"/>
                <a:cs typeface="Calibri"/>
                <a:sym typeface="Calibri"/>
              </a:rPr>
              <a:t>anglende </a:t>
            </a:r>
            <a:r>
              <a:rPr lang="da-DK" b="1" dirty="0" smtClean="0">
                <a:solidFill>
                  <a:schemeClr val="accent3"/>
                </a:solidFill>
                <a:latin typeface="Verdana" panose="020B0604030504040204" pitchFamily="34" charset="0"/>
                <a:ea typeface="Verdana" panose="020B0604030504040204" pitchFamily="34" charset="0"/>
                <a:cs typeface="Calibri"/>
                <a:sym typeface="Calibri"/>
              </a:rPr>
              <a:t>dobbeltkonsonant</a:t>
            </a:r>
            <a:r>
              <a:rPr lang="da-DK" dirty="0" smtClean="0">
                <a:latin typeface="Verdana" panose="020B0604030504040204" pitchFamily="34" charset="0"/>
                <a:ea typeface="Verdana" panose="020B0604030504040204" pitchFamily="34" charset="0"/>
                <a:cs typeface="Calibri"/>
                <a:sym typeface="Calibri"/>
              </a:rPr>
              <a:t> i et ord. Fx </a:t>
            </a:r>
            <a:r>
              <a:rPr lang="da-DK" i="1" dirty="0" err="1" smtClean="0">
                <a:latin typeface="Verdana" panose="020B0604030504040204" pitchFamily="34" charset="0"/>
                <a:ea typeface="Verdana" panose="020B0604030504040204" pitchFamily="34" charset="0"/>
                <a:cs typeface="Calibri"/>
                <a:sym typeface="Calibri"/>
              </a:rPr>
              <a:t>paralel</a:t>
            </a:r>
            <a:r>
              <a:rPr lang="da-DK" dirty="0" smtClean="0">
                <a:latin typeface="Verdana" panose="020B0604030504040204" pitchFamily="34" charset="0"/>
                <a:ea typeface="Verdana" panose="020B0604030504040204" pitchFamily="34" charset="0"/>
                <a:cs typeface="Calibri"/>
                <a:sym typeface="Calibri"/>
              </a:rPr>
              <a:t> (korrekt: parallel) </a:t>
            </a:r>
          </a:p>
          <a:p>
            <a:endParaRPr lang="da-DK" dirty="0">
              <a:latin typeface="Verdana" panose="020B0604030504040204" pitchFamily="34" charset="0"/>
              <a:ea typeface="Verdana" panose="020B0604030504040204" pitchFamily="34" charset="0"/>
              <a:cs typeface="Calibri"/>
              <a:sym typeface="Calibri"/>
            </a:endParaRPr>
          </a:p>
          <a:p>
            <a:r>
              <a:rPr lang="da-DK" b="1" dirty="0" smtClean="0">
                <a:latin typeface="Verdana" panose="020B0604030504040204" pitchFamily="34" charset="0"/>
                <a:ea typeface="Verdana" panose="020B0604030504040204" pitchFamily="34" charset="0"/>
                <a:cs typeface="Calibri"/>
                <a:sym typeface="Calibri"/>
              </a:rPr>
              <a:t>HUSK</a:t>
            </a:r>
            <a:r>
              <a:rPr lang="da-DK" dirty="0" smtClean="0">
                <a:latin typeface="Verdana" panose="020B0604030504040204" pitchFamily="34" charset="0"/>
                <a:ea typeface="Verdana" panose="020B0604030504040204" pitchFamily="34" charset="0"/>
                <a:cs typeface="Calibri"/>
                <a:sym typeface="Calibri"/>
              </a:rPr>
              <a:t>, at det ikke regnes for fejl i denne opgave, hvis du ændrer noget rigtigt til noget forkert.</a:t>
            </a:r>
            <a:endParaRPr lang="da-DK" b="1" dirty="0">
              <a:latin typeface="Verdana" panose="020B0604030504040204" pitchFamily="34" charset="0"/>
              <a:ea typeface="Verdana" panose="020B0604030504040204" pitchFamily="34" charset="0"/>
              <a:cs typeface="Calibri"/>
              <a:sym typeface="Calibri"/>
            </a:endParaRPr>
          </a:p>
          <a:p>
            <a:endParaRPr lang="da-DK" b="1" dirty="0" smtClean="0">
              <a:latin typeface="Verdana" panose="020B0604030504040204" pitchFamily="34" charset="0"/>
              <a:ea typeface="Verdana" panose="020B0604030504040204" pitchFamily="34" charset="0"/>
              <a:cs typeface="Calibri"/>
              <a:sym typeface="Calibri"/>
            </a:endParaRPr>
          </a:p>
          <a:p>
            <a:endParaRPr sz="1800" b="1" i="1" dirty="0">
              <a:solidFill>
                <a:schemeClr val="accent3"/>
              </a:solidFill>
              <a:latin typeface="Calibri"/>
              <a:ea typeface="Calibri"/>
              <a:cs typeface="Calibri"/>
              <a:sym typeface="Calibri"/>
            </a:endParaRPr>
          </a:p>
        </p:txBody>
      </p:sp>
      <p:sp>
        <p:nvSpPr>
          <p:cNvPr id="4" name="Rektangel 3"/>
          <p:cNvSpPr/>
          <p:nvPr/>
        </p:nvSpPr>
        <p:spPr>
          <a:xfrm>
            <a:off x="5306395" y="1176625"/>
            <a:ext cx="266420" cy="369332"/>
          </a:xfrm>
          <a:prstGeom prst="rect">
            <a:avLst/>
          </a:prstGeom>
        </p:spPr>
        <p:txBody>
          <a:bodyPr wrap="none">
            <a:spAutoFit/>
          </a:bodyPr>
          <a:lstStyle/>
          <a:p>
            <a:r>
              <a:rPr lang="da-DK" dirty="0" smtClean="0">
                <a:latin typeface="Verdana" panose="020B0604030504040204" pitchFamily="34" charset="0"/>
                <a:ea typeface="Verdana" panose="020B0604030504040204" pitchFamily="34" charset="0"/>
                <a:cs typeface="Calibri"/>
                <a:sym typeface="Calibri"/>
              </a:rPr>
              <a:t> </a:t>
            </a:r>
            <a:endParaRPr lang="da-DK" dirty="0"/>
          </a:p>
        </p:txBody>
      </p:sp>
      <p:sp>
        <p:nvSpPr>
          <p:cNvPr id="10" name="Rektangel 9"/>
          <p:cNvSpPr/>
          <p:nvPr/>
        </p:nvSpPr>
        <p:spPr>
          <a:xfrm>
            <a:off x="4778382" y="1311946"/>
            <a:ext cx="6811521" cy="1200329"/>
          </a:xfrm>
          <a:prstGeom prst="rect">
            <a:avLst/>
          </a:prstGeom>
          <a:ln w="19050">
            <a:solidFill>
              <a:schemeClr val="accent3"/>
            </a:solidFill>
          </a:ln>
        </p:spPr>
        <p:txBody>
          <a:bodyPr wrap="square">
            <a:spAutoFit/>
          </a:bodyPr>
          <a:lstStyle/>
          <a:p>
            <a:r>
              <a:rPr lang="da-DK" b="1" dirty="0" smtClean="0">
                <a:latin typeface="Times" pitchFamily="18" charset="0"/>
                <a:ea typeface="Verdana" panose="020B0604030504040204" pitchFamily="34" charset="0"/>
                <a:sym typeface="Calibri"/>
              </a:rPr>
              <a:t>Ret fejlene i teksten. Kommateringen skal ikke ændres.</a:t>
            </a:r>
          </a:p>
          <a:p>
            <a:endParaRPr lang="da-DK" b="1" dirty="0" smtClean="0">
              <a:latin typeface="Times" pitchFamily="18" charset="0"/>
              <a:ea typeface="Verdana" panose="020B0604030504040204" pitchFamily="34" charset="0"/>
              <a:sym typeface="Calibri"/>
            </a:endParaRPr>
          </a:p>
          <a:p>
            <a:r>
              <a:rPr lang="da-DK" dirty="0" smtClean="0">
                <a:latin typeface="Times" pitchFamily="18" charset="0"/>
                <a:ea typeface="Verdana" panose="020B0604030504040204" pitchFamily="34" charset="0"/>
                <a:cs typeface="Times New Roman" panose="02020603050405020304" pitchFamily="18" charset="0"/>
                <a:sym typeface="Calibri"/>
              </a:rPr>
              <a:t>Når fodboldklubberne i Superligaen </a:t>
            </a:r>
            <a:r>
              <a:rPr lang="da-DK" strike="sngStrike" dirty="0" smtClean="0">
                <a:latin typeface="Times" pitchFamily="18" charset="0"/>
                <a:ea typeface="Verdana" panose="020B0604030504040204" pitchFamily="34" charset="0"/>
                <a:cs typeface="Times New Roman" panose="02020603050405020304" pitchFamily="18" charset="0"/>
                <a:sym typeface="Calibri"/>
              </a:rPr>
              <a:t>præsentere</a:t>
            </a:r>
            <a:r>
              <a:rPr lang="da-DK" dirty="0" smtClean="0">
                <a:latin typeface="Times" pitchFamily="18" charset="0"/>
                <a:ea typeface="Verdana" panose="020B0604030504040204" pitchFamily="34" charset="0"/>
                <a:cs typeface="Times New Roman" panose="02020603050405020304" pitchFamily="18" charset="0"/>
                <a:sym typeface="Calibri"/>
              </a:rPr>
              <a:t> deres årsregnskab, er der ofte meget opmærksomhed fra medierne. </a:t>
            </a:r>
          </a:p>
        </p:txBody>
      </p:sp>
      <p:sp>
        <p:nvSpPr>
          <p:cNvPr id="2" name="Rektangel 1"/>
          <p:cNvSpPr/>
          <p:nvPr/>
        </p:nvSpPr>
        <p:spPr>
          <a:xfrm>
            <a:off x="8097058" y="1712570"/>
            <a:ext cx="1277914" cy="338554"/>
          </a:xfrm>
          <a:prstGeom prst="rect">
            <a:avLst/>
          </a:prstGeom>
        </p:spPr>
        <p:txBody>
          <a:bodyPr wrap="none">
            <a:spAutoFit/>
          </a:bodyPr>
          <a:lstStyle/>
          <a:p>
            <a:r>
              <a:rPr lang="da-DK" sz="1600" dirty="0">
                <a:solidFill>
                  <a:schemeClr val="accent3"/>
                </a:solidFill>
                <a:latin typeface="Ink Free" panose="03080402000500000000" pitchFamily="66" charset="0"/>
                <a:ea typeface="Verdana" panose="020B0604030504040204" pitchFamily="34" charset="0"/>
                <a:sym typeface="Calibri"/>
              </a:rPr>
              <a:t>præsenterer</a:t>
            </a:r>
            <a:endParaRPr lang="da-DK" sz="1600" dirty="0">
              <a:solidFill>
                <a:schemeClr val="accent3"/>
              </a:solidFill>
              <a:latin typeface="Ink Free" panose="03080402000500000000" pitchFamily="66" charset="0"/>
              <a:ea typeface="Verdana" panose="020B0604030504040204" pitchFamily="34" charset="0"/>
              <a:cs typeface="Calibri"/>
              <a:sym typeface="Calibri"/>
            </a:endParaRPr>
          </a:p>
        </p:txBody>
      </p:sp>
    </p:spTree>
    <p:extLst>
      <p:ext uri="{BB962C8B-B14F-4D97-AF65-F5344CB8AC3E}">
        <p14:creationId xmlns:p14="http://schemas.microsoft.com/office/powerpoint/2010/main" val="7906674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ctrTitle"/>
          </p:nvPr>
        </p:nvSpPr>
        <p:spPr>
          <a:xfrm>
            <a:off x="2429999" y="3874789"/>
            <a:ext cx="8934687" cy="13788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sz="4200" b="1" dirty="0" smtClean="0">
                <a:latin typeface="Arial"/>
                <a:ea typeface="Arial"/>
                <a:cs typeface="Arial"/>
                <a:sym typeface="Arial"/>
              </a:rPr>
              <a:t>Del 4: </a:t>
            </a:r>
            <a:br>
              <a:rPr lang="da-DK" sz="4200" b="1" dirty="0" smtClean="0">
                <a:latin typeface="Arial"/>
                <a:ea typeface="Arial"/>
                <a:cs typeface="Arial"/>
                <a:sym typeface="Arial"/>
              </a:rPr>
            </a:br>
            <a:r>
              <a:rPr lang="da-DK" sz="4200" dirty="0" smtClean="0">
                <a:latin typeface="Arial"/>
                <a:ea typeface="Arial"/>
                <a:cs typeface="Arial"/>
                <a:sym typeface="Arial"/>
              </a:rPr>
              <a:t>Gode råd til retskrivningsprøven </a:t>
            </a:r>
            <a:r>
              <a:rPr lang="da-DK" sz="4200" dirty="0"/>
              <a:t/>
            </a:r>
            <a:br>
              <a:rPr lang="da-DK" sz="4200" dirty="0"/>
            </a:br>
            <a:endParaRPr sz="4200" dirty="0"/>
          </a:p>
        </p:txBody>
      </p:sp>
      <p:pic>
        <p:nvPicPr>
          <p:cNvPr id="244" name="Google Shape;244;p28"/>
          <p:cNvPicPr preferRelativeResize="0">
            <a:picLocks noGrp="1"/>
          </p:cNvPicPr>
          <p:nvPr>
            <p:ph type="pic" idx="2"/>
          </p:nvPr>
        </p:nvPicPr>
        <p:blipFill rotWithShape="1">
          <a:blip r:embed="rId3">
            <a:alphaModFix/>
          </a:blip>
          <a:srcRect t="28894" b="28894"/>
          <a:stretch/>
        </p:blipFill>
        <p:spPr>
          <a:prstGeom prst="rect">
            <a:avLst/>
          </a:prstGeom>
          <a:solidFill>
            <a:schemeClr val="lt1"/>
          </a:solidFill>
          <a:ln>
            <a:noFill/>
          </a:ln>
        </p:spPr>
      </p:pic>
      <p:sp>
        <p:nvSpPr>
          <p:cNvPr id="245" name="Google Shape;245;p28"/>
          <p:cNvSpPr txBox="1">
            <a:spLocks noGrp="1"/>
          </p:cNvSpPr>
          <p:nvPr>
            <p:ph type="body" idx="1"/>
          </p:nvPr>
        </p:nvSpPr>
        <p:spPr>
          <a:prstGeom prst="rect">
            <a:avLst/>
          </a:prstGeom>
          <a:solidFill>
            <a:schemeClr val="dk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6" name="Google Shape;246;p28"/>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7" name="Google Shape;247;p28"/>
          <p:cNvSpPr txBox="1">
            <a:spLocks noGrp="1"/>
          </p:cNvSpPr>
          <p:nvPr>
            <p:ph type="dt" idx="10"/>
          </p:nvPr>
        </p:nvSpPr>
        <p:spPr>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20. januar 2020</a:t>
            </a:r>
            <a:endParaRPr/>
          </a:p>
        </p:txBody>
      </p:sp>
      <p:sp>
        <p:nvSpPr>
          <p:cNvPr id="248" name="Google Shape;248;p28"/>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a:t>24</a:t>
            </a:fld>
            <a:endParaRPr/>
          </a:p>
        </p:txBody>
      </p:sp>
    </p:spTree>
    <p:extLst>
      <p:ext uri="{BB962C8B-B14F-4D97-AF65-F5344CB8AC3E}">
        <p14:creationId xmlns:p14="http://schemas.microsoft.com/office/powerpoint/2010/main" val="2981020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grpSp>
        <p:nvGrpSpPr>
          <p:cNvPr id="18" name="Group 4">
            <a:extLst>
              <a:ext uri="{FF2B5EF4-FFF2-40B4-BE49-F238E27FC236}">
                <a16:creationId xmlns:a16="http://schemas.microsoft.com/office/drawing/2014/main" id="{C65406F5-EA23-4BD6-925D-11FB45B30215}"/>
              </a:ext>
            </a:extLst>
          </p:cNvPr>
          <p:cNvGrpSpPr>
            <a:grpSpLocks noChangeAspect="1"/>
          </p:cNvGrpSpPr>
          <p:nvPr/>
        </p:nvGrpSpPr>
        <p:grpSpPr bwMode="auto">
          <a:xfrm>
            <a:off x="343498" y="344030"/>
            <a:ext cx="755959" cy="1012128"/>
            <a:chOff x="426" y="374"/>
            <a:chExt cx="301" cy="403"/>
          </a:xfrm>
        </p:grpSpPr>
        <p:sp>
          <p:nvSpPr>
            <p:cNvPr id="19" name="Freeform 5">
              <a:extLst>
                <a:ext uri="{FF2B5EF4-FFF2-40B4-BE49-F238E27FC236}">
                  <a16:creationId xmlns:a16="http://schemas.microsoft.com/office/drawing/2014/main" id="{C95C6543-9E6E-4ACC-8047-6DD2BAC6941D}"/>
                </a:ext>
              </a:extLst>
            </p:cNvPr>
            <p:cNvSpPr>
              <a:spLocks noEditPoints="1"/>
            </p:cNvSpPr>
            <p:nvPr/>
          </p:nvSpPr>
          <p:spPr bwMode="auto">
            <a:xfrm>
              <a:off x="426" y="374"/>
              <a:ext cx="301" cy="378"/>
            </a:xfrm>
            <a:custGeom>
              <a:avLst/>
              <a:gdLst>
                <a:gd name="T0" fmla="*/ 401 w 567"/>
                <a:gd name="T1" fmla="*/ 713 h 713"/>
                <a:gd name="T2" fmla="*/ 401 w 567"/>
                <a:gd name="T3" fmla="*/ 582 h 713"/>
                <a:gd name="T4" fmla="*/ 424 w 567"/>
                <a:gd name="T5" fmla="*/ 487 h 713"/>
                <a:gd name="T6" fmla="*/ 532 w 567"/>
                <a:gd name="T7" fmla="*/ 188 h 713"/>
                <a:gd name="T8" fmla="*/ 273 w 567"/>
                <a:gd name="T9" fmla="*/ 4 h 713"/>
                <a:gd name="T10" fmla="*/ 27 w 567"/>
                <a:gd name="T11" fmla="*/ 205 h 713"/>
                <a:gd name="T12" fmla="*/ 156 w 567"/>
                <a:gd name="T13" fmla="*/ 496 h 713"/>
                <a:gd name="T14" fmla="*/ 188 w 567"/>
                <a:gd name="T15" fmla="*/ 587 h 713"/>
                <a:gd name="T16" fmla="*/ 188 w 567"/>
                <a:gd name="T17" fmla="*/ 713 h 713"/>
                <a:gd name="T18" fmla="*/ 401 w 567"/>
                <a:gd name="T19" fmla="*/ 713 h 713"/>
                <a:gd name="T20" fmla="*/ 211 w 567"/>
                <a:gd name="T21" fmla="*/ 691 h 713"/>
                <a:gd name="T22" fmla="*/ 209 w 567"/>
                <a:gd name="T23" fmla="*/ 689 h 713"/>
                <a:gd name="T24" fmla="*/ 209 w 567"/>
                <a:gd name="T25" fmla="*/ 587 h 713"/>
                <a:gd name="T26" fmla="*/ 172 w 567"/>
                <a:gd name="T27" fmla="*/ 481 h 713"/>
                <a:gd name="T28" fmla="*/ 168 w 567"/>
                <a:gd name="T29" fmla="*/ 478 h 713"/>
                <a:gd name="T30" fmla="*/ 49 w 567"/>
                <a:gd name="T31" fmla="*/ 212 h 713"/>
                <a:gd name="T32" fmla="*/ 274 w 567"/>
                <a:gd name="T33" fmla="*/ 27 h 713"/>
                <a:gd name="T34" fmla="*/ 511 w 567"/>
                <a:gd name="T35" fmla="*/ 197 h 713"/>
                <a:gd name="T36" fmla="*/ 409 w 567"/>
                <a:gd name="T37" fmla="*/ 470 h 713"/>
                <a:gd name="T38" fmla="*/ 405 w 567"/>
                <a:gd name="T39" fmla="*/ 476 h 713"/>
                <a:gd name="T40" fmla="*/ 380 w 567"/>
                <a:gd name="T41" fmla="*/ 582 h 713"/>
                <a:gd name="T42" fmla="*/ 380 w 567"/>
                <a:gd name="T43" fmla="*/ 689 h 713"/>
                <a:gd name="T44" fmla="*/ 378 w 567"/>
                <a:gd name="T45" fmla="*/ 691 h 713"/>
                <a:gd name="T46" fmla="*/ 211 w 567"/>
                <a:gd name="T47" fmla="*/ 691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7" h="713">
                  <a:moveTo>
                    <a:pt x="401" y="713"/>
                  </a:moveTo>
                  <a:cubicBezTo>
                    <a:pt x="401" y="582"/>
                    <a:pt x="401" y="582"/>
                    <a:pt x="401" y="582"/>
                  </a:cubicBezTo>
                  <a:cubicBezTo>
                    <a:pt x="400" y="549"/>
                    <a:pt x="408" y="517"/>
                    <a:pt x="424" y="487"/>
                  </a:cubicBezTo>
                  <a:cubicBezTo>
                    <a:pt x="523" y="423"/>
                    <a:pt x="567" y="301"/>
                    <a:pt x="532" y="188"/>
                  </a:cubicBezTo>
                  <a:cubicBezTo>
                    <a:pt x="496" y="75"/>
                    <a:pt x="391" y="0"/>
                    <a:pt x="273" y="4"/>
                  </a:cubicBezTo>
                  <a:cubicBezTo>
                    <a:pt x="155" y="8"/>
                    <a:pt x="55" y="91"/>
                    <a:pt x="27" y="205"/>
                  </a:cubicBezTo>
                  <a:cubicBezTo>
                    <a:pt x="0" y="320"/>
                    <a:pt x="53" y="439"/>
                    <a:pt x="156" y="496"/>
                  </a:cubicBezTo>
                  <a:cubicBezTo>
                    <a:pt x="175" y="523"/>
                    <a:pt x="186" y="554"/>
                    <a:pt x="188" y="587"/>
                  </a:cubicBezTo>
                  <a:cubicBezTo>
                    <a:pt x="188" y="713"/>
                    <a:pt x="188" y="713"/>
                    <a:pt x="188" y="713"/>
                  </a:cubicBezTo>
                  <a:lnTo>
                    <a:pt x="401" y="713"/>
                  </a:lnTo>
                  <a:close/>
                  <a:moveTo>
                    <a:pt x="211" y="691"/>
                  </a:moveTo>
                  <a:cubicBezTo>
                    <a:pt x="209" y="689"/>
                    <a:pt x="209" y="689"/>
                    <a:pt x="209" y="689"/>
                  </a:cubicBezTo>
                  <a:cubicBezTo>
                    <a:pt x="209" y="587"/>
                    <a:pt x="209" y="587"/>
                    <a:pt x="209" y="587"/>
                  </a:cubicBezTo>
                  <a:cubicBezTo>
                    <a:pt x="207" y="549"/>
                    <a:pt x="194" y="512"/>
                    <a:pt x="172" y="481"/>
                  </a:cubicBezTo>
                  <a:cubicBezTo>
                    <a:pt x="171" y="480"/>
                    <a:pt x="170" y="479"/>
                    <a:pt x="168" y="478"/>
                  </a:cubicBezTo>
                  <a:cubicBezTo>
                    <a:pt x="73" y="427"/>
                    <a:pt x="24" y="318"/>
                    <a:pt x="49" y="212"/>
                  </a:cubicBezTo>
                  <a:cubicBezTo>
                    <a:pt x="73" y="107"/>
                    <a:pt x="166" y="31"/>
                    <a:pt x="274" y="27"/>
                  </a:cubicBezTo>
                  <a:cubicBezTo>
                    <a:pt x="382" y="23"/>
                    <a:pt x="480" y="93"/>
                    <a:pt x="511" y="197"/>
                  </a:cubicBezTo>
                  <a:cubicBezTo>
                    <a:pt x="543" y="301"/>
                    <a:pt x="501" y="413"/>
                    <a:pt x="409" y="470"/>
                  </a:cubicBezTo>
                  <a:cubicBezTo>
                    <a:pt x="407" y="472"/>
                    <a:pt x="406" y="474"/>
                    <a:pt x="405" y="476"/>
                  </a:cubicBezTo>
                  <a:cubicBezTo>
                    <a:pt x="387" y="509"/>
                    <a:pt x="379" y="545"/>
                    <a:pt x="380" y="582"/>
                  </a:cubicBezTo>
                  <a:cubicBezTo>
                    <a:pt x="380" y="689"/>
                    <a:pt x="380" y="689"/>
                    <a:pt x="380" y="689"/>
                  </a:cubicBezTo>
                  <a:cubicBezTo>
                    <a:pt x="378" y="691"/>
                    <a:pt x="378" y="691"/>
                    <a:pt x="378" y="691"/>
                  </a:cubicBezTo>
                  <a:lnTo>
                    <a:pt x="211" y="6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6">
              <a:extLst>
                <a:ext uri="{FF2B5EF4-FFF2-40B4-BE49-F238E27FC236}">
                  <a16:creationId xmlns:a16="http://schemas.microsoft.com/office/drawing/2014/main" id="{07311A10-B292-47F7-BFFA-620DF98C8428}"/>
                </a:ext>
              </a:extLst>
            </p:cNvPr>
            <p:cNvSpPr>
              <a:spLocks/>
            </p:cNvSpPr>
            <p:nvPr/>
          </p:nvSpPr>
          <p:spPr bwMode="auto">
            <a:xfrm>
              <a:off x="528" y="679"/>
              <a:ext cx="108" cy="14"/>
            </a:xfrm>
            <a:custGeom>
              <a:avLst/>
              <a:gdLst>
                <a:gd name="T0" fmla="*/ 191 w 205"/>
                <a:gd name="T1" fmla="*/ 28 h 28"/>
                <a:gd name="T2" fmla="*/ 13 w 205"/>
                <a:gd name="T3" fmla="*/ 28 h 28"/>
                <a:gd name="T4" fmla="*/ 0 w 205"/>
                <a:gd name="T5" fmla="*/ 14 h 28"/>
                <a:gd name="T6" fmla="*/ 13 w 205"/>
                <a:gd name="T7" fmla="*/ 0 h 28"/>
                <a:gd name="T8" fmla="*/ 191 w 205"/>
                <a:gd name="T9" fmla="*/ 0 h 28"/>
                <a:gd name="T10" fmla="*/ 205 w 205"/>
                <a:gd name="T11" fmla="*/ 14 h 28"/>
                <a:gd name="T12" fmla="*/ 191 w 205"/>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05" h="28">
                  <a:moveTo>
                    <a:pt x="191" y="28"/>
                  </a:moveTo>
                  <a:cubicBezTo>
                    <a:pt x="13" y="28"/>
                    <a:pt x="13" y="28"/>
                    <a:pt x="13" y="28"/>
                  </a:cubicBezTo>
                  <a:cubicBezTo>
                    <a:pt x="6" y="28"/>
                    <a:pt x="0" y="22"/>
                    <a:pt x="0" y="14"/>
                  </a:cubicBezTo>
                  <a:cubicBezTo>
                    <a:pt x="0" y="6"/>
                    <a:pt x="6" y="0"/>
                    <a:pt x="13" y="0"/>
                  </a:cubicBezTo>
                  <a:cubicBezTo>
                    <a:pt x="191" y="0"/>
                    <a:pt x="191" y="0"/>
                    <a:pt x="191" y="0"/>
                  </a:cubicBezTo>
                  <a:cubicBezTo>
                    <a:pt x="198" y="0"/>
                    <a:pt x="205" y="6"/>
                    <a:pt x="205" y="14"/>
                  </a:cubicBezTo>
                  <a:cubicBezTo>
                    <a:pt x="205" y="22"/>
                    <a:pt x="198" y="28"/>
                    <a:pt x="191"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7">
              <a:extLst>
                <a:ext uri="{FF2B5EF4-FFF2-40B4-BE49-F238E27FC236}">
                  <a16:creationId xmlns:a16="http://schemas.microsoft.com/office/drawing/2014/main" id="{A5185CCA-B751-4719-88B9-C68E1309CA7C}"/>
                </a:ext>
              </a:extLst>
            </p:cNvPr>
            <p:cNvSpPr>
              <a:spLocks noEditPoints="1"/>
            </p:cNvSpPr>
            <p:nvPr/>
          </p:nvSpPr>
          <p:spPr bwMode="auto">
            <a:xfrm>
              <a:off x="536" y="495"/>
              <a:ext cx="84" cy="197"/>
            </a:xfrm>
            <a:custGeom>
              <a:avLst/>
              <a:gdLst>
                <a:gd name="T0" fmla="*/ 93 w 159"/>
                <a:gd name="T1" fmla="*/ 369 h 373"/>
                <a:gd name="T2" fmla="*/ 97 w 159"/>
                <a:gd name="T3" fmla="*/ 362 h 373"/>
                <a:gd name="T4" fmla="*/ 97 w 159"/>
                <a:gd name="T5" fmla="*/ 79 h 373"/>
                <a:gd name="T6" fmla="*/ 98 w 159"/>
                <a:gd name="T7" fmla="*/ 78 h 373"/>
                <a:gd name="T8" fmla="*/ 148 w 159"/>
                <a:gd name="T9" fmla="*/ 77 h 373"/>
                <a:gd name="T10" fmla="*/ 159 w 159"/>
                <a:gd name="T11" fmla="*/ 66 h 373"/>
                <a:gd name="T12" fmla="*/ 148 w 159"/>
                <a:gd name="T13" fmla="*/ 55 h 373"/>
                <a:gd name="T14" fmla="*/ 98 w 159"/>
                <a:gd name="T15" fmla="*/ 56 h 373"/>
                <a:gd name="T16" fmla="*/ 97 w 159"/>
                <a:gd name="T17" fmla="*/ 55 h 373"/>
                <a:gd name="T18" fmla="*/ 97 w 159"/>
                <a:gd name="T19" fmla="*/ 24 h 373"/>
                <a:gd name="T20" fmla="*/ 95 w 159"/>
                <a:gd name="T21" fmla="*/ 18 h 373"/>
                <a:gd name="T22" fmla="*/ 65 w 159"/>
                <a:gd name="T23" fmla="*/ 1 h 373"/>
                <a:gd name="T24" fmla="*/ 29 w 159"/>
                <a:gd name="T25" fmla="*/ 16 h 373"/>
                <a:gd name="T26" fmla="*/ 5 w 159"/>
                <a:gd name="T27" fmla="*/ 66 h 373"/>
                <a:gd name="T28" fmla="*/ 30 w 159"/>
                <a:gd name="T29" fmla="*/ 79 h 373"/>
                <a:gd name="T30" fmla="*/ 73 w 159"/>
                <a:gd name="T31" fmla="*/ 78 h 373"/>
                <a:gd name="T32" fmla="*/ 75 w 159"/>
                <a:gd name="T33" fmla="*/ 80 h 373"/>
                <a:gd name="T34" fmla="*/ 75 w 159"/>
                <a:gd name="T35" fmla="*/ 362 h 373"/>
                <a:gd name="T36" fmla="*/ 86 w 159"/>
                <a:gd name="T37" fmla="*/ 373 h 373"/>
                <a:gd name="T38" fmla="*/ 93 w 159"/>
                <a:gd name="T39" fmla="*/ 369 h 373"/>
                <a:gd name="T40" fmla="*/ 27 w 159"/>
                <a:gd name="T41" fmla="*/ 58 h 373"/>
                <a:gd name="T42" fmla="*/ 26 w 159"/>
                <a:gd name="T43" fmla="*/ 55 h 373"/>
                <a:gd name="T44" fmla="*/ 44 w 159"/>
                <a:gd name="T45" fmla="*/ 32 h 373"/>
                <a:gd name="T46" fmla="*/ 63 w 159"/>
                <a:gd name="T47" fmla="*/ 22 h 373"/>
                <a:gd name="T48" fmla="*/ 75 w 159"/>
                <a:gd name="T49" fmla="*/ 29 h 373"/>
                <a:gd name="T50" fmla="*/ 75 w 159"/>
                <a:gd name="T51" fmla="*/ 55 h 373"/>
                <a:gd name="T52" fmla="*/ 73 w 159"/>
                <a:gd name="T53" fmla="*/ 57 h 373"/>
                <a:gd name="T54" fmla="*/ 53 w 159"/>
                <a:gd name="T55" fmla="*/ 57 h 373"/>
                <a:gd name="T56" fmla="*/ 30 w 159"/>
                <a:gd name="T57" fmla="*/ 58 h 373"/>
                <a:gd name="T58" fmla="*/ 27 w 159"/>
                <a:gd name="T59" fmla="*/ 5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373">
                  <a:moveTo>
                    <a:pt x="93" y="369"/>
                  </a:moveTo>
                  <a:cubicBezTo>
                    <a:pt x="95" y="367"/>
                    <a:pt x="97" y="365"/>
                    <a:pt x="97" y="362"/>
                  </a:cubicBezTo>
                  <a:cubicBezTo>
                    <a:pt x="97" y="79"/>
                    <a:pt x="97" y="79"/>
                    <a:pt x="97" y="79"/>
                  </a:cubicBezTo>
                  <a:cubicBezTo>
                    <a:pt x="98" y="78"/>
                    <a:pt x="98" y="78"/>
                    <a:pt x="98" y="78"/>
                  </a:cubicBezTo>
                  <a:cubicBezTo>
                    <a:pt x="126" y="77"/>
                    <a:pt x="145" y="77"/>
                    <a:pt x="148" y="77"/>
                  </a:cubicBezTo>
                  <a:cubicBezTo>
                    <a:pt x="154" y="77"/>
                    <a:pt x="159" y="72"/>
                    <a:pt x="159" y="66"/>
                  </a:cubicBezTo>
                  <a:cubicBezTo>
                    <a:pt x="159" y="60"/>
                    <a:pt x="154" y="55"/>
                    <a:pt x="148" y="55"/>
                  </a:cubicBezTo>
                  <a:cubicBezTo>
                    <a:pt x="145" y="55"/>
                    <a:pt x="126" y="56"/>
                    <a:pt x="98" y="56"/>
                  </a:cubicBezTo>
                  <a:cubicBezTo>
                    <a:pt x="97" y="55"/>
                    <a:pt x="97" y="55"/>
                    <a:pt x="97" y="55"/>
                  </a:cubicBezTo>
                  <a:cubicBezTo>
                    <a:pt x="97" y="24"/>
                    <a:pt x="97" y="24"/>
                    <a:pt x="97" y="24"/>
                  </a:cubicBezTo>
                  <a:cubicBezTo>
                    <a:pt x="97" y="22"/>
                    <a:pt x="96" y="19"/>
                    <a:pt x="95" y="18"/>
                  </a:cubicBezTo>
                  <a:cubicBezTo>
                    <a:pt x="87" y="8"/>
                    <a:pt x="77" y="2"/>
                    <a:pt x="65" y="1"/>
                  </a:cubicBezTo>
                  <a:cubicBezTo>
                    <a:pt x="51" y="0"/>
                    <a:pt x="38" y="6"/>
                    <a:pt x="29" y="16"/>
                  </a:cubicBezTo>
                  <a:cubicBezTo>
                    <a:pt x="9" y="36"/>
                    <a:pt x="0" y="52"/>
                    <a:pt x="5" y="66"/>
                  </a:cubicBezTo>
                  <a:cubicBezTo>
                    <a:pt x="10" y="75"/>
                    <a:pt x="20" y="81"/>
                    <a:pt x="30" y="79"/>
                  </a:cubicBezTo>
                  <a:cubicBezTo>
                    <a:pt x="73" y="78"/>
                    <a:pt x="73" y="78"/>
                    <a:pt x="73" y="78"/>
                  </a:cubicBezTo>
                  <a:cubicBezTo>
                    <a:pt x="75" y="80"/>
                    <a:pt x="75" y="80"/>
                    <a:pt x="75" y="80"/>
                  </a:cubicBezTo>
                  <a:cubicBezTo>
                    <a:pt x="75" y="362"/>
                    <a:pt x="75" y="362"/>
                    <a:pt x="75" y="362"/>
                  </a:cubicBezTo>
                  <a:cubicBezTo>
                    <a:pt x="75" y="368"/>
                    <a:pt x="80" y="373"/>
                    <a:pt x="86" y="373"/>
                  </a:cubicBezTo>
                  <a:cubicBezTo>
                    <a:pt x="89" y="373"/>
                    <a:pt x="91" y="372"/>
                    <a:pt x="93" y="369"/>
                  </a:cubicBezTo>
                  <a:close/>
                  <a:moveTo>
                    <a:pt x="27" y="58"/>
                  </a:moveTo>
                  <a:cubicBezTo>
                    <a:pt x="26" y="55"/>
                    <a:pt x="26" y="55"/>
                    <a:pt x="26" y="55"/>
                  </a:cubicBezTo>
                  <a:cubicBezTo>
                    <a:pt x="30" y="46"/>
                    <a:pt x="37" y="38"/>
                    <a:pt x="44" y="32"/>
                  </a:cubicBezTo>
                  <a:cubicBezTo>
                    <a:pt x="49" y="26"/>
                    <a:pt x="55" y="22"/>
                    <a:pt x="63" y="22"/>
                  </a:cubicBezTo>
                  <a:cubicBezTo>
                    <a:pt x="67" y="23"/>
                    <a:pt x="71" y="25"/>
                    <a:pt x="75" y="29"/>
                  </a:cubicBezTo>
                  <a:cubicBezTo>
                    <a:pt x="75" y="55"/>
                    <a:pt x="75" y="55"/>
                    <a:pt x="75" y="55"/>
                  </a:cubicBezTo>
                  <a:cubicBezTo>
                    <a:pt x="73" y="57"/>
                    <a:pt x="73" y="57"/>
                    <a:pt x="73" y="57"/>
                  </a:cubicBezTo>
                  <a:cubicBezTo>
                    <a:pt x="64" y="57"/>
                    <a:pt x="58" y="57"/>
                    <a:pt x="53" y="57"/>
                  </a:cubicBezTo>
                  <a:cubicBezTo>
                    <a:pt x="45" y="57"/>
                    <a:pt x="37" y="58"/>
                    <a:pt x="30" y="58"/>
                  </a:cubicBezTo>
                  <a:cubicBezTo>
                    <a:pt x="29" y="58"/>
                    <a:pt x="28" y="58"/>
                    <a:pt x="27" y="5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8">
              <a:extLst>
                <a:ext uri="{FF2B5EF4-FFF2-40B4-BE49-F238E27FC236}">
                  <a16:creationId xmlns:a16="http://schemas.microsoft.com/office/drawing/2014/main" id="{00E670A6-C5D4-4BEB-82F5-A4C7D3144959}"/>
                </a:ext>
              </a:extLst>
            </p:cNvPr>
            <p:cNvSpPr>
              <a:spLocks/>
            </p:cNvSpPr>
            <p:nvPr/>
          </p:nvSpPr>
          <p:spPr bwMode="auto">
            <a:xfrm>
              <a:off x="560" y="740"/>
              <a:ext cx="43" cy="37"/>
            </a:xfrm>
            <a:custGeom>
              <a:avLst/>
              <a:gdLst>
                <a:gd name="T0" fmla="*/ 82 w 82"/>
                <a:gd name="T1" fmla="*/ 69 h 69"/>
                <a:gd name="T2" fmla="*/ 82 w 82"/>
                <a:gd name="T3" fmla="*/ 66 h 69"/>
                <a:gd name="T4" fmla="*/ 82 w 82"/>
                <a:gd name="T5" fmla="*/ 11 h 69"/>
                <a:gd name="T6" fmla="*/ 71 w 82"/>
                <a:gd name="T7" fmla="*/ 0 h 69"/>
                <a:gd name="T8" fmla="*/ 61 w 82"/>
                <a:gd name="T9" fmla="*/ 11 h 69"/>
                <a:gd name="T10" fmla="*/ 61 w 82"/>
                <a:gd name="T11" fmla="*/ 46 h 69"/>
                <a:gd name="T12" fmla="*/ 59 w 82"/>
                <a:gd name="T13" fmla="*/ 47 h 69"/>
                <a:gd name="T14" fmla="*/ 23 w 82"/>
                <a:gd name="T15" fmla="*/ 47 h 69"/>
                <a:gd name="T16" fmla="*/ 22 w 82"/>
                <a:gd name="T17" fmla="*/ 46 h 69"/>
                <a:gd name="T18" fmla="*/ 22 w 82"/>
                <a:gd name="T19" fmla="*/ 11 h 69"/>
                <a:gd name="T20" fmla="*/ 11 w 82"/>
                <a:gd name="T21" fmla="*/ 0 h 69"/>
                <a:gd name="T22" fmla="*/ 0 w 82"/>
                <a:gd name="T23" fmla="*/ 11 h 69"/>
                <a:gd name="T24" fmla="*/ 0 w 82"/>
                <a:gd name="T25" fmla="*/ 69 h 69"/>
                <a:gd name="T26" fmla="*/ 82 w 82"/>
                <a:gd name="T2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69">
                  <a:moveTo>
                    <a:pt x="82" y="69"/>
                  </a:moveTo>
                  <a:cubicBezTo>
                    <a:pt x="82" y="69"/>
                    <a:pt x="82" y="68"/>
                    <a:pt x="82" y="66"/>
                  </a:cubicBezTo>
                  <a:cubicBezTo>
                    <a:pt x="82" y="11"/>
                    <a:pt x="82" y="11"/>
                    <a:pt x="82" y="11"/>
                  </a:cubicBezTo>
                  <a:cubicBezTo>
                    <a:pt x="82" y="5"/>
                    <a:pt x="77" y="0"/>
                    <a:pt x="71" y="0"/>
                  </a:cubicBezTo>
                  <a:cubicBezTo>
                    <a:pt x="65" y="0"/>
                    <a:pt x="61" y="5"/>
                    <a:pt x="61" y="11"/>
                  </a:cubicBezTo>
                  <a:cubicBezTo>
                    <a:pt x="61" y="46"/>
                    <a:pt x="61" y="46"/>
                    <a:pt x="61" y="46"/>
                  </a:cubicBezTo>
                  <a:cubicBezTo>
                    <a:pt x="59" y="47"/>
                    <a:pt x="59" y="47"/>
                    <a:pt x="59" y="47"/>
                  </a:cubicBezTo>
                  <a:cubicBezTo>
                    <a:pt x="23" y="47"/>
                    <a:pt x="23" y="47"/>
                    <a:pt x="23" y="47"/>
                  </a:cubicBezTo>
                  <a:cubicBezTo>
                    <a:pt x="22" y="46"/>
                    <a:pt x="22" y="46"/>
                    <a:pt x="22" y="46"/>
                  </a:cubicBezTo>
                  <a:cubicBezTo>
                    <a:pt x="22" y="11"/>
                    <a:pt x="22" y="11"/>
                    <a:pt x="22" y="11"/>
                  </a:cubicBezTo>
                  <a:cubicBezTo>
                    <a:pt x="22" y="5"/>
                    <a:pt x="17" y="0"/>
                    <a:pt x="11" y="0"/>
                  </a:cubicBezTo>
                  <a:cubicBezTo>
                    <a:pt x="5" y="0"/>
                    <a:pt x="0" y="5"/>
                    <a:pt x="0" y="11"/>
                  </a:cubicBezTo>
                  <a:cubicBezTo>
                    <a:pt x="0" y="69"/>
                    <a:pt x="0" y="69"/>
                    <a:pt x="0" y="69"/>
                  </a:cubicBezTo>
                  <a:lnTo>
                    <a:pt x="82"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4"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solidFill>
                  <a:schemeClr val="tx1"/>
                </a:solidFill>
                <a:latin typeface="Arial" panose="020B0604020202020204" pitchFamily="34" charset="0"/>
                <a:ea typeface="Arial"/>
                <a:cs typeface="Arial" panose="020B0604020202020204" pitchFamily="34" charset="0"/>
                <a:sym typeface="Arial"/>
              </a:rPr>
              <a:t>Er du klar til retskrivningsprøven?</a:t>
            </a:r>
            <a:endParaRPr lang="da-DK" sz="3400" b="1" i="1" dirty="0" smtClean="0">
              <a:solidFill>
                <a:schemeClr val="accent1"/>
              </a:solidFill>
              <a:latin typeface="Arial" panose="020B0604020202020204" pitchFamily="34" charset="0"/>
              <a:ea typeface="Arial"/>
              <a:cs typeface="Arial" panose="020B0604020202020204" pitchFamily="34" charset="0"/>
              <a:sym typeface="Arial"/>
            </a:endParaRPr>
          </a:p>
        </p:txBody>
      </p:sp>
      <p:sp>
        <p:nvSpPr>
          <p:cNvPr id="26" name="Google Shape;521;p57"/>
          <p:cNvSpPr/>
          <p:nvPr/>
        </p:nvSpPr>
        <p:spPr>
          <a:xfrm>
            <a:off x="354815" y="1444857"/>
            <a:ext cx="11750099" cy="5165545"/>
          </a:xfrm>
          <a:prstGeom prst="rect">
            <a:avLst/>
          </a:prstGeom>
          <a:noFill/>
          <a:ln>
            <a:noFill/>
          </a:ln>
        </p:spPr>
        <p:txBody>
          <a:bodyPr spcFirstLastPara="1" wrap="square" lIns="121900" tIns="60925" rIns="121900" bIns="60925" anchor="t" anchorCtr="0">
            <a:noAutofit/>
          </a:bodyPr>
          <a:lstStyle/>
          <a:p>
            <a:r>
              <a:rPr lang="da-DK" b="1" dirty="0" smtClean="0">
                <a:solidFill>
                  <a:schemeClr val="accent3"/>
                </a:solidFill>
                <a:latin typeface="Verdana" panose="020B0604030504040204" pitchFamily="34" charset="0"/>
                <a:ea typeface="Verdana" panose="020B0604030504040204" pitchFamily="34" charset="0"/>
                <a:cs typeface="Calibri"/>
                <a:sym typeface="Calibri"/>
              </a:rPr>
              <a:t>Sørg for</a:t>
            </a:r>
            <a:r>
              <a:rPr lang="da-DK" dirty="0" smtClean="0">
                <a:latin typeface="Verdana" panose="020B0604030504040204" pitchFamily="34" charset="0"/>
                <a:ea typeface="Verdana" panose="020B0604030504040204" pitchFamily="34" charset="0"/>
                <a:cs typeface="Calibri"/>
                <a:sym typeface="Calibri"/>
              </a:rPr>
              <a:t>,</a:t>
            </a:r>
            <a:r>
              <a:rPr lang="da-DK" dirty="0" smtClean="0">
                <a:solidFill>
                  <a:schemeClr val="accent3"/>
                </a:solidFill>
                <a:latin typeface="Verdana" panose="020B0604030504040204" pitchFamily="34" charset="0"/>
                <a:ea typeface="Verdana" panose="020B0604030504040204" pitchFamily="34" charset="0"/>
                <a:cs typeface="Calibri"/>
                <a:sym typeface="Calibri"/>
              </a:rPr>
              <a:t> </a:t>
            </a:r>
            <a:r>
              <a:rPr lang="da-DK" dirty="0" smtClean="0">
                <a:latin typeface="Verdana" panose="020B0604030504040204" pitchFamily="34" charset="0"/>
                <a:ea typeface="Verdana" panose="020B0604030504040204" pitchFamily="34" charset="0"/>
                <a:cs typeface="Calibri"/>
                <a:sym typeface="Calibri"/>
              </a:rPr>
              <a:t>at du har vænnet dig til at </a:t>
            </a:r>
            <a:r>
              <a:rPr lang="da-DK" b="1" dirty="0" smtClean="0">
                <a:solidFill>
                  <a:schemeClr val="accent3"/>
                </a:solidFill>
                <a:latin typeface="Verdana" panose="020B0604030504040204" pitchFamily="34" charset="0"/>
                <a:ea typeface="Verdana" panose="020B0604030504040204" pitchFamily="34" charset="0"/>
                <a:cs typeface="Calibri"/>
                <a:sym typeface="Calibri"/>
              </a:rPr>
              <a:t>bruge ordbog</a:t>
            </a:r>
            <a:r>
              <a:rPr lang="da-DK" dirty="0" smtClean="0">
                <a:latin typeface="Verdana" panose="020B0604030504040204" pitchFamily="34" charset="0"/>
                <a:ea typeface="Verdana" panose="020B0604030504040204" pitchFamily="34" charset="0"/>
                <a:cs typeface="Calibri"/>
                <a:sym typeface="Calibri"/>
              </a:rPr>
              <a:t>. Uanset hvilken ordbog du bruger, om den er fysisk, online eller offline, er det godt at være fortrolig med ordbogens opbygning og søgefunktion.</a:t>
            </a:r>
          </a:p>
          <a:p>
            <a:endParaRPr lang="da-DK" b="1" dirty="0">
              <a:latin typeface="Verdana" panose="020B0604030504040204" pitchFamily="34" charset="0"/>
              <a:ea typeface="Verdana" panose="020B0604030504040204" pitchFamily="34" charset="0"/>
              <a:cs typeface="Calibri"/>
              <a:sym typeface="Calibri"/>
            </a:endParaRPr>
          </a:p>
          <a:p>
            <a:r>
              <a:rPr lang="da-DK" b="1" dirty="0">
                <a:solidFill>
                  <a:schemeClr val="accent3"/>
                </a:solidFill>
                <a:latin typeface="Verdana" panose="020B0604030504040204" pitchFamily="34" charset="0"/>
                <a:ea typeface="Verdana" panose="020B0604030504040204" pitchFamily="34" charset="0"/>
                <a:cs typeface="Calibri"/>
                <a:sym typeface="Calibri"/>
              </a:rPr>
              <a:t>Slå alt op</a:t>
            </a:r>
            <a:r>
              <a:rPr lang="da-DK" dirty="0">
                <a:latin typeface="Verdana" panose="020B0604030504040204" pitchFamily="34" charset="0"/>
                <a:ea typeface="Verdana" panose="020B0604030504040204" pitchFamily="34" charset="0"/>
                <a:cs typeface="Calibri"/>
                <a:sym typeface="Calibri"/>
              </a:rPr>
              <a:t>, hvis du er i tvivl om en stavemåde, en ordklasse eller en bestemt regel</a:t>
            </a:r>
            <a:r>
              <a:rPr lang="da-DK" dirty="0" smtClean="0">
                <a:latin typeface="Verdana" panose="020B0604030504040204" pitchFamily="34" charset="0"/>
                <a:ea typeface="Verdana" panose="020B0604030504040204" pitchFamily="34" charset="0"/>
                <a:cs typeface="Calibri"/>
                <a:sym typeface="Calibri"/>
              </a:rPr>
              <a:t>.</a:t>
            </a:r>
          </a:p>
          <a:p>
            <a:endParaRPr lang="da-DK" dirty="0">
              <a:latin typeface="Verdana" panose="020B0604030504040204" pitchFamily="34" charset="0"/>
              <a:ea typeface="Verdana" panose="020B0604030504040204" pitchFamily="34" charset="0"/>
              <a:cs typeface="Calibri"/>
              <a:sym typeface="Calibri"/>
            </a:endParaRPr>
          </a:p>
          <a:p>
            <a:r>
              <a:rPr lang="da-DK" b="1" dirty="0" smtClean="0">
                <a:solidFill>
                  <a:schemeClr val="accent3"/>
                </a:solidFill>
                <a:latin typeface="Verdana" panose="020B0604030504040204" pitchFamily="34" charset="0"/>
                <a:ea typeface="Verdana" panose="020B0604030504040204" pitchFamily="34" charset="0"/>
                <a:cs typeface="Calibri"/>
                <a:sym typeface="Calibri"/>
              </a:rPr>
              <a:t>Læs hele sammenhængen</a:t>
            </a:r>
            <a:r>
              <a:rPr lang="da-DK" dirty="0" smtClean="0">
                <a:latin typeface="Verdana" panose="020B0604030504040204" pitchFamily="34" charset="0"/>
                <a:ea typeface="Verdana" panose="020B0604030504040204" pitchFamily="34" charset="0"/>
                <a:cs typeface="Calibri"/>
                <a:sym typeface="Calibri"/>
              </a:rPr>
              <a:t>, når du skal rette et ord. Det gælder selve sætningen med prøveordet, men det kan også være nyttigt at læse sætningen før og efter.</a:t>
            </a:r>
          </a:p>
          <a:p>
            <a:endParaRPr lang="da-DK" dirty="0">
              <a:latin typeface="Verdana" panose="020B0604030504040204" pitchFamily="34" charset="0"/>
              <a:ea typeface="Verdana" panose="020B0604030504040204" pitchFamily="34" charset="0"/>
              <a:cs typeface="Calibri"/>
              <a:sym typeface="Calibri"/>
            </a:endParaRPr>
          </a:p>
          <a:p>
            <a:r>
              <a:rPr lang="da-DK" b="1" dirty="0" smtClean="0">
                <a:solidFill>
                  <a:schemeClr val="accent3"/>
                </a:solidFill>
                <a:latin typeface="Verdana" panose="020B0604030504040204" pitchFamily="34" charset="0"/>
                <a:ea typeface="Verdana" panose="020B0604030504040204" pitchFamily="34" charset="0"/>
                <a:cs typeface="Calibri"/>
                <a:sym typeface="Calibri"/>
              </a:rPr>
              <a:t>Begynd med den opgavetype</a:t>
            </a:r>
            <a:r>
              <a:rPr lang="da-DK" dirty="0" smtClean="0">
                <a:latin typeface="Verdana" panose="020B0604030504040204" pitchFamily="34" charset="0"/>
                <a:ea typeface="Verdana" panose="020B0604030504040204" pitchFamily="34" charset="0"/>
                <a:cs typeface="Calibri"/>
                <a:sym typeface="Calibri"/>
              </a:rPr>
              <a:t>, du helst vil arbejde med. Du skal ikke nødvendigvis begynde med den første opgave efter diktatdelen.</a:t>
            </a:r>
          </a:p>
          <a:p>
            <a:endParaRPr lang="da-DK" dirty="0">
              <a:latin typeface="Verdana" panose="020B0604030504040204" pitchFamily="34" charset="0"/>
              <a:ea typeface="Verdana" panose="020B0604030504040204" pitchFamily="34" charset="0"/>
              <a:cs typeface="Calibri"/>
              <a:sym typeface="Calibri"/>
            </a:endParaRPr>
          </a:p>
          <a:p>
            <a:r>
              <a:rPr lang="da-DK" b="1" dirty="0" smtClean="0">
                <a:solidFill>
                  <a:schemeClr val="accent3"/>
                </a:solidFill>
                <a:latin typeface="Verdana" panose="020B0604030504040204" pitchFamily="34" charset="0"/>
                <a:ea typeface="Verdana" panose="020B0604030504040204" pitchFamily="34" charset="0"/>
                <a:cs typeface="Calibri"/>
                <a:sym typeface="Calibri"/>
              </a:rPr>
              <a:t>Sæt et mærke </a:t>
            </a:r>
            <a:r>
              <a:rPr lang="da-DK" dirty="0" smtClean="0">
                <a:latin typeface="Verdana" panose="020B0604030504040204" pitchFamily="34" charset="0"/>
                <a:ea typeface="Verdana" panose="020B0604030504040204" pitchFamily="34" charset="0"/>
                <a:cs typeface="Calibri"/>
                <a:sym typeface="Calibri"/>
              </a:rPr>
              <a:t>ved ord i diktatdelen, du er i tvivl om. Husk dog at slette dem, når du har rettet.</a:t>
            </a:r>
          </a:p>
          <a:p>
            <a:endParaRPr lang="da-DK" dirty="0" smtClean="0">
              <a:latin typeface="Verdana" panose="020B0604030504040204" pitchFamily="34" charset="0"/>
              <a:ea typeface="Verdana" panose="020B0604030504040204" pitchFamily="34" charset="0"/>
              <a:cs typeface="Calibri"/>
              <a:sym typeface="Calibri"/>
            </a:endParaRPr>
          </a:p>
          <a:p>
            <a:endParaRPr lang="da-DK" dirty="0">
              <a:latin typeface="Verdana" panose="020B0604030504040204" pitchFamily="34" charset="0"/>
              <a:ea typeface="Verdana" panose="020B0604030504040204" pitchFamily="34" charset="0"/>
              <a:cs typeface="Calibri"/>
              <a:sym typeface="Calibri"/>
            </a:endParaRPr>
          </a:p>
          <a:p>
            <a:r>
              <a:rPr lang="da-DK" b="1" dirty="0" smtClean="0">
                <a:solidFill>
                  <a:schemeClr val="accent3"/>
                </a:solidFill>
                <a:latin typeface="Verdana" panose="020B0604030504040204" pitchFamily="34" charset="0"/>
                <a:ea typeface="Verdana" panose="020B0604030504040204" pitchFamily="34" charset="0"/>
                <a:cs typeface="Calibri"/>
                <a:sym typeface="Calibri"/>
              </a:rPr>
              <a:t>Skriv mere</a:t>
            </a:r>
            <a:r>
              <a:rPr lang="da-DK" dirty="0" smtClean="0">
                <a:latin typeface="Verdana" panose="020B0604030504040204" pitchFamily="34" charset="0"/>
                <a:ea typeface="Verdana" panose="020B0604030504040204" pitchFamily="34" charset="0"/>
                <a:cs typeface="Calibri"/>
                <a:sym typeface="Calibri"/>
              </a:rPr>
              <a:t> i din hverdag. Det skærper din opmærksomhed på sprogbrug og grammatik, hvis du skriver ofte i din hverdag.   </a:t>
            </a:r>
          </a:p>
          <a:p>
            <a:endParaRPr lang="da-DK" dirty="0">
              <a:latin typeface="Verdana" panose="020B0604030504040204" pitchFamily="34" charset="0"/>
              <a:ea typeface="Verdana" panose="020B0604030504040204" pitchFamily="34" charset="0"/>
              <a:cs typeface="Calibri"/>
              <a:sym typeface="Calibri"/>
            </a:endParaRPr>
          </a:p>
          <a:p>
            <a:r>
              <a:rPr lang="da-DK" b="1" dirty="0" smtClean="0">
                <a:solidFill>
                  <a:schemeClr val="accent3"/>
                </a:solidFill>
                <a:latin typeface="Verdana" panose="020B0604030504040204" pitchFamily="34" charset="0"/>
                <a:ea typeface="Verdana" panose="020B0604030504040204" pitchFamily="34" charset="0"/>
                <a:cs typeface="Calibri"/>
                <a:sym typeface="Calibri"/>
              </a:rPr>
              <a:t>Vær </a:t>
            </a:r>
            <a:r>
              <a:rPr lang="da-DK" b="1" dirty="0">
                <a:solidFill>
                  <a:schemeClr val="accent3"/>
                </a:solidFill>
                <a:latin typeface="Verdana" panose="020B0604030504040204" pitchFamily="34" charset="0"/>
                <a:ea typeface="Verdana" panose="020B0604030504040204" pitchFamily="34" charset="0"/>
                <a:cs typeface="Calibri"/>
                <a:sym typeface="Calibri"/>
              </a:rPr>
              <a:t>sproglig opmærksom</a:t>
            </a:r>
            <a:r>
              <a:rPr lang="da-DK" dirty="0">
                <a:solidFill>
                  <a:schemeClr val="accent3"/>
                </a:solidFill>
                <a:latin typeface="Verdana" panose="020B0604030504040204" pitchFamily="34" charset="0"/>
                <a:ea typeface="Verdana" panose="020B0604030504040204" pitchFamily="34" charset="0"/>
                <a:cs typeface="Calibri"/>
                <a:sym typeface="Calibri"/>
              </a:rPr>
              <a:t> </a:t>
            </a:r>
            <a:r>
              <a:rPr lang="da-DK" dirty="0">
                <a:latin typeface="Verdana" panose="020B0604030504040204" pitchFamily="34" charset="0"/>
                <a:ea typeface="Verdana" panose="020B0604030504040204" pitchFamily="34" charset="0"/>
                <a:cs typeface="Calibri"/>
                <a:sym typeface="Calibri"/>
              </a:rPr>
              <a:t>i din hverdag. Læg mærke til </a:t>
            </a:r>
            <a:r>
              <a:rPr lang="da-DK" dirty="0" smtClean="0">
                <a:latin typeface="Verdana" panose="020B0604030504040204" pitchFamily="34" charset="0"/>
                <a:ea typeface="Verdana" panose="020B0604030504040204" pitchFamily="34" charset="0"/>
                <a:cs typeface="Calibri"/>
                <a:sym typeface="Calibri"/>
              </a:rPr>
              <a:t>busreklamer, skilte i dit </a:t>
            </a:r>
            <a:r>
              <a:rPr lang="da-DK" dirty="0">
                <a:latin typeface="Verdana" panose="020B0604030504040204" pitchFamily="34" charset="0"/>
                <a:ea typeface="Verdana" panose="020B0604030504040204" pitchFamily="34" charset="0"/>
                <a:cs typeface="Calibri"/>
                <a:sym typeface="Calibri"/>
              </a:rPr>
              <a:t>lokale butikscenter eller i gadebilledet i din by. Kan du fx finde </a:t>
            </a:r>
            <a:r>
              <a:rPr lang="da-DK" dirty="0" smtClean="0">
                <a:latin typeface="Verdana" panose="020B0604030504040204" pitchFamily="34" charset="0"/>
                <a:ea typeface="Verdana" panose="020B0604030504040204" pitchFamily="34" charset="0"/>
                <a:cs typeface="Calibri"/>
                <a:sym typeface="Calibri"/>
              </a:rPr>
              <a:t>noget, der ikke er skrevet korrekt? </a:t>
            </a:r>
            <a:endParaRPr lang="da-DK" b="1" dirty="0">
              <a:latin typeface="Verdana" panose="020B0604030504040204" pitchFamily="34" charset="0"/>
              <a:ea typeface="Verdana" panose="020B0604030504040204" pitchFamily="34" charset="0"/>
              <a:cs typeface="Calibri"/>
              <a:sym typeface="Calibri"/>
            </a:endParaRPr>
          </a:p>
          <a:p>
            <a:endParaRPr lang="da-DK" b="1" dirty="0" smtClean="0">
              <a:solidFill>
                <a:schemeClr val="accent3"/>
              </a:solidFill>
              <a:latin typeface="Verdana" panose="020B0604030504040204" pitchFamily="34" charset="0"/>
              <a:ea typeface="Verdana" panose="020B0604030504040204" pitchFamily="34" charset="0"/>
              <a:cs typeface="Calibri"/>
              <a:sym typeface="Calibri"/>
            </a:endParaRPr>
          </a:p>
          <a:p>
            <a:endParaRPr lang="da-DK" b="1" dirty="0">
              <a:latin typeface="Verdana" panose="020B0604030504040204" pitchFamily="34" charset="0"/>
              <a:ea typeface="Verdana" panose="020B0604030504040204" pitchFamily="34" charset="0"/>
              <a:cs typeface="Calibri"/>
              <a:sym typeface="Calibri"/>
            </a:endParaRPr>
          </a:p>
          <a:p>
            <a:endParaRPr sz="1800" b="1" i="1" dirty="0">
              <a:solidFill>
                <a:schemeClr val="accent3"/>
              </a:solidFill>
              <a:latin typeface="Calibri"/>
              <a:ea typeface="Calibri"/>
              <a:cs typeface="Calibri"/>
              <a:sym typeface="Calibri"/>
            </a:endParaRPr>
          </a:p>
        </p:txBody>
      </p:sp>
      <p:sp>
        <p:nvSpPr>
          <p:cNvPr id="27" name="Rektangel 26"/>
          <p:cNvSpPr/>
          <p:nvPr/>
        </p:nvSpPr>
        <p:spPr>
          <a:xfrm>
            <a:off x="2994845" y="5063993"/>
            <a:ext cx="5592711" cy="2837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Tree>
    <p:extLst>
      <p:ext uri="{BB962C8B-B14F-4D97-AF65-F5344CB8AC3E}">
        <p14:creationId xmlns:p14="http://schemas.microsoft.com/office/powerpoint/2010/main" val="3167972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ctrTitle"/>
          </p:nvPr>
        </p:nvSpPr>
        <p:spPr>
          <a:xfrm>
            <a:off x="2429999" y="3874789"/>
            <a:ext cx="8934687" cy="13788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sz="4200" b="1" dirty="0" smtClean="0">
                <a:latin typeface="Arial"/>
                <a:ea typeface="Arial"/>
                <a:cs typeface="Arial"/>
                <a:sym typeface="Arial"/>
              </a:rPr>
              <a:t/>
            </a:r>
            <a:br>
              <a:rPr lang="da-DK" sz="4200" b="1" dirty="0" smtClean="0">
                <a:latin typeface="Arial"/>
                <a:ea typeface="Arial"/>
                <a:cs typeface="Arial"/>
                <a:sym typeface="Arial"/>
              </a:rPr>
            </a:br>
            <a:r>
              <a:rPr lang="da-DK" sz="4200" dirty="0" smtClean="0">
                <a:latin typeface="Arial"/>
                <a:ea typeface="Arial"/>
                <a:cs typeface="Arial"/>
                <a:sym typeface="Arial"/>
              </a:rPr>
              <a:t>Materialer på emu.dk</a:t>
            </a:r>
            <a:r>
              <a:rPr lang="da-DK" sz="4200" dirty="0"/>
              <a:t/>
            </a:r>
            <a:br>
              <a:rPr lang="da-DK" sz="4200" dirty="0"/>
            </a:br>
            <a:endParaRPr sz="4200" dirty="0"/>
          </a:p>
        </p:txBody>
      </p:sp>
      <p:pic>
        <p:nvPicPr>
          <p:cNvPr id="244" name="Google Shape;244;p28"/>
          <p:cNvPicPr preferRelativeResize="0">
            <a:picLocks noGrp="1"/>
          </p:cNvPicPr>
          <p:nvPr>
            <p:ph type="pic" idx="2"/>
          </p:nvPr>
        </p:nvPicPr>
        <p:blipFill rotWithShape="1">
          <a:blip r:embed="rId3">
            <a:alphaModFix/>
          </a:blip>
          <a:srcRect t="28894" b="28894"/>
          <a:stretch/>
        </p:blipFill>
        <p:spPr>
          <a:prstGeom prst="rect">
            <a:avLst/>
          </a:prstGeom>
          <a:solidFill>
            <a:schemeClr val="lt1"/>
          </a:solidFill>
          <a:ln>
            <a:noFill/>
          </a:ln>
        </p:spPr>
      </p:pic>
      <p:sp>
        <p:nvSpPr>
          <p:cNvPr id="245" name="Google Shape;245;p28"/>
          <p:cNvSpPr txBox="1">
            <a:spLocks noGrp="1"/>
          </p:cNvSpPr>
          <p:nvPr>
            <p:ph type="body" idx="1"/>
          </p:nvPr>
        </p:nvSpPr>
        <p:spPr>
          <a:prstGeom prst="rect">
            <a:avLst/>
          </a:prstGeom>
          <a:solidFill>
            <a:schemeClr val="dk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6" name="Google Shape;246;p28"/>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7" name="Google Shape;247;p28"/>
          <p:cNvSpPr txBox="1">
            <a:spLocks noGrp="1"/>
          </p:cNvSpPr>
          <p:nvPr>
            <p:ph type="dt" idx="10"/>
          </p:nvPr>
        </p:nvSpPr>
        <p:spPr>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20. januar 2020</a:t>
            </a:r>
            <a:endParaRPr/>
          </a:p>
        </p:txBody>
      </p:sp>
      <p:sp>
        <p:nvSpPr>
          <p:cNvPr id="248" name="Google Shape;248;p28"/>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a:t>26</a:t>
            </a:fld>
            <a:endParaRPr/>
          </a:p>
        </p:txBody>
      </p:sp>
    </p:spTree>
    <p:extLst>
      <p:ext uri="{BB962C8B-B14F-4D97-AF65-F5344CB8AC3E}">
        <p14:creationId xmlns:p14="http://schemas.microsoft.com/office/powerpoint/2010/main" val="5212176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30"/>
          <p:cNvPicPr preferRelativeResize="0"/>
          <p:nvPr/>
        </p:nvPicPr>
        <p:blipFill rotWithShape="1">
          <a:blip r:embed="rId3">
            <a:alphaModFix/>
          </a:blip>
          <a:srcRect/>
          <a:stretch/>
        </p:blipFill>
        <p:spPr>
          <a:xfrm>
            <a:off x="7613546" y="3613572"/>
            <a:ext cx="872272" cy="1259948"/>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64" name="Google Shape;264;p30"/>
          <p:cNvPicPr preferRelativeResize="0"/>
          <p:nvPr/>
        </p:nvPicPr>
        <p:blipFill rotWithShape="1">
          <a:blip r:embed="rId4">
            <a:alphaModFix/>
          </a:blip>
          <a:srcRect/>
          <a:stretch/>
        </p:blipFill>
        <p:spPr>
          <a:xfrm>
            <a:off x="9563975" y="3613348"/>
            <a:ext cx="871365" cy="1248211"/>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65" name="Google Shape;265;p30"/>
          <p:cNvPicPr preferRelativeResize="0"/>
          <p:nvPr/>
        </p:nvPicPr>
        <p:blipFill rotWithShape="1">
          <a:blip r:embed="rId5">
            <a:alphaModFix/>
          </a:blip>
          <a:srcRect/>
          <a:stretch/>
        </p:blipFill>
        <p:spPr>
          <a:xfrm>
            <a:off x="8609965" y="3613572"/>
            <a:ext cx="873424" cy="1259948"/>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66" name="Google Shape;266;p30"/>
          <p:cNvPicPr preferRelativeResize="0"/>
          <p:nvPr/>
        </p:nvPicPr>
        <p:blipFill rotWithShape="1">
          <a:blip r:embed="rId6">
            <a:alphaModFix/>
          </a:blip>
          <a:srcRect/>
          <a:stretch/>
        </p:blipFill>
        <p:spPr>
          <a:xfrm>
            <a:off x="9565318" y="5360020"/>
            <a:ext cx="882001" cy="1272321"/>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67" name="Google Shape;267;p30"/>
          <p:cNvPicPr preferRelativeResize="0"/>
          <p:nvPr/>
        </p:nvPicPr>
        <p:blipFill rotWithShape="1">
          <a:blip r:embed="rId7">
            <a:alphaModFix/>
          </a:blip>
          <a:srcRect/>
          <a:stretch/>
        </p:blipFill>
        <p:spPr>
          <a:xfrm>
            <a:off x="8603311" y="5360020"/>
            <a:ext cx="885027" cy="1272321"/>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68" name="Google Shape;268;p30"/>
          <p:cNvPicPr preferRelativeResize="0"/>
          <p:nvPr/>
        </p:nvPicPr>
        <p:blipFill rotWithShape="1">
          <a:blip r:embed="rId8">
            <a:alphaModFix/>
          </a:blip>
          <a:srcRect/>
          <a:stretch/>
        </p:blipFill>
        <p:spPr>
          <a:xfrm>
            <a:off x="7588430" y="5360020"/>
            <a:ext cx="879332" cy="1272321"/>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69" name="Google Shape;269;p30"/>
          <p:cNvPicPr preferRelativeResize="0"/>
          <p:nvPr/>
        </p:nvPicPr>
        <p:blipFill rotWithShape="1">
          <a:blip r:embed="rId9">
            <a:alphaModFix/>
          </a:blip>
          <a:srcRect/>
          <a:stretch/>
        </p:blipFill>
        <p:spPr>
          <a:xfrm>
            <a:off x="10963558" y="3635120"/>
            <a:ext cx="861996" cy="1242980"/>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70" name="Google Shape;270;p30"/>
          <p:cNvPicPr preferRelativeResize="0"/>
          <p:nvPr/>
        </p:nvPicPr>
        <p:blipFill rotWithShape="1">
          <a:blip r:embed="rId10">
            <a:alphaModFix/>
          </a:blip>
          <a:srcRect/>
          <a:stretch/>
        </p:blipFill>
        <p:spPr>
          <a:xfrm>
            <a:off x="10990008" y="5360021"/>
            <a:ext cx="885135" cy="1286639"/>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
        <p:nvSpPr>
          <p:cNvPr id="272" name="Google Shape;272;p30"/>
          <p:cNvSpPr txBox="1">
            <a:spLocks noGrp="1"/>
          </p:cNvSpPr>
          <p:nvPr>
            <p:ph type="sldNum" idx="12"/>
          </p:nvPr>
        </p:nvSpPr>
        <p:spPr>
          <a:xfrm>
            <a:off x="1258604" y="6424917"/>
            <a:ext cx="193359" cy="125558"/>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5</a:t>
            </a:r>
            <a:endParaRPr/>
          </a:p>
        </p:txBody>
      </p:sp>
      <p:pic>
        <p:nvPicPr>
          <p:cNvPr id="273" name="Google Shape;273;p30"/>
          <p:cNvPicPr preferRelativeResize="0"/>
          <p:nvPr/>
        </p:nvPicPr>
        <p:blipFill rotWithShape="1">
          <a:blip r:embed="rId11">
            <a:alphaModFix/>
          </a:blip>
          <a:srcRect/>
          <a:stretch/>
        </p:blipFill>
        <p:spPr>
          <a:xfrm>
            <a:off x="3018263" y="3611579"/>
            <a:ext cx="2121377" cy="3020762"/>
          </a:xfrm>
          <a:prstGeom prst="rect">
            <a:avLst/>
          </a:prstGeom>
          <a:noFill/>
          <a:ln w="28575" cap="flat" cmpd="sng">
            <a:solidFill>
              <a:schemeClr val="dk1"/>
            </a:solidFill>
            <a:prstDash val="solid"/>
            <a:round/>
            <a:headEnd type="none" w="sm" len="sm"/>
            <a:tailEnd type="none" w="sm" len="sm"/>
          </a:ln>
        </p:spPr>
      </p:pic>
      <p:grpSp>
        <p:nvGrpSpPr>
          <p:cNvPr id="18" name="Group 4">
            <a:extLst>
              <a:ext uri="{FF2B5EF4-FFF2-40B4-BE49-F238E27FC236}">
                <a16:creationId xmlns:a16="http://schemas.microsoft.com/office/drawing/2014/main" id="{C65406F5-EA23-4BD6-925D-11FB45B30215}"/>
              </a:ext>
            </a:extLst>
          </p:cNvPr>
          <p:cNvGrpSpPr>
            <a:grpSpLocks noChangeAspect="1"/>
          </p:cNvGrpSpPr>
          <p:nvPr/>
        </p:nvGrpSpPr>
        <p:grpSpPr bwMode="auto">
          <a:xfrm>
            <a:off x="343498" y="344030"/>
            <a:ext cx="755959" cy="1012128"/>
            <a:chOff x="426" y="374"/>
            <a:chExt cx="301" cy="403"/>
          </a:xfrm>
        </p:grpSpPr>
        <p:sp>
          <p:nvSpPr>
            <p:cNvPr id="19" name="Freeform 5">
              <a:extLst>
                <a:ext uri="{FF2B5EF4-FFF2-40B4-BE49-F238E27FC236}">
                  <a16:creationId xmlns:a16="http://schemas.microsoft.com/office/drawing/2014/main" id="{C95C6543-9E6E-4ACC-8047-6DD2BAC6941D}"/>
                </a:ext>
              </a:extLst>
            </p:cNvPr>
            <p:cNvSpPr>
              <a:spLocks noEditPoints="1"/>
            </p:cNvSpPr>
            <p:nvPr/>
          </p:nvSpPr>
          <p:spPr bwMode="auto">
            <a:xfrm>
              <a:off x="426" y="374"/>
              <a:ext cx="301" cy="378"/>
            </a:xfrm>
            <a:custGeom>
              <a:avLst/>
              <a:gdLst>
                <a:gd name="T0" fmla="*/ 401 w 567"/>
                <a:gd name="T1" fmla="*/ 713 h 713"/>
                <a:gd name="T2" fmla="*/ 401 w 567"/>
                <a:gd name="T3" fmla="*/ 582 h 713"/>
                <a:gd name="T4" fmla="*/ 424 w 567"/>
                <a:gd name="T5" fmla="*/ 487 h 713"/>
                <a:gd name="T6" fmla="*/ 532 w 567"/>
                <a:gd name="T7" fmla="*/ 188 h 713"/>
                <a:gd name="T8" fmla="*/ 273 w 567"/>
                <a:gd name="T9" fmla="*/ 4 h 713"/>
                <a:gd name="T10" fmla="*/ 27 w 567"/>
                <a:gd name="T11" fmla="*/ 205 h 713"/>
                <a:gd name="T12" fmla="*/ 156 w 567"/>
                <a:gd name="T13" fmla="*/ 496 h 713"/>
                <a:gd name="T14" fmla="*/ 188 w 567"/>
                <a:gd name="T15" fmla="*/ 587 h 713"/>
                <a:gd name="T16" fmla="*/ 188 w 567"/>
                <a:gd name="T17" fmla="*/ 713 h 713"/>
                <a:gd name="T18" fmla="*/ 401 w 567"/>
                <a:gd name="T19" fmla="*/ 713 h 713"/>
                <a:gd name="T20" fmla="*/ 211 w 567"/>
                <a:gd name="T21" fmla="*/ 691 h 713"/>
                <a:gd name="T22" fmla="*/ 209 w 567"/>
                <a:gd name="T23" fmla="*/ 689 h 713"/>
                <a:gd name="T24" fmla="*/ 209 w 567"/>
                <a:gd name="T25" fmla="*/ 587 h 713"/>
                <a:gd name="T26" fmla="*/ 172 w 567"/>
                <a:gd name="T27" fmla="*/ 481 h 713"/>
                <a:gd name="T28" fmla="*/ 168 w 567"/>
                <a:gd name="T29" fmla="*/ 478 h 713"/>
                <a:gd name="T30" fmla="*/ 49 w 567"/>
                <a:gd name="T31" fmla="*/ 212 h 713"/>
                <a:gd name="T32" fmla="*/ 274 w 567"/>
                <a:gd name="T33" fmla="*/ 27 h 713"/>
                <a:gd name="T34" fmla="*/ 511 w 567"/>
                <a:gd name="T35" fmla="*/ 197 h 713"/>
                <a:gd name="T36" fmla="*/ 409 w 567"/>
                <a:gd name="T37" fmla="*/ 470 h 713"/>
                <a:gd name="T38" fmla="*/ 405 w 567"/>
                <a:gd name="T39" fmla="*/ 476 h 713"/>
                <a:gd name="T40" fmla="*/ 380 w 567"/>
                <a:gd name="T41" fmla="*/ 582 h 713"/>
                <a:gd name="T42" fmla="*/ 380 w 567"/>
                <a:gd name="T43" fmla="*/ 689 h 713"/>
                <a:gd name="T44" fmla="*/ 378 w 567"/>
                <a:gd name="T45" fmla="*/ 691 h 713"/>
                <a:gd name="T46" fmla="*/ 211 w 567"/>
                <a:gd name="T47" fmla="*/ 691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7" h="713">
                  <a:moveTo>
                    <a:pt x="401" y="713"/>
                  </a:moveTo>
                  <a:cubicBezTo>
                    <a:pt x="401" y="582"/>
                    <a:pt x="401" y="582"/>
                    <a:pt x="401" y="582"/>
                  </a:cubicBezTo>
                  <a:cubicBezTo>
                    <a:pt x="400" y="549"/>
                    <a:pt x="408" y="517"/>
                    <a:pt x="424" y="487"/>
                  </a:cubicBezTo>
                  <a:cubicBezTo>
                    <a:pt x="523" y="423"/>
                    <a:pt x="567" y="301"/>
                    <a:pt x="532" y="188"/>
                  </a:cubicBezTo>
                  <a:cubicBezTo>
                    <a:pt x="496" y="75"/>
                    <a:pt x="391" y="0"/>
                    <a:pt x="273" y="4"/>
                  </a:cubicBezTo>
                  <a:cubicBezTo>
                    <a:pt x="155" y="8"/>
                    <a:pt x="55" y="91"/>
                    <a:pt x="27" y="205"/>
                  </a:cubicBezTo>
                  <a:cubicBezTo>
                    <a:pt x="0" y="320"/>
                    <a:pt x="53" y="439"/>
                    <a:pt x="156" y="496"/>
                  </a:cubicBezTo>
                  <a:cubicBezTo>
                    <a:pt x="175" y="523"/>
                    <a:pt x="186" y="554"/>
                    <a:pt x="188" y="587"/>
                  </a:cubicBezTo>
                  <a:cubicBezTo>
                    <a:pt x="188" y="713"/>
                    <a:pt x="188" y="713"/>
                    <a:pt x="188" y="713"/>
                  </a:cubicBezTo>
                  <a:lnTo>
                    <a:pt x="401" y="713"/>
                  </a:lnTo>
                  <a:close/>
                  <a:moveTo>
                    <a:pt x="211" y="691"/>
                  </a:moveTo>
                  <a:cubicBezTo>
                    <a:pt x="209" y="689"/>
                    <a:pt x="209" y="689"/>
                    <a:pt x="209" y="689"/>
                  </a:cubicBezTo>
                  <a:cubicBezTo>
                    <a:pt x="209" y="587"/>
                    <a:pt x="209" y="587"/>
                    <a:pt x="209" y="587"/>
                  </a:cubicBezTo>
                  <a:cubicBezTo>
                    <a:pt x="207" y="549"/>
                    <a:pt x="194" y="512"/>
                    <a:pt x="172" y="481"/>
                  </a:cubicBezTo>
                  <a:cubicBezTo>
                    <a:pt x="171" y="480"/>
                    <a:pt x="170" y="479"/>
                    <a:pt x="168" y="478"/>
                  </a:cubicBezTo>
                  <a:cubicBezTo>
                    <a:pt x="73" y="427"/>
                    <a:pt x="24" y="318"/>
                    <a:pt x="49" y="212"/>
                  </a:cubicBezTo>
                  <a:cubicBezTo>
                    <a:pt x="73" y="107"/>
                    <a:pt x="166" y="31"/>
                    <a:pt x="274" y="27"/>
                  </a:cubicBezTo>
                  <a:cubicBezTo>
                    <a:pt x="382" y="23"/>
                    <a:pt x="480" y="93"/>
                    <a:pt x="511" y="197"/>
                  </a:cubicBezTo>
                  <a:cubicBezTo>
                    <a:pt x="543" y="301"/>
                    <a:pt x="501" y="413"/>
                    <a:pt x="409" y="470"/>
                  </a:cubicBezTo>
                  <a:cubicBezTo>
                    <a:pt x="407" y="472"/>
                    <a:pt x="406" y="474"/>
                    <a:pt x="405" y="476"/>
                  </a:cubicBezTo>
                  <a:cubicBezTo>
                    <a:pt x="387" y="509"/>
                    <a:pt x="379" y="545"/>
                    <a:pt x="380" y="582"/>
                  </a:cubicBezTo>
                  <a:cubicBezTo>
                    <a:pt x="380" y="689"/>
                    <a:pt x="380" y="689"/>
                    <a:pt x="380" y="689"/>
                  </a:cubicBezTo>
                  <a:cubicBezTo>
                    <a:pt x="378" y="691"/>
                    <a:pt x="378" y="691"/>
                    <a:pt x="378" y="691"/>
                  </a:cubicBezTo>
                  <a:lnTo>
                    <a:pt x="211" y="6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6">
              <a:extLst>
                <a:ext uri="{FF2B5EF4-FFF2-40B4-BE49-F238E27FC236}">
                  <a16:creationId xmlns:a16="http://schemas.microsoft.com/office/drawing/2014/main" id="{07311A10-B292-47F7-BFFA-620DF98C8428}"/>
                </a:ext>
              </a:extLst>
            </p:cNvPr>
            <p:cNvSpPr>
              <a:spLocks/>
            </p:cNvSpPr>
            <p:nvPr/>
          </p:nvSpPr>
          <p:spPr bwMode="auto">
            <a:xfrm>
              <a:off x="528" y="679"/>
              <a:ext cx="108" cy="14"/>
            </a:xfrm>
            <a:custGeom>
              <a:avLst/>
              <a:gdLst>
                <a:gd name="T0" fmla="*/ 191 w 205"/>
                <a:gd name="T1" fmla="*/ 28 h 28"/>
                <a:gd name="T2" fmla="*/ 13 w 205"/>
                <a:gd name="T3" fmla="*/ 28 h 28"/>
                <a:gd name="T4" fmla="*/ 0 w 205"/>
                <a:gd name="T5" fmla="*/ 14 h 28"/>
                <a:gd name="T6" fmla="*/ 13 w 205"/>
                <a:gd name="T7" fmla="*/ 0 h 28"/>
                <a:gd name="T8" fmla="*/ 191 w 205"/>
                <a:gd name="T9" fmla="*/ 0 h 28"/>
                <a:gd name="T10" fmla="*/ 205 w 205"/>
                <a:gd name="T11" fmla="*/ 14 h 28"/>
                <a:gd name="T12" fmla="*/ 191 w 205"/>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05" h="28">
                  <a:moveTo>
                    <a:pt x="191" y="28"/>
                  </a:moveTo>
                  <a:cubicBezTo>
                    <a:pt x="13" y="28"/>
                    <a:pt x="13" y="28"/>
                    <a:pt x="13" y="28"/>
                  </a:cubicBezTo>
                  <a:cubicBezTo>
                    <a:pt x="6" y="28"/>
                    <a:pt x="0" y="22"/>
                    <a:pt x="0" y="14"/>
                  </a:cubicBezTo>
                  <a:cubicBezTo>
                    <a:pt x="0" y="6"/>
                    <a:pt x="6" y="0"/>
                    <a:pt x="13" y="0"/>
                  </a:cubicBezTo>
                  <a:cubicBezTo>
                    <a:pt x="191" y="0"/>
                    <a:pt x="191" y="0"/>
                    <a:pt x="191" y="0"/>
                  </a:cubicBezTo>
                  <a:cubicBezTo>
                    <a:pt x="198" y="0"/>
                    <a:pt x="205" y="6"/>
                    <a:pt x="205" y="14"/>
                  </a:cubicBezTo>
                  <a:cubicBezTo>
                    <a:pt x="205" y="22"/>
                    <a:pt x="198" y="28"/>
                    <a:pt x="191"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7">
              <a:extLst>
                <a:ext uri="{FF2B5EF4-FFF2-40B4-BE49-F238E27FC236}">
                  <a16:creationId xmlns:a16="http://schemas.microsoft.com/office/drawing/2014/main" id="{A5185CCA-B751-4719-88B9-C68E1309CA7C}"/>
                </a:ext>
              </a:extLst>
            </p:cNvPr>
            <p:cNvSpPr>
              <a:spLocks noEditPoints="1"/>
            </p:cNvSpPr>
            <p:nvPr/>
          </p:nvSpPr>
          <p:spPr bwMode="auto">
            <a:xfrm>
              <a:off x="536" y="495"/>
              <a:ext cx="84" cy="197"/>
            </a:xfrm>
            <a:custGeom>
              <a:avLst/>
              <a:gdLst>
                <a:gd name="T0" fmla="*/ 93 w 159"/>
                <a:gd name="T1" fmla="*/ 369 h 373"/>
                <a:gd name="T2" fmla="*/ 97 w 159"/>
                <a:gd name="T3" fmla="*/ 362 h 373"/>
                <a:gd name="T4" fmla="*/ 97 w 159"/>
                <a:gd name="T5" fmla="*/ 79 h 373"/>
                <a:gd name="T6" fmla="*/ 98 w 159"/>
                <a:gd name="T7" fmla="*/ 78 h 373"/>
                <a:gd name="T8" fmla="*/ 148 w 159"/>
                <a:gd name="T9" fmla="*/ 77 h 373"/>
                <a:gd name="T10" fmla="*/ 159 w 159"/>
                <a:gd name="T11" fmla="*/ 66 h 373"/>
                <a:gd name="T12" fmla="*/ 148 w 159"/>
                <a:gd name="T13" fmla="*/ 55 h 373"/>
                <a:gd name="T14" fmla="*/ 98 w 159"/>
                <a:gd name="T15" fmla="*/ 56 h 373"/>
                <a:gd name="T16" fmla="*/ 97 w 159"/>
                <a:gd name="T17" fmla="*/ 55 h 373"/>
                <a:gd name="T18" fmla="*/ 97 w 159"/>
                <a:gd name="T19" fmla="*/ 24 h 373"/>
                <a:gd name="T20" fmla="*/ 95 w 159"/>
                <a:gd name="T21" fmla="*/ 18 h 373"/>
                <a:gd name="T22" fmla="*/ 65 w 159"/>
                <a:gd name="T23" fmla="*/ 1 h 373"/>
                <a:gd name="T24" fmla="*/ 29 w 159"/>
                <a:gd name="T25" fmla="*/ 16 h 373"/>
                <a:gd name="T26" fmla="*/ 5 w 159"/>
                <a:gd name="T27" fmla="*/ 66 h 373"/>
                <a:gd name="T28" fmla="*/ 30 w 159"/>
                <a:gd name="T29" fmla="*/ 79 h 373"/>
                <a:gd name="T30" fmla="*/ 73 w 159"/>
                <a:gd name="T31" fmla="*/ 78 h 373"/>
                <a:gd name="T32" fmla="*/ 75 w 159"/>
                <a:gd name="T33" fmla="*/ 80 h 373"/>
                <a:gd name="T34" fmla="*/ 75 w 159"/>
                <a:gd name="T35" fmla="*/ 362 h 373"/>
                <a:gd name="T36" fmla="*/ 86 w 159"/>
                <a:gd name="T37" fmla="*/ 373 h 373"/>
                <a:gd name="T38" fmla="*/ 93 w 159"/>
                <a:gd name="T39" fmla="*/ 369 h 373"/>
                <a:gd name="T40" fmla="*/ 27 w 159"/>
                <a:gd name="T41" fmla="*/ 58 h 373"/>
                <a:gd name="T42" fmla="*/ 26 w 159"/>
                <a:gd name="T43" fmla="*/ 55 h 373"/>
                <a:gd name="T44" fmla="*/ 44 w 159"/>
                <a:gd name="T45" fmla="*/ 32 h 373"/>
                <a:gd name="T46" fmla="*/ 63 w 159"/>
                <a:gd name="T47" fmla="*/ 22 h 373"/>
                <a:gd name="T48" fmla="*/ 75 w 159"/>
                <a:gd name="T49" fmla="*/ 29 h 373"/>
                <a:gd name="T50" fmla="*/ 75 w 159"/>
                <a:gd name="T51" fmla="*/ 55 h 373"/>
                <a:gd name="T52" fmla="*/ 73 w 159"/>
                <a:gd name="T53" fmla="*/ 57 h 373"/>
                <a:gd name="T54" fmla="*/ 53 w 159"/>
                <a:gd name="T55" fmla="*/ 57 h 373"/>
                <a:gd name="T56" fmla="*/ 30 w 159"/>
                <a:gd name="T57" fmla="*/ 58 h 373"/>
                <a:gd name="T58" fmla="*/ 27 w 159"/>
                <a:gd name="T59" fmla="*/ 5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373">
                  <a:moveTo>
                    <a:pt x="93" y="369"/>
                  </a:moveTo>
                  <a:cubicBezTo>
                    <a:pt x="95" y="367"/>
                    <a:pt x="97" y="365"/>
                    <a:pt x="97" y="362"/>
                  </a:cubicBezTo>
                  <a:cubicBezTo>
                    <a:pt x="97" y="79"/>
                    <a:pt x="97" y="79"/>
                    <a:pt x="97" y="79"/>
                  </a:cubicBezTo>
                  <a:cubicBezTo>
                    <a:pt x="98" y="78"/>
                    <a:pt x="98" y="78"/>
                    <a:pt x="98" y="78"/>
                  </a:cubicBezTo>
                  <a:cubicBezTo>
                    <a:pt x="126" y="77"/>
                    <a:pt x="145" y="77"/>
                    <a:pt x="148" y="77"/>
                  </a:cubicBezTo>
                  <a:cubicBezTo>
                    <a:pt x="154" y="77"/>
                    <a:pt x="159" y="72"/>
                    <a:pt x="159" y="66"/>
                  </a:cubicBezTo>
                  <a:cubicBezTo>
                    <a:pt x="159" y="60"/>
                    <a:pt x="154" y="55"/>
                    <a:pt x="148" y="55"/>
                  </a:cubicBezTo>
                  <a:cubicBezTo>
                    <a:pt x="145" y="55"/>
                    <a:pt x="126" y="56"/>
                    <a:pt x="98" y="56"/>
                  </a:cubicBezTo>
                  <a:cubicBezTo>
                    <a:pt x="97" y="55"/>
                    <a:pt x="97" y="55"/>
                    <a:pt x="97" y="55"/>
                  </a:cubicBezTo>
                  <a:cubicBezTo>
                    <a:pt x="97" y="24"/>
                    <a:pt x="97" y="24"/>
                    <a:pt x="97" y="24"/>
                  </a:cubicBezTo>
                  <a:cubicBezTo>
                    <a:pt x="97" y="22"/>
                    <a:pt x="96" y="19"/>
                    <a:pt x="95" y="18"/>
                  </a:cubicBezTo>
                  <a:cubicBezTo>
                    <a:pt x="87" y="8"/>
                    <a:pt x="77" y="2"/>
                    <a:pt x="65" y="1"/>
                  </a:cubicBezTo>
                  <a:cubicBezTo>
                    <a:pt x="51" y="0"/>
                    <a:pt x="38" y="6"/>
                    <a:pt x="29" y="16"/>
                  </a:cubicBezTo>
                  <a:cubicBezTo>
                    <a:pt x="9" y="36"/>
                    <a:pt x="0" y="52"/>
                    <a:pt x="5" y="66"/>
                  </a:cubicBezTo>
                  <a:cubicBezTo>
                    <a:pt x="10" y="75"/>
                    <a:pt x="20" y="81"/>
                    <a:pt x="30" y="79"/>
                  </a:cubicBezTo>
                  <a:cubicBezTo>
                    <a:pt x="73" y="78"/>
                    <a:pt x="73" y="78"/>
                    <a:pt x="73" y="78"/>
                  </a:cubicBezTo>
                  <a:cubicBezTo>
                    <a:pt x="75" y="80"/>
                    <a:pt x="75" y="80"/>
                    <a:pt x="75" y="80"/>
                  </a:cubicBezTo>
                  <a:cubicBezTo>
                    <a:pt x="75" y="362"/>
                    <a:pt x="75" y="362"/>
                    <a:pt x="75" y="362"/>
                  </a:cubicBezTo>
                  <a:cubicBezTo>
                    <a:pt x="75" y="368"/>
                    <a:pt x="80" y="373"/>
                    <a:pt x="86" y="373"/>
                  </a:cubicBezTo>
                  <a:cubicBezTo>
                    <a:pt x="89" y="373"/>
                    <a:pt x="91" y="372"/>
                    <a:pt x="93" y="369"/>
                  </a:cubicBezTo>
                  <a:close/>
                  <a:moveTo>
                    <a:pt x="27" y="58"/>
                  </a:moveTo>
                  <a:cubicBezTo>
                    <a:pt x="26" y="55"/>
                    <a:pt x="26" y="55"/>
                    <a:pt x="26" y="55"/>
                  </a:cubicBezTo>
                  <a:cubicBezTo>
                    <a:pt x="30" y="46"/>
                    <a:pt x="37" y="38"/>
                    <a:pt x="44" y="32"/>
                  </a:cubicBezTo>
                  <a:cubicBezTo>
                    <a:pt x="49" y="26"/>
                    <a:pt x="55" y="22"/>
                    <a:pt x="63" y="22"/>
                  </a:cubicBezTo>
                  <a:cubicBezTo>
                    <a:pt x="67" y="23"/>
                    <a:pt x="71" y="25"/>
                    <a:pt x="75" y="29"/>
                  </a:cubicBezTo>
                  <a:cubicBezTo>
                    <a:pt x="75" y="55"/>
                    <a:pt x="75" y="55"/>
                    <a:pt x="75" y="55"/>
                  </a:cubicBezTo>
                  <a:cubicBezTo>
                    <a:pt x="73" y="57"/>
                    <a:pt x="73" y="57"/>
                    <a:pt x="73" y="57"/>
                  </a:cubicBezTo>
                  <a:cubicBezTo>
                    <a:pt x="64" y="57"/>
                    <a:pt x="58" y="57"/>
                    <a:pt x="53" y="57"/>
                  </a:cubicBezTo>
                  <a:cubicBezTo>
                    <a:pt x="45" y="57"/>
                    <a:pt x="37" y="58"/>
                    <a:pt x="30" y="58"/>
                  </a:cubicBezTo>
                  <a:cubicBezTo>
                    <a:pt x="29" y="58"/>
                    <a:pt x="28" y="58"/>
                    <a:pt x="27" y="5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8">
              <a:extLst>
                <a:ext uri="{FF2B5EF4-FFF2-40B4-BE49-F238E27FC236}">
                  <a16:creationId xmlns:a16="http://schemas.microsoft.com/office/drawing/2014/main" id="{00E670A6-C5D4-4BEB-82F5-A4C7D3144959}"/>
                </a:ext>
              </a:extLst>
            </p:cNvPr>
            <p:cNvSpPr>
              <a:spLocks/>
            </p:cNvSpPr>
            <p:nvPr/>
          </p:nvSpPr>
          <p:spPr bwMode="auto">
            <a:xfrm>
              <a:off x="560" y="740"/>
              <a:ext cx="43" cy="37"/>
            </a:xfrm>
            <a:custGeom>
              <a:avLst/>
              <a:gdLst>
                <a:gd name="T0" fmla="*/ 82 w 82"/>
                <a:gd name="T1" fmla="*/ 69 h 69"/>
                <a:gd name="T2" fmla="*/ 82 w 82"/>
                <a:gd name="T3" fmla="*/ 66 h 69"/>
                <a:gd name="T4" fmla="*/ 82 w 82"/>
                <a:gd name="T5" fmla="*/ 11 h 69"/>
                <a:gd name="T6" fmla="*/ 71 w 82"/>
                <a:gd name="T7" fmla="*/ 0 h 69"/>
                <a:gd name="T8" fmla="*/ 61 w 82"/>
                <a:gd name="T9" fmla="*/ 11 h 69"/>
                <a:gd name="T10" fmla="*/ 61 w 82"/>
                <a:gd name="T11" fmla="*/ 46 h 69"/>
                <a:gd name="T12" fmla="*/ 59 w 82"/>
                <a:gd name="T13" fmla="*/ 47 h 69"/>
                <a:gd name="T14" fmla="*/ 23 w 82"/>
                <a:gd name="T15" fmla="*/ 47 h 69"/>
                <a:gd name="T16" fmla="*/ 22 w 82"/>
                <a:gd name="T17" fmla="*/ 46 h 69"/>
                <a:gd name="T18" fmla="*/ 22 w 82"/>
                <a:gd name="T19" fmla="*/ 11 h 69"/>
                <a:gd name="T20" fmla="*/ 11 w 82"/>
                <a:gd name="T21" fmla="*/ 0 h 69"/>
                <a:gd name="T22" fmla="*/ 0 w 82"/>
                <a:gd name="T23" fmla="*/ 11 h 69"/>
                <a:gd name="T24" fmla="*/ 0 w 82"/>
                <a:gd name="T25" fmla="*/ 69 h 69"/>
                <a:gd name="T26" fmla="*/ 82 w 82"/>
                <a:gd name="T2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69">
                  <a:moveTo>
                    <a:pt x="82" y="69"/>
                  </a:moveTo>
                  <a:cubicBezTo>
                    <a:pt x="82" y="69"/>
                    <a:pt x="82" y="68"/>
                    <a:pt x="82" y="66"/>
                  </a:cubicBezTo>
                  <a:cubicBezTo>
                    <a:pt x="82" y="11"/>
                    <a:pt x="82" y="11"/>
                    <a:pt x="82" y="11"/>
                  </a:cubicBezTo>
                  <a:cubicBezTo>
                    <a:pt x="82" y="5"/>
                    <a:pt x="77" y="0"/>
                    <a:pt x="71" y="0"/>
                  </a:cubicBezTo>
                  <a:cubicBezTo>
                    <a:pt x="65" y="0"/>
                    <a:pt x="61" y="5"/>
                    <a:pt x="61" y="11"/>
                  </a:cubicBezTo>
                  <a:cubicBezTo>
                    <a:pt x="61" y="46"/>
                    <a:pt x="61" y="46"/>
                    <a:pt x="61" y="46"/>
                  </a:cubicBezTo>
                  <a:cubicBezTo>
                    <a:pt x="59" y="47"/>
                    <a:pt x="59" y="47"/>
                    <a:pt x="59" y="47"/>
                  </a:cubicBezTo>
                  <a:cubicBezTo>
                    <a:pt x="23" y="47"/>
                    <a:pt x="23" y="47"/>
                    <a:pt x="23" y="47"/>
                  </a:cubicBezTo>
                  <a:cubicBezTo>
                    <a:pt x="22" y="46"/>
                    <a:pt x="22" y="46"/>
                    <a:pt x="22" y="46"/>
                  </a:cubicBezTo>
                  <a:cubicBezTo>
                    <a:pt x="22" y="11"/>
                    <a:pt x="22" y="11"/>
                    <a:pt x="22" y="11"/>
                  </a:cubicBezTo>
                  <a:cubicBezTo>
                    <a:pt x="22" y="5"/>
                    <a:pt x="17" y="0"/>
                    <a:pt x="11" y="0"/>
                  </a:cubicBezTo>
                  <a:cubicBezTo>
                    <a:pt x="5" y="0"/>
                    <a:pt x="0" y="5"/>
                    <a:pt x="0" y="11"/>
                  </a:cubicBezTo>
                  <a:cubicBezTo>
                    <a:pt x="0" y="69"/>
                    <a:pt x="0" y="69"/>
                    <a:pt x="0" y="69"/>
                  </a:cubicBezTo>
                  <a:lnTo>
                    <a:pt x="82"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23" name="Google Shape;424;p47"/>
          <p:cNvPicPr preferRelativeResize="0"/>
          <p:nvPr/>
        </p:nvPicPr>
        <p:blipFill rotWithShape="1">
          <a:blip r:embed="rId12">
            <a:alphaModFix/>
          </a:blip>
          <a:srcRect l="2395" t="3739" r="4744"/>
          <a:stretch/>
        </p:blipFill>
        <p:spPr>
          <a:xfrm>
            <a:off x="5337449" y="3602828"/>
            <a:ext cx="2064904" cy="3015869"/>
          </a:xfrm>
          <a:prstGeom prst="rect">
            <a:avLst/>
          </a:prstGeom>
          <a:noFill/>
          <a:ln w="28575" cap="flat" cmpd="sng">
            <a:solidFill>
              <a:schemeClr val="dk1"/>
            </a:solidFill>
            <a:prstDash val="solid"/>
            <a:round/>
            <a:headEnd type="none" w="sm" len="sm"/>
            <a:tailEnd type="none" w="sm" len="sm"/>
          </a:ln>
          <a:effectLst>
            <a:outerShdw blurRad="50800" dist="38100" dir="2700000" algn="tl" rotWithShape="0">
              <a:prstClr val="black">
                <a:alpha val="40000"/>
              </a:prstClr>
            </a:outerShdw>
          </a:effectLst>
        </p:spPr>
      </p:pic>
      <p:sp>
        <p:nvSpPr>
          <p:cNvPr id="24"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solidFill>
                  <a:schemeClr val="tx1"/>
                </a:solidFill>
                <a:latin typeface="Arial" panose="020B0604020202020204" pitchFamily="34" charset="0"/>
                <a:ea typeface="Arial"/>
                <a:cs typeface="Arial" panose="020B0604020202020204" pitchFamily="34" charset="0"/>
                <a:sym typeface="Arial"/>
              </a:rPr>
              <a:t>Redskaber fra </a:t>
            </a:r>
            <a:r>
              <a:rPr lang="da-DK" sz="3400" b="1" i="1" dirty="0" smtClean="0">
                <a:solidFill>
                  <a:schemeClr val="tx1"/>
                </a:solidFill>
                <a:latin typeface="Arial" panose="020B0604020202020204" pitchFamily="34" charset="0"/>
                <a:ea typeface="Arial"/>
                <a:cs typeface="Arial" panose="020B0604020202020204" pitchFamily="34" charset="0"/>
                <a:sym typeface="Arial"/>
              </a:rPr>
              <a:t>Program for elevløft</a:t>
            </a:r>
            <a:endParaRPr lang="da-DK" sz="3400" b="1" i="1" dirty="0" smtClean="0">
              <a:solidFill>
                <a:schemeClr val="accent1"/>
              </a:solidFill>
              <a:latin typeface="Arial" panose="020B0604020202020204" pitchFamily="34" charset="0"/>
              <a:ea typeface="Arial"/>
              <a:cs typeface="Arial" panose="020B0604020202020204" pitchFamily="34" charset="0"/>
              <a:sym typeface="Arial"/>
            </a:endParaRPr>
          </a:p>
        </p:txBody>
      </p:sp>
      <p:sp>
        <p:nvSpPr>
          <p:cNvPr id="25" name="Google Shape;521;p57"/>
          <p:cNvSpPr/>
          <p:nvPr/>
        </p:nvSpPr>
        <p:spPr>
          <a:xfrm>
            <a:off x="931178" y="1131986"/>
            <a:ext cx="11489422" cy="3849853"/>
          </a:xfrm>
          <a:prstGeom prst="rect">
            <a:avLst/>
          </a:prstGeom>
          <a:noFill/>
          <a:ln>
            <a:noFill/>
          </a:ln>
        </p:spPr>
        <p:txBody>
          <a:bodyPr spcFirstLastPara="1" wrap="square" lIns="121900" tIns="60925" rIns="121900" bIns="60925" anchor="t" anchorCtr="0">
            <a:noAutofit/>
          </a:bodyPr>
          <a:lstStyle/>
          <a:p>
            <a:r>
              <a:rPr lang="da-DK" sz="1800" dirty="0" smtClean="0"/>
              <a:t>I forbindelse med arbejdet i </a:t>
            </a:r>
            <a:r>
              <a:rPr lang="da-DK" sz="1800" dirty="0" err="1" smtClean="0"/>
              <a:t>BUVM’s</a:t>
            </a:r>
            <a:r>
              <a:rPr lang="da-DK" sz="1800" dirty="0" smtClean="0"/>
              <a:t> ”Program for elevløft” fra skoleåret 2017/18 til skoleåret 2019/20 blev der i et samarbejde mellem BUVM og Rambøll lavet en række materialer </a:t>
            </a:r>
          </a:p>
          <a:p>
            <a:r>
              <a:rPr lang="da-DK" sz="1800" dirty="0" smtClean="0"/>
              <a:t>målrettet elever, </a:t>
            </a:r>
            <a:r>
              <a:rPr lang="da-DK" sz="1800" smtClean="0"/>
              <a:t>der </a:t>
            </a:r>
            <a:r>
              <a:rPr lang="da-DK" smtClean="0"/>
              <a:t>er</a:t>
            </a:r>
            <a:r>
              <a:rPr lang="da-DK" sz="1800" smtClean="0"/>
              <a:t> </a:t>
            </a:r>
            <a:r>
              <a:rPr lang="da-DK" sz="1800" dirty="0" smtClean="0"/>
              <a:t>fagligt udfordrede. </a:t>
            </a:r>
          </a:p>
          <a:p>
            <a:endParaRPr lang="da-DK" dirty="0"/>
          </a:p>
          <a:p>
            <a:r>
              <a:rPr lang="da-DK" sz="1800" dirty="0" smtClean="0"/>
              <a:t>Her kan man bl.a. finde redskaber, der </a:t>
            </a:r>
            <a:r>
              <a:rPr lang="da-DK" dirty="0" smtClean="0"/>
              <a:t>fokuserer på retskrivning og på forberedelse til retskrivningsprøven. Disse redskaber har</a:t>
            </a:r>
            <a:r>
              <a:rPr lang="da-DK" sz="1800" dirty="0" smtClean="0"/>
              <a:t> </a:t>
            </a:r>
            <a:r>
              <a:rPr lang="da-DK" sz="1800" i="1" dirty="0" smtClean="0"/>
              <a:t>peer </a:t>
            </a:r>
            <a:r>
              <a:rPr lang="da-DK" sz="1800" i="1" dirty="0" err="1" smtClean="0"/>
              <a:t>learning</a:t>
            </a:r>
            <a:r>
              <a:rPr lang="da-DK" sz="1800" dirty="0" smtClean="0"/>
              <a:t> som didaktisk omdrejningspunkt.</a:t>
            </a:r>
            <a:endParaRPr lang="da-DK" dirty="0" smtClean="0">
              <a:latin typeface="Calibri"/>
              <a:cs typeface="Calibri"/>
              <a:sym typeface="Calibri"/>
            </a:endParaRPr>
          </a:p>
          <a:p>
            <a:endParaRPr lang="da-DK" sz="1800" dirty="0">
              <a:latin typeface="Calibri"/>
              <a:cs typeface="Calibri"/>
              <a:sym typeface="Calibri"/>
            </a:endParaRPr>
          </a:p>
          <a:p>
            <a:r>
              <a:rPr lang="da-DK" dirty="0">
                <a:cs typeface="Calibri"/>
                <a:sym typeface="Calibri"/>
              </a:rPr>
              <a:t>Redskaberne kan </a:t>
            </a:r>
            <a:r>
              <a:rPr lang="da-DK" dirty="0" smtClean="0">
                <a:cs typeface="Calibri"/>
                <a:sym typeface="Calibri"/>
              </a:rPr>
              <a:t>findes ved at klikke </a:t>
            </a:r>
            <a:r>
              <a:rPr lang="da-DK" dirty="0" smtClean="0">
                <a:cs typeface="Calibri"/>
                <a:sym typeface="Calibri"/>
                <a:hlinkClick r:id="rId13"/>
              </a:rPr>
              <a:t>her</a:t>
            </a:r>
            <a:r>
              <a:rPr lang="da-DK" dirty="0" smtClean="0">
                <a:cs typeface="Calibri"/>
                <a:sym typeface="Calibri"/>
              </a:rPr>
              <a:t> (alternativt kan man tilgå: kortlink.dk/2aqae).  </a:t>
            </a:r>
            <a:br>
              <a:rPr lang="da-DK" dirty="0" smtClean="0">
                <a:cs typeface="Calibri"/>
                <a:sym typeface="Calibri"/>
              </a:rPr>
            </a:br>
            <a:endParaRPr lang="da-DK" sz="1800" dirty="0" smtClean="0"/>
          </a:p>
        </p:txBody>
      </p:sp>
      <p:pic>
        <p:nvPicPr>
          <p:cNvPr id="4" name="Billede 3"/>
          <p:cNvPicPr>
            <a:picLocks noChangeAspect="1"/>
          </p:cNvPicPr>
          <p:nvPr/>
        </p:nvPicPr>
        <p:blipFill>
          <a:blip r:embed="rId14"/>
          <a:stretch>
            <a:fillRect/>
          </a:stretch>
        </p:blipFill>
        <p:spPr>
          <a:xfrm>
            <a:off x="609083" y="4464206"/>
            <a:ext cx="1884125" cy="1035265"/>
          </a:xfrm>
          <a:prstGeom prst="rect">
            <a:avLst/>
          </a:prstGeom>
        </p:spPr>
      </p:pic>
    </p:spTree>
    <p:extLst>
      <p:ext uri="{BB962C8B-B14F-4D97-AF65-F5344CB8AC3E}">
        <p14:creationId xmlns:p14="http://schemas.microsoft.com/office/powerpoint/2010/main" val="923963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67"/>
          <p:cNvPicPr preferRelativeResize="0">
            <a:picLocks noGrp="1"/>
          </p:cNvPicPr>
          <p:nvPr>
            <p:ph type="pic" idx="2"/>
          </p:nvPr>
        </p:nvPicPr>
        <p:blipFill rotWithShape="1">
          <a:blip r:embed="rId3">
            <a:alphaModFix/>
          </a:blip>
          <a:srcRect t="7802" b="7802"/>
          <a:stretch/>
        </p:blipFill>
        <p:spPr>
          <a:prstGeom prst="rect">
            <a:avLst/>
          </a:prstGeom>
          <a:noFill/>
          <a:ln>
            <a:noFill/>
          </a:ln>
        </p:spPr>
      </p:pic>
      <p:sp>
        <p:nvSpPr>
          <p:cNvPr id="593" name="Google Shape;593;p67"/>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dirty="0"/>
          </a:p>
        </p:txBody>
      </p:sp>
      <p:sp>
        <p:nvSpPr>
          <p:cNvPr id="592" name="Google Shape;592;p67"/>
          <p:cNvSpPr txBox="1">
            <a:spLocks noGrp="1"/>
          </p:cNvSpPr>
          <p:nvPr>
            <p:ph type="sldNum" idx="4294967295"/>
          </p:nvPr>
        </p:nvSpPr>
        <p:spPr>
          <a:xfrm>
            <a:off x="0" y="6911975"/>
            <a:ext cx="0" cy="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endParaRPr dirty="0"/>
          </a:p>
        </p:txBody>
      </p:sp>
      <p:sp>
        <p:nvSpPr>
          <p:cNvPr id="596" name="Google Shape;596;p67"/>
          <p:cNvSpPr/>
          <p:nvPr/>
        </p:nvSpPr>
        <p:spPr>
          <a:xfrm>
            <a:off x="877619" y="1321451"/>
            <a:ext cx="3727038"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a-DK" sz="4800" b="1" dirty="0">
                <a:solidFill>
                  <a:schemeClr val="tx1"/>
                </a:solidFill>
                <a:latin typeface="Source Sans Pro"/>
                <a:ea typeface="Source Sans Pro"/>
                <a:cs typeface="Source Sans Pro"/>
                <a:sym typeface="Source Sans Pro"/>
              </a:rPr>
              <a:t>Spørgsmål?</a:t>
            </a:r>
            <a:endParaRPr sz="4800" dirty="0">
              <a:solidFill>
                <a:schemeClr val="tx1"/>
              </a:solidFill>
              <a:sym typeface="Arial"/>
            </a:endParaRPr>
          </a:p>
        </p:txBody>
      </p:sp>
      <p:grpSp>
        <p:nvGrpSpPr>
          <p:cNvPr id="9" name="Group 4">
            <a:extLst>
              <a:ext uri="{FF2B5EF4-FFF2-40B4-BE49-F238E27FC236}">
                <a16:creationId xmlns:a16="http://schemas.microsoft.com/office/drawing/2014/main" id="{49690C66-A8CD-4D99-9425-482390F80A8E}"/>
              </a:ext>
            </a:extLst>
          </p:cNvPr>
          <p:cNvGrpSpPr>
            <a:grpSpLocks noChangeAspect="1"/>
          </p:cNvGrpSpPr>
          <p:nvPr/>
        </p:nvGrpSpPr>
        <p:grpSpPr bwMode="auto">
          <a:xfrm>
            <a:off x="2857870" y="5183149"/>
            <a:ext cx="1690795" cy="1196760"/>
            <a:chOff x="377" y="435"/>
            <a:chExt cx="397" cy="281"/>
          </a:xfrm>
        </p:grpSpPr>
        <p:sp>
          <p:nvSpPr>
            <p:cNvPr id="10" name="Freeform 5">
              <a:extLst>
                <a:ext uri="{FF2B5EF4-FFF2-40B4-BE49-F238E27FC236}">
                  <a16:creationId xmlns:a16="http://schemas.microsoft.com/office/drawing/2014/main" id="{A826984E-A739-4821-B85E-BAD2DB9FEBAD}"/>
                </a:ext>
              </a:extLst>
            </p:cNvPr>
            <p:cNvSpPr>
              <a:spLocks noEditPoints="1"/>
            </p:cNvSpPr>
            <p:nvPr/>
          </p:nvSpPr>
          <p:spPr bwMode="auto">
            <a:xfrm>
              <a:off x="377" y="435"/>
              <a:ext cx="397" cy="281"/>
            </a:xfrm>
            <a:custGeom>
              <a:avLst/>
              <a:gdLst>
                <a:gd name="T0" fmla="*/ 103 w 704"/>
                <a:gd name="T1" fmla="*/ 32 h 496"/>
                <a:gd name="T2" fmla="*/ 32 w 704"/>
                <a:gd name="T3" fmla="*/ 103 h 496"/>
                <a:gd name="T4" fmla="*/ 32 w 704"/>
                <a:gd name="T5" fmla="*/ 393 h 496"/>
                <a:gd name="T6" fmla="*/ 103 w 704"/>
                <a:gd name="T7" fmla="*/ 464 h 496"/>
                <a:gd name="T8" fmla="*/ 601 w 704"/>
                <a:gd name="T9" fmla="*/ 464 h 496"/>
                <a:gd name="T10" fmla="*/ 672 w 704"/>
                <a:gd name="T11" fmla="*/ 393 h 496"/>
                <a:gd name="T12" fmla="*/ 672 w 704"/>
                <a:gd name="T13" fmla="*/ 103 h 496"/>
                <a:gd name="T14" fmla="*/ 601 w 704"/>
                <a:gd name="T15" fmla="*/ 32 h 496"/>
                <a:gd name="T16" fmla="*/ 103 w 704"/>
                <a:gd name="T17" fmla="*/ 32 h 496"/>
                <a:gd name="T18" fmla="*/ 103 w 704"/>
                <a:gd name="T19" fmla="*/ 0 h 496"/>
                <a:gd name="T20" fmla="*/ 601 w 704"/>
                <a:gd name="T21" fmla="*/ 0 h 496"/>
                <a:gd name="T22" fmla="*/ 704 w 704"/>
                <a:gd name="T23" fmla="*/ 103 h 496"/>
                <a:gd name="T24" fmla="*/ 704 w 704"/>
                <a:gd name="T25" fmla="*/ 393 h 496"/>
                <a:gd name="T26" fmla="*/ 601 w 704"/>
                <a:gd name="T27" fmla="*/ 496 h 496"/>
                <a:gd name="T28" fmla="*/ 103 w 704"/>
                <a:gd name="T29" fmla="*/ 496 h 496"/>
                <a:gd name="T30" fmla="*/ 0 w 704"/>
                <a:gd name="T31" fmla="*/ 393 h 496"/>
                <a:gd name="T32" fmla="*/ 0 w 704"/>
                <a:gd name="T33" fmla="*/ 103 h 496"/>
                <a:gd name="T34" fmla="*/ 103 w 704"/>
                <a:gd name="T35"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496">
                  <a:moveTo>
                    <a:pt x="103" y="32"/>
                  </a:moveTo>
                  <a:cubicBezTo>
                    <a:pt x="64" y="32"/>
                    <a:pt x="32" y="64"/>
                    <a:pt x="32" y="103"/>
                  </a:cubicBezTo>
                  <a:cubicBezTo>
                    <a:pt x="32" y="393"/>
                    <a:pt x="32" y="393"/>
                    <a:pt x="32" y="393"/>
                  </a:cubicBezTo>
                  <a:cubicBezTo>
                    <a:pt x="32" y="432"/>
                    <a:pt x="64" y="464"/>
                    <a:pt x="103" y="464"/>
                  </a:cubicBezTo>
                  <a:cubicBezTo>
                    <a:pt x="601" y="464"/>
                    <a:pt x="601" y="464"/>
                    <a:pt x="601" y="464"/>
                  </a:cubicBezTo>
                  <a:cubicBezTo>
                    <a:pt x="640" y="464"/>
                    <a:pt x="672" y="432"/>
                    <a:pt x="672" y="393"/>
                  </a:cubicBezTo>
                  <a:cubicBezTo>
                    <a:pt x="672" y="103"/>
                    <a:pt x="672" y="103"/>
                    <a:pt x="672" y="103"/>
                  </a:cubicBezTo>
                  <a:cubicBezTo>
                    <a:pt x="672" y="64"/>
                    <a:pt x="640" y="32"/>
                    <a:pt x="601" y="32"/>
                  </a:cubicBezTo>
                  <a:lnTo>
                    <a:pt x="103" y="32"/>
                  </a:lnTo>
                  <a:close/>
                  <a:moveTo>
                    <a:pt x="103" y="0"/>
                  </a:moveTo>
                  <a:cubicBezTo>
                    <a:pt x="601" y="0"/>
                    <a:pt x="601" y="0"/>
                    <a:pt x="601" y="0"/>
                  </a:cubicBezTo>
                  <a:cubicBezTo>
                    <a:pt x="658" y="0"/>
                    <a:pt x="704" y="46"/>
                    <a:pt x="704" y="103"/>
                  </a:cubicBezTo>
                  <a:cubicBezTo>
                    <a:pt x="704" y="393"/>
                    <a:pt x="704" y="393"/>
                    <a:pt x="704" y="393"/>
                  </a:cubicBezTo>
                  <a:cubicBezTo>
                    <a:pt x="704" y="450"/>
                    <a:pt x="658" y="496"/>
                    <a:pt x="601" y="496"/>
                  </a:cubicBezTo>
                  <a:cubicBezTo>
                    <a:pt x="103" y="496"/>
                    <a:pt x="103" y="496"/>
                    <a:pt x="103" y="496"/>
                  </a:cubicBezTo>
                  <a:cubicBezTo>
                    <a:pt x="46" y="496"/>
                    <a:pt x="0" y="450"/>
                    <a:pt x="0" y="393"/>
                  </a:cubicBezTo>
                  <a:cubicBezTo>
                    <a:pt x="0" y="103"/>
                    <a:pt x="0" y="103"/>
                    <a:pt x="0" y="103"/>
                  </a:cubicBezTo>
                  <a:cubicBezTo>
                    <a:pt x="0" y="46"/>
                    <a:pt x="46" y="0"/>
                    <a:pt x="10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E951C6DD-AC71-40DA-B969-6CA89301C586}"/>
                </a:ext>
              </a:extLst>
            </p:cNvPr>
            <p:cNvSpPr>
              <a:spLocks/>
            </p:cNvSpPr>
            <p:nvPr/>
          </p:nvSpPr>
          <p:spPr bwMode="auto">
            <a:xfrm>
              <a:off x="421" y="471"/>
              <a:ext cx="309" cy="146"/>
            </a:xfrm>
            <a:custGeom>
              <a:avLst/>
              <a:gdLst>
                <a:gd name="T0" fmla="*/ 519 w 548"/>
                <a:gd name="T1" fmla="*/ 6 h 259"/>
                <a:gd name="T2" fmla="*/ 542 w 548"/>
                <a:gd name="T3" fmla="*/ 7 h 259"/>
                <a:gd name="T4" fmla="*/ 541 w 548"/>
                <a:gd name="T5" fmla="*/ 30 h 259"/>
                <a:gd name="T6" fmla="*/ 285 w 548"/>
                <a:gd name="T7" fmla="*/ 254 h 259"/>
                <a:gd name="T8" fmla="*/ 263 w 548"/>
                <a:gd name="T9" fmla="*/ 254 h 259"/>
                <a:gd name="T10" fmla="*/ 7 w 548"/>
                <a:gd name="T11" fmla="*/ 30 h 259"/>
                <a:gd name="T12" fmla="*/ 6 w 548"/>
                <a:gd name="T13" fmla="*/ 7 h 259"/>
                <a:gd name="T14" fmla="*/ 29 w 548"/>
                <a:gd name="T15" fmla="*/ 6 h 259"/>
                <a:gd name="T16" fmla="*/ 274 w 548"/>
                <a:gd name="T17" fmla="*/ 221 h 259"/>
                <a:gd name="T18" fmla="*/ 519 w 548"/>
                <a:gd name="T19" fmla="*/ 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259">
                  <a:moveTo>
                    <a:pt x="519" y="6"/>
                  </a:moveTo>
                  <a:cubicBezTo>
                    <a:pt x="526" y="0"/>
                    <a:pt x="536" y="1"/>
                    <a:pt x="542" y="7"/>
                  </a:cubicBezTo>
                  <a:cubicBezTo>
                    <a:pt x="548" y="14"/>
                    <a:pt x="547" y="24"/>
                    <a:pt x="541" y="30"/>
                  </a:cubicBezTo>
                  <a:cubicBezTo>
                    <a:pt x="285" y="254"/>
                    <a:pt x="285" y="254"/>
                    <a:pt x="285" y="254"/>
                  </a:cubicBezTo>
                  <a:cubicBezTo>
                    <a:pt x="279" y="259"/>
                    <a:pt x="269" y="259"/>
                    <a:pt x="263" y="254"/>
                  </a:cubicBezTo>
                  <a:cubicBezTo>
                    <a:pt x="7" y="30"/>
                    <a:pt x="7" y="30"/>
                    <a:pt x="7" y="30"/>
                  </a:cubicBezTo>
                  <a:cubicBezTo>
                    <a:pt x="1" y="24"/>
                    <a:pt x="0" y="14"/>
                    <a:pt x="6" y="7"/>
                  </a:cubicBezTo>
                  <a:cubicBezTo>
                    <a:pt x="12" y="1"/>
                    <a:pt x="22" y="0"/>
                    <a:pt x="29" y="6"/>
                  </a:cubicBezTo>
                  <a:cubicBezTo>
                    <a:pt x="274" y="221"/>
                    <a:pt x="274" y="221"/>
                    <a:pt x="274" y="221"/>
                  </a:cubicBezTo>
                  <a:lnTo>
                    <a:pt x="5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3" name="Billede 2"/>
          <p:cNvPicPr>
            <a:picLocks noChangeAspect="1"/>
          </p:cNvPicPr>
          <p:nvPr/>
        </p:nvPicPr>
        <p:blipFill rotWithShape="1">
          <a:blip r:embed="rId4">
            <a:extLst>
              <a:ext uri="{28A0092B-C50C-407E-A947-70E740481C1C}">
                <a14:useLocalDpi xmlns:a14="http://schemas.microsoft.com/office/drawing/2010/main" val="0"/>
              </a:ext>
            </a:extLst>
          </a:blip>
          <a:srcRect l="1708" b="5961"/>
          <a:stretch/>
        </p:blipFill>
        <p:spPr>
          <a:xfrm>
            <a:off x="4855027" y="5183149"/>
            <a:ext cx="6663097" cy="1196760"/>
          </a:xfrm>
          <a:prstGeom prst="rect">
            <a:avLst/>
          </a:prstGeom>
          <a:ln w="28575">
            <a:solidFill>
              <a:schemeClr val="accent3"/>
            </a:solidFill>
          </a:ln>
        </p:spPr>
      </p:pic>
    </p:spTree>
    <p:extLst>
      <p:ext uri="{BB962C8B-B14F-4D97-AF65-F5344CB8AC3E}">
        <p14:creationId xmlns:p14="http://schemas.microsoft.com/office/powerpoint/2010/main" val="1191607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11850" y="623375"/>
            <a:ext cx="9118533" cy="1692000"/>
          </a:xfrm>
          <a:prstGeom prst="rect">
            <a:avLst/>
          </a:prstGeom>
          <a:noFill/>
          <a:ln>
            <a:noFill/>
          </a:ln>
        </p:spPr>
        <p:txBody>
          <a:bodyPr spcFirstLastPara="1" wrap="square" lIns="0" tIns="0" rIns="0" bIns="0" anchor="t" anchorCtr="0">
            <a:noAutofit/>
          </a:bodyPr>
          <a:lstStyle/>
          <a:p>
            <a:pPr lvl="0"/>
            <a:r>
              <a:rPr lang="da-DK" sz="4000" b="1" dirty="0">
                <a:latin typeface="Arial"/>
                <a:ea typeface="Arial"/>
                <a:cs typeface="Arial"/>
                <a:sym typeface="Arial"/>
              </a:rPr>
              <a:t>Til </a:t>
            </a:r>
            <a:r>
              <a:rPr lang="da-DK" sz="4000" b="1" dirty="0" smtClean="0">
                <a:latin typeface="Arial"/>
                <a:ea typeface="Arial"/>
                <a:cs typeface="Arial"/>
                <a:sym typeface="Arial"/>
              </a:rPr>
              <a:t>læreren – materialets opbygning </a:t>
            </a:r>
            <a:endParaRPr sz="4000" b="1" dirty="0">
              <a:latin typeface="Arial"/>
              <a:ea typeface="Arial"/>
              <a:cs typeface="Arial"/>
              <a:sym typeface="Arial"/>
            </a:endParaRPr>
          </a:p>
        </p:txBody>
      </p:sp>
      <p:sp>
        <p:nvSpPr>
          <p:cNvPr id="5"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7" name="Google Shape;203;p25"/>
          <p:cNvSpPr/>
          <p:nvPr/>
        </p:nvSpPr>
        <p:spPr>
          <a:xfrm>
            <a:off x="533140" y="1695617"/>
            <a:ext cx="11060146" cy="4955553"/>
          </a:xfrm>
          <a:prstGeom prst="rect">
            <a:avLst/>
          </a:prstGeom>
          <a:noFill/>
          <a:ln>
            <a:noFill/>
          </a:ln>
        </p:spPr>
        <p:txBody>
          <a:bodyPr spcFirstLastPara="1" wrap="square" lIns="91425" tIns="45700" rIns="91425" bIns="45700" anchor="t" anchorCtr="0">
            <a:noAutofit/>
          </a:bodyPr>
          <a:lstStyle/>
          <a:p>
            <a:pPr>
              <a:buClr>
                <a:schemeClr val="dk1"/>
              </a:buClr>
              <a:buSzPts val="2800"/>
            </a:pPr>
            <a:r>
              <a:rPr lang="da-DK" dirty="0">
                <a:ea typeface="Verdana"/>
                <a:cs typeface="Verdana"/>
                <a:sym typeface="Verdana"/>
              </a:rPr>
              <a:t>Materialet om </a:t>
            </a:r>
            <a:r>
              <a:rPr lang="da-DK" dirty="0" smtClean="0">
                <a:ea typeface="Verdana"/>
                <a:cs typeface="Verdana"/>
                <a:sym typeface="Verdana"/>
              </a:rPr>
              <a:t>prøven i retskrivning </a:t>
            </a:r>
            <a:r>
              <a:rPr lang="da-DK" dirty="0">
                <a:ea typeface="Verdana"/>
                <a:cs typeface="Verdana"/>
                <a:sym typeface="Verdana"/>
              </a:rPr>
              <a:t>i dansk er en PowerPoint-præsentation, og det indeholder 4 dele (der henvender sig til eleverne). Det kan redigeres og kan tilpasses og differentieres efter behov og elevgruppe.</a:t>
            </a:r>
            <a:r>
              <a:rPr lang="da-DK" dirty="0">
                <a:solidFill>
                  <a:schemeClr val="dk1"/>
                </a:solidFill>
                <a:ea typeface="Verdana"/>
                <a:cs typeface="Verdana"/>
                <a:sym typeface="Verdana"/>
              </a:rPr>
              <a:t> </a:t>
            </a:r>
            <a:r>
              <a:rPr lang="da-DK" dirty="0">
                <a:ea typeface="Verdana"/>
                <a:cs typeface="Verdana"/>
                <a:sym typeface="Verdana"/>
              </a:rPr>
              <a:t> </a:t>
            </a:r>
          </a:p>
          <a:p>
            <a:pPr lvl="0">
              <a:buClr>
                <a:schemeClr val="dk1"/>
              </a:buClr>
              <a:buSzPts val="2800"/>
            </a:pPr>
            <a:endParaRPr lang="da-DK" dirty="0">
              <a:ea typeface="Verdana"/>
              <a:cs typeface="Verdana"/>
              <a:sym typeface="Verdana"/>
            </a:endParaRPr>
          </a:p>
          <a:p>
            <a:pPr lvl="0">
              <a:buClr>
                <a:schemeClr val="dk1"/>
              </a:buClr>
              <a:buSzPts val="2800"/>
            </a:pPr>
            <a:r>
              <a:rPr lang="da-DK" dirty="0">
                <a:ea typeface="Verdana"/>
                <a:cs typeface="Verdana"/>
                <a:sym typeface="Verdana"/>
              </a:rPr>
              <a:t>Materialet består af:</a:t>
            </a:r>
          </a:p>
          <a:p>
            <a:pPr lvl="1">
              <a:buClr>
                <a:schemeClr val="bg2"/>
              </a:buClr>
              <a:buSzPts val="2800"/>
            </a:pPr>
            <a:r>
              <a:rPr lang="da-DK" sz="1800" b="1" dirty="0" smtClean="0">
                <a:latin typeface="Verdana"/>
                <a:ea typeface="Verdana"/>
                <a:cs typeface="Verdana"/>
                <a:sym typeface="Verdana"/>
              </a:rPr>
              <a:t>	</a:t>
            </a:r>
          </a:p>
          <a:p>
            <a:pPr lvl="1">
              <a:buClr>
                <a:schemeClr val="bg2"/>
              </a:buClr>
              <a:buSzPts val="2800"/>
            </a:pPr>
            <a:r>
              <a:rPr lang="da-DK" sz="1800" b="1" dirty="0">
                <a:latin typeface="Verdana"/>
                <a:ea typeface="Verdana"/>
                <a:cs typeface="Verdana"/>
                <a:sym typeface="Verdana"/>
              </a:rPr>
              <a:t>	</a:t>
            </a:r>
            <a:r>
              <a:rPr lang="da-DK" sz="1800" b="1" dirty="0" smtClean="0">
                <a:latin typeface="Verdana"/>
                <a:ea typeface="Verdana"/>
                <a:cs typeface="Verdana"/>
                <a:sym typeface="Verdana"/>
              </a:rPr>
              <a:t>Del 1: </a:t>
            </a:r>
            <a:r>
              <a:rPr lang="da-DK" sz="1800" dirty="0" smtClean="0">
                <a:latin typeface="Verdana"/>
                <a:ea typeface="Verdana"/>
                <a:cs typeface="Verdana"/>
                <a:sym typeface="Verdana"/>
              </a:rPr>
              <a:t>Retskrivningsprøvens opbygning og udformning (slide 6)</a:t>
            </a:r>
          </a:p>
          <a:p>
            <a:pPr lvl="1">
              <a:buClr>
                <a:schemeClr val="bg2"/>
              </a:buClr>
              <a:buSzPts val="2800"/>
            </a:pPr>
            <a:endParaRPr lang="da-DK" sz="1800" b="1" dirty="0">
              <a:latin typeface="Verdana"/>
              <a:ea typeface="Verdana"/>
              <a:cs typeface="Verdana"/>
              <a:sym typeface="Verdana"/>
            </a:endParaRPr>
          </a:p>
          <a:p>
            <a:pPr lvl="1">
              <a:buClr>
                <a:schemeClr val="bg2"/>
              </a:buClr>
              <a:buSzPts val="2800"/>
            </a:pPr>
            <a:r>
              <a:rPr lang="da-DK" sz="1800" b="1" dirty="0" smtClean="0">
                <a:latin typeface="Verdana"/>
                <a:ea typeface="Verdana"/>
                <a:cs typeface="Verdana"/>
                <a:sym typeface="Verdana"/>
              </a:rPr>
              <a:t>	Del 2: </a:t>
            </a:r>
            <a:r>
              <a:rPr lang="da-DK" dirty="0" smtClean="0">
                <a:latin typeface="Verdana"/>
                <a:ea typeface="Verdana"/>
                <a:cs typeface="Verdana"/>
                <a:sym typeface="Verdana"/>
              </a:rPr>
              <a:t>Fokus på diktatdelen </a:t>
            </a:r>
            <a:r>
              <a:rPr lang="da-DK" dirty="0">
                <a:ea typeface="Verdana"/>
                <a:cs typeface="Verdana"/>
                <a:sym typeface="Verdana"/>
              </a:rPr>
              <a:t>(slide 9</a:t>
            </a:r>
            <a:r>
              <a:rPr lang="da-DK" dirty="0" smtClean="0">
                <a:ea typeface="Verdana"/>
                <a:cs typeface="Verdana"/>
                <a:sym typeface="Verdana"/>
              </a:rPr>
              <a:t>)</a:t>
            </a:r>
            <a:endParaRPr lang="da-DK" dirty="0" smtClean="0">
              <a:latin typeface="Verdana"/>
              <a:ea typeface="Verdana"/>
              <a:cs typeface="Verdana"/>
              <a:sym typeface="Verdana"/>
            </a:endParaRPr>
          </a:p>
          <a:p>
            <a:pPr lvl="1">
              <a:buClr>
                <a:schemeClr val="bg2"/>
              </a:buClr>
              <a:buSzPts val="2800"/>
            </a:pPr>
            <a:endParaRPr lang="da-DK" sz="1800" dirty="0" smtClean="0">
              <a:latin typeface="Verdana"/>
              <a:ea typeface="Verdana"/>
              <a:cs typeface="Verdana"/>
              <a:sym typeface="Verdana"/>
            </a:endParaRPr>
          </a:p>
          <a:p>
            <a:pPr lvl="1">
              <a:buClr>
                <a:schemeClr val="bg2"/>
              </a:buClr>
              <a:buSzPts val="2800"/>
            </a:pPr>
            <a:r>
              <a:rPr lang="da-DK" sz="1800" b="1" dirty="0" smtClean="0">
                <a:latin typeface="Verdana"/>
                <a:ea typeface="Verdana"/>
                <a:cs typeface="Verdana"/>
                <a:sym typeface="Verdana"/>
              </a:rPr>
              <a:t>	Del 3: </a:t>
            </a:r>
            <a:r>
              <a:rPr lang="da-DK" dirty="0" smtClean="0">
                <a:latin typeface="Verdana"/>
                <a:ea typeface="Verdana"/>
                <a:cs typeface="Verdana"/>
                <a:sym typeface="Verdana"/>
              </a:rPr>
              <a:t>Fokus på opgavedelen </a:t>
            </a:r>
            <a:r>
              <a:rPr lang="da-DK" dirty="0">
                <a:ea typeface="Verdana"/>
                <a:cs typeface="Verdana"/>
                <a:sym typeface="Verdana"/>
              </a:rPr>
              <a:t>(slide </a:t>
            </a:r>
            <a:r>
              <a:rPr lang="da-DK" dirty="0" smtClean="0">
                <a:ea typeface="Verdana"/>
                <a:cs typeface="Verdana"/>
                <a:sym typeface="Verdana"/>
              </a:rPr>
              <a:t>17)</a:t>
            </a:r>
            <a:endParaRPr lang="da-DK" dirty="0" smtClean="0">
              <a:latin typeface="Verdana"/>
              <a:ea typeface="Verdana"/>
              <a:cs typeface="Verdana"/>
              <a:sym typeface="Verdana"/>
            </a:endParaRPr>
          </a:p>
          <a:p>
            <a:pPr lvl="1">
              <a:buClr>
                <a:schemeClr val="bg2"/>
              </a:buClr>
              <a:buSzPts val="2800"/>
            </a:pPr>
            <a:endParaRPr lang="da-DK" sz="1800" dirty="0">
              <a:latin typeface="Verdana"/>
              <a:ea typeface="Verdana"/>
              <a:cs typeface="Verdana"/>
              <a:sym typeface="Verdana"/>
            </a:endParaRPr>
          </a:p>
          <a:p>
            <a:pPr lvl="1">
              <a:buClr>
                <a:schemeClr val="bg2"/>
              </a:buClr>
              <a:buSzPts val="2800"/>
            </a:pPr>
            <a:r>
              <a:rPr lang="da-DK" dirty="0" smtClean="0">
                <a:latin typeface="Verdana"/>
                <a:ea typeface="Verdana"/>
                <a:cs typeface="Verdana"/>
                <a:sym typeface="Verdana"/>
              </a:rPr>
              <a:t>	</a:t>
            </a:r>
            <a:r>
              <a:rPr lang="da-DK" b="1" dirty="0" smtClean="0">
                <a:latin typeface="Verdana"/>
                <a:ea typeface="Verdana"/>
                <a:cs typeface="Verdana"/>
                <a:sym typeface="Verdana"/>
              </a:rPr>
              <a:t>Del 4:</a:t>
            </a:r>
            <a:r>
              <a:rPr lang="da-DK" dirty="0" smtClean="0">
                <a:latin typeface="Verdana"/>
                <a:ea typeface="Verdana"/>
                <a:cs typeface="Verdana"/>
                <a:sym typeface="Verdana"/>
              </a:rPr>
              <a:t> Gode råd til retskrivningsprøven (slide 24)</a:t>
            </a:r>
            <a:endParaRPr lang="da-DK" sz="1800" dirty="0">
              <a:latin typeface="Verdana"/>
              <a:ea typeface="Verdana"/>
              <a:cs typeface="Verdana"/>
              <a:sym typeface="Verdana"/>
            </a:endParaRPr>
          </a:p>
          <a:p>
            <a:pPr marL="285750" lvl="1" indent="-285750">
              <a:buClr>
                <a:schemeClr val="bg2"/>
              </a:buClr>
              <a:buSzPts val="2800"/>
              <a:buFont typeface="Arial" panose="020B0604020202020204" pitchFamily="34" charset="0"/>
              <a:buChar char="•"/>
            </a:pPr>
            <a:endParaRPr lang="da-DK" sz="1800" dirty="0" smtClean="0">
              <a:latin typeface="Verdana"/>
              <a:ea typeface="Verdana"/>
              <a:cs typeface="Verdana"/>
              <a:sym typeface="Verdana"/>
            </a:endParaRPr>
          </a:p>
          <a:p>
            <a:pPr lvl="1">
              <a:buClr>
                <a:schemeClr val="dk1"/>
              </a:buClr>
              <a:buSzPts val="2800"/>
            </a:pPr>
            <a:endParaRPr lang="da-DK" sz="2000" dirty="0">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latin typeface="Verdana"/>
              <a:ea typeface="Verdana"/>
              <a:cs typeface="Verdana"/>
              <a:sym typeface="Verdana"/>
            </a:endParaRPr>
          </a:p>
        </p:txBody>
      </p:sp>
    </p:spTree>
    <p:extLst>
      <p:ext uri="{BB962C8B-B14F-4D97-AF65-F5344CB8AC3E}">
        <p14:creationId xmlns:p14="http://schemas.microsoft.com/office/powerpoint/2010/main" val="2245685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11849" y="623375"/>
            <a:ext cx="10843505" cy="1692000"/>
          </a:xfrm>
          <a:prstGeom prst="rect">
            <a:avLst/>
          </a:prstGeom>
          <a:noFill/>
          <a:ln>
            <a:noFill/>
          </a:ln>
        </p:spPr>
        <p:txBody>
          <a:bodyPr spcFirstLastPara="1" wrap="square" lIns="0" tIns="0" rIns="0" bIns="0" anchor="t" anchorCtr="0">
            <a:noAutofit/>
          </a:bodyPr>
          <a:lstStyle/>
          <a:p>
            <a:pPr lvl="0"/>
            <a:r>
              <a:rPr lang="da-DK" sz="4000" b="1" dirty="0" err="1" smtClean="0">
                <a:latin typeface="Arial"/>
                <a:ea typeface="Arial"/>
                <a:cs typeface="Arial"/>
                <a:sym typeface="Arial"/>
              </a:rPr>
              <a:t>Øveprøver</a:t>
            </a:r>
            <a:r>
              <a:rPr lang="da-DK" sz="4000" b="1" dirty="0" smtClean="0">
                <a:latin typeface="Arial"/>
                <a:ea typeface="Arial"/>
                <a:cs typeface="Arial"/>
                <a:sym typeface="Arial"/>
              </a:rPr>
              <a:t> og eksempelprøver</a:t>
            </a:r>
            <a:endParaRPr sz="4000" b="1" dirty="0">
              <a:latin typeface="Arial"/>
              <a:ea typeface="Arial"/>
              <a:cs typeface="Arial"/>
              <a:sym typeface="Arial"/>
            </a:endParaRPr>
          </a:p>
        </p:txBody>
      </p:sp>
      <p:sp>
        <p:nvSpPr>
          <p:cNvPr id="203" name="Google Shape;203;p25"/>
          <p:cNvSpPr/>
          <p:nvPr/>
        </p:nvSpPr>
        <p:spPr>
          <a:xfrm>
            <a:off x="511850" y="1695618"/>
            <a:ext cx="11347070" cy="3108600"/>
          </a:xfrm>
          <a:prstGeom prst="rect">
            <a:avLst/>
          </a:prstGeom>
          <a:noFill/>
          <a:ln>
            <a:noFill/>
          </a:ln>
        </p:spPr>
        <p:txBody>
          <a:bodyPr spcFirstLastPara="1" wrap="square" lIns="91425" tIns="45700" rIns="91425" bIns="45700" anchor="t" anchorCtr="0">
            <a:noAutofit/>
          </a:bodyPr>
          <a:lstStyle/>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marL="342900" lvl="1" indent="-34290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marL="285750" lvl="1" indent="-28575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lvl="1">
              <a:buClr>
                <a:schemeClr val="dk1"/>
              </a:buClr>
              <a:buSzPts val="2800"/>
            </a:pPr>
            <a:endParaRPr lang="da-DK" sz="20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solidFill>
                <a:schemeClr val="dk1"/>
              </a:solidFill>
              <a:latin typeface="Verdana"/>
              <a:ea typeface="Verdana"/>
              <a:cs typeface="Verdana"/>
              <a:sym typeface="Verdana"/>
            </a:endParaRPr>
          </a:p>
        </p:txBody>
      </p:sp>
      <p:sp>
        <p:nvSpPr>
          <p:cNvPr id="5"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9" name="Google Shape;203;p25"/>
          <p:cNvSpPr/>
          <p:nvPr/>
        </p:nvSpPr>
        <p:spPr>
          <a:xfrm>
            <a:off x="424764" y="1673650"/>
            <a:ext cx="11347070" cy="3108600"/>
          </a:xfrm>
          <a:prstGeom prst="rect">
            <a:avLst/>
          </a:prstGeom>
          <a:noFill/>
          <a:ln>
            <a:noFill/>
          </a:ln>
        </p:spPr>
        <p:txBody>
          <a:bodyPr spcFirstLastPara="1" wrap="square" lIns="91425" tIns="45700" rIns="91425" bIns="45700" anchor="t" anchorCtr="0">
            <a:noAutofit/>
          </a:bodyPr>
          <a:lstStyle/>
          <a:p>
            <a:pPr lvl="0">
              <a:buClr>
                <a:schemeClr val="dk1"/>
              </a:buClr>
              <a:buSzPts val="2800"/>
            </a:pPr>
            <a:r>
              <a:rPr lang="da-DK" dirty="0"/>
              <a:t>Styrelsen for Undervisning og Kvalitet og Styrelsen for It og Læring gør det muligt for skolerne at afvikle tidligere stillede prøver på </a:t>
            </a:r>
            <a:r>
              <a:rPr lang="da-DK" dirty="0" smtClean="0"/>
              <a:t>testogprøver.dk.</a:t>
            </a:r>
          </a:p>
          <a:p>
            <a:pPr lvl="0">
              <a:buClr>
                <a:schemeClr val="dk1"/>
              </a:buClr>
              <a:buSzPts val="2800"/>
            </a:pPr>
            <a:endParaRPr lang="da-DK" dirty="0" smtClean="0"/>
          </a:p>
          <a:p>
            <a:pPr fontAlgn="base"/>
            <a:r>
              <a:rPr lang="da-DK" dirty="0" err="1"/>
              <a:t>Øveprøver</a:t>
            </a:r>
            <a:r>
              <a:rPr lang="da-DK" dirty="0"/>
              <a:t> er en mulighed for skolerne til at vise eleverne, hvordan prøverne bliver afviklet i testogprøver.dk, og skolerne vil eventuelt kunne anvende </a:t>
            </a:r>
            <a:r>
              <a:rPr lang="da-DK" dirty="0" err="1"/>
              <a:t>øveprøverne</a:t>
            </a:r>
            <a:r>
              <a:rPr lang="da-DK" dirty="0"/>
              <a:t> som terminsprøver</a:t>
            </a:r>
            <a:r>
              <a:rPr lang="da-DK" dirty="0" smtClean="0"/>
              <a:t>.</a:t>
            </a:r>
          </a:p>
          <a:p>
            <a:pPr fontAlgn="base"/>
            <a:endParaRPr lang="da-DK" dirty="0"/>
          </a:p>
          <a:p>
            <a:pPr fontAlgn="base"/>
            <a:r>
              <a:rPr lang="da-DK" dirty="0"/>
              <a:t>Uanset hvordan skolerne anvender </a:t>
            </a:r>
            <a:r>
              <a:rPr lang="da-DK" dirty="0" err="1"/>
              <a:t>øveprøverne</a:t>
            </a:r>
            <a:r>
              <a:rPr lang="da-DK" dirty="0"/>
              <a:t>, skal det understreges, at de alene er et tilbud, og at anvendelsen er skolernes egen beslutning</a:t>
            </a:r>
            <a:r>
              <a:rPr lang="da-DK" dirty="0" smtClean="0"/>
              <a:t>.</a:t>
            </a:r>
          </a:p>
          <a:p>
            <a:pPr fontAlgn="base"/>
            <a:endParaRPr lang="da-DK" dirty="0"/>
          </a:p>
          <a:p>
            <a:pPr fontAlgn="base"/>
            <a:r>
              <a:rPr lang="da-DK" dirty="0"/>
              <a:t>Der er således ikke etableret centrale backup-procedurer eller lignende i forbindelse med </a:t>
            </a:r>
            <a:r>
              <a:rPr lang="da-DK" dirty="0" err="1"/>
              <a:t>øveprøverne</a:t>
            </a:r>
            <a:r>
              <a:rPr lang="da-DK" dirty="0"/>
              <a:t>. Skulle det ske, at det ikke er muligt at tilgå testogprøver.dk under afviklingen af </a:t>
            </a:r>
            <a:r>
              <a:rPr lang="da-DK" dirty="0" err="1"/>
              <a:t>øveprøverne</a:t>
            </a:r>
            <a:r>
              <a:rPr lang="da-DK" dirty="0"/>
              <a:t>, vil det således være skolerne selv, der skal have en backup-plan klar</a:t>
            </a:r>
            <a:r>
              <a:rPr lang="da-DK" dirty="0" smtClean="0"/>
              <a:t>.</a:t>
            </a:r>
          </a:p>
          <a:p>
            <a:pPr fontAlgn="base"/>
            <a:endParaRPr lang="da-DK" dirty="0"/>
          </a:p>
          <a:p>
            <a:pPr fontAlgn="base"/>
            <a:r>
              <a:rPr lang="da-DK" dirty="0"/>
              <a:t>Det er muligt at afvikle 9. klasseprøverne for 8. klasse.</a:t>
            </a:r>
          </a:p>
          <a:p>
            <a:pPr lvl="0">
              <a:buClr>
                <a:schemeClr val="dk1"/>
              </a:buClr>
              <a:buSzPts val="2800"/>
            </a:pPr>
            <a:endParaRPr sz="2000"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45753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11849" y="623375"/>
            <a:ext cx="10843505" cy="1692000"/>
          </a:xfrm>
          <a:prstGeom prst="rect">
            <a:avLst/>
          </a:prstGeom>
          <a:noFill/>
          <a:ln>
            <a:noFill/>
          </a:ln>
        </p:spPr>
        <p:txBody>
          <a:bodyPr spcFirstLastPara="1" wrap="square" lIns="0" tIns="0" rIns="0" bIns="0" anchor="t" anchorCtr="0">
            <a:noAutofit/>
          </a:bodyPr>
          <a:lstStyle/>
          <a:p>
            <a:pPr lvl="0"/>
            <a:r>
              <a:rPr lang="da-DK" sz="4000" b="1" dirty="0" err="1">
                <a:latin typeface="Arial"/>
                <a:ea typeface="Arial"/>
                <a:cs typeface="Arial"/>
                <a:sym typeface="Arial"/>
              </a:rPr>
              <a:t>Ø</a:t>
            </a:r>
            <a:r>
              <a:rPr lang="da-DK" sz="4000" b="1" dirty="0" err="1" smtClean="0">
                <a:latin typeface="Arial"/>
                <a:ea typeface="Arial"/>
                <a:cs typeface="Arial"/>
                <a:sym typeface="Arial"/>
              </a:rPr>
              <a:t>veprøverne</a:t>
            </a:r>
            <a:r>
              <a:rPr lang="da-DK" sz="4000" b="1" dirty="0" smtClean="0">
                <a:latin typeface="Arial"/>
                <a:ea typeface="Arial"/>
                <a:cs typeface="Arial"/>
                <a:sym typeface="Arial"/>
              </a:rPr>
              <a:t> i praksis</a:t>
            </a:r>
            <a:endParaRPr sz="4000" b="1" dirty="0">
              <a:latin typeface="Arial"/>
              <a:ea typeface="Arial"/>
              <a:cs typeface="Arial"/>
              <a:sym typeface="Arial"/>
            </a:endParaRPr>
          </a:p>
        </p:txBody>
      </p:sp>
      <p:sp>
        <p:nvSpPr>
          <p:cNvPr id="203" name="Google Shape;203;p25"/>
          <p:cNvSpPr/>
          <p:nvPr/>
        </p:nvSpPr>
        <p:spPr>
          <a:xfrm>
            <a:off x="511850" y="1695618"/>
            <a:ext cx="11347070" cy="3108600"/>
          </a:xfrm>
          <a:prstGeom prst="rect">
            <a:avLst/>
          </a:prstGeom>
          <a:noFill/>
          <a:ln>
            <a:noFill/>
          </a:ln>
        </p:spPr>
        <p:txBody>
          <a:bodyPr spcFirstLastPara="1" wrap="square" lIns="91425" tIns="45700" rIns="91425" bIns="45700" anchor="t" anchorCtr="0">
            <a:noAutofit/>
          </a:bodyPr>
          <a:lstStyle/>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marL="342900" lvl="1" indent="-34290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marL="285750" lvl="1" indent="-28575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lvl="1">
              <a:buClr>
                <a:schemeClr val="dk1"/>
              </a:buClr>
              <a:buSzPts val="2800"/>
            </a:pPr>
            <a:endParaRPr lang="da-DK" sz="20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solidFill>
                <a:schemeClr val="dk1"/>
              </a:solidFill>
              <a:latin typeface="Verdana"/>
              <a:ea typeface="Verdana"/>
              <a:cs typeface="Verdana"/>
              <a:sym typeface="Verdana"/>
            </a:endParaRPr>
          </a:p>
        </p:txBody>
      </p:sp>
      <p:sp>
        <p:nvSpPr>
          <p:cNvPr id="5"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7" name="Google Shape;203;p25"/>
          <p:cNvSpPr/>
          <p:nvPr/>
        </p:nvSpPr>
        <p:spPr>
          <a:xfrm>
            <a:off x="511850" y="1695618"/>
            <a:ext cx="11347070" cy="3108600"/>
          </a:xfrm>
          <a:prstGeom prst="rect">
            <a:avLst/>
          </a:prstGeom>
          <a:noFill/>
          <a:ln>
            <a:noFill/>
          </a:ln>
        </p:spPr>
        <p:txBody>
          <a:bodyPr spcFirstLastPara="1" wrap="square" lIns="91425" tIns="45700" rIns="91425" bIns="45700" anchor="t" anchorCtr="0">
            <a:noAutofit/>
          </a:bodyPr>
          <a:lstStyle/>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marL="342900" lvl="1" indent="-34290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marL="285750" lvl="1" indent="-28575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lvl="1">
              <a:buClr>
                <a:schemeClr val="dk1"/>
              </a:buClr>
              <a:buSzPts val="2800"/>
            </a:pPr>
            <a:endParaRPr lang="da-DK" sz="20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solidFill>
                <a:schemeClr val="dk1"/>
              </a:solidFill>
              <a:latin typeface="Verdana"/>
              <a:ea typeface="Verdana"/>
              <a:cs typeface="Verdana"/>
              <a:sym typeface="Verdana"/>
            </a:endParaRPr>
          </a:p>
        </p:txBody>
      </p:sp>
      <p:sp>
        <p:nvSpPr>
          <p:cNvPr id="11" name="Google Shape;203;p25"/>
          <p:cNvSpPr/>
          <p:nvPr/>
        </p:nvSpPr>
        <p:spPr>
          <a:xfrm>
            <a:off x="424764" y="1673650"/>
            <a:ext cx="11347070" cy="3108600"/>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800"/>
            </a:pPr>
            <a:r>
              <a:rPr lang="da-DK" sz="1800" dirty="0" smtClean="0">
                <a:solidFill>
                  <a:schemeClr val="dk1"/>
                </a:solidFill>
                <a:latin typeface="Verdana"/>
                <a:ea typeface="Verdana"/>
                <a:cs typeface="Verdana"/>
                <a:sym typeface="Verdana"/>
              </a:rPr>
              <a:t>Det er relevant at </a:t>
            </a:r>
            <a:r>
              <a:rPr lang="da-DK" dirty="0" smtClean="0">
                <a:solidFill>
                  <a:schemeClr val="dk1"/>
                </a:solidFill>
                <a:latin typeface="Verdana"/>
                <a:ea typeface="Verdana"/>
                <a:cs typeface="Verdana"/>
                <a:sym typeface="Verdana"/>
              </a:rPr>
              <a:t>fremhæve</a:t>
            </a:r>
            <a:r>
              <a:rPr lang="da-DK" sz="1800" dirty="0" smtClean="0">
                <a:solidFill>
                  <a:schemeClr val="dk1"/>
                </a:solidFill>
                <a:latin typeface="Verdana"/>
                <a:ea typeface="Verdana"/>
                <a:cs typeface="Verdana"/>
                <a:sym typeface="Verdana"/>
              </a:rPr>
              <a:t>, at man som skole kan afvikle prøverne med en </a:t>
            </a:r>
            <a:r>
              <a:rPr lang="da-DK" sz="1800" i="1" dirty="0" smtClean="0">
                <a:solidFill>
                  <a:schemeClr val="dk1"/>
                </a:solidFill>
                <a:latin typeface="Verdana"/>
                <a:ea typeface="Verdana"/>
                <a:cs typeface="Verdana"/>
                <a:sym typeface="Verdana"/>
              </a:rPr>
              <a:t>alternativ</a:t>
            </a:r>
            <a:r>
              <a:rPr lang="da-DK" sz="1800" dirty="0" smtClean="0">
                <a:solidFill>
                  <a:schemeClr val="dk1"/>
                </a:solidFill>
                <a:latin typeface="Verdana"/>
                <a:ea typeface="Verdana"/>
                <a:cs typeface="Verdana"/>
                <a:sym typeface="Verdana"/>
              </a:rPr>
              <a:t> </a:t>
            </a:r>
            <a:r>
              <a:rPr lang="da-DK" dirty="0" smtClean="0">
                <a:solidFill>
                  <a:schemeClr val="dk1"/>
                </a:solidFill>
                <a:latin typeface="Verdana"/>
                <a:ea typeface="Verdana"/>
                <a:cs typeface="Verdana"/>
                <a:sym typeface="Verdana"/>
              </a:rPr>
              <a:t>organisering</a:t>
            </a:r>
            <a:r>
              <a:rPr lang="da-DK" sz="1800" dirty="0" smtClean="0">
                <a:solidFill>
                  <a:schemeClr val="dk1"/>
                </a:solidFill>
                <a:latin typeface="Verdana"/>
                <a:ea typeface="Verdana"/>
                <a:cs typeface="Verdana"/>
                <a:sym typeface="Verdana"/>
              </a:rPr>
              <a:t> og </a:t>
            </a:r>
            <a:r>
              <a:rPr lang="da-DK" sz="1800" dirty="0" err="1" smtClean="0">
                <a:solidFill>
                  <a:schemeClr val="dk1"/>
                </a:solidFill>
                <a:latin typeface="Verdana"/>
                <a:ea typeface="Verdana"/>
                <a:cs typeface="Verdana"/>
                <a:sym typeface="Verdana"/>
              </a:rPr>
              <a:t>stilladsering</a:t>
            </a:r>
            <a:r>
              <a:rPr lang="da-DK" sz="1800" dirty="0" smtClean="0">
                <a:solidFill>
                  <a:schemeClr val="dk1"/>
                </a:solidFill>
                <a:latin typeface="Verdana"/>
                <a:ea typeface="Verdana"/>
                <a:cs typeface="Verdana"/>
                <a:sym typeface="Verdana"/>
              </a:rPr>
              <a:t>. Man kan fx beslutte, at eleverne gives mulighed for at stille spørgsmål til en lærer undervejs i prøven, selvom det ikke er tilladt til den endelige prøve i maj. </a:t>
            </a:r>
          </a:p>
          <a:p>
            <a:pPr marR="0" lvl="0" algn="l" rtl="0">
              <a:spcBef>
                <a:spcPts val="0"/>
              </a:spcBef>
              <a:spcAft>
                <a:spcPts val="0"/>
              </a:spcAft>
              <a:buClr>
                <a:schemeClr val="dk1"/>
              </a:buClr>
              <a:buSzPts val="2800"/>
            </a:pPr>
            <a:endParaRPr lang="da-DK" sz="1800" dirty="0">
              <a:solidFill>
                <a:schemeClr val="dk1"/>
              </a:solidFill>
              <a:latin typeface="Verdana"/>
              <a:ea typeface="Verdana"/>
              <a:cs typeface="Verdana"/>
              <a:sym typeface="Verdana"/>
            </a:endParaRPr>
          </a:p>
          <a:p>
            <a:pPr marR="0" lvl="0" algn="l" rtl="0">
              <a:spcBef>
                <a:spcPts val="0"/>
              </a:spcBef>
              <a:spcAft>
                <a:spcPts val="0"/>
              </a:spcAft>
              <a:buClr>
                <a:schemeClr val="dk1"/>
              </a:buClr>
              <a:buSzPts val="2800"/>
            </a:pPr>
            <a:r>
              <a:rPr lang="da-DK" sz="1800" dirty="0" smtClean="0">
                <a:solidFill>
                  <a:schemeClr val="dk1"/>
                </a:solidFill>
                <a:latin typeface="Verdana"/>
                <a:ea typeface="Verdana"/>
                <a:cs typeface="Verdana"/>
                <a:sym typeface="Verdana"/>
              </a:rPr>
              <a:t>Ofte vil man som lærer vægte højt, at man så vidt muligt simulerer den rigtige prøve, så eleverne får mulighed for at fornemme, hvordan prøvesituationen føles. Det kan dog også være befordrende for eleverne, at de gives mulighed for at få støtte </a:t>
            </a:r>
            <a:r>
              <a:rPr lang="da-DK" sz="1800" i="1" dirty="0" smtClean="0">
                <a:solidFill>
                  <a:schemeClr val="dk1"/>
                </a:solidFill>
                <a:latin typeface="Verdana"/>
                <a:ea typeface="Verdana"/>
                <a:cs typeface="Verdana"/>
                <a:sym typeface="Verdana"/>
              </a:rPr>
              <a:t>undervejs</a:t>
            </a:r>
            <a:r>
              <a:rPr lang="da-DK" sz="1800" dirty="0" smtClean="0">
                <a:solidFill>
                  <a:schemeClr val="dk1"/>
                </a:solidFill>
                <a:latin typeface="Verdana"/>
                <a:ea typeface="Verdana"/>
                <a:cs typeface="Verdana"/>
                <a:sym typeface="Verdana"/>
              </a:rPr>
              <a:t> i prøven, da det ofte er </a:t>
            </a:r>
            <a:r>
              <a:rPr lang="da-DK" sz="1800" i="1" dirty="0" smtClean="0">
                <a:solidFill>
                  <a:schemeClr val="dk1"/>
                </a:solidFill>
                <a:latin typeface="Verdana"/>
                <a:ea typeface="Verdana"/>
                <a:cs typeface="Verdana"/>
                <a:sym typeface="Verdana"/>
              </a:rPr>
              <a:t>mens</a:t>
            </a:r>
            <a:r>
              <a:rPr lang="da-DK" sz="1800" dirty="0" smtClean="0">
                <a:solidFill>
                  <a:schemeClr val="dk1"/>
                </a:solidFill>
                <a:latin typeface="Verdana"/>
                <a:ea typeface="Verdana"/>
                <a:cs typeface="Verdana"/>
                <a:sym typeface="Verdana"/>
              </a:rPr>
              <a:t>, de er i gang med prøven, at centrale spørgsmål og opmærksomhedspunkter </a:t>
            </a:r>
            <a:r>
              <a:rPr lang="da-DK" dirty="0" smtClean="0">
                <a:solidFill>
                  <a:schemeClr val="dk1"/>
                </a:solidFill>
                <a:latin typeface="Verdana"/>
                <a:ea typeface="Verdana"/>
                <a:cs typeface="Verdana"/>
                <a:sym typeface="Verdana"/>
              </a:rPr>
              <a:t>bliver tydelige for eleverne selv. </a:t>
            </a:r>
          </a:p>
          <a:p>
            <a:pPr marR="0" lvl="0" algn="l" rtl="0">
              <a:spcBef>
                <a:spcPts val="0"/>
              </a:spcBef>
              <a:spcAft>
                <a:spcPts val="0"/>
              </a:spcAft>
              <a:buClr>
                <a:schemeClr val="dk1"/>
              </a:buClr>
              <a:buSzPts val="2800"/>
            </a:pPr>
            <a:endParaRPr lang="da-DK" dirty="0">
              <a:solidFill>
                <a:schemeClr val="dk1"/>
              </a:solidFill>
              <a:latin typeface="Verdana"/>
              <a:ea typeface="Verdana"/>
              <a:cs typeface="Verdana"/>
              <a:sym typeface="Verdana"/>
            </a:endParaRPr>
          </a:p>
          <a:p>
            <a:pPr lvl="0">
              <a:buClr>
                <a:schemeClr val="dk1"/>
              </a:buClr>
              <a:buSzPts val="2800"/>
            </a:pPr>
            <a:r>
              <a:rPr lang="da-DK" dirty="0">
                <a:solidFill>
                  <a:schemeClr val="dk1"/>
                </a:solidFill>
                <a:ea typeface="Verdana"/>
                <a:cs typeface="Verdana"/>
                <a:sym typeface="Verdana"/>
              </a:rPr>
              <a:t>Det er ikke altid nemt for eleverne at overskue potentielle spørgsmål, opmærksomhedspunkter og lignende, hvis de ikke er direkte involveret i det, de skal finde spørgsmål og potentielle  opmærksomhedspunkter til. En alternativ </a:t>
            </a:r>
            <a:r>
              <a:rPr lang="da-DK" dirty="0" smtClean="0">
                <a:solidFill>
                  <a:schemeClr val="dk1"/>
                </a:solidFill>
                <a:ea typeface="Verdana"/>
                <a:cs typeface="Verdana"/>
                <a:sym typeface="Verdana"/>
              </a:rPr>
              <a:t>organisering </a:t>
            </a:r>
            <a:r>
              <a:rPr lang="da-DK" dirty="0">
                <a:solidFill>
                  <a:schemeClr val="dk1"/>
                </a:solidFill>
                <a:ea typeface="Verdana"/>
                <a:cs typeface="Verdana"/>
                <a:sym typeface="Verdana"/>
              </a:rPr>
              <a:t>undervejs kan være en trædesten for eleverne i forhold til at kunne gennemskue centrale forhold, de med fordel kan have fokus på, og som de kan have behov for at blive støttet i, når det er mest presserende: under prøven.    </a:t>
            </a:r>
            <a:endParaRPr lang="da-DK" i="1" dirty="0">
              <a:solidFill>
                <a:schemeClr val="bg2"/>
              </a:solidFill>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marL="342900" lvl="1" indent="-34290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marL="285750" lvl="1" indent="-28575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lvl="1">
              <a:buClr>
                <a:schemeClr val="dk1"/>
              </a:buClr>
              <a:buSzPts val="2800"/>
            </a:pPr>
            <a:endParaRPr lang="da-DK" sz="20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486628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ctrTitle"/>
          </p:nvPr>
        </p:nvSpPr>
        <p:spPr>
          <a:xfrm>
            <a:off x="2429999" y="3874789"/>
            <a:ext cx="9881407" cy="13788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sz="4000" b="1" dirty="0" smtClean="0">
                <a:latin typeface="Arial"/>
                <a:ea typeface="Arial"/>
                <a:cs typeface="Arial"/>
                <a:sym typeface="Arial"/>
              </a:rPr>
              <a:t>Del 1: </a:t>
            </a:r>
            <a:br>
              <a:rPr lang="da-DK" sz="4000" b="1" dirty="0" smtClean="0">
                <a:latin typeface="Arial"/>
                <a:ea typeface="Arial"/>
                <a:cs typeface="Arial"/>
                <a:sym typeface="Arial"/>
              </a:rPr>
            </a:br>
            <a:r>
              <a:rPr lang="da-DK" sz="4000" dirty="0" smtClean="0">
                <a:latin typeface="Arial"/>
                <a:ea typeface="Arial"/>
                <a:cs typeface="Arial"/>
                <a:sym typeface="Arial"/>
              </a:rPr>
              <a:t>Retskrivningsprøvens opbygning</a:t>
            </a:r>
            <a:r>
              <a:rPr lang="da-DK" sz="4000" dirty="0">
                <a:latin typeface="Arial"/>
                <a:ea typeface="Arial"/>
                <a:cs typeface="Arial"/>
                <a:sym typeface="Arial"/>
              </a:rPr>
              <a:t> </a:t>
            </a:r>
            <a:r>
              <a:rPr lang="da-DK" sz="4000" dirty="0" smtClean="0">
                <a:latin typeface="Arial"/>
                <a:ea typeface="Arial"/>
                <a:cs typeface="Arial"/>
                <a:sym typeface="Arial"/>
              </a:rPr>
              <a:t>og udformning</a:t>
            </a:r>
            <a:r>
              <a:rPr lang="da-DK" sz="4200" dirty="0"/>
              <a:t/>
            </a:r>
            <a:br>
              <a:rPr lang="da-DK" sz="4200" dirty="0"/>
            </a:br>
            <a:endParaRPr sz="4200" dirty="0"/>
          </a:p>
        </p:txBody>
      </p:sp>
      <p:pic>
        <p:nvPicPr>
          <p:cNvPr id="244" name="Google Shape;244;p28"/>
          <p:cNvPicPr preferRelativeResize="0">
            <a:picLocks noGrp="1"/>
          </p:cNvPicPr>
          <p:nvPr>
            <p:ph type="pic" idx="2"/>
          </p:nvPr>
        </p:nvPicPr>
        <p:blipFill rotWithShape="1">
          <a:blip r:embed="rId3">
            <a:alphaModFix/>
          </a:blip>
          <a:srcRect t="28894" b="28894"/>
          <a:stretch/>
        </p:blipFill>
        <p:spPr>
          <a:prstGeom prst="rect">
            <a:avLst/>
          </a:prstGeom>
          <a:solidFill>
            <a:schemeClr val="lt1"/>
          </a:solidFill>
          <a:ln>
            <a:noFill/>
          </a:ln>
        </p:spPr>
      </p:pic>
      <p:sp>
        <p:nvSpPr>
          <p:cNvPr id="245" name="Google Shape;245;p28"/>
          <p:cNvSpPr txBox="1">
            <a:spLocks noGrp="1"/>
          </p:cNvSpPr>
          <p:nvPr>
            <p:ph type="body" idx="1"/>
          </p:nvPr>
        </p:nvSpPr>
        <p:spPr>
          <a:prstGeom prst="rect">
            <a:avLst/>
          </a:prstGeom>
          <a:solidFill>
            <a:schemeClr val="dk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6" name="Google Shape;246;p28"/>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7" name="Google Shape;247;p28"/>
          <p:cNvSpPr txBox="1">
            <a:spLocks noGrp="1"/>
          </p:cNvSpPr>
          <p:nvPr>
            <p:ph type="dt" idx="10"/>
          </p:nvPr>
        </p:nvSpPr>
        <p:spPr>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20. januar 2020</a:t>
            </a:r>
            <a:endParaRPr/>
          </a:p>
        </p:txBody>
      </p:sp>
      <p:sp>
        <p:nvSpPr>
          <p:cNvPr id="248" name="Google Shape;248;p28"/>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a:t>6</a:t>
            </a:fld>
            <a:endParaRPr/>
          </a:p>
        </p:txBody>
      </p:sp>
    </p:spTree>
    <p:extLst>
      <p:ext uri="{BB962C8B-B14F-4D97-AF65-F5344CB8AC3E}">
        <p14:creationId xmlns:p14="http://schemas.microsoft.com/office/powerpoint/2010/main" val="3365725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11850" y="623375"/>
            <a:ext cx="9118533" cy="1692000"/>
          </a:xfrm>
          <a:prstGeom prst="rect">
            <a:avLst/>
          </a:prstGeom>
          <a:noFill/>
          <a:ln>
            <a:noFill/>
          </a:ln>
        </p:spPr>
        <p:txBody>
          <a:bodyPr spcFirstLastPara="1" wrap="square" lIns="0" tIns="0" rIns="0" bIns="0" anchor="t" anchorCtr="0">
            <a:noAutofit/>
          </a:bodyPr>
          <a:lstStyle/>
          <a:p>
            <a:pPr lvl="0"/>
            <a:r>
              <a:rPr lang="da-DK" sz="4000" b="1" dirty="0" smtClean="0">
                <a:latin typeface="Arial"/>
                <a:ea typeface="Arial"/>
                <a:cs typeface="Arial"/>
                <a:sym typeface="Arial"/>
              </a:rPr>
              <a:t>Forløbet for prøven i retskrivning </a:t>
            </a:r>
            <a:endParaRPr sz="4000" b="1" dirty="0">
              <a:latin typeface="Arial"/>
              <a:ea typeface="Arial"/>
              <a:cs typeface="Arial"/>
              <a:sym typeface="Arial"/>
            </a:endParaRPr>
          </a:p>
        </p:txBody>
      </p:sp>
      <p:sp>
        <p:nvSpPr>
          <p:cNvPr id="5"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6" name="Google Shape;200;p25"/>
          <p:cNvSpPr txBox="1">
            <a:spLocks/>
          </p:cNvSpPr>
          <p:nvPr/>
        </p:nvSpPr>
        <p:spPr>
          <a:xfrm>
            <a:off x="159203" y="6469002"/>
            <a:ext cx="9118533" cy="388998"/>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83000"/>
              </a:lnSpc>
              <a:spcBef>
                <a:spcPct val="0"/>
              </a:spcBef>
              <a:buNone/>
              <a:defRPr sz="5400" kern="1200">
                <a:solidFill>
                  <a:schemeClr val="tx1"/>
                </a:solidFill>
                <a:latin typeface="+mj-lt"/>
                <a:ea typeface="+mj-ea"/>
                <a:cs typeface="+mj-cs"/>
              </a:defRPr>
            </a:lvl1pPr>
          </a:lstStyle>
          <a:p>
            <a:r>
              <a:rPr lang="da-DK" sz="2000" b="1" dirty="0" smtClean="0">
                <a:latin typeface="Arial"/>
                <a:ea typeface="Arial"/>
                <a:cs typeface="Arial"/>
                <a:sym typeface="Arial"/>
              </a:rPr>
              <a:t>Prøvevejledningen s. 18</a:t>
            </a:r>
            <a:r>
              <a:rPr lang="da-DK" sz="900" b="1" dirty="0" smtClean="0">
                <a:latin typeface="Arial"/>
                <a:ea typeface="Arial"/>
                <a:cs typeface="Arial"/>
                <a:sym typeface="Arial"/>
              </a:rPr>
              <a:t> </a:t>
            </a:r>
            <a:endParaRPr lang="da-DK" sz="4000" b="1" dirty="0">
              <a:latin typeface="Arial"/>
              <a:ea typeface="Arial"/>
              <a:cs typeface="Arial"/>
              <a:sym typeface="Arial"/>
            </a:endParaRPr>
          </a:p>
        </p:txBody>
      </p:sp>
      <p:pic>
        <p:nvPicPr>
          <p:cNvPr id="3" name="Billede 2"/>
          <p:cNvPicPr>
            <a:picLocks noChangeAspect="1"/>
          </p:cNvPicPr>
          <p:nvPr/>
        </p:nvPicPr>
        <p:blipFill>
          <a:blip r:embed="rId3"/>
          <a:stretch>
            <a:fillRect/>
          </a:stretch>
        </p:blipFill>
        <p:spPr>
          <a:xfrm>
            <a:off x="1095375" y="1815873"/>
            <a:ext cx="9696450" cy="3705225"/>
          </a:xfrm>
          <a:prstGeom prst="rect">
            <a:avLst/>
          </a:prstGeom>
          <a:ln w="28575">
            <a:solidFill>
              <a:schemeClr val="tx1"/>
            </a:solidFill>
          </a:ln>
        </p:spPr>
      </p:pic>
    </p:spTree>
    <p:extLst>
      <p:ext uri="{BB962C8B-B14F-4D97-AF65-F5344CB8AC3E}">
        <p14:creationId xmlns:p14="http://schemas.microsoft.com/office/powerpoint/2010/main" val="378449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7"/>
          <p:cNvSpPr/>
          <p:nvPr/>
        </p:nvSpPr>
        <p:spPr>
          <a:xfrm>
            <a:off x="524322" y="1468716"/>
            <a:ext cx="11362878" cy="3849853"/>
          </a:xfrm>
          <a:prstGeom prst="rect">
            <a:avLst/>
          </a:prstGeom>
          <a:noFill/>
          <a:ln>
            <a:noFill/>
          </a:ln>
        </p:spPr>
        <p:txBody>
          <a:bodyPr spcFirstLastPara="1" wrap="square" lIns="121900" tIns="60925" rIns="121900" bIns="60925" anchor="t" anchorCtr="0">
            <a:noAutofit/>
          </a:bodyPr>
          <a:lstStyle/>
          <a:p>
            <a:endParaRPr lang="da-DK" sz="1800" dirty="0"/>
          </a:p>
          <a:p>
            <a:r>
              <a:rPr lang="da-DK" b="1" dirty="0" smtClean="0">
                <a:latin typeface="Verdana" panose="020B0604030504040204" pitchFamily="34" charset="0"/>
                <a:ea typeface="Verdana" panose="020B0604030504040204" pitchFamily="34" charset="0"/>
              </a:rPr>
              <a:t>Retskrivningsprøven varer </a:t>
            </a:r>
            <a:r>
              <a:rPr lang="da-DK" b="1" dirty="0" smtClean="0">
                <a:solidFill>
                  <a:schemeClr val="accent3"/>
                </a:solidFill>
                <a:latin typeface="Verdana" panose="020B0604030504040204" pitchFamily="34" charset="0"/>
                <a:ea typeface="Verdana" panose="020B0604030504040204" pitchFamily="34" charset="0"/>
              </a:rPr>
              <a:t>60 min.</a:t>
            </a:r>
            <a:r>
              <a:rPr lang="da-DK" b="1" dirty="0" smtClean="0">
                <a:latin typeface="Verdana" panose="020B0604030504040204" pitchFamily="34" charset="0"/>
                <a:ea typeface="Verdana" panose="020B0604030504040204" pitchFamily="34" charset="0"/>
              </a:rPr>
              <a:t> og består af </a:t>
            </a:r>
            <a:r>
              <a:rPr lang="da-DK" b="1" dirty="0" smtClean="0">
                <a:solidFill>
                  <a:schemeClr val="accent3"/>
                </a:solidFill>
                <a:latin typeface="Verdana" panose="020B0604030504040204" pitchFamily="34" charset="0"/>
                <a:ea typeface="Verdana" panose="020B0604030504040204" pitchFamily="34" charset="0"/>
              </a:rPr>
              <a:t>2</a:t>
            </a:r>
            <a:r>
              <a:rPr lang="da-DK" b="1" dirty="0" smtClean="0">
                <a:latin typeface="Verdana" panose="020B0604030504040204" pitchFamily="34" charset="0"/>
                <a:ea typeface="Verdana" panose="020B0604030504040204" pitchFamily="34" charset="0"/>
              </a:rPr>
              <a:t> </a:t>
            </a:r>
            <a:r>
              <a:rPr lang="da-DK" b="1" dirty="0" smtClean="0">
                <a:solidFill>
                  <a:schemeClr val="accent3"/>
                </a:solidFill>
                <a:latin typeface="Verdana" panose="020B0604030504040204" pitchFamily="34" charset="0"/>
                <a:ea typeface="Verdana" panose="020B0604030504040204" pitchFamily="34" charset="0"/>
              </a:rPr>
              <a:t>diktater </a:t>
            </a:r>
            <a:r>
              <a:rPr lang="da-DK" b="1" dirty="0" smtClean="0">
                <a:latin typeface="Verdana" panose="020B0604030504040204" pitchFamily="34" charset="0"/>
                <a:ea typeface="Verdana" panose="020B0604030504040204" pitchFamily="34" charset="0"/>
              </a:rPr>
              <a:t>og </a:t>
            </a:r>
            <a:r>
              <a:rPr lang="da-DK" b="1" dirty="0" smtClean="0">
                <a:solidFill>
                  <a:schemeClr val="accent3"/>
                </a:solidFill>
                <a:latin typeface="Verdana" panose="020B0604030504040204" pitchFamily="34" charset="0"/>
                <a:ea typeface="Verdana" panose="020B0604030504040204" pitchFamily="34" charset="0"/>
              </a:rPr>
              <a:t>5-6 opgaver</a:t>
            </a:r>
            <a:r>
              <a:rPr lang="da-DK" b="1" dirty="0" smtClean="0">
                <a:latin typeface="Verdana" panose="020B0604030504040204" pitchFamily="34" charset="0"/>
                <a:ea typeface="Verdana" panose="020B0604030504040204" pitchFamily="34" charset="0"/>
              </a:rPr>
              <a:t>. Diktatdelen </a:t>
            </a:r>
            <a:r>
              <a:rPr lang="da-DK" sz="1800" b="1" dirty="0" smtClean="0">
                <a:latin typeface="Verdana" panose="020B0604030504040204" pitchFamily="34" charset="0"/>
                <a:ea typeface="Verdana" panose="020B0604030504040204" pitchFamily="34" charset="0"/>
              </a:rPr>
              <a:t>består af ca. </a:t>
            </a:r>
            <a:r>
              <a:rPr lang="da-DK" sz="1800" b="1" dirty="0" smtClean="0">
                <a:solidFill>
                  <a:schemeClr val="accent3"/>
                </a:solidFill>
                <a:latin typeface="Verdana" panose="020B0604030504040204" pitchFamily="34" charset="0"/>
                <a:ea typeface="Verdana" panose="020B0604030504040204" pitchFamily="34" charset="0"/>
              </a:rPr>
              <a:t>50 prøveord </a:t>
            </a:r>
            <a:r>
              <a:rPr lang="da-DK" sz="1800" b="1" dirty="0" smtClean="0">
                <a:latin typeface="Verdana" panose="020B0604030504040204" pitchFamily="34" charset="0"/>
                <a:ea typeface="Verdana" panose="020B0604030504040204" pitchFamily="34" charset="0"/>
              </a:rPr>
              <a:t>og opgavedelen består af </a:t>
            </a:r>
            <a:r>
              <a:rPr lang="da-DK" sz="1800" b="1" dirty="0" smtClean="0">
                <a:solidFill>
                  <a:schemeClr val="accent3"/>
                </a:solidFill>
                <a:latin typeface="Verdana" panose="020B0604030504040204" pitchFamily="34" charset="0"/>
                <a:ea typeface="Verdana" panose="020B0604030504040204" pitchFamily="34" charset="0"/>
              </a:rPr>
              <a:t>ca. 40 delopgaver</a:t>
            </a:r>
            <a:r>
              <a:rPr lang="da-DK" sz="1800" b="1" dirty="0" smtClean="0">
                <a:latin typeface="Verdana" panose="020B0604030504040204" pitchFamily="34" charset="0"/>
                <a:ea typeface="Verdana" panose="020B0604030504040204" pitchFamily="34" charset="0"/>
              </a:rPr>
              <a:t>. </a:t>
            </a:r>
          </a:p>
          <a:p>
            <a:endParaRPr lang="da-DK" sz="1800" b="1" dirty="0" smtClean="0">
              <a:latin typeface="Verdana" panose="020B0604030504040204" pitchFamily="34" charset="0"/>
              <a:ea typeface="Verdana" panose="020B0604030504040204" pitchFamily="34" charset="0"/>
            </a:endParaRPr>
          </a:p>
          <a:p>
            <a:r>
              <a:rPr lang="da-DK" b="1" dirty="0" smtClean="0">
                <a:latin typeface="Verdana" panose="020B0604030504040204" pitchFamily="34" charset="0"/>
                <a:ea typeface="Verdana" panose="020B0604030504040204" pitchFamily="34" charset="0"/>
              </a:rPr>
              <a:t>I opgavedelen vil man typisk møde op til </a:t>
            </a:r>
            <a:r>
              <a:rPr lang="da-DK" b="1" dirty="0" smtClean="0">
                <a:solidFill>
                  <a:schemeClr val="accent3"/>
                </a:solidFill>
                <a:latin typeface="Verdana" panose="020B0604030504040204" pitchFamily="34" charset="0"/>
                <a:ea typeface="Verdana" panose="020B0604030504040204" pitchFamily="34" charset="0"/>
              </a:rPr>
              <a:t>6</a:t>
            </a:r>
            <a:r>
              <a:rPr lang="da-DK" b="1" dirty="0" smtClean="0">
                <a:latin typeface="Verdana" panose="020B0604030504040204" pitchFamily="34" charset="0"/>
                <a:ea typeface="Verdana" panose="020B0604030504040204" pitchFamily="34" charset="0"/>
              </a:rPr>
              <a:t> forskellige </a:t>
            </a:r>
            <a:r>
              <a:rPr lang="da-DK" b="1" dirty="0" smtClean="0">
                <a:solidFill>
                  <a:schemeClr val="accent3"/>
                </a:solidFill>
                <a:latin typeface="Verdana" panose="020B0604030504040204" pitchFamily="34" charset="0"/>
                <a:ea typeface="Verdana" panose="020B0604030504040204" pitchFamily="34" charset="0"/>
              </a:rPr>
              <a:t>opgavetyper</a:t>
            </a:r>
            <a:r>
              <a:rPr lang="da-DK" b="1" dirty="0" smtClean="0">
                <a:latin typeface="Verdana" panose="020B0604030504040204" pitchFamily="34" charset="0"/>
                <a:ea typeface="Verdana" panose="020B0604030504040204" pitchFamily="34" charset="0"/>
              </a:rPr>
              <a:t>:</a:t>
            </a:r>
          </a:p>
          <a:p>
            <a:r>
              <a:rPr lang="da-DK" sz="1800" b="1" dirty="0" smtClean="0">
                <a:latin typeface="Verdana" panose="020B0604030504040204" pitchFamily="34" charset="0"/>
                <a:ea typeface="Verdana" panose="020B0604030504040204" pitchFamily="34" charset="0"/>
              </a:rPr>
              <a:t> </a:t>
            </a:r>
          </a:p>
          <a:p>
            <a:pPr marL="285750" indent="-285750">
              <a:buClr>
                <a:schemeClr val="accent3">
                  <a:lumMod val="50000"/>
                </a:schemeClr>
              </a:buClr>
              <a:buFont typeface="Arial" panose="020B0604020202020204" pitchFamily="34" charset="0"/>
              <a:buChar char="•"/>
            </a:pPr>
            <a:r>
              <a:rPr lang="da-DK" i="1" dirty="0" smtClean="0">
                <a:solidFill>
                  <a:schemeClr val="accent3"/>
                </a:solidFill>
                <a:latin typeface="Verdana" panose="020B0604030504040204" pitchFamily="34" charset="0"/>
                <a:ea typeface="Verdana" panose="020B0604030504040204" pitchFamily="34" charset="0"/>
              </a:rPr>
              <a:t>Komma </a:t>
            </a:r>
            <a:r>
              <a:rPr lang="da-DK" dirty="0" smtClean="0">
                <a:solidFill>
                  <a:schemeClr val="accent3">
                    <a:lumMod val="50000"/>
                  </a:schemeClr>
                </a:solidFill>
                <a:latin typeface="Verdana" panose="020B0604030504040204" pitchFamily="34" charset="0"/>
                <a:ea typeface="Verdana" panose="020B0604030504040204" pitchFamily="34" charset="0"/>
              </a:rPr>
              <a:t>– man skal sætte komma i fem forskellige sætninger</a:t>
            </a:r>
            <a:endParaRPr lang="da-DK" sz="1800" dirty="0" smtClean="0">
              <a:solidFill>
                <a:schemeClr val="accent3">
                  <a:lumMod val="50000"/>
                </a:schemeClr>
              </a:solidFill>
              <a:latin typeface="Verdana" panose="020B0604030504040204" pitchFamily="34" charset="0"/>
              <a:ea typeface="Verdana" panose="020B0604030504040204" pitchFamily="34" charset="0"/>
            </a:endParaRPr>
          </a:p>
          <a:p>
            <a:pPr>
              <a:buClr>
                <a:schemeClr val="accent3">
                  <a:lumMod val="50000"/>
                </a:schemeClr>
              </a:buClr>
            </a:pPr>
            <a:r>
              <a:rPr lang="da-DK" sz="1800" dirty="0" smtClean="0">
                <a:solidFill>
                  <a:schemeClr val="accent3">
                    <a:lumMod val="50000"/>
                  </a:schemeClr>
                </a:solidFill>
                <a:latin typeface="Verdana" panose="020B0604030504040204" pitchFamily="34" charset="0"/>
                <a:ea typeface="Verdana" panose="020B0604030504040204" pitchFamily="34" charset="0"/>
              </a:rPr>
              <a:t> </a:t>
            </a:r>
          </a:p>
          <a:p>
            <a:pPr marL="285750" indent="-285750">
              <a:buClr>
                <a:schemeClr val="accent3">
                  <a:lumMod val="50000"/>
                </a:schemeClr>
              </a:buClr>
              <a:buFont typeface="Arial" panose="020B0604020202020204" pitchFamily="34" charset="0"/>
              <a:buChar char="•"/>
            </a:pPr>
            <a:r>
              <a:rPr lang="da-DK" i="1" dirty="0" smtClean="0">
                <a:solidFill>
                  <a:schemeClr val="accent3"/>
                </a:solidFill>
                <a:latin typeface="Verdana" panose="020B0604030504040204" pitchFamily="34" charset="0"/>
                <a:ea typeface="Verdana" panose="020B0604030504040204" pitchFamily="34" charset="0"/>
              </a:rPr>
              <a:t>Ordklasser</a:t>
            </a:r>
            <a:r>
              <a:rPr lang="da-DK" dirty="0" smtClean="0">
                <a:solidFill>
                  <a:schemeClr val="accent3">
                    <a:lumMod val="50000"/>
                  </a:schemeClr>
                </a:solidFill>
                <a:latin typeface="Verdana" panose="020B0604030504040204" pitchFamily="34" charset="0"/>
                <a:ea typeface="Verdana" panose="020B0604030504040204" pitchFamily="34" charset="0"/>
              </a:rPr>
              <a:t> – man skal finde ordklassen til bestemte ord i korte sætninger</a:t>
            </a:r>
          </a:p>
          <a:p>
            <a:pPr>
              <a:buClr>
                <a:schemeClr val="accent3">
                  <a:lumMod val="50000"/>
                </a:schemeClr>
              </a:buClr>
            </a:pPr>
            <a:endParaRPr lang="da-DK" sz="1800" dirty="0">
              <a:solidFill>
                <a:schemeClr val="accent3">
                  <a:lumMod val="50000"/>
                </a:schemeClr>
              </a:solidFill>
              <a:latin typeface="Verdana" panose="020B0604030504040204" pitchFamily="34" charset="0"/>
              <a:ea typeface="Verdana" panose="020B0604030504040204" pitchFamily="34" charset="0"/>
            </a:endParaRPr>
          </a:p>
          <a:p>
            <a:pPr marL="285750" indent="-285750">
              <a:buClr>
                <a:schemeClr val="accent3">
                  <a:lumMod val="50000"/>
                </a:schemeClr>
              </a:buClr>
              <a:buFont typeface="Arial" panose="020B0604020202020204" pitchFamily="34" charset="0"/>
              <a:buChar char="•"/>
            </a:pPr>
            <a:r>
              <a:rPr lang="da-DK" i="1" dirty="0" err="1" smtClean="0">
                <a:solidFill>
                  <a:schemeClr val="accent3"/>
                </a:solidFill>
                <a:latin typeface="Verdana" panose="020B0604030504040204" pitchFamily="34" charset="0"/>
                <a:ea typeface="Verdana" panose="020B0604030504040204" pitchFamily="34" charset="0"/>
              </a:rPr>
              <a:t>Èt</a:t>
            </a:r>
            <a:r>
              <a:rPr lang="da-DK" i="1" dirty="0" smtClean="0">
                <a:solidFill>
                  <a:schemeClr val="accent3"/>
                </a:solidFill>
                <a:latin typeface="Verdana" panose="020B0604030504040204" pitchFamily="34" charset="0"/>
                <a:ea typeface="Verdana" panose="020B0604030504040204" pitchFamily="34" charset="0"/>
              </a:rPr>
              <a:t> eller flere ord </a:t>
            </a:r>
            <a:r>
              <a:rPr lang="da-DK" dirty="0" smtClean="0">
                <a:solidFill>
                  <a:schemeClr val="accent3">
                    <a:lumMod val="50000"/>
                  </a:schemeClr>
                </a:solidFill>
                <a:latin typeface="Verdana" panose="020B0604030504040204" pitchFamily="34" charset="0"/>
                <a:ea typeface="Verdana" panose="020B0604030504040204" pitchFamily="34" charset="0"/>
              </a:rPr>
              <a:t>– man skal afgøre, om bestemte ord skal staves i ét eller flere ord</a:t>
            </a:r>
            <a:endParaRPr lang="da-DK" sz="1800" dirty="0" smtClean="0">
              <a:solidFill>
                <a:schemeClr val="accent3">
                  <a:lumMod val="50000"/>
                </a:schemeClr>
              </a:solidFill>
              <a:latin typeface="Verdana" panose="020B0604030504040204" pitchFamily="34" charset="0"/>
              <a:ea typeface="Verdana" panose="020B0604030504040204" pitchFamily="34" charset="0"/>
            </a:endParaRPr>
          </a:p>
          <a:p>
            <a:pPr>
              <a:buClr>
                <a:schemeClr val="accent3">
                  <a:lumMod val="50000"/>
                </a:schemeClr>
              </a:buClr>
            </a:pPr>
            <a:endParaRPr lang="da-DK" sz="1800" dirty="0" smtClean="0">
              <a:solidFill>
                <a:schemeClr val="accent3">
                  <a:lumMod val="50000"/>
                </a:schemeClr>
              </a:solidFill>
              <a:latin typeface="Verdana" panose="020B0604030504040204" pitchFamily="34" charset="0"/>
              <a:ea typeface="Verdana" panose="020B0604030504040204" pitchFamily="34" charset="0"/>
            </a:endParaRPr>
          </a:p>
          <a:p>
            <a:pPr marL="285750" indent="-285750">
              <a:buClr>
                <a:schemeClr val="accent3">
                  <a:lumMod val="50000"/>
                </a:schemeClr>
              </a:buClr>
              <a:buFont typeface="Arial" panose="020B0604020202020204" pitchFamily="34" charset="0"/>
              <a:buChar char="•"/>
            </a:pPr>
            <a:r>
              <a:rPr lang="da-DK" i="1" dirty="0" smtClean="0">
                <a:solidFill>
                  <a:schemeClr val="accent3"/>
                </a:solidFill>
                <a:latin typeface="Verdana" panose="020B0604030504040204" pitchFamily="34" charset="0"/>
                <a:ea typeface="Verdana" panose="020B0604030504040204" pitchFamily="34" charset="0"/>
              </a:rPr>
              <a:t>Grammatisk opmærksomhed </a:t>
            </a:r>
            <a:r>
              <a:rPr lang="da-DK" dirty="0" smtClean="0">
                <a:solidFill>
                  <a:schemeClr val="accent3">
                    <a:lumMod val="50000"/>
                  </a:schemeClr>
                </a:solidFill>
                <a:latin typeface="Verdana" panose="020B0604030504040204" pitchFamily="34" charset="0"/>
                <a:ea typeface="Verdana" panose="020B0604030504040204" pitchFamily="34" charset="0"/>
              </a:rPr>
              <a:t>– </a:t>
            </a:r>
            <a:r>
              <a:rPr lang="da-DK" dirty="0" smtClean="0">
                <a:latin typeface="Verdana" panose="020B0604030504040204" pitchFamily="34" charset="0"/>
                <a:ea typeface="Verdana" panose="020B0604030504040204" pitchFamily="34" charset="0"/>
              </a:rPr>
              <a:t>man skal finde ord, der adskiller sig fra en række andre ord</a:t>
            </a:r>
            <a:r>
              <a:rPr lang="da-DK" sz="1800" dirty="0" smtClean="0">
                <a:solidFill>
                  <a:schemeClr val="accent3">
                    <a:lumMod val="50000"/>
                  </a:schemeClr>
                </a:solidFill>
                <a:latin typeface="Verdana" panose="020B0604030504040204" pitchFamily="34" charset="0"/>
                <a:ea typeface="Verdana" panose="020B0604030504040204" pitchFamily="34" charset="0"/>
              </a:rPr>
              <a:t> </a:t>
            </a:r>
          </a:p>
          <a:p>
            <a:pPr marL="285750" indent="-285750">
              <a:buClr>
                <a:schemeClr val="accent3">
                  <a:lumMod val="50000"/>
                </a:schemeClr>
              </a:buClr>
              <a:buFont typeface="Arial" panose="020B0604020202020204" pitchFamily="34" charset="0"/>
              <a:buChar char="•"/>
            </a:pPr>
            <a:endParaRPr lang="da-DK" sz="1800" dirty="0" smtClean="0">
              <a:solidFill>
                <a:schemeClr val="accent3">
                  <a:lumMod val="50000"/>
                </a:schemeClr>
              </a:solidFill>
              <a:latin typeface="Verdana" panose="020B0604030504040204" pitchFamily="34" charset="0"/>
              <a:ea typeface="Verdana" panose="020B0604030504040204" pitchFamily="34" charset="0"/>
            </a:endParaRPr>
          </a:p>
          <a:p>
            <a:pPr marL="285750" indent="-285750">
              <a:buClr>
                <a:schemeClr val="accent3">
                  <a:lumMod val="50000"/>
                </a:schemeClr>
              </a:buClr>
              <a:buFont typeface="Arial" panose="020B0604020202020204" pitchFamily="34" charset="0"/>
              <a:buChar char="•"/>
            </a:pPr>
            <a:r>
              <a:rPr lang="da-DK" i="1" dirty="0" smtClean="0">
                <a:solidFill>
                  <a:schemeClr val="accent3"/>
                </a:solidFill>
                <a:latin typeface="Verdana" panose="020B0604030504040204" pitchFamily="34" charset="0"/>
                <a:ea typeface="Verdana" panose="020B0604030504040204" pitchFamily="34" charset="0"/>
              </a:rPr>
              <a:t>Rigtig form </a:t>
            </a:r>
            <a:r>
              <a:rPr lang="da-DK" dirty="0" smtClean="0">
                <a:solidFill>
                  <a:schemeClr val="accent3">
                    <a:lumMod val="50000"/>
                  </a:schemeClr>
                </a:solidFill>
                <a:latin typeface="Verdana" panose="020B0604030504040204" pitchFamily="34" charset="0"/>
                <a:ea typeface="Verdana" panose="020B0604030504040204" pitchFamily="34" charset="0"/>
              </a:rPr>
              <a:t>– man skal skrive den rigtige form af en række ord i en kort tekst</a:t>
            </a:r>
          </a:p>
          <a:p>
            <a:pPr marL="285750" indent="-285750">
              <a:buClr>
                <a:schemeClr val="accent3">
                  <a:lumMod val="50000"/>
                </a:schemeClr>
              </a:buClr>
              <a:buFont typeface="Arial" panose="020B0604020202020204" pitchFamily="34" charset="0"/>
              <a:buChar char="•"/>
            </a:pPr>
            <a:endParaRPr lang="da-DK" sz="1800" dirty="0">
              <a:solidFill>
                <a:schemeClr val="accent3">
                  <a:lumMod val="50000"/>
                </a:schemeClr>
              </a:solidFill>
              <a:latin typeface="Verdana" panose="020B0604030504040204" pitchFamily="34" charset="0"/>
              <a:ea typeface="Verdana" panose="020B0604030504040204" pitchFamily="34" charset="0"/>
            </a:endParaRPr>
          </a:p>
          <a:p>
            <a:pPr marL="285750" indent="-285750">
              <a:buClr>
                <a:schemeClr val="accent3">
                  <a:lumMod val="50000"/>
                </a:schemeClr>
              </a:buClr>
              <a:buFont typeface="Arial" panose="020B0604020202020204" pitchFamily="34" charset="0"/>
              <a:buChar char="•"/>
            </a:pPr>
            <a:r>
              <a:rPr lang="da-DK" i="1" dirty="0" smtClean="0">
                <a:solidFill>
                  <a:schemeClr val="accent3"/>
                </a:solidFill>
                <a:latin typeface="Verdana" panose="020B0604030504040204" pitchFamily="34" charset="0"/>
                <a:ea typeface="Verdana" panose="020B0604030504040204" pitchFamily="34" charset="0"/>
              </a:rPr>
              <a:t>Ret en tekst </a:t>
            </a:r>
            <a:r>
              <a:rPr lang="da-DK" dirty="0" smtClean="0">
                <a:solidFill>
                  <a:schemeClr val="accent3">
                    <a:lumMod val="50000"/>
                  </a:schemeClr>
                </a:solidFill>
                <a:latin typeface="Verdana" panose="020B0604030504040204" pitchFamily="34" charset="0"/>
                <a:ea typeface="Verdana" panose="020B0604030504040204" pitchFamily="34" charset="0"/>
              </a:rPr>
              <a:t>– </a:t>
            </a:r>
            <a:r>
              <a:rPr lang="da-DK" sz="1800" dirty="0" smtClean="0">
                <a:solidFill>
                  <a:schemeClr val="accent3">
                    <a:lumMod val="50000"/>
                  </a:schemeClr>
                </a:solidFill>
                <a:latin typeface="Verdana" panose="020B0604030504040204" pitchFamily="34" charset="0"/>
                <a:ea typeface="Verdana" panose="020B0604030504040204" pitchFamily="34" charset="0"/>
              </a:rPr>
              <a:t>man skal rette fejl i en kort tekst  </a:t>
            </a:r>
            <a:endParaRPr lang="da-DK" sz="1800" dirty="0">
              <a:solidFill>
                <a:schemeClr val="accent3">
                  <a:lumMod val="50000"/>
                </a:schemeClr>
              </a:solidFill>
              <a:latin typeface="Verdana" panose="020B0604030504040204" pitchFamily="34" charset="0"/>
              <a:ea typeface="Verdana" panose="020B0604030504040204" pitchFamily="34" charset="0"/>
            </a:endParaRPr>
          </a:p>
          <a:p>
            <a:pPr marL="285750" indent="-285750">
              <a:buClr>
                <a:schemeClr val="accent3">
                  <a:lumMod val="50000"/>
                </a:schemeClr>
              </a:buClr>
              <a:buFont typeface="Arial" panose="020B0604020202020204" pitchFamily="34" charset="0"/>
              <a:buChar char="•"/>
            </a:pPr>
            <a:endParaRPr lang="da-DK" sz="1800" dirty="0">
              <a:solidFill>
                <a:schemeClr val="accent3">
                  <a:lumMod val="50000"/>
                </a:schemeClr>
              </a:solidFill>
              <a:latin typeface="Verdana" panose="020B0604030504040204" pitchFamily="34" charset="0"/>
              <a:ea typeface="Verdana" panose="020B0604030504040204" pitchFamily="34" charset="0"/>
            </a:endParaRPr>
          </a:p>
          <a:p>
            <a:endParaRPr lang="da-DK" sz="1800" dirty="0"/>
          </a:p>
          <a:p>
            <a:pPr marL="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
        <p:nvSpPr>
          <p:cNvPr id="20"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Hvad indeholder retskrivningsprøven?</a:t>
            </a:r>
            <a:endParaRPr lang="da-DK" sz="3400" b="1" dirty="0">
              <a:latin typeface="Arial"/>
              <a:ea typeface="Arial"/>
              <a:cs typeface="Arial"/>
              <a:sym typeface="Arial"/>
            </a:endParaRPr>
          </a:p>
        </p:txBody>
      </p:sp>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Tree>
    <p:extLst>
      <p:ext uri="{BB962C8B-B14F-4D97-AF65-F5344CB8AC3E}">
        <p14:creationId xmlns:p14="http://schemas.microsoft.com/office/powerpoint/2010/main" val="2611126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ctrTitle"/>
          </p:nvPr>
        </p:nvSpPr>
        <p:spPr>
          <a:xfrm>
            <a:off x="2429999" y="3874789"/>
            <a:ext cx="9881407" cy="13788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sz="4000" b="1" dirty="0" smtClean="0">
                <a:latin typeface="Arial"/>
                <a:ea typeface="Arial"/>
                <a:cs typeface="Arial"/>
                <a:sym typeface="Arial"/>
              </a:rPr>
              <a:t>Del 2: </a:t>
            </a:r>
            <a:br>
              <a:rPr lang="da-DK" sz="4000" b="1" dirty="0" smtClean="0">
                <a:latin typeface="Arial"/>
                <a:ea typeface="Arial"/>
                <a:cs typeface="Arial"/>
                <a:sym typeface="Arial"/>
              </a:rPr>
            </a:br>
            <a:r>
              <a:rPr lang="da-DK" sz="4000" dirty="0">
                <a:latin typeface="Arial"/>
                <a:ea typeface="Arial"/>
                <a:cs typeface="Arial"/>
                <a:sym typeface="Arial"/>
              </a:rPr>
              <a:t>F</a:t>
            </a:r>
            <a:r>
              <a:rPr lang="da-DK" sz="4000" dirty="0" smtClean="0">
                <a:latin typeface="Arial"/>
                <a:ea typeface="Arial"/>
                <a:cs typeface="Arial"/>
                <a:sym typeface="Arial"/>
              </a:rPr>
              <a:t>okus på diktatdelen</a:t>
            </a:r>
            <a:r>
              <a:rPr lang="da-DK" sz="4000" b="1" dirty="0" smtClean="0">
                <a:latin typeface="Arial"/>
                <a:ea typeface="Arial"/>
                <a:cs typeface="Arial"/>
                <a:sym typeface="Arial"/>
              </a:rPr>
              <a:t> </a:t>
            </a:r>
            <a:r>
              <a:rPr lang="da-DK" sz="4200" dirty="0"/>
              <a:t/>
            </a:r>
            <a:br>
              <a:rPr lang="da-DK" sz="4200" dirty="0"/>
            </a:br>
            <a:endParaRPr sz="4200" dirty="0"/>
          </a:p>
        </p:txBody>
      </p:sp>
      <p:pic>
        <p:nvPicPr>
          <p:cNvPr id="244" name="Google Shape;244;p28"/>
          <p:cNvPicPr preferRelativeResize="0">
            <a:picLocks noGrp="1"/>
          </p:cNvPicPr>
          <p:nvPr>
            <p:ph type="pic" idx="2"/>
          </p:nvPr>
        </p:nvPicPr>
        <p:blipFill rotWithShape="1">
          <a:blip r:embed="rId3">
            <a:alphaModFix/>
          </a:blip>
          <a:srcRect t="28894" b="28894"/>
          <a:stretch/>
        </p:blipFill>
        <p:spPr>
          <a:prstGeom prst="rect">
            <a:avLst/>
          </a:prstGeom>
          <a:solidFill>
            <a:schemeClr val="lt1"/>
          </a:solidFill>
          <a:ln>
            <a:noFill/>
          </a:ln>
        </p:spPr>
      </p:pic>
      <p:sp>
        <p:nvSpPr>
          <p:cNvPr id="245" name="Google Shape;245;p28"/>
          <p:cNvSpPr txBox="1">
            <a:spLocks noGrp="1"/>
          </p:cNvSpPr>
          <p:nvPr>
            <p:ph type="body" idx="1"/>
          </p:nvPr>
        </p:nvSpPr>
        <p:spPr>
          <a:prstGeom prst="rect">
            <a:avLst/>
          </a:prstGeom>
          <a:solidFill>
            <a:schemeClr val="dk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6" name="Google Shape;246;p28"/>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7" name="Google Shape;247;p28"/>
          <p:cNvSpPr txBox="1">
            <a:spLocks noGrp="1"/>
          </p:cNvSpPr>
          <p:nvPr>
            <p:ph type="dt" idx="10"/>
          </p:nvPr>
        </p:nvSpPr>
        <p:spPr>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20. januar 2020</a:t>
            </a:r>
            <a:endParaRPr/>
          </a:p>
        </p:txBody>
      </p:sp>
      <p:sp>
        <p:nvSpPr>
          <p:cNvPr id="248" name="Google Shape;248;p28"/>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a:t>9</a:t>
            </a:fld>
            <a:endParaRPr/>
          </a:p>
        </p:txBody>
      </p:sp>
    </p:spTree>
    <p:extLst>
      <p:ext uri="{BB962C8B-B14F-4D97-AF65-F5344CB8AC3E}">
        <p14:creationId xmlns:p14="http://schemas.microsoft.com/office/powerpoint/2010/main" val="9967639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7B5B84D5-A520-4060-84DC-056D7B13DB11}" vid="{D567C7F5-CE46-4E14-8AB4-EFFA31538308}"/>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3470</Words>
  <Application>Microsoft Office PowerPoint</Application>
  <PresentationFormat>Widescreen</PresentationFormat>
  <Paragraphs>358</Paragraphs>
  <Slides>28</Slides>
  <Notes>28</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28</vt:i4>
      </vt:variant>
    </vt:vector>
  </HeadingPairs>
  <TitlesOfParts>
    <vt:vector size="38" baseType="lpstr">
      <vt:lpstr>Arial</vt:lpstr>
      <vt:lpstr>Calibri</vt:lpstr>
      <vt:lpstr>Georgia</vt:lpstr>
      <vt:lpstr>Ink Free</vt:lpstr>
      <vt:lpstr>Source Sans Pro</vt:lpstr>
      <vt:lpstr>Times</vt:lpstr>
      <vt:lpstr>Times New Roman</vt:lpstr>
      <vt:lpstr>Verdana</vt:lpstr>
      <vt:lpstr>Wingdings</vt:lpstr>
      <vt:lpstr>UVM</vt:lpstr>
      <vt:lpstr>KLAR TIL RETSKRIVNINGSPRØVEN </vt:lpstr>
      <vt:lpstr>Til læreren – oversigt over indhold</vt:lpstr>
      <vt:lpstr>Til læreren – materialets opbygning </vt:lpstr>
      <vt:lpstr>Øveprøver og eksempelprøver</vt:lpstr>
      <vt:lpstr>Øveprøverne i praksis</vt:lpstr>
      <vt:lpstr>Del 1:  Retskrivningsprøvens opbygning og udformning </vt:lpstr>
      <vt:lpstr>Forløbet for prøven i retskrivning </vt:lpstr>
      <vt:lpstr>PowerPoint-præsentation</vt:lpstr>
      <vt:lpstr>Del 2:  Fokus på diktatdelen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Del 3:  Fokus på opgavedelen  </vt:lpstr>
      <vt:lpstr>PowerPoint-præsentation</vt:lpstr>
      <vt:lpstr>PowerPoint-præsentation</vt:lpstr>
      <vt:lpstr>PowerPoint-præsentation</vt:lpstr>
      <vt:lpstr>PowerPoint-præsentation</vt:lpstr>
      <vt:lpstr>PowerPoint-præsentation</vt:lpstr>
      <vt:lpstr>PowerPoint-præsentation</vt:lpstr>
      <vt:lpstr>Del 4:  Gode råd til retskrivningsprøven  </vt:lpstr>
      <vt:lpstr>PowerPoint-præsentation</vt:lpstr>
      <vt:lpstr> Materialer på emu.dk </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2019-04-11T11:14:19Z</dcterms:created>
  <dcterms:modified xsi:type="dcterms:W3CDTF">2023-01-06T11:17:38Z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CustomerId">
    <vt:lpwstr>uvm</vt:lpwstr>
  </property>
  <property fmtid="{D5CDD505-2E9C-101B-9397-08002B2CF9AE}" pid="5" name="TemplateId">
    <vt:lpwstr>637030260397972210</vt:lpwstr>
  </property>
  <property fmtid="{D5CDD505-2E9C-101B-9397-08002B2CF9AE}" pid="6" name="UserProfileId">
    <vt:lpwstr>637057704298673906</vt:lpwstr>
  </property>
</Properties>
</file>