
<file path=[Content_Types].xml><?xml version="1.0" encoding="utf-8"?>
<Types xmlns="http://schemas.openxmlformats.org/package/2006/content-types">
  <Default Extension="png" ContentType="image/png"/>
  <Default Extension="bin" ContentType="image/x-e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5"/>
  </p:notesMasterIdLst>
  <p:handoutMasterIdLst>
    <p:handoutMasterId r:id="rId26"/>
  </p:handoutMasterIdLst>
  <p:sldIdLst>
    <p:sldId id="363" r:id="rId2"/>
    <p:sldId id="364" r:id="rId3"/>
    <p:sldId id="365" r:id="rId4"/>
    <p:sldId id="460" r:id="rId5"/>
    <p:sldId id="369" r:id="rId6"/>
    <p:sldId id="370" r:id="rId7"/>
    <p:sldId id="461" r:id="rId8"/>
    <p:sldId id="451" r:id="rId9"/>
    <p:sldId id="371" r:id="rId10"/>
    <p:sldId id="452" r:id="rId11"/>
    <p:sldId id="448" r:id="rId12"/>
    <p:sldId id="453" r:id="rId13"/>
    <p:sldId id="441" r:id="rId14"/>
    <p:sldId id="455" r:id="rId15"/>
    <p:sldId id="454" r:id="rId16"/>
    <p:sldId id="457" r:id="rId17"/>
    <p:sldId id="373" r:id="rId18"/>
    <p:sldId id="458" r:id="rId19"/>
    <p:sldId id="459" r:id="rId20"/>
    <p:sldId id="456" r:id="rId21"/>
    <p:sldId id="386" r:id="rId22"/>
    <p:sldId id="389" r:id="rId23"/>
    <p:sldId id="430" r:id="rId24"/>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4"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llemlayout 1 - Marker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9730" autoAdjust="0"/>
  </p:normalViewPr>
  <p:slideViewPr>
    <p:cSldViewPr snapToGrid="0" showGuides="1">
      <p:cViewPr varScale="1">
        <p:scale>
          <a:sx n="77" d="100"/>
          <a:sy n="77" d="100"/>
        </p:scale>
        <p:origin x="684" y="9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9443663"/>
            <a:ext cx="2951163" cy="4988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57637" y="9443663"/>
            <a:ext cx="2951163" cy="498851"/>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57637" y="0"/>
            <a:ext cx="2951163" cy="498852"/>
          </a:xfrm>
          <a:prstGeom prst="rect">
            <a:avLst/>
          </a:prstGeom>
        </p:spPr>
        <p:txBody>
          <a:bodyPr vert="horz" lIns="91440" tIns="45720" rIns="91440" bIns="45720" rtlCol="0"/>
          <a:lstStyle>
            <a:lvl1pPr algn="r">
              <a:defRPr sz="1200"/>
            </a:lvl1pPr>
          </a:lstStyle>
          <a:p>
            <a:fld id="{13F6AEEE-E778-402E-8B8F-9A98AED26EB8}" type="datetimeFigureOut">
              <a:rPr lang="en-GB" smtClean="0"/>
              <a:t>06/01/2023</a:t>
            </a:fld>
            <a:endParaRPr lang="en-GB"/>
          </a:p>
        </p:txBody>
      </p:sp>
      <p:sp>
        <p:nvSpPr>
          <p:cNvPr id="9" name="Header Placeholder 8"/>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57637" y="0"/>
            <a:ext cx="2951163" cy="498852"/>
          </a:xfrm>
          <a:prstGeom prst="rect">
            <a:avLst/>
          </a:prstGeom>
        </p:spPr>
        <p:txBody>
          <a:bodyPr vert="horz" lIns="91440" tIns="45720" rIns="91440" bIns="45720" rtlCol="0"/>
          <a:lstStyle>
            <a:lvl1pPr algn="r">
              <a:defRPr sz="1000"/>
            </a:lvl1pPr>
          </a:lstStyle>
          <a:p>
            <a:fld id="{1386E511-D742-4EFE-90B5-C9FC42762E0F}" type="datetimeFigureOut">
              <a:rPr lang="en-GB" smtClean="0"/>
              <a:pPr/>
              <a:t>06/01/2023</a:t>
            </a:fld>
            <a:endParaRPr lang="en-GB"/>
          </a:p>
        </p:txBody>
      </p:sp>
      <p:sp>
        <p:nvSpPr>
          <p:cNvPr id="10" name="Slide Number Placeholder 9"/>
          <p:cNvSpPr>
            <a:spLocks noGrp="1"/>
          </p:cNvSpPr>
          <p:nvPr>
            <p:ph type="sldNum" sz="quarter" idx="5"/>
          </p:nvPr>
        </p:nvSpPr>
        <p:spPr>
          <a:xfrm>
            <a:off x="3857637" y="9443663"/>
            <a:ext cx="2951163" cy="498851"/>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9443663"/>
            <a:ext cx="2951163" cy="498851"/>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1</a:t>
            </a:fld>
            <a:endParaRPr/>
          </a:p>
        </p:txBody>
      </p:sp>
    </p:spTree>
    <p:extLst>
      <p:ext uri="{BB962C8B-B14F-4D97-AF65-F5344CB8AC3E}">
        <p14:creationId xmlns:p14="http://schemas.microsoft.com/office/powerpoint/2010/main" val="648327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4209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11</a:t>
            </a:fld>
            <a:endParaRPr/>
          </a:p>
        </p:txBody>
      </p:sp>
    </p:spTree>
    <p:extLst>
      <p:ext uri="{BB962C8B-B14F-4D97-AF65-F5344CB8AC3E}">
        <p14:creationId xmlns:p14="http://schemas.microsoft.com/office/powerpoint/2010/main" val="1343351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92337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06514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57155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54804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61875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17</a:t>
            </a:fld>
            <a:endParaRPr/>
          </a:p>
        </p:txBody>
      </p:sp>
    </p:spTree>
    <p:extLst>
      <p:ext uri="{BB962C8B-B14F-4D97-AF65-F5344CB8AC3E}">
        <p14:creationId xmlns:p14="http://schemas.microsoft.com/office/powerpoint/2010/main" val="2191057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32100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07099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0885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37823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21</a:t>
            </a:fld>
            <a:endParaRPr/>
          </a:p>
        </p:txBody>
      </p:sp>
    </p:spTree>
    <p:extLst>
      <p:ext uri="{BB962C8B-B14F-4D97-AF65-F5344CB8AC3E}">
        <p14:creationId xmlns:p14="http://schemas.microsoft.com/office/powerpoint/2010/main" val="152266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1" name="Google Shape;26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22</a:t>
            </a:fld>
            <a:endParaRPr/>
          </a:p>
        </p:txBody>
      </p:sp>
    </p:spTree>
    <p:extLst>
      <p:ext uri="{BB962C8B-B14F-4D97-AF65-F5344CB8AC3E}">
        <p14:creationId xmlns:p14="http://schemas.microsoft.com/office/powerpoint/2010/main" val="2047210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10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8" name="Google Shape;588;p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9887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2049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8807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5742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6</a:t>
            </a:fld>
            <a:endParaRPr/>
          </a:p>
        </p:txBody>
      </p:sp>
    </p:spTree>
    <p:extLst>
      <p:ext uri="{BB962C8B-B14F-4D97-AF65-F5344CB8AC3E}">
        <p14:creationId xmlns:p14="http://schemas.microsoft.com/office/powerpoint/2010/main" val="454047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8329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28535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36767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m. bille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4" name="Text Placeholder 7">
            <a:extLst>
              <a:ext uri="{FF2B5EF4-FFF2-40B4-BE49-F238E27FC236}">
                <a16:creationId xmlns:a16="http://schemas.microsoft.com/office/drawing/2014/main" id="{C022134B-2EA5-4CBB-9450-AECB2308381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
        <p:nvSpPr>
          <p:cNvPr id="4" name="Date"/>
          <p:cNvSpPr>
            <a:spLocks noGrp="1"/>
          </p:cNvSpPr>
          <p:nvPr>
            <p:ph type="dt" sz="half" idx="10"/>
          </p:nvPr>
        </p:nvSpPr>
        <p:spPr>
          <a:xfrm>
            <a:off x="0" y="6858000"/>
            <a:ext cx="0" cy="0"/>
          </a:xfrm>
        </p:spPr>
        <p:txBody>
          <a:bodyPr/>
          <a:lstStyle>
            <a:lvl1pPr>
              <a:defRPr sz="100">
                <a:noFill/>
              </a:defRPr>
            </a:lvl1pPr>
          </a:lstStyle>
          <a:p>
            <a:fld id="{BFD5AE3B-F96A-4971-88AA-E3342363B4BD}" type="datetime2">
              <a:rPr lang="da-DK" smtClean="0"/>
              <a:t>6. januar 2023</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8517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m.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8" name="Picture Placeholder 7">
            <a:extLst>
              <a:ext uri="{FF2B5EF4-FFF2-40B4-BE49-F238E27FC236}">
                <a16:creationId xmlns:a16="http://schemas.microsoft.com/office/drawing/2014/main" id="{96D9F665-2730-4BFB-B1A6-7D7244711B8D}"/>
              </a:ext>
            </a:extLst>
          </p:cNvPr>
          <p:cNvSpPr>
            <a:spLocks noGrp="1"/>
          </p:cNvSpPr>
          <p:nvPr>
            <p:ph type="pic" sz="quarter" idx="13" hasCustomPrompt="1"/>
          </p:nvPr>
        </p:nvSpPr>
        <p:spPr>
          <a:xfrm>
            <a:off x="539750" y="1800000"/>
            <a:ext cx="11110913" cy="4516663"/>
          </a:xfrm>
        </p:spPr>
        <p:txBody>
          <a:bodyPr/>
          <a:lstStyle>
            <a:lvl1pPr marL="0" indent="0">
              <a:buNone/>
              <a:defRPr sz="1600"/>
            </a:lvl1pPr>
          </a:lstStyle>
          <a:p>
            <a:r>
              <a:rPr lang="da-DK" dirty="0"/>
              <a:t>Klik for at indsætte billede</a:t>
            </a:r>
          </a:p>
        </p:txBody>
      </p:sp>
      <p:sp>
        <p:nvSpPr>
          <p:cNvPr id="4" name="Date_GeneralDate"/>
          <p:cNvSpPr>
            <a:spLocks noGrp="1"/>
          </p:cNvSpPr>
          <p:nvPr>
            <p:ph type="dt" sz="half" idx="10"/>
          </p:nvPr>
        </p:nvSpPr>
        <p:spPr/>
        <p:txBody>
          <a:bodyPr/>
          <a:lstStyle/>
          <a:p>
            <a:fld id="{A82143AC-41B5-4E84-8870-A146AB5F32EF}" type="datetime2">
              <a:rPr lang="da-DK" noProof="0" smtClean="0"/>
              <a:t>6. januar 2023</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Tree>
    <p:extLst>
      <p:ext uri="{BB962C8B-B14F-4D97-AF65-F5344CB8AC3E}">
        <p14:creationId xmlns:p14="http://schemas.microsoft.com/office/powerpoint/2010/main" val="401384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539748"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_GeneralDate"/>
          <p:cNvSpPr>
            <a:spLocks noGrp="1"/>
          </p:cNvSpPr>
          <p:nvPr>
            <p:ph type="dt" sz="half" idx="10"/>
          </p:nvPr>
        </p:nvSpPr>
        <p:spPr/>
        <p:txBody>
          <a:bodyPr/>
          <a:lstStyle/>
          <a:p>
            <a:fld id="{F7DEBFBC-3EA9-44C1-B812-425A86C4EEE2}" type="datetime2">
              <a:rPr lang="da-DK" noProof="0" smtClean="0"/>
              <a:t>6. januar 2023</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
        <p:nvSpPr>
          <p:cNvPr id="7" name="Content Placeholder 2">
            <a:extLst>
              <a:ext uri="{FF2B5EF4-FFF2-40B4-BE49-F238E27FC236}">
                <a16:creationId xmlns:a16="http://schemas.microsoft.com/office/drawing/2014/main" id="{3526424C-796D-4BE4-BAE8-6ACAB3C4FEA1}"/>
              </a:ext>
            </a:extLst>
          </p:cNvPr>
          <p:cNvSpPr>
            <a:spLocks noGrp="1"/>
          </p:cNvSpPr>
          <p:nvPr>
            <p:ph idx="13" hasCustomPrompt="1"/>
          </p:nvPr>
        </p:nvSpPr>
        <p:spPr>
          <a:xfrm>
            <a:off x="6185863"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8" name="Text Placeholder 10">
            <a:extLst>
              <a:ext uri="{FF2B5EF4-FFF2-40B4-BE49-F238E27FC236}">
                <a16:creationId xmlns:a16="http://schemas.microsoft.com/office/drawing/2014/main" id="{23A8CE66-7830-4B1C-B068-74528FAA522A}"/>
              </a:ext>
            </a:extLst>
          </p:cNvPr>
          <p:cNvSpPr>
            <a:spLocks noGrp="1"/>
          </p:cNvSpPr>
          <p:nvPr>
            <p:ph type="body" sz="quarter" idx="14" hasCustomPrompt="1"/>
          </p:nvPr>
        </p:nvSpPr>
        <p:spPr>
          <a:xfrm>
            <a:off x="539748" y="6145213"/>
            <a:ext cx="5464798" cy="173037"/>
          </a:xfrm>
        </p:spPr>
        <p:txBody>
          <a:bodyPr/>
          <a:lstStyle>
            <a:lvl1pPr marL="0" indent="0">
              <a:buNone/>
              <a:defRPr sz="1000"/>
            </a:lvl1pPr>
          </a:lstStyle>
          <a:p>
            <a:pPr lvl="0"/>
            <a:r>
              <a:rPr lang="da-DK" noProof="0" dirty="0"/>
              <a:t>Tilføj anmærkningstekst</a:t>
            </a:r>
          </a:p>
        </p:txBody>
      </p:sp>
      <p:sp>
        <p:nvSpPr>
          <p:cNvPr id="9" name="Text Placeholder 10">
            <a:extLst>
              <a:ext uri="{FF2B5EF4-FFF2-40B4-BE49-F238E27FC236}">
                <a16:creationId xmlns:a16="http://schemas.microsoft.com/office/drawing/2014/main" id="{D7C2635E-BF5D-473B-8DC0-E2D60A65A6F0}"/>
              </a:ext>
            </a:extLst>
          </p:cNvPr>
          <p:cNvSpPr>
            <a:spLocks noGrp="1"/>
          </p:cNvSpPr>
          <p:nvPr>
            <p:ph type="body" sz="quarter" idx="15" hasCustomPrompt="1"/>
          </p:nvPr>
        </p:nvSpPr>
        <p:spPr>
          <a:xfrm>
            <a:off x="6185863" y="6145213"/>
            <a:ext cx="5464798" cy="173037"/>
          </a:xfrm>
        </p:spPr>
        <p:txBody>
          <a:bodyPr/>
          <a:lstStyle>
            <a:lvl1pPr marL="0" indent="0">
              <a:buNone/>
              <a:defRPr sz="1000"/>
            </a:lvl1pPr>
          </a:lstStyle>
          <a:p>
            <a:pPr lvl="0"/>
            <a:r>
              <a:rPr lang="da-DK" noProof="0"/>
              <a:t>Tilføj anmærkningstekst</a:t>
            </a:r>
          </a:p>
        </p:txBody>
      </p:sp>
    </p:spTree>
    <p:extLst>
      <p:ext uri="{BB962C8B-B14F-4D97-AF65-F5344CB8AC3E}">
        <p14:creationId xmlns:p14="http://schemas.microsoft.com/office/powerpoint/2010/main" val="1154529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dhold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5865"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6AF4479B-0355-4C94-B49B-FA0F61B2E61F}" type="datetime2">
              <a:rPr lang="da-DK" smtClean="0"/>
              <a:t>6. januar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2B2C7CCD-C2D2-447B-B713-284F50A31612}"/>
              </a:ext>
            </a:extLst>
          </p:cNvPr>
          <p:cNvSpPr>
            <a:spLocks noGrp="1"/>
          </p:cNvSpPr>
          <p:nvPr>
            <p:ph type="body" sz="quarter" idx="14" hasCustomPrompt="1"/>
          </p:nvPr>
        </p:nvSpPr>
        <p:spPr>
          <a:xfrm>
            <a:off x="539749" y="6145213"/>
            <a:ext cx="5464798" cy="173037"/>
          </a:xfrm>
        </p:spPr>
        <p:txBody>
          <a:bodyPr/>
          <a:lstStyle>
            <a:lvl1pPr marL="0" indent="0">
              <a:buNone/>
              <a:defRPr sz="1000"/>
            </a:lvl1pPr>
          </a:lstStyle>
          <a:p>
            <a:pPr lvl="0"/>
            <a:r>
              <a:rPr lang="da-DK" noProof="0" dirty="0"/>
              <a:t>Tilføj anmærkningstekst</a:t>
            </a:r>
          </a:p>
        </p:txBody>
      </p:sp>
      <p:sp>
        <p:nvSpPr>
          <p:cNvPr id="10" name="Text Placeholder 10">
            <a:extLst>
              <a:ext uri="{FF2B5EF4-FFF2-40B4-BE49-F238E27FC236}">
                <a16:creationId xmlns:a16="http://schemas.microsoft.com/office/drawing/2014/main" id="{E56B4D01-058D-4267-8553-2994D80A30E7}"/>
              </a:ext>
            </a:extLst>
          </p:cNvPr>
          <p:cNvSpPr>
            <a:spLocks noGrp="1"/>
          </p:cNvSpPr>
          <p:nvPr>
            <p:ph type="body" sz="quarter" idx="15" hasCustomPrompt="1"/>
          </p:nvPr>
        </p:nvSpPr>
        <p:spPr>
          <a:xfrm>
            <a:off x="6185865" y="6145213"/>
            <a:ext cx="5464798" cy="173037"/>
          </a:xfrm>
        </p:spPr>
        <p:txBody>
          <a:bodyPr/>
          <a:lstStyle>
            <a:lvl1pPr marL="0" indent="0">
              <a:buNone/>
              <a:defRPr sz="1000"/>
            </a:lvl1pPr>
          </a:lstStyle>
          <a:p>
            <a:pPr lvl="0"/>
            <a:r>
              <a:rPr lang="da-DK" noProof="0"/>
              <a:t>Tilføj anmærkningstekst</a:t>
            </a:r>
          </a:p>
        </p:txBody>
      </p:sp>
    </p:spTree>
    <p:extLst>
      <p:ext uri="{BB962C8B-B14F-4D97-AF65-F5344CB8AC3E}">
        <p14:creationId xmlns:p14="http://schemas.microsoft.com/office/powerpoint/2010/main" val="3333517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 indhold C">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632261"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90AE9A50-9B1B-4B99-B37D-C831A2F18C32}" type="datetime2">
              <a:rPr lang="da-DK" smtClean="0"/>
              <a:t>6. januar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A282BC1E-B2C5-4086-B686-2BE20ECB7D60}"/>
              </a:ext>
            </a:extLst>
          </p:cNvPr>
          <p:cNvSpPr>
            <a:spLocks noGrp="1"/>
          </p:cNvSpPr>
          <p:nvPr>
            <p:ph type="body" sz="quarter" idx="14" hasCustomPrompt="1"/>
          </p:nvPr>
        </p:nvSpPr>
        <p:spPr>
          <a:xfrm>
            <a:off x="539749" y="6145213"/>
            <a:ext cx="5014913"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C182598E-74C8-4D96-9CD9-F3C9379E410D}"/>
              </a:ext>
            </a:extLst>
          </p:cNvPr>
          <p:cNvSpPr>
            <a:spLocks noGrp="1"/>
          </p:cNvSpPr>
          <p:nvPr>
            <p:ph type="body" sz="quarter" idx="15" hasCustomPrompt="1"/>
          </p:nvPr>
        </p:nvSpPr>
        <p:spPr>
          <a:xfrm>
            <a:off x="6632261" y="6145213"/>
            <a:ext cx="5018401" cy="173037"/>
          </a:xfrm>
        </p:spPr>
        <p:txBody>
          <a:bodyPr/>
          <a:lstStyle>
            <a:lvl1pPr marL="0" indent="0">
              <a:buNone/>
              <a:defRPr sz="1000"/>
            </a:lvl1pPr>
          </a:lstStyle>
          <a:p>
            <a:pPr lvl="0"/>
            <a:r>
              <a:rPr lang="da-DK" noProof="0" dirty="0"/>
              <a:t>Tilføj anmærkningstekst</a:t>
            </a:r>
          </a:p>
        </p:txBody>
      </p:sp>
      <p:pic>
        <p:nvPicPr>
          <p:cNvPr id="12" name="Logo">
            <a:extLst>
              <a:ext uri="{FF2B5EF4-FFF2-40B4-BE49-F238E27FC236}">
                <a16:creationId xmlns:a16="http://schemas.microsoft.com/office/drawing/2014/main" id="{6A9D7866-1FDA-4F89-92F1-878E31CEA7B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122884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3396B4CC-ED91-4188-915A-B03A40A4FC6D}" type="datetime2">
              <a:rPr lang="da-DK" smtClean="0"/>
              <a:t>6. januar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AC76E05D-5A6A-4172-8C30-6223E21B98AD}"/>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1" name="Text Placeholder 7">
            <a:extLst>
              <a:ext uri="{FF2B5EF4-FFF2-40B4-BE49-F238E27FC236}">
                <a16:creationId xmlns:a16="http://schemas.microsoft.com/office/drawing/2014/main" id="{6BC8EB62-94E0-4B88-9310-AE0A3E25649E}"/>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55042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EACBBA05-F03B-4771-AE42-83F7A1512132}" type="datetime2">
              <a:rPr lang="da-DK" smtClean="0"/>
              <a:t>6. januar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C9016A64-4F20-4120-9691-9D826C000CEB}"/>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1" name="Text Placeholder 7">
            <a:extLst>
              <a:ext uri="{FF2B5EF4-FFF2-40B4-BE49-F238E27FC236}">
                <a16:creationId xmlns:a16="http://schemas.microsoft.com/office/drawing/2014/main" id="{010B3704-A025-4245-B180-68D9D51542B6}"/>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1583970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294798" y="1800000"/>
            <a:ext cx="35892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45180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B3D5FE07-220B-4D1C-8BB9-7BA067CFE954}" type="datetime2">
              <a:rPr lang="da-DK" smtClean="0"/>
              <a:t>6. januar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D4E03E0D-DF6C-4C5C-A56D-B2BC9D602AE7}"/>
              </a:ext>
            </a:extLst>
          </p:cNvPr>
          <p:cNvSpPr>
            <a:spLocks noGrp="1"/>
          </p:cNvSpPr>
          <p:nvPr>
            <p:ph type="body" sz="quarter" idx="16" hasCustomPrompt="1"/>
          </p:nvPr>
        </p:nvSpPr>
        <p:spPr>
          <a:xfrm>
            <a:off x="539749" y="6145213"/>
            <a:ext cx="3589201"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93AF337E-03BF-45AC-A37F-33398F8828FA}"/>
              </a:ext>
            </a:extLst>
          </p:cNvPr>
          <p:cNvSpPr>
            <a:spLocks noGrp="1"/>
          </p:cNvSpPr>
          <p:nvPr>
            <p:ph type="body" sz="quarter" idx="17" hasCustomPrompt="1"/>
          </p:nvPr>
        </p:nvSpPr>
        <p:spPr>
          <a:xfrm>
            <a:off x="4294798" y="6145213"/>
            <a:ext cx="3589201" cy="173037"/>
          </a:xfrm>
        </p:spPr>
        <p:txBody>
          <a:bodyPr/>
          <a:lstStyle>
            <a:lvl1pPr marL="0" indent="0">
              <a:buNone/>
              <a:defRPr sz="1000"/>
            </a:lvl1pPr>
          </a:lstStyle>
          <a:p>
            <a:pPr lvl="0"/>
            <a:r>
              <a:rPr lang="da-DK" noProof="0" dirty="0"/>
              <a:t>Tilføj anmærkningstekst</a:t>
            </a:r>
          </a:p>
        </p:txBody>
      </p:sp>
      <p:sp>
        <p:nvSpPr>
          <p:cNvPr id="12" name="Text Placeholder 10">
            <a:extLst>
              <a:ext uri="{FF2B5EF4-FFF2-40B4-BE49-F238E27FC236}">
                <a16:creationId xmlns:a16="http://schemas.microsoft.com/office/drawing/2014/main" id="{7FF67DA1-367B-4B33-AD92-3DCAC8A35022}"/>
              </a:ext>
            </a:extLst>
          </p:cNvPr>
          <p:cNvSpPr>
            <a:spLocks noGrp="1"/>
          </p:cNvSpPr>
          <p:nvPr>
            <p:ph type="body" sz="quarter" idx="18" hasCustomPrompt="1"/>
          </p:nvPr>
        </p:nvSpPr>
        <p:spPr>
          <a:xfrm>
            <a:off x="8071200" y="6145213"/>
            <a:ext cx="3589201" cy="173037"/>
          </a:xfrm>
        </p:spPr>
        <p:txBody>
          <a:bodyPr/>
          <a:lstStyle>
            <a:lvl1pPr marL="0" indent="0">
              <a:buNone/>
              <a:defRPr sz="1000"/>
            </a:lvl1pPr>
          </a:lstStyle>
          <a:p>
            <a:pPr lvl="0"/>
            <a:r>
              <a:rPr lang="da-DK" noProof="0" dirty="0"/>
              <a:t>Tilføj anmærkningstekst</a:t>
            </a:r>
          </a:p>
        </p:txBody>
      </p:sp>
    </p:spTree>
    <p:extLst>
      <p:ext uri="{BB962C8B-B14F-4D97-AF65-F5344CB8AC3E}">
        <p14:creationId xmlns:p14="http://schemas.microsoft.com/office/powerpoint/2010/main" val="440035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6000"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5400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61848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91D087ED-E398-40B7-B4B0-9333A9D503E4}" type="datetime2">
              <a:rPr lang="da-DK" smtClean="0"/>
              <a:t>6. januar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582553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ks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02000"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5400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Content Placeholder 9">
            <a:extLst>
              <a:ext uri="{FF2B5EF4-FFF2-40B4-BE49-F238E27FC236}">
                <a16:creationId xmlns:a16="http://schemas.microsoft.com/office/drawing/2014/main" id="{9071E862-106B-49B6-B389-64D98822F71F}"/>
              </a:ext>
            </a:extLst>
          </p:cNvPr>
          <p:cNvSpPr>
            <a:spLocks noGrp="1"/>
          </p:cNvSpPr>
          <p:nvPr>
            <p:ph sz="quarter" idx="15" hasCustomPrompt="1"/>
          </p:nvPr>
        </p:nvSpPr>
        <p:spPr>
          <a:xfrm>
            <a:off x="43128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2">
            <a:extLst>
              <a:ext uri="{FF2B5EF4-FFF2-40B4-BE49-F238E27FC236}">
                <a16:creationId xmlns:a16="http://schemas.microsoft.com/office/drawing/2014/main" id="{537A6365-6411-4D48-AECD-2B8A64CB948F}"/>
              </a:ext>
            </a:extLst>
          </p:cNvPr>
          <p:cNvSpPr>
            <a:spLocks noGrp="1"/>
          </p:cNvSpPr>
          <p:nvPr>
            <p:ph sz="quarter" idx="16" hasCustomPrompt="1"/>
          </p:nvPr>
        </p:nvSpPr>
        <p:spPr>
          <a:xfrm>
            <a:off x="8082000" y="40572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_GeneralDate"/>
          <p:cNvSpPr>
            <a:spLocks noGrp="1"/>
          </p:cNvSpPr>
          <p:nvPr>
            <p:ph type="dt" sz="half" idx="10"/>
          </p:nvPr>
        </p:nvSpPr>
        <p:spPr/>
        <p:txBody>
          <a:bodyPr/>
          <a:lstStyle/>
          <a:p>
            <a:fld id="{401D0830-2C72-4264-A829-6A06796980D4}" type="datetime2">
              <a:rPr lang="da-DK" smtClean="0"/>
              <a:t>6. januar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71005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fld id="{ABE3C328-CDB0-47FE-9B97-698504617AD5}" type="datetime2">
              <a:rPr lang="da-DK" smtClean="0"/>
              <a:t>6. januar 2023</a:t>
            </a:fld>
            <a:endParaRPr lang="da-DK" dirty="0"/>
          </a:p>
        </p:txBody>
      </p:sp>
      <p:sp>
        <p:nvSpPr>
          <p:cNvPr id="4" name="FLD_PresentationTitle"/>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2491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 billede (hvidt logo)">
    <p:bg>
      <p:bgPr>
        <a:solidFill>
          <a:schemeClr val="bg2"/>
        </a:solidFill>
        <a:effectLst/>
      </p:bgPr>
    </p:bg>
    <p:spTree>
      <p:nvGrpSpPr>
        <p:cNvPr id="1" name=""/>
        <p:cNvGrpSpPr/>
        <p:nvPr/>
      </p:nvGrpSpPr>
      <p:grpSpPr>
        <a:xfrm>
          <a:off x="0" y="0"/>
          <a:ext cx="0" cy="0"/>
          <a:chOff x="0" y="0"/>
          <a:chExt cx="0" cy="0"/>
        </a:xfrm>
      </p:grpSpPr>
      <p:sp>
        <p:nvSpPr>
          <p:cNvPr id="4" name="Date"/>
          <p:cNvSpPr>
            <a:spLocks noGrp="1"/>
          </p:cNvSpPr>
          <p:nvPr>
            <p:ph type="dt" sz="half" idx="10"/>
          </p:nvPr>
        </p:nvSpPr>
        <p:spPr>
          <a:xfrm>
            <a:off x="0" y="6858000"/>
            <a:ext cx="0" cy="0"/>
          </a:xfrm>
        </p:spPr>
        <p:txBody>
          <a:bodyPr/>
          <a:lstStyle>
            <a:lvl1pPr>
              <a:defRPr sz="100">
                <a:noFill/>
              </a:defRPr>
            </a:lvl1pPr>
          </a:lstStyle>
          <a:p>
            <a:fld id="{D6FDACE4-702C-4D35-B003-DE3DFD133E76}" type="datetime2">
              <a:rPr lang="da-DK" smtClean="0"/>
              <a:t>6. januar 2023</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2" name="Text Placeholder 7">
            <a:extLst>
              <a:ext uri="{FF2B5EF4-FFF2-40B4-BE49-F238E27FC236}">
                <a16:creationId xmlns:a16="http://schemas.microsoft.com/office/drawing/2014/main" id="{68BB7134-2919-4382-92CA-D9C0A510422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3240090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F27B877-DDC7-4F54-88E7-163902EE5EB6}"/>
              </a:ext>
            </a:extLst>
          </p:cNvPr>
          <p:cNvSpPr>
            <a:spLocks noGrp="1"/>
          </p:cNvSpPr>
          <p:nvPr>
            <p:ph type="dt" sz="half" idx="10"/>
          </p:nvPr>
        </p:nvSpPr>
        <p:spPr/>
        <p:txBody>
          <a:bodyPr/>
          <a:lstStyle/>
          <a:p>
            <a:fld id="{8C818D3C-F1CD-4B06-B43C-499D3954A026}" type="datetime2">
              <a:rPr lang="da-DK" smtClean="0"/>
              <a:t>6. januar 2023</a:t>
            </a:fld>
            <a:endParaRPr lang="da-DK" dirty="0"/>
          </a:p>
        </p:txBody>
      </p:sp>
      <p:sp>
        <p:nvSpPr>
          <p:cNvPr id="6" name="Footer Placeholder 5">
            <a:extLst>
              <a:ext uri="{FF2B5EF4-FFF2-40B4-BE49-F238E27FC236}">
                <a16:creationId xmlns:a16="http://schemas.microsoft.com/office/drawing/2014/main" id="{392FF884-92B4-414E-A750-8F70B35DB4EE}"/>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9426BC3B-8169-42D6-8E81-C7C3131042E5}"/>
              </a:ext>
            </a:extLst>
          </p:cNvPr>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015761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ugerguide">
    <p:bg>
      <p:bgPr>
        <a:solidFill>
          <a:schemeClr val="bg2"/>
        </a:solidFill>
        <a:effectLst/>
      </p:bgPr>
    </p:bg>
    <p:spTree>
      <p:nvGrpSpPr>
        <p:cNvPr id="1" name=""/>
        <p:cNvGrpSpPr/>
        <p:nvPr/>
      </p:nvGrpSpPr>
      <p:grpSpPr>
        <a:xfrm>
          <a:off x="0" y="0"/>
          <a:ext cx="0" cy="0"/>
          <a:chOff x="0" y="0"/>
          <a:chExt cx="0" cy="0"/>
        </a:xfrm>
      </p:grpSpPr>
      <p:sp>
        <p:nvSpPr>
          <p:cNvPr id="9" name="Fast overskrift"/>
          <p:cNvSpPr txBox="1"/>
          <p:nvPr userDrawn="1"/>
        </p:nvSpPr>
        <p:spPr>
          <a:xfrm>
            <a:off x="539749" y="539750"/>
            <a:ext cx="9743734" cy="650171"/>
          </a:xfrm>
          <a:prstGeom prst="rect">
            <a:avLst/>
          </a:prstGeom>
          <a:noFill/>
        </p:spPr>
        <p:txBody>
          <a:bodyPr wrap="square" lIns="0" tIns="0" rIns="0" bIns="0" rtlCol="0" anchor="t" anchorCtr="0">
            <a:noAutofit/>
          </a:bodyPr>
          <a:lstStyle/>
          <a:p>
            <a:r>
              <a:rPr lang="da-DK" sz="2600" b="0" noProof="1">
                <a:solidFill>
                  <a:schemeClr val="tx1"/>
                </a:solidFill>
                <a:latin typeface="+mj-lt"/>
                <a:cs typeface="Arial" panose="020B0604020202020204" pitchFamily="34" charset="0"/>
              </a:rPr>
              <a:t>Brugerguide - slet dette slide før du holder din præsentation</a:t>
            </a:r>
          </a:p>
        </p:txBody>
      </p:sp>
      <p:sp>
        <p:nvSpPr>
          <p:cNvPr id="3" name="Rectangle 2">
            <a:extLst>
              <a:ext uri="{FF2B5EF4-FFF2-40B4-BE49-F238E27FC236}">
                <a16:creationId xmlns:a16="http://schemas.microsoft.com/office/drawing/2014/main" id="{CFD37303-372E-46CC-BFDB-C4D0D7AE0CDA}"/>
              </a:ext>
            </a:extLst>
          </p:cNvPr>
          <p:cNvSpPr/>
          <p:nvPr userDrawn="1"/>
        </p:nvSpPr>
        <p:spPr>
          <a:xfrm>
            <a:off x="539750" y="1582939"/>
            <a:ext cx="2581331" cy="3554819"/>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nyt slide</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Startside</a:t>
            </a:r>
            <a:r>
              <a:rPr lang="da-DK" altLang="da-DK" sz="1000" noProof="1">
                <a:cs typeface="Arial" panose="020B0604020202020204" pitchFamily="34" charset="0"/>
              </a:rPr>
              <a:t>.</a:t>
            </a: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noProof="1">
                <a:cs typeface="Arial" panose="020B0604020202020204" pitchFamily="34" charset="0"/>
              </a:rPr>
              <a:t>Klik på pilen ved menupunktet </a:t>
            </a:r>
            <a:r>
              <a:rPr lang="da-DK" altLang="da-DK" sz="1000" b="1" noProof="1">
                <a:cs typeface="Arial" panose="020B0604020202020204" pitchFamily="34" charset="0"/>
              </a:rPr>
              <a:t>Nyt dias </a:t>
            </a:r>
            <a:r>
              <a:rPr lang="da-DK" altLang="da-DK" sz="1000" noProof="1">
                <a:cs typeface="Arial" panose="020B0604020202020204" pitchFamily="34" charset="0"/>
              </a:rPr>
              <a:t>for at indsætte et nyt slide. </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sz="1000" noProof="1">
                <a:cs typeface="Arial" panose="020B0604020202020204" pitchFamily="34" charset="0"/>
              </a:rPr>
              <a:t>Her får du et overblik over de </a:t>
            </a:r>
            <a:br>
              <a:rPr lang="da-DK" sz="1000" noProof="1">
                <a:cs typeface="Arial" panose="020B0604020202020204" pitchFamily="34" charset="0"/>
              </a:rPr>
            </a:br>
            <a:r>
              <a:rPr lang="da-DK" sz="1000" noProof="1">
                <a:cs typeface="Arial" panose="020B0604020202020204" pitchFamily="34" charset="0"/>
              </a:rPr>
              <a:t>godkendte BUVM-layouts. </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Ændre layouts</a:t>
            </a:r>
            <a:r>
              <a:rPr lang="da-DK" sz="1000" b="1" noProof="1">
                <a:cs typeface="Arial" panose="020B0604020202020204" pitchFamily="34" charset="0"/>
              </a:rPr>
              <a:t/>
            </a:r>
            <a:br>
              <a:rPr lang="da-DK" sz="1000" b="1" noProof="1">
                <a:cs typeface="Arial" panose="020B0604020202020204" pitchFamily="34" charset="0"/>
              </a:rPr>
            </a:br>
            <a:r>
              <a:rPr lang="da-DK" altLang="da-DK" sz="1000" noProof="1">
                <a:cs typeface="Arial" panose="020B0604020202020204" pitchFamily="34" charset="0"/>
              </a:rPr>
              <a:t>Klik på pilen ved siden af </a:t>
            </a:r>
            <a:r>
              <a:rPr lang="da-DK" altLang="da-DK" sz="1000" b="1" noProof="1">
                <a:cs typeface="Arial" panose="020B0604020202020204" pitchFamily="34" charset="0"/>
              </a:rPr>
              <a:t>Layout</a:t>
            </a:r>
            <a:r>
              <a:rPr lang="da-DK" altLang="da-DK" sz="1000" noProof="1">
                <a:cs typeface="Arial" panose="020B0604020202020204" pitchFamily="34" charset="0"/>
              </a:rPr>
              <a:t> </a:t>
            </a:r>
            <a:br>
              <a:rPr lang="da-DK" altLang="da-DK" sz="1000" noProof="1">
                <a:cs typeface="Arial" panose="020B0604020202020204" pitchFamily="34" charset="0"/>
              </a:rPr>
            </a:br>
            <a:r>
              <a:rPr lang="da-DK" altLang="da-DK" sz="1000" noProof="1">
                <a:cs typeface="Arial" panose="020B0604020202020204" pitchFamily="34" charset="0"/>
              </a:rPr>
              <a:t>for at få vist en dropdown-menu af </a:t>
            </a:r>
            <a:br>
              <a:rPr lang="da-DK" altLang="da-DK" sz="1000" noProof="1">
                <a:cs typeface="Arial" panose="020B0604020202020204" pitchFamily="34" charset="0"/>
              </a:rPr>
            </a:br>
            <a:r>
              <a:rPr lang="da-DK" altLang="da-DK" sz="1000" noProof="1">
                <a:cs typeface="Arial" panose="020B0604020202020204" pitchFamily="34" charset="0"/>
              </a:rPr>
              <a:t>mulige slide</a:t>
            </a:r>
            <a:r>
              <a:rPr lang="da-DK" altLang="da-DK" sz="1000" b="1" noProof="1">
                <a:cs typeface="Arial" panose="020B0604020202020204" pitchFamily="34" charset="0"/>
              </a:rPr>
              <a:t>-</a:t>
            </a:r>
            <a:r>
              <a:rPr lang="da-DK" altLang="da-DK" sz="1000" noProof="1">
                <a:cs typeface="Arial" panose="020B0604020202020204" pitchFamily="34" charset="0"/>
              </a:rPr>
              <a:t>layouts.</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Layout</a:t>
            </a:r>
            <a:r>
              <a:rPr lang="da-DK" altLang="da-DK" sz="1000" noProof="1">
                <a:cs typeface="Arial" panose="020B0604020202020204" pitchFamily="34" charset="0"/>
              </a:rPr>
              <a:t> for at ændre dit </a:t>
            </a:r>
            <a:br>
              <a:rPr lang="da-DK" altLang="da-DK" sz="1000" noProof="1">
                <a:cs typeface="Arial" panose="020B0604020202020204" pitchFamily="34" charset="0"/>
              </a:rPr>
            </a:br>
            <a:r>
              <a:rPr lang="da-DK" altLang="da-DK" sz="1000" noProof="1">
                <a:cs typeface="Arial" panose="020B0604020202020204" pitchFamily="34" charset="0"/>
              </a:rPr>
              <a:t>nuværende layout til et andet.</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sz="1000" dirty="0"/>
              <a:t>Du kan hente færdige slides, der er tilpasset ministeriets design. Klik på </a:t>
            </a:r>
            <a:r>
              <a:rPr lang="da-DK" sz="1000" b="1" dirty="0"/>
              <a:t>Slidebibliotektet</a:t>
            </a:r>
            <a:r>
              <a:rPr lang="da-DK" sz="1000" dirty="0"/>
              <a:t> (til højre på skærmen eller klik på Templafy-knappen under Startside). Find for eksempel tidslinje, med mere.</a:t>
            </a:r>
          </a:p>
        </p:txBody>
      </p:sp>
      <p:sp>
        <p:nvSpPr>
          <p:cNvPr id="18" name="Rectangle 17">
            <a:extLst>
              <a:ext uri="{FF2B5EF4-FFF2-40B4-BE49-F238E27FC236}">
                <a16:creationId xmlns:a16="http://schemas.microsoft.com/office/drawing/2014/main" id="{E07C2D6D-C0F0-4727-B718-C1A0A509F695}"/>
              </a:ext>
            </a:extLst>
          </p:cNvPr>
          <p:cNvSpPr/>
          <p:nvPr userDrawn="1"/>
        </p:nvSpPr>
        <p:spPr>
          <a:xfrm>
            <a:off x="4255796" y="1582939"/>
            <a:ext cx="2778125" cy="4485843"/>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billede</a:t>
            </a:r>
            <a:br>
              <a:rPr lang="da-DK" sz="1050" b="1" noProof="1">
                <a:cs typeface="Arial" panose="020B0604020202020204" pitchFamily="34" charset="0"/>
              </a:rPr>
            </a:br>
            <a:r>
              <a:rPr lang="da-DK" altLang="da-DK" sz="1000" noProof="1">
                <a:cs typeface="Arial" panose="020B0604020202020204" pitchFamily="34" charset="0"/>
              </a:rPr>
              <a:t>Vælg den boks på slidet, hvor du </a:t>
            </a:r>
            <a:br>
              <a:rPr lang="da-DK" altLang="da-DK" sz="1000" noProof="1">
                <a:cs typeface="Arial" panose="020B0604020202020204" pitchFamily="34" charset="0"/>
              </a:rPr>
            </a:br>
            <a:r>
              <a:rPr lang="da-DK" altLang="da-DK" sz="1000" noProof="1">
                <a:cs typeface="Arial" panose="020B0604020202020204" pitchFamily="34" charset="0"/>
              </a:rPr>
              <a:t>ønsker at sætte et billede ind.</a:t>
            </a:r>
            <a:br>
              <a:rPr lang="da-DK" altLang="da-DK" sz="1000"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Indsæt </a:t>
            </a:r>
            <a:r>
              <a:rPr lang="da-DK" altLang="da-DK" sz="1000" noProof="1">
                <a:cs typeface="Arial" panose="020B0604020202020204" pitchFamily="34" charset="0"/>
              </a:rPr>
              <a:t>billede via </a:t>
            </a:r>
            <a:r>
              <a:rPr lang="da-DK" altLang="da-DK" sz="1000" b="1" noProof="1">
                <a:cs typeface="Arial" panose="020B0604020202020204" pitchFamily="34" charset="0"/>
              </a:rPr>
              <a:t>Billedbiblioteket </a:t>
            </a:r>
            <a:r>
              <a:rPr lang="da-DK" altLang="da-DK" sz="1000" noProof="1">
                <a:cs typeface="Arial" panose="020B0604020202020204" pitchFamily="34" charset="0"/>
              </a:rPr>
              <a:t>i højre side af skærmen. Billedet tilpasser sig den boks, som du har valgt. Det er muligt at skalere og redigere billedet. </a:t>
            </a:r>
          </a:p>
          <a:p>
            <a:pPr marL="0" indent="0">
              <a:lnSpc>
                <a:spcPct val="100000"/>
              </a:lnSpc>
              <a:spcBef>
                <a:spcPts val="600"/>
              </a:spcBef>
              <a:spcAft>
                <a:spcPts val="600"/>
              </a:spcAft>
              <a:buNone/>
              <a:defRPr/>
            </a:pPr>
            <a:r>
              <a:rPr lang="da-DK" altLang="da-DK" sz="1000" noProof="1">
                <a:cs typeface="Arial" panose="020B0604020202020204" pitchFamily="34" charset="0"/>
              </a:rPr>
              <a:t>Hvis du klikker på</a:t>
            </a:r>
            <a:r>
              <a:rPr lang="da-DK" altLang="da-DK" sz="1000" b="1" noProof="1">
                <a:cs typeface="Arial" panose="020B0604020202020204" pitchFamily="34" charset="0"/>
              </a:rPr>
              <a:t> </a:t>
            </a:r>
            <a:r>
              <a:rPr lang="da-DK" altLang="da-DK" sz="1000" noProof="1">
                <a:cs typeface="Arial" panose="020B0604020202020204" pitchFamily="34" charset="0"/>
              </a:rPr>
              <a:t>billedsymbolet i boksen på et slide, indsættes et billede fra din computer.</a:t>
            </a: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Tip: </a:t>
            </a:r>
            <a:r>
              <a:rPr lang="da-DK" altLang="da-DK" sz="1000" noProof="1">
                <a:cs typeface="Arial" panose="020B0604020202020204" pitchFamily="34" charset="0"/>
              </a:rPr>
              <a:t>Hvis du sletter billedet og </a:t>
            </a:r>
            <a:br>
              <a:rPr lang="da-DK" altLang="da-DK" sz="1000" noProof="1">
                <a:cs typeface="Arial" panose="020B0604020202020204" pitchFamily="34" charset="0"/>
              </a:rPr>
            </a:br>
            <a:r>
              <a:rPr lang="da-DK" altLang="da-DK" sz="1000" noProof="1">
                <a:cs typeface="Arial" panose="020B0604020202020204" pitchFamily="34" charset="0"/>
              </a:rPr>
              <a:t>indsætter et nyt, kan billedet lægge </a:t>
            </a:r>
            <a:br>
              <a:rPr lang="da-DK" altLang="da-DK" sz="1000" noProof="1">
                <a:cs typeface="Arial" panose="020B0604020202020204" pitchFamily="34" charset="0"/>
              </a:rPr>
            </a:br>
            <a:r>
              <a:rPr lang="da-DK" altLang="da-DK" sz="1000" noProof="1">
                <a:cs typeface="Arial" panose="020B0604020202020204" pitchFamily="34" charset="0"/>
              </a:rPr>
              <a:t>sig foran tekst eller grafik. Højreklik da på billedet og vælg </a:t>
            </a:r>
            <a:r>
              <a:rPr lang="da-DK" altLang="da-DK" sz="1000" b="1" noProof="1">
                <a:cs typeface="Arial" panose="020B0604020202020204" pitchFamily="34" charset="0"/>
              </a:rPr>
              <a:t>Placer bagest </a:t>
            </a:r>
            <a:r>
              <a:rPr lang="da-DK" altLang="da-DK" sz="1000" noProof="1">
                <a:cs typeface="Arial" panose="020B0604020202020204" pitchFamily="34" charset="0"/>
              </a:rPr>
              <a:t>eller </a:t>
            </a:r>
            <a:r>
              <a:rPr lang="da-DK" altLang="da-DK" sz="1000" b="1" noProof="1">
                <a:cs typeface="Arial" panose="020B0604020202020204" pitchFamily="34" charset="0"/>
              </a:rPr>
              <a:t>Placer forrest</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50" b="1" noProof="1">
                <a:cs typeface="Arial" panose="020B0604020202020204" pitchFamily="34" charset="0"/>
              </a:rPr>
              <a:t>Tabeller og grafer</a:t>
            </a:r>
            <a:br>
              <a:rPr lang="da-DK" sz="1050" b="1" noProof="1">
                <a:cs typeface="Arial" panose="020B0604020202020204" pitchFamily="34" charset="0"/>
              </a:rPr>
            </a:br>
            <a:r>
              <a:rPr lang="da-DK" altLang="da-DK" sz="1000" b="0" noProof="1">
                <a:cs typeface="Arial" panose="020B0604020202020204" pitchFamily="34" charset="0"/>
              </a:rPr>
              <a:t>Indsæt eller tilpas design på din graf og tabel fra fanebladet BUVM.</a:t>
            </a:r>
          </a:p>
          <a:p>
            <a:pPr marL="0" indent="0">
              <a:lnSpc>
                <a:spcPct val="100000"/>
              </a:lnSpc>
              <a:spcBef>
                <a:spcPts val="600"/>
              </a:spcBef>
              <a:spcAft>
                <a:spcPts val="600"/>
              </a:spcAft>
              <a:buNone/>
              <a:defRPr/>
            </a:pPr>
            <a:r>
              <a:rPr lang="da-DK" altLang="da-DK" sz="1050" b="1" noProof="1">
                <a:cs typeface="Arial" panose="020B0604020202020204" pitchFamily="34" charset="0"/>
              </a:rPr>
              <a:t>Kopiering fra gammel præsentation</a:t>
            </a:r>
            <a:br>
              <a:rPr lang="da-DK" altLang="da-DK" sz="1050" b="1" noProof="1">
                <a:cs typeface="Arial" panose="020B0604020202020204" pitchFamily="34" charset="0"/>
              </a:rPr>
            </a:br>
            <a:r>
              <a:rPr lang="da-DK" altLang="da-DK" sz="1000" b="0" noProof="1">
                <a:cs typeface="Arial" panose="020B0604020202020204" pitchFamily="34" charset="0"/>
              </a:rPr>
              <a:t>Når du kopierer indhold fra en gamle præsentationer, skal det formateres rigtigt. Højreklik i den nye præsentation og vælg </a:t>
            </a:r>
            <a:r>
              <a:rPr lang="da-DK" altLang="da-DK" sz="1000" b="1" noProof="1">
                <a:cs typeface="Arial" panose="020B0604020202020204" pitchFamily="34" charset="0"/>
              </a:rPr>
              <a:t>Brug destinationstema (D)</a:t>
            </a:r>
            <a:r>
              <a:rPr lang="da-DK" altLang="da-DK" sz="1000" b="0" noProof="1">
                <a:cs typeface="Arial" panose="020B0604020202020204" pitchFamily="34" charset="0"/>
              </a:rPr>
              <a:t>.</a:t>
            </a:r>
          </a:p>
        </p:txBody>
      </p:sp>
      <p:sp>
        <p:nvSpPr>
          <p:cNvPr id="19" name="Rectangle 18">
            <a:extLst>
              <a:ext uri="{FF2B5EF4-FFF2-40B4-BE49-F238E27FC236}">
                <a16:creationId xmlns:a16="http://schemas.microsoft.com/office/drawing/2014/main" id="{2CECB945-4DBE-4C28-A3A2-1B98350A125C}"/>
              </a:ext>
            </a:extLst>
          </p:cNvPr>
          <p:cNvSpPr/>
          <p:nvPr userDrawn="1"/>
        </p:nvSpPr>
        <p:spPr>
          <a:xfrm>
            <a:off x="8872538" y="1582938"/>
            <a:ext cx="2778125" cy="4201150"/>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ikoner eller illustrationer</a:t>
            </a:r>
            <a:br>
              <a:rPr lang="da-DK" sz="1050" b="1" noProof="1">
                <a:cs typeface="Arial" panose="020B0604020202020204" pitchFamily="34" charset="0"/>
              </a:rPr>
            </a:br>
            <a:r>
              <a:rPr lang="da-DK" sz="1050" b="0" noProof="1">
                <a:cs typeface="Arial" panose="020B0604020202020204" pitchFamily="34" charset="0"/>
              </a:rPr>
              <a:t>Vælg den boks på slidet, hvor du ønsker at sætte et element ind. </a:t>
            </a:r>
            <a:r>
              <a:rPr lang="da-DK" sz="1000" noProof="1">
                <a:cs typeface="Arial" panose="020B0604020202020204" pitchFamily="34" charset="0"/>
              </a:rPr>
              <a:t>Klik på </a:t>
            </a:r>
            <a:r>
              <a:rPr lang="da-DK" sz="1000" b="1" noProof="1">
                <a:cs typeface="Arial" panose="020B0604020202020204" pitchFamily="34" charset="0"/>
              </a:rPr>
              <a:t>Slideelementer </a:t>
            </a:r>
            <a:r>
              <a:rPr lang="da-DK" sz="1000" noProof="1">
                <a:cs typeface="Arial" panose="020B0604020202020204" pitchFamily="34" charset="0"/>
              </a:rPr>
              <a:t>i højre side af skærmen og vælg det element, som du ønsker at indsætte.</a:t>
            </a:r>
            <a:br>
              <a:rPr lang="da-DK" sz="1000" noProof="1">
                <a:cs typeface="Arial" panose="020B0604020202020204" pitchFamily="34" charset="0"/>
              </a:rPr>
            </a:br>
            <a:r>
              <a:rPr lang="da-DK" sz="1000" noProof="1">
                <a:cs typeface="Arial" panose="020B0604020202020204" pitchFamily="34" charset="0"/>
              </a:rPr>
              <a:t/>
            </a:r>
            <a:br>
              <a:rPr lang="da-DK" sz="1000" noProof="1">
                <a:cs typeface="Arial" panose="020B0604020202020204" pitchFamily="34" charset="0"/>
              </a:rPr>
            </a:br>
            <a:r>
              <a:rPr lang="da-DK" sz="1000" noProof="1">
                <a:cs typeface="Arial" panose="020B0604020202020204" pitchFamily="34" charset="0"/>
              </a:rPr>
              <a:t>Det er muligt at skalere og flytte rundt på ikoner og illustrationer, så det passer til din præsentation.</a:t>
            </a:r>
            <a:br>
              <a:rPr lang="da-DK" sz="1000" noProof="1">
                <a:cs typeface="Arial" panose="020B0604020202020204" pitchFamily="34" charset="0"/>
              </a:rPr>
            </a:br>
            <a:r>
              <a:rPr lang="da-DK" sz="1000" noProof="1">
                <a:cs typeface="Arial" panose="020B0604020202020204" pitchFamily="34" charset="0"/>
              </a:rPr>
              <a:t/>
            </a:r>
            <a:br>
              <a:rPr lang="da-DK" sz="1000" noProof="1">
                <a:cs typeface="Arial" panose="020B0604020202020204" pitchFamily="34" charset="0"/>
              </a:rPr>
            </a:br>
            <a:r>
              <a:rPr lang="da-DK" sz="1050" b="1" noProof="1">
                <a:cs typeface="Arial" panose="020B0604020202020204" pitchFamily="34" charset="0"/>
              </a:rPr>
              <a:t>Juster sidenummerering, </a:t>
            </a:r>
            <a:br>
              <a:rPr lang="da-DK" sz="1050" b="1" noProof="1">
                <a:cs typeface="Arial" panose="020B0604020202020204" pitchFamily="34" charset="0"/>
              </a:rPr>
            </a:br>
            <a:r>
              <a:rPr lang="da-DK" sz="1050" b="1" noProof="1">
                <a:cs typeface="Arial" panose="020B0604020202020204" pitchFamily="34" charset="0"/>
              </a:rPr>
              <a:t>dato og sidefod</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Indsæt.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noProof="1">
                <a:cs typeface="Arial" panose="020B0604020202020204" pitchFamily="34" charset="0"/>
              </a:rPr>
              <a:t>Klik </a:t>
            </a:r>
            <a:r>
              <a:rPr lang="da-DK" altLang="da-DK" sz="1000" b="1" noProof="1">
                <a:cs typeface="Arial" panose="020B0604020202020204" pitchFamily="34" charset="0"/>
              </a:rPr>
              <a:t>Sidehoved og Sidefod.</a:t>
            </a:r>
            <a:br>
              <a:rPr lang="da-DK" altLang="da-DK" sz="1000" b="1"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Anvend på alle </a:t>
            </a:r>
            <a:r>
              <a:rPr lang="da-DK" altLang="da-DK" sz="1000" noProof="1">
                <a:cs typeface="Arial" panose="020B0604020202020204" pitchFamily="34" charset="0"/>
              </a:rPr>
              <a:t>eller </a:t>
            </a:r>
            <a:r>
              <a:rPr lang="da-DK" altLang="da-DK" sz="1000" b="1" noProof="1">
                <a:cs typeface="Arial" panose="020B0604020202020204" pitchFamily="34" charset="0"/>
              </a:rPr>
              <a:t>Anvend,</a:t>
            </a:r>
            <a:r>
              <a:rPr lang="da-DK" altLang="da-DK" sz="1000" noProof="1">
                <a:cs typeface="Arial" panose="020B0604020202020204" pitchFamily="34" charset="0"/>
              </a:rPr>
              <a:t> hvis det kun skal være på et enkelt slide.</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Hjælpelinjer</a:t>
            </a:r>
            <a:r>
              <a:rPr lang="da-DK" sz="1000" b="1" noProof="1">
                <a:cs typeface="Arial" panose="020B0604020202020204" pitchFamily="34" charset="0"/>
              </a:rPr>
              <a:t/>
            </a:r>
            <a:br>
              <a:rPr lang="da-DK" sz="100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Vis </a:t>
            </a:r>
            <a:r>
              <a:rPr lang="da-DK" altLang="da-DK" sz="1000" noProof="1">
                <a:cs typeface="Arial" panose="020B0604020202020204" pitchFamily="34" charset="0"/>
              </a:rPr>
              <a:t>og sæt hak ved </a:t>
            </a:r>
            <a:r>
              <a:rPr lang="da-DK" altLang="da-DK" sz="1000" b="1" noProof="1">
                <a:cs typeface="Arial" panose="020B0604020202020204" pitchFamily="34" charset="0"/>
              </a:rPr>
              <a:t>Hjælpelinjer</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00" b="1" noProof="1">
                <a:cs typeface="Arial" panose="020B0604020202020204" pitchFamily="34" charset="0"/>
              </a:rPr>
              <a:t>Se vejledningen ‘PowerPoint i Børne- og Undervisningsministeriet’ kanalen.uvm.dk/skabeloner</a:t>
            </a:r>
            <a:r>
              <a:rPr lang="da-DK" sz="1000" b="1" noProof="1">
                <a:solidFill>
                  <a:srgbClr val="FF0000"/>
                </a:solidFill>
                <a:cs typeface="Arial" panose="020B0604020202020204" pitchFamily="34" charset="0"/>
              </a:rPr>
              <a:t> </a:t>
            </a:r>
            <a:endParaRPr lang="da-DK" sz="1000" dirty="0">
              <a:solidFill>
                <a:srgbClr val="FF0000"/>
              </a:solidFill>
            </a:endParaRPr>
          </a:p>
        </p:txBody>
      </p:sp>
      <p:pic>
        <p:nvPicPr>
          <p:cNvPr id="6" name="Picture 5">
            <a:extLst>
              <a:ext uri="{FF2B5EF4-FFF2-40B4-BE49-F238E27FC236}">
                <a16:creationId xmlns:a16="http://schemas.microsoft.com/office/drawing/2014/main" id="{7A7E8449-FC02-4222-8378-11EAD7E4CD4E}"/>
              </a:ext>
            </a:extLst>
          </p:cNvPr>
          <p:cNvPicPr>
            <a:picLocks noChangeAspect="1"/>
          </p:cNvPicPr>
          <p:nvPr userDrawn="1"/>
        </p:nvPicPr>
        <p:blipFill>
          <a:blip r:embed="rId2"/>
          <a:stretch>
            <a:fillRect/>
          </a:stretch>
        </p:blipFill>
        <p:spPr>
          <a:xfrm>
            <a:off x="3138007" y="4214375"/>
            <a:ext cx="542998" cy="576935"/>
          </a:xfrm>
          <a:prstGeom prst="rect">
            <a:avLst/>
          </a:prstGeom>
        </p:spPr>
      </p:pic>
      <p:pic>
        <p:nvPicPr>
          <p:cNvPr id="26" name="Picture 6">
            <a:extLst>
              <a:ext uri="{FF2B5EF4-FFF2-40B4-BE49-F238E27FC236}">
                <a16:creationId xmlns:a16="http://schemas.microsoft.com/office/drawing/2014/main" id="{37C53AFF-1BD1-4C2D-ADA0-6C60B747BDC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21513" y="1691853"/>
            <a:ext cx="1216503" cy="54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Billede 3">
            <a:extLst>
              <a:ext uri="{FF2B5EF4-FFF2-40B4-BE49-F238E27FC236}">
                <a16:creationId xmlns:a16="http://schemas.microsoft.com/office/drawing/2014/main" id="{040626F0-7354-4867-B1A6-6A7D5EF317AF}"/>
              </a:ext>
            </a:extLst>
          </p:cNvPr>
          <p:cNvPicPr>
            <a:picLocks noChangeAspect="1"/>
          </p:cNvPicPr>
          <p:nvPr userDrawn="1"/>
        </p:nvPicPr>
        <p:blipFill>
          <a:blip r:embed="rId4"/>
          <a:stretch>
            <a:fillRect/>
          </a:stretch>
        </p:blipFill>
        <p:spPr>
          <a:xfrm>
            <a:off x="2920888" y="2643625"/>
            <a:ext cx="977236" cy="732927"/>
          </a:xfrm>
          <a:prstGeom prst="rect">
            <a:avLst/>
          </a:prstGeom>
        </p:spPr>
      </p:pic>
      <p:pic>
        <p:nvPicPr>
          <p:cNvPr id="7" name="Billede 6">
            <a:extLst>
              <a:ext uri="{FF2B5EF4-FFF2-40B4-BE49-F238E27FC236}">
                <a16:creationId xmlns:a16="http://schemas.microsoft.com/office/drawing/2014/main" id="{CF55D637-5398-4D33-89FD-0319C8D4C11B}"/>
              </a:ext>
            </a:extLst>
          </p:cNvPr>
          <p:cNvPicPr>
            <a:picLocks noChangeAspect="1"/>
          </p:cNvPicPr>
          <p:nvPr userDrawn="1"/>
        </p:nvPicPr>
        <p:blipFill>
          <a:blip r:embed="rId5"/>
          <a:stretch>
            <a:fillRect/>
          </a:stretch>
        </p:blipFill>
        <p:spPr>
          <a:xfrm>
            <a:off x="7186633" y="2883291"/>
            <a:ext cx="895714" cy="607806"/>
          </a:xfrm>
          <a:prstGeom prst="rect">
            <a:avLst/>
          </a:prstGeom>
        </p:spPr>
      </p:pic>
      <p:pic>
        <p:nvPicPr>
          <p:cNvPr id="8" name="Billede 7">
            <a:extLst>
              <a:ext uri="{FF2B5EF4-FFF2-40B4-BE49-F238E27FC236}">
                <a16:creationId xmlns:a16="http://schemas.microsoft.com/office/drawing/2014/main" id="{D096EECF-1100-4471-9709-5BC9DD73954D}"/>
              </a:ext>
            </a:extLst>
          </p:cNvPr>
          <p:cNvPicPr>
            <a:picLocks noChangeAspect="1"/>
          </p:cNvPicPr>
          <p:nvPr userDrawn="1"/>
        </p:nvPicPr>
        <p:blipFill>
          <a:blip r:embed="rId6"/>
          <a:stretch>
            <a:fillRect/>
          </a:stretch>
        </p:blipFill>
        <p:spPr>
          <a:xfrm>
            <a:off x="7176189" y="5242988"/>
            <a:ext cx="1089602" cy="655185"/>
          </a:xfrm>
          <a:prstGeom prst="rect">
            <a:avLst/>
          </a:prstGeom>
        </p:spPr>
      </p:pic>
    </p:spTree>
    <p:extLst>
      <p:ext uri="{BB962C8B-B14F-4D97-AF65-F5344CB8AC3E}">
        <p14:creationId xmlns:p14="http://schemas.microsoft.com/office/powerpoint/2010/main" val="784727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Forside m. billede">
  <p:cSld name="1_Forside m. billede">
    <p:bg>
      <p:bgPr>
        <a:solidFill>
          <a:schemeClr val="lt2"/>
        </a:solidFill>
        <a:effectLst/>
      </p:bgPr>
    </p:bg>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2429999" y="3808800"/>
            <a:ext cx="7369639" cy="137880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dk1"/>
              </a:buClr>
              <a:buSzPts val="5400"/>
              <a:buFont typeface="Georgia"/>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a:spLocks noGrp="1"/>
          </p:cNvSpPr>
          <p:nvPr>
            <p:ph type="pic" idx="2"/>
          </p:nvPr>
        </p:nvSpPr>
        <p:spPr>
          <a:xfrm>
            <a:off x="0" y="0"/>
            <a:ext cx="12193201" cy="3430800"/>
          </a:xfrm>
          <a:prstGeom prst="rect">
            <a:avLst/>
          </a:prstGeom>
          <a:solidFill>
            <a:schemeClr val="lt1"/>
          </a:solidFill>
          <a:ln>
            <a:noFill/>
          </a:ln>
        </p:spPr>
        <p:txBody>
          <a:bodyPr spcFirstLastPara="1" wrap="square" lIns="0" tIns="72000" rIns="0" bIns="0" anchor="t" anchorCtr="0">
            <a:noAutofit/>
          </a:bodyPr>
          <a:lstStyle>
            <a:lvl1pPr marR="0" lvl="0" algn="ctr" rtl="0">
              <a:lnSpc>
                <a:spcPct val="100000"/>
              </a:lnSpc>
              <a:spcBef>
                <a:spcPts val="1200"/>
              </a:spcBef>
              <a:spcAft>
                <a:spcPts val="0"/>
              </a:spcAft>
              <a:buClr>
                <a:schemeClr val="accent1"/>
              </a:buClr>
              <a:buSzPts val="1600"/>
              <a:buFont typeface="Arial"/>
              <a:buNone/>
              <a:defRPr sz="1600" b="0" i="0" u="none" strike="noStrike" cap="none">
                <a:solidFill>
                  <a:schemeClr val="dk1"/>
                </a:solidFill>
                <a:latin typeface="Verdana"/>
                <a:ea typeface="Verdana"/>
                <a:cs typeface="Verdana"/>
                <a:sym typeface="Verdana"/>
              </a:defRPr>
            </a:lvl1pPr>
            <a:lvl2pPr marR="0" lvl="1"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R="0" lvl="2" algn="l" rtl="0">
              <a:lnSpc>
                <a:spcPct val="100000"/>
              </a:lnSpc>
              <a:spcBef>
                <a:spcPts val="600"/>
              </a:spcBef>
              <a:spcAft>
                <a:spcPts val="0"/>
              </a:spcAft>
              <a:buClr>
                <a:schemeClr val="accent1"/>
              </a:buClr>
              <a:buSzPts val="1600"/>
              <a:buFont typeface="Arial"/>
              <a:buChar char="•"/>
              <a:defRPr sz="1600" b="0" i="0" u="none" strike="noStrike" cap="none">
                <a:solidFill>
                  <a:schemeClr val="dk1"/>
                </a:solidFill>
                <a:latin typeface="Verdana"/>
                <a:ea typeface="Verdana"/>
                <a:cs typeface="Verdana"/>
                <a:sym typeface="Verdana"/>
              </a:defRPr>
            </a:lvl3pPr>
            <a:lvl4pPr marR="0" lvl="3" algn="l" rtl="0">
              <a:lnSpc>
                <a:spcPct val="100000"/>
              </a:lnSpc>
              <a:spcBef>
                <a:spcPts val="600"/>
              </a:spcBef>
              <a:spcAft>
                <a:spcPts val="0"/>
              </a:spcAft>
              <a:buClr>
                <a:schemeClr val="dk1"/>
              </a:buClr>
              <a:buSzPts val="2000"/>
              <a:buFont typeface="Arial"/>
              <a:buChar char="​"/>
              <a:defRPr sz="2000" b="1" i="0" u="none" strike="noStrike" cap="none">
                <a:solidFill>
                  <a:schemeClr val="dk1"/>
                </a:solidFill>
                <a:latin typeface="Verdana"/>
                <a:ea typeface="Verdana"/>
                <a:cs typeface="Verdana"/>
                <a:sym typeface="Verdana"/>
              </a:defRPr>
            </a:lvl4pPr>
            <a:lvl5pPr marR="0" lvl="4"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R="0" lvl="5" algn="l" rtl="0">
              <a:lnSpc>
                <a:spcPct val="100000"/>
              </a:lnSpc>
              <a:spcBef>
                <a:spcPts val="600"/>
              </a:spcBef>
              <a:spcAft>
                <a:spcPts val="0"/>
              </a:spcAft>
              <a:buClr>
                <a:schemeClr val="dk1"/>
              </a:buClr>
              <a:buSzPts val="1000"/>
              <a:buFont typeface="Georgia"/>
              <a:buAutoNum type="arabicParenR"/>
              <a:defRPr sz="1000" b="0" i="0" u="none" strike="noStrike" cap="none">
                <a:solidFill>
                  <a:schemeClr val="dk1"/>
                </a:solidFill>
                <a:latin typeface="Verdana"/>
                <a:ea typeface="Verdana"/>
                <a:cs typeface="Verdana"/>
                <a:sym typeface="Verdana"/>
              </a:defRPr>
            </a:lvl6pPr>
            <a:lvl7pPr marR="0" lvl="6" algn="l" rtl="0">
              <a:lnSpc>
                <a:spcPct val="100000"/>
              </a:lnSpc>
              <a:spcBef>
                <a:spcPts val="600"/>
              </a:spcBef>
              <a:spcAft>
                <a:spcPts val="0"/>
              </a:spcAft>
              <a:buClr>
                <a:schemeClr val="dk1"/>
              </a:buClr>
              <a:buSzPts val="1000"/>
              <a:buFont typeface="Georgia"/>
              <a:buAutoNum type="alphaLcParenR"/>
              <a:defRPr sz="1000" b="0" i="0" u="none" strike="noStrike" cap="none">
                <a:solidFill>
                  <a:schemeClr val="dk1"/>
                </a:solidFill>
                <a:latin typeface="Verdana"/>
                <a:ea typeface="Verdana"/>
                <a:cs typeface="Verdana"/>
                <a:sym typeface="Verdana"/>
              </a:defRPr>
            </a:lvl7pPr>
            <a:lvl8pPr marR="0" lvl="7" algn="l" rtl="0">
              <a:lnSpc>
                <a:spcPct val="100000"/>
              </a:lnSpc>
              <a:spcBef>
                <a:spcPts val="600"/>
              </a:spcBef>
              <a:spcAft>
                <a:spcPts val="0"/>
              </a:spcAft>
              <a:buClr>
                <a:schemeClr val="dk1"/>
              </a:buClr>
              <a:buSzPts val="1000"/>
              <a:buFont typeface="Arial"/>
              <a:buChar char="•"/>
              <a:defRPr sz="1000" b="0" i="0" u="none" strike="noStrike" cap="none">
                <a:solidFill>
                  <a:schemeClr val="dk1"/>
                </a:solidFill>
                <a:latin typeface="Verdana"/>
                <a:ea typeface="Verdana"/>
                <a:cs typeface="Verdana"/>
                <a:sym typeface="Verdana"/>
              </a:defRPr>
            </a:lvl8pPr>
            <a:lvl9pPr marR="0" lvl="8" algn="l" rtl="0">
              <a:lnSpc>
                <a:spcPct val="100000"/>
              </a:lnSpc>
              <a:spcBef>
                <a:spcPts val="600"/>
              </a:spcBef>
              <a:spcAft>
                <a:spcPts val="0"/>
              </a:spcAft>
              <a:buClr>
                <a:schemeClr val="dk1"/>
              </a:buClr>
              <a:buSzPts val="7200"/>
              <a:buFont typeface="Arial"/>
              <a:buNone/>
              <a:defRPr sz="7200" b="0" i="0" u="none" strike="noStrike" cap="none">
                <a:solidFill>
                  <a:schemeClr val="dk1"/>
                </a:solidFill>
                <a:latin typeface="Georgia"/>
                <a:ea typeface="Georgia"/>
                <a:cs typeface="Georgia"/>
                <a:sym typeface="Georgia"/>
              </a:defRPr>
            </a:lvl9pPr>
          </a:lstStyle>
          <a:p>
            <a:endParaRPr/>
          </a:p>
        </p:txBody>
      </p:sp>
      <p:sp>
        <p:nvSpPr>
          <p:cNvPr id="19" name="Google Shape;19;p2"/>
          <p:cNvSpPr/>
          <p:nvPr/>
        </p:nvSpPr>
        <p:spPr>
          <a:xfrm>
            <a:off x="-2" y="3841285"/>
            <a:ext cx="1838229" cy="2508669"/>
          </a:xfrm>
          <a:custGeom>
            <a:avLst/>
            <a:gdLst/>
            <a:ahLst/>
            <a:cxnLst/>
            <a:rect l="l" t="t" r="r" b="b"/>
            <a:pathLst>
              <a:path w="4233836" h="5778004" extrusionOk="0">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20" name="Google Shape;20;p2"/>
          <p:cNvSpPr txBox="1">
            <a:spLocks noGrp="1"/>
          </p:cNvSpPr>
          <p:nvPr>
            <p:ph type="body" idx="1"/>
          </p:nvPr>
        </p:nvSpPr>
        <p:spPr>
          <a:xfrm>
            <a:off x="2421999" y="5542144"/>
            <a:ext cx="489012" cy="72000"/>
          </a:xfrm>
          <a:prstGeom prst="rect">
            <a:avLst/>
          </a:prstGeom>
          <a:solidFill>
            <a:schemeClr val="dk1"/>
          </a:solid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00"/>
              <a:buNone/>
              <a:defRPr sz="100"/>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AutoNum type="arabicParenR"/>
              <a:defRPr/>
            </a:lvl6pPr>
            <a:lvl7pPr marL="3200400" lvl="6" indent="-342900" algn="l">
              <a:lnSpc>
                <a:spcPct val="100000"/>
              </a:lnSpc>
              <a:spcBef>
                <a:spcPts val="600"/>
              </a:spcBef>
              <a:spcAft>
                <a:spcPts val="0"/>
              </a:spcAft>
              <a:buClr>
                <a:schemeClr val="dk1"/>
              </a:buClr>
              <a:buSzPts val="1800"/>
              <a:buAutoNum type="alphaLcParenR"/>
              <a:defRPr/>
            </a:lvl7pPr>
            <a:lvl8pPr marL="3657600" lvl="7" indent="-342900" algn="l">
              <a:lnSpc>
                <a:spcPct val="100000"/>
              </a:lnSpc>
              <a:spcBef>
                <a:spcPts val="600"/>
              </a:spcBef>
              <a:spcAft>
                <a:spcPts val="0"/>
              </a:spcAft>
              <a:buClr>
                <a:schemeClr val="dk1"/>
              </a:buClr>
              <a:buSzPts val="1800"/>
              <a:buChar char="•"/>
              <a:defRPr/>
            </a:lvl8pPr>
            <a:lvl9pPr marL="4114800" lvl="8" indent="-228600" algn="l">
              <a:lnSpc>
                <a:spcPct val="100000"/>
              </a:lnSpc>
              <a:spcBef>
                <a:spcPts val="600"/>
              </a:spcBef>
              <a:spcAft>
                <a:spcPts val="0"/>
              </a:spcAft>
              <a:buClr>
                <a:schemeClr val="dk1"/>
              </a:buClr>
              <a:buSzPts val="1800"/>
              <a:buNone/>
              <a:defRPr/>
            </a:lvl9pPr>
          </a:lstStyle>
          <a:p>
            <a:endParaRPr/>
          </a:p>
        </p:txBody>
      </p:sp>
      <p:sp>
        <p:nvSpPr>
          <p:cNvPr id="21" name="Google Shape;21;p2"/>
          <p:cNvSpPr txBox="1">
            <a:spLocks noGrp="1"/>
          </p:cNvSpPr>
          <p:nvPr>
            <p:ph type="body" idx="3"/>
          </p:nvPr>
        </p:nvSpPr>
        <p:spPr>
          <a:xfrm>
            <a:off x="9799638" y="542879"/>
            <a:ext cx="1852362" cy="5101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00"/>
              <a:buNone/>
              <a:defRPr sz="100"/>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AutoNum type="arabicParenR"/>
              <a:defRPr/>
            </a:lvl6pPr>
            <a:lvl7pPr marL="3200400" lvl="6" indent="-342900" algn="l">
              <a:lnSpc>
                <a:spcPct val="100000"/>
              </a:lnSpc>
              <a:spcBef>
                <a:spcPts val="600"/>
              </a:spcBef>
              <a:spcAft>
                <a:spcPts val="0"/>
              </a:spcAft>
              <a:buClr>
                <a:schemeClr val="dk1"/>
              </a:buClr>
              <a:buSzPts val="1800"/>
              <a:buAutoNum type="alphaLcParenR"/>
              <a:defRPr/>
            </a:lvl7pPr>
            <a:lvl8pPr marL="3657600" lvl="7" indent="-342900" algn="l">
              <a:lnSpc>
                <a:spcPct val="100000"/>
              </a:lnSpc>
              <a:spcBef>
                <a:spcPts val="600"/>
              </a:spcBef>
              <a:spcAft>
                <a:spcPts val="0"/>
              </a:spcAft>
              <a:buClr>
                <a:schemeClr val="dk1"/>
              </a:buClr>
              <a:buSzPts val="1800"/>
              <a:buChar char="•"/>
              <a:defRPr/>
            </a:lvl8pPr>
            <a:lvl9pPr marL="4114800" lvl="8" indent="-228600" algn="l">
              <a:lnSpc>
                <a:spcPct val="100000"/>
              </a:lnSpc>
              <a:spcBef>
                <a:spcPts val="600"/>
              </a:spcBef>
              <a:spcAft>
                <a:spcPts val="0"/>
              </a:spcAft>
              <a:buClr>
                <a:schemeClr val="dk1"/>
              </a:buClr>
              <a:buSzPts val="1800"/>
              <a:buNone/>
              <a:defRPr/>
            </a:lvl9pPr>
          </a:lstStyle>
          <a:p>
            <a:endParaRPr/>
          </a:p>
        </p:txBody>
      </p:sp>
      <p:sp>
        <p:nvSpPr>
          <p:cNvPr id="22" name="Google Shape;22;p2"/>
          <p:cNvSpPr txBox="1">
            <a:spLocks noGrp="1"/>
          </p:cNvSpPr>
          <p:nvPr>
            <p:ph type="dt" idx="10"/>
          </p:nvPr>
        </p:nvSpPr>
        <p:spPr>
          <a:xfrm>
            <a:off x="0" y="6858000"/>
            <a:ext cx="0" cy="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ftr" idx="11"/>
          </p:nvPr>
        </p:nvSpPr>
        <p:spPr>
          <a:xfrm>
            <a:off x="0" y="6858000"/>
            <a:ext cx="0" cy="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sldNum" idx="12"/>
          </p:nvPr>
        </p:nvSpPr>
        <p:spPr>
          <a:xfrm>
            <a:off x="0" y="6858000"/>
            <a:ext cx="0" cy="0"/>
          </a:xfrm>
          <a:prstGeom prst="rect">
            <a:avLst/>
          </a:prstGeom>
          <a:noFill/>
          <a:ln>
            <a:noFill/>
          </a:ln>
        </p:spPr>
        <p:txBody>
          <a:bodyPr spcFirstLastPara="1" wrap="square" lIns="0" tIns="0" rIns="0" bIns="0" anchor="b" anchorCtr="0">
            <a:noAutofit/>
          </a:bodyPr>
          <a:lstStyle>
            <a:lvl1pPr marL="0" lvl="0" indent="0" algn="r">
              <a:spcBef>
                <a:spcPts val="0"/>
              </a:spcBef>
              <a:buNone/>
              <a:defRPr sz="100" b="0" i="0" u="none" strike="noStrike" cap="none">
                <a:latin typeface="Verdana"/>
                <a:ea typeface="Verdana"/>
                <a:cs typeface="Verdana"/>
                <a:sym typeface="Verdana"/>
              </a:defRPr>
            </a:lvl1pPr>
            <a:lvl2pPr marL="0" lvl="1" indent="0" algn="r">
              <a:spcBef>
                <a:spcPts val="0"/>
              </a:spcBef>
              <a:buNone/>
              <a:defRPr sz="100" b="0" i="0" u="none" strike="noStrike" cap="none">
                <a:latin typeface="Verdana"/>
                <a:ea typeface="Verdana"/>
                <a:cs typeface="Verdana"/>
                <a:sym typeface="Verdana"/>
              </a:defRPr>
            </a:lvl2pPr>
            <a:lvl3pPr marL="0" lvl="2" indent="0" algn="r">
              <a:spcBef>
                <a:spcPts val="0"/>
              </a:spcBef>
              <a:buNone/>
              <a:defRPr sz="100" b="0" i="0" u="none" strike="noStrike" cap="none">
                <a:latin typeface="Verdana"/>
                <a:ea typeface="Verdana"/>
                <a:cs typeface="Verdana"/>
                <a:sym typeface="Verdana"/>
              </a:defRPr>
            </a:lvl3pPr>
            <a:lvl4pPr marL="0" lvl="3" indent="0" algn="r">
              <a:spcBef>
                <a:spcPts val="0"/>
              </a:spcBef>
              <a:buNone/>
              <a:defRPr sz="100" b="0" i="0" u="none" strike="noStrike" cap="none">
                <a:latin typeface="Verdana"/>
                <a:ea typeface="Verdana"/>
                <a:cs typeface="Verdana"/>
                <a:sym typeface="Verdana"/>
              </a:defRPr>
            </a:lvl4pPr>
            <a:lvl5pPr marL="0" lvl="4" indent="0" algn="r">
              <a:spcBef>
                <a:spcPts val="0"/>
              </a:spcBef>
              <a:buNone/>
              <a:defRPr sz="100" b="0" i="0" u="none" strike="noStrike" cap="none">
                <a:latin typeface="Verdana"/>
                <a:ea typeface="Verdana"/>
                <a:cs typeface="Verdana"/>
                <a:sym typeface="Verdana"/>
              </a:defRPr>
            </a:lvl5pPr>
            <a:lvl6pPr marL="0" lvl="5" indent="0" algn="r">
              <a:spcBef>
                <a:spcPts val="0"/>
              </a:spcBef>
              <a:buNone/>
              <a:defRPr sz="100" b="0" i="0" u="none" strike="noStrike" cap="none">
                <a:latin typeface="Verdana"/>
                <a:ea typeface="Verdana"/>
                <a:cs typeface="Verdana"/>
                <a:sym typeface="Verdana"/>
              </a:defRPr>
            </a:lvl6pPr>
            <a:lvl7pPr marL="0" lvl="6" indent="0" algn="r">
              <a:spcBef>
                <a:spcPts val="0"/>
              </a:spcBef>
              <a:buNone/>
              <a:defRPr sz="100" b="0" i="0" u="none" strike="noStrike" cap="none">
                <a:latin typeface="Verdana"/>
                <a:ea typeface="Verdana"/>
                <a:cs typeface="Verdana"/>
                <a:sym typeface="Verdana"/>
              </a:defRPr>
            </a:lvl7pPr>
            <a:lvl8pPr marL="0" lvl="7" indent="0" algn="r">
              <a:spcBef>
                <a:spcPts val="0"/>
              </a:spcBef>
              <a:buNone/>
              <a:defRPr sz="100" b="0" i="0" u="none" strike="noStrike" cap="none">
                <a:latin typeface="Verdana"/>
                <a:ea typeface="Verdana"/>
                <a:cs typeface="Verdana"/>
                <a:sym typeface="Verdana"/>
              </a:defRPr>
            </a:lvl8pPr>
            <a:lvl9pPr marL="0" lvl="8" indent="0" algn="r">
              <a:spcBef>
                <a:spcPts val="0"/>
              </a:spcBef>
              <a:buNone/>
              <a:defRPr sz="100" b="0" i="0" u="none" strike="noStrike" cap="none">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Tree>
    <p:extLst>
      <p:ext uri="{BB962C8B-B14F-4D97-AF65-F5344CB8AC3E}">
        <p14:creationId xmlns:p14="http://schemas.microsoft.com/office/powerpoint/2010/main" val="2265958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1"/>
        <p:cNvGrpSpPr/>
        <p:nvPr/>
      </p:nvGrpSpPr>
      <p:grpSpPr>
        <a:xfrm>
          <a:off x="0" y="0"/>
          <a:ext cx="0" cy="0"/>
          <a:chOff x="0" y="0"/>
          <a:chExt cx="0" cy="0"/>
        </a:xfrm>
      </p:grpSpPr>
      <p:sp>
        <p:nvSpPr>
          <p:cNvPr id="182" name="Google Shape;182;p23"/>
          <p:cNvSpPr txBox="1">
            <a:spLocks noGrp="1"/>
          </p:cNvSpPr>
          <p:nvPr>
            <p:ph type="title"/>
          </p:nvPr>
        </p:nvSpPr>
        <p:spPr>
          <a:xfrm>
            <a:off x="415600" y="593367"/>
            <a:ext cx="11360700" cy="763500"/>
          </a:xfrm>
          <a:prstGeom prst="rect">
            <a:avLst/>
          </a:prstGeom>
        </p:spPr>
        <p:txBody>
          <a:bodyPr spcFirstLastPara="1" wrap="square" lIns="0" tIns="0" rIns="0" bIns="0" anchor="t" anchorCtr="0">
            <a:noAutofit/>
          </a:bodyPr>
          <a:lstStyle>
            <a:lvl1pPr lvl="0" rtl="0">
              <a:spcBef>
                <a:spcPts val="0"/>
              </a:spcBef>
              <a:spcAft>
                <a:spcPts val="0"/>
              </a:spcAft>
              <a:buSzPts val="3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3" name="Google Shape;183;p23"/>
          <p:cNvSpPr txBox="1">
            <a:spLocks noGrp="1"/>
          </p:cNvSpPr>
          <p:nvPr>
            <p:ph type="body" idx="1"/>
          </p:nvPr>
        </p:nvSpPr>
        <p:spPr>
          <a:xfrm>
            <a:off x="415600" y="1536633"/>
            <a:ext cx="11360700" cy="4555200"/>
          </a:xfrm>
          <a:prstGeom prst="rect">
            <a:avLst/>
          </a:prstGeom>
        </p:spPr>
        <p:txBody>
          <a:bodyPr spcFirstLastPara="1" wrap="square" lIns="0" tIns="0" rIns="0" bIns="0" anchor="t" anchorCtr="0">
            <a:noAutofit/>
          </a:bodyPr>
          <a:lstStyle>
            <a:lvl1pPr marL="457200" lvl="0" indent="-355600" rtl="0">
              <a:spcBef>
                <a:spcPts val="1200"/>
              </a:spcBef>
              <a:spcAft>
                <a:spcPts val="0"/>
              </a:spcAft>
              <a:buSzPts val="2000"/>
              <a:buChar char="•"/>
              <a:defRPr/>
            </a:lvl1pPr>
            <a:lvl2pPr marL="914400" lvl="1" indent="-342900" rtl="0">
              <a:spcBef>
                <a:spcPts val="600"/>
              </a:spcBef>
              <a:spcAft>
                <a:spcPts val="0"/>
              </a:spcAft>
              <a:buSzPts val="1800"/>
              <a:buChar char="•"/>
              <a:defRPr/>
            </a:lvl2pPr>
            <a:lvl3pPr marL="1371600" lvl="2" indent="-330200" rtl="0">
              <a:spcBef>
                <a:spcPts val="600"/>
              </a:spcBef>
              <a:spcAft>
                <a:spcPts val="0"/>
              </a:spcAft>
              <a:buSzPts val="1600"/>
              <a:buChar char="•"/>
              <a:defRPr/>
            </a:lvl3pPr>
            <a:lvl4pPr marL="1828800" lvl="3" indent="-355600" rtl="0">
              <a:spcBef>
                <a:spcPts val="600"/>
              </a:spcBef>
              <a:spcAft>
                <a:spcPts val="0"/>
              </a:spcAft>
              <a:buSzPts val="2000"/>
              <a:buChar char="​"/>
              <a:defRPr/>
            </a:lvl4pPr>
            <a:lvl5pPr marL="2286000" lvl="4" indent="-355600" rtl="0">
              <a:spcBef>
                <a:spcPts val="600"/>
              </a:spcBef>
              <a:spcAft>
                <a:spcPts val="0"/>
              </a:spcAft>
              <a:buSzPts val="2000"/>
              <a:buChar char="​"/>
              <a:defRPr/>
            </a:lvl5pPr>
            <a:lvl6pPr marL="2743200" lvl="5" indent="-292100" rtl="0">
              <a:spcBef>
                <a:spcPts val="600"/>
              </a:spcBef>
              <a:spcAft>
                <a:spcPts val="0"/>
              </a:spcAft>
              <a:buSzPts val="1000"/>
              <a:buAutoNum type="arabicParenR"/>
              <a:defRPr/>
            </a:lvl6pPr>
            <a:lvl7pPr marL="3200400" lvl="6" indent="-292100" rtl="0">
              <a:spcBef>
                <a:spcPts val="600"/>
              </a:spcBef>
              <a:spcAft>
                <a:spcPts val="0"/>
              </a:spcAft>
              <a:buSzPts val="1000"/>
              <a:buAutoNum type="alphaLcParenR"/>
              <a:defRPr/>
            </a:lvl7pPr>
            <a:lvl8pPr marL="3657600" lvl="7" indent="-292100" rtl="0">
              <a:spcBef>
                <a:spcPts val="600"/>
              </a:spcBef>
              <a:spcAft>
                <a:spcPts val="0"/>
              </a:spcAft>
              <a:buSzPts val="1000"/>
              <a:buChar char="•"/>
              <a:defRPr/>
            </a:lvl8pPr>
            <a:lvl9pPr marL="4114800" lvl="8" indent="-228600" rtl="0">
              <a:spcBef>
                <a:spcPts val="600"/>
              </a:spcBef>
              <a:spcAft>
                <a:spcPts val="0"/>
              </a:spcAft>
              <a:buSzPts val="7200"/>
              <a:buNone/>
              <a:defRPr/>
            </a:lvl9pPr>
          </a:lstStyle>
          <a:p>
            <a:endParaRPr/>
          </a:p>
        </p:txBody>
      </p:sp>
      <p:sp>
        <p:nvSpPr>
          <p:cNvPr id="184" name="Google Shape;184;p23"/>
          <p:cNvSpPr txBox="1">
            <a:spLocks noGrp="1"/>
          </p:cNvSpPr>
          <p:nvPr>
            <p:ph type="sldNum" idx="12"/>
          </p:nvPr>
        </p:nvSpPr>
        <p:spPr>
          <a:xfrm>
            <a:off x="11296610" y="6217622"/>
            <a:ext cx="731700" cy="5247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da-DK"/>
              <a:t>‹nr.›</a:t>
            </a:fld>
            <a:endParaRPr/>
          </a:p>
        </p:txBody>
      </p:sp>
    </p:spTree>
    <p:extLst>
      <p:ext uri="{BB962C8B-B14F-4D97-AF65-F5344CB8AC3E}">
        <p14:creationId xmlns:p14="http://schemas.microsoft.com/office/powerpoint/2010/main" val="2803926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o indhold A">
  <p:cSld name="1_To indhold A">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539751" y="539750"/>
            <a:ext cx="9259888" cy="93489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dk1"/>
              </a:buClr>
              <a:buSzPts val="36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
          <p:cNvSpPr txBox="1">
            <a:spLocks noGrp="1"/>
          </p:cNvSpPr>
          <p:nvPr>
            <p:ph type="body" idx="1"/>
          </p:nvPr>
        </p:nvSpPr>
        <p:spPr>
          <a:xfrm>
            <a:off x="539748" y="1800000"/>
            <a:ext cx="5464800" cy="45180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1200"/>
              </a:spcBef>
              <a:spcAft>
                <a:spcPts val="0"/>
              </a:spcAft>
              <a:buSzPts val="20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AutoNum type="arabicParenR"/>
              <a:defRPr/>
            </a:lvl6pPr>
            <a:lvl7pPr marL="3200400" lvl="6" indent="-342900" algn="l">
              <a:lnSpc>
                <a:spcPct val="100000"/>
              </a:lnSpc>
              <a:spcBef>
                <a:spcPts val="600"/>
              </a:spcBef>
              <a:spcAft>
                <a:spcPts val="0"/>
              </a:spcAft>
              <a:buClr>
                <a:schemeClr val="dk1"/>
              </a:buClr>
              <a:buSzPts val="1800"/>
              <a:buAutoNum type="alphaLcParenR"/>
              <a:defRPr/>
            </a:lvl7pPr>
            <a:lvl8pPr marL="3657600" lvl="7" indent="-342900" algn="l">
              <a:lnSpc>
                <a:spcPct val="100000"/>
              </a:lnSpc>
              <a:spcBef>
                <a:spcPts val="600"/>
              </a:spcBef>
              <a:spcAft>
                <a:spcPts val="0"/>
              </a:spcAft>
              <a:buClr>
                <a:schemeClr val="dk1"/>
              </a:buClr>
              <a:buSzPts val="1800"/>
              <a:buChar char="•"/>
              <a:defRPr/>
            </a:lvl8pPr>
            <a:lvl9pPr marL="4114800" lvl="8" indent="-228600" algn="l">
              <a:lnSpc>
                <a:spcPct val="100000"/>
              </a:lnSpc>
              <a:spcBef>
                <a:spcPts val="600"/>
              </a:spcBef>
              <a:spcAft>
                <a:spcPts val="0"/>
              </a:spcAft>
              <a:buClr>
                <a:schemeClr val="dk1"/>
              </a:buClr>
              <a:buSzPts val="1800"/>
              <a:buNone/>
              <a:defRPr/>
            </a:lvl9pPr>
          </a:lstStyle>
          <a:p>
            <a:endParaRPr/>
          </a:p>
        </p:txBody>
      </p:sp>
      <p:sp>
        <p:nvSpPr>
          <p:cNvPr id="40" name="Google Shape;40;p5"/>
          <p:cNvSpPr txBox="1">
            <a:spLocks noGrp="1"/>
          </p:cNvSpPr>
          <p:nvPr>
            <p:ph type="dt" idx="10"/>
          </p:nvPr>
        </p:nvSpPr>
        <p:spPr>
          <a:xfrm>
            <a:off x="1465263" y="6451200"/>
            <a:ext cx="12708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ftr" idx="11"/>
          </p:nvPr>
        </p:nvSpPr>
        <p:spPr>
          <a:xfrm>
            <a:off x="3317875" y="6451200"/>
            <a:ext cx="43560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
          <p:cNvSpPr txBox="1">
            <a:spLocks noGrp="1"/>
          </p:cNvSpPr>
          <p:nvPr>
            <p:ph type="sldNum" idx="12"/>
          </p:nvPr>
        </p:nvSpPr>
        <p:spPr>
          <a:xfrm>
            <a:off x="540000" y="6451200"/>
            <a:ext cx="2772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sz="800">
                <a:solidFill>
                  <a:schemeClr val="dk1"/>
                </a:solidFill>
                <a:latin typeface="Verdana"/>
                <a:ea typeface="Verdana"/>
                <a:cs typeface="Verdana"/>
                <a:sym typeface="Verdana"/>
              </a:defRPr>
            </a:lvl1pPr>
            <a:lvl2pPr marL="0" lvl="1" indent="0" algn="l">
              <a:spcBef>
                <a:spcPts val="0"/>
              </a:spcBef>
              <a:buNone/>
              <a:defRPr sz="800">
                <a:solidFill>
                  <a:schemeClr val="dk1"/>
                </a:solidFill>
                <a:latin typeface="Verdana"/>
                <a:ea typeface="Verdana"/>
                <a:cs typeface="Verdana"/>
                <a:sym typeface="Verdana"/>
              </a:defRPr>
            </a:lvl2pPr>
            <a:lvl3pPr marL="0" lvl="2" indent="0" algn="l">
              <a:spcBef>
                <a:spcPts val="0"/>
              </a:spcBef>
              <a:buNone/>
              <a:defRPr sz="800">
                <a:solidFill>
                  <a:schemeClr val="dk1"/>
                </a:solidFill>
                <a:latin typeface="Verdana"/>
                <a:ea typeface="Verdana"/>
                <a:cs typeface="Verdana"/>
                <a:sym typeface="Verdana"/>
              </a:defRPr>
            </a:lvl3pPr>
            <a:lvl4pPr marL="0" lvl="3" indent="0" algn="l">
              <a:spcBef>
                <a:spcPts val="0"/>
              </a:spcBef>
              <a:buNone/>
              <a:defRPr sz="800">
                <a:solidFill>
                  <a:schemeClr val="dk1"/>
                </a:solidFill>
                <a:latin typeface="Verdana"/>
                <a:ea typeface="Verdana"/>
                <a:cs typeface="Verdana"/>
                <a:sym typeface="Verdana"/>
              </a:defRPr>
            </a:lvl4pPr>
            <a:lvl5pPr marL="0" lvl="4" indent="0" algn="l">
              <a:spcBef>
                <a:spcPts val="0"/>
              </a:spcBef>
              <a:buNone/>
              <a:defRPr sz="800">
                <a:solidFill>
                  <a:schemeClr val="dk1"/>
                </a:solidFill>
                <a:latin typeface="Verdana"/>
                <a:ea typeface="Verdana"/>
                <a:cs typeface="Verdana"/>
                <a:sym typeface="Verdana"/>
              </a:defRPr>
            </a:lvl5pPr>
            <a:lvl6pPr marL="0" lvl="5" indent="0" algn="l">
              <a:spcBef>
                <a:spcPts val="0"/>
              </a:spcBef>
              <a:buNone/>
              <a:defRPr sz="800">
                <a:solidFill>
                  <a:schemeClr val="dk1"/>
                </a:solidFill>
                <a:latin typeface="Verdana"/>
                <a:ea typeface="Verdana"/>
                <a:cs typeface="Verdana"/>
                <a:sym typeface="Verdana"/>
              </a:defRPr>
            </a:lvl6pPr>
            <a:lvl7pPr marL="0" lvl="6" indent="0" algn="l">
              <a:spcBef>
                <a:spcPts val="0"/>
              </a:spcBef>
              <a:buNone/>
              <a:defRPr sz="800">
                <a:solidFill>
                  <a:schemeClr val="dk1"/>
                </a:solidFill>
                <a:latin typeface="Verdana"/>
                <a:ea typeface="Verdana"/>
                <a:cs typeface="Verdana"/>
                <a:sym typeface="Verdana"/>
              </a:defRPr>
            </a:lvl7pPr>
            <a:lvl8pPr marL="0" lvl="7" indent="0" algn="l">
              <a:spcBef>
                <a:spcPts val="0"/>
              </a:spcBef>
              <a:buNone/>
              <a:defRPr sz="800">
                <a:solidFill>
                  <a:schemeClr val="dk1"/>
                </a:solidFill>
                <a:latin typeface="Verdana"/>
                <a:ea typeface="Verdana"/>
                <a:cs typeface="Verdana"/>
                <a:sym typeface="Verdana"/>
              </a:defRPr>
            </a:lvl8pPr>
            <a:lvl9pPr marL="0" lvl="8" indent="0" algn="l">
              <a:spcBef>
                <a:spcPts val="0"/>
              </a:spcBef>
              <a:buNone/>
              <a:defRPr sz="800">
                <a:solidFill>
                  <a:schemeClr val="dk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a-DK"/>
              <a:t>‹nr.›</a:t>
            </a:fld>
            <a:endParaRPr/>
          </a:p>
        </p:txBody>
      </p:sp>
      <p:sp>
        <p:nvSpPr>
          <p:cNvPr id="43" name="Google Shape;43;p5"/>
          <p:cNvSpPr txBox="1">
            <a:spLocks noGrp="1"/>
          </p:cNvSpPr>
          <p:nvPr>
            <p:ph type="body" idx="2"/>
          </p:nvPr>
        </p:nvSpPr>
        <p:spPr>
          <a:xfrm>
            <a:off x="6185863" y="1800000"/>
            <a:ext cx="5464800" cy="45180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1200"/>
              </a:spcBef>
              <a:spcAft>
                <a:spcPts val="0"/>
              </a:spcAft>
              <a:buSzPts val="20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AutoNum type="arabicParenR"/>
              <a:defRPr/>
            </a:lvl6pPr>
            <a:lvl7pPr marL="3200400" lvl="6" indent="-342900" algn="l">
              <a:lnSpc>
                <a:spcPct val="100000"/>
              </a:lnSpc>
              <a:spcBef>
                <a:spcPts val="600"/>
              </a:spcBef>
              <a:spcAft>
                <a:spcPts val="0"/>
              </a:spcAft>
              <a:buClr>
                <a:schemeClr val="dk1"/>
              </a:buClr>
              <a:buSzPts val="1800"/>
              <a:buAutoNum type="alphaLcParenR"/>
              <a:defRPr/>
            </a:lvl7pPr>
            <a:lvl8pPr marL="3657600" lvl="7" indent="-342900" algn="l">
              <a:lnSpc>
                <a:spcPct val="100000"/>
              </a:lnSpc>
              <a:spcBef>
                <a:spcPts val="600"/>
              </a:spcBef>
              <a:spcAft>
                <a:spcPts val="0"/>
              </a:spcAft>
              <a:buClr>
                <a:schemeClr val="dk1"/>
              </a:buClr>
              <a:buSzPts val="1800"/>
              <a:buChar char="•"/>
              <a:defRPr/>
            </a:lvl8pPr>
            <a:lvl9pPr marL="4114800" lvl="8" indent="-228600" algn="l">
              <a:lnSpc>
                <a:spcPct val="100000"/>
              </a:lnSpc>
              <a:spcBef>
                <a:spcPts val="600"/>
              </a:spcBef>
              <a:spcAft>
                <a:spcPts val="0"/>
              </a:spcAft>
              <a:buClr>
                <a:schemeClr val="dk1"/>
              </a:buClr>
              <a:buSzPts val="1800"/>
              <a:buNone/>
              <a:defRPr/>
            </a:lvl9pPr>
          </a:lstStyle>
          <a:p>
            <a:endParaRPr/>
          </a:p>
        </p:txBody>
      </p:sp>
      <p:sp>
        <p:nvSpPr>
          <p:cNvPr id="44" name="Google Shape;44;p5"/>
          <p:cNvSpPr txBox="1">
            <a:spLocks noGrp="1"/>
          </p:cNvSpPr>
          <p:nvPr>
            <p:ph type="body" idx="3"/>
          </p:nvPr>
        </p:nvSpPr>
        <p:spPr>
          <a:xfrm>
            <a:off x="539748" y="6145213"/>
            <a:ext cx="5464798" cy="17303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000"/>
              <a:buNone/>
              <a:defRPr sz="1000"/>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AutoNum type="arabicParenR"/>
              <a:defRPr/>
            </a:lvl6pPr>
            <a:lvl7pPr marL="3200400" lvl="6" indent="-342900" algn="l">
              <a:lnSpc>
                <a:spcPct val="100000"/>
              </a:lnSpc>
              <a:spcBef>
                <a:spcPts val="600"/>
              </a:spcBef>
              <a:spcAft>
                <a:spcPts val="0"/>
              </a:spcAft>
              <a:buClr>
                <a:schemeClr val="dk1"/>
              </a:buClr>
              <a:buSzPts val="1800"/>
              <a:buAutoNum type="alphaLcParenR"/>
              <a:defRPr/>
            </a:lvl7pPr>
            <a:lvl8pPr marL="3657600" lvl="7" indent="-342900" algn="l">
              <a:lnSpc>
                <a:spcPct val="100000"/>
              </a:lnSpc>
              <a:spcBef>
                <a:spcPts val="600"/>
              </a:spcBef>
              <a:spcAft>
                <a:spcPts val="0"/>
              </a:spcAft>
              <a:buClr>
                <a:schemeClr val="dk1"/>
              </a:buClr>
              <a:buSzPts val="1800"/>
              <a:buChar char="•"/>
              <a:defRPr/>
            </a:lvl8pPr>
            <a:lvl9pPr marL="4114800" lvl="8" indent="-228600" algn="l">
              <a:lnSpc>
                <a:spcPct val="100000"/>
              </a:lnSpc>
              <a:spcBef>
                <a:spcPts val="600"/>
              </a:spcBef>
              <a:spcAft>
                <a:spcPts val="0"/>
              </a:spcAft>
              <a:buClr>
                <a:schemeClr val="dk1"/>
              </a:buClr>
              <a:buSzPts val="1800"/>
              <a:buNone/>
              <a:defRPr/>
            </a:lvl9pPr>
          </a:lstStyle>
          <a:p>
            <a:endParaRPr/>
          </a:p>
        </p:txBody>
      </p:sp>
      <p:sp>
        <p:nvSpPr>
          <p:cNvPr id="45" name="Google Shape;45;p5"/>
          <p:cNvSpPr txBox="1">
            <a:spLocks noGrp="1"/>
          </p:cNvSpPr>
          <p:nvPr>
            <p:ph type="body" idx="4"/>
          </p:nvPr>
        </p:nvSpPr>
        <p:spPr>
          <a:xfrm>
            <a:off x="6185863" y="6145213"/>
            <a:ext cx="5464798" cy="17303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000"/>
              <a:buNone/>
              <a:defRPr sz="1000"/>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AutoNum type="arabicParenR"/>
              <a:defRPr/>
            </a:lvl6pPr>
            <a:lvl7pPr marL="3200400" lvl="6" indent="-342900" algn="l">
              <a:lnSpc>
                <a:spcPct val="100000"/>
              </a:lnSpc>
              <a:spcBef>
                <a:spcPts val="600"/>
              </a:spcBef>
              <a:spcAft>
                <a:spcPts val="0"/>
              </a:spcAft>
              <a:buClr>
                <a:schemeClr val="dk1"/>
              </a:buClr>
              <a:buSzPts val="1800"/>
              <a:buAutoNum type="alphaLcParenR"/>
              <a:defRPr/>
            </a:lvl7pPr>
            <a:lvl8pPr marL="3657600" lvl="7" indent="-342900" algn="l">
              <a:lnSpc>
                <a:spcPct val="100000"/>
              </a:lnSpc>
              <a:spcBef>
                <a:spcPts val="600"/>
              </a:spcBef>
              <a:spcAft>
                <a:spcPts val="0"/>
              </a:spcAft>
              <a:buClr>
                <a:schemeClr val="dk1"/>
              </a:buClr>
              <a:buSzPts val="1800"/>
              <a:buChar char="•"/>
              <a:defRPr/>
            </a:lvl8pPr>
            <a:lvl9pPr marL="4114800" lvl="8" indent="-228600" algn="l">
              <a:lnSpc>
                <a:spcPct val="100000"/>
              </a:lnSpc>
              <a:spcBef>
                <a:spcPts val="600"/>
              </a:spcBef>
              <a:spcAft>
                <a:spcPts val="0"/>
              </a:spcAft>
              <a:buClr>
                <a:schemeClr val="dk1"/>
              </a:buClr>
              <a:buSzPts val="1800"/>
              <a:buNone/>
              <a:defRPr/>
            </a:lvl9pPr>
          </a:lstStyle>
          <a:p>
            <a:endParaRPr/>
          </a:p>
        </p:txBody>
      </p:sp>
    </p:spTree>
    <p:extLst>
      <p:ext uri="{BB962C8B-B14F-4D97-AF65-F5344CB8AC3E}">
        <p14:creationId xmlns:p14="http://schemas.microsoft.com/office/powerpoint/2010/main" val="1555713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Breaker m. helsidet billede (hvidt logo)">
  <p:cSld name="1_Breaker m. helsidet billede (hvidt logo)">
    <p:bg>
      <p:bgPr>
        <a:solidFill>
          <a:srgbClr val="F2F2F2"/>
        </a:solidFill>
        <a:effectLst/>
      </p:bgPr>
    </p:bg>
    <p:spTree>
      <p:nvGrpSpPr>
        <p:cNvPr id="1" name="Shape 46"/>
        <p:cNvGrpSpPr/>
        <p:nvPr/>
      </p:nvGrpSpPr>
      <p:grpSpPr>
        <a:xfrm>
          <a:off x="0" y="0"/>
          <a:ext cx="0" cy="0"/>
          <a:chOff x="0" y="0"/>
          <a:chExt cx="0" cy="0"/>
        </a:xfrm>
      </p:grpSpPr>
      <p:sp>
        <p:nvSpPr>
          <p:cNvPr id="47" name="Google Shape;47;p6"/>
          <p:cNvSpPr>
            <a:spLocks noGrp="1"/>
          </p:cNvSpPr>
          <p:nvPr>
            <p:ph type="pic" idx="2"/>
          </p:nvPr>
        </p:nvSpPr>
        <p:spPr>
          <a:xfrm>
            <a:off x="0" y="0"/>
            <a:ext cx="12192000" cy="6858000"/>
          </a:xfrm>
          <a:prstGeom prst="rect">
            <a:avLst/>
          </a:prstGeom>
          <a:noFill/>
          <a:ln>
            <a:noFill/>
          </a:ln>
        </p:spPr>
        <p:txBody>
          <a:bodyPr spcFirstLastPara="1" wrap="square" lIns="0" tIns="72000" rIns="0" bIns="0" anchor="t" anchorCtr="0">
            <a:noAutofit/>
          </a:bodyPr>
          <a:lstStyle>
            <a:lvl1pPr marR="0" lvl="0" algn="ctr" rtl="0">
              <a:lnSpc>
                <a:spcPct val="100000"/>
              </a:lnSpc>
              <a:spcBef>
                <a:spcPts val="1200"/>
              </a:spcBef>
              <a:spcAft>
                <a:spcPts val="0"/>
              </a:spcAft>
              <a:buClr>
                <a:schemeClr val="accent1"/>
              </a:buClr>
              <a:buSzPts val="1600"/>
              <a:buFont typeface="Arial"/>
              <a:buNone/>
              <a:defRPr sz="1600" b="0" i="0" u="none" strike="noStrike" cap="none">
                <a:solidFill>
                  <a:schemeClr val="dk1"/>
                </a:solidFill>
                <a:latin typeface="Verdana"/>
                <a:ea typeface="Verdana"/>
                <a:cs typeface="Verdana"/>
                <a:sym typeface="Verdana"/>
              </a:defRPr>
            </a:lvl1pPr>
            <a:lvl2pPr marR="0" lvl="1"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R="0" lvl="2" algn="l" rtl="0">
              <a:lnSpc>
                <a:spcPct val="100000"/>
              </a:lnSpc>
              <a:spcBef>
                <a:spcPts val="600"/>
              </a:spcBef>
              <a:spcAft>
                <a:spcPts val="0"/>
              </a:spcAft>
              <a:buClr>
                <a:schemeClr val="accent1"/>
              </a:buClr>
              <a:buSzPts val="1600"/>
              <a:buFont typeface="Arial"/>
              <a:buChar char="•"/>
              <a:defRPr sz="1600" b="0" i="0" u="none" strike="noStrike" cap="none">
                <a:solidFill>
                  <a:schemeClr val="dk1"/>
                </a:solidFill>
                <a:latin typeface="Verdana"/>
                <a:ea typeface="Verdana"/>
                <a:cs typeface="Verdana"/>
                <a:sym typeface="Verdana"/>
              </a:defRPr>
            </a:lvl3pPr>
            <a:lvl4pPr marR="0" lvl="3" algn="l" rtl="0">
              <a:lnSpc>
                <a:spcPct val="100000"/>
              </a:lnSpc>
              <a:spcBef>
                <a:spcPts val="600"/>
              </a:spcBef>
              <a:spcAft>
                <a:spcPts val="0"/>
              </a:spcAft>
              <a:buClr>
                <a:schemeClr val="dk1"/>
              </a:buClr>
              <a:buSzPts val="2000"/>
              <a:buFont typeface="Arial"/>
              <a:buChar char="​"/>
              <a:defRPr sz="2000" b="1" i="0" u="none" strike="noStrike" cap="none">
                <a:solidFill>
                  <a:schemeClr val="dk1"/>
                </a:solidFill>
                <a:latin typeface="Verdana"/>
                <a:ea typeface="Verdana"/>
                <a:cs typeface="Verdana"/>
                <a:sym typeface="Verdana"/>
              </a:defRPr>
            </a:lvl4pPr>
            <a:lvl5pPr marR="0" lvl="4"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R="0" lvl="5" algn="l" rtl="0">
              <a:lnSpc>
                <a:spcPct val="100000"/>
              </a:lnSpc>
              <a:spcBef>
                <a:spcPts val="600"/>
              </a:spcBef>
              <a:spcAft>
                <a:spcPts val="0"/>
              </a:spcAft>
              <a:buClr>
                <a:schemeClr val="dk1"/>
              </a:buClr>
              <a:buSzPts val="1000"/>
              <a:buFont typeface="Georgia"/>
              <a:buAutoNum type="arabicParenR"/>
              <a:defRPr sz="1000" b="0" i="0" u="none" strike="noStrike" cap="none">
                <a:solidFill>
                  <a:schemeClr val="dk1"/>
                </a:solidFill>
                <a:latin typeface="Verdana"/>
                <a:ea typeface="Verdana"/>
                <a:cs typeface="Verdana"/>
                <a:sym typeface="Verdana"/>
              </a:defRPr>
            </a:lvl6pPr>
            <a:lvl7pPr marR="0" lvl="6" algn="l" rtl="0">
              <a:lnSpc>
                <a:spcPct val="100000"/>
              </a:lnSpc>
              <a:spcBef>
                <a:spcPts val="600"/>
              </a:spcBef>
              <a:spcAft>
                <a:spcPts val="0"/>
              </a:spcAft>
              <a:buClr>
                <a:schemeClr val="dk1"/>
              </a:buClr>
              <a:buSzPts val="1000"/>
              <a:buFont typeface="Georgia"/>
              <a:buAutoNum type="alphaLcParenR"/>
              <a:defRPr sz="1000" b="0" i="0" u="none" strike="noStrike" cap="none">
                <a:solidFill>
                  <a:schemeClr val="dk1"/>
                </a:solidFill>
                <a:latin typeface="Verdana"/>
                <a:ea typeface="Verdana"/>
                <a:cs typeface="Verdana"/>
                <a:sym typeface="Verdana"/>
              </a:defRPr>
            </a:lvl7pPr>
            <a:lvl8pPr marR="0" lvl="7" algn="l" rtl="0">
              <a:lnSpc>
                <a:spcPct val="100000"/>
              </a:lnSpc>
              <a:spcBef>
                <a:spcPts val="600"/>
              </a:spcBef>
              <a:spcAft>
                <a:spcPts val="0"/>
              </a:spcAft>
              <a:buClr>
                <a:schemeClr val="dk1"/>
              </a:buClr>
              <a:buSzPts val="1000"/>
              <a:buFont typeface="Arial"/>
              <a:buChar char="•"/>
              <a:defRPr sz="1000" b="0" i="0" u="none" strike="noStrike" cap="none">
                <a:solidFill>
                  <a:schemeClr val="dk1"/>
                </a:solidFill>
                <a:latin typeface="Verdana"/>
                <a:ea typeface="Verdana"/>
                <a:cs typeface="Verdana"/>
                <a:sym typeface="Verdana"/>
              </a:defRPr>
            </a:lvl8pPr>
            <a:lvl9pPr marR="0" lvl="8" algn="l" rtl="0">
              <a:lnSpc>
                <a:spcPct val="100000"/>
              </a:lnSpc>
              <a:spcBef>
                <a:spcPts val="600"/>
              </a:spcBef>
              <a:spcAft>
                <a:spcPts val="0"/>
              </a:spcAft>
              <a:buClr>
                <a:schemeClr val="dk1"/>
              </a:buClr>
              <a:buSzPts val="7200"/>
              <a:buFont typeface="Arial"/>
              <a:buNone/>
              <a:defRPr sz="7200" b="0" i="0" u="none" strike="noStrike" cap="none">
                <a:solidFill>
                  <a:schemeClr val="dk1"/>
                </a:solidFill>
                <a:latin typeface="Georgia"/>
                <a:ea typeface="Georgia"/>
                <a:cs typeface="Georgia"/>
                <a:sym typeface="Georgia"/>
              </a:defRPr>
            </a:lvl9pPr>
          </a:lstStyle>
          <a:p>
            <a:endParaRPr/>
          </a:p>
        </p:txBody>
      </p:sp>
      <p:sp>
        <p:nvSpPr>
          <p:cNvPr id="48" name="Google Shape;48;p6"/>
          <p:cNvSpPr txBox="1">
            <a:spLocks noGrp="1"/>
          </p:cNvSpPr>
          <p:nvPr>
            <p:ph type="ctrTitle"/>
          </p:nvPr>
        </p:nvSpPr>
        <p:spPr>
          <a:xfrm>
            <a:off x="539749" y="3585600"/>
            <a:ext cx="6481764" cy="169200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dk1"/>
              </a:buClr>
              <a:buSzPts val="5400"/>
              <a:buFont typeface="Georgia"/>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6"/>
          <p:cNvSpPr txBox="1">
            <a:spLocks noGrp="1"/>
          </p:cNvSpPr>
          <p:nvPr>
            <p:ph type="body" idx="1"/>
          </p:nvPr>
        </p:nvSpPr>
        <p:spPr>
          <a:xfrm>
            <a:off x="9799638" y="542879"/>
            <a:ext cx="1852362" cy="5101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00"/>
              <a:buNone/>
              <a:defRPr sz="100"/>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AutoNum type="arabicParenR"/>
              <a:defRPr/>
            </a:lvl6pPr>
            <a:lvl7pPr marL="3200400" lvl="6" indent="-342900" algn="l">
              <a:lnSpc>
                <a:spcPct val="100000"/>
              </a:lnSpc>
              <a:spcBef>
                <a:spcPts val="600"/>
              </a:spcBef>
              <a:spcAft>
                <a:spcPts val="0"/>
              </a:spcAft>
              <a:buClr>
                <a:schemeClr val="dk1"/>
              </a:buClr>
              <a:buSzPts val="1800"/>
              <a:buAutoNum type="alphaLcParenR"/>
              <a:defRPr/>
            </a:lvl7pPr>
            <a:lvl8pPr marL="3657600" lvl="7" indent="-342900" algn="l">
              <a:lnSpc>
                <a:spcPct val="100000"/>
              </a:lnSpc>
              <a:spcBef>
                <a:spcPts val="600"/>
              </a:spcBef>
              <a:spcAft>
                <a:spcPts val="0"/>
              </a:spcAft>
              <a:buClr>
                <a:schemeClr val="dk1"/>
              </a:buClr>
              <a:buSzPts val="1800"/>
              <a:buChar char="•"/>
              <a:defRPr/>
            </a:lvl8pPr>
            <a:lvl9pPr marL="4114800" lvl="8" indent="-228600" algn="l">
              <a:lnSpc>
                <a:spcPct val="100000"/>
              </a:lnSpc>
              <a:spcBef>
                <a:spcPts val="600"/>
              </a:spcBef>
              <a:spcAft>
                <a:spcPts val="0"/>
              </a:spcAft>
              <a:buClr>
                <a:schemeClr val="dk1"/>
              </a:buClr>
              <a:buSzPts val="1800"/>
              <a:buNone/>
              <a:defRPr/>
            </a:lvl9pPr>
          </a:lstStyle>
          <a:p>
            <a:endParaRPr/>
          </a:p>
        </p:txBody>
      </p:sp>
    </p:spTree>
    <p:extLst>
      <p:ext uri="{BB962C8B-B14F-4D97-AF65-F5344CB8AC3E}">
        <p14:creationId xmlns:p14="http://schemas.microsoft.com/office/powerpoint/2010/main" val="3718652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2C311EF4-326B-4454-A632-2B882B64DAF8}" type="datetime2">
              <a:rPr lang="da-DK" smtClean="0"/>
              <a:t>6. januar 2023</a:t>
            </a:fld>
            <a:endParaRPr lang="da-DK" dirty="0"/>
          </a:p>
        </p:txBody>
      </p:sp>
      <p:sp>
        <p:nvSpPr>
          <p:cNvPr id="9" name="Text Placeholder 7">
            <a:extLst>
              <a:ext uri="{FF2B5EF4-FFF2-40B4-BE49-F238E27FC236}">
                <a16:creationId xmlns:a16="http://schemas.microsoft.com/office/drawing/2014/main" id="{3BDE8350-EECC-41FB-B1DE-99531AC459FD}"/>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6810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hvidt logo)">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7DA47DBE-5E1B-4A0E-A5D7-FD0A9F96B4B9}" type="datetime2">
              <a:rPr lang="da-DK" smtClean="0"/>
              <a:t>6. januar 2023</a:t>
            </a:fld>
            <a:endParaRPr lang="da-DK" dirty="0"/>
          </a:p>
        </p:txBody>
      </p:sp>
      <p:sp>
        <p:nvSpPr>
          <p:cNvPr id="12" name="Text Placeholder 7">
            <a:extLst>
              <a:ext uri="{FF2B5EF4-FFF2-40B4-BE49-F238E27FC236}">
                <a16:creationId xmlns:a16="http://schemas.microsoft.com/office/drawing/2014/main" id="{ED32680B-F3FB-49DB-96A2-CB46341C5070}"/>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44013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3B2F4D76-B70D-46F5-9EF3-B5B4F0DBD8AA}"/>
              </a:ext>
            </a:extLst>
          </p:cNvPr>
          <p:cNvSpPr/>
          <p:nvPr userDrawn="1"/>
        </p:nvSpPr>
        <p:spPr>
          <a:xfrm>
            <a:off x="0" y="520619"/>
            <a:ext cx="4233836"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7" name="Rectangle 6">
            <a:extLst>
              <a:ext uri="{FF2B5EF4-FFF2-40B4-BE49-F238E27FC236}">
                <a16:creationId xmlns:a16="http://schemas.microsoft.com/office/drawing/2014/main" id="{CAFB3418-DE63-4E57-97F5-08DB0EAAB189}"/>
              </a:ext>
            </a:extLst>
          </p:cNvPr>
          <p:cNvSpPr/>
          <p:nvPr userDrawn="1"/>
        </p:nvSpPr>
        <p:spPr>
          <a:xfrm>
            <a:off x="2421999" y="5541226"/>
            <a:ext cx="489012" cy="729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0" name="Date">
            <a:extLst>
              <a:ext uri="{FF2B5EF4-FFF2-40B4-BE49-F238E27FC236}">
                <a16:creationId xmlns:a16="http://schemas.microsoft.com/office/drawing/2014/main" id="{7EEA76A7-3512-4E80-BE48-6DBAA4732A90}"/>
              </a:ext>
            </a:extLst>
          </p:cNvPr>
          <p:cNvSpPr>
            <a:spLocks noGrp="1"/>
          </p:cNvSpPr>
          <p:nvPr>
            <p:ph type="dt" sz="half" idx="10"/>
          </p:nvPr>
        </p:nvSpPr>
        <p:spPr>
          <a:xfrm>
            <a:off x="0" y="6858000"/>
            <a:ext cx="0" cy="0"/>
          </a:xfrm>
        </p:spPr>
        <p:txBody>
          <a:bodyPr/>
          <a:lstStyle>
            <a:lvl1pPr>
              <a:defRPr sz="100">
                <a:noFill/>
              </a:defRPr>
            </a:lvl1pPr>
          </a:lstStyle>
          <a:p>
            <a:fld id="{6D29C85A-9AB6-4E0C-9D73-FA8E2C7093E2}" type="datetime2">
              <a:rPr lang="da-DK" smtClean="0"/>
              <a:t>6. januar 2023</a:t>
            </a:fld>
            <a:endParaRPr lang="da-DK" dirty="0"/>
          </a:p>
        </p:txBody>
      </p:sp>
    </p:spTree>
    <p:extLst>
      <p:ext uri="{BB962C8B-B14F-4D97-AF65-F5344CB8AC3E}">
        <p14:creationId xmlns:p14="http://schemas.microsoft.com/office/powerpoint/2010/main" val="342242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og indho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9144000" y="0"/>
            <a:ext cx="304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5" y="539750"/>
            <a:ext cx="8331026"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8" y="1800000"/>
            <a:ext cx="8332789" cy="4518000"/>
          </a:xfrm>
        </p:spPr>
        <p:txBody>
          <a:bodyPr/>
          <a:lstStyle>
            <a:lvl1pPr>
              <a:defRPr/>
            </a:lvl1pPr>
            <a:lvl5pPr>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9637200" y="1800000"/>
            <a:ext cx="2066400" cy="4518000"/>
          </a:xfrm>
        </p:spPr>
        <p:txBody>
          <a:bodyPr anchor="b"/>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cNvSpPr>
            <a:spLocks noGrp="1"/>
          </p:cNvSpPr>
          <p:nvPr>
            <p:ph type="dt" sz="half" idx="10"/>
          </p:nvPr>
        </p:nvSpPr>
        <p:spPr/>
        <p:txBody>
          <a:bodyPr/>
          <a:lstStyle/>
          <a:p>
            <a:fld id="{584D7E3F-5350-4061-9310-079743EF8A82}" type="datetime2">
              <a:rPr lang="da-DK" smtClean="0"/>
              <a:t>6. januar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1" name="Text Placeholder 10">
            <a:extLst>
              <a:ext uri="{FF2B5EF4-FFF2-40B4-BE49-F238E27FC236}">
                <a16:creationId xmlns:a16="http://schemas.microsoft.com/office/drawing/2014/main" id="{0B84EFBB-277F-42C8-A80B-D262922E9169}"/>
              </a:ext>
            </a:extLst>
          </p:cNvPr>
          <p:cNvSpPr>
            <a:spLocks noGrp="1"/>
          </p:cNvSpPr>
          <p:nvPr>
            <p:ph type="body" sz="quarter" idx="13" hasCustomPrompt="1"/>
          </p:nvPr>
        </p:nvSpPr>
        <p:spPr>
          <a:xfrm>
            <a:off x="539748" y="6145213"/>
            <a:ext cx="8332788" cy="173037"/>
          </a:xfrm>
        </p:spPr>
        <p:txBody>
          <a:bodyPr/>
          <a:lstStyle>
            <a:lvl1pPr marL="0" indent="0">
              <a:buNone/>
              <a:defRPr sz="1000"/>
            </a:lvl1pPr>
          </a:lstStyle>
          <a:p>
            <a:pPr lvl="0"/>
            <a:r>
              <a:rPr lang="da-DK" noProof="0"/>
              <a:t>Tilføj anmærkningstekst</a:t>
            </a:r>
          </a:p>
        </p:txBody>
      </p:sp>
      <p:pic>
        <p:nvPicPr>
          <p:cNvPr id="12" name="Logo">
            <a:extLst>
              <a:ext uri="{FF2B5EF4-FFF2-40B4-BE49-F238E27FC236}">
                <a16:creationId xmlns:a16="http://schemas.microsoft.com/office/drawing/2014/main" id="{FECC506D-1CDC-4383-9906-AE73BF191F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269008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E324CD6-8F99-4FE4-8760-34B10310669C}"/>
              </a:ext>
            </a:extLst>
          </p:cNvPr>
          <p:cNvSpPr/>
          <p:nvPr userDrawn="1"/>
        </p:nvSpPr>
        <p:spPr>
          <a:xfrm flipH="1">
            <a:off x="7945466" y="520619"/>
            <a:ext cx="4246534"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8A75E73A-74E9-49F8-88DB-CF32BA60E985}" type="datetime2">
              <a:rPr lang="da-DK" smtClean="0"/>
              <a:t>6. januar 2023</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31842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90E20D7D-B2EA-46D4-B278-50A3C0413560}" type="datetime2">
              <a:rPr lang="da-DK" smtClean="0"/>
              <a:t>6. januar 2023</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8DF4A2EE-9AF3-411C-B78C-5A1C5229E67A}"/>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03727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hvidt logo)">
    <p:bg>
      <p:bgPr>
        <a:solidFill>
          <a:schemeClr val="bg1">
            <a:lumMod val="95000"/>
          </a:schemeClr>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AEF66C01-1F6D-4BC5-B578-24F35FBBD2C1}" type="datetime2">
              <a:rPr lang="da-DK" smtClean="0"/>
              <a:t>6. januar 2023</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0" name="Text Placeholder 7">
            <a:extLst>
              <a:ext uri="{FF2B5EF4-FFF2-40B4-BE49-F238E27FC236}">
                <a16:creationId xmlns:a16="http://schemas.microsoft.com/office/drawing/2014/main" id="{4D6FE7CF-D751-4088-9E86-16AAD29BD39F}"/>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88403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9"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8.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7.xml"/><Relationship Id="rId38" Type="http://schemas.openxmlformats.org/officeDocument/2006/relationships/tags" Target="../tags/tag1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6.xml"/><Relationship Id="rId37" Type="http://schemas.openxmlformats.org/officeDocument/2006/relationships/tags" Target="../tags/tag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36"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1.xml"/><Relationship Id="rId30" Type="http://schemas.openxmlformats.org/officeDocument/2006/relationships/tags" Target="../tags/tag4.xml"/><Relationship Id="rId35"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539750"/>
            <a:ext cx="9259888" cy="934890"/>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539748" y="1800000"/>
            <a:ext cx="11113200" cy="4518000"/>
          </a:xfrm>
          <a:prstGeom prst="rect">
            <a:avLst/>
          </a:prstGeom>
        </p:spPr>
        <p:txBody>
          <a:bodyPr vert="horz" lIns="0" tIns="0" rIns="0" bIns="0" rtlCol="0">
            <a:noAutofit/>
          </a:bodyPr>
          <a:lstStyle/>
          <a:p>
            <a:pPr lvl="0"/>
            <a:r>
              <a:rPr lang="da-DK" noProof="0" dirty="0"/>
              <a:t>Click to </a:t>
            </a:r>
            <a:r>
              <a:rPr lang="da-DK" noProof="0" dirty="0" err="1"/>
              <a:t>edit</a:t>
            </a:r>
            <a:r>
              <a:rPr lang="da-DK" noProof="0" dirty="0"/>
              <a:t> Master </a:t>
            </a:r>
            <a:r>
              <a:rPr lang="da-DK" noProof="0" dirty="0" err="1"/>
              <a:t>text</a:t>
            </a:r>
            <a:r>
              <a:rPr lang="da-DK" noProof="0" dirty="0"/>
              <a:t> styles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4" name="Date_GeneralDate"/>
          <p:cNvSpPr>
            <a:spLocks noGrp="1"/>
          </p:cNvSpPr>
          <p:nvPr>
            <p:ph type="dt" sz="half" idx="2"/>
          </p:nvPr>
        </p:nvSpPr>
        <p:spPr>
          <a:xfrm>
            <a:off x="1465263" y="6451200"/>
            <a:ext cx="1270800" cy="180000"/>
          </a:xfrm>
          <a:prstGeom prst="rect">
            <a:avLst/>
          </a:prstGeom>
        </p:spPr>
        <p:txBody>
          <a:bodyPr vert="horz" lIns="0" tIns="0" rIns="0" bIns="0" rtlCol="0" anchor="b" anchorCtr="0"/>
          <a:lstStyle>
            <a:lvl1pPr algn="l">
              <a:defRPr sz="800">
                <a:solidFill>
                  <a:schemeClr val="tx1"/>
                </a:solidFill>
              </a:defRPr>
            </a:lvl1pPr>
          </a:lstStyle>
          <a:p>
            <a:fld id="{C84C15A5-426F-46F2-8534-459880AD6ACA}" type="datetime2">
              <a:rPr lang="da-DK" smtClean="0"/>
              <a:t>6. januar 2023</a:t>
            </a:fld>
            <a:endParaRPr lang="da-DK" dirty="0"/>
          </a:p>
        </p:txBody>
      </p:sp>
      <p:sp>
        <p:nvSpPr>
          <p:cNvPr id="5" name="FLD_PresentationTitle"/>
          <p:cNvSpPr>
            <a:spLocks noGrp="1"/>
          </p:cNvSpPr>
          <p:nvPr>
            <p:ph type="ftr" sz="quarter" idx="3"/>
          </p:nvPr>
        </p:nvSpPr>
        <p:spPr>
          <a:xfrm>
            <a:off x="3317875" y="6451200"/>
            <a:ext cx="4356000" cy="180000"/>
          </a:xfrm>
          <a:prstGeom prst="rect">
            <a:avLst/>
          </a:prstGeom>
        </p:spPr>
        <p:txBody>
          <a:bodyPr vert="horz" lIns="0" tIns="0" rIns="0" bIns="0" rtlCol="0" anchor="b" anchorCtr="0"/>
          <a:lstStyle>
            <a:lvl1pPr algn="l">
              <a:defRPr sz="800">
                <a:solidFill>
                  <a:schemeClr val="tx1"/>
                </a:solidFill>
              </a:defRPr>
            </a:lvl1pPr>
          </a:lstStyle>
          <a:p>
            <a:endParaRPr lang="da-DK" dirty="0"/>
          </a:p>
        </p:txBody>
      </p:sp>
      <p:sp>
        <p:nvSpPr>
          <p:cNvPr id="6" name="Slide Number Placeholder 5"/>
          <p:cNvSpPr>
            <a:spLocks noGrp="1"/>
          </p:cNvSpPr>
          <p:nvPr>
            <p:ph type="sldNum" sz="quarter" idx="4"/>
          </p:nvPr>
        </p:nvSpPr>
        <p:spPr>
          <a:xfrm>
            <a:off x="540000" y="6451200"/>
            <a:ext cx="277200" cy="180000"/>
          </a:xfrm>
          <a:prstGeom prst="rect">
            <a:avLst/>
          </a:prstGeom>
        </p:spPr>
        <p:txBody>
          <a:bodyPr vert="horz" lIns="0" tIns="0" rIns="0" bIns="0" rtlCol="0" anchor="b" anchorCtr="0"/>
          <a:lstStyle>
            <a:lvl1pPr algn="r">
              <a:defRPr sz="800">
                <a:solidFill>
                  <a:schemeClr val="tx1"/>
                </a:solidFill>
              </a:defRPr>
            </a:lvl1pPr>
          </a:lstStyle>
          <a:p>
            <a:pPr algn="l"/>
            <a:fld id="{24C8C45C-947F-4981-8B3F-4F32E973C901}" type="slidenum">
              <a:rPr lang="da-DK" smtClean="0"/>
              <a:pPr algn="l"/>
              <a:t>‹nr.›</a:t>
            </a:fld>
            <a:endParaRPr lang="da-DK" dirty="0"/>
          </a:p>
        </p:txBody>
      </p:sp>
      <p:pic>
        <p:nvPicPr>
          <p:cNvPr id="8" name="Logo">
            <a:extLst>
              <a:ext uri="{FF2B5EF4-FFF2-40B4-BE49-F238E27FC236}">
                <a16:creationId xmlns:a16="http://schemas.microsoft.com/office/drawing/2014/main" id="{F4D82CF5-59D9-4856-8A5E-FBFAAFBD31C9}"/>
              </a:ext>
            </a:extLst>
          </p:cNvPr>
          <p:cNvPicPr>
            <a:picLocks noChangeAspect="1"/>
          </p:cNvPicPr>
          <p:nvPr userDrawn="1"/>
        </p:nvPicPr>
        <p:blipFill>
          <a:blip r:embed="rId39"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
        <p:nvSpPr>
          <p:cNvPr id="48" name="[WorkArea]" descr="&lt;?xml version=&quot;1.0&quot; encoding=&quot;utf-16&quot;?&gt;&#10;&lt;GridTheme xmlns:xsd=&quot;http://www.w3.org/2001/XMLSchema&quot; xmlns:xsi=&quot;http://www.w3.org/2001/XMLSchema-instance&quot;&gt;&#10;  &lt;GuideLines /&gt;&#10;  &lt;SubGrids&gt;&#10;    &lt;SubGrid&gt;&#10;      &lt;Left&gt;42.5196838&lt;/Left&gt;&#10;      &lt;Top&gt;42.5196838&lt;/Top&gt;&#10;      &lt;Width&gt;72.91338&lt;/Width&gt;&#10;      &lt;Height&gt;454.960632&lt;/Height&gt;&#10;    &lt;/SubGrid&gt;&#10;    &lt;SubGrid&gt;&#10;      &lt;Left&gt;844.566956&lt;/Left&gt;&#10;      &lt;Top&gt;42.5196838&lt;/Top&gt;&#10;      &lt;Width&gt;72.91338&lt;/Width&gt;&#10;      &lt;Height&gt;454.960632&lt;/Height&gt;&#10;    &lt;/SubGrid&gt;&#10;    &lt;SubGrid&gt;&#10;      &lt;Left&gt;115.433067&lt;/Left&gt;&#10;      &lt;Top&gt;42.5196838&lt;/Top&gt;&#10;      &lt;Width&gt;72.91338&lt;/Width&gt;&#10;      &lt;Height&gt;454.960632&lt;/Height&gt;&#10;    &lt;/SubGrid&gt;&#10;    &lt;SubGrid&gt;&#10;      &lt;Left&gt;188.346451&lt;/Left&gt;&#10;      &lt;Top&gt;42.5196838&lt;/Top&gt;&#10;      &lt;Width&gt;72.91338&lt;/Width&gt;&#10;      &lt;Height&gt;454.960632&lt;/Height&gt;&#10;    &lt;/SubGrid&gt;&#10;    &lt;SubGrid&gt;&#10;      &lt;Left&gt;261.259857&lt;/Left&gt;&#10;      &lt;Top&gt;42.5196838&lt;/Top&gt;&#10;      &lt;Width&gt;72.91338&lt;/Width&gt;&#10;      &lt;Height&gt;454.960632&lt;/Height&gt;&#10;    &lt;/SubGrid&gt;&#10;    &lt;SubGrid&gt;&#10;      &lt;Left&gt;334.173218&lt;/Left&gt;&#10;      &lt;Top&gt;42.5196838&lt;/Top&gt;&#10;      &lt;Width&gt;72.91338&lt;/Width&gt;&#10;      &lt;Height&gt;454.960632&lt;/Height&gt;&#10;    &lt;/SubGrid&gt;&#10;    &lt;SubGrid&gt;&#10;      &lt;Left&gt;407.0866&lt;/Left&gt;&#10;      &lt;Top&gt;42.5196838&lt;/Top&gt;&#10;      &lt;Width&gt;72.91338&lt;/Width&gt;&#10;      &lt;Height&gt;454.960632&lt;/Height&gt;&#10;    &lt;/SubGrid&gt;&#10;    &lt;SubGrid&gt;&#10;      &lt;Left&gt;480&lt;/Left&gt;&#10;      &lt;Top&gt;42.5196838&lt;/Top&gt;&#10;      &lt;Width&gt;72.91338&lt;/Width&gt;&#10;      &lt;Height&gt;454.960632&lt;/Height&gt;&#10;    &lt;/SubGrid&gt;&#10;    &lt;SubGrid&gt;&#10;      &lt;Left&gt;552.9134&lt;/Left&gt;&#10;      &lt;Top&gt;42.5196838&lt;/Top&gt;&#10;      &lt;Width&gt;72.91338&lt;/Width&gt;&#10;      &lt;Height&gt;454.960632&lt;/Height&gt;&#10;    &lt;/SubGrid&gt;&#10;    &lt;SubGrid&gt;&#10;      &lt;Left&gt;625.8268&lt;/Left&gt;&#10;      &lt;Top&gt;42.5196838&lt;/Top&gt;&#10;      &lt;Width&gt;72.91338&lt;/Width&gt;&#10;      &lt;Height&gt;454.960632&lt;/Height&gt;&#10;    &lt;/SubGrid&gt;&#10;    &lt;SubGrid&gt;&#10;      &lt;Left&gt;698.7402&lt;/Left&gt;&#10;      &lt;Top&gt;42.5196838&lt;/Top&gt;&#10;      &lt;Width&gt;72.91338&lt;/Width&gt;&#10;      &lt;Height&gt;454.960632&lt;/Height&gt;&#10;    &lt;/SubGrid&gt;&#10;    &lt;SubGrid&gt;&#10;      &lt;Left&gt;771.653564&lt;/Left&gt;&#10;      &lt;Top&gt;42.5196838&lt;/Top&gt;&#10;      &lt;Width&gt;72.91338&lt;/Width&gt;&#10;      &lt;Height&gt;454.960632&lt;/Height&gt;&#10;    &lt;/SubGrid&gt;&#10;  &lt;/SubGrids&gt;&#10;  &lt;WorkArea&gt;&#10;    &lt;Top&gt;42.5196838&lt;/Top&gt;&#10;    &lt;Left&gt;42.5196838&lt;/Left&gt;&#10;    &lt;Width&gt;874.960632&lt;/Width&gt;&#10;    &lt;Height&gt;454.960632&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A76B31BA-D75C-4E7F-8C0C-E7571815A4E6}"/>
              </a:ext>
            </a:extLst>
          </p:cNvPr>
          <p:cNvSpPr/>
          <p:nvPr userDrawn="1"/>
        </p:nvSpPr>
        <p:spPr>
          <a:xfrm>
            <a:off x="540000" y="540000"/>
            <a:ext cx="11112000" cy="577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49" name="Rectangle 48" hidden="1">
            <a:extLst>
              <a:ext uri="{FF2B5EF4-FFF2-40B4-BE49-F238E27FC236}">
                <a16:creationId xmlns:a16="http://schemas.microsoft.com/office/drawing/2014/main" id="{F9C0A994-14E1-4B65-BF2E-8D31F94A8C9A}"/>
              </a:ext>
            </a:extLst>
          </p:cNvPr>
          <p:cNvSpPr/>
          <p:nvPr userDrawn="1">
            <p:custDataLst>
              <p:tags r:id="rId27"/>
            </p:custDataLst>
          </p:nvPr>
        </p:nvSpPr>
        <p:spPr>
          <a:xfrm>
            <a:off x="54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0" name="Rectangle 49" hidden="1">
            <a:extLst>
              <a:ext uri="{FF2B5EF4-FFF2-40B4-BE49-F238E27FC236}">
                <a16:creationId xmlns:a16="http://schemas.microsoft.com/office/drawing/2014/main" id="{0A3D5CF3-4482-45C0-8C71-0B45B46988E1}"/>
              </a:ext>
            </a:extLst>
          </p:cNvPr>
          <p:cNvSpPr/>
          <p:nvPr userDrawn="1">
            <p:custDataLst>
              <p:tags r:id="rId28"/>
            </p:custDataLst>
          </p:nvPr>
        </p:nvSpPr>
        <p:spPr>
          <a:xfrm>
            <a:off x="1072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1" name="Rectangle 50" hidden="1">
            <a:extLst>
              <a:ext uri="{FF2B5EF4-FFF2-40B4-BE49-F238E27FC236}">
                <a16:creationId xmlns:a16="http://schemas.microsoft.com/office/drawing/2014/main" id="{91A6C0AD-2321-4FAC-98D6-47B635CD631B}"/>
              </a:ext>
            </a:extLst>
          </p:cNvPr>
          <p:cNvSpPr/>
          <p:nvPr userDrawn="1">
            <p:custDataLst>
              <p:tags r:id="rId29"/>
            </p:custDataLst>
          </p:nvPr>
        </p:nvSpPr>
        <p:spPr>
          <a:xfrm>
            <a:off x="146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2" name="Rectangle 51" hidden="1">
            <a:extLst>
              <a:ext uri="{FF2B5EF4-FFF2-40B4-BE49-F238E27FC236}">
                <a16:creationId xmlns:a16="http://schemas.microsoft.com/office/drawing/2014/main" id="{9997466F-BE42-4D2B-A88B-8A59B0D18CC6}"/>
              </a:ext>
            </a:extLst>
          </p:cNvPr>
          <p:cNvSpPr/>
          <p:nvPr userDrawn="1">
            <p:custDataLst>
              <p:tags r:id="rId30"/>
            </p:custDataLst>
          </p:nvPr>
        </p:nvSpPr>
        <p:spPr>
          <a:xfrm>
            <a:off x="239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3" name="Rectangle 52" hidden="1">
            <a:extLst>
              <a:ext uri="{FF2B5EF4-FFF2-40B4-BE49-F238E27FC236}">
                <a16:creationId xmlns:a16="http://schemas.microsoft.com/office/drawing/2014/main" id="{765A479C-2EBC-4B0C-B887-9C571D0D519A}"/>
              </a:ext>
            </a:extLst>
          </p:cNvPr>
          <p:cNvSpPr/>
          <p:nvPr userDrawn="1">
            <p:custDataLst>
              <p:tags r:id="rId31"/>
            </p:custDataLst>
          </p:nvPr>
        </p:nvSpPr>
        <p:spPr>
          <a:xfrm>
            <a:off x="331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4" name="Rectangle 53" hidden="1">
            <a:extLst>
              <a:ext uri="{FF2B5EF4-FFF2-40B4-BE49-F238E27FC236}">
                <a16:creationId xmlns:a16="http://schemas.microsoft.com/office/drawing/2014/main" id="{2051B843-22F2-46D7-A0BD-EC58E0BFFE2D}"/>
              </a:ext>
            </a:extLst>
          </p:cNvPr>
          <p:cNvSpPr/>
          <p:nvPr userDrawn="1">
            <p:custDataLst>
              <p:tags r:id="rId32"/>
            </p:custDataLst>
          </p:nvPr>
        </p:nvSpPr>
        <p:spPr>
          <a:xfrm>
            <a:off x="424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5" name="Rectangle 54" hidden="1">
            <a:extLst>
              <a:ext uri="{FF2B5EF4-FFF2-40B4-BE49-F238E27FC236}">
                <a16:creationId xmlns:a16="http://schemas.microsoft.com/office/drawing/2014/main" id="{C83AE160-C72F-4AE8-933A-E591ED1F5631}"/>
              </a:ext>
            </a:extLst>
          </p:cNvPr>
          <p:cNvSpPr/>
          <p:nvPr userDrawn="1">
            <p:custDataLst>
              <p:tags r:id="rId33"/>
            </p:custDataLst>
          </p:nvPr>
        </p:nvSpPr>
        <p:spPr>
          <a:xfrm>
            <a:off x="517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6" name="Rectangle 55" hidden="1">
            <a:extLst>
              <a:ext uri="{FF2B5EF4-FFF2-40B4-BE49-F238E27FC236}">
                <a16:creationId xmlns:a16="http://schemas.microsoft.com/office/drawing/2014/main" id="{594F49F7-0972-4D67-87A1-DFE4CBB61EB3}"/>
              </a:ext>
            </a:extLst>
          </p:cNvPr>
          <p:cNvSpPr/>
          <p:nvPr userDrawn="1">
            <p:custDataLst>
              <p:tags r:id="rId34"/>
            </p:custDataLst>
          </p:nvPr>
        </p:nvSpPr>
        <p:spPr>
          <a:xfrm>
            <a:off x="609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7" name="Rectangle 56" hidden="1">
            <a:extLst>
              <a:ext uri="{FF2B5EF4-FFF2-40B4-BE49-F238E27FC236}">
                <a16:creationId xmlns:a16="http://schemas.microsoft.com/office/drawing/2014/main" id="{F217BAF2-A665-41EF-9B43-8AB8D46187BC}"/>
              </a:ext>
            </a:extLst>
          </p:cNvPr>
          <p:cNvSpPr/>
          <p:nvPr userDrawn="1">
            <p:custDataLst>
              <p:tags r:id="rId35"/>
            </p:custDataLst>
          </p:nvPr>
        </p:nvSpPr>
        <p:spPr>
          <a:xfrm>
            <a:off x="702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8" name="Rectangle 57" hidden="1">
            <a:extLst>
              <a:ext uri="{FF2B5EF4-FFF2-40B4-BE49-F238E27FC236}">
                <a16:creationId xmlns:a16="http://schemas.microsoft.com/office/drawing/2014/main" id="{1A52CB47-659A-4D1B-9DB5-6E70ADC7A6D9}"/>
              </a:ext>
            </a:extLst>
          </p:cNvPr>
          <p:cNvSpPr/>
          <p:nvPr userDrawn="1">
            <p:custDataLst>
              <p:tags r:id="rId36"/>
            </p:custDataLst>
          </p:nvPr>
        </p:nvSpPr>
        <p:spPr>
          <a:xfrm>
            <a:off x="794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9" name="Rectangle 58" hidden="1">
            <a:extLst>
              <a:ext uri="{FF2B5EF4-FFF2-40B4-BE49-F238E27FC236}">
                <a16:creationId xmlns:a16="http://schemas.microsoft.com/office/drawing/2014/main" id="{56726B8B-8012-4B0A-9AFD-9D2C92153168}"/>
              </a:ext>
            </a:extLst>
          </p:cNvPr>
          <p:cNvSpPr/>
          <p:nvPr userDrawn="1">
            <p:custDataLst>
              <p:tags r:id="rId37"/>
            </p:custDataLst>
          </p:nvPr>
        </p:nvSpPr>
        <p:spPr>
          <a:xfrm>
            <a:off x="887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60" name="Rectangle 59" hidden="1">
            <a:extLst>
              <a:ext uri="{FF2B5EF4-FFF2-40B4-BE49-F238E27FC236}">
                <a16:creationId xmlns:a16="http://schemas.microsoft.com/office/drawing/2014/main" id="{A3D8B656-0133-4298-A12F-22A206B2F9E8}"/>
              </a:ext>
            </a:extLst>
          </p:cNvPr>
          <p:cNvSpPr/>
          <p:nvPr userDrawn="1">
            <p:custDataLst>
              <p:tags r:id="rId38"/>
            </p:custDataLst>
          </p:nvPr>
        </p:nvSpPr>
        <p:spPr>
          <a:xfrm>
            <a:off x="980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31" r:id="rId1"/>
    <p:sldLayoutId id="2147483745" r:id="rId2"/>
    <p:sldLayoutId id="2147483730" r:id="rId3"/>
    <p:sldLayoutId id="2147483743" r:id="rId4"/>
    <p:sldLayoutId id="2147483649" r:id="rId5"/>
    <p:sldLayoutId id="2147483735" r:id="rId6"/>
    <p:sldLayoutId id="2147483732" r:id="rId7"/>
    <p:sldLayoutId id="2147483658" r:id="rId8"/>
    <p:sldLayoutId id="2147483744" r:id="rId9"/>
    <p:sldLayoutId id="2147483740" r:id="rId10"/>
    <p:sldLayoutId id="2147483721" r:id="rId11"/>
    <p:sldLayoutId id="2147483652" r:id="rId12"/>
    <p:sldLayoutId id="2147483734" r:id="rId13"/>
    <p:sldLayoutId id="2147483733" r:id="rId14"/>
    <p:sldLayoutId id="2147483742" r:id="rId15"/>
    <p:sldLayoutId id="2147483737" r:id="rId16"/>
    <p:sldLayoutId id="2147483736" r:id="rId17"/>
    <p:sldLayoutId id="2147483738" r:id="rId18"/>
    <p:sldLayoutId id="2147483654" r:id="rId19"/>
    <p:sldLayoutId id="2147483655" r:id="rId20"/>
    <p:sldLayoutId id="2147483741" r:id="rId21"/>
    <p:sldLayoutId id="2147483746" r:id="rId22"/>
    <p:sldLayoutId id="2147483747" r:id="rId23"/>
    <p:sldLayoutId id="2147483748" r:id="rId24"/>
    <p:sldLayoutId id="2147483749" r:id="rId25"/>
  </p:sldLayoutIdLst>
  <p:hf hdr="0" ftr="0"/>
  <p:txStyles>
    <p:titleStyle>
      <a:lvl1pPr algn="l" defTabSz="914400" rtl="0" eaLnBrk="1" latinLnBrk="0" hangingPunct="1">
        <a:lnSpc>
          <a:spcPct val="83000"/>
        </a:lnSpc>
        <a:spcBef>
          <a:spcPct val="0"/>
        </a:spcBef>
        <a:buNone/>
        <a:defRPr sz="36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F26B43"/>
          </p15:clr>
        </p15:guide>
        <p15:guide id="2" pos="7339" userDrawn="1">
          <p15:clr>
            <a:srgbClr val="F26B43"/>
          </p15:clr>
        </p15:guide>
        <p15:guide id="3" orient="horz" pos="340" userDrawn="1">
          <p15:clr>
            <a:srgbClr val="F26B43"/>
          </p15:clr>
        </p15:guide>
        <p15:guide id="4" orient="horz" pos="3979" userDrawn="1">
          <p15:clr>
            <a:srgbClr val="F26B43"/>
          </p15:clr>
        </p15:guide>
        <p15:guide id="5" pos="923" userDrawn="1">
          <p15:clr>
            <a:srgbClr val="F26B43"/>
          </p15:clr>
        </p15:guide>
        <p15:guide id="6" pos="6756" userDrawn="1">
          <p15:clr>
            <a:srgbClr val="F26B43"/>
          </p15:clr>
        </p15:guide>
        <p15:guide id="7" pos="1506" userDrawn="1">
          <p15:clr>
            <a:srgbClr val="F26B43"/>
          </p15:clr>
        </p15:guide>
        <p15:guide id="8" pos="2090" userDrawn="1">
          <p15:clr>
            <a:srgbClr val="F26B43"/>
          </p15:clr>
        </p15:guide>
        <p15:guide id="9" pos="2673" userDrawn="1">
          <p15:clr>
            <a:srgbClr val="F26B43"/>
          </p15:clr>
        </p15:guide>
        <p15:guide id="10" pos="3256" userDrawn="1">
          <p15:clr>
            <a:srgbClr val="F26B43"/>
          </p15:clr>
        </p15:guide>
        <p15:guide id="11" pos="3840" userDrawn="1">
          <p15:clr>
            <a:srgbClr val="F26B43"/>
          </p15:clr>
        </p15:guide>
        <p15:guide id="12" pos="4423" userDrawn="1">
          <p15:clr>
            <a:srgbClr val="F26B43"/>
          </p15:clr>
        </p15:guide>
        <p15:guide id="13" pos="5006" userDrawn="1">
          <p15:clr>
            <a:srgbClr val="F26B43"/>
          </p15:clr>
        </p15:guide>
        <p15:guide id="14" pos="5589" userDrawn="1">
          <p15:clr>
            <a:srgbClr val="F26B43"/>
          </p15:clr>
        </p15:guide>
        <p15:guide id="15" pos="617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hyperlink" Target="https://emu.dk/grundskole/dansk/faglige-vanskeligheder/loeft-af-de-fagligt-svageste-elever" TargetMode="External"/><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25.xml"/><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testogpr&#248;ver.dk/" TargetMode="External"/><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11.bin"/></Relationships>
</file>

<file path=ppt/slides/_rels/slide9.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4"/>
          <p:cNvSpPr txBox="1">
            <a:spLocks noGrp="1"/>
          </p:cNvSpPr>
          <p:nvPr>
            <p:ph type="ctrTitle"/>
          </p:nvPr>
        </p:nvSpPr>
        <p:spPr>
          <a:xfrm>
            <a:off x="2429999" y="4101031"/>
            <a:ext cx="9359230" cy="1378800"/>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dk1"/>
              </a:buClr>
              <a:buSzPts val="5400"/>
              <a:buFont typeface="Arial"/>
              <a:buNone/>
            </a:pPr>
            <a:r>
              <a:rPr lang="da-DK" b="1" dirty="0" smtClean="0">
                <a:latin typeface="Arial"/>
                <a:ea typeface="Arial"/>
                <a:cs typeface="Arial"/>
                <a:sym typeface="Arial"/>
              </a:rPr>
              <a:t>KLAR TIL PRØVEN I SKRIFTLIG FREMSTILLING</a:t>
            </a:r>
            <a:r>
              <a:rPr lang="da-DK" b="1" dirty="0">
                <a:latin typeface="Arial"/>
                <a:ea typeface="Arial"/>
                <a:cs typeface="Arial"/>
                <a:sym typeface="Arial"/>
              </a:rPr>
              <a:t/>
            </a:r>
            <a:br>
              <a:rPr lang="da-DK" b="1" dirty="0">
                <a:latin typeface="Arial"/>
                <a:ea typeface="Arial"/>
                <a:cs typeface="Arial"/>
                <a:sym typeface="Arial"/>
              </a:rPr>
            </a:br>
            <a:endParaRPr dirty="0">
              <a:latin typeface="Arial"/>
              <a:ea typeface="Arial"/>
              <a:cs typeface="Arial"/>
              <a:sym typeface="Arial"/>
            </a:endParaRPr>
          </a:p>
        </p:txBody>
      </p:sp>
      <p:pic>
        <p:nvPicPr>
          <p:cNvPr id="191" name="Google Shape;191;p24"/>
          <p:cNvPicPr preferRelativeResize="0">
            <a:picLocks noGrp="1"/>
          </p:cNvPicPr>
          <p:nvPr>
            <p:ph type="pic" idx="2"/>
          </p:nvPr>
        </p:nvPicPr>
        <p:blipFill rotWithShape="1">
          <a:blip r:embed="rId3">
            <a:alphaModFix/>
          </a:blip>
          <a:srcRect t="28894" b="28894"/>
          <a:stretch/>
        </p:blipFill>
        <p:spPr>
          <a:prstGeom prst="rect">
            <a:avLst/>
          </a:prstGeom>
          <a:solidFill>
            <a:schemeClr val="lt1"/>
          </a:solidFill>
          <a:ln>
            <a:noFill/>
          </a:ln>
        </p:spPr>
      </p:pic>
      <p:sp>
        <p:nvSpPr>
          <p:cNvPr id="192" name="Google Shape;192;p24"/>
          <p:cNvSpPr txBox="1">
            <a:spLocks noGrp="1"/>
          </p:cNvSpPr>
          <p:nvPr>
            <p:ph type="body" idx="1"/>
          </p:nvPr>
        </p:nvSpPr>
        <p:spPr>
          <a:xfrm>
            <a:off x="2421999" y="5544723"/>
            <a:ext cx="489012" cy="72000"/>
          </a:xfrm>
          <a:prstGeom prst="rect">
            <a:avLst/>
          </a:prstGeom>
          <a:solidFill>
            <a:schemeClr val="dk1"/>
          </a:solid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dirty="0"/>
          </a:p>
        </p:txBody>
      </p:sp>
      <p:sp>
        <p:nvSpPr>
          <p:cNvPr id="193" name="Google Shape;193;p24"/>
          <p:cNvSpPr txBox="1">
            <a:spLocks noGrp="1"/>
          </p:cNvSpPr>
          <p:nvPr>
            <p:ph type="body" idx="3"/>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a:p>
        </p:txBody>
      </p:sp>
      <p:sp>
        <p:nvSpPr>
          <p:cNvPr id="194" name="Google Shape;194;p24"/>
          <p:cNvSpPr txBox="1">
            <a:spLocks noGrp="1"/>
          </p:cNvSpPr>
          <p:nvPr>
            <p:ph type="dt" idx="10"/>
          </p:nvPr>
        </p:nvSpPr>
        <p:spPr>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da-DK"/>
              <a:t>20. januar 2020</a:t>
            </a:r>
            <a:endParaRPr/>
          </a:p>
        </p:txBody>
      </p:sp>
      <p:sp>
        <p:nvSpPr>
          <p:cNvPr id="195" name="Google Shape;195;p24"/>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da-DK"/>
              <a:t>1</a:t>
            </a:fld>
            <a:endParaRPr/>
          </a:p>
        </p:txBody>
      </p:sp>
    </p:spTree>
    <p:extLst>
      <p:ext uri="{BB962C8B-B14F-4D97-AF65-F5344CB8AC3E}">
        <p14:creationId xmlns:p14="http://schemas.microsoft.com/office/powerpoint/2010/main" val="3615476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57"/>
          <p:cNvSpPr/>
          <p:nvPr/>
        </p:nvSpPr>
        <p:spPr>
          <a:xfrm>
            <a:off x="560863" y="1229227"/>
            <a:ext cx="11362878" cy="3849853"/>
          </a:xfrm>
          <a:prstGeom prst="rect">
            <a:avLst/>
          </a:prstGeom>
          <a:noFill/>
          <a:ln>
            <a:noFill/>
          </a:ln>
        </p:spPr>
        <p:txBody>
          <a:bodyPr spcFirstLastPara="1" wrap="square" lIns="121900" tIns="60925" rIns="121900" bIns="60925" anchor="t" anchorCtr="0">
            <a:noAutofit/>
          </a:bodyPr>
          <a:lstStyle/>
          <a:p>
            <a:endParaRPr lang="da-DK" sz="1800" dirty="0"/>
          </a:p>
          <a:p>
            <a:r>
              <a:rPr lang="da-DK" dirty="0" smtClean="0">
                <a:latin typeface="Verdana" panose="020B0604030504040204" pitchFamily="34" charset="0"/>
                <a:ea typeface="Verdana" panose="020B0604030504040204" pitchFamily="34" charset="0"/>
              </a:rPr>
              <a:t>Hvis man vælger samtalerunden, er det en god idé, at man udarbejder et </a:t>
            </a:r>
            <a:r>
              <a:rPr lang="da-DK" b="1" dirty="0" smtClean="0">
                <a:solidFill>
                  <a:schemeClr val="accent3"/>
                </a:solidFill>
                <a:latin typeface="Verdana" panose="020B0604030504040204" pitchFamily="34" charset="0"/>
                <a:ea typeface="Verdana" panose="020B0604030504040204" pitchFamily="34" charset="0"/>
              </a:rPr>
              <a:t>skema</a:t>
            </a:r>
            <a:r>
              <a:rPr lang="da-DK" dirty="0" smtClean="0">
                <a:latin typeface="Verdana" panose="020B0604030504040204" pitchFamily="34" charset="0"/>
                <a:ea typeface="Verdana" panose="020B0604030504040204" pitchFamily="34" charset="0"/>
              </a:rPr>
              <a:t> eller en </a:t>
            </a:r>
            <a:r>
              <a:rPr lang="da-DK" b="1" dirty="0" smtClean="0">
                <a:solidFill>
                  <a:schemeClr val="accent3"/>
                </a:solidFill>
                <a:latin typeface="Verdana" panose="020B0604030504040204" pitchFamily="34" charset="0"/>
                <a:ea typeface="Verdana" panose="020B0604030504040204" pitchFamily="34" charset="0"/>
              </a:rPr>
              <a:t>oversigt</a:t>
            </a:r>
            <a:r>
              <a:rPr lang="da-DK" dirty="0" smtClean="0">
                <a:latin typeface="Verdana" panose="020B0604030504040204" pitchFamily="34" charset="0"/>
                <a:ea typeface="Verdana" panose="020B0604030504040204" pitchFamily="34" charset="0"/>
              </a:rPr>
              <a:t>, der kan give </a:t>
            </a:r>
            <a:r>
              <a:rPr lang="da-DK" b="1" dirty="0" smtClean="0">
                <a:solidFill>
                  <a:schemeClr val="accent3"/>
                </a:solidFill>
                <a:latin typeface="Verdana" panose="020B0604030504040204" pitchFamily="34" charset="0"/>
                <a:ea typeface="Verdana" panose="020B0604030504040204" pitchFamily="34" charset="0"/>
              </a:rPr>
              <a:t>struktur</a:t>
            </a:r>
            <a:r>
              <a:rPr lang="da-DK" dirty="0" smtClean="0">
                <a:latin typeface="Verdana" panose="020B0604030504040204" pitchFamily="34" charset="0"/>
                <a:ea typeface="Verdana" panose="020B0604030504040204" pitchFamily="34" charset="0"/>
              </a:rPr>
              <a:t> på samtalen om opgaverne. </a:t>
            </a:r>
          </a:p>
          <a:p>
            <a:endParaRPr lang="da-DK" dirty="0">
              <a:latin typeface="Verdana" panose="020B0604030504040204" pitchFamily="34" charset="0"/>
              <a:ea typeface="Verdana" panose="020B0604030504040204" pitchFamily="34" charset="0"/>
            </a:endParaRPr>
          </a:p>
          <a:p>
            <a:r>
              <a:rPr lang="da-DK" dirty="0" smtClean="0">
                <a:latin typeface="Verdana" panose="020B0604030504040204" pitchFamily="34" charset="0"/>
                <a:ea typeface="Verdana" panose="020B0604030504040204" pitchFamily="34" charset="0"/>
              </a:rPr>
              <a:t>En simpel oversigt kunne fx se sådan ud: </a:t>
            </a:r>
          </a:p>
          <a:p>
            <a:endParaRPr lang="da-DK" sz="1800" dirty="0"/>
          </a:p>
          <a:p>
            <a:pPr marL="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r>
              <a:rPr lang="da-DK" sz="1800" b="1" dirty="0" smtClean="0">
                <a:solidFill>
                  <a:srgbClr val="161616"/>
                </a:solidFill>
                <a:latin typeface="Calibri"/>
                <a:ea typeface="Calibri"/>
                <a:cs typeface="Calibri"/>
                <a:sym typeface="Calibri"/>
              </a:rPr>
              <a:t>	</a:t>
            </a:r>
            <a:endParaRPr sz="1800" dirty="0">
              <a:latin typeface="Calibri"/>
              <a:ea typeface="Calibri"/>
              <a:cs typeface="Calibri"/>
              <a:sym typeface="Calibri"/>
            </a:endParaRPr>
          </a:p>
        </p:txBody>
      </p:sp>
      <p:sp>
        <p:nvSpPr>
          <p:cNvPr id="20"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latin typeface="Arial"/>
                <a:ea typeface="Arial"/>
                <a:cs typeface="Arial"/>
                <a:sym typeface="Arial"/>
              </a:rPr>
              <a:t>Kender du </a:t>
            </a:r>
            <a:r>
              <a:rPr lang="da-DK" sz="3400" b="1" dirty="0" smtClean="0">
                <a:solidFill>
                  <a:schemeClr val="accent3"/>
                </a:solidFill>
                <a:latin typeface="Arial"/>
                <a:ea typeface="Arial"/>
                <a:cs typeface="Arial"/>
                <a:sym typeface="Arial"/>
              </a:rPr>
              <a:t>samtalerunden</a:t>
            </a:r>
            <a:r>
              <a:rPr lang="da-DK" sz="3400" b="1" dirty="0" smtClean="0">
                <a:latin typeface="Arial"/>
                <a:ea typeface="Arial"/>
                <a:cs typeface="Arial"/>
                <a:sym typeface="Arial"/>
              </a:rPr>
              <a:t>?</a:t>
            </a:r>
            <a:endParaRPr lang="da-DK" sz="3400" b="1" dirty="0">
              <a:latin typeface="Arial"/>
              <a:ea typeface="Arial"/>
              <a:cs typeface="Arial"/>
              <a:sym typeface="Arial"/>
            </a:endParaRPr>
          </a:p>
        </p:txBody>
      </p:sp>
      <p:pic>
        <p:nvPicPr>
          <p:cNvPr id="21" name="Picture 2">
            <a:extLst>
              <a:ext uri="{FF2B5EF4-FFF2-40B4-BE49-F238E27FC236}">
                <a16:creationId xmlns:a16="http://schemas.microsoft.com/office/drawing/2014/main" id="{FD6A8508-404F-4537-ADBF-8A25FE817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sp>
        <p:nvSpPr>
          <p:cNvPr id="6" name="Højrepil 5"/>
          <p:cNvSpPr/>
          <p:nvPr/>
        </p:nvSpPr>
        <p:spPr>
          <a:xfrm>
            <a:off x="128703" y="1544636"/>
            <a:ext cx="477059" cy="307469"/>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Freeform 5">
            <a:extLst>
              <a:ext uri="{FF2B5EF4-FFF2-40B4-BE49-F238E27FC236}">
                <a16:creationId xmlns:a16="http://schemas.microsoft.com/office/drawing/2014/main" id="{E4F3F1E3-E8D3-4DBD-AD05-966E1BAE34C5}"/>
              </a:ext>
            </a:extLst>
          </p:cNvPr>
          <p:cNvSpPr>
            <a:spLocks noEditPoints="1"/>
          </p:cNvSpPr>
          <p:nvPr/>
        </p:nvSpPr>
        <p:spPr bwMode="auto">
          <a:xfrm>
            <a:off x="404053" y="3154153"/>
            <a:ext cx="3267640" cy="3287383"/>
          </a:xfrm>
          <a:custGeom>
            <a:avLst/>
            <a:gdLst>
              <a:gd name="T0" fmla="*/ 18 w 391"/>
              <a:gd name="T1" fmla="*/ 19 h 361"/>
              <a:gd name="T2" fmla="*/ 18 w 391"/>
              <a:gd name="T3" fmla="*/ 241 h 361"/>
              <a:gd name="T4" fmla="*/ 227 w 391"/>
              <a:gd name="T5" fmla="*/ 241 h 361"/>
              <a:gd name="T6" fmla="*/ 280 w 391"/>
              <a:gd name="T7" fmla="*/ 317 h 361"/>
              <a:gd name="T8" fmla="*/ 295 w 391"/>
              <a:gd name="T9" fmla="*/ 241 h 361"/>
              <a:gd name="T10" fmla="*/ 374 w 391"/>
              <a:gd name="T11" fmla="*/ 241 h 361"/>
              <a:gd name="T12" fmla="*/ 374 w 391"/>
              <a:gd name="T13" fmla="*/ 19 h 361"/>
              <a:gd name="T14" fmla="*/ 18 w 391"/>
              <a:gd name="T15" fmla="*/ 19 h 361"/>
              <a:gd name="T16" fmla="*/ 0 w 391"/>
              <a:gd name="T17" fmla="*/ 259 h 361"/>
              <a:gd name="T18" fmla="*/ 0 w 391"/>
              <a:gd name="T19" fmla="*/ 0 h 361"/>
              <a:gd name="T20" fmla="*/ 391 w 391"/>
              <a:gd name="T21" fmla="*/ 0 h 361"/>
              <a:gd name="T22" fmla="*/ 391 w 391"/>
              <a:gd name="T23" fmla="*/ 259 h 361"/>
              <a:gd name="T24" fmla="*/ 309 w 391"/>
              <a:gd name="T25" fmla="*/ 259 h 361"/>
              <a:gd name="T26" fmla="*/ 289 w 391"/>
              <a:gd name="T27" fmla="*/ 361 h 361"/>
              <a:gd name="T28" fmla="*/ 218 w 391"/>
              <a:gd name="T29" fmla="*/ 259 h 361"/>
              <a:gd name="T30" fmla="*/ 0 w 391"/>
              <a:gd name="T31" fmla="*/ 259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1" h="361">
                <a:moveTo>
                  <a:pt x="18" y="19"/>
                </a:moveTo>
                <a:lnTo>
                  <a:pt x="18" y="241"/>
                </a:lnTo>
                <a:lnTo>
                  <a:pt x="227" y="241"/>
                </a:lnTo>
                <a:lnTo>
                  <a:pt x="280" y="317"/>
                </a:lnTo>
                <a:lnTo>
                  <a:pt x="295" y="241"/>
                </a:lnTo>
                <a:lnTo>
                  <a:pt x="374" y="241"/>
                </a:lnTo>
                <a:lnTo>
                  <a:pt x="374" y="19"/>
                </a:lnTo>
                <a:lnTo>
                  <a:pt x="18" y="19"/>
                </a:lnTo>
                <a:close/>
                <a:moveTo>
                  <a:pt x="0" y="259"/>
                </a:moveTo>
                <a:lnTo>
                  <a:pt x="0" y="0"/>
                </a:lnTo>
                <a:lnTo>
                  <a:pt x="391" y="0"/>
                </a:lnTo>
                <a:lnTo>
                  <a:pt x="391" y="259"/>
                </a:lnTo>
                <a:lnTo>
                  <a:pt x="309" y="259"/>
                </a:lnTo>
                <a:lnTo>
                  <a:pt x="289" y="361"/>
                </a:lnTo>
                <a:lnTo>
                  <a:pt x="218" y="259"/>
                </a:lnTo>
                <a:lnTo>
                  <a:pt x="0" y="259"/>
                </a:lnTo>
                <a:close/>
              </a:path>
            </a:pathLst>
          </a:custGeom>
          <a:solidFill>
            <a:schemeClr val="accent4">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 name="Rektangel 3"/>
          <p:cNvSpPr/>
          <p:nvPr/>
        </p:nvSpPr>
        <p:spPr>
          <a:xfrm>
            <a:off x="605762" y="3431880"/>
            <a:ext cx="3116768" cy="1938992"/>
          </a:xfrm>
          <a:prstGeom prst="rect">
            <a:avLst/>
          </a:prstGeom>
        </p:spPr>
        <p:txBody>
          <a:bodyPr wrap="square">
            <a:spAutoFit/>
          </a:bodyPr>
          <a:lstStyle/>
          <a:p>
            <a:r>
              <a:rPr lang="da-DK" sz="2000" b="1" dirty="0" smtClean="0">
                <a:latin typeface="Ink Free" panose="03080402000500000000" pitchFamily="66" charset="0"/>
                <a:ea typeface="Verdana" panose="020B0604030504040204" pitchFamily="34" charset="0"/>
              </a:rPr>
              <a:t>Hjælp hinanden med at få et overblik over vigtige opmærksomhedspunkter ved hver opgave, og del gode idéer og tanker om opgaverne.</a:t>
            </a:r>
            <a:endParaRPr lang="da-DK" sz="2000" b="1" dirty="0">
              <a:latin typeface="Ink Free" panose="03080402000500000000" pitchFamily="66" charset="0"/>
            </a:endParaRPr>
          </a:p>
        </p:txBody>
      </p:sp>
      <p:pic>
        <p:nvPicPr>
          <p:cNvPr id="5" name="Billede 4"/>
          <p:cNvPicPr>
            <a:picLocks noChangeAspect="1"/>
          </p:cNvPicPr>
          <p:nvPr/>
        </p:nvPicPr>
        <p:blipFill>
          <a:blip r:embed="rId4"/>
          <a:stretch>
            <a:fillRect/>
          </a:stretch>
        </p:blipFill>
        <p:spPr>
          <a:xfrm>
            <a:off x="4103853" y="2839130"/>
            <a:ext cx="7282746" cy="3468367"/>
          </a:xfrm>
          <a:prstGeom prst="rect">
            <a:avLst/>
          </a:prstGeom>
        </p:spPr>
      </p:pic>
    </p:spTree>
    <p:extLst>
      <p:ext uri="{BB962C8B-B14F-4D97-AF65-F5344CB8AC3E}">
        <p14:creationId xmlns:p14="http://schemas.microsoft.com/office/powerpoint/2010/main" val="977250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8"/>
          <p:cNvSpPr txBox="1">
            <a:spLocks noGrp="1"/>
          </p:cNvSpPr>
          <p:nvPr>
            <p:ph type="ctrTitle"/>
          </p:nvPr>
        </p:nvSpPr>
        <p:spPr>
          <a:xfrm>
            <a:off x="2429999" y="3874789"/>
            <a:ext cx="9881407" cy="1378800"/>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dk1"/>
              </a:buClr>
              <a:buSzPts val="5400"/>
              <a:buFont typeface="Arial"/>
              <a:buNone/>
            </a:pPr>
            <a:r>
              <a:rPr lang="da-DK" sz="4000" b="1" dirty="0" smtClean="0">
                <a:latin typeface="Arial"/>
                <a:ea typeface="Arial"/>
                <a:cs typeface="Arial"/>
                <a:sym typeface="Arial"/>
              </a:rPr>
              <a:t>Del 2: </a:t>
            </a:r>
            <a:br>
              <a:rPr lang="da-DK" sz="4000" b="1" dirty="0" smtClean="0">
                <a:latin typeface="Arial"/>
                <a:ea typeface="Arial"/>
                <a:cs typeface="Arial"/>
                <a:sym typeface="Arial"/>
              </a:rPr>
            </a:br>
            <a:r>
              <a:rPr lang="da-DK" sz="4000" dirty="0" smtClean="0">
                <a:latin typeface="Arial"/>
                <a:ea typeface="Arial"/>
                <a:cs typeface="Arial"/>
                <a:sym typeface="Arial"/>
              </a:rPr>
              <a:t>Valg af opgave og opgavelæsning</a:t>
            </a:r>
            <a:r>
              <a:rPr lang="da-DK" sz="4200" dirty="0"/>
              <a:t/>
            </a:r>
            <a:br>
              <a:rPr lang="da-DK" sz="4200" dirty="0"/>
            </a:br>
            <a:endParaRPr sz="4200" dirty="0"/>
          </a:p>
        </p:txBody>
      </p:sp>
      <p:pic>
        <p:nvPicPr>
          <p:cNvPr id="244" name="Google Shape;244;p28"/>
          <p:cNvPicPr preferRelativeResize="0">
            <a:picLocks noGrp="1"/>
          </p:cNvPicPr>
          <p:nvPr>
            <p:ph type="pic" idx="2"/>
          </p:nvPr>
        </p:nvPicPr>
        <p:blipFill rotWithShape="1">
          <a:blip r:embed="rId3">
            <a:alphaModFix/>
          </a:blip>
          <a:srcRect t="28894" b="28894"/>
          <a:stretch/>
        </p:blipFill>
        <p:spPr>
          <a:prstGeom prst="rect">
            <a:avLst/>
          </a:prstGeom>
          <a:solidFill>
            <a:schemeClr val="lt1"/>
          </a:solidFill>
          <a:ln>
            <a:noFill/>
          </a:ln>
        </p:spPr>
      </p:pic>
      <p:sp>
        <p:nvSpPr>
          <p:cNvPr id="245" name="Google Shape;245;p28"/>
          <p:cNvSpPr txBox="1">
            <a:spLocks noGrp="1"/>
          </p:cNvSpPr>
          <p:nvPr>
            <p:ph type="body" idx="1"/>
          </p:nvPr>
        </p:nvSpPr>
        <p:spPr>
          <a:prstGeom prst="rect">
            <a:avLst/>
          </a:prstGeom>
          <a:solidFill>
            <a:schemeClr val="dk1"/>
          </a:solid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a:p>
        </p:txBody>
      </p:sp>
      <p:sp>
        <p:nvSpPr>
          <p:cNvPr id="246" name="Google Shape;246;p28"/>
          <p:cNvSpPr txBox="1">
            <a:spLocks noGrp="1"/>
          </p:cNvSpPr>
          <p:nvPr>
            <p:ph type="body" idx="3"/>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a:p>
        </p:txBody>
      </p:sp>
      <p:sp>
        <p:nvSpPr>
          <p:cNvPr id="247" name="Google Shape;247;p28"/>
          <p:cNvSpPr txBox="1">
            <a:spLocks noGrp="1"/>
          </p:cNvSpPr>
          <p:nvPr>
            <p:ph type="dt" idx="10"/>
          </p:nvPr>
        </p:nvSpPr>
        <p:spPr>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da-DK"/>
              <a:t>20. januar 2020</a:t>
            </a:r>
            <a:endParaRPr/>
          </a:p>
        </p:txBody>
      </p:sp>
      <p:sp>
        <p:nvSpPr>
          <p:cNvPr id="248" name="Google Shape;248;p28"/>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da-DK"/>
              <a:t>11</a:t>
            </a:fld>
            <a:endParaRPr/>
          </a:p>
        </p:txBody>
      </p:sp>
    </p:spTree>
    <p:extLst>
      <p:ext uri="{BB962C8B-B14F-4D97-AF65-F5344CB8AC3E}">
        <p14:creationId xmlns:p14="http://schemas.microsoft.com/office/powerpoint/2010/main" val="996763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21" name="Picture 2">
            <a:extLst>
              <a:ext uri="{FF2B5EF4-FFF2-40B4-BE49-F238E27FC236}">
                <a16:creationId xmlns:a16="http://schemas.microsoft.com/office/drawing/2014/main" id="{FD6A8508-404F-4537-ADBF-8A25FE817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sp>
        <p:nvSpPr>
          <p:cNvPr id="12"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latin typeface="Arial"/>
                <a:ea typeface="Arial"/>
                <a:cs typeface="Arial"/>
                <a:sym typeface="Arial"/>
              </a:rPr>
              <a:t>Hvordan </a:t>
            </a:r>
            <a:r>
              <a:rPr lang="da-DK" sz="3400" b="1" dirty="0" smtClean="0">
                <a:solidFill>
                  <a:schemeClr val="accent3"/>
                </a:solidFill>
                <a:latin typeface="Arial"/>
                <a:ea typeface="Arial"/>
                <a:cs typeface="Arial"/>
                <a:sym typeface="Arial"/>
              </a:rPr>
              <a:t>vælger</a:t>
            </a:r>
            <a:r>
              <a:rPr lang="da-DK" sz="3400" b="1" dirty="0" smtClean="0">
                <a:latin typeface="Arial"/>
                <a:ea typeface="Arial"/>
                <a:cs typeface="Arial"/>
                <a:sym typeface="Arial"/>
              </a:rPr>
              <a:t> du </a:t>
            </a:r>
            <a:r>
              <a:rPr lang="da-DK" sz="3400" b="1" dirty="0" smtClean="0">
                <a:solidFill>
                  <a:schemeClr val="tx1"/>
                </a:solidFill>
                <a:latin typeface="Arial"/>
                <a:ea typeface="Arial"/>
                <a:cs typeface="Arial"/>
                <a:sym typeface="Arial"/>
              </a:rPr>
              <a:t>opgave</a:t>
            </a:r>
            <a:r>
              <a:rPr lang="da-DK" sz="3400" b="1" dirty="0" smtClean="0">
                <a:latin typeface="Arial"/>
                <a:ea typeface="Arial"/>
                <a:cs typeface="Arial"/>
                <a:sym typeface="Arial"/>
              </a:rPr>
              <a:t>?</a:t>
            </a:r>
            <a:endParaRPr lang="da-DK" sz="3400" b="1" dirty="0">
              <a:latin typeface="Arial"/>
              <a:ea typeface="Arial"/>
              <a:cs typeface="Arial"/>
              <a:sym typeface="Arial"/>
            </a:endParaRPr>
          </a:p>
        </p:txBody>
      </p:sp>
      <p:sp>
        <p:nvSpPr>
          <p:cNvPr id="14" name="Google Shape;521;p57"/>
          <p:cNvSpPr/>
          <p:nvPr/>
        </p:nvSpPr>
        <p:spPr>
          <a:xfrm>
            <a:off x="334575" y="1654848"/>
            <a:ext cx="11362878" cy="3472323"/>
          </a:xfrm>
          <a:prstGeom prst="rect">
            <a:avLst/>
          </a:prstGeom>
          <a:noFill/>
          <a:ln>
            <a:noFill/>
          </a:ln>
        </p:spPr>
        <p:txBody>
          <a:bodyPr spcFirstLastPara="1" wrap="square" lIns="121900" tIns="60925" rIns="121900" bIns="60925" anchor="t" anchorCtr="0">
            <a:noAutofit/>
          </a:bodyPr>
          <a:lstStyle/>
          <a:p>
            <a:endParaRPr lang="da-DK" sz="1800" dirty="0"/>
          </a:p>
          <a:p>
            <a:endParaRPr sz="1800" dirty="0">
              <a:latin typeface="Calibri"/>
              <a:ea typeface="Calibri"/>
              <a:cs typeface="Calibri"/>
              <a:sym typeface="Calibri"/>
            </a:endParaRPr>
          </a:p>
        </p:txBody>
      </p:sp>
      <p:sp>
        <p:nvSpPr>
          <p:cNvPr id="22" name="Google Shape;521;p57"/>
          <p:cNvSpPr/>
          <p:nvPr/>
        </p:nvSpPr>
        <p:spPr>
          <a:xfrm>
            <a:off x="582635" y="1230390"/>
            <a:ext cx="11456966" cy="859667"/>
          </a:xfrm>
          <a:prstGeom prst="rect">
            <a:avLst/>
          </a:prstGeom>
          <a:noFill/>
          <a:ln>
            <a:noFill/>
          </a:ln>
        </p:spPr>
        <p:txBody>
          <a:bodyPr spcFirstLastPara="1" wrap="square" lIns="121900" tIns="60925" rIns="121900" bIns="60925" anchor="t" anchorCtr="0">
            <a:noAutofit/>
          </a:bodyPr>
          <a:lstStyle/>
          <a:p>
            <a:endParaRPr lang="da-DK" sz="1800" dirty="0"/>
          </a:p>
          <a:p>
            <a:r>
              <a:rPr lang="da-DK" dirty="0" smtClean="0">
                <a:latin typeface="Verdana" panose="020B0604030504040204" pitchFamily="34" charset="0"/>
                <a:ea typeface="Verdana" panose="020B0604030504040204" pitchFamily="34" charset="0"/>
              </a:rPr>
              <a:t>Når du skal vælge én af de fire opgaver, er det vigtigt, at du kan foretage nogle </a:t>
            </a:r>
            <a:r>
              <a:rPr lang="da-DK" b="1" dirty="0" smtClean="0">
                <a:solidFill>
                  <a:schemeClr val="accent3"/>
                </a:solidFill>
                <a:latin typeface="Verdana" panose="020B0604030504040204" pitchFamily="34" charset="0"/>
                <a:ea typeface="Verdana" panose="020B0604030504040204" pitchFamily="34" charset="0"/>
              </a:rPr>
              <a:t>hurtige valg </a:t>
            </a:r>
            <a:r>
              <a:rPr lang="da-DK" dirty="0" smtClean="0">
                <a:latin typeface="Verdana" panose="020B0604030504040204" pitchFamily="34" charset="0"/>
                <a:ea typeface="Verdana" panose="020B0604030504040204" pitchFamily="34" charset="0"/>
              </a:rPr>
              <a:t>ved at se på de </a:t>
            </a:r>
            <a:r>
              <a:rPr lang="da-DK" b="1" dirty="0" smtClean="0">
                <a:solidFill>
                  <a:schemeClr val="accent3"/>
                </a:solidFill>
                <a:latin typeface="Verdana" panose="020B0604030504040204" pitchFamily="34" charset="0"/>
                <a:ea typeface="Verdana" panose="020B0604030504040204" pitchFamily="34" charset="0"/>
              </a:rPr>
              <a:t>overordnede kendetegn</a:t>
            </a:r>
            <a:r>
              <a:rPr lang="da-DK" dirty="0" smtClean="0">
                <a:latin typeface="Verdana" panose="020B0604030504040204" pitchFamily="34" charset="0"/>
                <a:ea typeface="Verdana" panose="020B0604030504040204" pitchFamily="34" charset="0"/>
              </a:rPr>
              <a:t> ved opgaverne.</a:t>
            </a:r>
          </a:p>
          <a:p>
            <a:endParaRPr lang="da-DK" sz="1800" dirty="0">
              <a:latin typeface="Verdana" panose="020B0604030504040204" pitchFamily="34" charset="0"/>
              <a:ea typeface="Verdana" panose="020B0604030504040204" pitchFamily="34" charset="0"/>
            </a:endParaRPr>
          </a:p>
          <a:p>
            <a:pPr marL="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r>
              <a:rPr lang="da-DK" sz="1800" b="1" dirty="0" smtClean="0">
                <a:solidFill>
                  <a:srgbClr val="161616"/>
                </a:solidFill>
                <a:latin typeface="Calibri"/>
                <a:ea typeface="Calibri"/>
                <a:cs typeface="Calibri"/>
                <a:sym typeface="Calibri"/>
              </a:rPr>
              <a:t>	</a:t>
            </a:r>
            <a:endParaRPr sz="1800" dirty="0">
              <a:latin typeface="Calibri"/>
              <a:ea typeface="Calibri"/>
              <a:cs typeface="Calibri"/>
              <a:sym typeface="Calibri"/>
            </a:endParaRPr>
          </a:p>
        </p:txBody>
      </p:sp>
      <p:sp>
        <p:nvSpPr>
          <p:cNvPr id="23" name="Højrepil 22"/>
          <p:cNvSpPr/>
          <p:nvPr/>
        </p:nvSpPr>
        <p:spPr>
          <a:xfrm>
            <a:off x="128703" y="1544636"/>
            <a:ext cx="477059" cy="307469"/>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Rektangel 1"/>
          <p:cNvSpPr/>
          <p:nvPr/>
        </p:nvSpPr>
        <p:spPr>
          <a:xfrm>
            <a:off x="367232" y="2907842"/>
            <a:ext cx="11433839" cy="3693319"/>
          </a:xfrm>
          <a:prstGeom prst="rect">
            <a:avLst/>
          </a:prstGeom>
          <a:ln w="12700">
            <a:solidFill>
              <a:schemeClr val="accent5"/>
            </a:solidFill>
          </a:ln>
        </p:spPr>
        <p:txBody>
          <a:bodyPr wrap="square">
            <a:spAutoFit/>
          </a:bodyPr>
          <a:lstStyle/>
          <a:p>
            <a:r>
              <a:rPr lang="da-DK" dirty="0">
                <a:latin typeface="Verdana" panose="020B0604030504040204" pitchFamily="34" charset="0"/>
                <a:ea typeface="Verdana" panose="020B0604030504040204" pitchFamily="34" charset="0"/>
              </a:rPr>
              <a:t>Du kan fx overveje følgende, når du gennemlæser opgavesættet:</a:t>
            </a:r>
          </a:p>
          <a:p>
            <a:endParaRPr lang="da-DK" dirty="0">
              <a:latin typeface="Verdana" panose="020B0604030504040204" pitchFamily="34" charset="0"/>
              <a:ea typeface="Verdana" panose="020B0604030504040204" pitchFamily="34" charset="0"/>
            </a:endParaRPr>
          </a:p>
          <a:p>
            <a:r>
              <a:rPr lang="da-DK" dirty="0">
                <a:latin typeface="Verdana" panose="020B0604030504040204" pitchFamily="34" charset="0"/>
                <a:ea typeface="Verdana" panose="020B0604030504040204" pitchFamily="34" charset="0"/>
              </a:rPr>
              <a:t>   - Passer opgavens krav i forhold til </a:t>
            </a:r>
            <a:r>
              <a:rPr lang="da-DK" b="1" dirty="0" smtClean="0">
                <a:solidFill>
                  <a:schemeClr val="accent3"/>
                </a:solidFill>
                <a:latin typeface="Verdana" panose="020B0604030504040204" pitchFamily="34" charset="0"/>
                <a:ea typeface="Verdana" panose="020B0604030504040204" pitchFamily="34" charset="0"/>
              </a:rPr>
              <a:t>skrivesituation </a:t>
            </a:r>
            <a:r>
              <a:rPr lang="da-DK" dirty="0" smtClean="0">
                <a:latin typeface="Verdana" panose="020B0604030504040204" pitchFamily="34" charset="0"/>
                <a:ea typeface="Verdana" panose="020B0604030504040204" pitchFamily="34" charset="0"/>
              </a:rPr>
              <a:t>dig </a:t>
            </a:r>
            <a:r>
              <a:rPr lang="da-DK" dirty="0">
                <a:latin typeface="Verdana" panose="020B0604030504040204" pitchFamily="34" charset="0"/>
                <a:ea typeface="Verdana" panose="020B0604030504040204" pitchFamily="34" charset="0"/>
              </a:rPr>
              <a:t>godt?</a:t>
            </a:r>
          </a:p>
          <a:p>
            <a:endParaRPr lang="da-DK" dirty="0">
              <a:latin typeface="Verdana" panose="020B0604030504040204" pitchFamily="34" charset="0"/>
              <a:ea typeface="Verdana" panose="020B0604030504040204" pitchFamily="34" charset="0"/>
            </a:endParaRPr>
          </a:p>
          <a:p>
            <a:r>
              <a:rPr lang="da-DK" dirty="0">
                <a:latin typeface="Verdana" panose="020B0604030504040204" pitchFamily="34" charset="0"/>
                <a:ea typeface="Verdana" panose="020B0604030504040204" pitchFamily="34" charset="0"/>
              </a:rPr>
              <a:t>   - Interesser </a:t>
            </a:r>
            <a:r>
              <a:rPr lang="da-DK" b="1" dirty="0">
                <a:solidFill>
                  <a:schemeClr val="accent3"/>
                </a:solidFill>
                <a:latin typeface="Verdana" panose="020B0604030504040204" pitchFamily="34" charset="0"/>
                <a:ea typeface="Verdana" panose="020B0604030504040204" pitchFamily="34" charset="0"/>
              </a:rPr>
              <a:t>området</a:t>
            </a:r>
            <a:r>
              <a:rPr lang="da-DK" dirty="0">
                <a:latin typeface="Verdana" panose="020B0604030504040204" pitchFamily="34" charset="0"/>
                <a:ea typeface="Verdana" panose="020B0604030504040204" pitchFamily="34" charset="0"/>
              </a:rPr>
              <a:t> og </a:t>
            </a:r>
            <a:r>
              <a:rPr lang="da-DK" b="1" dirty="0">
                <a:solidFill>
                  <a:schemeClr val="accent3"/>
                </a:solidFill>
                <a:latin typeface="Verdana" panose="020B0604030504040204" pitchFamily="34" charset="0"/>
                <a:ea typeface="Verdana" panose="020B0604030504040204" pitchFamily="34" charset="0"/>
              </a:rPr>
              <a:t>emnet</a:t>
            </a:r>
            <a:r>
              <a:rPr lang="da-DK" dirty="0">
                <a:latin typeface="Verdana" panose="020B0604030504040204" pitchFamily="34" charset="0"/>
                <a:ea typeface="Verdana" panose="020B0604030504040204" pitchFamily="34" charset="0"/>
              </a:rPr>
              <a:t> dig, og har du evt. allerede viden, du kan trække på?</a:t>
            </a:r>
          </a:p>
          <a:p>
            <a:endParaRPr lang="da-DK" dirty="0">
              <a:latin typeface="Verdana" panose="020B0604030504040204" pitchFamily="34" charset="0"/>
              <a:ea typeface="Verdana" panose="020B0604030504040204" pitchFamily="34" charset="0"/>
            </a:endParaRPr>
          </a:p>
          <a:p>
            <a:r>
              <a:rPr lang="da-DK" dirty="0">
                <a:latin typeface="Verdana" panose="020B0604030504040204" pitchFamily="34" charset="0"/>
                <a:ea typeface="Verdana" panose="020B0604030504040204" pitchFamily="34" charset="0"/>
              </a:rPr>
              <a:t>   - Kræver opgaven, at du </a:t>
            </a:r>
            <a:r>
              <a:rPr lang="da-DK" b="1" dirty="0">
                <a:solidFill>
                  <a:schemeClr val="accent3"/>
                </a:solidFill>
                <a:latin typeface="Verdana" panose="020B0604030504040204" pitchFamily="34" charset="0"/>
                <a:ea typeface="Verdana" panose="020B0604030504040204" pitchFamily="34" charset="0"/>
              </a:rPr>
              <a:t>søger viden på internettet</a:t>
            </a:r>
            <a:r>
              <a:rPr lang="da-DK" dirty="0">
                <a:latin typeface="Verdana" panose="020B0604030504040204" pitchFamily="34" charset="0"/>
                <a:ea typeface="Verdana" panose="020B0604030504040204" pitchFamily="34" charset="0"/>
              </a:rPr>
              <a:t>, og er </a:t>
            </a:r>
            <a:r>
              <a:rPr lang="da-DK" dirty="0" smtClean="0">
                <a:latin typeface="Verdana" panose="020B0604030504040204" pitchFamily="34" charset="0"/>
                <a:ea typeface="Verdana" panose="020B0604030504040204" pitchFamily="34" charset="0"/>
              </a:rPr>
              <a:t>det fx </a:t>
            </a:r>
            <a:r>
              <a:rPr lang="da-DK" dirty="0">
                <a:latin typeface="Verdana" panose="020B0604030504040204" pitchFamily="34" charset="0"/>
                <a:ea typeface="Verdana" panose="020B0604030504040204" pitchFamily="34" charset="0"/>
              </a:rPr>
              <a:t>noget, du foretrækker? </a:t>
            </a:r>
          </a:p>
          <a:p>
            <a:endParaRPr lang="da-DK" dirty="0"/>
          </a:p>
          <a:p>
            <a:r>
              <a:rPr lang="da-DK" dirty="0"/>
              <a:t>   - Skal du læse en </a:t>
            </a:r>
            <a:r>
              <a:rPr lang="da-DK" b="1" dirty="0">
                <a:solidFill>
                  <a:schemeClr val="accent3"/>
                </a:solidFill>
              </a:rPr>
              <a:t>vedhæftet tekst</a:t>
            </a:r>
            <a:r>
              <a:rPr lang="da-DK" dirty="0"/>
              <a:t>? Er det godt eller mindre godt, at du også skal det?</a:t>
            </a:r>
          </a:p>
          <a:p>
            <a:endParaRPr lang="da-DK" dirty="0"/>
          </a:p>
          <a:p>
            <a:r>
              <a:rPr lang="da-DK" dirty="0"/>
              <a:t>   - Sætter opgaven interessante</a:t>
            </a:r>
            <a:r>
              <a:rPr lang="da-DK" b="1" dirty="0">
                <a:solidFill>
                  <a:schemeClr val="accent3"/>
                </a:solidFill>
              </a:rPr>
              <a:t> tanker i gang</a:t>
            </a:r>
            <a:r>
              <a:rPr lang="da-DK" dirty="0"/>
              <a:t> om indhold, layout, sprogbrug osv.?</a:t>
            </a:r>
          </a:p>
          <a:p>
            <a:endParaRPr lang="da-DK" dirty="0"/>
          </a:p>
          <a:p>
            <a:r>
              <a:rPr lang="da-DK" dirty="0"/>
              <a:t>   - </a:t>
            </a:r>
            <a:r>
              <a:rPr lang="da-DK" dirty="0" smtClean="0"/>
              <a:t>Har du en klar </a:t>
            </a:r>
            <a:r>
              <a:rPr lang="da-DK" b="1" dirty="0" smtClean="0">
                <a:solidFill>
                  <a:schemeClr val="accent3"/>
                </a:solidFill>
              </a:rPr>
              <a:t>holdning</a:t>
            </a:r>
            <a:r>
              <a:rPr lang="da-DK" dirty="0" smtClean="0"/>
              <a:t> til emnet, </a:t>
            </a:r>
            <a:r>
              <a:rPr lang="da-DK" dirty="0"/>
              <a:t>og kan det evt. bruges i din skrivning?</a:t>
            </a:r>
          </a:p>
        </p:txBody>
      </p:sp>
    </p:spTree>
    <p:extLst>
      <p:ext uri="{BB962C8B-B14F-4D97-AF65-F5344CB8AC3E}">
        <p14:creationId xmlns:p14="http://schemas.microsoft.com/office/powerpoint/2010/main" val="932162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21" name="Picture 2">
            <a:extLst>
              <a:ext uri="{FF2B5EF4-FFF2-40B4-BE49-F238E27FC236}">
                <a16:creationId xmlns:a16="http://schemas.microsoft.com/office/drawing/2014/main" id="{FD6A8508-404F-4537-ADBF-8A25FE817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sp>
        <p:nvSpPr>
          <p:cNvPr id="12"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latin typeface="Arial"/>
                <a:ea typeface="Arial"/>
                <a:cs typeface="Arial"/>
                <a:sym typeface="Arial"/>
              </a:rPr>
              <a:t>Har du tjek på </a:t>
            </a:r>
            <a:r>
              <a:rPr lang="da-DK" sz="3400" b="1" dirty="0" smtClean="0">
                <a:solidFill>
                  <a:schemeClr val="accent3"/>
                </a:solidFill>
                <a:latin typeface="Arial"/>
                <a:ea typeface="Arial"/>
                <a:cs typeface="Arial"/>
                <a:sym typeface="Arial"/>
              </a:rPr>
              <a:t>læsningen af opgaven</a:t>
            </a:r>
            <a:r>
              <a:rPr lang="da-DK" sz="3400" b="1" dirty="0" smtClean="0">
                <a:latin typeface="Arial"/>
                <a:ea typeface="Arial"/>
                <a:cs typeface="Arial"/>
                <a:sym typeface="Arial"/>
              </a:rPr>
              <a:t>?</a:t>
            </a:r>
            <a:endParaRPr lang="da-DK" sz="3400" b="1" dirty="0">
              <a:latin typeface="Arial"/>
              <a:ea typeface="Arial"/>
              <a:cs typeface="Arial"/>
              <a:sym typeface="Arial"/>
            </a:endParaRPr>
          </a:p>
        </p:txBody>
      </p:sp>
      <p:sp>
        <p:nvSpPr>
          <p:cNvPr id="14" name="Google Shape;521;p57"/>
          <p:cNvSpPr/>
          <p:nvPr/>
        </p:nvSpPr>
        <p:spPr>
          <a:xfrm>
            <a:off x="321852" y="1698370"/>
            <a:ext cx="11362878" cy="3472323"/>
          </a:xfrm>
          <a:prstGeom prst="rect">
            <a:avLst/>
          </a:prstGeom>
          <a:noFill/>
          <a:ln>
            <a:noFill/>
          </a:ln>
        </p:spPr>
        <p:txBody>
          <a:bodyPr spcFirstLastPara="1" wrap="square" lIns="121900" tIns="60925" rIns="121900" bIns="60925" anchor="t" anchorCtr="0">
            <a:noAutofit/>
          </a:bodyPr>
          <a:lstStyle/>
          <a:p>
            <a:endParaRPr lang="da-DK" sz="1800" dirty="0"/>
          </a:p>
          <a:p>
            <a:endParaRPr sz="1800" dirty="0">
              <a:latin typeface="Calibri"/>
              <a:ea typeface="Calibri"/>
              <a:cs typeface="Calibri"/>
              <a:sym typeface="Calibri"/>
            </a:endParaRPr>
          </a:p>
        </p:txBody>
      </p:sp>
      <p:sp>
        <p:nvSpPr>
          <p:cNvPr id="22" name="Google Shape;521;p57"/>
          <p:cNvSpPr/>
          <p:nvPr/>
        </p:nvSpPr>
        <p:spPr>
          <a:xfrm>
            <a:off x="603925" y="1517107"/>
            <a:ext cx="11080805" cy="1411151"/>
          </a:xfrm>
          <a:prstGeom prst="rect">
            <a:avLst/>
          </a:prstGeom>
          <a:noFill/>
          <a:ln w="12700">
            <a:noFill/>
          </a:ln>
        </p:spPr>
        <p:txBody>
          <a:bodyPr spcFirstLastPara="1" wrap="square" lIns="121900" tIns="60925" rIns="121900" bIns="60925" anchor="t" anchorCtr="0">
            <a:noAutofit/>
          </a:bodyPr>
          <a:lstStyle/>
          <a:p>
            <a:r>
              <a:rPr lang="da-DK" dirty="0" smtClean="0">
                <a:latin typeface="Verdana" panose="020B0604030504040204" pitchFamily="34" charset="0"/>
                <a:ea typeface="Verdana" panose="020B0604030504040204" pitchFamily="34" charset="0"/>
              </a:rPr>
              <a:t>Når du har valgt en opgave, er det en god idé at anvende en oversigt eller et skema for at holde styr på vigtige </a:t>
            </a:r>
            <a:r>
              <a:rPr lang="da-DK" dirty="0" smtClean="0">
                <a:sym typeface="Calibri"/>
              </a:rPr>
              <a:t>opmærksomhedspunkter ved opgaven.</a:t>
            </a:r>
          </a:p>
          <a:p>
            <a:pPr marL="0" lvl="0" indent="0" algn="l" rtl="0">
              <a:spcBef>
                <a:spcPts val="0"/>
              </a:spcBef>
              <a:spcAft>
                <a:spcPts val="0"/>
              </a:spcAft>
              <a:buNone/>
            </a:pPr>
            <a:endParaRPr lang="da-DK" dirty="0">
              <a:sym typeface="Calibri"/>
            </a:endParaRPr>
          </a:p>
          <a:p>
            <a:pPr marL="0" lvl="0" indent="0" algn="l" rtl="0">
              <a:spcBef>
                <a:spcPts val="0"/>
              </a:spcBef>
              <a:spcAft>
                <a:spcPts val="0"/>
              </a:spcAft>
              <a:buNone/>
            </a:pPr>
            <a:r>
              <a:rPr lang="da-DK" dirty="0" smtClean="0">
                <a:sym typeface="Calibri"/>
              </a:rPr>
              <a:t>Et skema kan fx se sådan ud: </a:t>
            </a:r>
          </a:p>
          <a:p>
            <a:pPr marL="0" lvl="0" indent="0" algn="l" rtl="0">
              <a:spcBef>
                <a:spcPts val="0"/>
              </a:spcBef>
              <a:spcAft>
                <a:spcPts val="0"/>
              </a:spcAft>
              <a:buNone/>
            </a:pPr>
            <a:endParaRPr lang="da-DK" dirty="0">
              <a:sym typeface="Calibri"/>
            </a:endParaRPr>
          </a:p>
          <a:p>
            <a:pPr marL="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r>
              <a:rPr lang="da-DK" sz="1800" b="1" dirty="0" smtClean="0">
                <a:solidFill>
                  <a:srgbClr val="161616"/>
                </a:solidFill>
                <a:latin typeface="Calibri"/>
                <a:ea typeface="Calibri"/>
                <a:cs typeface="Calibri"/>
                <a:sym typeface="Calibri"/>
              </a:rPr>
              <a:t>	</a:t>
            </a:r>
            <a:endParaRPr sz="1800" dirty="0">
              <a:latin typeface="Calibri"/>
              <a:ea typeface="Calibri"/>
              <a:cs typeface="Calibri"/>
              <a:sym typeface="Calibri"/>
            </a:endParaRPr>
          </a:p>
        </p:txBody>
      </p:sp>
      <p:sp>
        <p:nvSpPr>
          <p:cNvPr id="24" name="Højrepil 23"/>
          <p:cNvSpPr/>
          <p:nvPr/>
        </p:nvSpPr>
        <p:spPr>
          <a:xfrm>
            <a:off x="128703" y="1544636"/>
            <a:ext cx="477059" cy="307469"/>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aphicFrame>
        <p:nvGraphicFramePr>
          <p:cNvPr id="25" name="Tabel 24">
            <a:extLst>
              <a:ext uri="{FF2B5EF4-FFF2-40B4-BE49-F238E27FC236}">
                <a16:creationId xmlns:a16="http://schemas.microsoft.com/office/drawing/2014/main" id="{D44C96A7-F862-4C4D-A1F7-D1DAE6D92E6C}"/>
              </a:ext>
            </a:extLst>
          </p:cNvPr>
          <p:cNvGraphicFramePr>
            <a:graphicFrameLocks noGrp="1"/>
          </p:cNvGraphicFramePr>
          <p:nvPr>
            <p:extLst>
              <p:ext uri="{D42A27DB-BD31-4B8C-83A1-F6EECF244321}">
                <p14:modId xmlns:p14="http://schemas.microsoft.com/office/powerpoint/2010/main" val="1233688885"/>
              </p:ext>
            </p:extLst>
          </p:nvPr>
        </p:nvGraphicFramePr>
        <p:xfrm>
          <a:off x="4883297" y="2443705"/>
          <a:ext cx="7094392" cy="4178806"/>
        </p:xfrm>
        <a:graphic>
          <a:graphicData uri="http://schemas.openxmlformats.org/drawingml/2006/table">
            <a:tbl>
              <a:tblPr firstRow="1" bandRow="1">
                <a:tableStyleId>{5C22544A-7EE6-4342-B048-85BDC9FD1C3A}</a:tableStyleId>
              </a:tblPr>
              <a:tblGrid>
                <a:gridCol w="3547196">
                  <a:extLst>
                    <a:ext uri="{9D8B030D-6E8A-4147-A177-3AD203B41FA5}">
                      <a16:colId xmlns:a16="http://schemas.microsoft.com/office/drawing/2014/main" val="1643952518"/>
                    </a:ext>
                  </a:extLst>
                </a:gridCol>
                <a:gridCol w="3547196">
                  <a:extLst>
                    <a:ext uri="{9D8B030D-6E8A-4147-A177-3AD203B41FA5}">
                      <a16:colId xmlns:a16="http://schemas.microsoft.com/office/drawing/2014/main" val="828765235"/>
                    </a:ext>
                  </a:extLst>
                </a:gridCol>
              </a:tblGrid>
              <a:tr h="273150">
                <a:tc>
                  <a:txBody>
                    <a:bodyPr/>
                    <a:lstStyle/>
                    <a:p>
                      <a:r>
                        <a:rPr lang="da-DK" sz="1400" dirty="0"/>
                        <a:t>Opgavens navn</a:t>
                      </a:r>
                    </a:p>
                  </a:txBody>
                  <a:tcPr marL="71601" marR="71601" marT="35801" marB="35801"/>
                </a:tc>
                <a:tc>
                  <a:txBody>
                    <a:bodyPr/>
                    <a:lstStyle/>
                    <a:p>
                      <a:r>
                        <a:rPr lang="da-DK" sz="1400" dirty="0"/>
                        <a:t>Begrænset af køn</a:t>
                      </a:r>
                    </a:p>
                  </a:txBody>
                  <a:tcPr marL="71601" marR="71601" marT="35801" marB="35801"/>
                </a:tc>
                <a:extLst>
                  <a:ext uri="{0D108BD9-81ED-4DB2-BD59-A6C34878D82A}">
                    <a16:rowId xmlns:a16="http://schemas.microsoft.com/office/drawing/2014/main" val="472596262"/>
                  </a:ext>
                </a:extLst>
              </a:tr>
              <a:tr h="390016">
                <a:tc>
                  <a:txBody>
                    <a:bodyPr/>
                    <a:lstStyle/>
                    <a:p>
                      <a:r>
                        <a:rPr lang="da-DK" sz="1400" dirty="0" smtClean="0"/>
                        <a:t>Afsenderrollen</a:t>
                      </a:r>
                      <a:endParaRPr lang="da-DK" sz="1400" dirty="0"/>
                    </a:p>
                  </a:txBody>
                  <a:tcPr marL="71601" marR="71601" marT="35801" marB="35801"/>
                </a:tc>
                <a:tc>
                  <a:txBody>
                    <a:bodyPr/>
                    <a:lstStyle/>
                    <a:p>
                      <a:r>
                        <a:rPr lang="da-DK" sz="1100" dirty="0"/>
                        <a:t>Som 15-årig borger med særlig interesse i en sag</a:t>
                      </a:r>
                    </a:p>
                  </a:txBody>
                  <a:tcPr marL="71601" marR="71601" marT="35801" marB="35801"/>
                </a:tc>
                <a:extLst>
                  <a:ext uri="{0D108BD9-81ED-4DB2-BD59-A6C34878D82A}">
                    <a16:rowId xmlns:a16="http://schemas.microsoft.com/office/drawing/2014/main" val="1776353625"/>
                  </a:ext>
                </a:extLst>
              </a:tr>
              <a:tr h="711399">
                <a:tc>
                  <a:txBody>
                    <a:bodyPr/>
                    <a:lstStyle/>
                    <a:p>
                      <a:r>
                        <a:rPr lang="da-DK" sz="1400" dirty="0" smtClean="0"/>
                        <a:t>Hensigt</a:t>
                      </a:r>
                      <a:endParaRPr lang="da-DK" sz="1400" dirty="0"/>
                    </a:p>
                  </a:txBody>
                  <a:tcPr marL="71601" marR="71601" marT="35801" marB="35801"/>
                </a:tc>
                <a:tc>
                  <a:txBody>
                    <a:bodyPr/>
                    <a:lstStyle/>
                    <a:p>
                      <a:r>
                        <a:rPr lang="da-DK" sz="1100" dirty="0" smtClean="0"/>
                        <a:t>Kort at </a:t>
                      </a:r>
                      <a:r>
                        <a:rPr lang="da-DK" sz="1100" dirty="0"/>
                        <a:t>informere om en undersøgelse, diskutere dens resultater og overbevise andre unge </a:t>
                      </a:r>
                      <a:r>
                        <a:rPr lang="da-DK" sz="1100" dirty="0" smtClean="0"/>
                        <a:t>om, </a:t>
                      </a:r>
                      <a:r>
                        <a:rPr lang="da-DK" sz="1100" dirty="0"/>
                        <a:t>at køn begrænser eller ikke begrænser.</a:t>
                      </a:r>
                    </a:p>
                  </a:txBody>
                  <a:tcPr marL="71601" marR="71601" marT="35801" marB="35801"/>
                </a:tc>
                <a:extLst>
                  <a:ext uri="{0D108BD9-81ED-4DB2-BD59-A6C34878D82A}">
                    <a16:rowId xmlns:a16="http://schemas.microsoft.com/office/drawing/2014/main" val="3110294364"/>
                  </a:ext>
                </a:extLst>
              </a:tr>
              <a:tr h="273150">
                <a:tc>
                  <a:txBody>
                    <a:bodyPr/>
                    <a:lstStyle/>
                    <a:p>
                      <a:r>
                        <a:rPr lang="da-DK" sz="1400" dirty="0" smtClean="0"/>
                        <a:t>Målgruppe</a:t>
                      </a:r>
                      <a:endParaRPr lang="da-DK" sz="1400" dirty="0"/>
                    </a:p>
                  </a:txBody>
                  <a:tcPr marL="71601" marR="71601" marT="35801" marB="35801"/>
                </a:tc>
                <a:tc>
                  <a:txBody>
                    <a:bodyPr/>
                    <a:lstStyle/>
                    <a:p>
                      <a:r>
                        <a:rPr lang="da-DK" sz="1100" dirty="0"/>
                        <a:t>Unge</a:t>
                      </a:r>
                    </a:p>
                  </a:txBody>
                  <a:tcPr marL="71601" marR="71601" marT="35801" marB="35801"/>
                </a:tc>
                <a:extLst>
                  <a:ext uri="{0D108BD9-81ED-4DB2-BD59-A6C34878D82A}">
                    <a16:rowId xmlns:a16="http://schemas.microsoft.com/office/drawing/2014/main" val="1360773050"/>
                  </a:ext>
                </a:extLst>
              </a:tr>
              <a:tr h="273150">
                <a:tc>
                  <a:txBody>
                    <a:bodyPr/>
                    <a:lstStyle/>
                    <a:p>
                      <a:r>
                        <a:rPr lang="da-DK" sz="1400" dirty="0" smtClean="0"/>
                        <a:t>Medie</a:t>
                      </a:r>
                      <a:endParaRPr lang="da-DK" sz="1400" dirty="0"/>
                    </a:p>
                  </a:txBody>
                  <a:tcPr marL="71601" marR="71601" marT="35801" marB="35801"/>
                </a:tc>
                <a:tc>
                  <a:txBody>
                    <a:bodyPr/>
                    <a:lstStyle/>
                    <a:p>
                      <a:r>
                        <a:rPr lang="da-DK" sz="1100" dirty="0"/>
                        <a:t>Et site</a:t>
                      </a:r>
                    </a:p>
                  </a:txBody>
                  <a:tcPr marL="71601" marR="71601" marT="35801" marB="35801"/>
                </a:tc>
                <a:extLst>
                  <a:ext uri="{0D108BD9-81ED-4DB2-BD59-A6C34878D82A}">
                    <a16:rowId xmlns:a16="http://schemas.microsoft.com/office/drawing/2014/main" val="2349741841"/>
                  </a:ext>
                </a:extLst>
              </a:tr>
              <a:tr h="550707">
                <a:tc>
                  <a:txBody>
                    <a:bodyPr/>
                    <a:lstStyle/>
                    <a:p>
                      <a:r>
                        <a:rPr lang="da-DK" sz="1400" dirty="0" smtClean="0"/>
                        <a:t>Situation</a:t>
                      </a:r>
                      <a:endParaRPr lang="da-DK" sz="1400" dirty="0"/>
                    </a:p>
                  </a:txBody>
                  <a:tcPr marL="71601" marR="71601" marT="35801" marB="35801"/>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a-DK" sz="1100" dirty="0"/>
                        <a:t>Forestillet situation, der er nutidig og virkelighedsnær.</a:t>
                      </a:r>
                    </a:p>
                    <a:p>
                      <a:endParaRPr lang="da-DK" sz="1100" dirty="0"/>
                    </a:p>
                  </a:txBody>
                  <a:tcPr marL="71601" marR="71601" marT="35801" marB="35801"/>
                </a:tc>
                <a:extLst>
                  <a:ext uri="{0D108BD9-81ED-4DB2-BD59-A6C34878D82A}">
                    <a16:rowId xmlns:a16="http://schemas.microsoft.com/office/drawing/2014/main" val="2767809152"/>
                  </a:ext>
                </a:extLst>
              </a:tr>
              <a:tr h="1193472">
                <a:tc>
                  <a:txBody>
                    <a:bodyPr/>
                    <a:lstStyle/>
                    <a:p>
                      <a:r>
                        <a:rPr lang="da-DK" sz="1400" dirty="0" smtClean="0"/>
                        <a:t>Indhold</a:t>
                      </a:r>
                      <a:endParaRPr lang="da-DK" sz="1400" dirty="0"/>
                    </a:p>
                  </a:txBody>
                  <a:tcPr marL="71601" marR="71601" marT="35801" marB="35801"/>
                </a:tc>
                <a:tc>
                  <a:txBody>
                    <a:bodyPr/>
                    <a:lstStyle/>
                    <a:p>
                      <a:r>
                        <a:rPr lang="da-DK" sz="1100" dirty="0"/>
                        <a:t>Opbygning: Kort indledning, redegørelse, diskutere undersøgelsens resultater  </a:t>
                      </a:r>
                      <a:r>
                        <a:rPr lang="da-DK" sz="1100" dirty="0" smtClean="0"/>
                        <a:t>Argumentation </a:t>
                      </a:r>
                      <a:r>
                        <a:rPr lang="da-DK" sz="1100" dirty="0"/>
                        <a:t>f</a:t>
                      </a:r>
                      <a:r>
                        <a:rPr lang="da-DK" sz="1100" dirty="0" smtClean="0"/>
                        <a:t>or </a:t>
                      </a:r>
                      <a:r>
                        <a:rPr lang="da-DK" sz="1100" dirty="0"/>
                        <a:t>egen holdning (struktur) </a:t>
                      </a:r>
                      <a:endParaRPr lang="da-DK" sz="1100" dirty="0" smtClean="0"/>
                    </a:p>
                    <a:p>
                      <a:r>
                        <a:rPr lang="da-DK" sz="1100" dirty="0" smtClean="0"/>
                        <a:t>Kort </a:t>
                      </a:r>
                      <a:r>
                        <a:rPr lang="da-DK" sz="1100" dirty="0"/>
                        <a:t>konklusion</a:t>
                      </a:r>
                    </a:p>
                    <a:p>
                      <a:r>
                        <a:rPr lang="da-DK" sz="1100" dirty="0"/>
                        <a:t>Sprog: bruge </a:t>
                      </a:r>
                      <a:r>
                        <a:rPr lang="da-DK" sz="1100" dirty="0" err="1"/>
                        <a:t>forbindere</a:t>
                      </a:r>
                      <a:r>
                        <a:rPr lang="da-DK" sz="1100" dirty="0"/>
                        <a:t> som: </a:t>
                      </a:r>
                      <a:r>
                        <a:rPr lang="da-DK" sz="1100" dirty="0" smtClean="0"/>
                        <a:t>derfor</a:t>
                      </a:r>
                      <a:r>
                        <a:rPr lang="da-DK" sz="1100" dirty="0"/>
                        <a:t>, fordi,  altså, på trods af, i modsætning til, derimod</a:t>
                      </a:r>
                    </a:p>
                  </a:txBody>
                  <a:tcPr marL="71601" marR="71601" marT="35801" marB="35801"/>
                </a:tc>
                <a:extLst>
                  <a:ext uri="{0D108BD9-81ED-4DB2-BD59-A6C34878D82A}">
                    <a16:rowId xmlns:a16="http://schemas.microsoft.com/office/drawing/2014/main" val="175952459"/>
                  </a:ext>
                </a:extLst>
              </a:tr>
              <a:tr h="390016">
                <a:tc>
                  <a:txBody>
                    <a:bodyPr/>
                    <a:lstStyle/>
                    <a:p>
                      <a:r>
                        <a:rPr lang="da-DK" sz="1400" dirty="0"/>
                        <a:t>Søgning på internettet</a:t>
                      </a:r>
                    </a:p>
                  </a:txBody>
                  <a:tcPr marL="71601" marR="71601" marT="35801" marB="35801"/>
                </a:tc>
                <a:tc>
                  <a:txBody>
                    <a:bodyPr/>
                    <a:lstStyle/>
                    <a:p>
                      <a:r>
                        <a:rPr lang="da-DK" sz="1100" dirty="0"/>
                        <a:t>Ikke noget krav - finde </a:t>
                      </a:r>
                      <a:r>
                        <a:rPr lang="da-DK" sz="1100" dirty="0" smtClean="0"/>
                        <a:t>ekspertudsagn, </a:t>
                      </a:r>
                      <a:r>
                        <a:rPr lang="da-DK" sz="1100" dirty="0"/>
                        <a:t>der underbygger </a:t>
                      </a:r>
                      <a:r>
                        <a:rPr lang="da-DK" sz="1100" dirty="0" smtClean="0"/>
                        <a:t>holdningen</a:t>
                      </a:r>
                      <a:endParaRPr lang="da-DK" sz="1100" dirty="0"/>
                    </a:p>
                  </a:txBody>
                  <a:tcPr marL="71601" marR="71601" marT="35801" marB="35801"/>
                </a:tc>
                <a:extLst>
                  <a:ext uri="{0D108BD9-81ED-4DB2-BD59-A6C34878D82A}">
                    <a16:rowId xmlns:a16="http://schemas.microsoft.com/office/drawing/2014/main" val="2345846059"/>
                  </a:ext>
                </a:extLst>
              </a:tr>
            </a:tbl>
          </a:graphicData>
        </a:graphic>
      </p:graphicFrame>
      <p:sp>
        <p:nvSpPr>
          <p:cNvPr id="4" name="Venstre klammeparentes 3"/>
          <p:cNvSpPr/>
          <p:nvPr/>
        </p:nvSpPr>
        <p:spPr>
          <a:xfrm>
            <a:off x="4288241" y="2811185"/>
            <a:ext cx="483738" cy="2152701"/>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5" name="Rektangel 4"/>
          <p:cNvSpPr/>
          <p:nvPr/>
        </p:nvSpPr>
        <p:spPr>
          <a:xfrm>
            <a:off x="1055203" y="3051975"/>
            <a:ext cx="3110834" cy="1200329"/>
          </a:xfrm>
          <a:prstGeom prst="rect">
            <a:avLst/>
          </a:prstGeom>
        </p:spPr>
        <p:txBody>
          <a:bodyPr wrap="square">
            <a:spAutoFit/>
          </a:bodyPr>
          <a:lstStyle/>
          <a:p>
            <a:pPr lvl="0"/>
            <a:r>
              <a:rPr lang="da-DK" dirty="0" smtClean="0">
                <a:latin typeface="Verdana" panose="020B0604030504040204" pitchFamily="34" charset="0"/>
                <a:ea typeface="Verdana" panose="020B0604030504040204" pitchFamily="34" charset="0"/>
                <a:sym typeface="Calibri"/>
              </a:rPr>
              <a:t>Vær opmærksom på, hvordan disse områder og forhold påvirker sprog og sprogbrug i din tekst.</a:t>
            </a:r>
            <a:endParaRPr lang="da-DK" b="1" dirty="0">
              <a:solidFill>
                <a:srgbClr val="161616"/>
              </a:solidFill>
              <a:latin typeface="Calibri"/>
              <a:ea typeface="Calibri"/>
              <a:cs typeface="Calibri"/>
              <a:sym typeface="Calibri"/>
            </a:endParaRPr>
          </a:p>
        </p:txBody>
      </p:sp>
      <p:sp>
        <p:nvSpPr>
          <p:cNvPr id="7" name="Rektangel 6"/>
          <p:cNvSpPr/>
          <p:nvPr/>
        </p:nvSpPr>
        <p:spPr>
          <a:xfrm>
            <a:off x="1175277" y="4454842"/>
            <a:ext cx="1137993" cy="343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smtClean="0"/>
          </a:p>
        </p:txBody>
      </p:sp>
      <p:sp>
        <p:nvSpPr>
          <p:cNvPr id="29" name="Freeform 5">
            <a:extLst>
              <a:ext uri="{FF2B5EF4-FFF2-40B4-BE49-F238E27FC236}">
                <a16:creationId xmlns:a16="http://schemas.microsoft.com/office/drawing/2014/main" id="{C5F8CDEF-B17C-4FC3-BC11-B7DB43B63629}"/>
              </a:ext>
            </a:extLst>
          </p:cNvPr>
          <p:cNvSpPr>
            <a:spLocks/>
          </p:cNvSpPr>
          <p:nvPr/>
        </p:nvSpPr>
        <p:spPr bwMode="auto">
          <a:xfrm>
            <a:off x="2376869" y="4353606"/>
            <a:ext cx="261481" cy="261481"/>
          </a:xfrm>
          <a:custGeom>
            <a:avLst/>
            <a:gdLst>
              <a:gd name="T0" fmla="*/ 258 w 516"/>
              <a:gd name="T1" fmla="*/ 225 h 516"/>
              <a:gd name="T2" fmla="*/ 475 w 516"/>
              <a:gd name="T3" fmla="*/ 9 h 516"/>
              <a:gd name="T4" fmla="*/ 507 w 516"/>
              <a:gd name="T5" fmla="*/ 9 h 516"/>
              <a:gd name="T6" fmla="*/ 507 w 516"/>
              <a:gd name="T7" fmla="*/ 42 h 516"/>
              <a:gd name="T8" fmla="*/ 291 w 516"/>
              <a:gd name="T9" fmla="*/ 258 h 516"/>
              <a:gd name="T10" fmla="*/ 507 w 516"/>
              <a:gd name="T11" fmla="*/ 475 h 516"/>
              <a:gd name="T12" fmla="*/ 507 w 516"/>
              <a:gd name="T13" fmla="*/ 507 h 516"/>
              <a:gd name="T14" fmla="*/ 475 w 516"/>
              <a:gd name="T15" fmla="*/ 507 h 516"/>
              <a:gd name="T16" fmla="*/ 258 w 516"/>
              <a:gd name="T17" fmla="*/ 291 h 516"/>
              <a:gd name="T18" fmla="*/ 42 w 516"/>
              <a:gd name="T19" fmla="*/ 507 h 516"/>
              <a:gd name="T20" fmla="*/ 9 w 516"/>
              <a:gd name="T21" fmla="*/ 507 h 516"/>
              <a:gd name="T22" fmla="*/ 9 w 516"/>
              <a:gd name="T23" fmla="*/ 475 h 516"/>
              <a:gd name="T24" fmla="*/ 225 w 516"/>
              <a:gd name="T25" fmla="*/ 258 h 516"/>
              <a:gd name="T26" fmla="*/ 9 w 516"/>
              <a:gd name="T27" fmla="*/ 42 h 516"/>
              <a:gd name="T28" fmla="*/ 9 w 516"/>
              <a:gd name="T29" fmla="*/ 9 h 516"/>
              <a:gd name="T30" fmla="*/ 42 w 516"/>
              <a:gd name="T31" fmla="*/ 9 h 516"/>
              <a:gd name="T32" fmla="*/ 258 w 516"/>
              <a:gd name="T33" fmla="*/ 225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6" h="516">
                <a:moveTo>
                  <a:pt x="258" y="225"/>
                </a:moveTo>
                <a:cubicBezTo>
                  <a:pt x="475" y="9"/>
                  <a:pt x="475" y="9"/>
                  <a:pt x="475" y="9"/>
                </a:cubicBezTo>
                <a:cubicBezTo>
                  <a:pt x="484" y="0"/>
                  <a:pt x="498" y="0"/>
                  <a:pt x="507" y="9"/>
                </a:cubicBezTo>
                <a:cubicBezTo>
                  <a:pt x="516" y="18"/>
                  <a:pt x="516" y="33"/>
                  <a:pt x="507" y="42"/>
                </a:cubicBezTo>
                <a:cubicBezTo>
                  <a:pt x="291" y="258"/>
                  <a:pt x="291" y="258"/>
                  <a:pt x="291" y="258"/>
                </a:cubicBezTo>
                <a:cubicBezTo>
                  <a:pt x="507" y="475"/>
                  <a:pt x="507" y="475"/>
                  <a:pt x="507" y="475"/>
                </a:cubicBezTo>
                <a:cubicBezTo>
                  <a:pt x="516" y="484"/>
                  <a:pt x="516" y="498"/>
                  <a:pt x="507" y="507"/>
                </a:cubicBezTo>
                <a:cubicBezTo>
                  <a:pt x="498" y="516"/>
                  <a:pt x="484" y="516"/>
                  <a:pt x="475" y="507"/>
                </a:cubicBezTo>
                <a:cubicBezTo>
                  <a:pt x="258" y="291"/>
                  <a:pt x="258" y="291"/>
                  <a:pt x="258" y="291"/>
                </a:cubicBezTo>
                <a:cubicBezTo>
                  <a:pt x="42" y="507"/>
                  <a:pt x="42" y="507"/>
                  <a:pt x="42" y="507"/>
                </a:cubicBezTo>
                <a:cubicBezTo>
                  <a:pt x="33" y="516"/>
                  <a:pt x="18" y="516"/>
                  <a:pt x="9" y="507"/>
                </a:cubicBezTo>
                <a:cubicBezTo>
                  <a:pt x="0" y="498"/>
                  <a:pt x="0" y="484"/>
                  <a:pt x="9" y="475"/>
                </a:cubicBezTo>
                <a:cubicBezTo>
                  <a:pt x="225" y="258"/>
                  <a:pt x="225" y="258"/>
                  <a:pt x="225" y="258"/>
                </a:cubicBezTo>
                <a:cubicBezTo>
                  <a:pt x="9" y="42"/>
                  <a:pt x="9" y="42"/>
                  <a:pt x="9" y="42"/>
                </a:cubicBezTo>
                <a:cubicBezTo>
                  <a:pt x="0" y="33"/>
                  <a:pt x="0" y="18"/>
                  <a:pt x="9" y="9"/>
                </a:cubicBezTo>
                <a:cubicBezTo>
                  <a:pt x="18" y="0"/>
                  <a:pt x="33" y="0"/>
                  <a:pt x="42" y="9"/>
                </a:cubicBezTo>
                <a:lnTo>
                  <a:pt x="258" y="225"/>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30" name="Rektangel 29"/>
          <p:cNvSpPr/>
          <p:nvPr/>
        </p:nvSpPr>
        <p:spPr>
          <a:xfrm>
            <a:off x="2710163" y="4454840"/>
            <a:ext cx="1137993" cy="343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smtClean="0"/>
          </a:p>
        </p:txBody>
      </p:sp>
      <p:sp>
        <p:nvSpPr>
          <p:cNvPr id="31" name="Rektangel 30"/>
          <p:cNvSpPr/>
          <p:nvPr/>
        </p:nvSpPr>
        <p:spPr>
          <a:xfrm>
            <a:off x="1055198" y="4641291"/>
            <a:ext cx="3222157" cy="1477328"/>
          </a:xfrm>
          <a:prstGeom prst="rect">
            <a:avLst/>
          </a:prstGeom>
        </p:spPr>
        <p:txBody>
          <a:bodyPr wrap="square">
            <a:spAutoFit/>
          </a:bodyPr>
          <a:lstStyle/>
          <a:p>
            <a:pPr lvl="0"/>
            <a:r>
              <a:rPr lang="da-DK" dirty="0" smtClean="0">
                <a:latin typeface="Verdana" panose="020B0604030504040204" pitchFamily="34" charset="0"/>
                <a:ea typeface="Verdana" panose="020B0604030504040204" pitchFamily="34" charset="0"/>
                <a:sym typeface="Calibri"/>
              </a:rPr>
              <a:t>Sproget skal fx i dette eksempel tilpasses en ung målgruppe, og man skal argumentere for at overbevise andre unge.</a:t>
            </a:r>
            <a:endParaRPr lang="da-DK" b="1" dirty="0">
              <a:solidFill>
                <a:srgbClr val="161616"/>
              </a:solidFill>
              <a:latin typeface="Calibri"/>
              <a:ea typeface="Calibri"/>
              <a:cs typeface="Calibri"/>
              <a:sym typeface="Calibri"/>
            </a:endParaRPr>
          </a:p>
        </p:txBody>
      </p:sp>
    </p:spTree>
    <p:extLst>
      <p:ext uri="{BB962C8B-B14F-4D97-AF65-F5344CB8AC3E}">
        <p14:creationId xmlns:p14="http://schemas.microsoft.com/office/powerpoint/2010/main" val="1627554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21" name="Picture 2">
            <a:extLst>
              <a:ext uri="{FF2B5EF4-FFF2-40B4-BE49-F238E27FC236}">
                <a16:creationId xmlns:a16="http://schemas.microsoft.com/office/drawing/2014/main" id="{FD6A8508-404F-4537-ADBF-8A25FE817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sp>
        <p:nvSpPr>
          <p:cNvPr id="12"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latin typeface="Arial"/>
                <a:ea typeface="Arial"/>
                <a:cs typeface="Arial"/>
                <a:sym typeface="Arial"/>
              </a:rPr>
              <a:t>Har du tjek på </a:t>
            </a:r>
            <a:r>
              <a:rPr lang="da-DK" sz="3400" b="1" dirty="0" smtClean="0">
                <a:solidFill>
                  <a:schemeClr val="accent3"/>
                </a:solidFill>
                <a:latin typeface="Arial"/>
                <a:ea typeface="Arial"/>
                <a:cs typeface="Arial"/>
                <a:sym typeface="Arial"/>
              </a:rPr>
              <a:t>læsningen af opgaven</a:t>
            </a:r>
            <a:r>
              <a:rPr lang="da-DK" sz="3400" b="1" dirty="0" smtClean="0">
                <a:latin typeface="Arial"/>
                <a:ea typeface="Arial"/>
                <a:cs typeface="Arial"/>
                <a:sym typeface="Arial"/>
              </a:rPr>
              <a:t>?</a:t>
            </a:r>
            <a:endParaRPr lang="da-DK" sz="3400" b="1" dirty="0">
              <a:latin typeface="Arial"/>
              <a:ea typeface="Arial"/>
              <a:cs typeface="Arial"/>
              <a:sym typeface="Arial"/>
            </a:endParaRPr>
          </a:p>
        </p:txBody>
      </p:sp>
      <p:sp>
        <p:nvSpPr>
          <p:cNvPr id="14" name="Google Shape;521;p57"/>
          <p:cNvSpPr/>
          <p:nvPr/>
        </p:nvSpPr>
        <p:spPr>
          <a:xfrm>
            <a:off x="321852" y="1698370"/>
            <a:ext cx="11362878" cy="3472323"/>
          </a:xfrm>
          <a:prstGeom prst="rect">
            <a:avLst/>
          </a:prstGeom>
          <a:noFill/>
          <a:ln>
            <a:noFill/>
          </a:ln>
        </p:spPr>
        <p:txBody>
          <a:bodyPr spcFirstLastPara="1" wrap="square" lIns="121900" tIns="60925" rIns="121900" bIns="60925" anchor="t" anchorCtr="0">
            <a:noAutofit/>
          </a:bodyPr>
          <a:lstStyle/>
          <a:p>
            <a:endParaRPr lang="da-DK" sz="1800" dirty="0"/>
          </a:p>
          <a:p>
            <a:endParaRPr sz="1800" dirty="0">
              <a:latin typeface="Calibri"/>
              <a:ea typeface="Calibri"/>
              <a:cs typeface="Calibri"/>
              <a:sym typeface="Calibri"/>
            </a:endParaRPr>
          </a:p>
        </p:txBody>
      </p:sp>
      <p:sp>
        <p:nvSpPr>
          <p:cNvPr id="22" name="Google Shape;521;p57"/>
          <p:cNvSpPr/>
          <p:nvPr/>
        </p:nvSpPr>
        <p:spPr>
          <a:xfrm>
            <a:off x="212992" y="1517107"/>
            <a:ext cx="11227892" cy="2064780"/>
          </a:xfrm>
          <a:prstGeom prst="rect">
            <a:avLst/>
          </a:prstGeom>
          <a:noFill/>
          <a:ln w="12700">
            <a:solidFill>
              <a:schemeClr val="accent1"/>
            </a:solidFill>
          </a:ln>
        </p:spPr>
        <p:txBody>
          <a:bodyPr spcFirstLastPara="1" wrap="square" lIns="121900" tIns="60925" rIns="121900" bIns="60925" anchor="t" anchorCtr="0">
            <a:noAutofit/>
          </a:bodyPr>
          <a:lstStyle/>
          <a:p>
            <a:r>
              <a:rPr lang="da-DK" dirty="0" smtClean="0">
                <a:latin typeface="Verdana" panose="020B0604030504040204" pitchFamily="34" charset="0"/>
                <a:ea typeface="Verdana" panose="020B0604030504040204" pitchFamily="34" charset="0"/>
              </a:rPr>
              <a:t>Ved hver opgave er der altid beskrevet et </a:t>
            </a:r>
            <a:r>
              <a:rPr lang="da-DK" b="1" dirty="0" smtClean="0">
                <a:solidFill>
                  <a:schemeClr val="accent3"/>
                </a:solidFill>
                <a:latin typeface="Verdana" panose="020B0604030504040204" pitchFamily="34" charset="0"/>
                <a:ea typeface="Verdana" panose="020B0604030504040204" pitchFamily="34" charset="0"/>
              </a:rPr>
              <a:t>afsæt </a:t>
            </a:r>
            <a:r>
              <a:rPr lang="da-DK" dirty="0" smtClean="0">
                <a:latin typeface="Verdana" panose="020B0604030504040204" pitchFamily="34" charset="0"/>
                <a:ea typeface="Verdana" panose="020B0604030504040204" pitchFamily="34" charset="0"/>
              </a:rPr>
              <a:t>for opgaven. Afsættet er alt det, som fortæller noget om det område eller det emne, som opgaven handler om.</a:t>
            </a:r>
          </a:p>
          <a:p>
            <a:endParaRPr lang="da-DK" b="1" dirty="0">
              <a:solidFill>
                <a:schemeClr val="accent3"/>
              </a:solidFill>
              <a:latin typeface="Verdana" panose="020B0604030504040204" pitchFamily="34" charset="0"/>
              <a:ea typeface="Verdana" panose="020B0604030504040204" pitchFamily="34" charset="0"/>
              <a:sym typeface="Calibri"/>
            </a:endParaRPr>
          </a:p>
          <a:p>
            <a:r>
              <a:rPr lang="da-DK" dirty="0" smtClean="0">
                <a:latin typeface="Verdana" panose="020B0604030504040204" pitchFamily="34" charset="0"/>
                <a:ea typeface="Verdana" panose="020B0604030504040204" pitchFamily="34" charset="0"/>
                <a:sym typeface="Calibri"/>
              </a:rPr>
              <a:t>Afsæt kan fx være, at </a:t>
            </a:r>
            <a:r>
              <a:rPr lang="da-DK" b="1" dirty="0" smtClean="0">
                <a:solidFill>
                  <a:schemeClr val="accent3"/>
                </a:solidFill>
                <a:latin typeface="Verdana" panose="020B0604030504040204" pitchFamily="34" charset="0"/>
                <a:ea typeface="Verdana" panose="020B0604030504040204" pitchFamily="34" charset="0"/>
                <a:sym typeface="Calibri"/>
              </a:rPr>
              <a:t>vinterbadning er blevet populært</a:t>
            </a:r>
            <a:r>
              <a:rPr lang="da-DK" dirty="0" smtClean="0">
                <a:latin typeface="Verdana" panose="020B0604030504040204" pitchFamily="34" charset="0"/>
                <a:ea typeface="Verdana" panose="020B0604030504040204" pitchFamily="34" charset="0"/>
                <a:sym typeface="Calibri"/>
              </a:rPr>
              <a:t>, at der er meget </a:t>
            </a:r>
            <a:r>
              <a:rPr lang="da-DK" b="1" dirty="0" smtClean="0">
                <a:solidFill>
                  <a:schemeClr val="accent3"/>
                </a:solidFill>
                <a:latin typeface="Verdana" panose="020B0604030504040204" pitchFamily="34" charset="0"/>
                <a:ea typeface="Verdana" panose="020B0604030504040204" pitchFamily="34" charset="0"/>
                <a:sym typeface="Calibri"/>
              </a:rPr>
              <a:t>brok på sociale medier</a:t>
            </a:r>
            <a:r>
              <a:rPr lang="da-DK" dirty="0" smtClean="0">
                <a:latin typeface="Verdana" panose="020B0604030504040204" pitchFamily="34" charset="0"/>
                <a:ea typeface="Verdana" panose="020B0604030504040204" pitchFamily="34" charset="0"/>
                <a:sym typeface="Calibri"/>
              </a:rPr>
              <a:t>, eller at mange unge har oplevet </a:t>
            </a:r>
            <a:r>
              <a:rPr lang="da-DK" b="1" dirty="0" smtClean="0">
                <a:solidFill>
                  <a:schemeClr val="accent3"/>
                </a:solidFill>
                <a:latin typeface="Verdana" panose="020B0604030504040204" pitchFamily="34" charset="0"/>
                <a:ea typeface="Verdana" panose="020B0604030504040204" pitchFamily="34" charset="0"/>
                <a:sym typeface="Calibri"/>
              </a:rPr>
              <a:t>digital mobning</a:t>
            </a:r>
            <a:r>
              <a:rPr lang="da-DK" dirty="0" smtClean="0">
                <a:latin typeface="Verdana" panose="020B0604030504040204" pitchFamily="34" charset="0"/>
                <a:ea typeface="Verdana" panose="020B0604030504040204" pitchFamily="34" charset="0"/>
                <a:sym typeface="Calibri"/>
              </a:rPr>
              <a:t>. </a:t>
            </a:r>
          </a:p>
          <a:p>
            <a:endParaRPr lang="da-DK" dirty="0">
              <a:latin typeface="Verdana" panose="020B0604030504040204" pitchFamily="34" charset="0"/>
              <a:ea typeface="Verdana" panose="020B0604030504040204" pitchFamily="34" charset="0"/>
              <a:sym typeface="Calibri"/>
            </a:endParaRPr>
          </a:p>
          <a:p>
            <a:r>
              <a:rPr lang="da-DK" dirty="0" smtClean="0">
                <a:latin typeface="Verdana" panose="020B0604030504040204" pitchFamily="34" charset="0"/>
                <a:ea typeface="Verdana" panose="020B0604030504040204" pitchFamily="34" charset="0"/>
                <a:sym typeface="Calibri"/>
              </a:rPr>
              <a:t>I afsættet finder man også noget om </a:t>
            </a:r>
            <a:r>
              <a:rPr lang="da-DK" b="1" dirty="0" smtClean="0">
                <a:solidFill>
                  <a:schemeClr val="accent3"/>
                </a:solidFill>
                <a:latin typeface="Verdana" panose="020B0604030504040204" pitchFamily="34" charset="0"/>
                <a:ea typeface="Verdana" panose="020B0604030504040204" pitchFamily="34" charset="0"/>
                <a:sym typeface="Calibri"/>
              </a:rPr>
              <a:t>afsender</a:t>
            </a:r>
            <a:r>
              <a:rPr lang="da-DK" dirty="0" smtClean="0">
                <a:latin typeface="Verdana" panose="020B0604030504040204" pitchFamily="34" charset="0"/>
                <a:ea typeface="Verdana" panose="020B0604030504040204" pitchFamily="34" charset="0"/>
                <a:sym typeface="Calibri"/>
              </a:rPr>
              <a:t>,</a:t>
            </a:r>
            <a:r>
              <a:rPr lang="da-DK" b="1" dirty="0" smtClean="0">
                <a:solidFill>
                  <a:schemeClr val="accent3"/>
                </a:solidFill>
                <a:latin typeface="Verdana" panose="020B0604030504040204" pitchFamily="34" charset="0"/>
                <a:ea typeface="Verdana" panose="020B0604030504040204" pitchFamily="34" charset="0"/>
                <a:sym typeface="Calibri"/>
              </a:rPr>
              <a:t> modtager</a:t>
            </a:r>
            <a:r>
              <a:rPr lang="da-DK" dirty="0" smtClean="0">
                <a:latin typeface="Verdana" panose="020B0604030504040204" pitchFamily="34" charset="0"/>
                <a:ea typeface="Verdana" panose="020B0604030504040204" pitchFamily="34" charset="0"/>
                <a:sym typeface="Calibri"/>
              </a:rPr>
              <a:t>,</a:t>
            </a:r>
            <a:r>
              <a:rPr lang="da-DK" b="1" dirty="0" smtClean="0">
                <a:solidFill>
                  <a:schemeClr val="accent3"/>
                </a:solidFill>
                <a:latin typeface="Verdana" panose="020B0604030504040204" pitchFamily="34" charset="0"/>
                <a:ea typeface="Verdana" panose="020B0604030504040204" pitchFamily="34" charset="0"/>
                <a:sym typeface="Calibri"/>
              </a:rPr>
              <a:t> hensigt </a:t>
            </a:r>
            <a:r>
              <a:rPr lang="da-DK" dirty="0" smtClean="0">
                <a:latin typeface="Verdana" panose="020B0604030504040204" pitchFamily="34" charset="0"/>
                <a:ea typeface="Verdana" panose="020B0604030504040204" pitchFamily="34" charset="0"/>
                <a:sym typeface="Calibri"/>
              </a:rPr>
              <a:t>og</a:t>
            </a:r>
            <a:r>
              <a:rPr lang="da-DK" b="1" dirty="0" smtClean="0">
                <a:solidFill>
                  <a:schemeClr val="accent3"/>
                </a:solidFill>
                <a:latin typeface="Verdana" panose="020B0604030504040204" pitchFamily="34" charset="0"/>
                <a:ea typeface="Verdana" panose="020B0604030504040204" pitchFamily="34" charset="0"/>
                <a:sym typeface="Calibri"/>
              </a:rPr>
              <a:t> skrivesituation</a:t>
            </a:r>
            <a:r>
              <a:rPr lang="da-DK" dirty="0" smtClean="0">
                <a:solidFill>
                  <a:schemeClr val="accent3"/>
                </a:solidFill>
                <a:latin typeface="Verdana" panose="020B0604030504040204" pitchFamily="34" charset="0"/>
                <a:ea typeface="Verdana" panose="020B0604030504040204" pitchFamily="34" charset="0"/>
                <a:sym typeface="Calibri"/>
              </a:rPr>
              <a:t>.</a:t>
            </a:r>
            <a:endParaRPr lang="da-DK" b="1" dirty="0" smtClean="0">
              <a:solidFill>
                <a:schemeClr val="accent3"/>
              </a:solidFill>
              <a:sym typeface="Calibri"/>
            </a:endParaRPr>
          </a:p>
          <a:p>
            <a:pPr marL="0" lvl="0" indent="0" algn="l" rtl="0">
              <a:spcBef>
                <a:spcPts val="0"/>
              </a:spcBef>
              <a:spcAft>
                <a:spcPts val="0"/>
              </a:spcAft>
              <a:buNone/>
            </a:pPr>
            <a:endParaRPr lang="da-DK" dirty="0">
              <a:sym typeface="Calibri"/>
            </a:endParaRPr>
          </a:p>
          <a:p>
            <a:pPr marL="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r>
              <a:rPr lang="da-DK" sz="1800" b="1" dirty="0" smtClean="0">
                <a:solidFill>
                  <a:srgbClr val="161616"/>
                </a:solidFill>
                <a:latin typeface="Calibri"/>
                <a:ea typeface="Calibri"/>
                <a:cs typeface="Calibri"/>
                <a:sym typeface="Calibri"/>
              </a:rPr>
              <a:t>	</a:t>
            </a:r>
            <a:endParaRPr sz="1800" dirty="0">
              <a:latin typeface="Calibri"/>
              <a:ea typeface="Calibri"/>
              <a:cs typeface="Calibri"/>
              <a:sym typeface="Calibri"/>
            </a:endParaRPr>
          </a:p>
        </p:txBody>
      </p:sp>
      <p:sp>
        <p:nvSpPr>
          <p:cNvPr id="9" name="Google Shape;521;p57"/>
          <p:cNvSpPr/>
          <p:nvPr/>
        </p:nvSpPr>
        <p:spPr>
          <a:xfrm>
            <a:off x="763807" y="3975301"/>
            <a:ext cx="11264907" cy="2425499"/>
          </a:xfrm>
          <a:prstGeom prst="rect">
            <a:avLst/>
          </a:prstGeom>
          <a:noFill/>
          <a:ln w="12700">
            <a:solidFill>
              <a:schemeClr val="accent1"/>
            </a:solidFill>
          </a:ln>
        </p:spPr>
        <p:txBody>
          <a:bodyPr spcFirstLastPara="1" wrap="square" lIns="121900" tIns="60925" rIns="121900" bIns="60925" anchor="t" anchorCtr="0">
            <a:noAutofit/>
          </a:bodyPr>
          <a:lstStyle/>
          <a:p>
            <a:r>
              <a:rPr lang="da-DK" b="1" dirty="0" smtClean="0">
                <a:solidFill>
                  <a:schemeClr val="accent3"/>
                </a:solidFill>
              </a:rPr>
              <a:t>Afsenderen </a:t>
            </a:r>
            <a:r>
              <a:rPr lang="da-DK" dirty="0" smtClean="0"/>
              <a:t>i opgaven kan fx betyde, at man skal skrive i rollen som journalist på en avis. </a:t>
            </a:r>
            <a:endParaRPr lang="da-DK" dirty="0"/>
          </a:p>
          <a:p>
            <a:pPr marL="342900" indent="-342900">
              <a:buAutoNum type="arabicPeriod"/>
            </a:pPr>
            <a:endParaRPr lang="da-DK" dirty="0"/>
          </a:p>
          <a:p>
            <a:r>
              <a:rPr lang="da-DK" b="1" dirty="0" smtClean="0">
                <a:solidFill>
                  <a:schemeClr val="accent3"/>
                </a:solidFill>
              </a:rPr>
              <a:t>Hensigt</a:t>
            </a:r>
            <a:r>
              <a:rPr lang="da-DK" dirty="0" smtClean="0"/>
              <a:t> handler om, hvad teksten skal. Skal teksten fx overbevise nogen om noget? </a:t>
            </a:r>
            <a:endParaRPr lang="da-DK" dirty="0"/>
          </a:p>
          <a:p>
            <a:endParaRPr lang="da-DK" dirty="0"/>
          </a:p>
          <a:p>
            <a:r>
              <a:rPr lang="da-DK" b="1" dirty="0" smtClean="0">
                <a:solidFill>
                  <a:schemeClr val="accent3"/>
                </a:solidFill>
              </a:rPr>
              <a:t>Målgruppen </a:t>
            </a:r>
            <a:r>
              <a:rPr lang="da-DK" dirty="0" smtClean="0"/>
              <a:t>for teksten er ofte vigtig for sprogbrug. Skriver man fx til unge eller til voksne?</a:t>
            </a:r>
            <a:endParaRPr lang="da-DK" dirty="0"/>
          </a:p>
          <a:p>
            <a:endParaRPr lang="da-DK" dirty="0"/>
          </a:p>
          <a:p>
            <a:r>
              <a:rPr lang="da-DK" b="1" dirty="0" smtClean="0">
                <a:solidFill>
                  <a:schemeClr val="accent3"/>
                </a:solidFill>
              </a:rPr>
              <a:t>Situationen</a:t>
            </a:r>
            <a:r>
              <a:rPr lang="da-DK" dirty="0" smtClean="0"/>
              <a:t>, som </a:t>
            </a:r>
            <a:r>
              <a:rPr lang="da-DK" dirty="0"/>
              <a:t>teksten skrives i og læses og </a:t>
            </a:r>
            <a:r>
              <a:rPr lang="da-DK" dirty="0" smtClean="0"/>
              <a:t>bruges i, kan fx være en blog for folk, der elsker fantasy-genren. Det gør noget ved teksten, at det er i denne sammenhæng, der skrives. </a:t>
            </a:r>
            <a:endParaRPr lang="da-DK" dirty="0"/>
          </a:p>
          <a:p>
            <a:endParaRPr lang="da-DK" dirty="0">
              <a:sym typeface="Calibri"/>
            </a:endParaRPr>
          </a:p>
          <a:p>
            <a:pPr marL="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r>
              <a:rPr lang="da-DK" sz="1800" b="1" dirty="0" smtClean="0">
                <a:solidFill>
                  <a:srgbClr val="161616"/>
                </a:solidFill>
                <a:latin typeface="Calibri"/>
                <a:ea typeface="Calibri"/>
                <a:cs typeface="Calibri"/>
                <a:sym typeface="Calibri"/>
              </a:rPr>
              <a:t>	</a:t>
            </a:r>
            <a:endParaRPr sz="1800" dirty="0">
              <a:latin typeface="Calibri"/>
              <a:ea typeface="Calibri"/>
              <a:cs typeface="Calibri"/>
              <a:sym typeface="Calibri"/>
            </a:endParaRPr>
          </a:p>
        </p:txBody>
      </p:sp>
    </p:spTree>
    <p:extLst>
      <p:ext uri="{BB962C8B-B14F-4D97-AF65-F5344CB8AC3E}">
        <p14:creationId xmlns:p14="http://schemas.microsoft.com/office/powerpoint/2010/main" val="805009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21" name="Picture 2">
            <a:extLst>
              <a:ext uri="{FF2B5EF4-FFF2-40B4-BE49-F238E27FC236}">
                <a16:creationId xmlns:a16="http://schemas.microsoft.com/office/drawing/2014/main" id="{FD6A8508-404F-4537-ADBF-8A25FE817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sp>
        <p:nvSpPr>
          <p:cNvPr id="12"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latin typeface="Arial"/>
                <a:ea typeface="Arial"/>
                <a:cs typeface="Arial"/>
                <a:sym typeface="Arial"/>
              </a:rPr>
              <a:t>Har du tjek på </a:t>
            </a:r>
            <a:r>
              <a:rPr lang="da-DK" sz="3400" b="1" dirty="0" smtClean="0">
                <a:solidFill>
                  <a:schemeClr val="accent3"/>
                </a:solidFill>
                <a:latin typeface="Arial"/>
                <a:ea typeface="Arial"/>
                <a:cs typeface="Arial"/>
                <a:sym typeface="Arial"/>
              </a:rPr>
              <a:t>læsningen af opgaven</a:t>
            </a:r>
            <a:r>
              <a:rPr lang="da-DK" sz="3400" b="1" dirty="0" smtClean="0">
                <a:latin typeface="Arial"/>
                <a:ea typeface="Arial"/>
                <a:cs typeface="Arial"/>
                <a:sym typeface="Arial"/>
              </a:rPr>
              <a:t>?</a:t>
            </a:r>
            <a:endParaRPr lang="da-DK" sz="3400" b="1" dirty="0">
              <a:latin typeface="Arial"/>
              <a:ea typeface="Arial"/>
              <a:cs typeface="Arial"/>
              <a:sym typeface="Arial"/>
            </a:endParaRPr>
          </a:p>
        </p:txBody>
      </p:sp>
      <p:sp>
        <p:nvSpPr>
          <p:cNvPr id="14" name="Google Shape;521;p57"/>
          <p:cNvSpPr/>
          <p:nvPr/>
        </p:nvSpPr>
        <p:spPr>
          <a:xfrm>
            <a:off x="321852" y="1698370"/>
            <a:ext cx="11362878" cy="3472323"/>
          </a:xfrm>
          <a:prstGeom prst="rect">
            <a:avLst/>
          </a:prstGeom>
          <a:noFill/>
          <a:ln>
            <a:noFill/>
          </a:ln>
        </p:spPr>
        <p:txBody>
          <a:bodyPr spcFirstLastPara="1" wrap="square" lIns="121900" tIns="60925" rIns="121900" bIns="60925" anchor="t" anchorCtr="0">
            <a:noAutofit/>
          </a:bodyPr>
          <a:lstStyle/>
          <a:p>
            <a:endParaRPr lang="da-DK" sz="1800" dirty="0"/>
          </a:p>
          <a:p>
            <a:endParaRPr sz="1800" dirty="0">
              <a:latin typeface="Calibri"/>
              <a:ea typeface="Calibri"/>
              <a:cs typeface="Calibri"/>
              <a:sym typeface="Calibri"/>
            </a:endParaRPr>
          </a:p>
        </p:txBody>
      </p:sp>
      <p:sp>
        <p:nvSpPr>
          <p:cNvPr id="22" name="Google Shape;521;p57"/>
          <p:cNvSpPr/>
          <p:nvPr/>
        </p:nvSpPr>
        <p:spPr>
          <a:xfrm>
            <a:off x="936170" y="1530055"/>
            <a:ext cx="11096903" cy="2064780"/>
          </a:xfrm>
          <a:prstGeom prst="rect">
            <a:avLst/>
          </a:prstGeom>
          <a:noFill/>
          <a:ln w="12700">
            <a:solidFill>
              <a:schemeClr val="accent1"/>
            </a:solidFill>
          </a:ln>
        </p:spPr>
        <p:txBody>
          <a:bodyPr spcFirstLastPara="1" wrap="square" lIns="121900" tIns="60925" rIns="121900" bIns="60925" anchor="t" anchorCtr="0">
            <a:noAutofit/>
          </a:bodyPr>
          <a:lstStyle/>
          <a:p>
            <a:r>
              <a:rPr lang="da-DK" dirty="0" smtClean="0">
                <a:latin typeface="Verdana" panose="020B0604030504040204" pitchFamily="34" charset="0"/>
                <a:ea typeface="Verdana" panose="020B0604030504040204" pitchFamily="34" charset="0"/>
                <a:sym typeface="Calibri"/>
              </a:rPr>
              <a:t>Efter introduktionen til opgaven og beskrivelsen af afsættet for opgaven kommer en tekstboks med den egentlige opgave.</a:t>
            </a:r>
          </a:p>
          <a:p>
            <a:endParaRPr lang="da-DK" dirty="0">
              <a:latin typeface="Verdana" panose="020B0604030504040204" pitchFamily="34" charset="0"/>
              <a:ea typeface="Verdana" panose="020B0604030504040204" pitchFamily="34" charset="0"/>
              <a:sym typeface="Calibri"/>
            </a:endParaRPr>
          </a:p>
          <a:p>
            <a:r>
              <a:rPr lang="da-DK" dirty="0" smtClean="0">
                <a:latin typeface="Verdana" panose="020B0604030504040204" pitchFamily="34" charset="0"/>
                <a:ea typeface="Verdana" panose="020B0604030504040204" pitchFamily="34" charset="0"/>
                <a:sym typeface="Calibri"/>
              </a:rPr>
              <a:t>I tekstboksen bliver det konkret beskrevet, hvad du skal i opgaven. Det er det, man kalder </a:t>
            </a:r>
            <a:r>
              <a:rPr lang="da-DK" b="1" dirty="0" smtClean="0">
                <a:solidFill>
                  <a:schemeClr val="accent3"/>
                </a:solidFill>
                <a:latin typeface="Verdana" panose="020B0604030504040204" pitchFamily="34" charset="0"/>
                <a:ea typeface="Verdana" panose="020B0604030504040204" pitchFamily="34" charset="0"/>
                <a:sym typeface="Calibri"/>
              </a:rPr>
              <a:t>skriveordren </a:t>
            </a:r>
            <a:r>
              <a:rPr lang="da-DK" dirty="0" smtClean="0">
                <a:latin typeface="Verdana" panose="020B0604030504040204" pitchFamily="34" charset="0"/>
                <a:ea typeface="Verdana" panose="020B0604030504040204" pitchFamily="34" charset="0"/>
                <a:sym typeface="Calibri"/>
              </a:rPr>
              <a:t>til opgaven.</a:t>
            </a:r>
            <a:r>
              <a:rPr lang="da-DK" dirty="0">
                <a:sym typeface="Calibri"/>
              </a:rPr>
              <a:t> </a:t>
            </a:r>
            <a:endParaRPr lang="da-DK" dirty="0" smtClean="0">
              <a:sym typeface="Calibri"/>
            </a:endParaRPr>
          </a:p>
          <a:p>
            <a:endParaRPr lang="da-DK" dirty="0">
              <a:sym typeface="Calibri"/>
            </a:endParaRPr>
          </a:p>
          <a:p>
            <a:r>
              <a:rPr lang="da-DK" dirty="0" smtClean="0">
                <a:sym typeface="Calibri"/>
              </a:rPr>
              <a:t>Her vil det også blive præciseret, om du skal søge information på internettet eller ej.</a:t>
            </a: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r>
              <a:rPr lang="da-DK" sz="1800" b="1" dirty="0" smtClean="0">
                <a:solidFill>
                  <a:srgbClr val="161616"/>
                </a:solidFill>
                <a:latin typeface="Calibri"/>
                <a:ea typeface="Calibri"/>
                <a:cs typeface="Calibri"/>
                <a:sym typeface="Calibri"/>
              </a:rPr>
              <a:t>	</a:t>
            </a:r>
            <a:endParaRPr sz="1800" dirty="0">
              <a:latin typeface="Calibri"/>
              <a:ea typeface="Calibri"/>
              <a:cs typeface="Calibri"/>
              <a:sym typeface="Calibri"/>
            </a:endParaRPr>
          </a:p>
        </p:txBody>
      </p:sp>
      <p:sp>
        <p:nvSpPr>
          <p:cNvPr id="2" name="Rektangel 1"/>
          <p:cNvSpPr/>
          <p:nvPr/>
        </p:nvSpPr>
        <p:spPr>
          <a:xfrm>
            <a:off x="334575" y="3868605"/>
            <a:ext cx="10662820" cy="2800767"/>
          </a:xfrm>
          <a:prstGeom prst="rect">
            <a:avLst/>
          </a:prstGeom>
          <a:solidFill>
            <a:schemeClr val="bg2">
              <a:lumMod val="75000"/>
            </a:schemeClr>
          </a:solidFill>
          <a:ln w="28575">
            <a:solidFill>
              <a:schemeClr val="tx1"/>
            </a:solidFill>
          </a:ln>
        </p:spPr>
        <p:txBody>
          <a:bodyPr wrap="square">
            <a:spAutoFit/>
          </a:bodyPr>
          <a:lstStyle/>
          <a:p>
            <a:r>
              <a:rPr lang="da-DK" sz="1600" dirty="0"/>
              <a:t>Skriv en klumme om </a:t>
            </a:r>
            <a:r>
              <a:rPr lang="da-DK" sz="1600" dirty="0" err="1"/>
              <a:t>brokkultur</a:t>
            </a:r>
            <a:r>
              <a:rPr lang="da-DK" sz="1600" dirty="0"/>
              <a:t> i det offentlige rum.</a:t>
            </a:r>
            <a:br>
              <a:rPr lang="da-DK" sz="1600" dirty="0"/>
            </a:br>
            <a:r>
              <a:rPr lang="da-DK" sz="1600" dirty="0"/>
              <a:t/>
            </a:r>
            <a:br>
              <a:rPr lang="da-DK" sz="1600" dirty="0"/>
            </a:br>
            <a:r>
              <a:rPr lang="da-DK" sz="1600" dirty="0"/>
              <a:t>Som forberedelse til din tekst skal du søge oplysninger om </a:t>
            </a:r>
            <a:r>
              <a:rPr lang="da-DK" sz="1600" dirty="0" err="1"/>
              <a:t>brokkultur</a:t>
            </a:r>
            <a:r>
              <a:rPr lang="da-DK" sz="1600" dirty="0"/>
              <a:t>.</a:t>
            </a:r>
            <a:br>
              <a:rPr lang="da-DK" sz="1600" dirty="0"/>
            </a:br>
            <a:r>
              <a:rPr lang="da-DK" sz="1600" dirty="0"/>
              <a:t/>
            </a:r>
            <a:br>
              <a:rPr lang="da-DK" sz="1600" dirty="0"/>
            </a:br>
            <a:r>
              <a:rPr lang="da-DK" sz="1600" dirty="0"/>
              <a:t>I din klumme skal </a:t>
            </a:r>
            <a:r>
              <a:rPr lang="da-DK" sz="1600" dirty="0" smtClean="0"/>
              <a:t>du:</a:t>
            </a:r>
          </a:p>
          <a:p>
            <a:endParaRPr lang="da-DK" sz="1600" dirty="0" smtClean="0"/>
          </a:p>
          <a:p>
            <a:pPr marL="742950" lvl="1" indent="-285750">
              <a:buFont typeface="Arial" panose="020B0604020202020204" pitchFamily="34" charset="0"/>
              <a:buChar char="•"/>
            </a:pPr>
            <a:r>
              <a:rPr lang="da-DK" sz="1600" dirty="0" smtClean="0"/>
              <a:t>give </a:t>
            </a:r>
            <a:r>
              <a:rPr lang="da-DK" sz="1600" dirty="0"/>
              <a:t>eksempler på egne eller andres oplevelser med brok i det offentlige </a:t>
            </a:r>
            <a:r>
              <a:rPr lang="da-DK" sz="1600" dirty="0" smtClean="0"/>
              <a:t>rum</a:t>
            </a:r>
            <a:endParaRPr lang="da-DK" sz="1600" dirty="0"/>
          </a:p>
          <a:p>
            <a:pPr marL="742950" lvl="1" indent="-285750">
              <a:buFont typeface="Arial" panose="020B0604020202020204" pitchFamily="34" charset="0"/>
              <a:buChar char="•"/>
            </a:pPr>
            <a:r>
              <a:rPr lang="da-DK" sz="1600" dirty="0" smtClean="0"/>
              <a:t>argumentere </a:t>
            </a:r>
            <a:r>
              <a:rPr lang="da-DK" sz="1600" dirty="0"/>
              <a:t>for, om brok kan have sin </a:t>
            </a:r>
            <a:r>
              <a:rPr lang="da-DK" sz="1600" dirty="0" smtClean="0"/>
              <a:t>berettigelse</a:t>
            </a:r>
          </a:p>
          <a:p>
            <a:pPr marL="742950" lvl="1" indent="-285750">
              <a:buFont typeface="Arial" panose="020B0604020202020204" pitchFamily="34" charset="0"/>
              <a:buChar char="•"/>
            </a:pPr>
            <a:r>
              <a:rPr lang="da-DK" sz="1600" dirty="0" smtClean="0"/>
              <a:t>reflektere </a:t>
            </a:r>
            <a:r>
              <a:rPr lang="da-DK" sz="1600" dirty="0"/>
              <a:t>over, hvad vi skal med andres </a:t>
            </a:r>
            <a:r>
              <a:rPr lang="da-DK" sz="1600" dirty="0" smtClean="0"/>
              <a:t>brok.</a:t>
            </a:r>
          </a:p>
          <a:p>
            <a:endParaRPr lang="da-DK" sz="1600" dirty="0"/>
          </a:p>
          <a:p>
            <a:r>
              <a:rPr lang="da-DK" sz="1600" dirty="0"/>
              <a:t>Du skal give din klumme en rubrik, og den skal bringes i en netavis.</a:t>
            </a:r>
          </a:p>
        </p:txBody>
      </p:sp>
    </p:spTree>
    <p:extLst>
      <p:ext uri="{BB962C8B-B14F-4D97-AF65-F5344CB8AC3E}">
        <p14:creationId xmlns:p14="http://schemas.microsoft.com/office/powerpoint/2010/main" val="1734199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21" name="Picture 2">
            <a:extLst>
              <a:ext uri="{FF2B5EF4-FFF2-40B4-BE49-F238E27FC236}">
                <a16:creationId xmlns:a16="http://schemas.microsoft.com/office/drawing/2014/main" id="{FD6A8508-404F-4537-ADBF-8A25FE817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sp>
        <p:nvSpPr>
          <p:cNvPr id="12"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latin typeface="Arial"/>
                <a:ea typeface="Arial"/>
                <a:cs typeface="Arial"/>
                <a:sym typeface="Arial"/>
              </a:rPr>
              <a:t>Har du tjek på </a:t>
            </a:r>
            <a:r>
              <a:rPr lang="da-DK" sz="3400" b="1" dirty="0" smtClean="0">
                <a:solidFill>
                  <a:schemeClr val="accent3"/>
                </a:solidFill>
                <a:latin typeface="Arial"/>
                <a:ea typeface="Arial"/>
                <a:cs typeface="Arial"/>
                <a:sym typeface="Arial"/>
              </a:rPr>
              <a:t>læsningen af opgaven</a:t>
            </a:r>
            <a:r>
              <a:rPr lang="da-DK" sz="3400" b="1" dirty="0" smtClean="0">
                <a:latin typeface="Arial"/>
                <a:ea typeface="Arial"/>
                <a:cs typeface="Arial"/>
                <a:sym typeface="Arial"/>
              </a:rPr>
              <a:t>?</a:t>
            </a:r>
            <a:endParaRPr lang="da-DK" sz="3400" b="1" dirty="0">
              <a:latin typeface="Arial"/>
              <a:ea typeface="Arial"/>
              <a:cs typeface="Arial"/>
              <a:sym typeface="Arial"/>
            </a:endParaRPr>
          </a:p>
        </p:txBody>
      </p:sp>
      <p:sp>
        <p:nvSpPr>
          <p:cNvPr id="14" name="Google Shape;521;p57"/>
          <p:cNvSpPr/>
          <p:nvPr/>
        </p:nvSpPr>
        <p:spPr>
          <a:xfrm>
            <a:off x="334575" y="1720058"/>
            <a:ext cx="11362878" cy="3472323"/>
          </a:xfrm>
          <a:prstGeom prst="rect">
            <a:avLst/>
          </a:prstGeom>
          <a:noFill/>
          <a:ln>
            <a:noFill/>
          </a:ln>
        </p:spPr>
        <p:txBody>
          <a:bodyPr spcFirstLastPara="1" wrap="square" lIns="121900" tIns="60925" rIns="121900" bIns="60925" anchor="t" anchorCtr="0">
            <a:noAutofit/>
          </a:bodyPr>
          <a:lstStyle/>
          <a:p>
            <a:endParaRPr lang="da-DK" sz="1800" dirty="0"/>
          </a:p>
          <a:p>
            <a:endParaRPr sz="1800" dirty="0">
              <a:latin typeface="Calibri"/>
              <a:ea typeface="Calibri"/>
              <a:cs typeface="Calibri"/>
              <a:sym typeface="Calibri"/>
            </a:endParaRPr>
          </a:p>
        </p:txBody>
      </p:sp>
      <p:sp>
        <p:nvSpPr>
          <p:cNvPr id="2" name="Rektangel 1"/>
          <p:cNvSpPr/>
          <p:nvPr/>
        </p:nvSpPr>
        <p:spPr>
          <a:xfrm>
            <a:off x="1700230" y="2395529"/>
            <a:ext cx="9997223" cy="2800767"/>
          </a:xfrm>
          <a:prstGeom prst="rect">
            <a:avLst/>
          </a:prstGeom>
          <a:solidFill>
            <a:schemeClr val="bg2">
              <a:lumMod val="75000"/>
            </a:schemeClr>
          </a:solidFill>
          <a:ln w="28575">
            <a:solidFill>
              <a:schemeClr val="tx1"/>
            </a:solidFill>
          </a:ln>
        </p:spPr>
        <p:txBody>
          <a:bodyPr wrap="square">
            <a:spAutoFit/>
          </a:bodyPr>
          <a:lstStyle/>
          <a:p>
            <a:r>
              <a:rPr lang="da-DK" sz="1600" dirty="0"/>
              <a:t>Skriv en klumme om </a:t>
            </a:r>
            <a:r>
              <a:rPr lang="da-DK" sz="1600" dirty="0" err="1"/>
              <a:t>brokkultur</a:t>
            </a:r>
            <a:r>
              <a:rPr lang="da-DK" sz="1600" dirty="0"/>
              <a:t> i det offentlige rum.</a:t>
            </a:r>
            <a:br>
              <a:rPr lang="da-DK" sz="1600" dirty="0"/>
            </a:br>
            <a:r>
              <a:rPr lang="da-DK" sz="1600" dirty="0"/>
              <a:t/>
            </a:r>
            <a:br>
              <a:rPr lang="da-DK" sz="1600" dirty="0"/>
            </a:br>
            <a:r>
              <a:rPr lang="da-DK" sz="1600" dirty="0"/>
              <a:t>Som forberedelse til din tekst skal du søge oplysninger om </a:t>
            </a:r>
            <a:r>
              <a:rPr lang="da-DK" sz="1600" dirty="0" err="1"/>
              <a:t>brokkultur</a:t>
            </a:r>
            <a:r>
              <a:rPr lang="da-DK" sz="1600" dirty="0"/>
              <a:t>.</a:t>
            </a:r>
            <a:br>
              <a:rPr lang="da-DK" sz="1600" dirty="0"/>
            </a:br>
            <a:r>
              <a:rPr lang="da-DK" sz="1600" dirty="0"/>
              <a:t/>
            </a:r>
            <a:br>
              <a:rPr lang="da-DK" sz="1600" dirty="0"/>
            </a:br>
            <a:r>
              <a:rPr lang="da-DK" sz="1600" dirty="0"/>
              <a:t>I din klumme skal </a:t>
            </a:r>
            <a:r>
              <a:rPr lang="da-DK" sz="1600" dirty="0" smtClean="0"/>
              <a:t>du:</a:t>
            </a:r>
          </a:p>
          <a:p>
            <a:endParaRPr lang="da-DK" sz="1600" dirty="0" smtClean="0"/>
          </a:p>
          <a:p>
            <a:pPr marL="742950" lvl="1" indent="-285750">
              <a:buFont typeface="Arial" panose="020B0604020202020204" pitchFamily="34" charset="0"/>
              <a:buChar char="•"/>
            </a:pPr>
            <a:r>
              <a:rPr lang="da-DK" sz="1600" dirty="0" smtClean="0"/>
              <a:t>give </a:t>
            </a:r>
            <a:r>
              <a:rPr lang="da-DK" sz="1600" dirty="0"/>
              <a:t>eksempler på egne eller andres oplevelser med brok i det offentlige </a:t>
            </a:r>
            <a:r>
              <a:rPr lang="da-DK" sz="1600" dirty="0" smtClean="0"/>
              <a:t>rum</a:t>
            </a:r>
            <a:endParaRPr lang="da-DK" sz="1600" dirty="0"/>
          </a:p>
          <a:p>
            <a:pPr marL="742950" lvl="1" indent="-285750">
              <a:buFont typeface="Arial" panose="020B0604020202020204" pitchFamily="34" charset="0"/>
              <a:buChar char="•"/>
            </a:pPr>
            <a:r>
              <a:rPr lang="da-DK" sz="1600" dirty="0" smtClean="0"/>
              <a:t>argumentere </a:t>
            </a:r>
            <a:r>
              <a:rPr lang="da-DK" sz="1600" dirty="0"/>
              <a:t>for, om brok kan have sin </a:t>
            </a:r>
            <a:r>
              <a:rPr lang="da-DK" sz="1600" dirty="0" smtClean="0"/>
              <a:t>berettigelse</a:t>
            </a:r>
          </a:p>
          <a:p>
            <a:pPr marL="742950" lvl="1" indent="-285750">
              <a:buFont typeface="Arial" panose="020B0604020202020204" pitchFamily="34" charset="0"/>
              <a:buChar char="•"/>
            </a:pPr>
            <a:r>
              <a:rPr lang="da-DK" sz="1600" dirty="0" smtClean="0"/>
              <a:t>reflektere </a:t>
            </a:r>
            <a:r>
              <a:rPr lang="da-DK" sz="1600" dirty="0"/>
              <a:t>over, hvad vi skal med andres brok</a:t>
            </a:r>
            <a:r>
              <a:rPr lang="da-DK" sz="1600" dirty="0" smtClean="0"/>
              <a:t>.</a:t>
            </a:r>
          </a:p>
          <a:p>
            <a:endParaRPr lang="da-DK" sz="1600" dirty="0"/>
          </a:p>
          <a:p>
            <a:r>
              <a:rPr lang="da-DK" sz="1600" dirty="0"/>
              <a:t>Du skal give din klumme en rubrik, og den skal bringes i en netavis.</a:t>
            </a:r>
          </a:p>
        </p:txBody>
      </p:sp>
      <p:sp>
        <p:nvSpPr>
          <p:cNvPr id="3" name="Rektangel 2"/>
          <p:cNvSpPr/>
          <p:nvPr/>
        </p:nvSpPr>
        <p:spPr>
          <a:xfrm>
            <a:off x="5377628" y="1418407"/>
            <a:ext cx="6115754" cy="646331"/>
          </a:xfrm>
          <a:prstGeom prst="rect">
            <a:avLst/>
          </a:prstGeom>
          <a:ln w="28575">
            <a:solidFill>
              <a:schemeClr val="accent4"/>
            </a:solidFill>
          </a:ln>
        </p:spPr>
        <p:txBody>
          <a:bodyPr wrap="square">
            <a:spAutoFit/>
          </a:bodyPr>
          <a:lstStyle/>
          <a:p>
            <a:r>
              <a:rPr lang="da-DK" dirty="0" smtClean="0">
                <a:latin typeface="Verdana" panose="020B0604030504040204" pitchFamily="34" charset="0"/>
                <a:ea typeface="Verdana" panose="020B0604030504040204" pitchFamily="34" charset="0"/>
                <a:sym typeface="Calibri"/>
              </a:rPr>
              <a:t>Overvej, hvordan du skal søge oplysninger. </a:t>
            </a:r>
            <a:br>
              <a:rPr lang="da-DK" dirty="0" smtClean="0">
                <a:latin typeface="Verdana" panose="020B0604030504040204" pitchFamily="34" charset="0"/>
                <a:ea typeface="Verdana" panose="020B0604030504040204" pitchFamily="34" charset="0"/>
                <a:sym typeface="Calibri"/>
              </a:rPr>
            </a:br>
            <a:r>
              <a:rPr lang="da-DK" dirty="0" smtClean="0">
                <a:latin typeface="Verdana" panose="020B0604030504040204" pitchFamily="34" charset="0"/>
                <a:ea typeface="Verdana" panose="020B0604030504040204" pitchFamily="34" charset="0"/>
                <a:sym typeface="Calibri"/>
              </a:rPr>
              <a:t>Hvad er </a:t>
            </a:r>
            <a:r>
              <a:rPr lang="da-DK" i="1" dirty="0" err="1" smtClean="0">
                <a:latin typeface="Verdana" panose="020B0604030504040204" pitchFamily="34" charset="0"/>
                <a:ea typeface="Verdana" panose="020B0604030504040204" pitchFamily="34" charset="0"/>
                <a:sym typeface="Calibri"/>
              </a:rPr>
              <a:t>brokkultur</a:t>
            </a:r>
            <a:r>
              <a:rPr lang="da-DK" dirty="0" smtClean="0">
                <a:latin typeface="Verdana" panose="020B0604030504040204" pitchFamily="34" charset="0"/>
                <a:ea typeface="Verdana" panose="020B0604030504040204" pitchFamily="34" charset="0"/>
                <a:sym typeface="Calibri"/>
              </a:rPr>
              <a:t>? Hvilke søgeord skal du bruge? </a:t>
            </a:r>
            <a:endParaRPr lang="da-DK" dirty="0"/>
          </a:p>
        </p:txBody>
      </p:sp>
      <p:sp>
        <p:nvSpPr>
          <p:cNvPr id="4" name="Rektangel 3"/>
          <p:cNvSpPr/>
          <p:nvPr/>
        </p:nvSpPr>
        <p:spPr>
          <a:xfrm>
            <a:off x="1790785" y="3175124"/>
            <a:ext cx="7173686" cy="4571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cxnSp>
        <p:nvCxnSpPr>
          <p:cNvPr id="6" name="Lige pilforbindelse 5"/>
          <p:cNvCxnSpPr/>
          <p:nvPr/>
        </p:nvCxnSpPr>
        <p:spPr>
          <a:xfrm flipH="1">
            <a:off x="8191586" y="2225785"/>
            <a:ext cx="130629" cy="627245"/>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3" name="Rektangel 12"/>
          <p:cNvSpPr/>
          <p:nvPr/>
        </p:nvSpPr>
        <p:spPr>
          <a:xfrm>
            <a:off x="1244972" y="1259529"/>
            <a:ext cx="3718913" cy="646331"/>
          </a:xfrm>
          <a:prstGeom prst="rect">
            <a:avLst/>
          </a:prstGeom>
          <a:ln w="28575">
            <a:solidFill>
              <a:schemeClr val="accent6"/>
            </a:solidFill>
          </a:ln>
        </p:spPr>
        <p:txBody>
          <a:bodyPr wrap="square">
            <a:spAutoFit/>
          </a:bodyPr>
          <a:lstStyle/>
          <a:p>
            <a:r>
              <a:rPr lang="da-DK" dirty="0" smtClean="0">
                <a:latin typeface="Verdana" panose="020B0604030504040204" pitchFamily="34" charset="0"/>
                <a:ea typeface="Verdana" panose="020B0604030504040204" pitchFamily="34" charset="0"/>
                <a:sym typeface="Calibri"/>
              </a:rPr>
              <a:t>Hvilke fremstillingsformer anvendes typisk i en klumme?</a:t>
            </a:r>
            <a:endParaRPr lang="da-DK" dirty="0"/>
          </a:p>
        </p:txBody>
      </p:sp>
      <p:sp>
        <p:nvSpPr>
          <p:cNvPr id="17" name="Rektangel 16"/>
          <p:cNvSpPr/>
          <p:nvPr/>
        </p:nvSpPr>
        <p:spPr>
          <a:xfrm>
            <a:off x="1811922" y="2696154"/>
            <a:ext cx="5389696"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cxnSp>
        <p:nvCxnSpPr>
          <p:cNvPr id="8" name="Lige pilforbindelse 7"/>
          <p:cNvCxnSpPr/>
          <p:nvPr/>
        </p:nvCxnSpPr>
        <p:spPr>
          <a:xfrm>
            <a:off x="3078538" y="1923834"/>
            <a:ext cx="89204" cy="466714"/>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8" name="Rektangel 17"/>
          <p:cNvSpPr/>
          <p:nvPr/>
        </p:nvSpPr>
        <p:spPr>
          <a:xfrm>
            <a:off x="127746" y="5362125"/>
            <a:ext cx="7252769" cy="1200329"/>
          </a:xfrm>
          <a:prstGeom prst="rect">
            <a:avLst/>
          </a:prstGeom>
          <a:ln w="28575">
            <a:solidFill>
              <a:schemeClr val="accent1">
                <a:lumMod val="60000"/>
                <a:lumOff val="40000"/>
              </a:schemeClr>
            </a:solidFill>
          </a:ln>
        </p:spPr>
        <p:txBody>
          <a:bodyPr wrap="square">
            <a:spAutoFit/>
          </a:bodyPr>
          <a:lstStyle/>
          <a:p>
            <a:r>
              <a:rPr lang="da-DK" dirty="0" smtClean="0">
                <a:latin typeface="Verdana" panose="020B0604030504040204" pitchFamily="34" charset="0"/>
                <a:ea typeface="Verdana" panose="020B0604030504040204" pitchFamily="34" charset="0"/>
                <a:sym typeface="Calibri"/>
              </a:rPr>
              <a:t>Hvordan skal du disponere indholdskravene? Hvornår i din tekst vil du give eksempler? Hvornår vil du argumentere for, om brok kan have sin berettigelse? Hvornår vil du reflektere i din tekst, og hvordan skal dine refleksioner disponeres?</a:t>
            </a:r>
            <a:endParaRPr lang="da-DK" dirty="0"/>
          </a:p>
        </p:txBody>
      </p:sp>
      <p:cxnSp>
        <p:nvCxnSpPr>
          <p:cNvPr id="10" name="Lige pilforbindelse 9"/>
          <p:cNvCxnSpPr/>
          <p:nvPr/>
        </p:nvCxnSpPr>
        <p:spPr>
          <a:xfrm flipV="1">
            <a:off x="796465" y="4310743"/>
            <a:ext cx="1282706" cy="899612"/>
          </a:xfrm>
          <a:prstGeom prst="straightConnector1">
            <a:avLst/>
          </a:prstGeom>
          <a:ln w="285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Rektangel 19"/>
          <p:cNvSpPr/>
          <p:nvPr/>
        </p:nvSpPr>
        <p:spPr>
          <a:xfrm>
            <a:off x="8088170" y="5715325"/>
            <a:ext cx="3859654" cy="646331"/>
          </a:xfrm>
          <a:prstGeom prst="rect">
            <a:avLst/>
          </a:prstGeom>
          <a:ln w="28575">
            <a:solidFill>
              <a:srgbClr val="92D050"/>
            </a:solidFill>
          </a:ln>
        </p:spPr>
        <p:txBody>
          <a:bodyPr wrap="square">
            <a:spAutoFit/>
          </a:bodyPr>
          <a:lstStyle/>
          <a:p>
            <a:r>
              <a:rPr lang="da-DK" dirty="0" smtClean="0">
                <a:latin typeface="Verdana" panose="020B0604030504040204" pitchFamily="34" charset="0"/>
                <a:ea typeface="Verdana" panose="020B0604030504040204" pitchFamily="34" charset="0"/>
                <a:sym typeface="Calibri"/>
              </a:rPr>
              <a:t>Hvad betyder det for tekstens form, at det er en netavis?</a:t>
            </a:r>
            <a:endParaRPr lang="da-DK" dirty="0"/>
          </a:p>
        </p:txBody>
      </p:sp>
      <p:cxnSp>
        <p:nvCxnSpPr>
          <p:cNvPr id="19" name="Lige pilforbindelse 18"/>
          <p:cNvCxnSpPr/>
          <p:nvPr/>
        </p:nvCxnSpPr>
        <p:spPr>
          <a:xfrm flipH="1" flipV="1">
            <a:off x="8567057" y="5210355"/>
            <a:ext cx="119743" cy="415277"/>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9267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8"/>
          <p:cNvSpPr txBox="1">
            <a:spLocks noGrp="1"/>
          </p:cNvSpPr>
          <p:nvPr>
            <p:ph type="ctrTitle"/>
          </p:nvPr>
        </p:nvSpPr>
        <p:spPr>
          <a:xfrm>
            <a:off x="2429999" y="3874789"/>
            <a:ext cx="8934687" cy="1378800"/>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dk1"/>
              </a:buClr>
              <a:buSzPts val="5400"/>
              <a:buFont typeface="Arial"/>
              <a:buNone/>
            </a:pPr>
            <a:r>
              <a:rPr lang="da-DK" sz="4200" b="1" dirty="0" smtClean="0">
                <a:latin typeface="Arial"/>
                <a:ea typeface="Arial"/>
                <a:cs typeface="Arial"/>
                <a:sym typeface="Arial"/>
              </a:rPr>
              <a:t>Del 3: </a:t>
            </a:r>
            <a:br>
              <a:rPr lang="da-DK" sz="4200" b="1" dirty="0" smtClean="0">
                <a:latin typeface="Arial"/>
                <a:ea typeface="Arial"/>
                <a:cs typeface="Arial"/>
                <a:sym typeface="Arial"/>
              </a:rPr>
            </a:br>
            <a:r>
              <a:rPr lang="da-DK" sz="4200" dirty="0" smtClean="0">
                <a:latin typeface="Arial"/>
                <a:ea typeface="Arial"/>
                <a:cs typeface="Arial"/>
                <a:sym typeface="Arial"/>
              </a:rPr>
              <a:t>Gode råd til prøven </a:t>
            </a:r>
            <a:r>
              <a:rPr lang="da-DK" sz="4200" dirty="0"/>
              <a:t/>
            </a:r>
            <a:br>
              <a:rPr lang="da-DK" sz="4200" dirty="0"/>
            </a:br>
            <a:endParaRPr sz="4200" dirty="0"/>
          </a:p>
        </p:txBody>
      </p:sp>
      <p:pic>
        <p:nvPicPr>
          <p:cNvPr id="244" name="Google Shape;244;p28"/>
          <p:cNvPicPr preferRelativeResize="0">
            <a:picLocks noGrp="1"/>
          </p:cNvPicPr>
          <p:nvPr>
            <p:ph type="pic" idx="2"/>
          </p:nvPr>
        </p:nvPicPr>
        <p:blipFill rotWithShape="1">
          <a:blip r:embed="rId3">
            <a:alphaModFix/>
          </a:blip>
          <a:srcRect t="28894" b="28894"/>
          <a:stretch/>
        </p:blipFill>
        <p:spPr>
          <a:prstGeom prst="rect">
            <a:avLst/>
          </a:prstGeom>
          <a:solidFill>
            <a:schemeClr val="lt1"/>
          </a:solidFill>
          <a:ln>
            <a:noFill/>
          </a:ln>
        </p:spPr>
      </p:pic>
      <p:sp>
        <p:nvSpPr>
          <p:cNvPr id="245" name="Google Shape;245;p28"/>
          <p:cNvSpPr txBox="1">
            <a:spLocks noGrp="1"/>
          </p:cNvSpPr>
          <p:nvPr>
            <p:ph type="body" idx="1"/>
          </p:nvPr>
        </p:nvSpPr>
        <p:spPr>
          <a:prstGeom prst="rect">
            <a:avLst/>
          </a:prstGeom>
          <a:solidFill>
            <a:schemeClr val="dk1"/>
          </a:solid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a:p>
        </p:txBody>
      </p:sp>
      <p:sp>
        <p:nvSpPr>
          <p:cNvPr id="246" name="Google Shape;246;p28"/>
          <p:cNvSpPr txBox="1">
            <a:spLocks noGrp="1"/>
          </p:cNvSpPr>
          <p:nvPr>
            <p:ph type="body" idx="3"/>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a:p>
        </p:txBody>
      </p:sp>
      <p:sp>
        <p:nvSpPr>
          <p:cNvPr id="247" name="Google Shape;247;p28"/>
          <p:cNvSpPr txBox="1">
            <a:spLocks noGrp="1"/>
          </p:cNvSpPr>
          <p:nvPr>
            <p:ph type="dt" idx="10"/>
          </p:nvPr>
        </p:nvSpPr>
        <p:spPr>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da-DK"/>
              <a:t>20. januar 2020</a:t>
            </a:r>
            <a:endParaRPr/>
          </a:p>
        </p:txBody>
      </p:sp>
      <p:sp>
        <p:nvSpPr>
          <p:cNvPr id="248" name="Google Shape;248;p28"/>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da-DK"/>
              <a:t>17</a:t>
            </a:fld>
            <a:endParaRPr/>
          </a:p>
        </p:txBody>
      </p:sp>
    </p:spTree>
    <p:extLst>
      <p:ext uri="{BB962C8B-B14F-4D97-AF65-F5344CB8AC3E}">
        <p14:creationId xmlns:p14="http://schemas.microsoft.com/office/powerpoint/2010/main" val="2336236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21" name="Picture 2">
            <a:extLst>
              <a:ext uri="{FF2B5EF4-FFF2-40B4-BE49-F238E27FC236}">
                <a16:creationId xmlns:a16="http://schemas.microsoft.com/office/drawing/2014/main" id="{FD6A8508-404F-4537-ADBF-8A25FE817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sp>
        <p:nvSpPr>
          <p:cNvPr id="12"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latin typeface="Arial"/>
                <a:ea typeface="Arial"/>
                <a:cs typeface="Arial"/>
                <a:sym typeface="Arial"/>
              </a:rPr>
              <a:t>Hvordan kan jeg lave en </a:t>
            </a:r>
            <a:r>
              <a:rPr lang="da-DK" sz="3400" b="1" dirty="0" smtClean="0">
                <a:solidFill>
                  <a:schemeClr val="accent3"/>
                </a:solidFill>
                <a:latin typeface="Arial"/>
                <a:ea typeface="Arial"/>
                <a:cs typeface="Arial"/>
                <a:sym typeface="Arial"/>
              </a:rPr>
              <a:t>kildeliste</a:t>
            </a:r>
            <a:r>
              <a:rPr lang="da-DK" sz="3400" b="1" dirty="0" smtClean="0">
                <a:latin typeface="Arial"/>
                <a:ea typeface="Arial"/>
                <a:cs typeface="Arial"/>
                <a:sym typeface="Arial"/>
              </a:rPr>
              <a:t>?</a:t>
            </a:r>
            <a:endParaRPr lang="da-DK" sz="3400" b="1" dirty="0">
              <a:latin typeface="Arial"/>
              <a:ea typeface="Arial"/>
              <a:cs typeface="Arial"/>
              <a:sym typeface="Arial"/>
            </a:endParaRPr>
          </a:p>
        </p:txBody>
      </p:sp>
      <p:sp>
        <p:nvSpPr>
          <p:cNvPr id="14" name="Google Shape;521;p57"/>
          <p:cNvSpPr/>
          <p:nvPr/>
        </p:nvSpPr>
        <p:spPr>
          <a:xfrm>
            <a:off x="334575" y="1720058"/>
            <a:ext cx="11362878" cy="3472323"/>
          </a:xfrm>
          <a:prstGeom prst="rect">
            <a:avLst/>
          </a:prstGeom>
          <a:noFill/>
          <a:ln>
            <a:noFill/>
          </a:ln>
        </p:spPr>
        <p:txBody>
          <a:bodyPr spcFirstLastPara="1" wrap="square" lIns="121900" tIns="60925" rIns="121900" bIns="60925" anchor="t" anchorCtr="0">
            <a:noAutofit/>
          </a:bodyPr>
          <a:lstStyle/>
          <a:p>
            <a:endParaRPr lang="da-DK" sz="1800" dirty="0"/>
          </a:p>
          <a:p>
            <a:endParaRPr sz="1800" dirty="0">
              <a:latin typeface="Calibri"/>
              <a:ea typeface="Calibri"/>
              <a:cs typeface="Calibri"/>
              <a:sym typeface="Calibri"/>
            </a:endParaRPr>
          </a:p>
        </p:txBody>
      </p:sp>
      <p:sp>
        <p:nvSpPr>
          <p:cNvPr id="5" name="Rektangel 4"/>
          <p:cNvSpPr/>
          <p:nvPr/>
        </p:nvSpPr>
        <p:spPr>
          <a:xfrm>
            <a:off x="659641" y="1565400"/>
            <a:ext cx="10439098" cy="5078313"/>
          </a:xfrm>
          <a:prstGeom prst="rect">
            <a:avLst/>
          </a:prstGeom>
        </p:spPr>
        <p:txBody>
          <a:bodyPr wrap="square">
            <a:spAutoFit/>
          </a:bodyPr>
          <a:lstStyle/>
          <a:p>
            <a:r>
              <a:rPr lang="da-DK" dirty="0"/>
              <a:t>En del tekstbehandlingsprogrammer </a:t>
            </a:r>
            <a:r>
              <a:rPr lang="da-DK" dirty="0" smtClean="0"/>
              <a:t>har en funktion, </a:t>
            </a:r>
            <a:r>
              <a:rPr lang="da-DK" dirty="0"/>
              <a:t>der hjælper </a:t>
            </a:r>
            <a:r>
              <a:rPr lang="da-DK" dirty="0" smtClean="0"/>
              <a:t>dig </a:t>
            </a:r>
            <a:r>
              <a:rPr lang="da-DK" dirty="0"/>
              <a:t>med at opstille en korrekt </a:t>
            </a:r>
            <a:r>
              <a:rPr lang="da-DK" dirty="0" smtClean="0"/>
              <a:t>kildeliste.</a:t>
            </a:r>
          </a:p>
          <a:p>
            <a:endParaRPr lang="da-DK" dirty="0"/>
          </a:p>
          <a:p>
            <a:endParaRPr lang="da-DK" dirty="0" smtClean="0"/>
          </a:p>
          <a:p>
            <a:endParaRPr lang="da-DK" dirty="0"/>
          </a:p>
          <a:p>
            <a:endParaRPr lang="da-DK" dirty="0" smtClean="0"/>
          </a:p>
          <a:p>
            <a:endParaRPr lang="da-DK" dirty="0"/>
          </a:p>
          <a:p>
            <a:endParaRPr lang="da-DK" dirty="0" smtClean="0"/>
          </a:p>
          <a:p>
            <a:endParaRPr lang="da-DK" dirty="0"/>
          </a:p>
          <a:p>
            <a:endParaRPr lang="da-DK" dirty="0" smtClean="0">
              <a:solidFill>
                <a:srgbClr val="000000"/>
              </a:solidFill>
            </a:endParaRPr>
          </a:p>
          <a:p>
            <a:r>
              <a:rPr lang="da-DK" dirty="0" smtClean="0">
                <a:solidFill>
                  <a:srgbClr val="000000"/>
                </a:solidFill>
              </a:rPr>
              <a:t>En kildeliste kan fx laves efter denne form:</a:t>
            </a:r>
          </a:p>
          <a:p>
            <a:endParaRPr lang="da-DK" b="1" dirty="0">
              <a:solidFill>
                <a:srgbClr val="000000"/>
              </a:solidFill>
            </a:endParaRPr>
          </a:p>
          <a:p>
            <a:r>
              <a:rPr lang="da-DK" b="1" dirty="0" smtClean="0">
                <a:solidFill>
                  <a:srgbClr val="000000"/>
                </a:solidFill>
              </a:rPr>
              <a:t>Shitstorm </a:t>
            </a:r>
            <a:r>
              <a:rPr lang="da-DK" b="1" dirty="0">
                <a:solidFill>
                  <a:srgbClr val="000000"/>
                </a:solidFill>
              </a:rPr>
              <a:t>(2016)</a:t>
            </a:r>
            <a:r>
              <a:rPr lang="da-DK" dirty="0">
                <a:solidFill>
                  <a:srgbClr val="000000"/>
                </a:solidFill>
              </a:rPr>
              <a:t>:</a:t>
            </a:r>
            <a:r>
              <a:rPr lang="da-DK" b="1" i="1" dirty="0">
                <a:solidFill>
                  <a:srgbClr val="000000"/>
                </a:solidFill>
              </a:rPr>
              <a:t> </a:t>
            </a:r>
            <a:r>
              <a:rPr lang="da-DK" i="1" dirty="0">
                <a:solidFill>
                  <a:srgbClr val="000000"/>
                </a:solidFill>
              </a:rPr>
              <a:t>Omar </a:t>
            </a:r>
            <a:r>
              <a:rPr lang="da-DK" i="1" dirty="0" err="1">
                <a:solidFill>
                  <a:srgbClr val="000000"/>
                </a:solidFill>
              </a:rPr>
              <a:t>Marzouk</a:t>
            </a:r>
            <a:r>
              <a:rPr lang="da-DK" i="1" dirty="0">
                <a:solidFill>
                  <a:srgbClr val="000000"/>
                </a:solidFill>
              </a:rPr>
              <a:t> vil forlade Danmark</a:t>
            </a:r>
            <a:r>
              <a:rPr lang="da-DK" dirty="0">
                <a:solidFill>
                  <a:srgbClr val="000000"/>
                </a:solidFill>
              </a:rPr>
              <a:t>. DR P1 </a:t>
            </a:r>
            <a:br>
              <a:rPr lang="da-DK" dirty="0">
                <a:solidFill>
                  <a:srgbClr val="000000"/>
                </a:solidFill>
              </a:rPr>
            </a:br>
            <a:r>
              <a:rPr lang="da-DK" dirty="0">
                <a:solidFill>
                  <a:srgbClr val="000000"/>
                </a:solidFill>
              </a:rPr>
              <a:t>Internetadresse: </a:t>
            </a:r>
            <a:r>
              <a:rPr lang="da-DK" u="sng" dirty="0">
                <a:solidFill>
                  <a:srgbClr val="000000"/>
                </a:solidFill>
              </a:rPr>
              <a:t>http://www.dr.dk/radio/ondemand/p1/shitstorm-15#!/00:02</a:t>
            </a:r>
            <a:r>
              <a:rPr lang="da-DK" dirty="0">
                <a:solidFill>
                  <a:srgbClr val="000000"/>
                </a:solidFill>
              </a:rPr>
              <a:t> </a:t>
            </a:r>
            <a:br>
              <a:rPr lang="da-DK" dirty="0">
                <a:solidFill>
                  <a:srgbClr val="000000"/>
                </a:solidFill>
              </a:rPr>
            </a:br>
            <a:r>
              <a:rPr lang="da-DK" dirty="0">
                <a:solidFill>
                  <a:srgbClr val="000000"/>
                </a:solidFill>
              </a:rPr>
              <a:t>- Besøgt d. </a:t>
            </a:r>
            <a:r>
              <a:rPr lang="da-DK" dirty="0" smtClean="0">
                <a:solidFill>
                  <a:srgbClr val="000000"/>
                </a:solidFill>
              </a:rPr>
              <a:t>12.03.2019 </a:t>
            </a:r>
            <a:endParaRPr lang="da-DK" dirty="0">
              <a:solidFill>
                <a:srgbClr val="000000"/>
              </a:solidFill>
            </a:endParaRPr>
          </a:p>
          <a:p>
            <a:endParaRPr lang="da-DK" dirty="0">
              <a:solidFill>
                <a:srgbClr val="000000"/>
              </a:solidFill>
            </a:endParaRPr>
          </a:p>
          <a:p>
            <a:r>
              <a:rPr lang="da-DK" b="1" dirty="0">
                <a:solidFill>
                  <a:srgbClr val="000000"/>
                </a:solidFill>
              </a:rPr>
              <a:t>Fejerskov, Johan Moe (13.1.18)</a:t>
            </a:r>
            <a:r>
              <a:rPr lang="da-DK" dirty="0">
                <a:solidFill>
                  <a:srgbClr val="000000"/>
                </a:solidFill>
              </a:rPr>
              <a:t>:</a:t>
            </a:r>
            <a:r>
              <a:rPr lang="da-DK" b="1" dirty="0">
                <a:solidFill>
                  <a:srgbClr val="000000"/>
                </a:solidFill>
              </a:rPr>
              <a:t> </a:t>
            </a:r>
            <a:r>
              <a:rPr lang="da-DK" i="1" dirty="0">
                <a:solidFill>
                  <a:srgbClr val="000000"/>
                </a:solidFill>
              </a:rPr>
              <a:t>Derfor er vi afhængige af sociale medier</a:t>
            </a:r>
            <a:r>
              <a:rPr lang="da-DK" dirty="0">
                <a:solidFill>
                  <a:srgbClr val="000000"/>
                </a:solidFill>
              </a:rPr>
              <a:t>. Politiken</a:t>
            </a:r>
          </a:p>
          <a:p>
            <a:endParaRPr lang="da-DK" dirty="0"/>
          </a:p>
        </p:txBody>
      </p:sp>
      <p:pic>
        <p:nvPicPr>
          <p:cNvPr id="22" name="Billed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6577" y="2344178"/>
            <a:ext cx="8892016" cy="995908"/>
          </a:xfrm>
          <a:prstGeom prst="rect">
            <a:avLst/>
          </a:prstGeom>
          <a:ln w="12700">
            <a:solidFill>
              <a:schemeClr val="tx1"/>
            </a:solidFill>
          </a:ln>
          <a:effectLst>
            <a:outerShdw blurRad="50800" dist="38100" dir="2700000" algn="tl" rotWithShape="0">
              <a:prstClr val="black">
                <a:alpha val="40000"/>
              </a:prstClr>
            </a:outerShdw>
          </a:effectLst>
        </p:spPr>
      </p:pic>
      <p:sp>
        <p:nvSpPr>
          <p:cNvPr id="23" name="Ellipse 22"/>
          <p:cNvSpPr/>
          <p:nvPr/>
        </p:nvSpPr>
        <p:spPr>
          <a:xfrm>
            <a:off x="3493637" y="2300630"/>
            <a:ext cx="648072" cy="3273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Højrepil 23"/>
          <p:cNvSpPr/>
          <p:nvPr/>
        </p:nvSpPr>
        <p:spPr>
          <a:xfrm>
            <a:off x="204905" y="1588180"/>
            <a:ext cx="477059" cy="307469"/>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Højrepil 24"/>
          <p:cNvSpPr/>
          <p:nvPr/>
        </p:nvSpPr>
        <p:spPr>
          <a:xfrm>
            <a:off x="215789" y="4320493"/>
            <a:ext cx="477059" cy="307469"/>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786462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21" name="Picture 2">
            <a:extLst>
              <a:ext uri="{FF2B5EF4-FFF2-40B4-BE49-F238E27FC236}">
                <a16:creationId xmlns:a16="http://schemas.microsoft.com/office/drawing/2014/main" id="{FD6A8508-404F-4537-ADBF-8A25FE817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sp>
        <p:nvSpPr>
          <p:cNvPr id="12"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latin typeface="Arial"/>
                <a:ea typeface="Arial"/>
                <a:cs typeface="Arial"/>
                <a:sym typeface="Arial"/>
              </a:rPr>
              <a:t>Struktur i </a:t>
            </a:r>
            <a:r>
              <a:rPr lang="da-DK" sz="3400" b="1" dirty="0" smtClean="0">
                <a:solidFill>
                  <a:schemeClr val="accent3"/>
                </a:solidFill>
                <a:latin typeface="Arial"/>
                <a:ea typeface="Arial"/>
                <a:cs typeface="Arial"/>
                <a:sym typeface="Arial"/>
              </a:rPr>
              <a:t>revideringsfasen</a:t>
            </a:r>
            <a:endParaRPr lang="da-DK" sz="3400" b="1" dirty="0">
              <a:solidFill>
                <a:schemeClr val="accent3"/>
              </a:solidFill>
              <a:latin typeface="Arial"/>
              <a:ea typeface="Arial"/>
              <a:cs typeface="Arial"/>
              <a:sym typeface="Arial"/>
            </a:endParaRPr>
          </a:p>
        </p:txBody>
      </p:sp>
      <p:sp>
        <p:nvSpPr>
          <p:cNvPr id="14" name="Google Shape;521;p57"/>
          <p:cNvSpPr/>
          <p:nvPr/>
        </p:nvSpPr>
        <p:spPr>
          <a:xfrm>
            <a:off x="495547" y="1858354"/>
            <a:ext cx="11362878" cy="3472323"/>
          </a:xfrm>
          <a:prstGeom prst="rect">
            <a:avLst/>
          </a:prstGeom>
          <a:noFill/>
          <a:ln>
            <a:noFill/>
          </a:ln>
        </p:spPr>
        <p:txBody>
          <a:bodyPr spcFirstLastPara="1" wrap="square" lIns="121900" tIns="60925" rIns="121900" bIns="60925" anchor="t" anchorCtr="0">
            <a:noAutofit/>
          </a:bodyPr>
          <a:lstStyle/>
          <a:p>
            <a:endParaRPr lang="da-DK" sz="1800" dirty="0"/>
          </a:p>
          <a:p>
            <a:endParaRPr sz="1800" dirty="0">
              <a:latin typeface="Calibri"/>
              <a:ea typeface="Calibri"/>
              <a:cs typeface="Calibri"/>
              <a:sym typeface="Calibri"/>
            </a:endParaRPr>
          </a:p>
        </p:txBody>
      </p:sp>
      <p:sp>
        <p:nvSpPr>
          <p:cNvPr id="10" name="Rektangel 9"/>
          <p:cNvSpPr/>
          <p:nvPr/>
        </p:nvSpPr>
        <p:spPr>
          <a:xfrm>
            <a:off x="637869" y="1510970"/>
            <a:ext cx="10439098" cy="1477328"/>
          </a:xfrm>
          <a:prstGeom prst="rect">
            <a:avLst/>
          </a:prstGeom>
        </p:spPr>
        <p:txBody>
          <a:bodyPr wrap="square">
            <a:spAutoFit/>
          </a:bodyPr>
          <a:lstStyle/>
          <a:p>
            <a:r>
              <a:rPr lang="da-DK" dirty="0" smtClean="0"/>
              <a:t>Når du er færdig med at skrive på din tekst, skal du læse den igennem og </a:t>
            </a:r>
            <a:r>
              <a:rPr lang="da-DK" b="1" dirty="0" smtClean="0">
                <a:solidFill>
                  <a:schemeClr val="accent3"/>
                </a:solidFill>
              </a:rPr>
              <a:t>revidere</a:t>
            </a:r>
            <a:r>
              <a:rPr lang="da-DK" dirty="0" smtClean="0"/>
              <a:t> den. I revideringsfasen kan man bruge et værktøj som </a:t>
            </a:r>
            <a:r>
              <a:rPr lang="da-DK" b="1" dirty="0" smtClean="0">
                <a:solidFill>
                  <a:schemeClr val="accent3"/>
                </a:solidFill>
              </a:rPr>
              <a:t>TOSE-modellen</a:t>
            </a:r>
            <a:r>
              <a:rPr lang="da-DK" dirty="0" smtClean="0"/>
              <a:t>. Den hjælper dig til at huske væsentlige ting, og den giver et godt overblik over processen i arbejdet med at revidere.</a:t>
            </a:r>
          </a:p>
          <a:p>
            <a:endParaRPr lang="da-DK" dirty="0"/>
          </a:p>
        </p:txBody>
      </p:sp>
      <p:pic>
        <p:nvPicPr>
          <p:cNvPr id="11" name="Google Shape;544;p60"/>
          <p:cNvPicPr preferRelativeResize="0"/>
          <p:nvPr/>
        </p:nvPicPr>
        <p:blipFill>
          <a:blip r:embed="rId4">
            <a:alphaModFix/>
          </a:blip>
          <a:stretch>
            <a:fillRect/>
          </a:stretch>
        </p:blipFill>
        <p:spPr>
          <a:xfrm>
            <a:off x="3618086" y="2575816"/>
            <a:ext cx="7860496" cy="4027118"/>
          </a:xfrm>
          <a:prstGeom prst="rect">
            <a:avLst/>
          </a:prstGeom>
          <a:noFill/>
          <a:ln>
            <a:noFill/>
          </a:ln>
        </p:spPr>
      </p:pic>
      <p:sp>
        <p:nvSpPr>
          <p:cNvPr id="13" name="Google Shape;200;p25"/>
          <p:cNvSpPr txBox="1">
            <a:spLocks/>
          </p:cNvSpPr>
          <p:nvPr/>
        </p:nvSpPr>
        <p:spPr>
          <a:xfrm>
            <a:off x="334575" y="425078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latin typeface="Arial"/>
                <a:ea typeface="Arial"/>
                <a:cs typeface="Arial"/>
                <a:sym typeface="Arial"/>
              </a:rPr>
              <a:t>TOSE-modellen</a:t>
            </a:r>
            <a:endParaRPr lang="da-DK" sz="3400" b="1" dirty="0">
              <a:solidFill>
                <a:schemeClr val="accent3"/>
              </a:solidFill>
              <a:latin typeface="Arial"/>
              <a:ea typeface="Arial"/>
              <a:cs typeface="Arial"/>
              <a:sym typeface="Arial"/>
            </a:endParaRPr>
          </a:p>
        </p:txBody>
      </p:sp>
      <p:sp>
        <p:nvSpPr>
          <p:cNvPr id="15" name="Højrepil 14"/>
          <p:cNvSpPr/>
          <p:nvPr/>
        </p:nvSpPr>
        <p:spPr>
          <a:xfrm>
            <a:off x="183133" y="1544636"/>
            <a:ext cx="477059" cy="307469"/>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51431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ctrTitle"/>
          </p:nvPr>
        </p:nvSpPr>
        <p:spPr>
          <a:xfrm>
            <a:off x="511850" y="623375"/>
            <a:ext cx="8566162" cy="1692000"/>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dk1"/>
              </a:buClr>
              <a:buSzPts val="5400"/>
              <a:buFont typeface="Arial"/>
              <a:buNone/>
            </a:pPr>
            <a:r>
              <a:rPr lang="da-DK" sz="4000" b="1" dirty="0" smtClean="0">
                <a:latin typeface="Arial"/>
                <a:ea typeface="Arial"/>
                <a:cs typeface="Arial"/>
                <a:sym typeface="Arial"/>
              </a:rPr>
              <a:t>Til læreren – oversigt over indhold</a:t>
            </a:r>
            <a:endParaRPr sz="4000" b="1" dirty="0">
              <a:latin typeface="Arial"/>
              <a:ea typeface="Arial"/>
              <a:cs typeface="Arial"/>
              <a:sym typeface="Arial"/>
            </a:endParaRPr>
          </a:p>
        </p:txBody>
      </p:sp>
      <p:sp>
        <p:nvSpPr>
          <p:cNvPr id="203" name="Google Shape;203;p25"/>
          <p:cNvSpPr/>
          <p:nvPr/>
        </p:nvSpPr>
        <p:spPr>
          <a:xfrm>
            <a:off x="511850" y="1695618"/>
            <a:ext cx="9895341" cy="3108600"/>
          </a:xfrm>
          <a:prstGeom prst="rect">
            <a:avLst/>
          </a:prstGeom>
          <a:noFill/>
          <a:ln>
            <a:noFill/>
          </a:ln>
        </p:spPr>
        <p:txBody>
          <a:bodyPr spcFirstLastPara="1" wrap="square" lIns="91425" tIns="45700" rIns="91425" bIns="45700" anchor="t" anchorCtr="0">
            <a:noAutofit/>
          </a:bodyPr>
          <a:lstStyle/>
          <a:p>
            <a:pPr lvl="0">
              <a:buClr>
                <a:schemeClr val="dk1"/>
              </a:buClr>
              <a:buSzPts val="2800"/>
            </a:pPr>
            <a:r>
              <a:rPr lang="da-DK" dirty="0">
                <a:solidFill>
                  <a:schemeClr val="dk1"/>
                </a:solidFill>
                <a:ea typeface="Verdana"/>
                <a:cs typeface="Verdana"/>
                <a:sym typeface="Verdana"/>
              </a:rPr>
              <a:t>Dette materiale er tænkt som en hjælp til forberedelsen til prøven i </a:t>
            </a:r>
            <a:r>
              <a:rPr lang="da-DK" dirty="0" smtClean="0">
                <a:solidFill>
                  <a:schemeClr val="dk1"/>
                </a:solidFill>
                <a:ea typeface="Verdana"/>
                <a:cs typeface="Verdana"/>
                <a:sym typeface="Verdana"/>
              </a:rPr>
              <a:t>skriftlig fremstilling </a:t>
            </a:r>
            <a:r>
              <a:rPr lang="da-DK" dirty="0">
                <a:solidFill>
                  <a:schemeClr val="dk1"/>
                </a:solidFill>
                <a:ea typeface="Verdana"/>
                <a:cs typeface="Verdana"/>
                <a:sym typeface="Verdana"/>
              </a:rPr>
              <a:t>i dansk. </a:t>
            </a:r>
            <a:br>
              <a:rPr lang="da-DK" dirty="0">
                <a:solidFill>
                  <a:schemeClr val="dk1"/>
                </a:solidFill>
                <a:ea typeface="Verdana"/>
                <a:cs typeface="Verdana"/>
                <a:sym typeface="Verdana"/>
              </a:rPr>
            </a:br>
            <a:endParaRPr lang="da-DK" dirty="0">
              <a:ea typeface="Verdana"/>
              <a:cs typeface="Verdana"/>
              <a:sym typeface="Verdana"/>
            </a:endParaRPr>
          </a:p>
          <a:p>
            <a:pPr lvl="0">
              <a:buClr>
                <a:schemeClr val="dk1"/>
              </a:buClr>
              <a:buSzPts val="2800"/>
            </a:pPr>
            <a:r>
              <a:rPr lang="da-DK" dirty="0">
                <a:ea typeface="Verdana"/>
                <a:cs typeface="Verdana"/>
                <a:sym typeface="Verdana"/>
              </a:rPr>
              <a:t>Materialet indeholder følgende:</a:t>
            </a:r>
          </a:p>
          <a:p>
            <a:pPr marR="0" lvl="0" algn="l" rtl="0">
              <a:spcBef>
                <a:spcPts val="0"/>
              </a:spcBef>
              <a:spcAft>
                <a:spcPts val="0"/>
              </a:spcAft>
              <a:buClr>
                <a:schemeClr val="dk1"/>
              </a:buClr>
              <a:buSzPts val="2800"/>
            </a:pPr>
            <a:endParaRPr lang="da-DK" sz="1800" dirty="0" smtClean="0">
              <a:solidFill>
                <a:schemeClr val="dk1"/>
              </a:solidFill>
              <a:latin typeface="Verdana"/>
              <a:ea typeface="Verdana"/>
              <a:cs typeface="Verdana"/>
              <a:sym typeface="Verdana"/>
            </a:endParaRPr>
          </a:p>
          <a:p>
            <a:pPr lvl="8">
              <a:buClr>
                <a:schemeClr val="accent3">
                  <a:lumMod val="50000"/>
                </a:schemeClr>
              </a:buClr>
              <a:buSzPts val="2800"/>
            </a:pPr>
            <a:endParaRPr lang="da-DK" sz="1800" dirty="0">
              <a:solidFill>
                <a:schemeClr val="dk1"/>
              </a:solidFill>
              <a:latin typeface="Verdana"/>
              <a:ea typeface="Verdana"/>
              <a:cs typeface="Verdana"/>
              <a:sym typeface="Verdana"/>
            </a:endParaRPr>
          </a:p>
          <a:p>
            <a:pPr marL="342900" lvl="1" indent="-342900">
              <a:buClr>
                <a:schemeClr val="dk1"/>
              </a:buClr>
              <a:buSzPts val="2800"/>
              <a:buFont typeface="Calibri" panose="020F0502020204030204" pitchFamily="34" charset="0"/>
              <a:buChar char="→"/>
            </a:pPr>
            <a:endParaRPr lang="da-DK" sz="1800" dirty="0">
              <a:solidFill>
                <a:schemeClr val="dk1"/>
              </a:solidFill>
              <a:latin typeface="Verdana"/>
              <a:ea typeface="Verdana"/>
              <a:cs typeface="Verdana"/>
              <a:sym typeface="Verdana"/>
            </a:endParaRPr>
          </a:p>
          <a:p>
            <a:pPr lvl="1">
              <a:buClr>
                <a:schemeClr val="dk1"/>
              </a:buClr>
              <a:buSzPts val="2800"/>
            </a:pPr>
            <a:endParaRPr lang="da-DK" sz="2000" dirty="0">
              <a:solidFill>
                <a:schemeClr val="dk1"/>
              </a:solidFill>
              <a:latin typeface="Verdana"/>
              <a:ea typeface="Verdana"/>
              <a:cs typeface="Verdana"/>
              <a:sym typeface="Verdana"/>
            </a:endParaRPr>
          </a:p>
          <a:p>
            <a:pPr marL="342900" lvl="1" indent="-342900">
              <a:buClr>
                <a:schemeClr val="dk1"/>
              </a:buClr>
              <a:buSzPts val="2800"/>
              <a:buFont typeface="Calibri" panose="020F0502020204030204" pitchFamily="34" charset="0"/>
              <a:buChar char="→"/>
            </a:pPr>
            <a:endParaRPr sz="2000" dirty="0">
              <a:solidFill>
                <a:schemeClr val="dk1"/>
              </a:solidFill>
              <a:latin typeface="Verdana"/>
              <a:ea typeface="Verdana"/>
              <a:cs typeface="Verdana"/>
              <a:sym typeface="Verdana"/>
            </a:endParaRPr>
          </a:p>
        </p:txBody>
      </p:sp>
      <p:sp>
        <p:nvSpPr>
          <p:cNvPr id="7"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2" name="Rektangel 1"/>
          <p:cNvSpPr/>
          <p:nvPr/>
        </p:nvSpPr>
        <p:spPr>
          <a:xfrm>
            <a:off x="1143000" y="3249918"/>
            <a:ext cx="10308771" cy="1754326"/>
          </a:xfrm>
          <a:prstGeom prst="rect">
            <a:avLst/>
          </a:prstGeom>
        </p:spPr>
        <p:txBody>
          <a:bodyPr wrap="square">
            <a:spAutoFit/>
          </a:bodyPr>
          <a:lstStyle/>
          <a:p>
            <a:pPr marL="0" lvl="6">
              <a:buClr>
                <a:schemeClr val="accent3">
                  <a:lumMod val="50000"/>
                </a:schemeClr>
              </a:buClr>
              <a:buSzPts val="2800"/>
            </a:pPr>
            <a:endParaRPr lang="da-DK" sz="1800" dirty="0">
              <a:solidFill>
                <a:schemeClr val="tx1"/>
              </a:solidFill>
              <a:latin typeface="Verdana"/>
              <a:ea typeface="Verdana"/>
              <a:cs typeface="Verdana"/>
              <a:sym typeface="Verdana"/>
            </a:endParaRPr>
          </a:p>
          <a:p>
            <a:pPr marL="285750" lvl="6" indent="-285750">
              <a:buClr>
                <a:schemeClr val="accent3">
                  <a:lumMod val="50000"/>
                </a:schemeClr>
              </a:buClr>
              <a:buSzPts val="2800"/>
              <a:buFont typeface="Arial" panose="020B0604020202020204" pitchFamily="34" charset="0"/>
              <a:buChar char="•"/>
            </a:pPr>
            <a:r>
              <a:rPr lang="da-DK" dirty="0">
                <a:latin typeface="Verdana"/>
                <a:ea typeface="Verdana"/>
                <a:cs typeface="Verdana"/>
                <a:sym typeface="Verdana"/>
              </a:rPr>
              <a:t>O</a:t>
            </a:r>
            <a:r>
              <a:rPr lang="da-DK" sz="1800" dirty="0" smtClean="0">
                <a:solidFill>
                  <a:schemeClr val="tx1"/>
                </a:solidFill>
                <a:latin typeface="Verdana"/>
                <a:ea typeface="Verdana"/>
                <a:cs typeface="Verdana"/>
                <a:sym typeface="Verdana"/>
              </a:rPr>
              <a:t>pmærksomhedspunkter </a:t>
            </a:r>
            <a:r>
              <a:rPr lang="da-DK" sz="1800" dirty="0">
                <a:solidFill>
                  <a:schemeClr val="tx1"/>
                </a:solidFill>
                <a:latin typeface="Verdana"/>
                <a:ea typeface="Verdana"/>
                <a:cs typeface="Verdana"/>
                <a:sym typeface="Verdana"/>
              </a:rPr>
              <a:t>til arbejdet med </a:t>
            </a:r>
            <a:r>
              <a:rPr lang="da-DK" dirty="0" smtClean="0">
                <a:latin typeface="Verdana"/>
                <a:ea typeface="Verdana"/>
                <a:cs typeface="Verdana"/>
                <a:sym typeface="Verdana"/>
              </a:rPr>
              <a:t>prøven i skriftlig fremstilling</a:t>
            </a:r>
            <a:endParaRPr lang="da-DK" sz="1800" dirty="0">
              <a:solidFill>
                <a:schemeClr val="tx1"/>
              </a:solidFill>
              <a:latin typeface="Verdana"/>
              <a:ea typeface="Verdana"/>
              <a:cs typeface="Verdana"/>
              <a:sym typeface="Verdana"/>
            </a:endParaRPr>
          </a:p>
          <a:p>
            <a:pPr marL="0" lvl="6">
              <a:buClr>
                <a:schemeClr val="accent3">
                  <a:lumMod val="50000"/>
                </a:schemeClr>
              </a:buClr>
              <a:buSzPts val="2800"/>
            </a:pPr>
            <a:endParaRPr lang="da-DK" sz="1800" dirty="0">
              <a:solidFill>
                <a:schemeClr val="tx1"/>
              </a:solidFill>
              <a:latin typeface="Verdana"/>
              <a:ea typeface="Verdana"/>
              <a:cs typeface="Verdana"/>
              <a:sym typeface="Verdana"/>
            </a:endParaRPr>
          </a:p>
          <a:p>
            <a:pPr marL="285750" lvl="6" indent="-285750">
              <a:buClr>
                <a:schemeClr val="accent3">
                  <a:lumMod val="50000"/>
                </a:schemeClr>
              </a:buClr>
              <a:buSzPts val="2800"/>
              <a:buFont typeface="Arial" panose="020B0604020202020204" pitchFamily="34" charset="0"/>
              <a:buChar char="•"/>
            </a:pPr>
            <a:r>
              <a:rPr lang="da-DK" sz="1800" dirty="0" smtClean="0">
                <a:solidFill>
                  <a:schemeClr val="tx1"/>
                </a:solidFill>
                <a:latin typeface="Verdana"/>
                <a:ea typeface="Verdana"/>
                <a:cs typeface="Verdana"/>
                <a:sym typeface="Verdana"/>
              </a:rPr>
              <a:t>Eksempler på oversigter</a:t>
            </a:r>
            <a:r>
              <a:rPr lang="da-DK" sz="1800" dirty="0">
                <a:solidFill>
                  <a:schemeClr val="tx1"/>
                </a:solidFill>
                <a:latin typeface="Verdana"/>
                <a:ea typeface="Verdana"/>
                <a:cs typeface="Verdana"/>
                <a:sym typeface="Verdana"/>
              </a:rPr>
              <a:t>, hjælpeskemaer og </a:t>
            </a:r>
            <a:r>
              <a:rPr lang="da-DK" sz="1800" dirty="0" smtClean="0">
                <a:solidFill>
                  <a:schemeClr val="tx1"/>
                </a:solidFill>
                <a:latin typeface="Verdana"/>
                <a:ea typeface="Verdana"/>
                <a:cs typeface="Verdana"/>
                <a:sym typeface="Verdana"/>
              </a:rPr>
              <a:t>støtteark til brug i undervisningen</a:t>
            </a:r>
          </a:p>
          <a:p>
            <a:pPr marL="285750" lvl="6" indent="-285750">
              <a:buClr>
                <a:schemeClr val="accent3">
                  <a:lumMod val="50000"/>
                </a:schemeClr>
              </a:buClr>
              <a:buSzPts val="2800"/>
              <a:buFont typeface="Arial" panose="020B0604020202020204" pitchFamily="34" charset="0"/>
              <a:buChar char="•"/>
            </a:pPr>
            <a:endParaRPr lang="da-DK" dirty="0">
              <a:latin typeface="Verdana"/>
              <a:ea typeface="Verdana"/>
              <a:cs typeface="Verdana"/>
              <a:sym typeface="Verdana"/>
            </a:endParaRPr>
          </a:p>
          <a:p>
            <a:pPr marL="285750" lvl="6" indent="-285750">
              <a:buClr>
                <a:schemeClr val="accent3">
                  <a:lumMod val="50000"/>
                </a:schemeClr>
              </a:buClr>
              <a:buSzPts val="2800"/>
              <a:buFont typeface="Arial" panose="020B0604020202020204" pitchFamily="34" charset="0"/>
              <a:buChar char="•"/>
            </a:pPr>
            <a:r>
              <a:rPr lang="da-DK" sz="1800" dirty="0" smtClean="0">
                <a:solidFill>
                  <a:schemeClr val="tx1"/>
                </a:solidFill>
                <a:latin typeface="Verdana"/>
                <a:ea typeface="Verdana"/>
                <a:cs typeface="Verdana"/>
                <a:sym typeface="Verdana"/>
              </a:rPr>
              <a:t>Links til andre materialer og redskaber på emu.dk</a:t>
            </a:r>
            <a:endParaRPr lang="da-DK" sz="1800" dirty="0">
              <a:solidFill>
                <a:schemeClr val="tx1"/>
              </a:solidFill>
              <a:latin typeface="Verdana"/>
              <a:ea typeface="Verdana"/>
              <a:cs typeface="Verdana"/>
              <a:sym typeface="Verdana"/>
            </a:endParaRPr>
          </a:p>
        </p:txBody>
      </p:sp>
    </p:spTree>
    <p:extLst>
      <p:ext uri="{BB962C8B-B14F-4D97-AF65-F5344CB8AC3E}">
        <p14:creationId xmlns:p14="http://schemas.microsoft.com/office/powerpoint/2010/main" val="9911062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21" name="Picture 2">
            <a:extLst>
              <a:ext uri="{FF2B5EF4-FFF2-40B4-BE49-F238E27FC236}">
                <a16:creationId xmlns:a16="http://schemas.microsoft.com/office/drawing/2014/main" id="{FD6A8508-404F-4537-ADBF-8A25FE817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sp>
        <p:nvSpPr>
          <p:cNvPr id="12"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latin typeface="Arial"/>
                <a:ea typeface="Arial"/>
                <a:cs typeface="Arial"/>
                <a:sym typeface="Arial"/>
              </a:rPr>
              <a:t>Gode råd til prøven</a:t>
            </a:r>
            <a:endParaRPr lang="da-DK" sz="3400" b="1" dirty="0">
              <a:latin typeface="Arial"/>
              <a:ea typeface="Arial"/>
              <a:cs typeface="Arial"/>
              <a:sym typeface="Arial"/>
            </a:endParaRPr>
          </a:p>
        </p:txBody>
      </p:sp>
      <p:sp>
        <p:nvSpPr>
          <p:cNvPr id="4" name="Google Shape;521;p57"/>
          <p:cNvSpPr/>
          <p:nvPr/>
        </p:nvSpPr>
        <p:spPr>
          <a:xfrm>
            <a:off x="419350" y="1458989"/>
            <a:ext cx="12153650" cy="859667"/>
          </a:xfrm>
          <a:prstGeom prst="rect">
            <a:avLst/>
          </a:prstGeom>
          <a:noFill/>
          <a:ln>
            <a:noFill/>
          </a:ln>
        </p:spPr>
        <p:txBody>
          <a:bodyPr spcFirstLastPara="1" wrap="square" lIns="121900" tIns="60925" rIns="121900" bIns="60925" anchor="t" anchorCtr="0">
            <a:noAutofit/>
          </a:bodyPr>
          <a:lstStyle/>
          <a:p>
            <a:pPr marL="285750" indent="-285750">
              <a:buFont typeface="Calibri" panose="020F0502020204030204" pitchFamily="34" charset="0"/>
              <a:buChar char="→"/>
            </a:pPr>
            <a:endParaRPr lang="da-DK" sz="1800" dirty="0"/>
          </a:p>
          <a:p>
            <a:pPr marL="285750" indent="-285750">
              <a:buFont typeface="Calibri" panose="020F0502020204030204" pitchFamily="34" charset="0"/>
              <a:buChar char="→"/>
            </a:pPr>
            <a:r>
              <a:rPr lang="da-DK" dirty="0" smtClean="0">
                <a:latin typeface="Verdana" panose="020B0604030504040204" pitchFamily="34" charset="0"/>
                <a:ea typeface="Verdana" panose="020B0604030504040204" pitchFamily="34" charset="0"/>
              </a:rPr>
              <a:t>Brug tid på at lave et </a:t>
            </a:r>
            <a:r>
              <a:rPr lang="da-DK" b="1" dirty="0" smtClean="0">
                <a:solidFill>
                  <a:schemeClr val="accent3"/>
                </a:solidFill>
                <a:latin typeface="Verdana" panose="020B0604030504040204" pitchFamily="34" charset="0"/>
                <a:ea typeface="Verdana" panose="020B0604030504040204" pitchFamily="34" charset="0"/>
              </a:rPr>
              <a:t>mindmap</a:t>
            </a:r>
            <a:r>
              <a:rPr lang="da-DK" dirty="0" smtClean="0">
                <a:latin typeface="Verdana" panose="020B0604030504040204" pitchFamily="34" charset="0"/>
                <a:ea typeface="Verdana" panose="020B0604030504040204" pitchFamily="34" charset="0"/>
              </a:rPr>
              <a:t> eller en </a:t>
            </a:r>
            <a:r>
              <a:rPr lang="da-DK" b="1" dirty="0" smtClean="0">
                <a:solidFill>
                  <a:schemeClr val="accent3"/>
                </a:solidFill>
                <a:latin typeface="Verdana" panose="020B0604030504040204" pitchFamily="34" charset="0"/>
                <a:ea typeface="Verdana" panose="020B0604030504040204" pitchFamily="34" charset="0"/>
              </a:rPr>
              <a:t>brainstorm</a:t>
            </a:r>
            <a:r>
              <a:rPr lang="da-DK" dirty="0" smtClean="0">
                <a:latin typeface="Verdana" panose="020B0604030504040204" pitchFamily="34" charset="0"/>
                <a:ea typeface="Verdana" panose="020B0604030504040204" pitchFamily="34" charset="0"/>
              </a:rPr>
              <a:t> til den opgave, du vælger.</a:t>
            </a:r>
          </a:p>
          <a:p>
            <a:pPr marL="285750" indent="-285750">
              <a:buFont typeface="Calibri" panose="020F0502020204030204" pitchFamily="34" charset="0"/>
              <a:buChar char="→"/>
            </a:pPr>
            <a:endParaRPr lang="da-DK" dirty="0">
              <a:latin typeface="Verdana" panose="020B0604030504040204" pitchFamily="34" charset="0"/>
              <a:ea typeface="Verdana" panose="020B0604030504040204" pitchFamily="34" charset="0"/>
            </a:endParaRPr>
          </a:p>
          <a:p>
            <a:pPr marL="285750" indent="-285750">
              <a:buFont typeface="Calibri" panose="020F0502020204030204" pitchFamily="34" charset="0"/>
              <a:buChar char="→"/>
            </a:pPr>
            <a:r>
              <a:rPr lang="da-DK" dirty="0" smtClean="0">
                <a:latin typeface="Verdana" panose="020B0604030504040204" pitchFamily="34" charset="0"/>
                <a:ea typeface="Verdana" panose="020B0604030504040204" pitchFamily="34" charset="0"/>
              </a:rPr>
              <a:t>Lav en </a:t>
            </a:r>
            <a:r>
              <a:rPr lang="da-DK" b="1" dirty="0" smtClean="0">
                <a:solidFill>
                  <a:schemeClr val="accent3"/>
                </a:solidFill>
                <a:latin typeface="Verdana" panose="020B0604030504040204" pitchFamily="34" charset="0"/>
                <a:ea typeface="Verdana" panose="020B0604030504040204" pitchFamily="34" charset="0"/>
              </a:rPr>
              <a:t>disponering</a:t>
            </a:r>
            <a:r>
              <a:rPr lang="da-DK" dirty="0" smtClean="0">
                <a:latin typeface="Verdana" panose="020B0604030504040204" pitchFamily="34" charset="0"/>
                <a:ea typeface="Verdana" panose="020B0604030504040204" pitchFamily="34" charset="0"/>
              </a:rPr>
              <a:t> over dit indhold. Brug fx skriverammer eller lignende skemaer.</a:t>
            </a:r>
          </a:p>
          <a:p>
            <a:pPr marL="285750" indent="-285750">
              <a:buFont typeface="Calibri" panose="020F0502020204030204" pitchFamily="34" charset="0"/>
              <a:buChar char="→"/>
            </a:pPr>
            <a:endParaRPr lang="da-DK" dirty="0">
              <a:latin typeface="Verdana" panose="020B0604030504040204" pitchFamily="34" charset="0"/>
              <a:ea typeface="Verdana" panose="020B0604030504040204" pitchFamily="34" charset="0"/>
            </a:endParaRPr>
          </a:p>
          <a:p>
            <a:pPr marL="285750" indent="-285750">
              <a:buFont typeface="Calibri" panose="020F0502020204030204" pitchFamily="34" charset="0"/>
              <a:buChar char="→"/>
            </a:pPr>
            <a:r>
              <a:rPr lang="da-DK" dirty="0" smtClean="0">
                <a:latin typeface="Verdana" panose="020B0604030504040204" pitchFamily="34" charset="0"/>
                <a:ea typeface="Verdana" panose="020B0604030504040204" pitchFamily="34" charset="0"/>
              </a:rPr>
              <a:t>Find en </a:t>
            </a:r>
            <a:r>
              <a:rPr lang="da-DK" b="1" dirty="0" smtClean="0">
                <a:solidFill>
                  <a:schemeClr val="accent3"/>
                </a:solidFill>
                <a:latin typeface="Verdana" panose="020B0604030504040204" pitchFamily="34" charset="0"/>
                <a:ea typeface="Verdana" panose="020B0604030504040204" pitchFamily="34" charset="0"/>
              </a:rPr>
              <a:t>modeltekst</a:t>
            </a:r>
            <a:r>
              <a:rPr lang="da-DK" dirty="0" smtClean="0">
                <a:latin typeface="Verdana" panose="020B0604030504040204" pitchFamily="34" charset="0"/>
                <a:ea typeface="Verdana" panose="020B0604030504040204" pitchFamily="34" charset="0"/>
              </a:rPr>
              <a:t> til den tekst, du skal skrive, så du kender teksttypen, sprogbrug, form osv.</a:t>
            </a:r>
          </a:p>
          <a:p>
            <a:pPr marL="285750" indent="-285750">
              <a:buFont typeface="Calibri" panose="020F0502020204030204" pitchFamily="34" charset="0"/>
              <a:buChar char="→"/>
            </a:pPr>
            <a:endParaRPr lang="da-DK" dirty="0">
              <a:latin typeface="Verdana" panose="020B0604030504040204" pitchFamily="34" charset="0"/>
              <a:ea typeface="Verdana" panose="020B0604030504040204" pitchFamily="34" charset="0"/>
            </a:endParaRPr>
          </a:p>
          <a:p>
            <a:pPr marL="285750" indent="-285750">
              <a:buFont typeface="Calibri" panose="020F0502020204030204" pitchFamily="34" charset="0"/>
              <a:buChar char="→"/>
            </a:pPr>
            <a:r>
              <a:rPr lang="da-DK" dirty="0">
                <a:latin typeface="Verdana" panose="020B0604030504040204" pitchFamily="34" charset="0"/>
                <a:ea typeface="Verdana" panose="020B0604030504040204" pitchFamily="34" charset="0"/>
              </a:rPr>
              <a:t>G</a:t>
            </a:r>
            <a:r>
              <a:rPr lang="da-DK" dirty="0" smtClean="0">
                <a:latin typeface="Verdana" panose="020B0604030504040204" pitchFamily="34" charset="0"/>
                <a:ea typeface="Verdana" panose="020B0604030504040204" pitchFamily="34" charset="0"/>
              </a:rPr>
              <a:t>å i gang med at skrive efter ca. en ½ time (hvis du ikke har haft samtalerunde).</a:t>
            </a:r>
          </a:p>
          <a:p>
            <a:pPr marL="285750" indent="-285750">
              <a:buFont typeface="Calibri" panose="020F0502020204030204" pitchFamily="34" charset="0"/>
              <a:buChar char="→"/>
            </a:pPr>
            <a:endParaRPr lang="da-DK" dirty="0">
              <a:latin typeface="Verdana" panose="020B0604030504040204" pitchFamily="34" charset="0"/>
              <a:ea typeface="Verdana" panose="020B0604030504040204" pitchFamily="34" charset="0"/>
            </a:endParaRPr>
          </a:p>
          <a:p>
            <a:pPr marL="285750" indent="-285750">
              <a:buFont typeface="Calibri" panose="020F0502020204030204" pitchFamily="34" charset="0"/>
              <a:buChar char="→"/>
            </a:pPr>
            <a:r>
              <a:rPr lang="da-DK" dirty="0" smtClean="0">
                <a:latin typeface="Verdana" panose="020B0604030504040204" pitchFamily="34" charset="0"/>
                <a:ea typeface="Verdana" panose="020B0604030504040204" pitchFamily="34" charset="0"/>
              </a:rPr>
              <a:t>Hvis du har svært ved at komme i gang, kan du fx skrive lidt til hvert punkt fra opgaveformuleringen. Så får du produceret tekst, du kan arbejde med, og du sætter gang i din tankestrøm.</a:t>
            </a:r>
          </a:p>
          <a:p>
            <a:pPr marL="285750" indent="-285750">
              <a:buFont typeface="Calibri" panose="020F0502020204030204" pitchFamily="34" charset="0"/>
              <a:buChar char="→"/>
            </a:pPr>
            <a:endParaRPr lang="da-DK" dirty="0">
              <a:latin typeface="Verdana" panose="020B0604030504040204" pitchFamily="34" charset="0"/>
              <a:ea typeface="Verdana" panose="020B0604030504040204" pitchFamily="34" charset="0"/>
            </a:endParaRPr>
          </a:p>
          <a:p>
            <a:pPr marL="285750" indent="-285750">
              <a:buFont typeface="Calibri" panose="020F0502020204030204" pitchFamily="34" charset="0"/>
              <a:buChar char="→"/>
            </a:pPr>
            <a:r>
              <a:rPr lang="da-DK" dirty="0" smtClean="0">
                <a:latin typeface="Verdana" panose="020B0604030504040204" pitchFamily="34" charset="0"/>
                <a:ea typeface="Verdana" panose="020B0604030504040204" pitchFamily="34" charset="0"/>
              </a:rPr>
              <a:t>Sæt tid af til </a:t>
            </a:r>
            <a:r>
              <a:rPr lang="da-DK" b="1" dirty="0" smtClean="0">
                <a:solidFill>
                  <a:schemeClr val="accent3"/>
                </a:solidFill>
                <a:latin typeface="Verdana" panose="020B0604030504040204" pitchFamily="34" charset="0"/>
                <a:ea typeface="Verdana" panose="020B0604030504040204" pitchFamily="34" charset="0"/>
              </a:rPr>
              <a:t>revideringsfasen</a:t>
            </a:r>
            <a:r>
              <a:rPr lang="da-DK" dirty="0" smtClean="0">
                <a:latin typeface="Verdana" panose="020B0604030504040204" pitchFamily="34" charset="0"/>
                <a:ea typeface="Verdana" panose="020B0604030504040204" pitchFamily="34" charset="0"/>
              </a:rPr>
              <a:t>. Brug fx TOSE-modellen til dette arbejde.</a:t>
            </a:r>
          </a:p>
          <a:p>
            <a:endParaRPr lang="da-DK" dirty="0">
              <a:latin typeface="Verdana" panose="020B0604030504040204" pitchFamily="34" charset="0"/>
              <a:ea typeface="Verdana" panose="020B0604030504040204" pitchFamily="34" charset="0"/>
            </a:endParaRPr>
          </a:p>
          <a:p>
            <a:endParaRPr lang="da-DK" dirty="0" smtClean="0">
              <a:latin typeface="Verdana" panose="020B0604030504040204" pitchFamily="34" charset="0"/>
              <a:ea typeface="Verdana" panose="020B0604030504040204" pitchFamily="34" charset="0"/>
            </a:endParaRPr>
          </a:p>
          <a:p>
            <a:endParaRPr lang="da-DK" dirty="0">
              <a:latin typeface="Verdana" panose="020B0604030504040204" pitchFamily="34" charset="0"/>
              <a:ea typeface="Verdana" panose="020B0604030504040204" pitchFamily="34" charset="0"/>
            </a:endParaRPr>
          </a:p>
          <a:p>
            <a:endParaRPr lang="da-DK" dirty="0" smtClean="0">
              <a:latin typeface="Verdana" panose="020B0604030504040204" pitchFamily="34" charset="0"/>
              <a:ea typeface="Verdana" panose="020B0604030504040204" pitchFamily="34" charset="0"/>
            </a:endParaRPr>
          </a:p>
          <a:p>
            <a:endParaRPr lang="da-DK" dirty="0">
              <a:latin typeface="Verdana" panose="020B0604030504040204" pitchFamily="34" charset="0"/>
              <a:ea typeface="Verdana" panose="020B0604030504040204" pitchFamily="34" charset="0"/>
            </a:endParaRPr>
          </a:p>
          <a:p>
            <a:endParaRPr lang="da-DK" dirty="0" smtClean="0">
              <a:latin typeface="Verdana" panose="020B0604030504040204" pitchFamily="34" charset="0"/>
              <a:ea typeface="Verdana" panose="020B0604030504040204" pitchFamily="34" charset="0"/>
            </a:endParaRPr>
          </a:p>
          <a:p>
            <a:endParaRPr lang="da-DK" sz="1800" dirty="0">
              <a:latin typeface="Verdana" panose="020B0604030504040204" pitchFamily="34" charset="0"/>
              <a:ea typeface="Verdana" panose="020B0604030504040204" pitchFamily="34" charset="0"/>
            </a:endParaRPr>
          </a:p>
          <a:p>
            <a:pPr marL="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r>
              <a:rPr lang="da-DK" sz="1800" b="1" dirty="0" smtClean="0">
                <a:solidFill>
                  <a:srgbClr val="161616"/>
                </a:solidFill>
                <a:latin typeface="Calibri"/>
                <a:ea typeface="Calibri"/>
                <a:cs typeface="Calibri"/>
                <a:sym typeface="Calibri"/>
              </a:rPr>
              <a:t>	</a:t>
            </a:r>
            <a:endParaRPr sz="1800" dirty="0">
              <a:latin typeface="Calibri"/>
              <a:ea typeface="Calibri"/>
              <a:cs typeface="Calibri"/>
              <a:sym typeface="Calibri"/>
            </a:endParaRPr>
          </a:p>
        </p:txBody>
      </p:sp>
    </p:spTree>
    <p:extLst>
      <p:ext uri="{BB962C8B-B14F-4D97-AF65-F5344CB8AC3E}">
        <p14:creationId xmlns:p14="http://schemas.microsoft.com/office/powerpoint/2010/main" val="4933709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8"/>
          <p:cNvSpPr txBox="1">
            <a:spLocks noGrp="1"/>
          </p:cNvSpPr>
          <p:nvPr>
            <p:ph type="ctrTitle"/>
          </p:nvPr>
        </p:nvSpPr>
        <p:spPr>
          <a:xfrm>
            <a:off x="2429999" y="3874789"/>
            <a:ext cx="8934687" cy="1378800"/>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dk1"/>
              </a:buClr>
              <a:buSzPts val="5400"/>
              <a:buFont typeface="Arial"/>
              <a:buNone/>
            </a:pPr>
            <a:r>
              <a:rPr lang="da-DK" sz="4200" b="1" dirty="0" smtClean="0">
                <a:latin typeface="Arial"/>
                <a:ea typeface="Arial"/>
                <a:cs typeface="Arial"/>
                <a:sym typeface="Arial"/>
              </a:rPr>
              <a:t/>
            </a:r>
            <a:br>
              <a:rPr lang="da-DK" sz="4200" b="1" dirty="0" smtClean="0">
                <a:latin typeface="Arial"/>
                <a:ea typeface="Arial"/>
                <a:cs typeface="Arial"/>
                <a:sym typeface="Arial"/>
              </a:rPr>
            </a:br>
            <a:r>
              <a:rPr lang="da-DK" sz="4200" dirty="0" smtClean="0">
                <a:latin typeface="Arial"/>
                <a:ea typeface="Arial"/>
                <a:cs typeface="Arial"/>
                <a:sym typeface="Arial"/>
              </a:rPr>
              <a:t>Materialer på emu.dk</a:t>
            </a:r>
            <a:r>
              <a:rPr lang="da-DK" sz="4200" dirty="0"/>
              <a:t/>
            </a:r>
            <a:br>
              <a:rPr lang="da-DK" sz="4200" dirty="0"/>
            </a:br>
            <a:endParaRPr sz="4200" dirty="0"/>
          </a:p>
        </p:txBody>
      </p:sp>
      <p:pic>
        <p:nvPicPr>
          <p:cNvPr id="244" name="Google Shape;244;p28"/>
          <p:cNvPicPr preferRelativeResize="0">
            <a:picLocks noGrp="1"/>
          </p:cNvPicPr>
          <p:nvPr>
            <p:ph type="pic" idx="2"/>
          </p:nvPr>
        </p:nvPicPr>
        <p:blipFill rotWithShape="1">
          <a:blip r:embed="rId3">
            <a:alphaModFix/>
          </a:blip>
          <a:srcRect t="28894" b="28894"/>
          <a:stretch/>
        </p:blipFill>
        <p:spPr>
          <a:prstGeom prst="rect">
            <a:avLst/>
          </a:prstGeom>
          <a:solidFill>
            <a:schemeClr val="lt1"/>
          </a:solidFill>
          <a:ln>
            <a:noFill/>
          </a:ln>
        </p:spPr>
      </p:pic>
      <p:sp>
        <p:nvSpPr>
          <p:cNvPr id="245" name="Google Shape;245;p28"/>
          <p:cNvSpPr txBox="1">
            <a:spLocks noGrp="1"/>
          </p:cNvSpPr>
          <p:nvPr>
            <p:ph type="body" idx="1"/>
          </p:nvPr>
        </p:nvSpPr>
        <p:spPr>
          <a:prstGeom prst="rect">
            <a:avLst/>
          </a:prstGeom>
          <a:solidFill>
            <a:schemeClr val="dk1"/>
          </a:solid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a:p>
        </p:txBody>
      </p:sp>
      <p:sp>
        <p:nvSpPr>
          <p:cNvPr id="246" name="Google Shape;246;p28"/>
          <p:cNvSpPr txBox="1">
            <a:spLocks noGrp="1"/>
          </p:cNvSpPr>
          <p:nvPr>
            <p:ph type="body" idx="3"/>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a:p>
        </p:txBody>
      </p:sp>
      <p:sp>
        <p:nvSpPr>
          <p:cNvPr id="247" name="Google Shape;247;p28"/>
          <p:cNvSpPr txBox="1">
            <a:spLocks noGrp="1"/>
          </p:cNvSpPr>
          <p:nvPr>
            <p:ph type="dt" idx="10"/>
          </p:nvPr>
        </p:nvSpPr>
        <p:spPr>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da-DK"/>
              <a:t>20. januar 2020</a:t>
            </a:r>
            <a:endParaRPr/>
          </a:p>
        </p:txBody>
      </p:sp>
      <p:sp>
        <p:nvSpPr>
          <p:cNvPr id="248" name="Google Shape;248;p28"/>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da-DK"/>
              <a:t>21</a:t>
            </a:fld>
            <a:endParaRPr/>
          </a:p>
        </p:txBody>
      </p:sp>
    </p:spTree>
    <p:extLst>
      <p:ext uri="{BB962C8B-B14F-4D97-AF65-F5344CB8AC3E}">
        <p14:creationId xmlns:p14="http://schemas.microsoft.com/office/powerpoint/2010/main" val="5212176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30"/>
          <p:cNvPicPr preferRelativeResize="0"/>
          <p:nvPr/>
        </p:nvPicPr>
        <p:blipFill rotWithShape="1">
          <a:blip r:embed="rId3">
            <a:alphaModFix/>
          </a:blip>
          <a:srcRect/>
          <a:stretch/>
        </p:blipFill>
        <p:spPr>
          <a:xfrm>
            <a:off x="7613546" y="3613572"/>
            <a:ext cx="872272" cy="1259948"/>
          </a:xfrm>
          <a:prstGeom prst="rect">
            <a:avLst/>
          </a:prstGeom>
          <a:noFill/>
          <a:ln w="1905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pic>
        <p:nvPicPr>
          <p:cNvPr id="264" name="Google Shape;264;p30"/>
          <p:cNvPicPr preferRelativeResize="0"/>
          <p:nvPr/>
        </p:nvPicPr>
        <p:blipFill rotWithShape="1">
          <a:blip r:embed="rId4">
            <a:alphaModFix/>
          </a:blip>
          <a:srcRect/>
          <a:stretch/>
        </p:blipFill>
        <p:spPr>
          <a:xfrm>
            <a:off x="9563975" y="3613348"/>
            <a:ext cx="871365" cy="1248211"/>
          </a:xfrm>
          <a:prstGeom prst="rect">
            <a:avLst/>
          </a:prstGeom>
          <a:noFill/>
          <a:ln w="1905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pic>
        <p:nvPicPr>
          <p:cNvPr id="265" name="Google Shape;265;p30"/>
          <p:cNvPicPr preferRelativeResize="0"/>
          <p:nvPr/>
        </p:nvPicPr>
        <p:blipFill rotWithShape="1">
          <a:blip r:embed="rId5">
            <a:alphaModFix/>
          </a:blip>
          <a:srcRect/>
          <a:stretch/>
        </p:blipFill>
        <p:spPr>
          <a:xfrm>
            <a:off x="8609965" y="3613572"/>
            <a:ext cx="873424" cy="1259948"/>
          </a:xfrm>
          <a:prstGeom prst="rect">
            <a:avLst/>
          </a:prstGeom>
          <a:noFill/>
          <a:ln w="1905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pic>
        <p:nvPicPr>
          <p:cNvPr id="266" name="Google Shape;266;p30"/>
          <p:cNvPicPr preferRelativeResize="0"/>
          <p:nvPr/>
        </p:nvPicPr>
        <p:blipFill rotWithShape="1">
          <a:blip r:embed="rId6">
            <a:alphaModFix/>
          </a:blip>
          <a:srcRect/>
          <a:stretch/>
        </p:blipFill>
        <p:spPr>
          <a:xfrm>
            <a:off x="9565318" y="5360020"/>
            <a:ext cx="882001" cy="1272321"/>
          </a:xfrm>
          <a:prstGeom prst="rect">
            <a:avLst/>
          </a:prstGeom>
          <a:noFill/>
          <a:ln w="1905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pic>
        <p:nvPicPr>
          <p:cNvPr id="267" name="Google Shape;267;p30"/>
          <p:cNvPicPr preferRelativeResize="0"/>
          <p:nvPr/>
        </p:nvPicPr>
        <p:blipFill rotWithShape="1">
          <a:blip r:embed="rId7">
            <a:alphaModFix/>
          </a:blip>
          <a:srcRect/>
          <a:stretch/>
        </p:blipFill>
        <p:spPr>
          <a:xfrm>
            <a:off x="8603311" y="5360020"/>
            <a:ext cx="885027" cy="1272321"/>
          </a:xfrm>
          <a:prstGeom prst="rect">
            <a:avLst/>
          </a:prstGeom>
          <a:noFill/>
          <a:ln w="1905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pic>
        <p:nvPicPr>
          <p:cNvPr id="268" name="Google Shape;268;p30"/>
          <p:cNvPicPr preferRelativeResize="0"/>
          <p:nvPr/>
        </p:nvPicPr>
        <p:blipFill rotWithShape="1">
          <a:blip r:embed="rId8">
            <a:alphaModFix/>
          </a:blip>
          <a:srcRect/>
          <a:stretch/>
        </p:blipFill>
        <p:spPr>
          <a:xfrm>
            <a:off x="7588430" y="5360020"/>
            <a:ext cx="879332" cy="1272321"/>
          </a:xfrm>
          <a:prstGeom prst="rect">
            <a:avLst/>
          </a:prstGeom>
          <a:noFill/>
          <a:ln w="1905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pic>
        <p:nvPicPr>
          <p:cNvPr id="269" name="Google Shape;269;p30"/>
          <p:cNvPicPr preferRelativeResize="0"/>
          <p:nvPr/>
        </p:nvPicPr>
        <p:blipFill rotWithShape="1">
          <a:blip r:embed="rId9">
            <a:alphaModFix/>
          </a:blip>
          <a:srcRect/>
          <a:stretch/>
        </p:blipFill>
        <p:spPr>
          <a:xfrm>
            <a:off x="10963558" y="3635120"/>
            <a:ext cx="861996" cy="1242980"/>
          </a:xfrm>
          <a:prstGeom prst="rect">
            <a:avLst/>
          </a:prstGeom>
          <a:noFill/>
          <a:ln w="1905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pic>
        <p:nvPicPr>
          <p:cNvPr id="270" name="Google Shape;270;p30"/>
          <p:cNvPicPr preferRelativeResize="0"/>
          <p:nvPr/>
        </p:nvPicPr>
        <p:blipFill rotWithShape="1">
          <a:blip r:embed="rId10">
            <a:alphaModFix/>
          </a:blip>
          <a:srcRect/>
          <a:stretch/>
        </p:blipFill>
        <p:spPr>
          <a:xfrm>
            <a:off x="10990008" y="5360021"/>
            <a:ext cx="885135" cy="1286639"/>
          </a:xfrm>
          <a:prstGeom prst="rect">
            <a:avLst/>
          </a:prstGeom>
          <a:noFill/>
          <a:ln w="1905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sp>
        <p:nvSpPr>
          <p:cNvPr id="272" name="Google Shape;272;p30"/>
          <p:cNvSpPr txBox="1">
            <a:spLocks noGrp="1"/>
          </p:cNvSpPr>
          <p:nvPr>
            <p:ph type="sldNum" idx="12"/>
          </p:nvPr>
        </p:nvSpPr>
        <p:spPr>
          <a:xfrm>
            <a:off x="1258604" y="6424917"/>
            <a:ext cx="193359" cy="125558"/>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da-DK"/>
              <a:t>5</a:t>
            </a:r>
            <a:endParaRPr/>
          </a:p>
        </p:txBody>
      </p:sp>
      <p:pic>
        <p:nvPicPr>
          <p:cNvPr id="273" name="Google Shape;273;p30"/>
          <p:cNvPicPr preferRelativeResize="0"/>
          <p:nvPr/>
        </p:nvPicPr>
        <p:blipFill rotWithShape="1">
          <a:blip r:embed="rId11">
            <a:alphaModFix/>
          </a:blip>
          <a:srcRect/>
          <a:stretch/>
        </p:blipFill>
        <p:spPr>
          <a:xfrm>
            <a:off x="3018263" y="3611579"/>
            <a:ext cx="2121377" cy="3020762"/>
          </a:xfrm>
          <a:prstGeom prst="rect">
            <a:avLst/>
          </a:prstGeom>
          <a:noFill/>
          <a:ln w="28575" cap="flat" cmpd="sng">
            <a:solidFill>
              <a:schemeClr val="dk1"/>
            </a:solidFill>
            <a:prstDash val="solid"/>
            <a:round/>
            <a:headEnd type="none" w="sm" len="sm"/>
            <a:tailEnd type="none" w="sm" len="sm"/>
          </a:ln>
        </p:spPr>
      </p:pic>
      <p:grpSp>
        <p:nvGrpSpPr>
          <p:cNvPr id="18" name="Group 4">
            <a:extLst>
              <a:ext uri="{FF2B5EF4-FFF2-40B4-BE49-F238E27FC236}">
                <a16:creationId xmlns:a16="http://schemas.microsoft.com/office/drawing/2014/main" id="{C65406F5-EA23-4BD6-925D-11FB45B30215}"/>
              </a:ext>
            </a:extLst>
          </p:cNvPr>
          <p:cNvGrpSpPr>
            <a:grpSpLocks noChangeAspect="1"/>
          </p:cNvGrpSpPr>
          <p:nvPr/>
        </p:nvGrpSpPr>
        <p:grpSpPr bwMode="auto">
          <a:xfrm>
            <a:off x="343498" y="344030"/>
            <a:ext cx="755959" cy="1012128"/>
            <a:chOff x="426" y="374"/>
            <a:chExt cx="301" cy="403"/>
          </a:xfrm>
        </p:grpSpPr>
        <p:sp>
          <p:nvSpPr>
            <p:cNvPr id="19" name="Freeform 5">
              <a:extLst>
                <a:ext uri="{FF2B5EF4-FFF2-40B4-BE49-F238E27FC236}">
                  <a16:creationId xmlns:a16="http://schemas.microsoft.com/office/drawing/2014/main" id="{C95C6543-9E6E-4ACC-8047-6DD2BAC6941D}"/>
                </a:ext>
              </a:extLst>
            </p:cNvPr>
            <p:cNvSpPr>
              <a:spLocks noEditPoints="1"/>
            </p:cNvSpPr>
            <p:nvPr/>
          </p:nvSpPr>
          <p:spPr bwMode="auto">
            <a:xfrm>
              <a:off x="426" y="374"/>
              <a:ext cx="301" cy="378"/>
            </a:xfrm>
            <a:custGeom>
              <a:avLst/>
              <a:gdLst>
                <a:gd name="T0" fmla="*/ 401 w 567"/>
                <a:gd name="T1" fmla="*/ 713 h 713"/>
                <a:gd name="T2" fmla="*/ 401 w 567"/>
                <a:gd name="T3" fmla="*/ 582 h 713"/>
                <a:gd name="T4" fmla="*/ 424 w 567"/>
                <a:gd name="T5" fmla="*/ 487 h 713"/>
                <a:gd name="T6" fmla="*/ 532 w 567"/>
                <a:gd name="T7" fmla="*/ 188 h 713"/>
                <a:gd name="T8" fmla="*/ 273 w 567"/>
                <a:gd name="T9" fmla="*/ 4 h 713"/>
                <a:gd name="T10" fmla="*/ 27 w 567"/>
                <a:gd name="T11" fmla="*/ 205 h 713"/>
                <a:gd name="T12" fmla="*/ 156 w 567"/>
                <a:gd name="T13" fmla="*/ 496 h 713"/>
                <a:gd name="T14" fmla="*/ 188 w 567"/>
                <a:gd name="T15" fmla="*/ 587 h 713"/>
                <a:gd name="T16" fmla="*/ 188 w 567"/>
                <a:gd name="T17" fmla="*/ 713 h 713"/>
                <a:gd name="T18" fmla="*/ 401 w 567"/>
                <a:gd name="T19" fmla="*/ 713 h 713"/>
                <a:gd name="T20" fmla="*/ 211 w 567"/>
                <a:gd name="T21" fmla="*/ 691 h 713"/>
                <a:gd name="T22" fmla="*/ 209 w 567"/>
                <a:gd name="T23" fmla="*/ 689 h 713"/>
                <a:gd name="T24" fmla="*/ 209 w 567"/>
                <a:gd name="T25" fmla="*/ 587 h 713"/>
                <a:gd name="T26" fmla="*/ 172 w 567"/>
                <a:gd name="T27" fmla="*/ 481 h 713"/>
                <a:gd name="T28" fmla="*/ 168 w 567"/>
                <a:gd name="T29" fmla="*/ 478 h 713"/>
                <a:gd name="T30" fmla="*/ 49 w 567"/>
                <a:gd name="T31" fmla="*/ 212 h 713"/>
                <a:gd name="T32" fmla="*/ 274 w 567"/>
                <a:gd name="T33" fmla="*/ 27 h 713"/>
                <a:gd name="T34" fmla="*/ 511 w 567"/>
                <a:gd name="T35" fmla="*/ 197 h 713"/>
                <a:gd name="T36" fmla="*/ 409 w 567"/>
                <a:gd name="T37" fmla="*/ 470 h 713"/>
                <a:gd name="T38" fmla="*/ 405 w 567"/>
                <a:gd name="T39" fmla="*/ 476 h 713"/>
                <a:gd name="T40" fmla="*/ 380 w 567"/>
                <a:gd name="T41" fmla="*/ 582 h 713"/>
                <a:gd name="T42" fmla="*/ 380 w 567"/>
                <a:gd name="T43" fmla="*/ 689 h 713"/>
                <a:gd name="T44" fmla="*/ 378 w 567"/>
                <a:gd name="T45" fmla="*/ 691 h 713"/>
                <a:gd name="T46" fmla="*/ 211 w 567"/>
                <a:gd name="T47" fmla="*/ 691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7" h="713">
                  <a:moveTo>
                    <a:pt x="401" y="713"/>
                  </a:moveTo>
                  <a:cubicBezTo>
                    <a:pt x="401" y="582"/>
                    <a:pt x="401" y="582"/>
                    <a:pt x="401" y="582"/>
                  </a:cubicBezTo>
                  <a:cubicBezTo>
                    <a:pt x="400" y="549"/>
                    <a:pt x="408" y="517"/>
                    <a:pt x="424" y="487"/>
                  </a:cubicBezTo>
                  <a:cubicBezTo>
                    <a:pt x="523" y="423"/>
                    <a:pt x="567" y="301"/>
                    <a:pt x="532" y="188"/>
                  </a:cubicBezTo>
                  <a:cubicBezTo>
                    <a:pt x="496" y="75"/>
                    <a:pt x="391" y="0"/>
                    <a:pt x="273" y="4"/>
                  </a:cubicBezTo>
                  <a:cubicBezTo>
                    <a:pt x="155" y="8"/>
                    <a:pt x="55" y="91"/>
                    <a:pt x="27" y="205"/>
                  </a:cubicBezTo>
                  <a:cubicBezTo>
                    <a:pt x="0" y="320"/>
                    <a:pt x="53" y="439"/>
                    <a:pt x="156" y="496"/>
                  </a:cubicBezTo>
                  <a:cubicBezTo>
                    <a:pt x="175" y="523"/>
                    <a:pt x="186" y="554"/>
                    <a:pt x="188" y="587"/>
                  </a:cubicBezTo>
                  <a:cubicBezTo>
                    <a:pt x="188" y="713"/>
                    <a:pt x="188" y="713"/>
                    <a:pt x="188" y="713"/>
                  </a:cubicBezTo>
                  <a:lnTo>
                    <a:pt x="401" y="713"/>
                  </a:lnTo>
                  <a:close/>
                  <a:moveTo>
                    <a:pt x="211" y="691"/>
                  </a:moveTo>
                  <a:cubicBezTo>
                    <a:pt x="209" y="689"/>
                    <a:pt x="209" y="689"/>
                    <a:pt x="209" y="689"/>
                  </a:cubicBezTo>
                  <a:cubicBezTo>
                    <a:pt x="209" y="587"/>
                    <a:pt x="209" y="587"/>
                    <a:pt x="209" y="587"/>
                  </a:cubicBezTo>
                  <a:cubicBezTo>
                    <a:pt x="207" y="549"/>
                    <a:pt x="194" y="512"/>
                    <a:pt x="172" y="481"/>
                  </a:cubicBezTo>
                  <a:cubicBezTo>
                    <a:pt x="171" y="480"/>
                    <a:pt x="170" y="479"/>
                    <a:pt x="168" y="478"/>
                  </a:cubicBezTo>
                  <a:cubicBezTo>
                    <a:pt x="73" y="427"/>
                    <a:pt x="24" y="318"/>
                    <a:pt x="49" y="212"/>
                  </a:cubicBezTo>
                  <a:cubicBezTo>
                    <a:pt x="73" y="107"/>
                    <a:pt x="166" y="31"/>
                    <a:pt x="274" y="27"/>
                  </a:cubicBezTo>
                  <a:cubicBezTo>
                    <a:pt x="382" y="23"/>
                    <a:pt x="480" y="93"/>
                    <a:pt x="511" y="197"/>
                  </a:cubicBezTo>
                  <a:cubicBezTo>
                    <a:pt x="543" y="301"/>
                    <a:pt x="501" y="413"/>
                    <a:pt x="409" y="470"/>
                  </a:cubicBezTo>
                  <a:cubicBezTo>
                    <a:pt x="407" y="472"/>
                    <a:pt x="406" y="474"/>
                    <a:pt x="405" y="476"/>
                  </a:cubicBezTo>
                  <a:cubicBezTo>
                    <a:pt x="387" y="509"/>
                    <a:pt x="379" y="545"/>
                    <a:pt x="380" y="582"/>
                  </a:cubicBezTo>
                  <a:cubicBezTo>
                    <a:pt x="380" y="689"/>
                    <a:pt x="380" y="689"/>
                    <a:pt x="380" y="689"/>
                  </a:cubicBezTo>
                  <a:cubicBezTo>
                    <a:pt x="378" y="691"/>
                    <a:pt x="378" y="691"/>
                    <a:pt x="378" y="691"/>
                  </a:cubicBezTo>
                  <a:lnTo>
                    <a:pt x="211" y="6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6">
              <a:extLst>
                <a:ext uri="{FF2B5EF4-FFF2-40B4-BE49-F238E27FC236}">
                  <a16:creationId xmlns:a16="http://schemas.microsoft.com/office/drawing/2014/main" id="{07311A10-B292-47F7-BFFA-620DF98C8428}"/>
                </a:ext>
              </a:extLst>
            </p:cNvPr>
            <p:cNvSpPr>
              <a:spLocks/>
            </p:cNvSpPr>
            <p:nvPr/>
          </p:nvSpPr>
          <p:spPr bwMode="auto">
            <a:xfrm>
              <a:off x="528" y="679"/>
              <a:ext cx="108" cy="14"/>
            </a:xfrm>
            <a:custGeom>
              <a:avLst/>
              <a:gdLst>
                <a:gd name="T0" fmla="*/ 191 w 205"/>
                <a:gd name="T1" fmla="*/ 28 h 28"/>
                <a:gd name="T2" fmla="*/ 13 w 205"/>
                <a:gd name="T3" fmla="*/ 28 h 28"/>
                <a:gd name="T4" fmla="*/ 0 w 205"/>
                <a:gd name="T5" fmla="*/ 14 h 28"/>
                <a:gd name="T6" fmla="*/ 13 w 205"/>
                <a:gd name="T7" fmla="*/ 0 h 28"/>
                <a:gd name="T8" fmla="*/ 191 w 205"/>
                <a:gd name="T9" fmla="*/ 0 h 28"/>
                <a:gd name="T10" fmla="*/ 205 w 205"/>
                <a:gd name="T11" fmla="*/ 14 h 28"/>
                <a:gd name="T12" fmla="*/ 191 w 205"/>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05" h="28">
                  <a:moveTo>
                    <a:pt x="191" y="28"/>
                  </a:moveTo>
                  <a:cubicBezTo>
                    <a:pt x="13" y="28"/>
                    <a:pt x="13" y="28"/>
                    <a:pt x="13" y="28"/>
                  </a:cubicBezTo>
                  <a:cubicBezTo>
                    <a:pt x="6" y="28"/>
                    <a:pt x="0" y="22"/>
                    <a:pt x="0" y="14"/>
                  </a:cubicBezTo>
                  <a:cubicBezTo>
                    <a:pt x="0" y="6"/>
                    <a:pt x="6" y="0"/>
                    <a:pt x="13" y="0"/>
                  </a:cubicBezTo>
                  <a:cubicBezTo>
                    <a:pt x="191" y="0"/>
                    <a:pt x="191" y="0"/>
                    <a:pt x="191" y="0"/>
                  </a:cubicBezTo>
                  <a:cubicBezTo>
                    <a:pt x="198" y="0"/>
                    <a:pt x="205" y="6"/>
                    <a:pt x="205" y="14"/>
                  </a:cubicBezTo>
                  <a:cubicBezTo>
                    <a:pt x="205" y="22"/>
                    <a:pt x="198" y="28"/>
                    <a:pt x="191" y="2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7">
              <a:extLst>
                <a:ext uri="{FF2B5EF4-FFF2-40B4-BE49-F238E27FC236}">
                  <a16:creationId xmlns:a16="http://schemas.microsoft.com/office/drawing/2014/main" id="{A5185CCA-B751-4719-88B9-C68E1309CA7C}"/>
                </a:ext>
              </a:extLst>
            </p:cNvPr>
            <p:cNvSpPr>
              <a:spLocks noEditPoints="1"/>
            </p:cNvSpPr>
            <p:nvPr/>
          </p:nvSpPr>
          <p:spPr bwMode="auto">
            <a:xfrm>
              <a:off x="536" y="495"/>
              <a:ext cx="84" cy="197"/>
            </a:xfrm>
            <a:custGeom>
              <a:avLst/>
              <a:gdLst>
                <a:gd name="T0" fmla="*/ 93 w 159"/>
                <a:gd name="T1" fmla="*/ 369 h 373"/>
                <a:gd name="T2" fmla="*/ 97 w 159"/>
                <a:gd name="T3" fmla="*/ 362 h 373"/>
                <a:gd name="T4" fmla="*/ 97 w 159"/>
                <a:gd name="T5" fmla="*/ 79 h 373"/>
                <a:gd name="T6" fmla="*/ 98 w 159"/>
                <a:gd name="T7" fmla="*/ 78 h 373"/>
                <a:gd name="T8" fmla="*/ 148 w 159"/>
                <a:gd name="T9" fmla="*/ 77 h 373"/>
                <a:gd name="T10" fmla="*/ 159 w 159"/>
                <a:gd name="T11" fmla="*/ 66 h 373"/>
                <a:gd name="T12" fmla="*/ 148 w 159"/>
                <a:gd name="T13" fmla="*/ 55 h 373"/>
                <a:gd name="T14" fmla="*/ 98 w 159"/>
                <a:gd name="T15" fmla="*/ 56 h 373"/>
                <a:gd name="T16" fmla="*/ 97 w 159"/>
                <a:gd name="T17" fmla="*/ 55 h 373"/>
                <a:gd name="T18" fmla="*/ 97 w 159"/>
                <a:gd name="T19" fmla="*/ 24 h 373"/>
                <a:gd name="T20" fmla="*/ 95 w 159"/>
                <a:gd name="T21" fmla="*/ 18 h 373"/>
                <a:gd name="T22" fmla="*/ 65 w 159"/>
                <a:gd name="T23" fmla="*/ 1 h 373"/>
                <a:gd name="T24" fmla="*/ 29 w 159"/>
                <a:gd name="T25" fmla="*/ 16 h 373"/>
                <a:gd name="T26" fmla="*/ 5 w 159"/>
                <a:gd name="T27" fmla="*/ 66 h 373"/>
                <a:gd name="T28" fmla="*/ 30 w 159"/>
                <a:gd name="T29" fmla="*/ 79 h 373"/>
                <a:gd name="T30" fmla="*/ 73 w 159"/>
                <a:gd name="T31" fmla="*/ 78 h 373"/>
                <a:gd name="T32" fmla="*/ 75 w 159"/>
                <a:gd name="T33" fmla="*/ 80 h 373"/>
                <a:gd name="T34" fmla="*/ 75 w 159"/>
                <a:gd name="T35" fmla="*/ 362 h 373"/>
                <a:gd name="T36" fmla="*/ 86 w 159"/>
                <a:gd name="T37" fmla="*/ 373 h 373"/>
                <a:gd name="T38" fmla="*/ 93 w 159"/>
                <a:gd name="T39" fmla="*/ 369 h 373"/>
                <a:gd name="T40" fmla="*/ 27 w 159"/>
                <a:gd name="T41" fmla="*/ 58 h 373"/>
                <a:gd name="T42" fmla="*/ 26 w 159"/>
                <a:gd name="T43" fmla="*/ 55 h 373"/>
                <a:gd name="T44" fmla="*/ 44 w 159"/>
                <a:gd name="T45" fmla="*/ 32 h 373"/>
                <a:gd name="T46" fmla="*/ 63 w 159"/>
                <a:gd name="T47" fmla="*/ 22 h 373"/>
                <a:gd name="T48" fmla="*/ 75 w 159"/>
                <a:gd name="T49" fmla="*/ 29 h 373"/>
                <a:gd name="T50" fmla="*/ 75 w 159"/>
                <a:gd name="T51" fmla="*/ 55 h 373"/>
                <a:gd name="T52" fmla="*/ 73 w 159"/>
                <a:gd name="T53" fmla="*/ 57 h 373"/>
                <a:gd name="T54" fmla="*/ 53 w 159"/>
                <a:gd name="T55" fmla="*/ 57 h 373"/>
                <a:gd name="T56" fmla="*/ 30 w 159"/>
                <a:gd name="T57" fmla="*/ 58 h 373"/>
                <a:gd name="T58" fmla="*/ 27 w 159"/>
                <a:gd name="T59" fmla="*/ 58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373">
                  <a:moveTo>
                    <a:pt x="93" y="369"/>
                  </a:moveTo>
                  <a:cubicBezTo>
                    <a:pt x="95" y="367"/>
                    <a:pt x="97" y="365"/>
                    <a:pt x="97" y="362"/>
                  </a:cubicBezTo>
                  <a:cubicBezTo>
                    <a:pt x="97" y="79"/>
                    <a:pt x="97" y="79"/>
                    <a:pt x="97" y="79"/>
                  </a:cubicBezTo>
                  <a:cubicBezTo>
                    <a:pt x="98" y="78"/>
                    <a:pt x="98" y="78"/>
                    <a:pt x="98" y="78"/>
                  </a:cubicBezTo>
                  <a:cubicBezTo>
                    <a:pt x="126" y="77"/>
                    <a:pt x="145" y="77"/>
                    <a:pt x="148" y="77"/>
                  </a:cubicBezTo>
                  <a:cubicBezTo>
                    <a:pt x="154" y="77"/>
                    <a:pt x="159" y="72"/>
                    <a:pt x="159" y="66"/>
                  </a:cubicBezTo>
                  <a:cubicBezTo>
                    <a:pt x="159" y="60"/>
                    <a:pt x="154" y="55"/>
                    <a:pt x="148" y="55"/>
                  </a:cubicBezTo>
                  <a:cubicBezTo>
                    <a:pt x="145" y="55"/>
                    <a:pt x="126" y="56"/>
                    <a:pt x="98" y="56"/>
                  </a:cubicBezTo>
                  <a:cubicBezTo>
                    <a:pt x="97" y="55"/>
                    <a:pt x="97" y="55"/>
                    <a:pt x="97" y="55"/>
                  </a:cubicBezTo>
                  <a:cubicBezTo>
                    <a:pt x="97" y="24"/>
                    <a:pt x="97" y="24"/>
                    <a:pt x="97" y="24"/>
                  </a:cubicBezTo>
                  <a:cubicBezTo>
                    <a:pt x="97" y="22"/>
                    <a:pt x="96" y="19"/>
                    <a:pt x="95" y="18"/>
                  </a:cubicBezTo>
                  <a:cubicBezTo>
                    <a:pt x="87" y="8"/>
                    <a:pt x="77" y="2"/>
                    <a:pt x="65" y="1"/>
                  </a:cubicBezTo>
                  <a:cubicBezTo>
                    <a:pt x="51" y="0"/>
                    <a:pt x="38" y="6"/>
                    <a:pt x="29" y="16"/>
                  </a:cubicBezTo>
                  <a:cubicBezTo>
                    <a:pt x="9" y="36"/>
                    <a:pt x="0" y="52"/>
                    <a:pt x="5" y="66"/>
                  </a:cubicBezTo>
                  <a:cubicBezTo>
                    <a:pt x="10" y="75"/>
                    <a:pt x="20" y="81"/>
                    <a:pt x="30" y="79"/>
                  </a:cubicBezTo>
                  <a:cubicBezTo>
                    <a:pt x="73" y="78"/>
                    <a:pt x="73" y="78"/>
                    <a:pt x="73" y="78"/>
                  </a:cubicBezTo>
                  <a:cubicBezTo>
                    <a:pt x="75" y="80"/>
                    <a:pt x="75" y="80"/>
                    <a:pt x="75" y="80"/>
                  </a:cubicBezTo>
                  <a:cubicBezTo>
                    <a:pt x="75" y="362"/>
                    <a:pt x="75" y="362"/>
                    <a:pt x="75" y="362"/>
                  </a:cubicBezTo>
                  <a:cubicBezTo>
                    <a:pt x="75" y="368"/>
                    <a:pt x="80" y="373"/>
                    <a:pt x="86" y="373"/>
                  </a:cubicBezTo>
                  <a:cubicBezTo>
                    <a:pt x="89" y="373"/>
                    <a:pt x="91" y="372"/>
                    <a:pt x="93" y="369"/>
                  </a:cubicBezTo>
                  <a:close/>
                  <a:moveTo>
                    <a:pt x="27" y="58"/>
                  </a:moveTo>
                  <a:cubicBezTo>
                    <a:pt x="26" y="55"/>
                    <a:pt x="26" y="55"/>
                    <a:pt x="26" y="55"/>
                  </a:cubicBezTo>
                  <a:cubicBezTo>
                    <a:pt x="30" y="46"/>
                    <a:pt x="37" y="38"/>
                    <a:pt x="44" y="32"/>
                  </a:cubicBezTo>
                  <a:cubicBezTo>
                    <a:pt x="49" y="26"/>
                    <a:pt x="55" y="22"/>
                    <a:pt x="63" y="22"/>
                  </a:cubicBezTo>
                  <a:cubicBezTo>
                    <a:pt x="67" y="23"/>
                    <a:pt x="71" y="25"/>
                    <a:pt x="75" y="29"/>
                  </a:cubicBezTo>
                  <a:cubicBezTo>
                    <a:pt x="75" y="55"/>
                    <a:pt x="75" y="55"/>
                    <a:pt x="75" y="55"/>
                  </a:cubicBezTo>
                  <a:cubicBezTo>
                    <a:pt x="73" y="57"/>
                    <a:pt x="73" y="57"/>
                    <a:pt x="73" y="57"/>
                  </a:cubicBezTo>
                  <a:cubicBezTo>
                    <a:pt x="64" y="57"/>
                    <a:pt x="58" y="57"/>
                    <a:pt x="53" y="57"/>
                  </a:cubicBezTo>
                  <a:cubicBezTo>
                    <a:pt x="45" y="57"/>
                    <a:pt x="37" y="58"/>
                    <a:pt x="30" y="58"/>
                  </a:cubicBezTo>
                  <a:cubicBezTo>
                    <a:pt x="29" y="58"/>
                    <a:pt x="28" y="58"/>
                    <a:pt x="27" y="5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8">
              <a:extLst>
                <a:ext uri="{FF2B5EF4-FFF2-40B4-BE49-F238E27FC236}">
                  <a16:creationId xmlns:a16="http://schemas.microsoft.com/office/drawing/2014/main" id="{00E670A6-C5D4-4BEB-82F5-A4C7D3144959}"/>
                </a:ext>
              </a:extLst>
            </p:cNvPr>
            <p:cNvSpPr>
              <a:spLocks/>
            </p:cNvSpPr>
            <p:nvPr/>
          </p:nvSpPr>
          <p:spPr bwMode="auto">
            <a:xfrm>
              <a:off x="560" y="740"/>
              <a:ext cx="43" cy="37"/>
            </a:xfrm>
            <a:custGeom>
              <a:avLst/>
              <a:gdLst>
                <a:gd name="T0" fmla="*/ 82 w 82"/>
                <a:gd name="T1" fmla="*/ 69 h 69"/>
                <a:gd name="T2" fmla="*/ 82 w 82"/>
                <a:gd name="T3" fmla="*/ 66 h 69"/>
                <a:gd name="T4" fmla="*/ 82 w 82"/>
                <a:gd name="T5" fmla="*/ 11 h 69"/>
                <a:gd name="T6" fmla="*/ 71 w 82"/>
                <a:gd name="T7" fmla="*/ 0 h 69"/>
                <a:gd name="T8" fmla="*/ 61 w 82"/>
                <a:gd name="T9" fmla="*/ 11 h 69"/>
                <a:gd name="T10" fmla="*/ 61 w 82"/>
                <a:gd name="T11" fmla="*/ 46 h 69"/>
                <a:gd name="T12" fmla="*/ 59 w 82"/>
                <a:gd name="T13" fmla="*/ 47 h 69"/>
                <a:gd name="T14" fmla="*/ 23 w 82"/>
                <a:gd name="T15" fmla="*/ 47 h 69"/>
                <a:gd name="T16" fmla="*/ 22 w 82"/>
                <a:gd name="T17" fmla="*/ 46 h 69"/>
                <a:gd name="T18" fmla="*/ 22 w 82"/>
                <a:gd name="T19" fmla="*/ 11 h 69"/>
                <a:gd name="T20" fmla="*/ 11 w 82"/>
                <a:gd name="T21" fmla="*/ 0 h 69"/>
                <a:gd name="T22" fmla="*/ 0 w 82"/>
                <a:gd name="T23" fmla="*/ 11 h 69"/>
                <a:gd name="T24" fmla="*/ 0 w 82"/>
                <a:gd name="T25" fmla="*/ 69 h 69"/>
                <a:gd name="T26" fmla="*/ 82 w 82"/>
                <a:gd name="T2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69">
                  <a:moveTo>
                    <a:pt x="82" y="69"/>
                  </a:moveTo>
                  <a:cubicBezTo>
                    <a:pt x="82" y="69"/>
                    <a:pt x="82" y="68"/>
                    <a:pt x="82" y="66"/>
                  </a:cubicBezTo>
                  <a:cubicBezTo>
                    <a:pt x="82" y="11"/>
                    <a:pt x="82" y="11"/>
                    <a:pt x="82" y="11"/>
                  </a:cubicBezTo>
                  <a:cubicBezTo>
                    <a:pt x="82" y="5"/>
                    <a:pt x="77" y="0"/>
                    <a:pt x="71" y="0"/>
                  </a:cubicBezTo>
                  <a:cubicBezTo>
                    <a:pt x="65" y="0"/>
                    <a:pt x="61" y="5"/>
                    <a:pt x="61" y="11"/>
                  </a:cubicBezTo>
                  <a:cubicBezTo>
                    <a:pt x="61" y="46"/>
                    <a:pt x="61" y="46"/>
                    <a:pt x="61" y="46"/>
                  </a:cubicBezTo>
                  <a:cubicBezTo>
                    <a:pt x="59" y="47"/>
                    <a:pt x="59" y="47"/>
                    <a:pt x="59" y="47"/>
                  </a:cubicBezTo>
                  <a:cubicBezTo>
                    <a:pt x="23" y="47"/>
                    <a:pt x="23" y="47"/>
                    <a:pt x="23" y="47"/>
                  </a:cubicBezTo>
                  <a:cubicBezTo>
                    <a:pt x="22" y="46"/>
                    <a:pt x="22" y="46"/>
                    <a:pt x="22" y="46"/>
                  </a:cubicBezTo>
                  <a:cubicBezTo>
                    <a:pt x="22" y="11"/>
                    <a:pt x="22" y="11"/>
                    <a:pt x="22" y="11"/>
                  </a:cubicBezTo>
                  <a:cubicBezTo>
                    <a:pt x="22" y="5"/>
                    <a:pt x="17" y="0"/>
                    <a:pt x="11" y="0"/>
                  </a:cubicBezTo>
                  <a:cubicBezTo>
                    <a:pt x="5" y="0"/>
                    <a:pt x="0" y="5"/>
                    <a:pt x="0" y="11"/>
                  </a:cubicBezTo>
                  <a:cubicBezTo>
                    <a:pt x="0" y="69"/>
                    <a:pt x="0" y="69"/>
                    <a:pt x="0" y="69"/>
                  </a:cubicBezTo>
                  <a:lnTo>
                    <a:pt x="82"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23" name="Google Shape;424;p47"/>
          <p:cNvPicPr preferRelativeResize="0"/>
          <p:nvPr/>
        </p:nvPicPr>
        <p:blipFill rotWithShape="1">
          <a:blip r:embed="rId12">
            <a:alphaModFix/>
          </a:blip>
          <a:srcRect l="2395" t="3739" r="4744"/>
          <a:stretch/>
        </p:blipFill>
        <p:spPr>
          <a:xfrm>
            <a:off x="5337449" y="3602828"/>
            <a:ext cx="2064904" cy="3015869"/>
          </a:xfrm>
          <a:prstGeom prst="rect">
            <a:avLst/>
          </a:prstGeom>
          <a:noFill/>
          <a:ln w="28575" cap="flat" cmpd="sng">
            <a:solidFill>
              <a:schemeClr val="dk1"/>
            </a:solidFill>
            <a:prstDash val="solid"/>
            <a:round/>
            <a:headEnd type="none" w="sm" len="sm"/>
            <a:tailEnd type="none" w="sm" len="sm"/>
          </a:ln>
          <a:effectLst>
            <a:outerShdw blurRad="50800" dist="38100" dir="2700000" algn="tl" rotWithShape="0">
              <a:prstClr val="black">
                <a:alpha val="40000"/>
              </a:prstClr>
            </a:outerShdw>
          </a:effectLst>
        </p:spPr>
      </p:pic>
      <p:sp>
        <p:nvSpPr>
          <p:cNvPr id="24"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solidFill>
                  <a:schemeClr val="tx1"/>
                </a:solidFill>
                <a:latin typeface="Arial" panose="020B0604020202020204" pitchFamily="34" charset="0"/>
                <a:ea typeface="Arial"/>
                <a:cs typeface="Arial" panose="020B0604020202020204" pitchFamily="34" charset="0"/>
                <a:sym typeface="Arial"/>
              </a:rPr>
              <a:t>Redskaber fra </a:t>
            </a:r>
            <a:r>
              <a:rPr lang="da-DK" sz="3400" b="1" i="1" dirty="0" smtClean="0">
                <a:solidFill>
                  <a:schemeClr val="tx1"/>
                </a:solidFill>
                <a:latin typeface="Arial" panose="020B0604020202020204" pitchFamily="34" charset="0"/>
                <a:ea typeface="Arial"/>
                <a:cs typeface="Arial" panose="020B0604020202020204" pitchFamily="34" charset="0"/>
                <a:sym typeface="Arial"/>
              </a:rPr>
              <a:t>Program for elevløft</a:t>
            </a:r>
            <a:endParaRPr lang="da-DK" sz="3400" b="1" i="1" dirty="0" smtClean="0">
              <a:solidFill>
                <a:schemeClr val="accent1"/>
              </a:solidFill>
              <a:latin typeface="Arial" panose="020B0604020202020204" pitchFamily="34" charset="0"/>
              <a:ea typeface="Arial"/>
              <a:cs typeface="Arial" panose="020B0604020202020204" pitchFamily="34" charset="0"/>
              <a:sym typeface="Arial"/>
            </a:endParaRPr>
          </a:p>
        </p:txBody>
      </p:sp>
      <p:sp>
        <p:nvSpPr>
          <p:cNvPr id="25" name="Google Shape;521;p57"/>
          <p:cNvSpPr/>
          <p:nvPr/>
        </p:nvSpPr>
        <p:spPr>
          <a:xfrm>
            <a:off x="931178" y="1131986"/>
            <a:ext cx="11489422" cy="3849853"/>
          </a:xfrm>
          <a:prstGeom prst="rect">
            <a:avLst/>
          </a:prstGeom>
          <a:noFill/>
          <a:ln>
            <a:noFill/>
          </a:ln>
        </p:spPr>
        <p:txBody>
          <a:bodyPr spcFirstLastPara="1" wrap="square" lIns="121900" tIns="60925" rIns="121900" bIns="60925" anchor="t" anchorCtr="0">
            <a:noAutofit/>
          </a:bodyPr>
          <a:lstStyle/>
          <a:p>
            <a:r>
              <a:rPr lang="da-DK" sz="1800" dirty="0" smtClean="0"/>
              <a:t>I forbindelse med arbejdet i </a:t>
            </a:r>
            <a:r>
              <a:rPr lang="da-DK" sz="1800" dirty="0" err="1" smtClean="0"/>
              <a:t>BUVM’s</a:t>
            </a:r>
            <a:r>
              <a:rPr lang="da-DK" sz="1800" dirty="0" smtClean="0"/>
              <a:t> ”Program for elevløft” fra skoleåret 2017/18 til skoleåret 2019/20 blev der i et samarbejde mellem BUVM og Rambøll lavet en række materialer </a:t>
            </a:r>
          </a:p>
          <a:p>
            <a:r>
              <a:rPr lang="da-DK" sz="1800" dirty="0" smtClean="0"/>
              <a:t>målrettet elever, der </a:t>
            </a:r>
            <a:r>
              <a:rPr lang="da-DK" dirty="0" smtClean="0"/>
              <a:t>er</a:t>
            </a:r>
            <a:r>
              <a:rPr lang="da-DK" sz="1800" dirty="0" smtClean="0"/>
              <a:t> fagligt udfordrede. </a:t>
            </a:r>
          </a:p>
          <a:p>
            <a:endParaRPr lang="da-DK" dirty="0"/>
          </a:p>
          <a:p>
            <a:r>
              <a:rPr lang="da-DK" sz="1800" dirty="0" smtClean="0"/>
              <a:t>Her kan man bl.a. finde redskaber, der </a:t>
            </a:r>
            <a:r>
              <a:rPr lang="da-DK" dirty="0" smtClean="0"/>
              <a:t>fokuserer på skrivning og på forberedelse til prøven i skriftlig </a:t>
            </a:r>
            <a:r>
              <a:rPr lang="da-DK" smtClean="0"/>
              <a:t>fremstilling.</a:t>
            </a:r>
            <a:endParaRPr lang="da-DK" dirty="0" smtClean="0">
              <a:latin typeface="Calibri"/>
              <a:cs typeface="Calibri"/>
              <a:sym typeface="Calibri"/>
            </a:endParaRPr>
          </a:p>
          <a:p>
            <a:endParaRPr lang="da-DK" sz="1800" dirty="0">
              <a:latin typeface="Calibri"/>
              <a:cs typeface="Calibri"/>
              <a:sym typeface="Calibri"/>
            </a:endParaRPr>
          </a:p>
          <a:p>
            <a:r>
              <a:rPr lang="da-DK" dirty="0">
                <a:cs typeface="Calibri"/>
                <a:sym typeface="Calibri"/>
              </a:rPr>
              <a:t>Redskaberne kan </a:t>
            </a:r>
            <a:r>
              <a:rPr lang="da-DK" dirty="0" smtClean="0">
                <a:cs typeface="Calibri"/>
                <a:sym typeface="Calibri"/>
              </a:rPr>
              <a:t>findes ved at klikke </a:t>
            </a:r>
            <a:r>
              <a:rPr lang="da-DK" dirty="0" smtClean="0">
                <a:cs typeface="Calibri"/>
                <a:sym typeface="Calibri"/>
                <a:hlinkClick r:id="rId13"/>
              </a:rPr>
              <a:t>her</a:t>
            </a:r>
            <a:r>
              <a:rPr lang="da-DK" dirty="0" smtClean="0">
                <a:cs typeface="Calibri"/>
                <a:sym typeface="Calibri"/>
              </a:rPr>
              <a:t> (alternativt kan man tilgå: kortlink.dk/2aqae).  </a:t>
            </a:r>
            <a:br>
              <a:rPr lang="da-DK" dirty="0" smtClean="0">
                <a:cs typeface="Calibri"/>
                <a:sym typeface="Calibri"/>
              </a:rPr>
            </a:br>
            <a:endParaRPr lang="da-DK" sz="1800" dirty="0" smtClean="0"/>
          </a:p>
        </p:txBody>
      </p:sp>
      <p:pic>
        <p:nvPicPr>
          <p:cNvPr id="4" name="Billede 3"/>
          <p:cNvPicPr>
            <a:picLocks noChangeAspect="1"/>
          </p:cNvPicPr>
          <p:nvPr/>
        </p:nvPicPr>
        <p:blipFill>
          <a:blip r:embed="rId14"/>
          <a:stretch>
            <a:fillRect/>
          </a:stretch>
        </p:blipFill>
        <p:spPr>
          <a:xfrm>
            <a:off x="609083" y="4464206"/>
            <a:ext cx="1884125" cy="1035265"/>
          </a:xfrm>
          <a:prstGeom prst="rect">
            <a:avLst/>
          </a:prstGeom>
        </p:spPr>
      </p:pic>
    </p:spTree>
    <p:extLst>
      <p:ext uri="{BB962C8B-B14F-4D97-AF65-F5344CB8AC3E}">
        <p14:creationId xmlns:p14="http://schemas.microsoft.com/office/powerpoint/2010/main" val="9239634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590" name="Google Shape;590;p67"/>
          <p:cNvPicPr preferRelativeResize="0">
            <a:picLocks noGrp="1"/>
          </p:cNvPicPr>
          <p:nvPr>
            <p:ph type="pic" idx="2"/>
          </p:nvPr>
        </p:nvPicPr>
        <p:blipFill rotWithShape="1">
          <a:blip r:embed="rId3">
            <a:alphaModFix/>
          </a:blip>
          <a:srcRect t="7802" b="7802"/>
          <a:stretch/>
        </p:blipFill>
        <p:spPr>
          <a:prstGeom prst="rect">
            <a:avLst/>
          </a:prstGeom>
          <a:noFill/>
          <a:ln>
            <a:noFill/>
          </a:ln>
        </p:spPr>
      </p:pic>
      <p:sp>
        <p:nvSpPr>
          <p:cNvPr id="593" name="Google Shape;593;p67"/>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dirty="0"/>
          </a:p>
        </p:txBody>
      </p:sp>
      <p:sp>
        <p:nvSpPr>
          <p:cNvPr id="592" name="Google Shape;592;p67"/>
          <p:cNvSpPr txBox="1">
            <a:spLocks noGrp="1"/>
          </p:cNvSpPr>
          <p:nvPr>
            <p:ph type="sldNum" idx="4294967295"/>
          </p:nvPr>
        </p:nvSpPr>
        <p:spPr>
          <a:xfrm>
            <a:off x="0" y="6911975"/>
            <a:ext cx="0" cy="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endParaRPr dirty="0"/>
          </a:p>
        </p:txBody>
      </p:sp>
      <p:sp>
        <p:nvSpPr>
          <p:cNvPr id="596" name="Google Shape;596;p67"/>
          <p:cNvSpPr/>
          <p:nvPr/>
        </p:nvSpPr>
        <p:spPr>
          <a:xfrm>
            <a:off x="877619" y="1321451"/>
            <a:ext cx="3727038"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a-DK" sz="4800" b="1" dirty="0">
                <a:solidFill>
                  <a:schemeClr val="tx1"/>
                </a:solidFill>
                <a:latin typeface="Source Sans Pro"/>
                <a:ea typeface="Source Sans Pro"/>
                <a:cs typeface="Source Sans Pro"/>
                <a:sym typeface="Source Sans Pro"/>
              </a:rPr>
              <a:t>Spørgsmål?</a:t>
            </a:r>
            <a:endParaRPr sz="4800" dirty="0">
              <a:solidFill>
                <a:schemeClr val="tx1"/>
              </a:solidFill>
              <a:sym typeface="Arial"/>
            </a:endParaRPr>
          </a:p>
        </p:txBody>
      </p:sp>
      <p:grpSp>
        <p:nvGrpSpPr>
          <p:cNvPr id="9" name="Group 4">
            <a:extLst>
              <a:ext uri="{FF2B5EF4-FFF2-40B4-BE49-F238E27FC236}">
                <a16:creationId xmlns:a16="http://schemas.microsoft.com/office/drawing/2014/main" id="{49690C66-A8CD-4D99-9425-482390F80A8E}"/>
              </a:ext>
            </a:extLst>
          </p:cNvPr>
          <p:cNvGrpSpPr>
            <a:grpSpLocks noChangeAspect="1"/>
          </p:cNvGrpSpPr>
          <p:nvPr/>
        </p:nvGrpSpPr>
        <p:grpSpPr bwMode="auto">
          <a:xfrm>
            <a:off x="2857870" y="5183149"/>
            <a:ext cx="1690795" cy="1196760"/>
            <a:chOff x="377" y="435"/>
            <a:chExt cx="397" cy="281"/>
          </a:xfrm>
        </p:grpSpPr>
        <p:sp>
          <p:nvSpPr>
            <p:cNvPr id="10" name="Freeform 5">
              <a:extLst>
                <a:ext uri="{FF2B5EF4-FFF2-40B4-BE49-F238E27FC236}">
                  <a16:creationId xmlns:a16="http://schemas.microsoft.com/office/drawing/2014/main" id="{A826984E-A739-4821-B85E-BAD2DB9FEBAD}"/>
                </a:ext>
              </a:extLst>
            </p:cNvPr>
            <p:cNvSpPr>
              <a:spLocks noEditPoints="1"/>
            </p:cNvSpPr>
            <p:nvPr/>
          </p:nvSpPr>
          <p:spPr bwMode="auto">
            <a:xfrm>
              <a:off x="377" y="435"/>
              <a:ext cx="397" cy="281"/>
            </a:xfrm>
            <a:custGeom>
              <a:avLst/>
              <a:gdLst>
                <a:gd name="T0" fmla="*/ 103 w 704"/>
                <a:gd name="T1" fmla="*/ 32 h 496"/>
                <a:gd name="T2" fmla="*/ 32 w 704"/>
                <a:gd name="T3" fmla="*/ 103 h 496"/>
                <a:gd name="T4" fmla="*/ 32 w 704"/>
                <a:gd name="T5" fmla="*/ 393 h 496"/>
                <a:gd name="T6" fmla="*/ 103 w 704"/>
                <a:gd name="T7" fmla="*/ 464 h 496"/>
                <a:gd name="T8" fmla="*/ 601 w 704"/>
                <a:gd name="T9" fmla="*/ 464 h 496"/>
                <a:gd name="T10" fmla="*/ 672 w 704"/>
                <a:gd name="T11" fmla="*/ 393 h 496"/>
                <a:gd name="T12" fmla="*/ 672 w 704"/>
                <a:gd name="T13" fmla="*/ 103 h 496"/>
                <a:gd name="T14" fmla="*/ 601 w 704"/>
                <a:gd name="T15" fmla="*/ 32 h 496"/>
                <a:gd name="T16" fmla="*/ 103 w 704"/>
                <a:gd name="T17" fmla="*/ 32 h 496"/>
                <a:gd name="T18" fmla="*/ 103 w 704"/>
                <a:gd name="T19" fmla="*/ 0 h 496"/>
                <a:gd name="T20" fmla="*/ 601 w 704"/>
                <a:gd name="T21" fmla="*/ 0 h 496"/>
                <a:gd name="T22" fmla="*/ 704 w 704"/>
                <a:gd name="T23" fmla="*/ 103 h 496"/>
                <a:gd name="T24" fmla="*/ 704 w 704"/>
                <a:gd name="T25" fmla="*/ 393 h 496"/>
                <a:gd name="T26" fmla="*/ 601 w 704"/>
                <a:gd name="T27" fmla="*/ 496 h 496"/>
                <a:gd name="T28" fmla="*/ 103 w 704"/>
                <a:gd name="T29" fmla="*/ 496 h 496"/>
                <a:gd name="T30" fmla="*/ 0 w 704"/>
                <a:gd name="T31" fmla="*/ 393 h 496"/>
                <a:gd name="T32" fmla="*/ 0 w 704"/>
                <a:gd name="T33" fmla="*/ 103 h 496"/>
                <a:gd name="T34" fmla="*/ 103 w 704"/>
                <a:gd name="T35"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496">
                  <a:moveTo>
                    <a:pt x="103" y="32"/>
                  </a:moveTo>
                  <a:cubicBezTo>
                    <a:pt x="64" y="32"/>
                    <a:pt x="32" y="64"/>
                    <a:pt x="32" y="103"/>
                  </a:cubicBezTo>
                  <a:cubicBezTo>
                    <a:pt x="32" y="393"/>
                    <a:pt x="32" y="393"/>
                    <a:pt x="32" y="393"/>
                  </a:cubicBezTo>
                  <a:cubicBezTo>
                    <a:pt x="32" y="432"/>
                    <a:pt x="64" y="464"/>
                    <a:pt x="103" y="464"/>
                  </a:cubicBezTo>
                  <a:cubicBezTo>
                    <a:pt x="601" y="464"/>
                    <a:pt x="601" y="464"/>
                    <a:pt x="601" y="464"/>
                  </a:cubicBezTo>
                  <a:cubicBezTo>
                    <a:pt x="640" y="464"/>
                    <a:pt x="672" y="432"/>
                    <a:pt x="672" y="393"/>
                  </a:cubicBezTo>
                  <a:cubicBezTo>
                    <a:pt x="672" y="103"/>
                    <a:pt x="672" y="103"/>
                    <a:pt x="672" y="103"/>
                  </a:cubicBezTo>
                  <a:cubicBezTo>
                    <a:pt x="672" y="64"/>
                    <a:pt x="640" y="32"/>
                    <a:pt x="601" y="32"/>
                  </a:cubicBezTo>
                  <a:lnTo>
                    <a:pt x="103" y="32"/>
                  </a:lnTo>
                  <a:close/>
                  <a:moveTo>
                    <a:pt x="103" y="0"/>
                  </a:moveTo>
                  <a:cubicBezTo>
                    <a:pt x="601" y="0"/>
                    <a:pt x="601" y="0"/>
                    <a:pt x="601" y="0"/>
                  </a:cubicBezTo>
                  <a:cubicBezTo>
                    <a:pt x="658" y="0"/>
                    <a:pt x="704" y="46"/>
                    <a:pt x="704" y="103"/>
                  </a:cubicBezTo>
                  <a:cubicBezTo>
                    <a:pt x="704" y="393"/>
                    <a:pt x="704" y="393"/>
                    <a:pt x="704" y="393"/>
                  </a:cubicBezTo>
                  <a:cubicBezTo>
                    <a:pt x="704" y="450"/>
                    <a:pt x="658" y="496"/>
                    <a:pt x="601" y="496"/>
                  </a:cubicBezTo>
                  <a:cubicBezTo>
                    <a:pt x="103" y="496"/>
                    <a:pt x="103" y="496"/>
                    <a:pt x="103" y="496"/>
                  </a:cubicBezTo>
                  <a:cubicBezTo>
                    <a:pt x="46" y="496"/>
                    <a:pt x="0" y="450"/>
                    <a:pt x="0" y="393"/>
                  </a:cubicBezTo>
                  <a:cubicBezTo>
                    <a:pt x="0" y="103"/>
                    <a:pt x="0" y="103"/>
                    <a:pt x="0" y="103"/>
                  </a:cubicBezTo>
                  <a:cubicBezTo>
                    <a:pt x="0" y="46"/>
                    <a:pt x="46" y="0"/>
                    <a:pt x="103"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E951C6DD-AC71-40DA-B969-6CA89301C586}"/>
                </a:ext>
              </a:extLst>
            </p:cNvPr>
            <p:cNvSpPr>
              <a:spLocks/>
            </p:cNvSpPr>
            <p:nvPr/>
          </p:nvSpPr>
          <p:spPr bwMode="auto">
            <a:xfrm>
              <a:off x="421" y="471"/>
              <a:ext cx="309" cy="146"/>
            </a:xfrm>
            <a:custGeom>
              <a:avLst/>
              <a:gdLst>
                <a:gd name="T0" fmla="*/ 519 w 548"/>
                <a:gd name="T1" fmla="*/ 6 h 259"/>
                <a:gd name="T2" fmla="*/ 542 w 548"/>
                <a:gd name="T3" fmla="*/ 7 h 259"/>
                <a:gd name="T4" fmla="*/ 541 w 548"/>
                <a:gd name="T5" fmla="*/ 30 h 259"/>
                <a:gd name="T6" fmla="*/ 285 w 548"/>
                <a:gd name="T7" fmla="*/ 254 h 259"/>
                <a:gd name="T8" fmla="*/ 263 w 548"/>
                <a:gd name="T9" fmla="*/ 254 h 259"/>
                <a:gd name="T10" fmla="*/ 7 w 548"/>
                <a:gd name="T11" fmla="*/ 30 h 259"/>
                <a:gd name="T12" fmla="*/ 6 w 548"/>
                <a:gd name="T13" fmla="*/ 7 h 259"/>
                <a:gd name="T14" fmla="*/ 29 w 548"/>
                <a:gd name="T15" fmla="*/ 6 h 259"/>
                <a:gd name="T16" fmla="*/ 274 w 548"/>
                <a:gd name="T17" fmla="*/ 221 h 259"/>
                <a:gd name="T18" fmla="*/ 519 w 548"/>
                <a:gd name="T19" fmla="*/ 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259">
                  <a:moveTo>
                    <a:pt x="519" y="6"/>
                  </a:moveTo>
                  <a:cubicBezTo>
                    <a:pt x="526" y="0"/>
                    <a:pt x="536" y="1"/>
                    <a:pt x="542" y="7"/>
                  </a:cubicBezTo>
                  <a:cubicBezTo>
                    <a:pt x="548" y="14"/>
                    <a:pt x="547" y="24"/>
                    <a:pt x="541" y="30"/>
                  </a:cubicBezTo>
                  <a:cubicBezTo>
                    <a:pt x="285" y="254"/>
                    <a:pt x="285" y="254"/>
                    <a:pt x="285" y="254"/>
                  </a:cubicBezTo>
                  <a:cubicBezTo>
                    <a:pt x="279" y="259"/>
                    <a:pt x="269" y="259"/>
                    <a:pt x="263" y="254"/>
                  </a:cubicBezTo>
                  <a:cubicBezTo>
                    <a:pt x="7" y="30"/>
                    <a:pt x="7" y="30"/>
                    <a:pt x="7" y="30"/>
                  </a:cubicBezTo>
                  <a:cubicBezTo>
                    <a:pt x="1" y="24"/>
                    <a:pt x="0" y="14"/>
                    <a:pt x="6" y="7"/>
                  </a:cubicBezTo>
                  <a:cubicBezTo>
                    <a:pt x="12" y="1"/>
                    <a:pt x="22" y="0"/>
                    <a:pt x="29" y="6"/>
                  </a:cubicBezTo>
                  <a:cubicBezTo>
                    <a:pt x="274" y="221"/>
                    <a:pt x="274" y="221"/>
                    <a:pt x="274" y="221"/>
                  </a:cubicBezTo>
                  <a:lnTo>
                    <a:pt x="51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3" name="Billede 2"/>
          <p:cNvPicPr>
            <a:picLocks noChangeAspect="1"/>
          </p:cNvPicPr>
          <p:nvPr/>
        </p:nvPicPr>
        <p:blipFill rotWithShape="1">
          <a:blip r:embed="rId4">
            <a:extLst>
              <a:ext uri="{28A0092B-C50C-407E-A947-70E740481C1C}">
                <a14:useLocalDpi xmlns:a14="http://schemas.microsoft.com/office/drawing/2010/main" val="0"/>
              </a:ext>
            </a:extLst>
          </a:blip>
          <a:srcRect l="1708" b="5961"/>
          <a:stretch/>
        </p:blipFill>
        <p:spPr>
          <a:xfrm>
            <a:off x="4855027" y="5183149"/>
            <a:ext cx="6663097" cy="1196760"/>
          </a:xfrm>
          <a:prstGeom prst="rect">
            <a:avLst/>
          </a:prstGeom>
          <a:ln w="28575">
            <a:solidFill>
              <a:schemeClr val="accent3"/>
            </a:solidFill>
          </a:ln>
        </p:spPr>
      </p:pic>
    </p:spTree>
    <p:extLst>
      <p:ext uri="{BB962C8B-B14F-4D97-AF65-F5344CB8AC3E}">
        <p14:creationId xmlns:p14="http://schemas.microsoft.com/office/powerpoint/2010/main" val="1191607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ctrTitle"/>
          </p:nvPr>
        </p:nvSpPr>
        <p:spPr>
          <a:xfrm>
            <a:off x="511850" y="623375"/>
            <a:ext cx="9118533" cy="1692000"/>
          </a:xfrm>
          <a:prstGeom prst="rect">
            <a:avLst/>
          </a:prstGeom>
          <a:noFill/>
          <a:ln>
            <a:noFill/>
          </a:ln>
        </p:spPr>
        <p:txBody>
          <a:bodyPr spcFirstLastPara="1" wrap="square" lIns="0" tIns="0" rIns="0" bIns="0" anchor="t" anchorCtr="0">
            <a:noAutofit/>
          </a:bodyPr>
          <a:lstStyle/>
          <a:p>
            <a:pPr lvl="0"/>
            <a:r>
              <a:rPr lang="da-DK" sz="4000" b="1" dirty="0">
                <a:latin typeface="Arial"/>
                <a:ea typeface="Arial"/>
                <a:cs typeface="Arial"/>
                <a:sym typeface="Arial"/>
              </a:rPr>
              <a:t>Til </a:t>
            </a:r>
            <a:r>
              <a:rPr lang="da-DK" sz="4000" b="1" dirty="0" smtClean="0">
                <a:latin typeface="Arial"/>
                <a:ea typeface="Arial"/>
                <a:cs typeface="Arial"/>
                <a:sym typeface="Arial"/>
              </a:rPr>
              <a:t>læreren – materialets opbygning </a:t>
            </a:r>
            <a:endParaRPr sz="4000" b="1" dirty="0">
              <a:latin typeface="Arial"/>
              <a:ea typeface="Arial"/>
              <a:cs typeface="Arial"/>
              <a:sym typeface="Arial"/>
            </a:endParaRPr>
          </a:p>
        </p:txBody>
      </p:sp>
      <p:sp>
        <p:nvSpPr>
          <p:cNvPr id="5"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7" name="Google Shape;203;p25"/>
          <p:cNvSpPr/>
          <p:nvPr/>
        </p:nvSpPr>
        <p:spPr>
          <a:xfrm>
            <a:off x="533140" y="1695617"/>
            <a:ext cx="11060146" cy="4955553"/>
          </a:xfrm>
          <a:prstGeom prst="rect">
            <a:avLst/>
          </a:prstGeom>
          <a:noFill/>
          <a:ln>
            <a:noFill/>
          </a:ln>
        </p:spPr>
        <p:txBody>
          <a:bodyPr spcFirstLastPara="1" wrap="square" lIns="91425" tIns="45700" rIns="91425" bIns="45700" anchor="t" anchorCtr="0">
            <a:noAutofit/>
          </a:bodyPr>
          <a:lstStyle/>
          <a:p>
            <a:pPr>
              <a:buClr>
                <a:schemeClr val="dk1"/>
              </a:buClr>
              <a:buSzPts val="2800"/>
            </a:pPr>
            <a:r>
              <a:rPr lang="da-DK" dirty="0">
                <a:ea typeface="Verdana"/>
                <a:cs typeface="Verdana"/>
                <a:sym typeface="Verdana"/>
              </a:rPr>
              <a:t>Materialet om </a:t>
            </a:r>
            <a:r>
              <a:rPr lang="da-DK" dirty="0" smtClean="0">
                <a:ea typeface="Verdana"/>
                <a:cs typeface="Verdana"/>
                <a:sym typeface="Verdana"/>
              </a:rPr>
              <a:t>prøven i skriftlig fremstilling i dansk </a:t>
            </a:r>
            <a:r>
              <a:rPr lang="da-DK" dirty="0">
                <a:ea typeface="Verdana"/>
                <a:cs typeface="Verdana"/>
                <a:sym typeface="Verdana"/>
              </a:rPr>
              <a:t>er en PowerPoint-præsentation, og det indeholder </a:t>
            </a:r>
            <a:r>
              <a:rPr lang="da-DK" dirty="0" smtClean="0">
                <a:ea typeface="Verdana"/>
                <a:cs typeface="Verdana"/>
                <a:sym typeface="Verdana"/>
              </a:rPr>
              <a:t>3 </a:t>
            </a:r>
            <a:r>
              <a:rPr lang="da-DK" dirty="0">
                <a:ea typeface="Verdana"/>
                <a:cs typeface="Verdana"/>
                <a:sym typeface="Verdana"/>
              </a:rPr>
              <a:t>dele (der henvender sig til eleverne). Det kan redigeres og kan tilpasses og differentieres efter behov og elevgruppe.</a:t>
            </a:r>
            <a:r>
              <a:rPr lang="da-DK" dirty="0">
                <a:solidFill>
                  <a:schemeClr val="dk1"/>
                </a:solidFill>
                <a:ea typeface="Verdana"/>
                <a:cs typeface="Verdana"/>
                <a:sym typeface="Verdana"/>
              </a:rPr>
              <a:t> </a:t>
            </a:r>
            <a:r>
              <a:rPr lang="da-DK" dirty="0">
                <a:ea typeface="Verdana"/>
                <a:cs typeface="Verdana"/>
                <a:sym typeface="Verdana"/>
              </a:rPr>
              <a:t> </a:t>
            </a:r>
          </a:p>
          <a:p>
            <a:pPr lvl="0">
              <a:buClr>
                <a:schemeClr val="dk1"/>
              </a:buClr>
              <a:buSzPts val="2800"/>
            </a:pPr>
            <a:endParaRPr lang="da-DK" dirty="0">
              <a:ea typeface="Verdana"/>
              <a:cs typeface="Verdana"/>
              <a:sym typeface="Verdana"/>
            </a:endParaRPr>
          </a:p>
          <a:p>
            <a:pPr lvl="0">
              <a:buClr>
                <a:schemeClr val="dk1"/>
              </a:buClr>
              <a:buSzPts val="2800"/>
            </a:pPr>
            <a:r>
              <a:rPr lang="da-DK" dirty="0">
                <a:ea typeface="Verdana"/>
                <a:cs typeface="Verdana"/>
                <a:sym typeface="Verdana"/>
              </a:rPr>
              <a:t>Materialet består af:</a:t>
            </a:r>
          </a:p>
          <a:p>
            <a:pPr lvl="1">
              <a:buClr>
                <a:schemeClr val="bg2"/>
              </a:buClr>
              <a:buSzPts val="2800"/>
            </a:pPr>
            <a:endParaRPr lang="da-DK" sz="1800" b="1" dirty="0" smtClean="0">
              <a:latin typeface="Verdana"/>
              <a:ea typeface="Verdana"/>
              <a:cs typeface="Verdana"/>
              <a:sym typeface="Verdana"/>
            </a:endParaRPr>
          </a:p>
          <a:p>
            <a:pPr lvl="1">
              <a:buClr>
                <a:schemeClr val="bg2"/>
              </a:buClr>
              <a:buSzPts val="2800"/>
            </a:pPr>
            <a:r>
              <a:rPr lang="da-DK" sz="1800" b="1" dirty="0">
                <a:latin typeface="Verdana"/>
                <a:ea typeface="Verdana"/>
                <a:cs typeface="Verdana"/>
                <a:sym typeface="Verdana"/>
              </a:rPr>
              <a:t>	</a:t>
            </a:r>
            <a:r>
              <a:rPr lang="da-DK" sz="1800" b="1" dirty="0" smtClean="0">
                <a:latin typeface="Verdana"/>
                <a:ea typeface="Verdana"/>
                <a:cs typeface="Verdana"/>
                <a:sym typeface="Verdana"/>
              </a:rPr>
              <a:t>Del 1: </a:t>
            </a:r>
            <a:r>
              <a:rPr lang="da-DK" dirty="0" smtClean="0">
                <a:latin typeface="Verdana"/>
                <a:ea typeface="Verdana"/>
                <a:cs typeface="Verdana"/>
                <a:sym typeface="Verdana"/>
              </a:rPr>
              <a:t>Rammer for prøven og samtalerunde (slide 6)</a:t>
            </a:r>
          </a:p>
          <a:p>
            <a:pPr lvl="1">
              <a:buClr>
                <a:schemeClr val="bg2"/>
              </a:buClr>
              <a:buSzPts val="2800"/>
            </a:pPr>
            <a:endParaRPr lang="da-DK" sz="1800" b="1" dirty="0">
              <a:latin typeface="Verdana"/>
              <a:ea typeface="Verdana"/>
              <a:cs typeface="Verdana"/>
              <a:sym typeface="Verdana"/>
            </a:endParaRPr>
          </a:p>
          <a:p>
            <a:pPr lvl="1">
              <a:buClr>
                <a:schemeClr val="bg2"/>
              </a:buClr>
              <a:buSzPts val="2800"/>
            </a:pPr>
            <a:r>
              <a:rPr lang="da-DK" sz="1800" b="1" dirty="0" smtClean="0">
                <a:latin typeface="Verdana"/>
                <a:ea typeface="Verdana"/>
                <a:cs typeface="Verdana"/>
                <a:sym typeface="Verdana"/>
              </a:rPr>
              <a:t>	Del 2: </a:t>
            </a:r>
            <a:r>
              <a:rPr lang="da-DK" dirty="0" smtClean="0">
                <a:ea typeface="Verdana"/>
                <a:cs typeface="Verdana"/>
                <a:sym typeface="Verdana"/>
              </a:rPr>
              <a:t>Valg af opgave og opgavelæsning </a:t>
            </a:r>
            <a:r>
              <a:rPr lang="da-DK" dirty="0">
                <a:ea typeface="Verdana"/>
                <a:cs typeface="Verdana"/>
                <a:sym typeface="Verdana"/>
              </a:rPr>
              <a:t>(slide </a:t>
            </a:r>
            <a:r>
              <a:rPr lang="da-DK" dirty="0" smtClean="0">
                <a:ea typeface="Verdana"/>
                <a:cs typeface="Verdana"/>
                <a:sym typeface="Verdana"/>
              </a:rPr>
              <a:t>11)</a:t>
            </a:r>
            <a:endParaRPr lang="da-DK" dirty="0">
              <a:ea typeface="Verdana"/>
              <a:cs typeface="Verdana"/>
              <a:sym typeface="Verdana"/>
            </a:endParaRPr>
          </a:p>
          <a:p>
            <a:pPr lvl="1">
              <a:buClr>
                <a:schemeClr val="bg2"/>
              </a:buClr>
              <a:buSzPts val="2800"/>
            </a:pPr>
            <a:endParaRPr lang="da-DK" sz="1800" dirty="0" smtClean="0">
              <a:latin typeface="Verdana"/>
              <a:ea typeface="Verdana"/>
              <a:cs typeface="Verdana"/>
              <a:sym typeface="Verdana"/>
            </a:endParaRPr>
          </a:p>
          <a:p>
            <a:pPr lvl="1">
              <a:buClr>
                <a:schemeClr val="bg2"/>
              </a:buClr>
              <a:buSzPts val="2800"/>
            </a:pPr>
            <a:r>
              <a:rPr lang="da-DK" sz="1800" b="1" dirty="0" smtClean="0">
                <a:latin typeface="Verdana"/>
                <a:ea typeface="Verdana"/>
                <a:cs typeface="Verdana"/>
                <a:sym typeface="Verdana"/>
              </a:rPr>
              <a:t>	Del 3: </a:t>
            </a:r>
            <a:r>
              <a:rPr lang="da-DK" dirty="0" smtClean="0">
                <a:latin typeface="Verdana"/>
                <a:ea typeface="Verdana"/>
                <a:cs typeface="Verdana"/>
                <a:sym typeface="Verdana"/>
              </a:rPr>
              <a:t>Gode råd til prøven</a:t>
            </a:r>
            <a:r>
              <a:rPr lang="da-DK" dirty="0" smtClean="0">
                <a:ea typeface="Verdana"/>
                <a:cs typeface="Verdana"/>
                <a:sym typeface="Verdana"/>
              </a:rPr>
              <a:t> (slide 17)</a:t>
            </a:r>
            <a:endParaRPr lang="da-DK" dirty="0" smtClean="0">
              <a:latin typeface="Verdana"/>
              <a:ea typeface="Verdana"/>
              <a:cs typeface="Verdana"/>
              <a:sym typeface="Verdana"/>
            </a:endParaRPr>
          </a:p>
          <a:p>
            <a:pPr lvl="1">
              <a:buClr>
                <a:schemeClr val="bg2"/>
              </a:buClr>
              <a:buSzPts val="2800"/>
            </a:pPr>
            <a:endParaRPr lang="da-DK" sz="1800" dirty="0">
              <a:latin typeface="Verdana"/>
              <a:ea typeface="Verdana"/>
              <a:cs typeface="Verdana"/>
              <a:sym typeface="Verdana"/>
            </a:endParaRPr>
          </a:p>
          <a:p>
            <a:pPr lvl="1">
              <a:buClr>
                <a:schemeClr val="bg2"/>
              </a:buClr>
              <a:buSzPts val="2800"/>
            </a:pPr>
            <a:r>
              <a:rPr lang="da-DK" dirty="0" smtClean="0">
                <a:latin typeface="Verdana"/>
                <a:ea typeface="Verdana"/>
                <a:cs typeface="Verdana"/>
                <a:sym typeface="Verdana"/>
              </a:rPr>
              <a:t>	</a:t>
            </a:r>
            <a:endParaRPr lang="da-DK" sz="1800" dirty="0">
              <a:latin typeface="Verdana"/>
              <a:ea typeface="Verdana"/>
              <a:cs typeface="Verdana"/>
              <a:sym typeface="Verdana"/>
            </a:endParaRPr>
          </a:p>
          <a:p>
            <a:pPr marL="285750" lvl="1" indent="-285750">
              <a:buClr>
                <a:schemeClr val="bg2"/>
              </a:buClr>
              <a:buSzPts val="2800"/>
              <a:buFont typeface="Arial" panose="020B0604020202020204" pitchFamily="34" charset="0"/>
              <a:buChar char="•"/>
            </a:pPr>
            <a:endParaRPr lang="da-DK" sz="1800" dirty="0" smtClean="0">
              <a:latin typeface="Verdana"/>
              <a:ea typeface="Verdana"/>
              <a:cs typeface="Verdana"/>
              <a:sym typeface="Verdana"/>
            </a:endParaRPr>
          </a:p>
          <a:p>
            <a:pPr lvl="1">
              <a:buClr>
                <a:schemeClr val="dk1"/>
              </a:buClr>
              <a:buSzPts val="2800"/>
            </a:pPr>
            <a:endParaRPr lang="da-DK" sz="2000" dirty="0">
              <a:latin typeface="Verdana"/>
              <a:ea typeface="Verdana"/>
              <a:cs typeface="Verdana"/>
              <a:sym typeface="Verdana"/>
            </a:endParaRPr>
          </a:p>
          <a:p>
            <a:pPr marL="342900" lvl="1" indent="-342900">
              <a:buClr>
                <a:schemeClr val="dk1"/>
              </a:buClr>
              <a:buSzPts val="2800"/>
              <a:buFont typeface="Calibri" panose="020F0502020204030204" pitchFamily="34" charset="0"/>
              <a:buChar char="→"/>
            </a:pPr>
            <a:endParaRPr sz="2000" dirty="0">
              <a:latin typeface="Verdana"/>
              <a:ea typeface="Verdana"/>
              <a:cs typeface="Verdana"/>
              <a:sym typeface="Verdana"/>
            </a:endParaRPr>
          </a:p>
        </p:txBody>
      </p:sp>
    </p:spTree>
    <p:extLst>
      <p:ext uri="{BB962C8B-B14F-4D97-AF65-F5344CB8AC3E}">
        <p14:creationId xmlns:p14="http://schemas.microsoft.com/office/powerpoint/2010/main" val="2245685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ctrTitle"/>
          </p:nvPr>
        </p:nvSpPr>
        <p:spPr>
          <a:xfrm>
            <a:off x="511849" y="623375"/>
            <a:ext cx="10843505" cy="1692000"/>
          </a:xfrm>
          <a:prstGeom prst="rect">
            <a:avLst/>
          </a:prstGeom>
          <a:noFill/>
          <a:ln>
            <a:noFill/>
          </a:ln>
        </p:spPr>
        <p:txBody>
          <a:bodyPr spcFirstLastPara="1" wrap="square" lIns="0" tIns="0" rIns="0" bIns="0" anchor="t" anchorCtr="0">
            <a:noAutofit/>
          </a:bodyPr>
          <a:lstStyle/>
          <a:p>
            <a:pPr lvl="0"/>
            <a:r>
              <a:rPr lang="da-DK" sz="4000" b="1" dirty="0" err="1" smtClean="0">
                <a:latin typeface="Arial"/>
                <a:ea typeface="Arial"/>
                <a:cs typeface="Arial"/>
                <a:sym typeface="Arial"/>
              </a:rPr>
              <a:t>Øveprøver</a:t>
            </a:r>
            <a:r>
              <a:rPr lang="da-DK" sz="4000" b="1" dirty="0" smtClean="0">
                <a:latin typeface="Arial"/>
                <a:ea typeface="Arial"/>
                <a:cs typeface="Arial"/>
                <a:sym typeface="Arial"/>
              </a:rPr>
              <a:t> og eksempelprøver</a:t>
            </a:r>
            <a:endParaRPr sz="4000" b="1" dirty="0">
              <a:latin typeface="Arial"/>
              <a:ea typeface="Arial"/>
              <a:cs typeface="Arial"/>
              <a:sym typeface="Arial"/>
            </a:endParaRPr>
          </a:p>
        </p:txBody>
      </p:sp>
      <p:sp>
        <p:nvSpPr>
          <p:cNvPr id="203" name="Google Shape;203;p25"/>
          <p:cNvSpPr/>
          <p:nvPr/>
        </p:nvSpPr>
        <p:spPr>
          <a:xfrm>
            <a:off x="511850" y="1695618"/>
            <a:ext cx="11347070" cy="3108600"/>
          </a:xfrm>
          <a:prstGeom prst="rect">
            <a:avLst/>
          </a:prstGeom>
          <a:noFill/>
          <a:ln>
            <a:noFill/>
          </a:ln>
        </p:spPr>
        <p:txBody>
          <a:bodyPr spcFirstLastPara="1" wrap="square" lIns="91425" tIns="45700" rIns="91425" bIns="45700" anchor="t" anchorCtr="0">
            <a:noAutofit/>
          </a:bodyPr>
          <a:lstStyle/>
          <a:p>
            <a:pPr lvl="1">
              <a:buClr>
                <a:schemeClr val="bg2"/>
              </a:buClr>
              <a:buSzPts val="2800"/>
            </a:pPr>
            <a:endParaRPr lang="da-DK" sz="1800" dirty="0" smtClean="0">
              <a:solidFill>
                <a:schemeClr val="bg2"/>
              </a:solidFill>
              <a:latin typeface="Verdana"/>
              <a:ea typeface="Verdana"/>
              <a:cs typeface="Verdana"/>
              <a:sym typeface="Verdana"/>
            </a:endParaRPr>
          </a:p>
          <a:p>
            <a:pPr lvl="1">
              <a:buClr>
                <a:schemeClr val="bg2"/>
              </a:buClr>
              <a:buSzPts val="2800"/>
            </a:pPr>
            <a:endParaRPr lang="da-DK" sz="1800" dirty="0" smtClean="0">
              <a:solidFill>
                <a:schemeClr val="bg2"/>
              </a:solidFill>
              <a:latin typeface="Verdana"/>
              <a:ea typeface="Verdana"/>
              <a:cs typeface="Verdana"/>
              <a:sym typeface="Verdana"/>
            </a:endParaRPr>
          </a:p>
          <a:p>
            <a:pPr lvl="1">
              <a:buClr>
                <a:schemeClr val="bg2"/>
              </a:buClr>
              <a:buSzPts val="2800"/>
            </a:pPr>
            <a:endParaRPr lang="da-DK" sz="1800" dirty="0">
              <a:solidFill>
                <a:schemeClr val="bg2"/>
              </a:solidFill>
              <a:latin typeface="Verdana"/>
              <a:ea typeface="Verdana"/>
              <a:cs typeface="Verdana"/>
              <a:sym typeface="Verdana"/>
            </a:endParaRPr>
          </a:p>
          <a:p>
            <a:pPr lvl="1">
              <a:buClr>
                <a:schemeClr val="bg2"/>
              </a:buClr>
              <a:buSzPts val="2800"/>
            </a:pPr>
            <a:endParaRPr lang="da-DK" sz="1800" dirty="0" smtClean="0">
              <a:solidFill>
                <a:schemeClr val="bg2"/>
              </a:solidFill>
              <a:latin typeface="Verdana"/>
              <a:ea typeface="Verdana"/>
              <a:cs typeface="Verdana"/>
              <a:sym typeface="Verdana"/>
            </a:endParaRPr>
          </a:p>
          <a:p>
            <a:pPr marL="342900" lvl="1" indent="-342900">
              <a:buClr>
                <a:schemeClr val="bg2"/>
              </a:buClr>
              <a:buSzPts val="2800"/>
              <a:buFont typeface="Arial" panose="020B0604020202020204" pitchFamily="34" charset="0"/>
              <a:buChar char="•"/>
            </a:pPr>
            <a:endParaRPr lang="da-DK" sz="1800" dirty="0" smtClean="0">
              <a:solidFill>
                <a:schemeClr val="bg2"/>
              </a:solidFill>
              <a:latin typeface="Verdana"/>
              <a:ea typeface="Verdana"/>
              <a:cs typeface="Verdana"/>
              <a:sym typeface="Verdana"/>
            </a:endParaRPr>
          </a:p>
          <a:p>
            <a:pPr marL="285750" lvl="1" indent="-285750">
              <a:buClr>
                <a:schemeClr val="bg2"/>
              </a:buClr>
              <a:buSzPts val="2800"/>
              <a:buFont typeface="Arial" panose="020B0604020202020204" pitchFamily="34" charset="0"/>
              <a:buChar char="•"/>
            </a:pPr>
            <a:endParaRPr lang="da-DK" sz="1800" dirty="0" smtClean="0">
              <a:solidFill>
                <a:schemeClr val="bg2"/>
              </a:solidFill>
              <a:latin typeface="Verdana"/>
              <a:ea typeface="Verdana"/>
              <a:cs typeface="Verdana"/>
              <a:sym typeface="Verdana"/>
            </a:endParaRPr>
          </a:p>
          <a:p>
            <a:pPr lvl="1">
              <a:buClr>
                <a:schemeClr val="dk1"/>
              </a:buClr>
              <a:buSzPts val="2800"/>
            </a:pPr>
            <a:endParaRPr lang="da-DK" sz="2000" dirty="0">
              <a:solidFill>
                <a:schemeClr val="dk1"/>
              </a:solidFill>
              <a:latin typeface="Verdana"/>
              <a:ea typeface="Verdana"/>
              <a:cs typeface="Verdana"/>
              <a:sym typeface="Verdana"/>
            </a:endParaRPr>
          </a:p>
          <a:p>
            <a:pPr marL="342900" lvl="1" indent="-342900">
              <a:buClr>
                <a:schemeClr val="dk1"/>
              </a:buClr>
              <a:buSzPts val="2800"/>
              <a:buFont typeface="Calibri" panose="020F0502020204030204" pitchFamily="34" charset="0"/>
              <a:buChar char="→"/>
            </a:pPr>
            <a:endParaRPr sz="2000" dirty="0">
              <a:solidFill>
                <a:schemeClr val="dk1"/>
              </a:solidFill>
              <a:latin typeface="Verdana"/>
              <a:ea typeface="Verdana"/>
              <a:cs typeface="Verdana"/>
              <a:sym typeface="Verdana"/>
            </a:endParaRPr>
          </a:p>
        </p:txBody>
      </p:sp>
      <p:sp>
        <p:nvSpPr>
          <p:cNvPr id="5"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9" name="Google Shape;203;p25"/>
          <p:cNvSpPr/>
          <p:nvPr/>
        </p:nvSpPr>
        <p:spPr>
          <a:xfrm>
            <a:off x="424764" y="1673650"/>
            <a:ext cx="11347070" cy="3108600"/>
          </a:xfrm>
          <a:prstGeom prst="rect">
            <a:avLst/>
          </a:prstGeom>
          <a:noFill/>
          <a:ln>
            <a:noFill/>
          </a:ln>
        </p:spPr>
        <p:txBody>
          <a:bodyPr spcFirstLastPara="1" wrap="square" lIns="91425" tIns="45700" rIns="91425" bIns="45700" anchor="t" anchorCtr="0">
            <a:noAutofit/>
          </a:bodyPr>
          <a:lstStyle/>
          <a:p>
            <a:pPr lvl="0">
              <a:buClr>
                <a:schemeClr val="dk1"/>
              </a:buClr>
              <a:buSzPts val="2800"/>
            </a:pPr>
            <a:r>
              <a:rPr lang="da-DK" dirty="0"/>
              <a:t>Styrelsen for Undervisning og Kvalitet og Styrelsen for It og Læring gør det muligt for skolerne at afvikle tidligere stillede prøver på </a:t>
            </a:r>
            <a:r>
              <a:rPr lang="da-DK" dirty="0" smtClean="0"/>
              <a:t>testogprøver.dk.</a:t>
            </a:r>
          </a:p>
          <a:p>
            <a:pPr lvl="0">
              <a:buClr>
                <a:schemeClr val="dk1"/>
              </a:buClr>
              <a:buSzPts val="2800"/>
            </a:pPr>
            <a:endParaRPr lang="da-DK" dirty="0" smtClean="0"/>
          </a:p>
          <a:p>
            <a:pPr fontAlgn="base"/>
            <a:r>
              <a:rPr lang="da-DK" dirty="0" err="1"/>
              <a:t>Øveprøver</a:t>
            </a:r>
            <a:r>
              <a:rPr lang="da-DK" dirty="0"/>
              <a:t> er en mulighed for skolerne til at vise eleverne, hvordan prøverne bliver afviklet i testogprøver.dk, og skolerne vil eventuelt kunne anvende </a:t>
            </a:r>
            <a:r>
              <a:rPr lang="da-DK" dirty="0" err="1"/>
              <a:t>øveprøverne</a:t>
            </a:r>
            <a:r>
              <a:rPr lang="da-DK" dirty="0"/>
              <a:t> som terminsprøver</a:t>
            </a:r>
            <a:r>
              <a:rPr lang="da-DK" dirty="0" smtClean="0"/>
              <a:t>.</a:t>
            </a:r>
          </a:p>
          <a:p>
            <a:pPr fontAlgn="base"/>
            <a:endParaRPr lang="da-DK" dirty="0"/>
          </a:p>
          <a:p>
            <a:pPr fontAlgn="base"/>
            <a:r>
              <a:rPr lang="da-DK" dirty="0"/>
              <a:t>Uanset hvordan skolerne anvender </a:t>
            </a:r>
            <a:r>
              <a:rPr lang="da-DK" dirty="0" err="1"/>
              <a:t>øveprøverne</a:t>
            </a:r>
            <a:r>
              <a:rPr lang="da-DK" dirty="0"/>
              <a:t>, skal det understreges, at de alene er et tilbud, og at anvendelsen er skolernes egen beslutning</a:t>
            </a:r>
            <a:r>
              <a:rPr lang="da-DK" dirty="0" smtClean="0"/>
              <a:t>.</a:t>
            </a:r>
          </a:p>
          <a:p>
            <a:pPr fontAlgn="base"/>
            <a:endParaRPr lang="da-DK" dirty="0"/>
          </a:p>
          <a:p>
            <a:pPr fontAlgn="base"/>
            <a:r>
              <a:rPr lang="da-DK" dirty="0"/>
              <a:t>Der er således ikke etableret centrale backup-procedurer eller lignende i forbindelse med </a:t>
            </a:r>
            <a:r>
              <a:rPr lang="da-DK" dirty="0" err="1"/>
              <a:t>øveprøverne</a:t>
            </a:r>
            <a:r>
              <a:rPr lang="da-DK" dirty="0"/>
              <a:t>. Skulle det ske, at det ikke er muligt at tilgå testogprøver.dk under afviklingen af </a:t>
            </a:r>
            <a:r>
              <a:rPr lang="da-DK" dirty="0" err="1"/>
              <a:t>øveprøverne</a:t>
            </a:r>
            <a:r>
              <a:rPr lang="da-DK" dirty="0"/>
              <a:t>, vil det således være skolerne selv, der skal have en backup-plan klar</a:t>
            </a:r>
            <a:r>
              <a:rPr lang="da-DK" dirty="0" smtClean="0"/>
              <a:t>.</a:t>
            </a:r>
          </a:p>
          <a:p>
            <a:pPr fontAlgn="base"/>
            <a:endParaRPr lang="da-DK" dirty="0"/>
          </a:p>
          <a:p>
            <a:pPr fontAlgn="base"/>
            <a:r>
              <a:rPr lang="da-DK" dirty="0"/>
              <a:t>Det er muligt at afvikle 9. klasseprøverne for 8. klasse.</a:t>
            </a:r>
          </a:p>
          <a:p>
            <a:pPr lvl="0">
              <a:buClr>
                <a:schemeClr val="dk1"/>
              </a:buClr>
              <a:buSzPts val="2800"/>
            </a:pPr>
            <a:endParaRPr sz="2000"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1879426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ctrTitle"/>
          </p:nvPr>
        </p:nvSpPr>
        <p:spPr>
          <a:xfrm>
            <a:off x="511849" y="623375"/>
            <a:ext cx="10843505" cy="1692000"/>
          </a:xfrm>
          <a:prstGeom prst="rect">
            <a:avLst/>
          </a:prstGeom>
          <a:noFill/>
          <a:ln>
            <a:noFill/>
          </a:ln>
        </p:spPr>
        <p:txBody>
          <a:bodyPr spcFirstLastPara="1" wrap="square" lIns="0" tIns="0" rIns="0" bIns="0" anchor="t" anchorCtr="0">
            <a:noAutofit/>
          </a:bodyPr>
          <a:lstStyle/>
          <a:p>
            <a:pPr lvl="0"/>
            <a:r>
              <a:rPr lang="da-DK" sz="4000" b="1" dirty="0" err="1">
                <a:latin typeface="Arial"/>
                <a:ea typeface="Arial"/>
                <a:cs typeface="Arial"/>
                <a:sym typeface="Arial"/>
              </a:rPr>
              <a:t>Ø</a:t>
            </a:r>
            <a:r>
              <a:rPr lang="da-DK" sz="4000" b="1" dirty="0" err="1" smtClean="0">
                <a:latin typeface="Arial"/>
                <a:ea typeface="Arial"/>
                <a:cs typeface="Arial"/>
                <a:sym typeface="Arial"/>
              </a:rPr>
              <a:t>veprøverne</a:t>
            </a:r>
            <a:r>
              <a:rPr lang="da-DK" sz="4000" b="1" dirty="0" smtClean="0">
                <a:latin typeface="Arial"/>
                <a:ea typeface="Arial"/>
                <a:cs typeface="Arial"/>
                <a:sym typeface="Arial"/>
              </a:rPr>
              <a:t> i praksis</a:t>
            </a:r>
            <a:endParaRPr sz="4000" b="1" dirty="0">
              <a:latin typeface="Arial"/>
              <a:ea typeface="Arial"/>
              <a:cs typeface="Arial"/>
              <a:sym typeface="Arial"/>
            </a:endParaRPr>
          </a:p>
        </p:txBody>
      </p:sp>
      <p:sp>
        <p:nvSpPr>
          <p:cNvPr id="203" name="Google Shape;203;p25"/>
          <p:cNvSpPr/>
          <p:nvPr/>
        </p:nvSpPr>
        <p:spPr>
          <a:xfrm>
            <a:off x="511850" y="1695618"/>
            <a:ext cx="11347070" cy="3108600"/>
          </a:xfrm>
          <a:prstGeom prst="rect">
            <a:avLst/>
          </a:prstGeom>
          <a:noFill/>
          <a:ln>
            <a:noFill/>
          </a:ln>
        </p:spPr>
        <p:txBody>
          <a:bodyPr spcFirstLastPara="1" wrap="square" lIns="91425" tIns="45700" rIns="91425" bIns="45700" anchor="t" anchorCtr="0">
            <a:noAutofit/>
          </a:bodyPr>
          <a:lstStyle/>
          <a:p>
            <a:pPr lvl="1">
              <a:buClr>
                <a:schemeClr val="bg2"/>
              </a:buClr>
              <a:buSzPts val="2800"/>
            </a:pPr>
            <a:endParaRPr lang="da-DK" sz="1800" dirty="0" smtClean="0">
              <a:solidFill>
                <a:schemeClr val="bg2"/>
              </a:solidFill>
              <a:latin typeface="Verdana"/>
              <a:ea typeface="Verdana"/>
              <a:cs typeface="Verdana"/>
              <a:sym typeface="Verdana"/>
            </a:endParaRPr>
          </a:p>
          <a:p>
            <a:pPr lvl="1">
              <a:buClr>
                <a:schemeClr val="bg2"/>
              </a:buClr>
              <a:buSzPts val="2800"/>
            </a:pPr>
            <a:endParaRPr lang="da-DK" sz="1800" dirty="0" smtClean="0">
              <a:solidFill>
                <a:schemeClr val="bg2"/>
              </a:solidFill>
              <a:latin typeface="Verdana"/>
              <a:ea typeface="Verdana"/>
              <a:cs typeface="Verdana"/>
              <a:sym typeface="Verdana"/>
            </a:endParaRPr>
          </a:p>
          <a:p>
            <a:pPr lvl="1">
              <a:buClr>
                <a:schemeClr val="bg2"/>
              </a:buClr>
              <a:buSzPts val="2800"/>
            </a:pPr>
            <a:endParaRPr lang="da-DK" sz="1800" dirty="0">
              <a:solidFill>
                <a:schemeClr val="bg2"/>
              </a:solidFill>
              <a:latin typeface="Verdana"/>
              <a:ea typeface="Verdana"/>
              <a:cs typeface="Verdana"/>
              <a:sym typeface="Verdana"/>
            </a:endParaRPr>
          </a:p>
          <a:p>
            <a:pPr lvl="1">
              <a:buClr>
                <a:schemeClr val="bg2"/>
              </a:buClr>
              <a:buSzPts val="2800"/>
            </a:pPr>
            <a:endParaRPr lang="da-DK" sz="1800" dirty="0" smtClean="0">
              <a:solidFill>
                <a:schemeClr val="bg2"/>
              </a:solidFill>
              <a:latin typeface="Verdana"/>
              <a:ea typeface="Verdana"/>
              <a:cs typeface="Verdana"/>
              <a:sym typeface="Verdana"/>
            </a:endParaRPr>
          </a:p>
          <a:p>
            <a:pPr marL="342900" lvl="1" indent="-342900">
              <a:buClr>
                <a:schemeClr val="bg2"/>
              </a:buClr>
              <a:buSzPts val="2800"/>
              <a:buFont typeface="Arial" panose="020B0604020202020204" pitchFamily="34" charset="0"/>
              <a:buChar char="•"/>
            </a:pPr>
            <a:endParaRPr lang="da-DK" sz="1800" dirty="0" smtClean="0">
              <a:solidFill>
                <a:schemeClr val="bg2"/>
              </a:solidFill>
              <a:latin typeface="Verdana"/>
              <a:ea typeface="Verdana"/>
              <a:cs typeface="Verdana"/>
              <a:sym typeface="Verdana"/>
            </a:endParaRPr>
          </a:p>
          <a:p>
            <a:pPr marL="285750" lvl="1" indent="-285750">
              <a:buClr>
                <a:schemeClr val="bg2"/>
              </a:buClr>
              <a:buSzPts val="2800"/>
              <a:buFont typeface="Arial" panose="020B0604020202020204" pitchFamily="34" charset="0"/>
              <a:buChar char="•"/>
            </a:pPr>
            <a:endParaRPr lang="da-DK" sz="1800" dirty="0" smtClean="0">
              <a:solidFill>
                <a:schemeClr val="bg2"/>
              </a:solidFill>
              <a:latin typeface="Verdana"/>
              <a:ea typeface="Verdana"/>
              <a:cs typeface="Verdana"/>
              <a:sym typeface="Verdana"/>
            </a:endParaRPr>
          </a:p>
          <a:p>
            <a:pPr lvl="1">
              <a:buClr>
                <a:schemeClr val="dk1"/>
              </a:buClr>
              <a:buSzPts val="2800"/>
            </a:pPr>
            <a:endParaRPr lang="da-DK" sz="2000" dirty="0">
              <a:solidFill>
                <a:schemeClr val="dk1"/>
              </a:solidFill>
              <a:latin typeface="Verdana"/>
              <a:ea typeface="Verdana"/>
              <a:cs typeface="Verdana"/>
              <a:sym typeface="Verdana"/>
            </a:endParaRPr>
          </a:p>
          <a:p>
            <a:pPr marL="342900" lvl="1" indent="-342900">
              <a:buClr>
                <a:schemeClr val="dk1"/>
              </a:buClr>
              <a:buSzPts val="2800"/>
              <a:buFont typeface="Calibri" panose="020F0502020204030204" pitchFamily="34" charset="0"/>
              <a:buChar char="→"/>
            </a:pPr>
            <a:endParaRPr sz="2000" dirty="0">
              <a:solidFill>
                <a:schemeClr val="dk1"/>
              </a:solidFill>
              <a:latin typeface="Verdana"/>
              <a:ea typeface="Verdana"/>
              <a:cs typeface="Verdana"/>
              <a:sym typeface="Verdana"/>
            </a:endParaRPr>
          </a:p>
        </p:txBody>
      </p:sp>
      <p:sp>
        <p:nvSpPr>
          <p:cNvPr id="5"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7" name="Google Shape;203;p25"/>
          <p:cNvSpPr/>
          <p:nvPr/>
        </p:nvSpPr>
        <p:spPr>
          <a:xfrm>
            <a:off x="511850" y="1695618"/>
            <a:ext cx="11347070" cy="3108600"/>
          </a:xfrm>
          <a:prstGeom prst="rect">
            <a:avLst/>
          </a:prstGeom>
          <a:noFill/>
          <a:ln>
            <a:noFill/>
          </a:ln>
        </p:spPr>
        <p:txBody>
          <a:bodyPr spcFirstLastPara="1" wrap="square" lIns="91425" tIns="45700" rIns="91425" bIns="45700" anchor="t" anchorCtr="0">
            <a:noAutofit/>
          </a:bodyPr>
          <a:lstStyle/>
          <a:p>
            <a:pPr lvl="1">
              <a:buClr>
                <a:schemeClr val="bg2"/>
              </a:buClr>
              <a:buSzPts val="2800"/>
            </a:pPr>
            <a:endParaRPr lang="da-DK" sz="1800" dirty="0" smtClean="0">
              <a:solidFill>
                <a:schemeClr val="bg2"/>
              </a:solidFill>
              <a:latin typeface="Verdana"/>
              <a:ea typeface="Verdana"/>
              <a:cs typeface="Verdana"/>
              <a:sym typeface="Verdana"/>
            </a:endParaRPr>
          </a:p>
          <a:p>
            <a:pPr lvl="1">
              <a:buClr>
                <a:schemeClr val="bg2"/>
              </a:buClr>
              <a:buSzPts val="2800"/>
            </a:pPr>
            <a:endParaRPr lang="da-DK" sz="1800" dirty="0" smtClean="0">
              <a:solidFill>
                <a:schemeClr val="bg2"/>
              </a:solidFill>
              <a:latin typeface="Verdana"/>
              <a:ea typeface="Verdana"/>
              <a:cs typeface="Verdana"/>
              <a:sym typeface="Verdana"/>
            </a:endParaRPr>
          </a:p>
          <a:p>
            <a:pPr lvl="1">
              <a:buClr>
                <a:schemeClr val="bg2"/>
              </a:buClr>
              <a:buSzPts val="2800"/>
            </a:pPr>
            <a:endParaRPr lang="da-DK" sz="1800" dirty="0">
              <a:solidFill>
                <a:schemeClr val="bg2"/>
              </a:solidFill>
              <a:latin typeface="Verdana"/>
              <a:ea typeface="Verdana"/>
              <a:cs typeface="Verdana"/>
              <a:sym typeface="Verdana"/>
            </a:endParaRPr>
          </a:p>
          <a:p>
            <a:pPr lvl="1">
              <a:buClr>
                <a:schemeClr val="bg2"/>
              </a:buClr>
              <a:buSzPts val="2800"/>
            </a:pPr>
            <a:endParaRPr lang="da-DK" sz="1800" dirty="0" smtClean="0">
              <a:solidFill>
                <a:schemeClr val="bg2"/>
              </a:solidFill>
              <a:latin typeface="Verdana"/>
              <a:ea typeface="Verdana"/>
              <a:cs typeface="Verdana"/>
              <a:sym typeface="Verdana"/>
            </a:endParaRPr>
          </a:p>
          <a:p>
            <a:pPr marL="342900" lvl="1" indent="-342900">
              <a:buClr>
                <a:schemeClr val="bg2"/>
              </a:buClr>
              <a:buSzPts val="2800"/>
              <a:buFont typeface="Arial" panose="020B0604020202020204" pitchFamily="34" charset="0"/>
              <a:buChar char="•"/>
            </a:pPr>
            <a:endParaRPr lang="da-DK" sz="1800" dirty="0" smtClean="0">
              <a:solidFill>
                <a:schemeClr val="bg2"/>
              </a:solidFill>
              <a:latin typeface="Verdana"/>
              <a:ea typeface="Verdana"/>
              <a:cs typeface="Verdana"/>
              <a:sym typeface="Verdana"/>
            </a:endParaRPr>
          </a:p>
          <a:p>
            <a:pPr marL="285750" lvl="1" indent="-285750">
              <a:buClr>
                <a:schemeClr val="bg2"/>
              </a:buClr>
              <a:buSzPts val="2800"/>
              <a:buFont typeface="Arial" panose="020B0604020202020204" pitchFamily="34" charset="0"/>
              <a:buChar char="•"/>
            </a:pPr>
            <a:endParaRPr lang="da-DK" sz="1800" dirty="0" smtClean="0">
              <a:solidFill>
                <a:schemeClr val="bg2"/>
              </a:solidFill>
              <a:latin typeface="Verdana"/>
              <a:ea typeface="Verdana"/>
              <a:cs typeface="Verdana"/>
              <a:sym typeface="Verdana"/>
            </a:endParaRPr>
          </a:p>
          <a:p>
            <a:pPr lvl="1">
              <a:buClr>
                <a:schemeClr val="dk1"/>
              </a:buClr>
              <a:buSzPts val="2800"/>
            </a:pPr>
            <a:endParaRPr lang="da-DK" sz="2000" dirty="0">
              <a:solidFill>
                <a:schemeClr val="dk1"/>
              </a:solidFill>
              <a:latin typeface="Verdana"/>
              <a:ea typeface="Verdana"/>
              <a:cs typeface="Verdana"/>
              <a:sym typeface="Verdana"/>
            </a:endParaRPr>
          </a:p>
          <a:p>
            <a:pPr marL="342900" lvl="1" indent="-342900">
              <a:buClr>
                <a:schemeClr val="dk1"/>
              </a:buClr>
              <a:buSzPts val="2800"/>
              <a:buFont typeface="Calibri" panose="020F0502020204030204" pitchFamily="34" charset="0"/>
              <a:buChar char="→"/>
            </a:pPr>
            <a:endParaRPr sz="2000" dirty="0">
              <a:solidFill>
                <a:schemeClr val="dk1"/>
              </a:solidFill>
              <a:latin typeface="Verdana"/>
              <a:ea typeface="Verdana"/>
              <a:cs typeface="Verdana"/>
              <a:sym typeface="Verdana"/>
            </a:endParaRPr>
          </a:p>
        </p:txBody>
      </p:sp>
      <p:sp>
        <p:nvSpPr>
          <p:cNvPr id="11" name="Google Shape;203;p25"/>
          <p:cNvSpPr/>
          <p:nvPr/>
        </p:nvSpPr>
        <p:spPr>
          <a:xfrm>
            <a:off x="424764" y="1673650"/>
            <a:ext cx="11347070" cy="3108600"/>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2800"/>
            </a:pPr>
            <a:r>
              <a:rPr lang="da-DK" sz="1800" dirty="0" smtClean="0">
                <a:solidFill>
                  <a:schemeClr val="dk1"/>
                </a:solidFill>
                <a:latin typeface="Verdana"/>
                <a:ea typeface="Verdana"/>
                <a:cs typeface="Verdana"/>
                <a:sym typeface="Verdana"/>
              </a:rPr>
              <a:t>Det er relevant at </a:t>
            </a:r>
            <a:r>
              <a:rPr lang="da-DK" dirty="0" smtClean="0">
                <a:solidFill>
                  <a:schemeClr val="dk1"/>
                </a:solidFill>
                <a:latin typeface="Verdana"/>
                <a:ea typeface="Verdana"/>
                <a:cs typeface="Verdana"/>
                <a:sym typeface="Verdana"/>
              </a:rPr>
              <a:t>fremhæve</a:t>
            </a:r>
            <a:r>
              <a:rPr lang="da-DK" sz="1800" dirty="0" smtClean="0">
                <a:solidFill>
                  <a:schemeClr val="dk1"/>
                </a:solidFill>
                <a:latin typeface="Verdana"/>
                <a:ea typeface="Verdana"/>
                <a:cs typeface="Verdana"/>
                <a:sym typeface="Verdana"/>
              </a:rPr>
              <a:t>, at man som skole kan afvikle prøverne med en </a:t>
            </a:r>
            <a:r>
              <a:rPr lang="da-DK" sz="1800" i="1" dirty="0" smtClean="0">
                <a:solidFill>
                  <a:schemeClr val="dk1"/>
                </a:solidFill>
                <a:latin typeface="Verdana"/>
                <a:ea typeface="Verdana"/>
                <a:cs typeface="Verdana"/>
                <a:sym typeface="Verdana"/>
              </a:rPr>
              <a:t>alternativ</a:t>
            </a:r>
            <a:r>
              <a:rPr lang="da-DK" sz="1800" dirty="0" smtClean="0">
                <a:solidFill>
                  <a:schemeClr val="dk1"/>
                </a:solidFill>
                <a:latin typeface="Verdana"/>
                <a:ea typeface="Verdana"/>
                <a:cs typeface="Verdana"/>
                <a:sym typeface="Verdana"/>
              </a:rPr>
              <a:t> </a:t>
            </a:r>
            <a:r>
              <a:rPr lang="da-DK" dirty="0" smtClean="0">
                <a:solidFill>
                  <a:schemeClr val="dk1"/>
                </a:solidFill>
                <a:latin typeface="Verdana"/>
                <a:ea typeface="Verdana"/>
                <a:cs typeface="Verdana"/>
                <a:sym typeface="Verdana"/>
              </a:rPr>
              <a:t>organisering</a:t>
            </a:r>
            <a:r>
              <a:rPr lang="da-DK" sz="1800" dirty="0" smtClean="0">
                <a:solidFill>
                  <a:schemeClr val="dk1"/>
                </a:solidFill>
                <a:latin typeface="Verdana"/>
                <a:ea typeface="Verdana"/>
                <a:cs typeface="Verdana"/>
                <a:sym typeface="Verdana"/>
              </a:rPr>
              <a:t> og </a:t>
            </a:r>
            <a:r>
              <a:rPr lang="da-DK" sz="1800" dirty="0" err="1" smtClean="0">
                <a:solidFill>
                  <a:schemeClr val="dk1"/>
                </a:solidFill>
                <a:latin typeface="Verdana"/>
                <a:ea typeface="Verdana"/>
                <a:cs typeface="Verdana"/>
                <a:sym typeface="Verdana"/>
              </a:rPr>
              <a:t>stilladsering</a:t>
            </a:r>
            <a:r>
              <a:rPr lang="da-DK" sz="1800" dirty="0" smtClean="0">
                <a:solidFill>
                  <a:schemeClr val="dk1"/>
                </a:solidFill>
                <a:latin typeface="Verdana"/>
                <a:ea typeface="Verdana"/>
                <a:cs typeface="Verdana"/>
                <a:sym typeface="Verdana"/>
              </a:rPr>
              <a:t>. Man kan fx beslutte, at eleverne gives mulighed for at stille spørgsmål til en lærer undervejs i prøven, selvom det ikke er tilladt til den endelige prøve i maj. </a:t>
            </a:r>
          </a:p>
          <a:p>
            <a:pPr marR="0" lvl="0" algn="l" rtl="0">
              <a:spcBef>
                <a:spcPts val="0"/>
              </a:spcBef>
              <a:spcAft>
                <a:spcPts val="0"/>
              </a:spcAft>
              <a:buClr>
                <a:schemeClr val="dk1"/>
              </a:buClr>
              <a:buSzPts val="2800"/>
            </a:pPr>
            <a:endParaRPr lang="da-DK" sz="1800" dirty="0">
              <a:solidFill>
                <a:schemeClr val="dk1"/>
              </a:solidFill>
              <a:latin typeface="Verdana"/>
              <a:ea typeface="Verdana"/>
              <a:cs typeface="Verdana"/>
              <a:sym typeface="Verdana"/>
            </a:endParaRPr>
          </a:p>
          <a:p>
            <a:pPr marR="0" lvl="0" algn="l" rtl="0">
              <a:spcBef>
                <a:spcPts val="0"/>
              </a:spcBef>
              <a:spcAft>
                <a:spcPts val="0"/>
              </a:spcAft>
              <a:buClr>
                <a:schemeClr val="dk1"/>
              </a:buClr>
              <a:buSzPts val="2800"/>
            </a:pPr>
            <a:r>
              <a:rPr lang="da-DK" sz="1800" dirty="0" smtClean="0">
                <a:solidFill>
                  <a:schemeClr val="dk1"/>
                </a:solidFill>
                <a:latin typeface="Verdana"/>
                <a:ea typeface="Verdana"/>
                <a:cs typeface="Verdana"/>
                <a:sym typeface="Verdana"/>
              </a:rPr>
              <a:t>Ofte vil man som lærer vægte højt, at man så vidt muligt simulerer den rigtige prøve, så eleverne får mulighed for at fornemme, hvordan prøvesituationen føles. Det kan dog også være befordrende for eleverne, at de gives mulighed for at få støtte </a:t>
            </a:r>
            <a:r>
              <a:rPr lang="da-DK" sz="1800" i="1" dirty="0" smtClean="0">
                <a:solidFill>
                  <a:schemeClr val="dk1"/>
                </a:solidFill>
                <a:latin typeface="Verdana"/>
                <a:ea typeface="Verdana"/>
                <a:cs typeface="Verdana"/>
                <a:sym typeface="Verdana"/>
              </a:rPr>
              <a:t>undervejs</a:t>
            </a:r>
            <a:r>
              <a:rPr lang="da-DK" sz="1800" dirty="0" smtClean="0">
                <a:solidFill>
                  <a:schemeClr val="dk1"/>
                </a:solidFill>
                <a:latin typeface="Verdana"/>
                <a:ea typeface="Verdana"/>
                <a:cs typeface="Verdana"/>
                <a:sym typeface="Verdana"/>
              </a:rPr>
              <a:t> i prøven, da det ofte er </a:t>
            </a:r>
            <a:r>
              <a:rPr lang="da-DK" sz="1800" i="1" dirty="0" smtClean="0">
                <a:solidFill>
                  <a:schemeClr val="dk1"/>
                </a:solidFill>
                <a:latin typeface="Verdana"/>
                <a:ea typeface="Verdana"/>
                <a:cs typeface="Verdana"/>
                <a:sym typeface="Verdana"/>
              </a:rPr>
              <a:t>mens</a:t>
            </a:r>
            <a:r>
              <a:rPr lang="da-DK" sz="1800" dirty="0" smtClean="0">
                <a:solidFill>
                  <a:schemeClr val="dk1"/>
                </a:solidFill>
                <a:latin typeface="Verdana"/>
                <a:ea typeface="Verdana"/>
                <a:cs typeface="Verdana"/>
                <a:sym typeface="Verdana"/>
              </a:rPr>
              <a:t>, de er i gang med prøven, at centrale spørgsmål og opmærksomhedspunkter </a:t>
            </a:r>
            <a:r>
              <a:rPr lang="da-DK" dirty="0" smtClean="0">
                <a:solidFill>
                  <a:schemeClr val="dk1"/>
                </a:solidFill>
                <a:latin typeface="Verdana"/>
                <a:ea typeface="Verdana"/>
                <a:cs typeface="Verdana"/>
                <a:sym typeface="Verdana"/>
              </a:rPr>
              <a:t>bliver tydelige for eleverne selv. </a:t>
            </a:r>
          </a:p>
          <a:p>
            <a:pPr marR="0" lvl="0" algn="l" rtl="0">
              <a:spcBef>
                <a:spcPts val="0"/>
              </a:spcBef>
              <a:spcAft>
                <a:spcPts val="0"/>
              </a:spcAft>
              <a:buClr>
                <a:schemeClr val="dk1"/>
              </a:buClr>
              <a:buSzPts val="2800"/>
            </a:pPr>
            <a:endParaRPr lang="da-DK" dirty="0">
              <a:solidFill>
                <a:schemeClr val="dk1"/>
              </a:solidFill>
              <a:latin typeface="Verdana"/>
              <a:ea typeface="Verdana"/>
              <a:cs typeface="Verdana"/>
              <a:sym typeface="Verdana"/>
            </a:endParaRPr>
          </a:p>
          <a:p>
            <a:pPr marR="0" lvl="0" algn="l" rtl="0">
              <a:spcBef>
                <a:spcPts val="0"/>
              </a:spcBef>
              <a:spcAft>
                <a:spcPts val="0"/>
              </a:spcAft>
              <a:buClr>
                <a:schemeClr val="dk1"/>
              </a:buClr>
              <a:buSzPts val="2800"/>
            </a:pPr>
            <a:r>
              <a:rPr lang="da-DK" dirty="0" smtClean="0">
                <a:solidFill>
                  <a:schemeClr val="dk1"/>
                </a:solidFill>
                <a:latin typeface="Verdana"/>
                <a:ea typeface="Verdana"/>
                <a:cs typeface="Verdana"/>
                <a:sym typeface="Verdana"/>
              </a:rPr>
              <a:t>Det er ikke altid nemt for eleverne at overskue potentielle spørgsmål, opmærksomhedspunkter og lignende, hvis de ikke er direkte involveret i det, de skal finde spørgsmål og potentielle  opmærksomhedspunkter til. En alternativ organisering undervejs kan være en trædesten for eleverne i forhold til at kunne gennemskue centrale forhold, de med fordel kan have fokus på, og som de kan have behov for at blive støttet i, når det er mest presserende: under prøven. </a:t>
            </a:r>
            <a:r>
              <a:rPr lang="da-DK" sz="1800" dirty="0" smtClean="0">
                <a:solidFill>
                  <a:schemeClr val="dk1"/>
                </a:solidFill>
                <a:latin typeface="Verdana"/>
                <a:ea typeface="Verdana"/>
                <a:cs typeface="Verdana"/>
                <a:sym typeface="Verdana"/>
              </a:rPr>
              <a:t>   </a:t>
            </a:r>
            <a:endParaRPr lang="da-DK" sz="1800" i="1" dirty="0" smtClean="0">
              <a:solidFill>
                <a:schemeClr val="bg2"/>
              </a:solidFill>
              <a:latin typeface="Verdana"/>
              <a:ea typeface="Verdana"/>
              <a:cs typeface="Verdana"/>
              <a:sym typeface="Verdana"/>
            </a:endParaRPr>
          </a:p>
          <a:p>
            <a:pPr lvl="1">
              <a:buClr>
                <a:schemeClr val="bg2"/>
              </a:buClr>
              <a:buSzPts val="2800"/>
            </a:pPr>
            <a:endParaRPr lang="da-DK" sz="1800" dirty="0" smtClean="0">
              <a:solidFill>
                <a:schemeClr val="bg2"/>
              </a:solidFill>
              <a:latin typeface="Verdana"/>
              <a:ea typeface="Verdana"/>
              <a:cs typeface="Verdana"/>
              <a:sym typeface="Verdana"/>
            </a:endParaRPr>
          </a:p>
          <a:p>
            <a:pPr lvl="1">
              <a:buClr>
                <a:schemeClr val="bg2"/>
              </a:buClr>
              <a:buSzPts val="2800"/>
            </a:pPr>
            <a:endParaRPr lang="da-DK" sz="1800" dirty="0">
              <a:solidFill>
                <a:schemeClr val="bg2"/>
              </a:solidFill>
              <a:latin typeface="Verdana"/>
              <a:ea typeface="Verdana"/>
              <a:cs typeface="Verdana"/>
              <a:sym typeface="Verdana"/>
            </a:endParaRPr>
          </a:p>
          <a:p>
            <a:pPr lvl="1">
              <a:buClr>
                <a:schemeClr val="bg2"/>
              </a:buClr>
              <a:buSzPts val="2800"/>
            </a:pPr>
            <a:endParaRPr lang="da-DK" sz="1800" dirty="0" smtClean="0">
              <a:solidFill>
                <a:schemeClr val="bg2"/>
              </a:solidFill>
              <a:latin typeface="Verdana"/>
              <a:ea typeface="Verdana"/>
              <a:cs typeface="Verdana"/>
              <a:sym typeface="Verdana"/>
            </a:endParaRPr>
          </a:p>
          <a:p>
            <a:pPr marL="342900" lvl="1" indent="-342900">
              <a:buClr>
                <a:schemeClr val="bg2"/>
              </a:buClr>
              <a:buSzPts val="2800"/>
              <a:buFont typeface="Arial" panose="020B0604020202020204" pitchFamily="34" charset="0"/>
              <a:buChar char="•"/>
            </a:pPr>
            <a:endParaRPr lang="da-DK" sz="1800" dirty="0" smtClean="0">
              <a:solidFill>
                <a:schemeClr val="bg2"/>
              </a:solidFill>
              <a:latin typeface="Verdana"/>
              <a:ea typeface="Verdana"/>
              <a:cs typeface="Verdana"/>
              <a:sym typeface="Verdana"/>
            </a:endParaRPr>
          </a:p>
          <a:p>
            <a:pPr marL="285750" lvl="1" indent="-285750">
              <a:buClr>
                <a:schemeClr val="bg2"/>
              </a:buClr>
              <a:buSzPts val="2800"/>
              <a:buFont typeface="Arial" panose="020B0604020202020204" pitchFamily="34" charset="0"/>
              <a:buChar char="•"/>
            </a:pPr>
            <a:endParaRPr lang="da-DK" sz="1800" dirty="0" smtClean="0">
              <a:solidFill>
                <a:schemeClr val="bg2"/>
              </a:solidFill>
              <a:latin typeface="Verdana"/>
              <a:ea typeface="Verdana"/>
              <a:cs typeface="Verdana"/>
              <a:sym typeface="Verdana"/>
            </a:endParaRPr>
          </a:p>
          <a:p>
            <a:pPr lvl="1">
              <a:buClr>
                <a:schemeClr val="dk1"/>
              </a:buClr>
              <a:buSzPts val="2800"/>
            </a:pPr>
            <a:endParaRPr lang="da-DK" sz="2000" dirty="0">
              <a:solidFill>
                <a:schemeClr val="dk1"/>
              </a:solidFill>
              <a:latin typeface="Verdana"/>
              <a:ea typeface="Verdana"/>
              <a:cs typeface="Verdana"/>
              <a:sym typeface="Verdana"/>
            </a:endParaRPr>
          </a:p>
          <a:p>
            <a:pPr marL="342900" lvl="1" indent="-342900">
              <a:buClr>
                <a:schemeClr val="dk1"/>
              </a:buClr>
              <a:buSzPts val="2800"/>
              <a:buFont typeface="Calibri" panose="020F0502020204030204" pitchFamily="34" charset="0"/>
              <a:buChar char="→"/>
            </a:pPr>
            <a:endParaRPr sz="2000"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1486628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8"/>
          <p:cNvSpPr txBox="1">
            <a:spLocks noGrp="1"/>
          </p:cNvSpPr>
          <p:nvPr>
            <p:ph type="ctrTitle"/>
          </p:nvPr>
        </p:nvSpPr>
        <p:spPr>
          <a:xfrm>
            <a:off x="2429999" y="3874789"/>
            <a:ext cx="9881407" cy="1378800"/>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dk1"/>
              </a:buClr>
              <a:buSzPts val="5400"/>
              <a:buFont typeface="Arial"/>
              <a:buNone/>
            </a:pPr>
            <a:r>
              <a:rPr lang="da-DK" sz="4000" b="1" dirty="0" smtClean="0">
                <a:latin typeface="Arial"/>
                <a:ea typeface="Arial"/>
                <a:cs typeface="Arial"/>
                <a:sym typeface="Arial"/>
              </a:rPr>
              <a:t>Del 1: </a:t>
            </a:r>
            <a:br>
              <a:rPr lang="da-DK" sz="4000" b="1" dirty="0" smtClean="0">
                <a:latin typeface="Arial"/>
                <a:ea typeface="Arial"/>
                <a:cs typeface="Arial"/>
                <a:sym typeface="Arial"/>
              </a:rPr>
            </a:br>
            <a:r>
              <a:rPr lang="da-DK" sz="4000" dirty="0" smtClean="0">
                <a:latin typeface="Arial"/>
                <a:ea typeface="Arial"/>
                <a:cs typeface="Arial"/>
                <a:sym typeface="Arial"/>
              </a:rPr>
              <a:t>Rammer for prøven og samtalerunde</a:t>
            </a:r>
            <a:r>
              <a:rPr lang="da-DK" sz="4200" dirty="0"/>
              <a:t/>
            </a:r>
            <a:br>
              <a:rPr lang="da-DK" sz="4200" dirty="0"/>
            </a:br>
            <a:endParaRPr sz="4200" dirty="0"/>
          </a:p>
        </p:txBody>
      </p:sp>
      <p:pic>
        <p:nvPicPr>
          <p:cNvPr id="244" name="Google Shape;244;p28"/>
          <p:cNvPicPr preferRelativeResize="0">
            <a:picLocks noGrp="1"/>
          </p:cNvPicPr>
          <p:nvPr>
            <p:ph type="pic" idx="2"/>
          </p:nvPr>
        </p:nvPicPr>
        <p:blipFill rotWithShape="1">
          <a:blip r:embed="rId3">
            <a:alphaModFix/>
          </a:blip>
          <a:srcRect t="28894" b="28894"/>
          <a:stretch/>
        </p:blipFill>
        <p:spPr>
          <a:prstGeom prst="rect">
            <a:avLst/>
          </a:prstGeom>
          <a:solidFill>
            <a:schemeClr val="lt1"/>
          </a:solidFill>
          <a:ln>
            <a:noFill/>
          </a:ln>
        </p:spPr>
      </p:pic>
      <p:sp>
        <p:nvSpPr>
          <p:cNvPr id="245" name="Google Shape;245;p28"/>
          <p:cNvSpPr txBox="1">
            <a:spLocks noGrp="1"/>
          </p:cNvSpPr>
          <p:nvPr>
            <p:ph type="body" idx="1"/>
          </p:nvPr>
        </p:nvSpPr>
        <p:spPr>
          <a:prstGeom prst="rect">
            <a:avLst/>
          </a:prstGeom>
          <a:solidFill>
            <a:schemeClr val="dk1"/>
          </a:solid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a:p>
        </p:txBody>
      </p:sp>
      <p:sp>
        <p:nvSpPr>
          <p:cNvPr id="246" name="Google Shape;246;p28"/>
          <p:cNvSpPr txBox="1">
            <a:spLocks noGrp="1"/>
          </p:cNvSpPr>
          <p:nvPr>
            <p:ph type="body" idx="3"/>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a:p>
        </p:txBody>
      </p:sp>
      <p:sp>
        <p:nvSpPr>
          <p:cNvPr id="247" name="Google Shape;247;p28"/>
          <p:cNvSpPr txBox="1">
            <a:spLocks noGrp="1"/>
          </p:cNvSpPr>
          <p:nvPr>
            <p:ph type="dt" idx="10"/>
          </p:nvPr>
        </p:nvSpPr>
        <p:spPr>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da-DK"/>
              <a:t>20. januar 2020</a:t>
            </a:r>
            <a:endParaRPr/>
          </a:p>
        </p:txBody>
      </p:sp>
      <p:sp>
        <p:nvSpPr>
          <p:cNvPr id="248" name="Google Shape;248;p28"/>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da-DK"/>
              <a:t>6</a:t>
            </a:fld>
            <a:endParaRPr/>
          </a:p>
        </p:txBody>
      </p:sp>
    </p:spTree>
    <p:extLst>
      <p:ext uri="{BB962C8B-B14F-4D97-AF65-F5344CB8AC3E}">
        <p14:creationId xmlns:p14="http://schemas.microsoft.com/office/powerpoint/2010/main" val="3365725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ctrTitle"/>
          </p:nvPr>
        </p:nvSpPr>
        <p:spPr>
          <a:xfrm>
            <a:off x="511850" y="623375"/>
            <a:ext cx="10034230" cy="1692000"/>
          </a:xfrm>
          <a:prstGeom prst="rect">
            <a:avLst/>
          </a:prstGeom>
          <a:noFill/>
          <a:ln>
            <a:noFill/>
          </a:ln>
        </p:spPr>
        <p:txBody>
          <a:bodyPr spcFirstLastPara="1" wrap="square" lIns="0" tIns="0" rIns="0" bIns="0" anchor="t" anchorCtr="0">
            <a:noAutofit/>
          </a:bodyPr>
          <a:lstStyle/>
          <a:p>
            <a:pPr lvl="0"/>
            <a:r>
              <a:rPr lang="da-DK" sz="4000" b="1" dirty="0" smtClean="0">
                <a:latin typeface="Arial"/>
                <a:ea typeface="Arial"/>
                <a:cs typeface="Arial"/>
                <a:sym typeface="Arial"/>
              </a:rPr>
              <a:t>Forløbet for prøven i skriftlig fremstilling </a:t>
            </a:r>
            <a:endParaRPr sz="4000" b="1" dirty="0">
              <a:latin typeface="Arial"/>
              <a:ea typeface="Arial"/>
              <a:cs typeface="Arial"/>
              <a:sym typeface="Arial"/>
            </a:endParaRPr>
          </a:p>
        </p:txBody>
      </p:sp>
      <p:sp>
        <p:nvSpPr>
          <p:cNvPr id="5" name="Google Shape;192;p24"/>
          <p:cNvSpPr txBox="1">
            <a:spLocks/>
          </p:cNvSpPr>
          <p:nvPr/>
        </p:nvSpPr>
        <p:spPr>
          <a:xfrm>
            <a:off x="533140" y="1255970"/>
            <a:ext cx="9864894" cy="72002"/>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6" name="Google Shape;200;p25"/>
          <p:cNvSpPr txBox="1">
            <a:spLocks/>
          </p:cNvSpPr>
          <p:nvPr/>
        </p:nvSpPr>
        <p:spPr>
          <a:xfrm>
            <a:off x="159203" y="6486419"/>
            <a:ext cx="9118533" cy="388998"/>
          </a:xfrm>
          <a:prstGeom prst="rect">
            <a:avLst/>
          </a:prstGeom>
          <a:noFill/>
          <a:ln>
            <a:noFill/>
          </a:ln>
        </p:spPr>
        <p:txBody>
          <a:bodyPr spcFirstLastPara="1" vert="horz" wrap="square" lIns="0" tIns="0" rIns="0" bIns="0" rtlCol="0" anchor="t" anchorCtr="0">
            <a:noAutofit/>
          </a:bodyPr>
          <a:lstStyle>
            <a:lvl1pPr algn="l" defTabSz="914400" rtl="0" eaLnBrk="1" latinLnBrk="0" hangingPunct="1">
              <a:lnSpc>
                <a:spcPct val="83000"/>
              </a:lnSpc>
              <a:spcBef>
                <a:spcPct val="0"/>
              </a:spcBef>
              <a:buNone/>
              <a:defRPr sz="5400" kern="1200">
                <a:solidFill>
                  <a:schemeClr val="tx1"/>
                </a:solidFill>
                <a:latin typeface="+mj-lt"/>
                <a:ea typeface="+mj-ea"/>
                <a:cs typeface="+mj-cs"/>
              </a:defRPr>
            </a:lvl1pPr>
          </a:lstStyle>
          <a:p>
            <a:r>
              <a:rPr lang="da-DK" sz="2000" b="1" dirty="0" smtClean="0">
                <a:latin typeface="Arial"/>
                <a:ea typeface="Arial"/>
                <a:cs typeface="Arial"/>
                <a:sym typeface="Arial"/>
              </a:rPr>
              <a:t>Prøvevejledningen s. 20</a:t>
            </a:r>
            <a:r>
              <a:rPr lang="da-DK" sz="900" b="1" dirty="0" smtClean="0">
                <a:latin typeface="Arial"/>
                <a:ea typeface="Arial"/>
                <a:cs typeface="Arial"/>
                <a:sym typeface="Arial"/>
              </a:rPr>
              <a:t> </a:t>
            </a:r>
            <a:endParaRPr lang="da-DK" sz="4000" b="1" dirty="0">
              <a:latin typeface="Arial"/>
              <a:ea typeface="Arial"/>
              <a:cs typeface="Arial"/>
              <a:sym typeface="Arial"/>
            </a:endParaRPr>
          </a:p>
        </p:txBody>
      </p:sp>
      <p:pic>
        <p:nvPicPr>
          <p:cNvPr id="2" name="Billede 1"/>
          <p:cNvPicPr>
            <a:picLocks noChangeAspect="1"/>
          </p:cNvPicPr>
          <p:nvPr/>
        </p:nvPicPr>
        <p:blipFill>
          <a:blip r:embed="rId3"/>
          <a:stretch>
            <a:fillRect/>
          </a:stretch>
        </p:blipFill>
        <p:spPr>
          <a:xfrm>
            <a:off x="1279479" y="1781720"/>
            <a:ext cx="9667875" cy="4095750"/>
          </a:xfrm>
          <a:prstGeom prst="rect">
            <a:avLst/>
          </a:prstGeom>
          <a:ln w="38100">
            <a:solidFill>
              <a:schemeClr val="tx1"/>
            </a:solidFill>
          </a:ln>
        </p:spPr>
      </p:pic>
    </p:spTree>
    <p:extLst>
      <p:ext uri="{BB962C8B-B14F-4D97-AF65-F5344CB8AC3E}">
        <p14:creationId xmlns:p14="http://schemas.microsoft.com/office/powerpoint/2010/main" val="605146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57"/>
          <p:cNvSpPr/>
          <p:nvPr/>
        </p:nvSpPr>
        <p:spPr>
          <a:xfrm>
            <a:off x="883551" y="1543763"/>
            <a:ext cx="11177821" cy="2361897"/>
          </a:xfrm>
          <a:prstGeom prst="rect">
            <a:avLst/>
          </a:prstGeom>
          <a:noFill/>
          <a:ln w="12700">
            <a:solidFill>
              <a:schemeClr val="accent1"/>
            </a:solidFill>
          </a:ln>
        </p:spPr>
        <p:txBody>
          <a:bodyPr spcFirstLastPara="1" wrap="square" lIns="121900" tIns="60925" rIns="121900" bIns="60925" anchor="t" anchorCtr="0">
            <a:noAutofit/>
          </a:bodyPr>
          <a:lstStyle/>
          <a:p>
            <a:pPr>
              <a:buClr>
                <a:schemeClr val="accent5"/>
              </a:buClr>
            </a:pPr>
            <a:r>
              <a:rPr lang="da-DK" dirty="0" smtClean="0">
                <a:latin typeface="Verdana" panose="020B0604030504040204" pitchFamily="34" charset="0"/>
                <a:ea typeface="Verdana" panose="020B0604030504040204" pitchFamily="34" charset="0"/>
              </a:rPr>
              <a:t>Prøven i skriftlig fremstilling varer </a:t>
            </a:r>
            <a:r>
              <a:rPr lang="da-DK" b="1" dirty="0" smtClean="0">
                <a:solidFill>
                  <a:schemeClr val="accent3"/>
                </a:solidFill>
                <a:latin typeface="Verdana" panose="020B0604030504040204" pitchFamily="34" charset="0"/>
                <a:ea typeface="Verdana" panose="020B0604030504040204" pitchFamily="34" charset="0"/>
              </a:rPr>
              <a:t>3½ time</a:t>
            </a:r>
            <a:r>
              <a:rPr lang="da-DK" dirty="0" smtClean="0">
                <a:latin typeface="Verdana" panose="020B0604030504040204" pitchFamily="34" charset="0"/>
                <a:ea typeface="Verdana" panose="020B0604030504040204" pitchFamily="34" charset="0"/>
              </a:rPr>
              <a:t>, og den vil typisk foregå kl. </a:t>
            </a:r>
            <a:r>
              <a:rPr lang="da-DK" b="1" dirty="0" smtClean="0">
                <a:solidFill>
                  <a:schemeClr val="accent3"/>
                </a:solidFill>
                <a:latin typeface="Verdana" panose="020B0604030504040204" pitchFamily="34" charset="0"/>
                <a:ea typeface="Verdana" panose="020B0604030504040204" pitchFamily="34" charset="0"/>
              </a:rPr>
              <a:t>9.00-12.30</a:t>
            </a:r>
            <a:r>
              <a:rPr lang="da-DK" dirty="0" smtClean="0">
                <a:latin typeface="Verdana" panose="020B0604030504040204" pitchFamily="34" charset="0"/>
                <a:ea typeface="Verdana" panose="020B0604030504040204" pitchFamily="34" charset="0"/>
              </a:rPr>
              <a:t>.</a:t>
            </a:r>
            <a:endParaRPr lang="da-DK" b="1" dirty="0" smtClean="0">
              <a:latin typeface="Verdana" panose="020B0604030504040204" pitchFamily="34" charset="0"/>
              <a:ea typeface="Verdana" panose="020B0604030504040204" pitchFamily="34" charset="0"/>
            </a:endParaRPr>
          </a:p>
          <a:p>
            <a:pPr>
              <a:buClr>
                <a:schemeClr val="accent5"/>
              </a:buClr>
            </a:pPr>
            <a:endParaRPr lang="da-DK" dirty="0" smtClean="0">
              <a:latin typeface="Verdana" panose="020B0604030504040204" pitchFamily="34" charset="0"/>
              <a:ea typeface="Verdana" panose="020B0604030504040204" pitchFamily="34" charset="0"/>
            </a:endParaRPr>
          </a:p>
          <a:p>
            <a:pPr>
              <a:buClr>
                <a:schemeClr val="accent5"/>
              </a:buClr>
            </a:pPr>
            <a:r>
              <a:rPr lang="da-DK" dirty="0" smtClean="0">
                <a:latin typeface="Verdana" panose="020B0604030504040204" pitchFamily="34" charset="0"/>
                <a:ea typeface="Verdana" panose="020B0604030504040204" pitchFamily="34" charset="0"/>
              </a:rPr>
              <a:t>Du skal bruge dit </a:t>
            </a:r>
            <a:r>
              <a:rPr lang="da-DK" b="1" dirty="0" err="1" smtClean="0">
                <a:solidFill>
                  <a:schemeClr val="accent3"/>
                </a:solidFill>
                <a:latin typeface="Verdana" panose="020B0604030504040204" pitchFamily="34" charset="0"/>
                <a:ea typeface="Verdana" panose="020B0604030504040204" pitchFamily="34" charset="0"/>
              </a:rPr>
              <a:t>uni</a:t>
            </a:r>
            <a:r>
              <a:rPr lang="da-DK" b="1" dirty="0" smtClean="0">
                <a:solidFill>
                  <a:schemeClr val="accent3"/>
                </a:solidFill>
                <a:latin typeface="Verdana" panose="020B0604030504040204" pitchFamily="34" charset="0"/>
                <a:ea typeface="Verdana" panose="020B0604030504040204" pitchFamily="34" charset="0"/>
              </a:rPr>
              <a:t>-login</a:t>
            </a:r>
            <a:r>
              <a:rPr lang="da-DK" dirty="0" smtClean="0">
                <a:latin typeface="Verdana" panose="020B0604030504040204" pitchFamily="34" charset="0"/>
                <a:ea typeface="Verdana" panose="020B0604030504040204" pitchFamily="34" charset="0"/>
              </a:rPr>
              <a:t> til få adgang til </a:t>
            </a:r>
            <a:r>
              <a:rPr lang="da-DK" b="1" dirty="0" smtClean="0">
                <a:solidFill>
                  <a:schemeClr val="accent3"/>
                </a:solidFill>
                <a:latin typeface="Verdana" panose="020B0604030504040204" pitchFamily="34" charset="0"/>
                <a:ea typeface="Verdana" panose="020B0604030504040204" pitchFamily="34" charset="0"/>
              </a:rPr>
              <a:t>prøvesættet</a:t>
            </a:r>
            <a:r>
              <a:rPr lang="da-DK" dirty="0" smtClean="0">
                <a:latin typeface="Verdana" panose="020B0604030504040204" pitchFamily="34" charset="0"/>
                <a:ea typeface="Verdana" panose="020B0604030504040204" pitchFamily="34" charset="0"/>
              </a:rPr>
              <a:t> på </a:t>
            </a:r>
            <a:r>
              <a:rPr lang="da-DK" dirty="0" smtClean="0">
                <a:latin typeface="Verdana" panose="020B0604030504040204" pitchFamily="34" charset="0"/>
                <a:ea typeface="Verdana" panose="020B0604030504040204" pitchFamily="34" charset="0"/>
                <a:hlinkClick r:id="rId3"/>
              </a:rPr>
              <a:t>www.testogprøver.dk</a:t>
            </a:r>
            <a:r>
              <a:rPr lang="da-DK" dirty="0" smtClean="0">
                <a:latin typeface="Verdana" panose="020B0604030504040204" pitchFamily="34" charset="0"/>
                <a:ea typeface="Verdana" panose="020B0604030504040204" pitchFamily="34" charset="0"/>
              </a:rPr>
              <a:t> </a:t>
            </a:r>
          </a:p>
          <a:p>
            <a:pPr>
              <a:buClr>
                <a:schemeClr val="accent5"/>
              </a:buClr>
            </a:pPr>
            <a:endParaRPr lang="da-DK" dirty="0" smtClean="0">
              <a:latin typeface="Verdana" panose="020B0604030504040204" pitchFamily="34" charset="0"/>
              <a:ea typeface="Verdana" panose="020B0604030504040204" pitchFamily="34" charset="0"/>
            </a:endParaRPr>
          </a:p>
          <a:p>
            <a:pPr>
              <a:buClr>
                <a:schemeClr val="accent5"/>
              </a:buClr>
            </a:pPr>
            <a:r>
              <a:rPr lang="da-DK" dirty="0" smtClean="0">
                <a:latin typeface="Verdana" panose="020B0604030504040204" pitchFamily="34" charset="0"/>
                <a:ea typeface="Verdana" panose="020B0604030504040204" pitchFamily="34" charset="0"/>
              </a:rPr>
              <a:t>På </a:t>
            </a:r>
            <a:r>
              <a:rPr lang="da-DK" b="1" dirty="0" smtClean="0">
                <a:solidFill>
                  <a:schemeClr val="accent3"/>
                </a:solidFill>
                <a:latin typeface="Verdana" panose="020B0604030504040204" pitchFamily="34" charset="0"/>
                <a:ea typeface="Verdana" panose="020B0604030504040204" pitchFamily="34" charset="0"/>
              </a:rPr>
              <a:t>forsiden</a:t>
            </a:r>
            <a:r>
              <a:rPr lang="da-DK" dirty="0" smtClean="0">
                <a:latin typeface="Verdana" panose="020B0604030504040204" pitchFamily="34" charset="0"/>
                <a:ea typeface="Verdana" panose="020B0604030504040204" pitchFamily="34" charset="0"/>
              </a:rPr>
              <a:t> af prøvesættet kan du se en oversigt over de </a:t>
            </a:r>
            <a:r>
              <a:rPr lang="da-DK" b="1" dirty="0" smtClean="0">
                <a:solidFill>
                  <a:schemeClr val="accent3"/>
                </a:solidFill>
                <a:latin typeface="Verdana" panose="020B0604030504040204" pitchFamily="34" charset="0"/>
                <a:ea typeface="Verdana" panose="020B0604030504040204" pitchFamily="34" charset="0"/>
              </a:rPr>
              <a:t>4 opgaver</a:t>
            </a:r>
            <a:r>
              <a:rPr lang="da-DK" dirty="0" smtClean="0">
                <a:latin typeface="Verdana" panose="020B0604030504040204" pitchFamily="34" charset="0"/>
                <a:ea typeface="Verdana" panose="020B0604030504040204" pitchFamily="34" charset="0"/>
              </a:rPr>
              <a:t>, du kan vælge imellem.</a:t>
            </a:r>
          </a:p>
          <a:p>
            <a:pPr>
              <a:buClr>
                <a:schemeClr val="accent5"/>
              </a:buClr>
            </a:pPr>
            <a:endParaRPr lang="da-DK" dirty="0" smtClean="0">
              <a:latin typeface="Verdana" panose="020B0604030504040204" pitchFamily="34" charset="0"/>
              <a:ea typeface="Verdana" panose="020B0604030504040204" pitchFamily="34" charset="0"/>
            </a:endParaRPr>
          </a:p>
          <a:p>
            <a:pPr>
              <a:buClr>
                <a:schemeClr val="accent5"/>
              </a:buClr>
            </a:pPr>
            <a:r>
              <a:rPr lang="da-DK" dirty="0" smtClean="0">
                <a:latin typeface="Verdana" panose="020B0604030504040204" pitchFamily="34" charset="0"/>
                <a:ea typeface="Verdana" panose="020B0604030504040204" pitchFamily="34" charset="0"/>
              </a:rPr>
              <a:t>Det er en god ide at læse punktet </a:t>
            </a:r>
            <a:r>
              <a:rPr lang="da-DK" b="1" i="1" dirty="0" smtClean="0">
                <a:solidFill>
                  <a:schemeClr val="accent3"/>
                </a:solidFill>
                <a:latin typeface="Verdana" panose="020B0604030504040204" pitchFamily="34" charset="0"/>
                <a:ea typeface="Verdana" panose="020B0604030504040204" pitchFamily="34" charset="0"/>
              </a:rPr>
              <a:t>Før du skriver</a:t>
            </a:r>
            <a:r>
              <a:rPr lang="da-DK" b="1" dirty="0" smtClean="0">
                <a:solidFill>
                  <a:schemeClr val="accent3"/>
                </a:solidFill>
                <a:latin typeface="Verdana" panose="020B0604030504040204" pitchFamily="34" charset="0"/>
                <a:ea typeface="Verdana" panose="020B0604030504040204" pitchFamily="34" charset="0"/>
              </a:rPr>
              <a:t> </a:t>
            </a:r>
            <a:r>
              <a:rPr lang="da-DK" dirty="0" smtClean="0">
                <a:latin typeface="Verdana" panose="020B0604030504040204" pitchFamily="34" charset="0"/>
                <a:ea typeface="Verdana" panose="020B0604030504040204" pitchFamily="34" charset="0"/>
              </a:rPr>
              <a:t>grundigt, inden du går i gang med at læse opgavesættet.</a:t>
            </a:r>
          </a:p>
          <a:p>
            <a:pPr>
              <a:buClr>
                <a:schemeClr val="accent5"/>
              </a:buClr>
            </a:pPr>
            <a:endParaRPr lang="da-DK" dirty="0" smtClean="0">
              <a:latin typeface="Verdana" panose="020B0604030504040204" pitchFamily="34" charset="0"/>
              <a:ea typeface="Verdana" panose="020B0604030504040204" pitchFamily="34" charset="0"/>
            </a:endParaRPr>
          </a:p>
          <a:p>
            <a:pPr>
              <a:buClr>
                <a:schemeClr val="accent5"/>
              </a:buClr>
            </a:pPr>
            <a:endParaRPr lang="da-DK" dirty="0" smtClean="0">
              <a:latin typeface="Verdana" panose="020B0604030504040204" pitchFamily="34" charset="0"/>
              <a:ea typeface="Verdana" panose="020B0604030504040204" pitchFamily="34" charset="0"/>
            </a:endParaRPr>
          </a:p>
          <a:p>
            <a:r>
              <a:rPr lang="da-DK" b="1" dirty="0" smtClean="0">
                <a:latin typeface="Verdana" panose="020B0604030504040204" pitchFamily="34" charset="0"/>
                <a:ea typeface="Verdana" panose="020B0604030504040204" pitchFamily="34" charset="0"/>
              </a:rPr>
              <a:t/>
            </a:r>
            <a:br>
              <a:rPr lang="da-DK" b="1" dirty="0" smtClean="0">
                <a:latin typeface="Verdana" panose="020B0604030504040204" pitchFamily="34" charset="0"/>
                <a:ea typeface="Verdana" panose="020B0604030504040204" pitchFamily="34" charset="0"/>
              </a:rPr>
            </a:br>
            <a:endParaRPr lang="da-DK" b="1" dirty="0" smtClean="0">
              <a:latin typeface="Verdana" panose="020B0604030504040204" pitchFamily="34" charset="0"/>
              <a:ea typeface="Verdana" panose="020B0604030504040204" pitchFamily="34" charset="0"/>
            </a:endParaRPr>
          </a:p>
          <a:p>
            <a:r>
              <a:rPr lang="da-DK" sz="1800" dirty="0" smtClean="0">
                <a:solidFill>
                  <a:srgbClr val="161616"/>
                </a:solidFill>
                <a:latin typeface="Verdana" panose="020B0604030504040204" pitchFamily="34" charset="0"/>
                <a:ea typeface="Verdana" panose="020B0604030504040204" pitchFamily="34" charset="0"/>
                <a:cs typeface="Calibri"/>
                <a:sym typeface="Calibri"/>
              </a:rPr>
              <a:t> </a:t>
            </a: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r>
              <a:rPr lang="da-DK" sz="1800" b="1" dirty="0" smtClean="0">
                <a:solidFill>
                  <a:srgbClr val="161616"/>
                </a:solidFill>
                <a:latin typeface="Calibri"/>
                <a:ea typeface="Calibri"/>
                <a:cs typeface="Calibri"/>
                <a:sym typeface="Calibri"/>
              </a:rPr>
              <a:t>	</a:t>
            </a:r>
            <a:endParaRPr sz="1800" dirty="0">
              <a:latin typeface="Calibri"/>
              <a:ea typeface="Calibri"/>
              <a:cs typeface="Calibri"/>
              <a:sym typeface="Calibri"/>
            </a:endParaRPr>
          </a:p>
        </p:txBody>
      </p:sp>
      <p:sp>
        <p:nvSpPr>
          <p:cNvPr id="20"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latin typeface="Arial"/>
                <a:ea typeface="Arial"/>
                <a:cs typeface="Arial"/>
                <a:sym typeface="Arial"/>
              </a:rPr>
              <a:t>Har du tjek på </a:t>
            </a:r>
            <a:r>
              <a:rPr lang="da-DK" sz="3400" b="1" dirty="0" smtClean="0">
                <a:solidFill>
                  <a:schemeClr val="accent3"/>
                </a:solidFill>
                <a:latin typeface="Arial"/>
                <a:ea typeface="Arial"/>
                <a:cs typeface="Arial"/>
                <a:sym typeface="Arial"/>
              </a:rPr>
              <a:t>rammerne</a:t>
            </a:r>
            <a:r>
              <a:rPr lang="da-DK" sz="3400" b="1" dirty="0" smtClean="0">
                <a:latin typeface="Arial"/>
                <a:ea typeface="Arial"/>
                <a:cs typeface="Arial"/>
                <a:sym typeface="Arial"/>
              </a:rPr>
              <a:t> for prøven?</a:t>
            </a:r>
            <a:endParaRPr lang="da-DK" sz="3400" b="1" dirty="0">
              <a:latin typeface="Arial"/>
              <a:ea typeface="Arial"/>
              <a:cs typeface="Arial"/>
              <a:sym typeface="Arial"/>
            </a:endParaRPr>
          </a:p>
        </p:txBody>
      </p:sp>
      <p:sp>
        <p:nvSpPr>
          <p:cNvPr id="14" name="Rektangel 13"/>
          <p:cNvSpPr/>
          <p:nvPr/>
        </p:nvSpPr>
        <p:spPr>
          <a:xfrm>
            <a:off x="182173" y="4164603"/>
            <a:ext cx="11149855" cy="2585323"/>
          </a:xfrm>
          <a:prstGeom prst="rect">
            <a:avLst/>
          </a:prstGeom>
          <a:ln w="12700">
            <a:solidFill>
              <a:schemeClr val="accent2">
                <a:lumMod val="50000"/>
              </a:schemeClr>
            </a:solidFill>
          </a:ln>
        </p:spPr>
        <p:txBody>
          <a:bodyPr wrap="square">
            <a:spAutoFit/>
          </a:bodyPr>
          <a:lstStyle/>
          <a:p>
            <a:pPr>
              <a:buClr>
                <a:schemeClr val="accent5"/>
              </a:buClr>
            </a:pPr>
            <a:r>
              <a:rPr lang="da-DK" dirty="0">
                <a:latin typeface="Verdana" panose="020B0604030504040204" pitchFamily="34" charset="0"/>
                <a:ea typeface="Verdana" panose="020B0604030504040204" pitchFamily="34" charset="0"/>
              </a:rPr>
              <a:t>Du må anvende alle </a:t>
            </a:r>
            <a:r>
              <a:rPr lang="da-DK" dirty="0" smtClean="0">
                <a:latin typeface="Verdana" panose="020B0604030504040204" pitchFamily="34" charset="0"/>
                <a:ea typeface="Verdana" panose="020B0604030504040204" pitchFamily="34" charset="0"/>
              </a:rPr>
              <a:t>de </a:t>
            </a:r>
            <a:r>
              <a:rPr lang="da-DK" b="1" dirty="0" smtClean="0">
                <a:solidFill>
                  <a:schemeClr val="accent3"/>
                </a:solidFill>
                <a:latin typeface="Verdana" panose="020B0604030504040204" pitchFamily="34" charset="0"/>
                <a:ea typeface="Verdana" panose="020B0604030504040204" pitchFamily="34" charset="0"/>
              </a:rPr>
              <a:t>fagspecifikke</a:t>
            </a:r>
            <a:r>
              <a:rPr lang="da-DK" dirty="0" smtClean="0">
                <a:latin typeface="Verdana" panose="020B0604030504040204" pitchFamily="34" charset="0"/>
                <a:ea typeface="Verdana" panose="020B0604030504040204" pitchFamily="34" charset="0"/>
              </a:rPr>
              <a:t> </a:t>
            </a:r>
            <a:r>
              <a:rPr lang="da-DK" b="1" dirty="0">
                <a:solidFill>
                  <a:schemeClr val="accent3"/>
                </a:solidFill>
                <a:latin typeface="Verdana" panose="020B0604030504040204" pitchFamily="34" charset="0"/>
                <a:ea typeface="Verdana" panose="020B0604030504040204" pitchFamily="34" charset="0"/>
              </a:rPr>
              <a:t>hjælpemidler</a:t>
            </a:r>
            <a:r>
              <a:rPr lang="da-DK" dirty="0">
                <a:latin typeface="Verdana" panose="020B0604030504040204" pitchFamily="34" charset="0"/>
                <a:ea typeface="Verdana" panose="020B0604030504040204" pitchFamily="34" charset="0"/>
              </a:rPr>
              <a:t>, som du har været vant til i den daglige undervisning.</a:t>
            </a:r>
          </a:p>
          <a:p>
            <a:pPr>
              <a:buClr>
                <a:schemeClr val="accent5"/>
              </a:buClr>
            </a:pPr>
            <a:endParaRPr lang="da-DK" b="1" dirty="0">
              <a:latin typeface="Verdana" panose="020B0604030504040204" pitchFamily="34" charset="0"/>
              <a:ea typeface="Verdana" panose="020B0604030504040204" pitchFamily="34" charset="0"/>
            </a:endParaRPr>
          </a:p>
          <a:p>
            <a:pPr>
              <a:buClr>
                <a:schemeClr val="accent5"/>
              </a:buClr>
            </a:pPr>
            <a:r>
              <a:rPr lang="da-DK" dirty="0">
                <a:latin typeface="Verdana" panose="020B0604030504040204" pitchFamily="34" charset="0"/>
                <a:ea typeface="Verdana" panose="020B0604030504040204" pitchFamily="34" charset="0"/>
              </a:rPr>
              <a:t>Du </a:t>
            </a:r>
            <a:r>
              <a:rPr lang="da-DK" b="1" dirty="0">
                <a:solidFill>
                  <a:schemeClr val="accent3"/>
                </a:solidFill>
                <a:latin typeface="Verdana" panose="020B0604030504040204" pitchFamily="34" charset="0"/>
                <a:ea typeface="Verdana" panose="020B0604030504040204" pitchFamily="34" charset="0"/>
              </a:rPr>
              <a:t>må ikke kommunikere </a:t>
            </a:r>
            <a:r>
              <a:rPr lang="da-DK" dirty="0">
                <a:latin typeface="Verdana" panose="020B0604030504040204" pitchFamily="34" charset="0"/>
                <a:ea typeface="Verdana" panose="020B0604030504040204" pitchFamily="34" charset="0"/>
              </a:rPr>
              <a:t>med de andre elever under prøven, og du må ikke dele filer elektronisk med andre under prøven.</a:t>
            </a:r>
          </a:p>
          <a:p>
            <a:pPr>
              <a:buClr>
                <a:schemeClr val="accent5"/>
              </a:buClr>
            </a:pPr>
            <a:endParaRPr lang="da-DK" b="1" dirty="0">
              <a:latin typeface="Verdana" panose="020B0604030504040204" pitchFamily="34" charset="0"/>
              <a:ea typeface="Verdana" panose="020B0604030504040204" pitchFamily="34" charset="0"/>
            </a:endParaRPr>
          </a:p>
          <a:p>
            <a:pPr>
              <a:buClr>
                <a:schemeClr val="accent5"/>
              </a:buClr>
            </a:pPr>
            <a:r>
              <a:rPr lang="da-DK" dirty="0">
                <a:latin typeface="Verdana" panose="020B0604030504040204" pitchFamily="34" charset="0"/>
                <a:ea typeface="Verdana" panose="020B0604030504040204" pitchFamily="34" charset="0"/>
              </a:rPr>
              <a:t>Du må gerne kommunikere med de </a:t>
            </a:r>
            <a:r>
              <a:rPr lang="da-DK" b="1" dirty="0">
                <a:solidFill>
                  <a:schemeClr val="accent3"/>
                </a:solidFill>
                <a:latin typeface="Verdana" panose="020B0604030504040204" pitchFamily="34" charset="0"/>
                <a:ea typeface="Verdana" panose="020B0604030504040204" pitchFamily="34" charset="0"/>
              </a:rPr>
              <a:t>tilsynsførende</a:t>
            </a:r>
            <a:r>
              <a:rPr lang="da-DK" dirty="0">
                <a:latin typeface="Verdana" panose="020B0604030504040204" pitchFamily="34" charset="0"/>
                <a:ea typeface="Verdana" panose="020B0604030504040204" pitchFamily="34" charset="0"/>
              </a:rPr>
              <a:t>. Du skal bare </a:t>
            </a:r>
            <a:r>
              <a:rPr lang="da-DK" b="1" dirty="0">
                <a:solidFill>
                  <a:schemeClr val="accent3"/>
                </a:solidFill>
                <a:latin typeface="Verdana" panose="020B0604030504040204" pitchFamily="34" charset="0"/>
                <a:ea typeface="Verdana" panose="020B0604030504040204" pitchFamily="34" charset="0"/>
              </a:rPr>
              <a:t>række hånde op</a:t>
            </a:r>
            <a:r>
              <a:rPr lang="da-DK" dirty="0">
                <a:latin typeface="Verdana" panose="020B0604030504040204" pitchFamily="34" charset="0"/>
                <a:ea typeface="Verdana" panose="020B0604030504040204" pitchFamily="34" charset="0"/>
              </a:rPr>
              <a:t>.</a:t>
            </a:r>
            <a:r>
              <a:rPr lang="da-DK" b="1" dirty="0">
                <a:solidFill>
                  <a:schemeClr val="accent3"/>
                </a:solidFill>
                <a:latin typeface="Verdana" panose="020B0604030504040204" pitchFamily="34" charset="0"/>
                <a:ea typeface="Verdana" panose="020B0604030504040204" pitchFamily="34" charset="0"/>
              </a:rPr>
              <a:t> </a:t>
            </a:r>
          </a:p>
          <a:p>
            <a:pPr>
              <a:buClr>
                <a:schemeClr val="accent5"/>
              </a:buClr>
            </a:pPr>
            <a:endParaRPr lang="da-DK" b="1" dirty="0">
              <a:solidFill>
                <a:schemeClr val="accent3"/>
              </a:solidFill>
              <a:latin typeface="Verdana" panose="020B0604030504040204" pitchFamily="34" charset="0"/>
              <a:ea typeface="Verdana" panose="020B0604030504040204" pitchFamily="34" charset="0"/>
            </a:endParaRPr>
          </a:p>
          <a:p>
            <a:pPr>
              <a:buClr>
                <a:schemeClr val="accent5"/>
              </a:buClr>
            </a:pPr>
            <a:r>
              <a:rPr lang="da-DK" dirty="0">
                <a:latin typeface="Verdana" panose="020B0604030504040204" pitchFamily="34" charset="0"/>
                <a:ea typeface="Verdana" panose="020B0604030504040204" pitchFamily="34" charset="0"/>
              </a:rPr>
              <a:t>Hvis din skole tillader det, må du gerne </a:t>
            </a:r>
            <a:r>
              <a:rPr lang="da-DK" b="1" dirty="0">
                <a:solidFill>
                  <a:schemeClr val="accent3"/>
                </a:solidFill>
                <a:latin typeface="Verdana" panose="020B0604030504040204" pitchFamily="34" charset="0"/>
                <a:ea typeface="Verdana" panose="020B0604030504040204" pitchFamily="34" charset="0"/>
              </a:rPr>
              <a:t>høre musik</a:t>
            </a:r>
            <a:r>
              <a:rPr lang="da-DK" dirty="0">
                <a:latin typeface="Verdana" panose="020B0604030504040204" pitchFamily="34" charset="0"/>
                <a:ea typeface="Verdana" panose="020B0604030504040204" pitchFamily="34" charset="0"/>
              </a:rPr>
              <a:t> under prøven.</a:t>
            </a:r>
          </a:p>
        </p:txBody>
      </p:sp>
      <p:pic>
        <p:nvPicPr>
          <p:cNvPr id="29" name="Picture 2">
            <a:extLst>
              <a:ext uri="{FF2B5EF4-FFF2-40B4-BE49-F238E27FC236}">
                <a16:creationId xmlns:a16="http://schemas.microsoft.com/office/drawing/2014/main" id="{FD6A8508-404F-4537-ADBF-8A25FE817E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spTree>
    <p:extLst>
      <p:ext uri="{BB962C8B-B14F-4D97-AF65-F5344CB8AC3E}">
        <p14:creationId xmlns:p14="http://schemas.microsoft.com/office/powerpoint/2010/main" val="2866116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57"/>
          <p:cNvSpPr/>
          <p:nvPr/>
        </p:nvSpPr>
        <p:spPr>
          <a:xfrm>
            <a:off x="136320" y="1371900"/>
            <a:ext cx="11217480" cy="2351976"/>
          </a:xfrm>
          <a:prstGeom prst="rect">
            <a:avLst/>
          </a:prstGeom>
          <a:noFill/>
          <a:ln w="12700">
            <a:solidFill>
              <a:schemeClr val="accent1"/>
            </a:solidFill>
          </a:ln>
        </p:spPr>
        <p:txBody>
          <a:bodyPr spcFirstLastPara="1" wrap="square" lIns="121900" tIns="60925" rIns="121900" bIns="60925" anchor="t" anchorCtr="0">
            <a:noAutofit/>
          </a:bodyPr>
          <a:lstStyle/>
          <a:p>
            <a:r>
              <a:rPr lang="da-DK" dirty="0" smtClean="0">
                <a:latin typeface="Verdana" panose="020B0604030504040204" pitchFamily="34" charset="0"/>
                <a:ea typeface="Verdana" panose="020B0604030504040204" pitchFamily="34" charset="0"/>
              </a:rPr>
              <a:t>Ved prøven i dansk skriftlig fremstilling har man mulighed for at begynde prøven med en </a:t>
            </a:r>
            <a:r>
              <a:rPr lang="da-DK" b="1" dirty="0" smtClean="0">
                <a:solidFill>
                  <a:schemeClr val="accent3"/>
                </a:solidFill>
                <a:latin typeface="Verdana" panose="020B0604030504040204" pitchFamily="34" charset="0"/>
                <a:ea typeface="Verdana" panose="020B0604030504040204" pitchFamily="34" charset="0"/>
              </a:rPr>
              <a:t>samtalerunde</a:t>
            </a:r>
            <a:r>
              <a:rPr lang="da-DK" dirty="0" smtClean="0">
                <a:latin typeface="Verdana" panose="020B0604030504040204" pitchFamily="34" charset="0"/>
                <a:ea typeface="Verdana" panose="020B0604030504040204" pitchFamily="34" charset="0"/>
              </a:rPr>
              <a:t> på maksimalt 30 min. af den </a:t>
            </a:r>
            <a:r>
              <a:rPr lang="da-DK" dirty="0">
                <a:latin typeface="Verdana" panose="020B0604030504040204" pitchFamily="34" charset="0"/>
                <a:ea typeface="Verdana" panose="020B0604030504040204" pitchFamily="34" charset="0"/>
              </a:rPr>
              <a:t>samlede tid på 3½ time. </a:t>
            </a:r>
            <a:endParaRPr lang="da-DK" dirty="0" smtClean="0">
              <a:latin typeface="Verdana" panose="020B0604030504040204" pitchFamily="34" charset="0"/>
              <a:ea typeface="Verdana" panose="020B0604030504040204" pitchFamily="34" charset="0"/>
            </a:endParaRPr>
          </a:p>
          <a:p>
            <a:endParaRPr lang="da-DK" dirty="0">
              <a:latin typeface="Verdana" panose="020B0604030504040204" pitchFamily="34" charset="0"/>
              <a:ea typeface="Verdana" panose="020B0604030504040204" pitchFamily="34" charset="0"/>
            </a:endParaRPr>
          </a:p>
          <a:p>
            <a:r>
              <a:rPr lang="da-DK" dirty="0" smtClean="0">
                <a:latin typeface="Verdana" panose="020B0604030504040204" pitchFamily="34" charset="0"/>
                <a:ea typeface="Verdana" panose="020B0604030504040204" pitchFamily="34" charset="0"/>
              </a:rPr>
              <a:t>Samtalerunden er </a:t>
            </a:r>
            <a:r>
              <a:rPr lang="da-DK" b="1" dirty="0" smtClean="0">
                <a:solidFill>
                  <a:schemeClr val="accent3"/>
                </a:solidFill>
                <a:latin typeface="Verdana" panose="020B0604030504040204" pitchFamily="34" charset="0"/>
                <a:ea typeface="Verdana" panose="020B0604030504040204" pitchFamily="34" charset="0"/>
              </a:rPr>
              <a:t>valgfri</a:t>
            </a:r>
            <a:r>
              <a:rPr lang="da-DK" dirty="0" smtClean="0">
                <a:latin typeface="Verdana" panose="020B0604030504040204" pitchFamily="34" charset="0"/>
                <a:ea typeface="Verdana" panose="020B0604030504040204" pitchFamily="34" charset="0"/>
              </a:rPr>
              <a:t>. Det er din skole, der beslutter, om samtalerunden skal tilbydes. Senest en uge inden første skriftlige prøvedag, skal du vælge, om du ønsker samtalerunde.</a:t>
            </a:r>
          </a:p>
          <a:p>
            <a:endParaRPr lang="da-DK" sz="1800" dirty="0">
              <a:latin typeface="Verdana" panose="020B0604030504040204" pitchFamily="34" charset="0"/>
              <a:ea typeface="Verdana" panose="020B0604030504040204" pitchFamily="34" charset="0"/>
            </a:endParaRPr>
          </a:p>
          <a:p>
            <a:r>
              <a:rPr lang="da-DK" dirty="0" smtClean="0">
                <a:latin typeface="Verdana" panose="020B0604030504040204" pitchFamily="34" charset="0"/>
                <a:ea typeface="Verdana" panose="020B0604030504040204" pitchFamily="34" charset="0"/>
              </a:rPr>
              <a:t>I samtalerunden kan man fx sidde med en </a:t>
            </a:r>
            <a:r>
              <a:rPr lang="da-DK" b="1" dirty="0" smtClean="0">
                <a:solidFill>
                  <a:schemeClr val="accent3"/>
                </a:solidFill>
                <a:latin typeface="Verdana" panose="020B0604030504040204" pitchFamily="34" charset="0"/>
                <a:ea typeface="Verdana" panose="020B0604030504040204" pitchFamily="34" charset="0"/>
              </a:rPr>
              <a:t>samtalegruppe</a:t>
            </a:r>
            <a:r>
              <a:rPr lang="da-DK" dirty="0" smtClean="0">
                <a:latin typeface="Verdana" panose="020B0604030504040204" pitchFamily="34" charset="0"/>
                <a:ea typeface="Verdana" panose="020B0604030504040204" pitchFamily="34" charset="0"/>
              </a:rPr>
              <a:t> på </a:t>
            </a:r>
            <a:r>
              <a:rPr lang="da-DK" b="1" dirty="0" smtClean="0">
                <a:solidFill>
                  <a:schemeClr val="accent3"/>
                </a:solidFill>
                <a:latin typeface="Verdana" panose="020B0604030504040204" pitchFamily="34" charset="0"/>
                <a:ea typeface="Verdana" panose="020B0604030504040204" pitchFamily="34" charset="0"/>
              </a:rPr>
              <a:t>3-4</a:t>
            </a:r>
            <a:r>
              <a:rPr lang="da-DK" dirty="0" smtClean="0">
                <a:latin typeface="Verdana" panose="020B0604030504040204" pitchFamily="34" charset="0"/>
                <a:ea typeface="Verdana" panose="020B0604030504040204" pitchFamily="34" charset="0"/>
              </a:rPr>
              <a:t> andre elever og gennemgå opgavesættet i fællesskab. Din skole skal kende grupperne på forhånd. </a:t>
            </a:r>
          </a:p>
          <a:p>
            <a:endParaRPr lang="da-DK" dirty="0" smtClean="0">
              <a:latin typeface="Verdana" panose="020B0604030504040204" pitchFamily="34" charset="0"/>
              <a:ea typeface="Verdana" panose="020B0604030504040204" pitchFamily="34" charset="0"/>
            </a:endParaRPr>
          </a:p>
          <a:p>
            <a:endParaRPr lang="da-DK" dirty="0" smtClean="0">
              <a:latin typeface="Verdana" panose="020B0604030504040204" pitchFamily="34" charset="0"/>
              <a:ea typeface="Verdana" panose="020B0604030504040204" pitchFamily="34" charset="0"/>
            </a:endParaRPr>
          </a:p>
          <a:p>
            <a:endParaRPr lang="da-DK" sz="1800" dirty="0"/>
          </a:p>
          <a:p>
            <a:pPr marL="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r>
              <a:rPr lang="da-DK" sz="1800" b="1" dirty="0" smtClean="0">
                <a:solidFill>
                  <a:srgbClr val="161616"/>
                </a:solidFill>
                <a:latin typeface="Calibri"/>
                <a:ea typeface="Calibri"/>
                <a:cs typeface="Calibri"/>
                <a:sym typeface="Calibri"/>
              </a:rPr>
              <a:t>	</a:t>
            </a:r>
            <a:endParaRPr sz="1800" dirty="0">
              <a:latin typeface="Calibri"/>
              <a:ea typeface="Calibri"/>
              <a:cs typeface="Calibri"/>
              <a:sym typeface="Calibri"/>
            </a:endParaRPr>
          </a:p>
        </p:txBody>
      </p:sp>
      <p:sp>
        <p:nvSpPr>
          <p:cNvPr id="20"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latin typeface="Arial"/>
                <a:ea typeface="Arial"/>
                <a:cs typeface="Arial"/>
                <a:sym typeface="Arial"/>
              </a:rPr>
              <a:t>Kender du </a:t>
            </a:r>
            <a:r>
              <a:rPr lang="da-DK" sz="3400" b="1" dirty="0" smtClean="0">
                <a:solidFill>
                  <a:schemeClr val="accent3"/>
                </a:solidFill>
                <a:latin typeface="Arial"/>
                <a:ea typeface="Arial"/>
                <a:cs typeface="Arial"/>
                <a:sym typeface="Arial"/>
              </a:rPr>
              <a:t>samtalerunden</a:t>
            </a:r>
            <a:r>
              <a:rPr lang="da-DK" sz="3400" b="1" dirty="0" smtClean="0">
                <a:latin typeface="Arial"/>
                <a:ea typeface="Arial"/>
                <a:cs typeface="Arial"/>
                <a:sym typeface="Arial"/>
              </a:rPr>
              <a:t>?</a:t>
            </a:r>
            <a:endParaRPr lang="da-DK" sz="3400" b="1" dirty="0">
              <a:latin typeface="Arial"/>
              <a:ea typeface="Arial"/>
              <a:cs typeface="Arial"/>
              <a:sym typeface="Arial"/>
            </a:endParaRPr>
          </a:p>
        </p:txBody>
      </p:sp>
      <p:sp>
        <p:nvSpPr>
          <p:cNvPr id="3" name="Rektangel 2"/>
          <p:cNvSpPr/>
          <p:nvPr/>
        </p:nvSpPr>
        <p:spPr>
          <a:xfrm>
            <a:off x="959755" y="4016830"/>
            <a:ext cx="11036301" cy="2585323"/>
          </a:xfrm>
          <a:prstGeom prst="rect">
            <a:avLst/>
          </a:prstGeom>
          <a:ln w="12700">
            <a:solidFill>
              <a:schemeClr val="accent1"/>
            </a:solidFill>
          </a:ln>
        </p:spPr>
        <p:txBody>
          <a:bodyPr wrap="square">
            <a:spAutoFit/>
          </a:bodyPr>
          <a:lstStyle/>
          <a:p>
            <a:r>
              <a:rPr lang="da-DK" dirty="0">
                <a:latin typeface="Verdana" panose="020B0604030504040204" pitchFamily="34" charset="0"/>
                <a:ea typeface="Verdana" panose="020B0604030504040204" pitchFamily="34" charset="0"/>
              </a:rPr>
              <a:t>Ved samtalerunden kan man fx:</a:t>
            </a:r>
          </a:p>
          <a:p>
            <a:endParaRPr lang="da-DK" dirty="0">
              <a:latin typeface="Verdana" panose="020B0604030504040204" pitchFamily="34" charset="0"/>
              <a:ea typeface="Verdana" panose="020B0604030504040204" pitchFamily="34" charset="0"/>
            </a:endParaRPr>
          </a:p>
          <a:p>
            <a:r>
              <a:rPr lang="da-DK" dirty="0">
                <a:latin typeface="Verdana" panose="020B0604030504040204" pitchFamily="34" charset="0"/>
                <a:ea typeface="Verdana" panose="020B0604030504040204" pitchFamily="34" charset="0"/>
              </a:rPr>
              <a:t>   - </a:t>
            </a:r>
            <a:r>
              <a:rPr lang="da-DK" b="1" dirty="0">
                <a:solidFill>
                  <a:schemeClr val="accent3"/>
                </a:solidFill>
                <a:latin typeface="Verdana" panose="020B0604030504040204" pitchFamily="34" charset="0"/>
                <a:ea typeface="Verdana" panose="020B0604030504040204" pitchFamily="34" charset="0"/>
              </a:rPr>
              <a:t>Diskutere opgaverne </a:t>
            </a:r>
            <a:r>
              <a:rPr lang="da-DK" dirty="0">
                <a:latin typeface="Verdana" panose="020B0604030504040204" pitchFamily="34" charset="0"/>
                <a:ea typeface="Verdana" panose="020B0604030504040204" pitchFamily="34" charset="0"/>
              </a:rPr>
              <a:t>for at blive sikker på fx opgavekrav, genrekrav eller krav til layout</a:t>
            </a:r>
          </a:p>
          <a:p>
            <a:endParaRPr lang="da-DK" dirty="0">
              <a:latin typeface="Verdana" panose="020B0604030504040204" pitchFamily="34" charset="0"/>
              <a:ea typeface="Verdana" panose="020B0604030504040204" pitchFamily="34" charset="0"/>
            </a:endParaRPr>
          </a:p>
          <a:p>
            <a:r>
              <a:rPr lang="da-DK" dirty="0">
                <a:latin typeface="Verdana" panose="020B0604030504040204" pitchFamily="34" charset="0"/>
                <a:ea typeface="Verdana" panose="020B0604030504040204" pitchFamily="34" charset="0"/>
              </a:rPr>
              <a:t>   - Hjælpe hinanden med </a:t>
            </a:r>
            <a:r>
              <a:rPr lang="da-DK" b="1" dirty="0">
                <a:solidFill>
                  <a:schemeClr val="accent3"/>
                </a:solidFill>
                <a:latin typeface="Verdana" panose="020B0604030504040204" pitchFamily="34" charset="0"/>
                <a:ea typeface="Verdana" panose="020B0604030504040204" pitchFamily="34" charset="0"/>
              </a:rPr>
              <a:t>gode idéer</a:t>
            </a:r>
            <a:r>
              <a:rPr lang="da-DK" dirty="0">
                <a:latin typeface="Verdana" panose="020B0604030504040204" pitchFamily="34" charset="0"/>
                <a:ea typeface="Verdana" panose="020B0604030504040204" pitchFamily="34" charset="0"/>
              </a:rPr>
              <a:t> til de enkelte opgaver</a:t>
            </a:r>
          </a:p>
          <a:p>
            <a:endParaRPr lang="da-DK" dirty="0">
              <a:latin typeface="Verdana" panose="020B0604030504040204" pitchFamily="34" charset="0"/>
              <a:ea typeface="Verdana" panose="020B0604030504040204" pitchFamily="34" charset="0"/>
            </a:endParaRPr>
          </a:p>
          <a:p>
            <a:r>
              <a:rPr lang="da-DK" dirty="0">
                <a:latin typeface="Verdana" panose="020B0604030504040204" pitchFamily="34" charset="0"/>
                <a:ea typeface="Verdana" panose="020B0604030504040204" pitchFamily="34" charset="0"/>
              </a:rPr>
              <a:t>   - Hjælpe hinanden med at udvælge relevante </a:t>
            </a:r>
            <a:r>
              <a:rPr lang="da-DK" b="1" dirty="0">
                <a:solidFill>
                  <a:schemeClr val="accent3"/>
                </a:solidFill>
                <a:latin typeface="Verdana" panose="020B0604030504040204" pitchFamily="34" charset="0"/>
                <a:ea typeface="Verdana" panose="020B0604030504040204" pitchFamily="34" charset="0"/>
              </a:rPr>
              <a:t>hjælpeark</a:t>
            </a:r>
            <a:r>
              <a:rPr lang="da-DK" dirty="0">
                <a:latin typeface="Verdana" panose="020B0604030504040204" pitchFamily="34" charset="0"/>
                <a:ea typeface="Verdana" panose="020B0604030504040204" pitchFamily="34" charset="0"/>
              </a:rPr>
              <a:t>, </a:t>
            </a:r>
            <a:r>
              <a:rPr lang="da-DK" b="1" dirty="0">
                <a:solidFill>
                  <a:schemeClr val="accent3"/>
                </a:solidFill>
                <a:latin typeface="Verdana" panose="020B0604030504040204" pitchFamily="34" charset="0"/>
                <a:ea typeface="Verdana" panose="020B0604030504040204" pitchFamily="34" charset="0"/>
              </a:rPr>
              <a:t>modeltekster</a:t>
            </a:r>
            <a:r>
              <a:rPr lang="da-DK" dirty="0">
                <a:latin typeface="Verdana" panose="020B0604030504040204" pitchFamily="34" charset="0"/>
                <a:ea typeface="Verdana" panose="020B0604030504040204" pitchFamily="34" charset="0"/>
              </a:rPr>
              <a:t> eller lignende </a:t>
            </a:r>
          </a:p>
          <a:p>
            <a:r>
              <a:rPr lang="da-DK" dirty="0">
                <a:latin typeface="Verdana" panose="020B0604030504040204" pitchFamily="34" charset="0"/>
                <a:ea typeface="Verdana" panose="020B0604030504040204" pitchFamily="34" charset="0"/>
              </a:rPr>
              <a:t>   </a:t>
            </a:r>
          </a:p>
          <a:p>
            <a:r>
              <a:rPr lang="da-DK" dirty="0">
                <a:latin typeface="Verdana" panose="020B0604030504040204" pitchFamily="34" charset="0"/>
                <a:ea typeface="Verdana" panose="020B0604030504040204" pitchFamily="34" charset="0"/>
              </a:rPr>
              <a:t>   - Få </a:t>
            </a:r>
            <a:r>
              <a:rPr lang="da-DK" b="1" dirty="0">
                <a:solidFill>
                  <a:schemeClr val="accent3"/>
                </a:solidFill>
                <a:latin typeface="Verdana" panose="020B0604030504040204" pitchFamily="34" charset="0"/>
                <a:ea typeface="Verdana" panose="020B0604030504040204" pitchFamily="34" charset="0"/>
              </a:rPr>
              <a:t>mindsket sin nervøsitet </a:t>
            </a:r>
            <a:r>
              <a:rPr lang="da-DK" dirty="0">
                <a:latin typeface="Verdana" panose="020B0604030504040204" pitchFamily="34" charset="0"/>
                <a:ea typeface="Verdana" panose="020B0604030504040204" pitchFamily="34" charset="0"/>
              </a:rPr>
              <a:t>ved at snakke med andre om opgaverne  </a:t>
            </a:r>
          </a:p>
        </p:txBody>
      </p:sp>
      <p:pic>
        <p:nvPicPr>
          <p:cNvPr id="22" name="Picture 2">
            <a:extLst>
              <a:ext uri="{FF2B5EF4-FFF2-40B4-BE49-F238E27FC236}">
                <a16:creationId xmlns:a16="http://schemas.microsoft.com/office/drawing/2014/main" id="{FD6A8508-404F-4537-ADBF-8A25FE817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spTree>
    <p:extLst>
      <p:ext uri="{BB962C8B-B14F-4D97-AF65-F5344CB8AC3E}">
        <p14:creationId xmlns:p14="http://schemas.microsoft.com/office/powerpoint/2010/main" val="26111264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UVM">
  <a:themeElements>
    <a:clrScheme name="Undervisningsministeriet">
      <a:dk1>
        <a:srgbClr val="161616"/>
      </a:dk1>
      <a:lt1>
        <a:srgbClr val="FFFFFF"/>
      </a:lt1>
      <a:dk2>
        <a:srgbClr val="404042"/>
      </a:dk2>
      <a:lt2>
        <a:srgbClr val="E5F1F4"/>
      </a:lt2>
      <a:accent1>
        <a:srgbClr val="007A98"/>
      </a:accent1>
      <a:accent2>
        <a:srgbClr val="99CAD6"/>
      </a:accent2>
      <a:accent3>
        <a:srgbClr val="33786D"/>
      </a:accent3>
      <a:accent4>
        <a:srgbClr val="C31F59"/>
      </a:accent4>
      <a:accent5>
        <a:srgbClr val="69226A"/>
      </a:accent5>
      <a:accent6>
        <a:srgbClr val="EA8145"/>
      </a:accent6>
      <a:hlink>
        <a:srgbClr val="007A98"/>
      </a:hlink>
      <a:folHlink>
        <a:srgbClr val="99CAD6"/>
      </a:folHlink>
    </a:clrScheme>
    <a:fontScheme name="UVM">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Blank.potx" id="{7B5B84D5-A520-4060-84DC-056D7B13DB11}" vid="{D567C7F5-CE46-4E14-8AB4-EFFA31538308}"/>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2143</Words>
  <Application>Microsoft Office PowerPoint</Application>
  <PresentationFormat>Widescreen</PresentationFormat>
  <Paragraphs>284</Paragraphs>
  <Slides>23</Slides>
  <Notes>23</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23</vt:i4>
      </vt:variant>
    </vt:vector>
  </HeadingPairs>
  <TitlesOfParts>
    <vt:vector size="30" baseType="lpstr">
      <vt:lpstr>Arial</vt:lpstr>
      <vt:lpstr>Calibri</vt:lpstr>
      <vt:lpstr>Georgia</vt:lpstr>
      <vt:lpstr>Ink Free</vt:lpstr>
      <vt:lpstr>Source Sans Pro</vt:lpstr>
      <vt:lpstr>Verdana</vt:lpstr>
      <vt:lpstr>UVM</vt:lpstr>
      <vt:lpstr>KLAR TIL PRØVEN I SKRIFTLIG FREMSTILLING </vt:lpstr>
      <vt:lpstr>Til læreren – oversigt over indhold</vt:lpstr>
      <vt:lpstr>Til læreren – materialets opbygning </vt:lpstr>
      <vt:lpstr>Øveprøver og eksempelprøver</vt:lpstr>
      <vt:lpstr>Øveprøverne i praksis</vt:lpstr>
      <vt:lpstr>Del 1:  Rammer for prøven og samtalerunde </vt:lpstr>
      <vt:lpstr>Forløbet for prøven i skriftlig fremstilling </vt:lpstr>
      <vt:lpstr>PowerPoint-præsentation</vt:lpstr>
      <vt:lpstr>PowerPoint-præsentation</vt:lpstr>
      <vt:lpstr>PowerPoint-præsentation</vt:lpstr>
      <vt:lpstr>Del 2:  Valg af opgave og opgavelæsning </vt:lpstr>
      <vt:lpstr>PowerPoint-præsentation</vt:lpstr>
      <vt:lpstr>PowerPoint-præsentation</vt:lpstr>
      <vt:lpstr>PowerPoint-præsentation</vt:lpstr>
      <vt:lpstr>PowerPoint-præsentation</vt:lpstr>
      <vt:lpstr>PowerPoint-præsentation</vt:lpstr>
      <vt:lpstr>Del 3:  Gode råd til prøven  </vt:lpstr>
      <vt:lpstr>PowerPoint-præsentation</vt:lpstr>
      <vt:lpstr>PowerPoint-præsentation</vt:lpstr>
      <vt:lpstr>PowerPoint-præsentation</vt:lpstr>
      <vt:lpstr> Materialer på emu.dk </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2019-04-11T11:14:19Z</dcterms:created>
  <dcterms:modified xsi:type="dcterms:W3CDTF">2023-01-06T11:18:15Z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DocumentInfoFinished">
    <vt:lpwstr>True</vt:lpwstr>
  </property>
  <property fmtid="{D5CDD505-2E9C-101B-9397-08002B2CF9AE}" pid="4" name="CustomerId">
    <vt:lpwstr>uvm</vt:lpwstr>
  </property>
  <property fmtid="{D5CDD505-2E9C-101B-9397-08002B2CF9AE}" pid="5" name="TemplateId">
    <vt:lpwstr>637030260397972210</vt:lpwstr>
  </property>
  <property fmtid="{D5CDD505-2E9C-101B-9397-08002B2CF9AE}" pid="6" name="UserProfileId">
    <vt:lpwstr>637057704298673906</vt:lpwstr>
  </property>
</Properties>
</file>