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sldIdLst>
    <p:sldId id="256" r:id="rId2"/>
    <p:sldId id="257" r:id="rId3"/>
    <p:sldId id="321" r:id="rId4"/>
    <p:sldId id="258" r:id="rId5"/>
    <p:sldId id="259" r:id="rId6"/>
    <p:sldId id="317" r:id="rId7"/>
    <p:sldId id="320" r:id="rId8"/>
    <p:sldId id="309" r:id="rId9"/>
    <p:sldId id="319" r:id="rId10"/>
    <p:sldId id="308" r:id="rId11"/>
    <p:sldId id="322" r:id="rId12"/>
    <p:sldId id="260" r:id="rId13"/>
    <p:sldId id="352" r:id="rId14"/>
    <p:sldId id="348" r:id="rId15"/>
    <p:sldId id="328" r:id="rId16"/>
    <p:sldId id="353" r:id="rId17"/>
    <p:sldId id="349" r:id="rId18"/>
    <p:sldId id="329" r:id="rId19"/>
    <p:sldId id="354" r:id="rId20"/>
    <p:sldId id="350" r:id="rId21"/>
    <p:sldId id="330" r:id="rId22"/>
    <p:sldId id="355" r:id="rId23"/>
    <p:sldId id="351" r:id="rId24"/>
    <p:sldId id="331" r:id="rId25"/>
    <p:sldId id="356" r:id="rId26"/>
    <p:sldId id="357" r:id="rId27"/>
    <p:sldId id="358" r:id="rId28"/>
    <p:sldId id="324" r:id="rId29"/>
    <p:sldId id="325" r:id="rId30"/>
    <p:sldId id="275" r:id="rId31"/>
    <p:sldId id="277" r:id="rId32"/>
    <p:sldId id="323" r:id="rId33"/>
    <p:sldId id="326" r:id="rId34"/>
    <p:sldId id="262" r:id="rId35"/>
    <p:sldId id="342" r:id="rId36"/>
    <p:sldId id="269" r:id="rId37"/>
    <p:sldId id="276" r:id="rId38"/>
    <p:sldId id="278" r:id="rId39"/>
    <p:sldId id="280" r:id="rId40"/>
    <p:sldId id="282" r:id="rId41"/>
    <p:sldId id="281" r:id="rId42"/>
    <p:sldId id="283" r:id="rId43"/>
    <p:sldId id="341" r:id="rId44"/>
    <p:sldId id="307" r:id="rId45"/>
    <p:sldId id="297" r:id="rId46"/>
    <p:sldId id="334" r:id="rId47"/>
    <p:sldId id="333" r:id="rId48"/>
    <p:sldId id="335" r:id="rId49"/>
    <p:sldId id="306" r:id="rId50"/>
    <p:sldId id="298" r:id="rId51"/>
    <p:sldId id="299" r:id="rId52"/>
    <p:sldId id="300" r:id="rId53"/>
    <p:sldId id="343" r:id="rId54"/>
    <p:sldId id="301" r:id="rId55"/>
    <p:sldId id="344" r:id="rId56"/>
    <p:sldId id="302" r:id="rId57"/>
    <p:sldId id="303" r:id="rId58"/>
    <p:sldId id="345" r:id="rId59"/>
    <p:sldId id="304" r:id="rId60"/>
    <p:sldId id="318" r:id="rId61"/>
    <p:sldId id="305" r:id="rId62"/>
    <p:sldId id="338" r:id="rId63"/>
    <p:sldId id="337" r:id="rId64"/>
    <p:sldId id="336" r:id="rId6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3F72"/>
    <a:srgbClr val="C9E4E4"/>
    <a:srgbClr val="007697"/>
    <a:srgbClr val="A6CFDD"/>
    <a:srgbClr val="A8D0DD"/>
    <a:srgbClr val="1871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llemlayou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566"/>
    <p:restoredTop sz="96327"/>
  </p:normalViewPr>
  <p:slideViewPr>
    <p:cSldViewPr snapToGrid="0">
      <p:cViewPr varScale="1">
        <p:scale>
          <a:sx n="112" d="100"/>
          <a:sy n="112" d="100"/>
        </p:scale>
        <p:origin x="114" y="426"/>
      </p:cViewPr>
      <p:guideLst/>
    </p:cSldViewPr>
  </p:slideViewPr>
  <p:outlineViewPr>
    <p:cViewPr>
      <p:scale>
        <a:sx n="33" d="100"/>
        <a:sy n="33" d="100"/>
      </p:scale>
      <p:origin x="0" y="-1280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359D5B-1F92-4848-A26F-A15CE628E24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EBC4E1BA-C49C-4A2D-84BA-DB236B1CE9BF}">
      <dgm:prSet/>
      <dgm:spPr>
        <a:solidFill>
          <a:srgbClr val="007697"/>
        </a:solidFill>
      </dgm:spPr>
      <dgm:t>
        <a:bodyPr/>
        <a:lstStyle/>
        <a:p>
          <a:r>
            <a:rPr lang="da-DK"/>
            <a:t>Ansigtsløs kommunikation</a:t>
          </a:r>
          <a:endParaRPr lang="en-US" dirty="0"/>
        </a:p>
      </dgm:t>
    </dgm:pt>
    <dgm:pt modelId="{945D99CC-3110-4204-98CB-344D71F827F8}" type="parTrans" cxnId="{ED4E5031-0A8F-4FE2-A810-0D87870D0B00}">
      <dgm:prSet/>
      <dgm:spPr/>
      <dgm:t>
        <a:bodyPr/>
        <a:lstStyle/>
        <a:p>
          <a:endParaRPr lang="en-US"/>
        </a:p>
      </dgm:t>
    </dgm:pt>
    <dgm:pt modelId="{628A207B-A4AD-4725-AC27-C6C55C7A982A}" type="sibTrans" cxnId="{ED4E5031-0A8F-4FE2-A810-0D87870D0B00}">
      <dgm:prSet/>
      <dgm:spPr/>
      <dgm:t>
        <a:bodyPr/>
        <a:lstStyle/>
        <a:p>
          <a:endParaRPr lang="en-US"/>
        </a:p>
      </dgm:t>
    </dgm:pt>
    <dgm:pt modelId="{A3BF72DB-BE2F-481B-B5B1-161AA043EBA6}">
      <dgm:prSet/>
      <dgm:spPr>
        <a:solidFill>
          <a:srgbClr val="007697"/>
        </a:solidFill>
      </dgm:spPr>
      <dgm:t>
        <a:bodyPr/>
        <a:lstStyle/>
        <a:p>
          <a:r>
            <a:rPr lang="da-DK"/>
            <a:t>CTRL your cookies</a:t>
          </a:r>
          <a:endParaRPr lang="en-US" dirty="0"/>
        </a:p>
      </dgm:t>
    </dgm:pt>
    <dgm:pt modelId="{7742A6C7-0D27-48AD-8D9B-1626287AEA69}" type="parTrans" cxnId="{8413EEE7-BD97-49A4-B97F-E36281A60AC5}">
      <dgm:prSet/>
      <dgm:spPr/>
      <dgm:t>
        <a:bodyPr/>
        <a:lstStyle/>
        <a:p>
          <a:endParaRPr lang="en-US"/>
        </a:p>
      </dgm:t>
    </dgm:pt>
    <dgm:pt modelId="{98515440-29F6-4F41-B314-76D0D112CD00}" type="sibTrans" cxnId="{8413EEE7-BD97-49A4-B97F-E36281A60AC5}">
      <dgm:prSet/>
      <dgm:spPr/>
      <dgm:t>
        <a:bodyPr/>
        <a:lstStyle/>
        <a:p>
          <a:endParaRPr lang="en-US"/>
        </a:p>
      </dgm:t>
    </dgm:pt>
    <dgm:pt modelId="{368A0FD4-D2A4-404E-87CA-BF796F6C6C68}">
      <dgm:prSet/>
      <dgm:spPr>
        <a:solidFill>
          <a:srgbClr val="007697"/>
        </a:solidFill>
      </dgm:spPr>
      <dgm:t>
        <a:bodyPr/>
        <a:lstStyle/>
        <a:p>
          <a:r>
            <a:rPr lang="da-DK"/>
            <a:t>Pas på dine passwords</a:t>
          </a:r>
          <a:endParaRPr lang="en-US" dirty="0"/>
        </a:p>
      </dgm:t>
    </dgm:pt>
    <dgm:pt modelId="{5331652E-EAB2-4FC0-88C9-028C971CCAFA}" type="parTrans" cxnId="{5265AE8D-C8ED-4552-AD2B-583F352EEE23}">
      <dgm:prSet/>
      <dgm:spPr/>
      <dgm:t>
        <a:bodyPr/>
        <a:lstStyle/>
        <a:p>
          <a:endParaRPr lang="en-US"/>
        </a:p>
      </dgm:t>
    </dgm:pt>
    <dgm:pt modelId="{C00D8E43-1588-4C99-B846-65C1731B6342}" type="sibTrans" cxnId="{5265AE8D-C8ED-4552-AD2B-583F352EEE23}">
      <dgm:prSet/>
      <dgm:spPr/>
      <dgm:t>
        <a:bodyPr/>
        <a:lstStyle/>
        <a:p>
          <a:endParaRPr lang="en-US"/>
        </a:p>
      </dgm:t>
    </dgm:pt>
    <dgm:pt modelId="{003322D6-6EDB-4FF6-9E2F-E90CB8EA91F3}">
      <dgm:prSet/>
      <dgm:spPr>
        <a:solidFill>
          <a:srgbClr val="007697"/>
        </a:solidFill>
      </dgm:spPr>
      <dgm:t>
        <a:bodyPr/>
        <a:lstStyle/>
        <a:p>
          <a:r>
            <a:rPr lang="da-DK" dirty="0"/>
            <a:t>Spil i spil</a:t>
          </a:r>
          <a:endParaRPr lang="en-US" dirty="0"/>
        </a:p>
      </dgm:t>
    </dgm:pt>
    <dgm:pt modelId="{775F83D2-2598-4F1F-B6B2-2BB32C946B4D}" type="parTrans" cxnId="{84604242-3264-4069-94EB-4DEE34129650}">
      <dgm:prSet/>
      <dgm:spPr/>
      <dgm:t>
        <a:bodyPr/>
        <a:lstStyle/>
        <a:p>
          <a:endParaRPr lang="en-US"/>
        </a:p>
      </dgm:t>
    </dgm:pt>
    <dgm:pt modelId="{57EBCC62-AAF2-4B2D-9781-CF7419E74997}" type="sibTrans" cxnId="{84604242-3264-4069-94EB-4DEE34129650}">
      <dgm:prSet/>
      <dgm:spPr/>
      <dgm:t>
        <a:bodyPr/>
        <a:lstStyle/>
        <a:p>
          <a:endParaRPr lang="en-US"/>
        </a:p>
      </dgm:t>
    </dgm:pt>
    <dgm:pt modelId="{B9960129-75EE-4AA4-9EDF-1418FC9CD980}">
      <dgm:prSet/>
      <dgm:spPr>
        <a:solidFill>
          <a:srgbClr val="007697"/>
        </a:solidFill>
      </dgm:spPr>
      <dgm:t>
        <a:bodyPr/>
        <a:lstStyle/>
        <a:p>
          <a:r>
            <a:rPr lang="da-DK"/>
            <a:t>Spot en fupbutik på nettet</a:t>
          </a:r>
          <a:endParaRPr lang="en-US" dirty="0"/>
        </a:p>
      </dgm:t>
    </dgm:pt>
    <dgm:pt modelId="{A93E45B5-672A-4381-9E31-B8ACC602C3C9}" type="sibTrans" cxnId="{B282D1F0-0577-445A-B3DA-6E588C40AAC9}">
      <dgm:prSet/>
      <dgm:spPr/>
      <dgm:t>
        <a:bodyPr/>
        <a:lstStyle/>
        <a:p>
          <a:endParaRPr lang="en-US"/>
        </a:p>
      </dgm:t>
    </dgm:pt>
    <dgm:pt modelId="{4CE3519B-C43F-4E77-A008-C44700016E1D}" type="parTrans" cxnId="{B282D1F0-0577-445A-B3DA-6E588C40AAC9}">
      <dgm:prSet/>
      <dgm:spPr/>
      <dgm:t>
        <a:bodyPr/>
        <a:lstStyle/>
        <a:p>
          <a:endParaRPr lang="en-US"/>
        </a:p>
      </dgm:t>
    </dgm:pt>
    <dgm:pt modelId="{11EB0F86-EAF3-7E4F-B0FE-8955A2179822}" type="pres">
      <dgm:prSet presAssocID="{32359D5B-1F92-4848-A26F-A15CE628E241}" presName="linear" presStyleCnt="0">
        <dgm:presLayoutVars>
          <dgm:dir/>
          <dgm:animLvl val="lvl"/>
          <dgm:resizeHandles val="exact"/>
        </dgm:presLayoutVars>
      </dgm:prSet>
      <dgm:spPr/>
      <dgm:t>
        <a:bodyPr/>
        <a:lstStyle/>
        <a:p>
          <a:endParaRPr lang="da-DK"/>
        </a:p>
      </dgm:t>
    </dgm:pt>
    <dgm:pt modelId="{4E488EC9-52DB-2D45-9E3A-846EB6F364B5}" type="pres">
      <dgm:prSet presAssocID="{B9960129-75EE-4AA4-9EDF-1418FC9CD980}" presName="parentLin" presStyleCnt="0"/>
      <dgm:spPr/>
    </dgm:pt>
    <dgm:pt modelId="{B9BEDBB3-0EB7-8B46-921D-2FA4F016F9B2}" type="pres">
      <dgm:prSet presAssocID="{B9960129-75EE-4AA4-9EDF-1418FC9CD980}" presName="parentLeftMargin" presStyleLbl="node1" presStyleIdx="0" presStyleCnt="5"/>
      <dgm:spPr/>
      <dgm:t>
        <a:bodyPr/>
        <a:lstStyle/>
        <a:p>
          <a:endParaRPr lang="da-DK"/>
        </a:p>
      </dgm:t>
    </dgm:pt>
    <dgm:pt modelId="{E7737C0F-9575-634C-926B-E80400583096}" type="pres">
      <dgm:prSet presAssocID="{B9960129-75EE-4AA4-9EDF-1418FC9CD980}" presName="parentText" presStyleLbl="node1" presStyleIdx="0" presStyleCnt="5">
        <dgm:presLayoutVars>
          <dgm:chMax val="0"/>
          <dgm:bulletEnabled val="1"/>
        </dgm:presLayoutVars>
      </dgm:prSet>
      <dgm:spPr/>
      <dgm:t>
        <a:bodyPr/>
        <a:lstStyle/>
        <a:p>
          <a:endParaRPr lang="da-DK"/>
        </a:p>
      </dgm:t>
    </dgm:pt>
    <dgm:pt modelId="{E5DCAE96-6A80-3E42-B02A-8C98E70ADAE7}" type="pres">
      <dgm:prSet presAssocID="{B9960129-75EE-4AA4-9EDF-1418FC9CD980}" presName="negativeSpace" presStyleCnt="0"/>
      <dgm:spPr/>
    </dgm:pt>
    <dgm:pt modelId="{9C42271A-2F85-7F40-BD66-89FE5E653452}" type="pres">
      <dgm:prSet presAssocID="{B9960129-75EE-4AA4-9EDF-1418FC9CD980}" presName="childText" presStyleLbl="conFgAcc1" presStyleIdx="0" presStyleCnt="5">
        <dgm:presLayoutVars>
          <dgm:bulletEnabled val="1"/>
        </dgm:presLayoutVars>
      </dgm:prSet>
      <dgm:spPr>
        <a:solidFill>
          <a:srgbClr val="D23F72">
            <a:alpha val="90000"/>
          </a:srgbClr>
        </a:solidFill>
        <a:ln>
          <a:noFill/>
        </a:ln>
      </dgm:spPr>
    </dgm:pt>
    <dgm:pt modelId="{9A78A153-795B-C146-BC55-8D1B9AE23FDB}" type="pres">
      <dgm:prSet presAssocID="{A93E45B5-672A-4381-9E31-B8ACC602C3C9}" presName="spaceBetweenRectangles" presStyleCnt="0"/>
      <dgm:spPr/>
    </dgm:pt>
    <dgm:pt modelId="{BAC59F40-7388-5249-918B-D3811474EA09}" type="pres">
      <dgm:prSet presAssocID="{EBC4E1BA-C49C-4A2D-84BA-DB236B1CE9BF}" presName="parentLin" presStyleCnt="0"/>
      <dgm:spPr/>
    </dgm:pt>
    <dgm:pt modelId="{936F465B-7F45-8F44-9AE5-4CA416EEAEE6}" type="pres">
      <dgm:prSet presAssocID="{EBC4E1BA-C49C-4A2D-84BA-DB236B1CE9BF}" presName="parentLeftMargin" presStyleLbl="node1" presStyleIdx="0" presStyleCnt="5"/>
      <dgm:spPr/>
      <dgm:t>
        <a:bodyPr/>
        <a:lstStyle/>
        <a:p>
          <a:endParaRPr lang="da-DK"/>
        </a:p>
      </dgm:t>
    </dgm:pt>
    <dgm:pt modelId="{1B9DD7FE-1865-C842-A760-AF954BB0C565}" type="pres">
      <dgm:prSet presAssocID="{EBC4E1BA-C49C-4A2D-84BA-DB236B1CE9BF}" presName="parentText" presStyleLbl="node1" presStyleIdx="1" presStyleCnt="5">
        <dgm:presLayoutVars>
          <dgm:chMax val="0"/>
          <dgm:bulletEnabled val="1"/>
        </dgm:presLayoutVars>
      </dgm:prSet>
      <dgm:spPr/>
      <dgm:t>
        <a:bodyPr/>
        <a:lstStyle/>
        <a:p>
          <a:endParaRPr lang="da-DK"/>
        </a:p>
      </dgm:t>
    </dgm:pt>
    <dgm:pt modelId="{9410FD9A-319C-AE41-A161-95D66C2A66CF}" type="pres">
      <dgm:prSet presAssocID="{EBC4E1BA-C49C-4A2D-84BA-DB236B1CE9BF}" presName="negativeSpace" presStyleCnt="0"/>
      <dgm:spPr/>
    </dgm:pt>
    <dgm:pt modelId="{C5A27EE4-7FB2-4945-92A4-2DDC78886085}" type="pres">
      <dgm:prSet presAssocID="{EBC4E1BA-C49C-4A2D-84BA-DB236B1CE9BF}" presName="childText" presStyleLbl="conFgAcc1" presStyleIdx="1" presStyleCnt="5">
        <dgm:presLayoutVars>
          <dgm:bulletEnabled val="1"/>
        </dgm:presLayoutVars>
      </dgm:prSet>
      <dgm:spPr>
        <a:solidFill>
          <a:srgbClr val="D23F72">
            <a:alpha val="90000"/>
          </a:srgbClr>
        </a:solidFill>
        <a:ln>
          <a:noFill/>
        </a:ln>
      </dgm:spPr>
    </dgm:pt>
    <dgm:pt modelId="{500201D3-E7D3-E845-829F-5D72DE57F5BA}" type="pres">
      <dgm:prSet presAssocID="{628A207B-A4AD-4725-AC27-C6C55C7A982A}" presName="spaceBetweenRectangles" presStyleCnt="0"/>
      <dgm:spPr/>
    </dgm:pt>
    <dgm:pt modelId="{27B9EEDB-F9E2-4E42-BF63-3552CC2C5E10}" type="pres">
      <dgm:prSet presAssocID="{A3BF72DB-BE2F-481B-B5B1-161AA043EBA6}" presName="parentLin" presStyleCnt="0"/>
      <dgm:spPr/>
    </dgm:pt>
    <dgm:pt modelId="{AD3D18ED-372B-7D43-9474-8F3FFDBEA60F}" type="pres">
      <dgm:prSet presAssocID="{A3BF72DB-BE2F-481B-B5B1-161AA043EBA6}" presName="parentLeftMargin" presStyleLbl="node1" presStyleIdx="1" presStyleCnt="5"/>
      <dgm:spPr/>
      <dgm:t>
        <a:bodyPr/>
        <a:lstStyle/>
        <a:p>
          <a:endParaRPr lang="da-DK"/>
        </a:p>
      </dgm:t>
    </dgm:pt>
    <dgm:pt modelId="{6F2F0231-47B7-C44B-BD58-5ED535286EB3}" type="pres">
      <dgm:prSet presAssocID="{A3BF72DB-BE2F-481B-B5B1-161AA043EBA6}" presName="parentText" presStyleLbl="node1" presStyleIdx="2" presStyleCnt="5">
        <dgm:presLayoutVars>
          <dgm:chMax val="0"/>
          <dgm:bulletEnabled val="1"/>
        </dgm:presLayoutVars>
      </dgm:prSet>
      <dgm:spPr/>
      <dgm:t>
        <a:bodyPr/>
        <a:lstStyle/>
        <a:p>
          <a:endParaRPr lang="da-DK"/>
        </a:p>
      </dgm:t>
    </dgm:pt>
    <dgm:pt modelId="{D12C8C80-6CD1-B441-8C08-3BD16DE2E8ED}" type="pres">
      <dgm:prSet presAssocID="{A3BF72DB-BE2F-481B-B5B1-161AA043EBA6}" presName="negativeSpace" presStyleCnt="0"/>
      <dgm:spPr/>
    </dgm:pt>
    <dgm:pt modelId="{04A873F2-7652-4844-8E68-340188DE62DD}" type="pres">
      <dgm:prSet presAssocID="{A3BF72DB-BE2F-481B-B5B1-161AA043EBA6}" presName="childText" presStyleLbl="conFgAcc1" presStyleIdx="2" presStyleCnt="5">
        <dgm:presLayoutVars>
          <dgm:bulletEnabled val="1"/>
        </dgm:presLayoutVars>
      </dgm:prSet>
      <dgm:spPr>
        <a:solidFill>
          <a:srgbClr val="D23F72">
            <a:alpha val="90000"/>
          </a:srgbClr>
        </a:solidFill>
        <a:ln>
          <a:noFill/>
        </a:ln>
      </dgm:spPr>
    </dgm:pt>
    <dgm:pt modelId="{1ACF7022-18E9-A64A-B820-FF0CB384D0EC}" type="pres">
      <dgm:prSet presAssocID="{98515440-29F6-4F41-B314-76D0D112CD00}" presName="spaceBetweenRectangles" presStyleCnt="0"/>
      <dgm:spPr/>
    </dgm:pt>
    <dgm:pt modelId="{A2644BC1-9552-6846-BC58-4973BD160594}" type="pres">
      <dgm:prSet presAssocID="{368A0FD4-D2A4-404E-87CA-BF796F6C6C68}" presName="parentLin" presStyleCnt="0"/>
      <dgm:spPr/>
    </dgm:pt>
    <dgm:pt modelId="{0F843128-586E-444C-B990-068862962A70}" type="pres">
      <dgm:prSet presAssocID="{368A0FD4-D2A4-404E-87CA-BF796F6C6C68}" presName="parentLeftMargin" presStyleLbl="node1" presStyleIdx="2" presStyleCnt="5"/>
      <dgm:spPr/>
      <dgm:t>
        <a:bodyPr/>
        <a:lstStyle/>
        <a:p>
          <a:endParaRPr lang="da-DK"/>
        </a:p>
      </dgm:t>
    </dgm:pt>
    <dgm:pt modelId="{2C7750A6-6200-CA46-B8B4-B0C89209E57E}" type="pres">
      <dgm:prSet presAssocID="{368A0FD4-D2A4-404E-87CA-BF796F6C6C68}" presName="parentText" presStyleLbl="node1" presStyleIdx="3" presStyleCnt="5">
        <dgm:presLayoutVars>
          <dgm:chMax val="0"/>
          <dgm:bulletEnabled val="1"/>
        </dgm:presLayoutVars>
      </dgm:prSet>
      <dgm:spPr/>
      <dgm:t>
        <a:bodyPr/>
        <a:lstStyle/>
        <a:p>
          <a:endParaRPr lang="da-DK"/>
        </a:p>
      </dgm:t>
    </dgm:pt>
    <dgm:pt modelId="{D8CD9A3F-AA29-3F44-94AE-6B7FC8018978}" type="pres">
      <dgm:prSet presAssocID="{368A0FD4-D2A4-404E-87CA-BF796F6C6C68}" presName="negativeSpace" presStyleCnt="0"/>
      <dgm:spPr/>
    </dgm:pt>
    <dgm:pt modelId="{93983914-E473-3847-91CC-CC4AE59B31C0}" type="pres">
      <dgm:prSet presAssocID="{368A0FD4-D2A4-404E-87CA-BF796F6C6C68}" presName="childText" presStyleLbl="conFgAcc1" presStyleIdx="3" presStyleCnt="5">
        <dgm:presLayoutVars>
          <dgm:bulletEnabled val="1"/>
        </dgm:presLayoutVars>
      </dgm:prSet>
      <dgm:spPr>
        <a:solidFill>
          <a:srgbClr val="D23F72">
            <a:alpha val="90000"/>
          </a:srgbClr>
        </a:solidFill>
        <a:ln>
          <a:noFill/>
        </a:ln>
      </dgm:spPr>
    </dgm:pt>
    <dgm:pt modelId="{44D37B47-6866-EF44-B192-4CF3030D850E}" type="pres">
      <dgm:prSet presAssocID="{C00D8E43-1588-4C99-B846-65C1731B6342}" presName="spaceBetweenRectangles" presStyleCnt="0"/>
      <dgm:spPr/>
    </dgm:pt>
    <dgm:pt modelId="{DDA7B5E3-CA48-6A47-A080-4556A7C2F1FC}" type="pres">
      <dgm:prSet presAssocID="{003322D6-6EDB-4FF6-9E2F-E90CB8EA91F3}" presName="parentLin" presStyleCnt="0"/>
      <dgm:spPr/>
    </dgm:pt>
    <dgm:pt modelId="{FEA5278E-3286-6842-B025-0DD5674BDAA0}" type="pres">
      <dgm:prSet presAssocID="{003322D6-6EDB-4FF6-9E2F-E90CB8EA91F3}" presName="parentLeftMargin" presStyleLbl="node1" presStyleIdx="3" presStyleCnt="5"/>
      <dgm:spPr/>
      <dgm:t>
        <a:bodyPr/>
        <a:lstStyle/>
        <a:p>
          <a:endParaRPr lang="da-DK"/>
        </a:p>
      </dgm:t>
    </dgm:pt>
    <dgm:pt modelId="{AE0EF59A-A901-CF4A-A633-E8375702C436}" type="pres">
      <dgm:prSet presAssocID="{003322D6-6EDB-4FF6-9E2F-E90CB8EA91F3}" presName="parentText" presStyleLbl="node1" presStyleIdx="4" presStyleCnt="5">
        <dgm:presLayoutVars>
          <dgm:chMax val="0"/>
          <dgm:bulletEnabled val="1"/>
        </dgm:presLayoutVars>
      </dgm:prSet>
      <dgm:spPr/>
      <dgm:t>
        <a:bodyPr/>
        <a:lstStyle/>
        <a:p>
          <a:endParaRPr lang="da-DK"/>
        </a:p>
      </dgm:t>
    </dgm:pt>
    <dgm:pt modelId="{D477AE3F-AF16-064A-8BD7-F5857D4C2E75}" type="pres">
      <dgm:prSet presAssocID="{003322D6-6EDB-4FF6-9E2F-E90CB8EA91F3}" presName="negativeSpace" presStyleCnt="0"/>
      <dgm:spPr/>
    </dgm:pt>
    <dgm:pt modelId="{6846F1B3-FBE0-2041-BB58-A5822E6AB0AC}" type="pres">
      <dgm:prSet presAssocID="{003322D6-6EDB-4FF6-9E2F-E90CB8EA91F3}" presName="childText" presStyleLbl="conFgAcc1" presStyleIdx="4" presStyleCnt="5">
        <dgm:presLayoutVars>
          <dgm:bulletEnabled val="1"/>
        </dgm:presLayoutVars>
      </dgm:prSet>
      <dgm:spPr>
        <a:solidFill>
          <a:srgbClr val="D23F72">
            <a:alpha val="90000"/>
          </a:srgbClr>
        </a:solidFill>
        <a:ln>
          <a:noFill/>
        </a:ln>
      </dgm:spPr>
    </dgm:pt>
  </dgm:ptLst>
  <dgm:cxnLst>
    <dgm:cxn modelId="{8F6F34CB-1A3E-0B40-976E-DA90A201FB1B}" type="presOf" srcId="{B9960129-75EE-4AA4-9EDF-1418FC9CD980}" destId="{E7737C0F-9575-634C-926B-E80400583096}" srcOrd="1" destOrd="0" presId="urn:microsoft.com/office/officeart/2005/8/layout/list1"/>
    <dgm:cxn modelId="{AC25E460-FC97-6540-AE79-3BAA6AD5096B}" type="presOf" srcId="{32359D5B-1F92-4848-A26F-A15CE628E241}" destId="{11EB0F86-EAF3-7E4F-B0FE-8955A2179822}" srcOrd="0" destOrd="0" presId="urn:microsoft.com/office/officeart/2005/8/layout/list1"/>
    <dgm:cxn modelId="{7E41C144-851E-C84C-80E1-E2A5717415F1}" type="presOf" srcId="{EBC4E1BA-C49C-4A2D-84BA-DB236B1CE9BF}" destId="{936F465B-7F45-8F44-9AE5-4CA416EEAEE6}" srcOrd="0" destOrd="0" presId="urn:microsoft.com/office/officeart/2005/8/layout/list1"/>
    <dgm:cxn modelId="{3F099C92-DC69-974F-B29C-5B259B598ADC}" type="presOf" srcId="{368A0FD4-D2A4-404E-87CA-BF796F6C6C68}" destId="{2C7750A6-6200-CA46-B8B4-B0C89209E57E}" srcOrd="1" destOrd="0" presId="urn:microsoft.com/office/officeart/2005/8/layout/list1"/>
    <dgm:cxn modelId="{BE000A2E-3C8E-F44A-ACF2-1A4C396E5CBC}" type="presOf" srcId="{003322D6-6EDB-4FF6-9E2F-E90CB8EA91F3}" destId="{FEA5278E-3286-6842-B025-0DD5674BDAA0}" srcOrd="0" destOrd="0" presId="urn:microsoft.com/office/officeart/2005/8/layout/list1"/>
    <dgm:cxn modelId="{17088A62-A87F-974B-82B1-C28EA044654E}" type="presOf" srcId="{A3BF72DB-BE2F-481B-B5B1-161AA043EBA6}" destId="{AD3D18ED-372B-7D43-9474-8F3FFDBEA60F}" srcOrd="0" destOrd="0" presId="urn:microsoft.com/office/officeart/2005/8/layout/list1"/>
    <dgm:cxn modelId="{5265AE8D-C8ED-4552-AD2B-583F352EEE23}" srcId="{32359D5B-1F92-4848-A26F-A15CE628E241}" destId="{368A0FD4-D2A4-404E-87CA-BF796F6C6C68}" srcOrd="3" destOrd="0" parTransId="{5331652E-EAB2-4FC0-88C9-028C971CCAFA}" sibTransId="{C00D8E43-1588-4C99-B846-65C1731B6342}"/>
    <dgm:cxn modelId="{54FA67ED-BF81-274A-AC2C-7756DF9BD23A}" type="presOf" srcId="{B9960129-75EE-4AA4-9EDF-1418FC9CD980}" destId="{B9BEDBB3-0EB7-8B46-921D-2FA4F016F9B2}" srcOrd="0" destOrd="0" presId="urn:microsoft.com/office/officeart/2005/8/layout/list1"/>
    <dgm:cxn modelId="{00BBAF05-947E-364A-BF0A-D3CB8EFE09CE}" type="presOf" srcId="{EBC4E1BA-C49C-4A2D-84BA-DB236B1CE9BF}" destId="{1B9DD7FE-1865-C842-A760-AF954BB0C565}" srcOrd="1" destOrd="0" presId="urn:microsoft.com/office/officeart/2005/8/layout/list1"/>
    <dgm:cxn modelId="{073E0F49-8EF7-A349-8A49-AA5911E25448}" type="presOf" srcId="{A3BF72DB-BE2F-481B-B5B1-161AA043EBA6}" destId="{6F2F0231-47B7-C44B-BD58-5ED535286EB3}" srcOrd="1" destOrd="0" presId="urn:microsoft.com/office/officeart/2005/8/layout/list1"/>
    <dgm:cxn modelId="{8413EEE7-BD97-49A4-B97F-E36281A60AC5}" srcId="{32359D5B-1F92-4848-A26F-A15CE628E241}" destId="{A3BF72DB-BE2F-481B-B5B1-161AA043EBA6}" srcOrd="2" destOrd="0" parTransId="{7742A6C7-0D27-48AD-8D9B-1626287AEA69}" sibTransId="{98515440-29F6-4F41-B314-76D0D112CD00}"/>
    <dgm:cxn modelId="{ED4E5031-0A8F-4FE2-A810-0D87870D0B00}" srcId="{32359D5B-1F92-4848-A26F-A15CE628E241}" destId="{EBC4E1BA-C49C-4A2D-84BA-DB236B1CE9BF}" srcOrd="1" destOrd="0" parTransId="{945D99CC-3110-4204-98CB-344D71F827F8}" sibTransId="{628A207B-A4AD-4725-AC27-C6C55C7A982A}"/>
    <dgm:cxn modelId="{B68C3C0B-77A3-2E4C-93FE-BC44806CA59D}" type="presOf" srcId="{368A0FD4-D2A4-404E-87CA-BF796F6C6C68}" destId="{0F843128-586E-444C-B990-068862962A70}" srcOrd="0" destOrd="0" presId="urn:microsoft.com/office/officeart/2005/8/layout/list1"/>
    <dgm:cxn modelId="{84604242-3264-4069-94EB-4DEE34129650}" srcId="{32359D5B-1F92-4848-A26F-A15CE628E241}" destId="{003322D6-6EDB-4FF6-9E2F-E90CB8EA91F3}" srcOrd="4" destOrd="0" parTransId="{775F83D2-2598-4F1F-B6B2-2BB32C946B4D}" sibTransId="{57EBCC62-AAF2-4B2D-9781-CF7419E74997}"/>
    <dgm:cxn modelId="{B282D1F0-0577-445A-B3DA-6E588C40AAC9}" srcId="{32359D5B-1F92-4848-A26F-A15CE628E241}" destId="{B9960129-75EE-4AA4-9EDF-1418FC9CD980}" srcOrd="0" destOrd="0" parTransId="{4CE3519B-C43F-4E77-A008-C44700016E1D}" sibTransId="{A93E45B5-672A-4381-9E31-B8ACC602C3C9}"/>
    <dgm:cxn modelId="{9BB701CE-5A1D-0E4F-91BA-22FB7043BD54}" type="presOf" srcId="{003322D6-6EDB-4FF6-9E2F-E90CB8EA91F3}" destId="{AE0EF59A-A901-CF4A-A633-E8375702C436}" srcOrd="1" destOrd="0" presId="urn:microsoft.com/office/officeart/2005/8/layout/list1"/>
    <dgm:cxn modelId="{5AD27677-AEE3-2448-B98A-379533C63AF4}" type="presParOf" srcId="{11EB0F86-EAF3-7E4F-B0FE-8955A2179822}" destId="{4E488EC9-52DB-2D45-9E3A-846EB6F364B5}" srcOrd="0" destOrd="0" presId="urn:microsoft.com/office/officeart/2005/8/layout/list1"/>
    <dgm:cxn modelId="{4F937C37-4A73-4343-97D8-BC9781CF1230}" type="presParOf" srcId="{4E488EC9-52DB-2D45-9E3A-846EB6F364B5}" destId="{B9BEDBB3-0EB7-8B46-921D-2FA4F016F9B2}" srcOrd="0" destOrd="0" presId="urn:microsoft.com/office/officeart/2005/8/layout/list1"/>
    <dgm:cxn modelId="{4C7903DA-87F1-4B4F-B259-6BC52FA584BF}" type="presParOf" srcId="{4E488EC9-52DB-2D45-9E3A-846EB6F364B5}" destId="{E7737C0F-9575-634C-926B-E80400583096}" srcOrd="1" destOrd="0" presId="urn:microsoft.com/office/officeart/2005/8/layout/list1"/>
    <dgm:cxn modelId="{55FDDBCF-D23C-B049-94CC-5E5B36D59435}" type="presParOf" srcId="{11EB0F86-EAF3-7E4F-B0FE-8955A2179822}" destId="{E5DCAE96-6A80-3E42-B02A-8C98E70ADAE7}" srcOrd="1" destOrd="0" presId="urn:microsoft.com/office/officeart/2005/8/layout/list1"/>
    <dgm:cxn modelId="{FEE8F766-1B57-FB49-B5D9-4A9F0DF657D2}" type="presParOf" srcId="{11EB0F86-EAF3-7E4F-B0FE-8955A2179822}" destId="{9C42271A-2F85-7F40-BD66-89FE5E653452}" srcOrd="2" destOrd="0" presId="urn:microsoft.com/office/officeart/2005/8/layout/list1"/>
    <dgm:cxn modelId="{6B092F30-384E-1A4F-A765-D588B7468569}" type="presParOf" srcId="{11EB0F86-EAF3-7E4F-B0FE-8955A2179822}" destId="{9A78A153-795B-C146-BC55-8D1B9AE23FDB}" srcOrd="3" destOrd="0" presId="urn:microsoft.com/office/officeart/2005/8/layout/list1"/>
    <dgm:cxn modelId="{B58BB276-9BCD-254D-9EB5-662F4B2C90D4}" type="presParOf" srcId="{11EB0F86-EAF3-7E4F-B0FE-8955A2179822}" destId="{BAC59F40-7388-5249-918B-D3811474EA09}" srcOrd="4" destOrd="0" presId="urn:microsoft.com/office/officeart/2005/8/layout/list1"/>
    <dgm:cxn modelId="{C06F3BFA-539F-A24E-8A30-A61FC82084F7}" type="presParOf" srcId="{BAC59F40-7388-5249-918B-D3811474EA09}" destId="{936F465B-7F45-8F44-9AE5-4CA416EEAEE6}" srcOrd="0" destOrd="0" presId="urn:microsoft.com/office/officeart/2005/8/layout/list1"/>
    <dgm:cxn modelId="{F066F876-6576-0B49-9A38-42A237C2A892}" type="presParOf" srcId="{BAC59F40-7388-5249-918B-D3811474EA09}" destId="{1B9DD7FE-1865-C842-A760-AF954BB0C565}" srcOrd="1" destOrd="0" presId="urn:microsoft.com/office/officeart/2005/8/layout/list1"/>
    <dgm:cxn modelId="{91D781C1-93F8-D347-AAC8-B06AD7D298D1}" type="presParOf" srcId="{11EB0F86-EAF3-7E4F-B0FE-8955A2179822}" destId="{9410FD9A-319C-AE41-A161-95D66C2A66CF}" srcOrd="5" destOrd="0" presId="urn:microsoft.com/office/officeart/2005/8/layout/list1"/>
    <dgm:cxn modelId="{78E16DF7-04BD-274D-ADD7-2C75E6702AC8}" type="presParOf" srcId="{11EB0F86-EAF3-7E4F-B0FE-8955A2179822}" destId="{C5A27EE4-7FB2-4945-92A4-2DDC78886085}" srcOrd="6" destOrd="0" presId="urn:microsoft.com/office/officeart/2005/8/layout/list1"/>
    <dgm:cxn modelId="{1796DF0B-5686-AF42-A66B-7F854405791A}" type="presParOf" srcId="{11EB0F86-EAF3-7E4F-B0FE-8955A2179822}" destId="{500201D3-E7D3-E845-829F-5D72DE57F5BA}" srcOrd="7" destOrd="0" presId="urn:microsoft.com/office/officeart/2005/8/layout/list1"/>
    <dgm:cxn modelId="{5C71951E-DB30-9346-A355-3F24921FA839}" type="presParOf" srcId="{11EB0F86-EAF3-7E4F-B0FE-8955A2179822}" destId="{27B9EEDB-F9E2-4E42-BF63-3552CC2C5E10}" srcOrd="8" destOrd="0" presId="urn:microsoft.com/office/officeart/2005/8/layout/list1"/>
    <dgm:cxn modelId="{C03E5476-1791-4B4B-9A04-AEEB8C9C81F8}" type="presParOf" srcId="{27B9EEDB-F9E2-4E42-BF63-3552CC2C5E10}" destId="{AD3D18ED-372B-7D43-9474-8F3FFDBEA60F}" srcOrd="0" destOrd="0" presId="urn:microsoft.com/office/officeart/2005/8/layout/list1"/>
    <dgm:cxn modelId="{80F4C8C8-E28B-1C42-A004-A6A926C8F9D4}" type="presParOf" srcId="{27B9EEDB-F9E2-4E42-BF63-3552CC2C5E10}" destId="{6F2F0231-47B7-C44B-BD58-5ED535286EB3}" srcOrd="1" destOrd="0" presId="urn:microsoft.com/office/officeart/2005/8/layout/list1"/>
    <dgm:cxn modelId="{6FC02841-9DAA-0545-975C-A2CE92078922}" type="presParOf" srcId="{11EB0F86-EAF3-7E4F-B0FE-8955A2179822}" destId="{D12C8C80-6CD1-B441-8C08-3BD16DE2E8ED}" srcOrd="9" destOrd="0" presId="urn:microsoft.com/office/officeart/2005/8/layout/list1"/>
    <dgm:cxn modelId="{1C947CCD-1CAF-5C4C-B576-A54174B86567}" type="presParOf" srcId="{11EB0F86-EAF3-7E4F-B0FE-8955A2179822}" destId="{04A873F2-7652-4844-8E68-340188DE62DD}" srcOrd="10" destOrd="0" presId="urn:microsoft.com/office/officeart/2005/8/layout/list1"/>
    <dgm:cxn modelId="{05EC1FB7-A2AA-C54E-83D2-1B98ECAAA977}" type="presParOf" srcId="{11EB0F86-EAF3-7E4F-B0FE-8955A2179822}" destId="{1ACF7022-18E9-A64A-B820-FF0CB384D0EC}" srcOrd="11" destOrd="0" presId="urn:microsoft.com/office/officeart/2005/8/layout/list1"/>
    <dgm:cxn modelId="{EF21CAEC-3403-F54D-A61B-03CF1E86B19E}" type="presParOf" srcId="{11EB0F86-EAF3-7E4F-B0FE-8955A2179822}" destId="{A2644BC1-9552-6846-BC58-4973BD160594}" srcOrd="12" destOrd="0" presId="urn:microsoft.com/office/officeart/2005/8/layout/list1"/>
    <dgm:cxn modelId="{3B1F4298-6E45-B143-8CEC-9F441DBC6C74}" type="presParOf" srcId="{A2644BC1-9552-6846-BC58-4973BD160594}" destId="{0F843128-586E-444C-B990-068862962A70}" srcOrd="0" destOrd="0" presId="urn:microsoft.com/office/officeart/2005/8/layout/list1"/>
    <dgm:cxn modelId="{C75623FB-B15E-1645-A53A-454622317820}" type="presParOf" srcId="{A2644BC1-9552-6846-BC58-4973BD160594}" destId="{2C7750A6-6200-CA46-B8B4-B0C89209E57E}" srcOrd="1" destOrd="0" presId="urn:microsoft.com/office/officeart/2005/8/layout/list1"/>
    <dgm:cxn modelId="{D21CD2E8-B8D9-374A-B651-70AD1E536838}" type="presParOf" srcId="{11EB0F86-EAF3-7E4F-B0FE-8955A2179822}" destId="{D8CD9A3F-AA29-3F44-94AE-6B7FC8018978}" srcOrd="13" destOrd="0" presId="urn:microsoft.com/office/officeart/2005/8/layout/list1"/>
    <dgm:cxn modelId="{0D0A15B1-5561-584F-80D0-5785B6982F17}" type="presParOf" srcId="{11EB0F86-EAF3-7E4F-B0FE-8955A2179822}" destId="{93983914-E473-3847-91CC-CC4AE59B31C0}" srcOrd="14" destOrd="0" presId="urn:microsoft.com/office/officeart/2005/8/layout/list1"/>
    <dgm:cxn modelId="{0BE0B8BB-8D6D-DF40-9840-183B0F8F6583}" type="presParOf" srcId="{11EB0F86-EAF3-7E4F-B0FE-8955A2179822}" destId="{44D37B47-6866-EF44-B192-4CF3030D850E}" srcOrd="15" destOrd="0" presId="urn:microsoft.com/office/officeart/2005/8/layout/list1"/>
    <dgm:cxn modelId="{F90960C4-06B2-3549-891B-047F5787F2ED}" type="presParOf" srcId="{11EB0F86-EAF3-7E4F-B0FE-8955A2179822}" destId="{DDA7B5E3-CA48-6A47-A080-4556A7C2F1FC}" srcOrd="16" destOrd="0" presId="urn:microsoft.com/office/officeart/2005/8/layout/list1"/>
    <dgm:cxn modelId="{42D085A8-07EE-D849-8182-64AC623EC30E}" type="presParOf" srcId="{DDA7B5E3-CA48-6A47-A080-4556A7C2F1FC}" destId="{FEA5278E-3286-6842-B025-0DD5674BDAA0}" srcOrd="0" destOrd="0" presId="urn:microsoft.com/office/officeart/2005/8/layout/list1"/>
    <dgm:cxn modelId="{AAE9AD0D-DB6D-7E46-87B8-A77C1414F134}" type="presParOf" srcId="{DDA7B5E3-CA48-6A47-A080-4556A7C2F1FC}" destId="{AE0EF59A-A901-CF4A-A633-E8375702C436}" srcOrd="1" destOrd="0" presId="urn:microsoft.com/office/officeart/2005/8/layout/list1"/>
    <dgm:cxn modelId="{A504C639-9847-6C4B-AFE5-7343C1258923}" type="presParOf" srcId="{11EB0F86-EAF3-7E4F-B0FE-8955A2179822}" destId="{D477AE3F-AF16-064A-8BD7-F5857D4C2E75}" srcOrd="17" destOrd="0" presId="urn:microsoft.com/office/officeart/2005/8/layout/list1"/>
    <dgm:cxn modelId="{E4904EC0-4F3C-8648-8E94-FF8866B5A87B}" type="presParOf" srcId="{11EB0F86-EAF3-7E4F-B0FE-8955A2179822}" destId="{6846F1B3-FBE0-2041-BB58-A5822E6AB0AC}"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2271A-2F85-7F40-BD66-89FE5E653452}">
      <dsp:nvSpPr>
        <dsp:cNvPr id="0" name=""/>
        <dsp:cNvSpPr/>
      </dsp:nvSpPr>
      <dsp:spPr>
        <a:xfrm>
          <a:off x="0" y="399618"/>
          <a:ext cx="5237351" cy="529200"/>
        </a:xfrm>
        <a:prstGeom prst="rect">
          <a:avLst/>
        </a:prstGeom>
        <a:solidFill>
          <a:srgbClr val="D23F7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7737C0F-9575-634C-926B-E80400583096}">
      <dsp:nvSpPr>
        <dsp:cNvPr id="0" name=""/>
        <dsp:cNvSpPr/>
      </dsp:nvSpPr>
      <dsp:spPr>
        <a:xfrm>
          <a:off x="261867" y="89658"/>
          <a:ext cx="3666145" cy="619920"/>
        </a:xfrm>
        <a:prstGeom prst="roundRect">
          <a:avLst/>
        </a:prstGeom>
        <a:solidFill>
          <a:srgbClr val="0076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572" tIns="0" rIns="138572" bIns="0" numCol="1" spcCol="1270" anchor="ctr" anchorCtr="0">
          <a:noAutofit/>
        </a:bodyPr>
        <a:lstStyle/>
        <a:p>
          <a:pPr lvl="0" algn="l" defTabSz="933450">
            <a:lnSpc>
              <a:spcPct val="90000"/>
            </a:lnSpc>
            <a:spcBef>
              <a:spcPct val="0"/>
            </a:spcBef>
            <a:spcAft>
              <a:spcPct val="35000"/>
            </a:spcAft>
          </a:pPr>
          <a:r>
            <a:rPr lang="da-DK" sz="2100" kern="1200"/>
            <a:t>Spot en fupbutik på nettet</a:t>
          </a:r>
          <a:endParaRPr lang="en-US" sz="2100" kern="1200" dirty="0"/>
        </a:p>
      </dsp:txBody>
      <dsp:txXfrm>
        <a:off x="292129" y="119920"/>
        <a:ext cx="3605621" cy="559396"/>
      </dsp:txXfrm>
    </dsp:sp>
    <dsp:sp modelId="{C5A27EE4-7FB2-4945-92A4-2DDC78886085}">
      <dsp:nvSpPr>
        <dsp:cNvPr id="0" name=""/>
        <dsp:cNvSpPr/>
      </dsp:nvSpPr>
      <dsp:spPr>
        <a:xfrm>
          <a:off x="0" y="1352178"/>
          <a:ext cx="5237351" cy="529200"/>
        </a:xfrm>
        <a:prstGeom prst="rect">
          <a:avLst/>
        </a:prstGeom>
        <a:solidFill>
          <a:srgbClr val="D23F7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B9DD7FE-1865-C842-A760-AF954BB0C565}">
      <dsp:nvSpPr>
        <dsp:cNvPr id="0" name=""/>
        <dsp:cNvSpPr/>
      </dsp:nvSpPr>
      <dsp:spPr>
        <a:xfrm>
          <a:off x="261867" y="1042218"/>
          <a:ext cx="3666145" cy="619920"/>
        </a:xfrm>
        <a:prstGeom prst="roundRect">
          <a:avLst/>
        </a:prstGeom>
        <a:solidFill>
          <a:srgbClr val="0076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572" tIns="0" rIns="138572" bIns="0" numCol="1" spcCol="1270" anchor="ctr" anchorCtr="0">
          <a:noAutofit/>
        </a:bodyPr>
        <a:lstStyle/>
        <a:p>
          <a:pPr lvl="0" algn="l" defTabSz="933450">
            <a:lnSpc>
              <a:spcPct val="90000"/>
            </a:lnSpc>
            <a:spcBef>
              <a:spcPct val="0"/>
            </a:spcBef>
            <a:spcAft>
              <a:spcPct val="35000"/>
            </a:spcAft>
          </a:pPr>
          <a:r>
            <a:rPr lang="da-DK" sz="2100" kern="1200"/>
            <a:t>Ansigtsløs kommunikation</a:t>
          </a:r>
          <a:endParaRPr lang="en-US" sz="2100" kern="1200" dirty="0"/>
        </a:p>
      </dsp:txBody>
      <dsp:txXfrm>
        <a:off x="292129" y="1072480"/>
        <a:ext cx="3605621" cy="559396"/>
      </dsp:txXfrm>
    </dsp:sp>
    <dsp:sp modelId="{04A873F2-7652-4844-8E68-340188DE62DD}">
      <dsp:nvSpPr>
        <dsp:cNvPr id="0" name=""/>
        <dsp:cNvSpPr/>
      </dsp:nvSpPr>
      <dsp:spPr>
        <a:xfrm>
          <a:off x="0" y="2304738"/>
          <a:ext cx="5237351" cy="529200"/>
        </a:xfrm>
        <a:prstGeom prst="rect">
          <a:avLst/>
        </a:prstGeom>
        <a:solidFill>
          <a:srgbClr val="D23F7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F2F0231-47B7-C44B-BD58-5ED535286EB3}">
      <dsp:nvSpPr>
        <dsp:cNvPr id="0" name=""/>
        <dsp:cNvSpPr/>
      </dsp:nvSpPr>
      <dsp:spPr>
        <a:xfrm>
          <a:off x="261867" y="1994778"/>
          <a:ext cx="3666145" cy="619920"/>
        </a:xfrm>
        <a:prstGeom prst="roundRect">
          <a:avLst/>
        </a:prstGeom>
        <a:solidFill>
          <a:srgbClr val="0076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572" tIns="0" rIns="138572" bIns="0" numCol="1" spcCol="1270" anchor="ctr" anchorCtr="0">
          <a:noAutofit/>
        </a:bodyPr>
        <a:lstStyle/>
        <a:p>
          <a:pPr lvl="0" algn="l" defTabSz="933450">
            <a:lnSpc>
              <a:spcPct val="90000"/>
            </a:lnSpc>
            <a:spcBef>
              <a:spcPct val="0"/>
            </a:spcBef>
            <a:spcAft>
              <a:spcPct val="35000"/>
            </a:spcAft>
          </a:pPr>
          <a:r>
            <a:rPr lang="da-DK" sz="2100" kern="1200"/>
            <a:t>CTRL your cookies</a:t>
          </a:r>
          <a:endParaRPr lang="en-US" sz="2100" kern="1200" dirty="0"/>
        </a:p>
      </dsp:txBody>
      <dsp:txXfrm>
        <a:off x="292129" y="2025040"/>
        <a:ext cx="3605621" cy="559396"/>
      </dsp:txXfrm>
    </dsp:sp>
    <dsp:sp modelId="{93983914-E473-3847-91CC-CC4AE59B31C0}">
      <dsp:nvSpPr>
        <dsp:cNvPr id="0" name=""/>
        <dsp:cNvSpPr/>
      </dsp:nvSpPr>
      <dsp:spPr>
        <a:xfrm>
          <a:off x="0" y="3257299"/>
          <a:ext cx="5237351" cy="529200"/>
        </a:xfrm>
        <a:prstGeom prst="rect">
          <a:avLst/>
        </a:prstGeom>
        <a:solidFill>
          <a:srgbClr val="D23F7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C7750A6-6200-CA46-B8B4-B0C89209E57E}">
      <dsp:nvSpPr>
        <dsp:cNvPr id="0" name=""/>
        <dsp:cNvSpPr/>
      </dsp:nvSpPr>
      <dsp:spPr>
        <a:xfrm>
          <a:off x="261867" y="2947339"/>
          <a:ext cx="3666145" cy="619920"/>
        </a:xfrm>
        <a:prstGeom prst="roundRect">
          <a:avLst/>
        </a:prstGeom>
        <a:solidFill>
          <a:srgbClr val="0076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572" tIns="0" rIns="138572" bIns="0" numCol="1" spcCol="1270" anchor="ctr" anchorCtr="0">
          <a:noAutofit/>
        </a:bodyPr>
        <a:lstStyle/>
        <a:p>
          <a:pPr lvl="0" algn="l" defTabSz="933450">
            <a:lnSpc>
              <a:spcPct val="90000"/>
            </a:lnSpc>
            <a:spcBef>
              <a:spcPct val="0"/>
            </a:spcBef>
            <a:spcAft>
              <a:spcPct val="35000"/>
            </a:spcAft>
          </a:pPr>
          <a:r>
            <a:rPr lang="da-DK" sz="2100" kern="1200"/>
            <a:t>Pas på dine passwords</a:t>
          </a:r>
          <a:endParaRPr lang="en-US" sz="2100" kern="1200" dirty="0"/>
        </a:p>
      </dsp:txBody>
      <dsp:txXfrm>
        <a:off x="292129" y="2977601"/>
        <a:ext cx="3605621" cy="559396"/>
      </dsp:txXfrm>
    </dsp:sp>
    <dsp:sp modelId="{6846F1B3-FBE0-2041-BB58-A5822E6AB0AC}">
      <dsp:nvSpPr>
        <dsp:cNvPr id="0" name=""/>
        <dsp:cNvSpPr/>
      </dsp:nvSpPr>
      <dsp:spPr>
        <a:xfrm>
          <a:off x="0" y="4209859"/>
          <a:ext cx="5237351" cy="529200"/>
        </a:xfrm>
        <a:prstGeom prst="rect">
          <a:avLst/>
        </a:prstGeom>
        <a:solidFill>
          <a:srgbClr val="D23F72">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0EF59A-A901-CF4A-A633-E8375702C436}">
      <dsp:nvSpPr>
        <dsp:cNvPr id="0" name=""/>
        <dsp:cNvSpPr/>
      </dsp:nvSpPr>
      <dsp:spPr>
        <a:xfrm>
          <a:off x="261867" y="3899899"/>
          <a:ext cx="3666145" cy="619920"/>
        </a:xfrm>
        <a:prstGeom prst="roundRect">
          <a:avLst/>
        </a:prstGeom>
        <a:solidFill>
          <a:srgbClr val="00769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8572" tIns="0" rIns="138572" bIns="0" numCol="1" spcCol="1270" anchor="ctr" anchorCtr="0">
          <a:noAutofit/>
        </a:bodyPr>
        <a:lstStyle/>
        <a:p>
          <a:pPr lvl="0" algn="l" defTabSz="933450">
            <a:lnSpc>
              <a:spcPct val="90000"/>
            </a:lnSpc>
            <a:spcBef>
              <a:spcPct val="0"/>
            </a:spcBef>
            <a:spcAft>
              <a:spcPct val="35000"/>
            </a:spcAft>
          </a:pPr>
          <a:r>
            <a:rPr lang="da-DK" sz="2100" kern="1200" dirty="0"/>
            <a:t>Spil i spil</a:t>
          </a:r>
          <a:endParaRPr lang="en-US" sz="2100" kern="1200" dirty="0"/>
        </a:p>
      </dsp:txBody>
      <dsp:txXfrm>
        <a:off x="292129" y="3930161"/>
        <a:ext cx="3605621" cy="55939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D880A1-5C5C-F545-A920-A417760ED30E}" type="datetimeFigureOut">
              <a:rPr lang="da-DK" smtClean="0"/>
              <a:t>11-09-2023</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C2E4C0-B70C-1C47-A618-E5BB24B9AFF2}" type="slidenum">
              <a:rPr lang="da-DK" smtClean="0"/>
              <a:t>‹nr.›</a:t>
            </a:fld>
            <a:endParaRPr lang="da-DK"/>
          </a:p>
        </p:txBody>
      </p:sp>
    </p:spTree>
    <p:extLst>
      <p:ext uri="{BB962C8B-B14F-4D97-AF65-F5344CB8AC3E}">
        <p14:creationId xmlns:p14="http://schemas.microsoft.com/office/powerpoint/2010/main" val="3810251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1</a:t>
            </a:fld>
            <a:endParaRPr lang="da-DK"/>
          </a:p>
        </p:txBody>
      </p:sp>
    </p:spTree>
    <p:extLst>
      <p:ext uri="{BB962C8B-B14F-4D97-AF65-F5344CB8AC3E}">
        <p14:creationId xmlns:p14="http://schemas.microsoft.com/office/powerpoint/2010/main" val="3299017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33</a:t>
            </a:fld>
            <a:endParaRPr lang="da-DK"/>
          </a:p>
        </p:txBody>
      </p:sp>
    </p:spTree>
    <p:extLst>
      <p:ext uri="{BB962C8B-B14F-4D97-AF65-F5344CB8AC3E}">
        <p14:creationId xmlns:p14="http://schemas.microsoft.com/office/powerpoint/2010/main" val="1839703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34</a:t>
            </a:fld>
            <a:endParaRPr lang="da-DK"/>
          </a:p>
        </p:txBody>
      </p:sp>
    </p:spTree>
    <p:extLst>
      <p:ext uri="{BB962C8B-B14F-4D97-AF65-F5344CB8AC3E}">
        <p14:creationId xmlns:p14="http://schemas.microsoft.com/office/powerpoint/2010/main" val="87646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35</a:t>
            </a:fld>
            <a:endParaRPr lang="da-DK"/>
          </a:p>
        </p:txBody>
      </p:sp>
    </p:spTree>
    <p:extLst>
      <p:ext uri="{BB962C8B-B14F-4D97-AF65-F5344CB8AC3E}">
        <p14:creationId xmlns:p14="http://schemas.microsoft.com/office/powerpoint/2010/main" val="3518610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36</a:t>
            </a:fld>
            <a:endParaRPr lang="da-DK"/>
          </a:p>
        </p:txBody>
      </p:sp>
    </p:spTree>
    <p:extLst>
      <p:ext uri="{BB962C8B-B14F-4D97-AF65-F5344CB8AC3E}">
        <p14:creationId xmlns:p14="http://schemas.microsoft.com/office/powerpoint/2010/main" val="3053437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37</a:t>
            </a:fld>
            <a:endParaRPr lang="da-DK"/>
          </a:p>
        </p:txBody>
      </p:sp>
    </p:spTree>
    <p:extLst>
      <p:ext uri="{BB962C8B-B14F-4D97-AF65-F5344CB8AC3E}">
        <p14:creationId xmlns:p14="http://schemas.microsoft.com/office/powerpoint/2010/main" val="290589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38</a:t>
            </a:fld>
            <a:endParaRPr lang="da-DK"/>
          </a:p>
        </p:txBody>
      </p:sp>
    </p:spTree>
    <p:extLst>
      <p:ext uri="{BB962C8B-B14F-4D97-AF65-F5344CB8AC3E}">
        <p14:creationId xmlns:p14="http://schemas.microsoft.com/office/powerpoint/2010/main" val="278055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39</a:t>
            </a:fld>
            <a:endParaRPr lang="da-DK"/>
          </a:p>
        </p:txBody>
      </p:sp>
    </p:spTree>
    <p:extLst>
      <p:ext uri="{BB962C8B-B14F-4D97-AF65-F5344CB8AC3E}">
        <p14:creationId xmlns:p14="http://schemas.microsoft.com/office/powerpoint/2010/main" val="3732734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40</a:t>
            </a:fld>
            <a:endParaRPr lang="da-DK"/>
          </a:p>
        </p:txBody>
      </p:sp>
    </p:spTree>
    <p:extLst>
      <p:ext uri="{BB962C8B-B14F-4D97-AF65-F5344CB8AC3E}">
        <p14:creationId xmlns:p14="http://schemas.microsoft.com/office/powerpoint/2010/main" val="2812898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41</a:t>
            </a:fld>
            <a:endParaRPr lang="da-DK"/>
          </a:p>
        </p:txBody>
      </p:sp>
    </p:spTree>
    <p:extLst>
      <p:ext uri="{BB962C8B-B14F-4D97-AF65-F5344CB8AC3E}">
        <p14:creationId xmlns:p14="http://schemas.microsoft.com/office/powerpoint/2010/main" val="42432318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44</a:t>
            </a:fld>
            <a:endParaRPr lang="da-DK"/>
          </a:p>
        </p:txBody>
      </p:sp>
    </p:spTree>
    <p:extLst>
      <p:ext uri="{BB962C8B-B14F-4D97-AF65-F5344CB8AC3E}">
        <p14:creationId xmlns:p14="http://schemas.microsoft.com/office/powerpoint/2010/main" val="1468198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a:t>
            </a:fld>
            <a:endParaRPr lang="da-DK"/>
          </a:p>
        </p:txBody>
      </p:sp>
    </p:spTree>
    <p:extLst>
      <p:ext uri="{BB962C8B-B14F-4D97-AF65-F5344CB8AC3E}">
        <p14:creationId xmlns:p14="http://schemas.microsoft.com/office/powerpoint/2010/main" val="2106915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45</a:t>
            </a:fld>
            <a:endParaRPr lang="da-DK"/>
          </a:p>
        </p:txBody>
      </p:sp>
    </p:spTree>
    <p:extLst>
      <p:ext uri="{BB962C8B-B14F-4D97-AF65-F5344CB8AC3E}">
        <p14:creationId xmlns:p14="http://schemas.microsoft.com/office/powerpoint/2010/main" val="2692833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46</a:t>
            </a:fld>
            <a:endParaRPr lang="da-DK"/>
          </a:p>
        </p:txBody>
      </p:sp>
    </p:spTree>
    <p:extLst>
      <p:ext uri="{BB962C8B-B14F-4D97-AF65-F5344CB8AC3E}">
        <p14:creationId xmlns:p14="http://schemas.microsoft.com/office/powerpoint/2010/main" val="3182678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48</a:t>
            </a:fld>
            <a:endParaRPr lang="da-DK"/>
          </a:p>
        </p:txBody>
      </p:sp>
    </p:spTree>
    <p:extLst>
      <p:ext uri="{BB962C8B-B14F-4D97-AF65-F5344CB8AC3E}">
        <p14:creationId xmlns:p14="http://schemas.microsoft.com/office/powerpoint/2010/main" val="13123881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49</a:t>
            </a:fld>
            <a:endParaRPr lang="da-DK"/>
          </a:p>
        </p:txBody>
      </p:sp>
    </p:spTree>
    <p:extLst>
      <p:ext uri="{BB962C8B-B14F-4D97-AF65-F5344CB8AC3E}">
        <p14:creationId xmlns:p14="http://schemas.microsoft.com/office/powerpoint/2010/main" val="2436427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50</a:t>
            </a:fld>
            <a:endParaRPr lang="da-DK"/>
          </a:p>
        </p:txBody>
      </p:sp>
    </p:spTree>
    <p:extLst>
      <p:ext uri="{BB962C8B-B14F-4D97-AF65-F5344CB8AC3E}">
        <p14:creationId xmlns:p14="http://schemas.microsoft.com/office/powerpoint/2010/main" val="1693649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52</a:t>
            </a:fld>
            <a:endParaRPr lang="da-DK"/>
          </a:p>
        </p:txBody>
      </p:sp>
    </p:spTree>
    <p:extLst>
      <p:ext uri="{BB962C8B-B14F-4D97-AF65-F5344CB8AC3E}">
        <p14:creationId xmlns:p14="http://schemas.microsoft.com/office/powerpoint/2010/main" val="2648750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54</a:t>
            </a:fld>
            <a:endParaRPr lang="da-DK"/>
          </a:p>
        </p:txBody>
      </p:sp>
    </p:spTree>
    <p:extLst>
      <p:ext uri="{BB962C8B-B14F-4D97-AF65-F5344CB8AC3E}">
        <p14:creationId xmlns:p14="http://schemas.microsoft.com/office/powerpoint/2010/main" val="9833175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55</a:t>
            </a:fld>
            <a:endParaRPr lang="da-DK"/>
          </a:p>
        </p:txBody>
      </p:sp>
    </p:spTree>
    <p:extLst>
      <p:ext uri="{BB962C8B-B14F-4D97-AF65-F5344CB8AC3E}">
        <p14:creationId xmlns:p14="http://schemas.microsoft.com/office/powerpoint/2010/main" val="29684918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56</a:t>
            </a:fld>
            <a:endParaRPr lang="da-DK"/>
          </a:p>
        </p:txBody>
      </p:sp>
    </p:spTree>
    <p:extLst>
      <p:ext uri="{BB962C8B-B14F-4D97-AF65-F5344CB8AC3E}">
        <p14:creationId xmlns:p14="http://schemas.microsoft.com/office/powerpoint/2010/main" val="11721500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59</a:t>
            </a:fld>
            <a:endParaRPr lang="da-DK"/>
          </a:p>
        </p:txBody>
      </p:sp>
    </p:spTree>
    <p:extLst>
      <p:ext uri="{BB962C8B-B14F-4D97-AF65-F5344CB8AC3E}">
        <p14:creationId xmlns:p14="http://schemas.microsoft.com/office/powerpoint/2010/main" val="3417572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4</a:t>
            </a:fld>
            <a:endParaRPr lang="da-DK"/>
          </a:p>
        </p:txBody>
      </p:sp>
    </p:spTree>
    <p:extLst>
      <p:ext uri="{BB962C8B-B14F-4D97-AF65-F5344CB8AC3E}">
        <p14:creationId xmlns:p14="http://schemas.microsoft.com/office/powerpoint/2010/main" val="3192338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60</a:t>
            </a:fld>
            <a:endParaRPr lang="da-DK"/>
          </a:p>
        </p:txBody>
      </p:sp>
    </p:spTree>
    <p:extLst>
      <p:ext uri="{BB962C8B-B14F-4D97-AF65-F5344CB8AC3E}">
        <p14:creationId xmlns:p14="http://schemas.microsoft.com/office/powerpoint/2010/main" val="2672386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7</a:t>
            </a:fld>
            <a:endParaRPr lang="da-DK"/>
          </a:p>
        </p:txBody>
      </p:sp>
    </p:spTree>
    <p:extLst>
      <p:ext uri="{BB962C8B-B14F-4D97-AF65-F5344CB8AC3E}">
        <p14:creationId xmlns:p14="http://schemas.microsoft.com/office/powerpoint/2010/main" val="2420294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8</a:t>
            </a:fld>
            <a:endParaRPr lang="da-DK"/>
          </a:p>
        </p:txBody>
      </p:sp>
    </p:spTree>
    <p:extLst>
      <p:ext uri="{BB962C8B-B14F-4D97-AF65-F5344CB8AC3E}">
        <p14:creationId xmlns:p14="http://schemas.microsoft.com/office/powerpoint/2010/main" val="393031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9</a:t>
            </a:fld>
            <a:endParaRPr lang="da-DK"/>
          </a:p>
        </p:txBody>
      </p:sp>
    </p:spTree>
    <p:extLst>
      <p:ext uri="{BB962C8B-B14F-4D97-AF65-F5344CB8AC3E}">
        <p14:creationId xmlns:p14="http://schemas.microsoft.com/office/powerpoint/2010/main" val="810261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11</a:t>
            </a:fld>
            <a:endParaRPr lang="da-DK"/>
          </a:p>
        </p:txBody>
      </p:sp>
    </p:spTree>
    <p:extLst>
      <p:ext uri="{BB962C8B-B14F-4D97-AF65-F5344CB8AC3E}">
        <p14:creationId xmlns:p14="http://schemas.microsoft.com/office/powerpoint/2010/main" val="304580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29</a:t>
            </a:fld>
            <a:endParaRPr lang="da-DK"/>
          </a:p>
        </p:txBody>
      </p:sp>
    </p:spTree>
    <p:extLst>
      <p:ext uri="{BB962C8B-B14F-4D97-AF65-F5344CB8AC3E}">
        <p14:creationId xmlns:p14="http://schemas.microsoft.com/office/powerpoint/2010/main" val="2821747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06C2E4C0-B70C-1C47-A618-E5BB24B9AFF2}" type="slidenum">
              <a:rPr lang="da-DK" smtClean="0"/>
              <a:t>30</a:t>
            </a:fld>
            <a:endParaRPr lang="da-DK"/>
          </a:p>
        </p:txBody>
      </p:sp>
    </p:spTree>
    <p:extLst>
      <p:ext uri="{BB962C8B-B14F-4D97-AF65-F5344CB8AC3E}">
        <p14:creationId xmlns:p14="http://schemas.microsoft.com/office/powerpoint/2010/main" val="1320592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0988C-D704-9832-C958-0A5F07EFCEFD}"/>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92BB97BE-2D84-24C3-FDD2-0430AB73A1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14C8A3F8-1780-B8BD-8A11-7D65A9649C18}"/>
              </a:ext>
            </a:extLst>
          </p:cNvPr>
          <p:cNvSpPr>
            <a:spLocks noGrp="1"/>
          </p:cNvSpPr>
          <p:nvPr>
            <p:ph type="dt" sz="half" idx="10"/>
          </p:nvPr>
        </p:nvSpPr>
        <p:spPr/>
        <p:txBody>
          <a:bodyPr/>
          <a:lstStyle/>
          <a:p>
            <a:fld id="{ADD361D6-1AE4-7745-9234-158EE0152A58}" type="datetimeFigureOut">
              <a:rPr lang="da-DK" smtClean="0"/>
              <a:t>11-09-2023</a:t>
            </a:fld>
            <a:endParaRPr lang="da-DK" dirty="0"/>
          </a:p>
        </p:txBody>
      </p:sp>
      <p:sp>
        <p:nvSpPr>
          <p:cNvPr id="5" name="Pladsholder til sidefod 4">
            <a:extLst>
              <a:ext uri="{FF2B5EF4-FFF2-40B4-BE49-F238E27FC236}">
                <a16:creationId xmlns:a16="http://schemas.microsoft.com/office/drawing/2014/main" id="{68E12C95-6979-6507-403E-79D3C107783C}"/>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7AE6EC7D-5BEA-9C4E-FD1A-4A7363541174}"/>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1601405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EFB951-4782-2AA8-B827-546EE56D7DCA}"/>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4333F169-E41B-3D65-0ED7-CFE0DCE6D895}"/>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23CDDB4-E7F8-F334-5283-E2070FB801D9}"/>
              </a:ext>
            </a:extLst>
          </p:cNvPr>
          <p:cNvSpPr>
            <a:spLocks noGrp="1"/>
          </p:cNvSpPr>
          <p:nvPr>
            <p:ph type="dt" sz="half" idx="10"/>
          </p:nvPr>
        </p:nvSpPr>
        <p:spPr/>
        <p:txBody>
          <a:bodyPr/>
          <a:lstStyle/>
          <a:p>
            <a:fld id="{ADD361D6-1AE4-7745-9234-158EE0152A58}" type="datetimeFigureOut">
              <a:rPr lang="da-DK" smtClean="0"/>
              <a:t>11-09-2023</a:t>
            </a:fld>
            <a:endParaRPr lang="da-DK" dirty="0"/>
          </a:p>
        </p:txBody>
      </p:sp>
      <p:sp>
        <p:nvSpPr>
          <p:cNvPr id="5" name="Pladsholder til sidefod 4">
            <a:extLst>
              <a:ext uri="{FF2B5EF4-FFF2-40B4-BE49-F238E27FC236}">
                <a16:creationId xmlns:a16="http://schemas.microsoft.com/office/drawing/2014/main" id="{902D2B39-6108-68F6-E1C5-8E8D4A2A0EFB}"/>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CC0B67EA-F846-E82B-4531-1098826D2392}"/>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1270565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00498B8-D971-E0ED-2208-132A42697B9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14FB96BC-E2F2-8018-134B-20E98D693F38}"/>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FCCFCD1-FF62-242B-3E30-1DF04414B50B}"/>
              </a:ext>
            </a:extLst>
          </p:cNvPr>
          <p:cNvSpPr>
            <a:spLocks noGrp="1"/>
          </p:cNvSpPr>
          <p:nvPr>
            <p:ph type="dt" sz="half" idx="10"/>
          </p:nvPr>
        </p:nvSpPr>
        <p:spPr/>
        <p:txBody>
          <a:bodyPr/>
          <a:lstStyle/>
          <a:p>
            <a:fld id="{ADD361D6-1AE4-7745-9234-158EE0152A58}" type="datetimeFigureOut">
              <a:rPr lang="da-DK" smtClean="0"/>
              <a:t>11-09-2023</a:t>
            </a:fld>
            <a:endParaRPr lang="da-DK" dirty="0"/>
          </a:p>
        </p:txBody>
      </p:sp>
      <p:sp>
        <p:nvSpPr>
          <p:cNvPr id="5" name="Pladsholder til sidefod 4">
            <a:extLst>
              <a:ext uri="{FF2B5EF4-FFF2-40B4-BE49-F238E27FC236}">
                <a16:creationId xmlns:a16="http://schemas.microsoft.com/office/drawing/2014/main" id="{89D4544C-6D60-65E4-DC91-8A8D34CF0BC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EA3BCE06-0215-A259-273F-189AAC885E6D}"/>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1798030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487CC1-B788-C831-DC8F-21F03ABA9EC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D8ABE13A-DB47-5DEA-7468-EC525297F9E2}"/>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0F42070-85F3-C323-9DE9-74847465BE81}"/>
              </a:ext>
            </a:extLst>
          </p:cNvPr>
          <p:cNvSpPr>
            <a:spLocks noGrp="1"/>
          </p:cNvSpPr>
          <p:nvPr>
            <p:ph type="dt" sz="half" idx="10"/>
          </p:nvPr>
        </p:nvSpPr>
        <p:spPr/>
        <p:txBody>
          <a:bodyPr/>
          <a:lstStyle/>
          <a:p>
            <a:fld id="{ADD361D6-1AE4-7745-9234-158EE0152A58}" type="datetimeFigureOut">
              <a:rPr lang="da-DK" smtClean="0"/>
              <a:t>11-09-2023</a:t>
            </a:fld>
            <a:endParaRPr lang="da-DK" dirty="0"/>
          </a:p>
        </p:txBody>
      </p:sp>
      <p:sp>
        <p:nvSpPr>
          <p:cNvPr id="5" name="Pladsholder til sidefod 4">
            <a:extLst>
              <a:ext uri="{FF2B5EF4-FFF2-40B4-BE49-F238E27FC236}">
                <a16:creationId xmlns:a16="http://schemas.microsoft.com/office/drawing/2014/main" id="{22DC6E92-CB6E-0984-514C-73E361DC2D13}"/>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A2F1AC11-2854-D56A-875F-B3373254F970}"/>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2812026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1E52EE-5F97-34C3-293F-2D26E95F00D5}"/>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7E2D72F-CA5C-5155-0A8E-CDFD3198E6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42DBDF3-B4A7-A631-A13B-DEB5F442C1EA}"/>
              </a:ext>
            </a:extLst>
          </p:cNvPr>
          <p:cNvSpPr>
            <a:spLocks noGrp="1"/>
          </p:cNvSpPr>
          <p:nvPr>
            <p:ph type="dt" sz="half" idx="10"/>
          </p:nvPr>
        </p:nvSpPr>
        <p:spPr/>
        <p:txBody>
          <a:bodyPr/>
          <a:lstStyle/>
          <a:p>
            <a:fld id="{ADD361D6-1AE4-7745-9234-158EE0152A58}" type="datetimeFigureOut">
              <a:rPr lang="da-DK" smtClean="0"/>
              <a:t>11-09-2023</a:t>
            </a:fld>
            <a:endParaRPr lang="da-DK" dirty="0"/>
          </a:p>
        </p:txBody>
      </p:sp>
      <p:sp>
        <p:nvSpPr>
          <p:cNvPr id="5" name="Pladsholder til sidefod 4">
            <a:extLst>
              <a:ext uri="{FF2B5EF4-FFF2-40B4-BE49-F238E27FC236}">
                <a16:creationId xmlns:a16="http://schemas.microsoft.com/office/drawing/2014/main" id="{C951B324-5995-3798-B754-DDB49EFEE340}"/>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AA58386D-1092-2DAF-DC47-C6BE90468C76}"/>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4051881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BDF657-B9E5-0D11-AE95-0616FE977099}"/>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AADFB260-A060-656E-C296-4B40241DC26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C4B5DFA7-6777-BC55-17B2-BE0EDC612B39}"/>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3FC99FA9-4177-CBE3-D31E-2F289BF74255}"/>
              </a:ext>
            </a:extLst>
          </p:cNvPr>
          <p:cNvSpPr>
            <a:spLocks noGrp="1"/>
          </p:cNvSpPr>
          <p:nvPr>
            <p:ph type="dt" sz="half" idx="10"/>
          </p:nvPr>
        </p:nvSpPr>
        <p:spPr/>
        <p:txBody>
          <a:bodyPr/>
          <a:lstStyle/>
          <a:p>
            <a:fld id="{ADD361D6-1AE4-7745-9234-158EE0152A58}" type="datetimeFigureOut">
              <a:rPr lang="da-DK" smtClean="0"/>
              <a:t>11-09-2023</a:t>
            </a:fld>
            <a:endParaRPr lang="da-DK" dirty="0"/>
          </a:p>
        </p:txBody>
      </p:sp>
      <p:sp>
        <p:nvSpPr>
          <p:cNvPr id="6" name="Pladsholder til sidefod 5">
            <a:extLst>
              <a:ext uri="{FF2B5EF4-FFF2-40B4-BE49-F238E27FC236}">
                <a16:creationId xmlns:a16="http://schemas.microsoft.com/office/drawing/2014/main" id="{68785663-9893-9288-EB5D-BD27BB920055}"/>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9EDA27C0-39CF-094E-BDE1-ABB3279EEC35}"/>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269222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5B7C4F-18F8-EFFA-71F9-16C7A504F4D3}"/>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A905B6F9-A7BB-841B-05CD-BD50C4C96D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FCDAD2A1-204E-A96D-C1B3-ED9AEFD8B3AC}"/>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EC770788-5E34-68C7-2616-06504BF7F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F6E696DA-A298-9655-BA27-BD15B5E1CF12}"/>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0EA61367-8F05-DA5D-1262-F031C647AA5D}"/>
              </a:ext>
            </a:extLst>
          </p:cNvPr>
          <p:cNvSpPr>
            <a:spLocks noGrp="1"/>
          </p:cNvSpPr>
          <p:nvPr>
            <p:ph type="dt" sz="half" idx="10"/>
          </p:nvPr>
        </p:nvSpPr>
        <p:spPr/>
        <p:txBody>
          <a:bodyPr/>
          <a:lstStyle/>
          <a:p>
            <a:fld id="{ADD361D6-1AE4-7745-9234-158EE0152A58}" type="datetimeFigureOut">
              <a:rPr lang="da-DK" smtClean="0"/>
              <a:t>11-09-2023</a:t>
            </a:fld>
            <a:endParaRPr lang="da-DK" dirty="0"/>
          </a:p>
        </p:txBody>
      </p:sp>
      <p:sp>
        <p:nvSpPr>
          <p:cNvPr id="8" name="Pladsholder til sidefod 7">
            <a:extLst>
              <a:ext uri="{FF2B5EF4-FFF2-40B4-BE49-F238E27FC236}">
                <a16:creationId xmlns:a16="http://schemas.microsoft.com/office/drawing/2014/main" id="{957E227E-B7A6-6C15-916D-FB2D42273467}"/>
              </a:ext>
            </a:extLst>
          </p:cNvPr>
          <p:cNvSpPr>
            <a:spLocks noGrp="1"/>
          </p:cNvSpPr>
          <p:nvPr>
            <p:ph type="ftr" sz="quarter" idx="11"/>
          </p:nvPr>
        </p:nvSpPr>
        <p:spPr/>
        <p:txBody>
          <a:bodyPr/>
          <a:lstStyle/>
          <a:p>
            <a:endParaRPr lang="da-DK" dirty="0"/>
          </a:p>
        </p:txBody>
      </p:sp>
      <p:sp>
        <p:nvSpPr>
          <p:cNvPr id="9" name="Pladsholder til slidenummer 8">
            <a:extLst>
              <a:ext uri="{FF2B5EF4-FFF2-40B4-BE49-F238E27FC236}">
                <a16:creationId xmlns:a16="http://schemas.microsoft.com/office/drawing/2014/main" id="{850E9DDE-A8A7-860B-1CF5-5FEF655CE2BD}"/>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53321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5D0C18-F7F2-2677-6522-450D9BDFE4E3}"/>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C13CD12-273A-467E-144D-CFBF60EB5726}"/>
              </a:ext>
            </a:extLst>
          </p:cNvPr>
          <p:cNvSpPr>
            <a:spLocks noGrp="1"/>
          </p:cNvSpPr>
          <p:nvPr>
            <p:ph type="dt" sz="half" idx="10"/>
          </p:nvPr>
        </p:nvSpPr>
        <p:spPr/>
        <p:txBody>
          <a:bodyPr/>
          <a:lstStyle/>
          <a:p>
            <a:fld id="{ADD361D6-1AE4-7745-9234-158EE0152A58}" type="datetimeFigureOut">
              <a:rPr lang="da-DK" smtClean="0"/>
              <a:t>11-09-2023</a:t>
            </a:fld>
            <a:endParaRPr lang="da-DK" dirty="0"/>
          </a:p>
        </p:txBody>
      </p:sp>
      <p:sp>
        <p:nvSpPr>
          <p:cNvPr id="4" name="Pladsholder til sidefod 3">
            <a:extLst>
              <a:ext uri="{FF2B5EF4-FFF2-40B4-BE49-F238E27FC236}">
                <a16:creationId xmlns:a16="http://schemas.microsoft.com/office/drawing/2014/main" id="{9FD93B32-04FB-0DE3-A4E1-5C5ACDA09A63}"/>
              </a:ext>
            </a:extLst>
          </p:cNvPr>
          <p:cNvSpPr>
            <a:spLocks noGrp="1"/>
          </p:cNvSpPr>
          <p:nvPr>
            <p:ph type="ftr" sz="quarter" idx="11"/>
          </p:nvPr>
        </p:nvSpPr>
        <p:spPr/>
        <p:txBody>
          <a:bodyPr/>
          <a:lstStyle/>
          <a:p>
            <a:endParaRPr lang="da-DK" dirty="0"/>
          </a:p>
        </p:txBody>
      </p:sp>
      <p:sp>
        <p:nvSpPr>
          <p:cNvPr id="5" name="Pladsholder til slidenummer 4">
            <a:extLst>
              <a:ext uri="{FF2B5EF4-FFF2-40B4-BE49-F238E27FC236}">
                <a16:creationId xmlns:a16="http://schemas.microsoft.com/office/drawing/2014/main" id="{737D8603-C7AA-542A-E4C9-7F050D45DB6A}"/>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1431400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7044E5C-36AA-E7F8-B4F2-B9FD1A83FE8E}"/>
              </a:ext>
            </a:extLst>
          </p:cNvPr>
          <p:cNvSpPr>
            <a:spLocks noGrp="1"/>
          </p:cNvSpPr>
          <p:nvPr>
            <p:ph type="dt" sz="half" idx="10"/>
          </p:nvPr>
        </p:nvSpPr>
        <p:spPr/>
        <p:txBody>
          <a:bodyPr/>
          <a:lstStyle/>
          <a:p>
            <a:fld id="{ADD361D6-1AE4-7745-9234-158EE0152A58}" type="datetimeFigureOut">
              <a:rPr lang="da-DK" smtClean="0"/>
              <a:t>11-09-2023</a:t>
            </a:fld>
            <a:endParaRPr lang="da-DK" dirty="0"/>
          </a:p>
        </p:txBody>
      </p:sp>
      <p:sp>
        <p:nvSpPr>
          <p:cNvPr id="3" name="Pladsholder til sidefod 2">
            <a:extLst>
              <a:ext uri="{FF2B5EF4-FFF2-40B4-BE49-F238E27FC236}">
                <a16:creationId xmlns:a16="http://schemas.microsoft.com/office/drawing/2014/main" id="{22B82109-6DE4-42B7-BB0E-F81F8EBB1BE9}"/>
              </a:ext>
            </a:extLst>
          </p:cNvPr>
          <p:cNvSpPr>
            <a:spLocks noGrp="1"/>
          </p:cNvSpPr>
          <p:nvPr>
            <p:ph type="ftr" sz="quarter" idx="11"/>
          </p:nvPr>
        </p:nvSpPr>
        <p:spPr/>
        <p:txBody>
          <a:bodyPr/>
          <a:lstStyle/>
          <a:p>
            <a:endParaRPr lang="da-DK" dirty="0"/>
          </a:p>
        </p:txBody>
      </p:sp>
      <p:sp>
        <p:nvSpPr>
          <p:cNvPr id="4" name="Pladsholder til slidenummer 3">
            <a:extLst>
              <a:ext uri="{FF2B5EF4-FFF2-40B4-BE49-F238E27FC236}">
                <a16:creationId xmlns:a16="http://schemas.microsoft.com/office/drawing/2014/main" id="{1743C129-FED4-640D-6DC7-98DBB6B411D9}"/>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501383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78F69C-A4D6-483D-3131-A648F9BB876D}"/>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70E82FC-3382-4C12-4083-097FB451B5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37AD0658-4E17-5C82-25E0-19C3E717B7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70E97E44-9F61-0D33-E431-0756DC60F88E}"/>
              </a:ext>
            </a:extLst>
          </p:cNvPr>
          <p:cNvSpPr>
            <a:spLocks noGrp="1"/>
          </p:cNvSpPr>
          <p:nvPr>
            <p:ph type="dt" sz="half" idx="10"/>
          </p:nvPr>
        </p:nvSpPr>
        <p:spPr/>
        <p:txBody>
          <a:bodyPr/>
          <a:lstStyle/>
          <a:p>
            <a:fld id="{ADD361D6-1AE4-7745-9234-158EE0152A58}" type="datetimeFigureOut">
              <a:rPr lang="da-DK" smtClean="0"/>
              <a:t>11-09-2023</a:t>
            </a:fld>
            <a:endParaRPr lang="da-DK" dirty="0"/>
          </a:p>
        </p:txBody>
      </p:sp>
      <p:sp>
        <p:nvSpPr>
          <p:cNvPr id="6" name="Pladsholder til sidefod 5">
            <a:extLst>
              <a:ext uri="{FF2B5EF4-FFF2-40B4-BE49-F238E27FC236}">
                <a16:creationId xmlns:a16="http://schemas.microsoft.com/office/drawing/2014/main" id="{2F519B3C-7D80-BE75-00DC-8E4BC57E9EF1}"/>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362D6685-6EEF-6233-8268-E3F7B6AD0764}"/>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2982007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A705A-884C-FD7B-E405-D34A434BF553}"/>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AF58F4F-A099-8E83-A5AC-A9C0C664D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dirty="0"/>
          </a:p>
        </p:txBody>
      </p:sp>
      <p:sp>
        <p:nvSpPr>
          <p:cNvPr id="4" name="Pladsholder til tekst 3">
            <a:extLst>
              <a:ext uri="{FF2B5EF4-FFF2-40B4-BE49-F238E27FC236}">
                <a16:creationId xmlns:a16="http://schemas.microsoft.com/office/drawing/2014/main" id="{7016C0A7-3F32-FCE9-0FD4-A47D2128F2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423C785D-8461-8F5A-EEB7-A48D494A9710}"/>
              </a:ext>
            </a:extLst>
          </p:cNvPr>
          <p:cNvSpPr>
            <a:spLocks noGrp="1"/>
          </p:cNvSpPr>
          <p:nvPr>
            <p:ph type="dt" sz="half" idx="10"/>
          </p:nvPr>
        </p:nvSpPr>
        <p:spPr/>
        <p:txBody>
          <a:bodyPr/>
          <a:lstStyle/>
          <a:p>
            <a:fld id="{ADD361D6-1AE4-7745-9234-158EE0152A58}" type="datetimeFigureOut">
              <a:rPr lang="da-DK" smtClean="0"/>
              <a:t>11-09-2023</a:t>
            </a:fld>
            <a:endParaRPr lang="da-DK" dirty="0"/>
          </a:p>
        </p:txBody>
      </p:sp>
      <p:sp>
        <p:nvSpPr>
          <p:cNvPr id="6" name="Pladsholder til sidefod 5">
            <a:extLst>
              <a:ext uri="{FF2B5EF4-FFF2-40B4-BE49-F238E27FC236}">
                <a16:creationId xmlns:a16="http://schemas.microsoft.com/office/drawing/2014/main" id="{59BF925F-EB1A-DF6B-817E-F879E1459E55}"/>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B1F84427-95BC-DD85-7C31-4AB5F839265D}"/>
              </a:ext>
            </a:extLst>
          </p:cNvPr>
          <p:cNvSpPr>
            <a:spLocks noGrp="1"/>
          </p:cNvSpPr>
          <p:nvPr>
            <p:ph type="sldNum" sz="quarter" idx="12"/>
          </p:nvPr>
        </p:nvSpPr>
        <p:spPr/>
        <p:txBody>
          <a:bodyPr/>
          <a:lstStyle/>
          <a:p>
            <a:fld id="{A024F7E5-98B1-8446-A497-804C8C807C85}" type="slidenum">
              <a:rPr lang="da-DK" smtClean="0"/>
              <a:t>‹nr.›</a:t>
            </a:fld>
            <a:endParaRPr lang="da-DK" dirty="0"/>
          </a:p>
        </p:txBody>
      </p:sp>
    </p:spTree>
    <p:extLst>
      <p:ext uri="{BB962C8B-B14F-4D97-AF65-F5344CB8AC3E}">
        <p14:creationId xmlns:p14="http://schemas.microsoft.com/office/powerpoint/2010/main" val="1874832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768CE926-0A42-2797-63B4-E720B0A72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0683A63B-F076-96C0-E695-0534774FC1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03AE3324-081C-0D6C-00EC-DF0FE3873C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Raleway" panose="020B0503030101060003" pitchFamily="34" charset="77"/>
              </a:defRPr>
            </a:lvl1pPr>
          </a:lstStyle>
          <a:p>
            <a:fld id="{ADD361D6-1AE4-7745-9234-158EE0152A58}" type="datetimeFigureOut">
              <a:rPr lang="da-DK" smtClean="0"/>
              <a:pPr/>
              <a:t>11-09-2023</a:t>
            </a:fld>
            <a:endParaRPr lang="da-DK" dirty="0"/>
          </a:p>
        </p:txBody>
      </p:sp>
      <p:sp>
        <p:nvSpPr>
          <p:cNvPr id="5" name="Pladsholder til sidefod 4">
            <a:extLst>
              <a:ext uri="{FF2B5EF4-FFF2-40B4-BE49-F238E27FC236}">
                <a16:creationId xmlns:a16="http://schemas.microsoft.com/office/drawing/2014/main" id="{AC60F225-9E78-6A5F-66CE-3A2EB5354D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Raleway" panose="020B0503030101060003" pitchFamily="34" charset="77"/>
              </a:defRPr>
            </a:lvl1pPr>
          </a:lstStyle>
          <a:p>
            <a:endParaRPr lang="da-DK" dirty="0"/>
          </a:p>
        </p:txBody>
      </p:sp>
      <p:sp>
        <p:nvSpPr>
          <p:cNvPr id="6" name="Pladsholder til slidenummer 5">
            <a:extLst>
              <a:ext uri="{FF2B5EF4-FFF2-40B4-BE49-F238E27FC236}">
                <a16:creationId xmlns:a16="http://schemas.microsoft.com/office/drawing/2014/main" id="{E90C963E-5CB3-6049-C69A-C66C2AF406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Raleway" panose="020B0503030101060003" pitchFamily="34" charset="77"/>
              </a:defRPr>
            </a:lvl1pPr>
          </a:lstStyle>
          <a:p>
            <a:fld id="{A024F7E5-98B1-8446-A497-804C8C807C85}" type="slidenum">
              <a:rPr lang="da-DK" smtClean="0"/>
              <a:pPr/>
              <a:t>‹nr.›</a:t>
            </a:fld>
            <a:endParaRPr lang="da-DK" dirty="0"/>
          </a:p>
        </p:txBody>
      </p:sp>
    </p:spTree>
    <p:extLst>
      <p:ext uri="{BB962C8B-B14F-4D97-AF65-F5344CB8AC3E}">
        <p14:creationId xmlns:p14="http://schemas.microsoft.com/office/powerpoint/2010/main" val="1883503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Raleway" panose="020B05030301010600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svg"/><Relationship Id="rId7" Type="http://schemas.openxmlformats.org/officeDocument/2006/relationships/diagramColors" Target="../diagrams/colors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hyperlink" Target="http://emu.dk/Cybermissionen"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emu.dk/Cybermissionen" TargetMode="External"/><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emu.dk/Cybermissionen" TargetMode="External"/><Relationship Id="rId2" Type="http://schemas.openxmlformats.org/officeDocument/2006/relationships/image" Target="../media/image15.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emu.dk/Cybermissionen" TargetMode="External"/><Relationship Id="rId2" Type="http://schemas.openxmlformats.org/officeDocument/2006/relationships/image" Target="../media/image1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emu.dk/Cybermissionen" TargetMode="External"/><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emu.dk/Cybermissionen"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sv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hyperlink" Target="https://www.madetomeasure.online/en/"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ataforst&#229;else.dk/#tal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dataforst&#229;else.dk/"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dr.dk/skole/ultrabit/mellemtrin/digital-overvaagn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B7055B-5230-FFAF-E132-FAF32DE9EC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da-DK" dirty="0"/>
              <a:t>Startside</a:t>
            </a:r>
          </a:p>
        </p:txBody>
      </p:sp>
      <p:pic>
        <p:nvPicPr>
          <p:cNvPr id="5" name="Billede 4" descr="Forsidebillede med Cybermissionens logo.">
            <a:extLst>
              <a:ext uri="{FF2B5EF4-FFF2-40B4-BE49-F238E27FC236}">
                <a16:creationId xmlns:a16="http://schemas.microsoft.com/office/drawing/2014/main" id="{EF01558A-C3C4-08C6-2392-15326A00D5AA}"/>
              </a:ext>
            </a:extLst>
          </p:cNvPr>
          <p:cNvPicPr>
            <a:picLocks noChangeAspect="1"/>
          </p:cNvPicPr>
          <p:nvPr/>
        </p:nvPicPr>
        <p:blipFill>
          <a:blip r:embed="rId3"/>
          <a:stretch>
            <a:fillRect/>
          </a:stretch>
        </p:blipFill>
        <p:spPr>
          <a:xfrm>
            <a:off x="0" y="381000"/>
            <a:ext cx="12192000" cy="6096000"/>
          </a:xfrm>
          <a:prstGeom prst="rect">
            <a:avLst/>
          </a:prstGeom>
        </p:spPr>
      </p:pic>
    </p:spTree>
    <p:extLst>
      <p:ext uri="{BB962C8B-B14F-4D97-AF65-F5344CB8AC3E}">
        <p14:creationId xmlns:p14="http://schemas.microsoft.com/office/powerpoint/2010/main" val="1109239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9F7CF-F58B-C1F8-F51D-874FD1E30E1F}"/>
              </a:ext>
            </a:extLst>
          </p:cNvPr>
          <p:cNvSpPr>
            <a:spLocks noGrp="1"/>
          </p:cNvSpPr>
          <p:nvPr>
            <p:ph type="title"/>
          </p:nvPr>
        </p:nvSpPr>
        <p:spPr>
          <a:xfrm>
            <a:off x="321009" y="692092"/>
            <a:ext cx="5647592" cy="1325563"/>
          </a:xfrm>
        </p:spPr>
        <p:txBody>
          <a:bodyPr/>
          <a:lstStyle/>
          <a:p>
            <a:r>
              <a:rPr lang="da-DK" dirty="0"/>
              <a:t>Dine digitale fodspor</a:t>
            </a:r>
          </a:p>
        </p:txBody>
      </p:sp>
      <p:sp>
        <p:nvSpPr>
          <p:cNvPr id="7" name="Tekstfelt 6">
            <a:extLst>
              <a:ext uri="{FF2B5EF4-FFF2-40B4-BE49-F238E27FC236}">
                <a16:creationId xmlns:a16="http://schemas.microsoft.com/office/drawing/2014/main" id="{D55389C9-C38C-CA12-90E1-860ECAA5E3FE}"/>
              </a:ext>
            </a:extLst>
          </p:cNvPr>
          <p:cNvSpPr txBox="1"/>
          <p:nvPr/>
        </p:nvSpPr>
        <p:spPr>
          <a:xfrm>
            <a:off x="440473" y="2500765"/>
            <a:ext cx="5380464" cy="3139321"/>
          </a:xfrm>
          <a:prstGeom prst="rect">
            <a:avLst/>
          </a:prstGeom>
          <a:noFill/>
        </p:spPr>
        <p:txBody>
          <a:bodyPr wrap="square">
            <a:spAutoFit/>
          </a:bodyPr>
          <a:lstStyle/>
          <a:p>
            <a:r>
              <a:rPr lang="da-DK">
                <a:latin typeface="Raleway" panose="020B0503030101060003" pitchFamily="34" charset="77"/>
              </a:rPr>
              <a:t>Brug den viden, du nu har fået, om digitale fodspor, til at lave din personlige liste over, hvor du afsætter digitale fodspor. </a:t>
            </a:r>
          </a:p>
          <a:p>
            <a:endParaRPr lang="da-DK">
              <a:latin typeface="Raleway" panose="020B0503030101060003" pitchFamily="34" charset="77"/>
            </a:endParaRPr>
          </a:p>
          <a:p>
            <a:r>
              <a:rPr lang="da-DK">
                <a:latin typeface="Raleway" panose="020B0503030101060003" pitchFamily="34" charset="77"/>
              </a:rPr>
              <a:t>Skriv også gerne ud for hver enkelt, hvilken slags fodspor. Det kan for eksempel være cookies, billeder, personlige oplysninger, likes eller lokationsdata.</a:t>
            </a:r>
          </a:p>
          <a:p>
            <a:endParaRPr lang="da-DK">
              <a:latin typeface="Raleway" panose="020B0503030101060003" pitchFamily="34" charset="77"/>
            </a:endParaRPr>
          </a:p>
          <a:p>
            <a:r>
              <a:rPr lang="da-DK">
                <a:latin typeface="Raleway" panose="020B0503030101060003" pitchFamily="34" charset="77"/>
              </a:rPr>
              <a:t>Sammenlign med din makker – er der noget, du har glemt?</a:t>
            </a:r>
          </a:p>
        </p:txBody>
      </p:sp>
      <p:pic>
        <p:nvPicPr>
          <p:cNvPr id="5" name="Pladsholder til indhold 4" descr="Billede af plakaten &quot;Digitale fodspor&quot;, der kan hentes på Cybermissionens EMU-side">
            <a:extLst>
              <a:ext uri="{FF2B5EF4-FFF2-40B4-BE49-F238E27FC236}">
                <a16:creationId xmlns:a16="http://schemas.microsoft.com/office/drawing/2014/main" id="{10855C24-D456-1A0C-0201-882BCE3122A2}"/>
              </a:ext>
            </a:extLst>
          </p:cNvPr>
          <p:cNvPicPr>
            <a:picLocks noGrp="1" noChangeAspect="1"/>
          </p:cNvPicPr>
          <p:nvPr>
            <p:ph idx="1"/>
          </p:nvPr>
        </p:nvPicPr>
        <p:blipFill>
          <a:blip r:embed="rId2"/>
          <a:srcRect/>
          <a:stretch/>
        </p:blipFill>
        <p:spPr>
          <a:xfrm>
            <a:off x="6223400" y="0"/>
            <a:ext cx="4846195" cy="6855382"/>
          </a:xfrm>
        </p:spPr>
      </p:pic>
    </p:spTree>
    <p:extLst>
      <p:ext uri="{BB962C8B-B14F-4D97-AF65-F5344CB8AC3E}">
        <p14:creationId xmlns:p14="http://schemas.microsoft.com/office/powerpoint/2010/main" val="1445639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D8C3D-ADE4-762C-E739-805CC6B9412F}"/>
              </a:ext>
            </a:extLst>
          </p:cNvPr>
          <p:cNvSpPr>
            <a:spLocks noGrp="1"/>
          </p:cNvSpPr>
          <p:nvPr>
            <p:ph type="title"/>
          </p:nvPr>
        </p:nvSpPr>
        <p:spPr/>
        <p:txBody>
          <a:bodyPr/>
          <a:lstStyle/>
          <a:p>
            <a:r>
              <a:rPr lang="da-DK" dirty="0"/>
              <a:t>Til læreren: Note 3</a:t>
            </a:r>
          </a:p>
        </p:txBody>
      </p:sp>
      <p:sp>
        <p:nvSpPr>
          <p:cNvPr id="3" name="Pladsholder til indhold 2">
            <a:extLst>
              <a:ext uri="{FF2B5EF4-FFF2-40B4-BE49-F238E27FC236}">
                <a16:creationId xmlns:a16="http://schemas.microsoft.com/office/drawing/2014/main" id="{012A3F3B-B3D6-268E-5B44-E8FA14376610}"/>
              </a:ext>
            </a:extLst>
          </p:cNvPr>
          <p:cNvSpPr>
            <a:spLocks noGrp="1"/>
          </p:cNvSpPr>
          <p:nvPr>
            <p:ph idx="1"/>
          </p:nvPr>
        </p:nvSpPr>
        <p:spPr/>
        <p:txBody>
          <a:bodyPr>
            <a:normAutofit/>
          </a:bodyPr>
          <a:lstStyle/>
          <a:p>
            <a:pPr marL="0" indent="0">
              <a:lnSpc>
                <a:spcPct val="150000"/>
              </a:lnSpc>
              <a:buNone/>
            </a:pPr>
            <a:r>
              <a:rPr lang="da-DK" sz="1800" dirty="0"/>
              <a:t>I de følgende slides gennemgås missionerne. </a:t>
            </a:r>
          </a:p>
          <a:p>
            <a:pPr marL="0" indent="0">
              <a:lnSpc>
                <a:spcPct val="150000"/>
              </a:lnSpc>
              <a:buNone/>
            </a:pPr>
            <a:endParaRPr lang="da-DK" sz="1800" dirty="0"/>
          </a:p>
          <a:p>
            <a:pPr marL="0" indent="0">
              <a:lnSpc>
                <a:spcPct val="150000"/>
              </a:lnSpc>
              <a:buNone/>
            </a:pPr>
            <a:r>
              <a:rPr lang="da-DK" sz="1800" dirty="0"/>
              <a:t>Du kan overveje, om eleverne skal arbejde i grupper, de kender på forhånd, eller om du vil lave grupper ud fra deres valg af mission. Du kan også frit sortere i missionerne, hvis du ønsker, at klassen arbejder med en eller flere bestemte missioner, og endeligt kan du vælge at lade eleverne læse missionerne og se de tilhørende missionsvideoer selv i stedet for at gennemgå dem som slides.</a:t>
            </a:r>
            <a:r>
              <a:rPr lang="da-DK" sz="1400" dirty="0"/>
              <a:t/>
            </a:r>
            <a:br>
              <a:rPr lang="da-DK" sz="1400" dirty="0"/>
            </a:br>
            <a:r>
              <a:rPr lang="da-DK" sz="1400" dirty="0"/>
              <a:t/>
            </a:r>
            <a:br>
              <a:rPr lang="da-DK" sz="1400" dirty="0"/>
            </a:br>
            <a:endParaRPr lang="da-DK" sz="1400" dirty="0"/>
          </a:p>
        </p:txBody>
      </p:sp>
    </p:spTree>
    <p:extLst>
      <p:ext uri="{BB962C8B-B14F-4D97-AF65-F5344CB8AC3E}">
        <p14:creationId xmlns:p14="http://schemas.microsoft.com/office/powerpoint/2010/main" val="3757800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7B39C4-846D-5312-C872-C25582810CE6}"/>
              </a:ext>
            </a:extLst>
          </p:cNvPr>
          <p:cNvSpPr>
            <a:spLocks noGrp="1"/>
          </p:cNvSpPr>
          <p:nvPr>
            <p:ph type="title"/>
          </p:nvPr>
        </p:nvSpPr>
        <p:spPr>
          <a:xfrm>
            <a:off x="7227848" y="85783"/>
            <a:ext cx="4625898" cy="1325563"/>
          </a:xfrm>
        </p:spPr>
        <p:txBody>
          <a:bodyPr/>
          <a:lstStyle/>
          <a:p>
            <a:r>
              <a:rPr lang="da-DK"/>
              <a:t>Missioner</a:t>
            </a:r>
          </a:p>
        </p:txBody>
      </p:sp>
      <p:pic>
        <p:nvPicPr>
          <p:cNvPr id="4" name="Grafik 3" descr="Tale med massiv udfyldning">
            <a:extLst>
              <a:ext uri="{FF2B5EF4-FFF2-40B4-BE49-F238E27FC236}">
                <a16:creationId xmlns:a16="http://schemas.microsoft.com/office/drawing/2014/main" id="{FA20AF32-42C9-E323-0816-8772D08F596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782956" y="-629663"/>
            <a:ext cx="7790523" cy="7790523"/>
          </a:xfrm>
          <a:prstGeom prst="rect">
            <a:avLst/>
          </a:prstGeom>
        </p:spPr>
      </p:pic>
      <p:sp>
        <p:nvSpPr>
          <p:cNvPr id="6" name="Tekstfelt 5">
            <a:extLst>
              <a:ext uri="{FF2B5EF4-FFF2-40B4-BE49-F238E27FC236}">
                <a16:creationId xmlns:a16="http://schemas.microsoft.com/office/drawing/2014/main" id="{5CC698AF-8C96-4294-2F9B-AC3AE77D79EC}"/>
              </a:ext>
            </a:extLst>
          </p:cNvPr>
          <p:cNvSpPr txBox="1"/>
          <p:nvPr/>
        </p:nvSpPr>
        <p:spPr>
          <a:xfrm>
            <a:off x="758280" y="1280717"/>
            <a:ext cx="5073805" cy="2862322"/>
          </a:xfrm>
          <a:prstGeom prst="rect">
            <a:avLst/>
          </a:prstGeom>
          <a:noFill/>
        </p:spPr>
        <p:txBody>
          <a:bodyPr wrap="square" rtlCol="0">
            <a:spAutoFit/>
          </a:bodyPr>
          <a:lstStyle/>
          <a:p>
            <a:r>
              <a:rPr lang="da-DK" dirty="0">
                <a:solidFill>
                  <a:schemeClr val="bg1"/>
                </a:solidFill>
                <a:latin typeface="Raleway" panose="020B0503030101060003" pitchFamily="34" charset="77"/>
              </a:rPr>
              <a:t>I Cybermissionen kan I vælge mellem en række missioner, der hver indeholder en digital udfordring, som I skal finde en god løsning på.</a:t>
            </a:r>
          </a:p>
          <a:p>
            <a:endParaRPr lang="da-DK" dirty="0">
              <a:solidFill>
                <a:schemeClr val="bg1"/>
              </a:solidFill>
              <a:latin typeface="Raleway" panose="020B0503030101060003" pitchFamily="34" charset="77"/>
            </a:endParaRPr>
          </a:p>
          <a:p>
            <a:r>
              <a:rPr lang="da-DK" dirty="0">
                <a:solidFill>
                  <a:schemeClr val="bg1"/>
                </a:solidFill>
                <a:latin typeface="Raleway" panose="020B0503030101060003" pitchFamily="34" charset="77"/>
              </a:rPr>
              <a:t>I overskrifter ser årets missioner sådan ud:</a:t>
            </a:r>
          </a:p>
          <a:p>
            <a:endParaRPr lang="da-DK" dirty="0">
              <a:solidFill>
                <a:schemeClr val="bg1"/>
              </a:solidFill>
              <a:latin typeface="Raleway" panose="020B0503030101060003" pitchFamily="34" charset="77"/>
            </a:endParaRPr>
          </a:p>
          <a:p>
            <a:r>
              <a:rPr lang="da-DK" dirty="0">
                <a:solidFill>
                  <a:schemeClr val="bg1"/>
                </a:solidFill>
                <a:latin typeface="Raleway" panose="020B0503030101060003" pitchFamily="34" charset="77"/>
              </a:rPr>
              <a:t>Om lidt får I lov til at dykke ned i hver enkelt mission, før I vælger, hvilken mission, I vil arbejde med.</a:t>
            </a:r>
          </a:p>
        </p:txBody>
      </p:sp>
      <p:graphicFrame>
        <p:nvGraphicFramePr>
          <p:cNvPr id="9" name="Pladsholder til indhold 2">
            <a:extLst>
              <a:ext uri="{FF2B5EF4-FFF2-40B4-BE49-F238E27FC236}">
                <a16:creationId xmlns:a16="http://schemas.microsoft.com/office/drawing/2014/main" id="{C2AC459C-8719-0BE4-10FD-D9E4157CE82D}"/>
              </a:ext>
              <a:ext uri="{C183D7F6-B498-43B3-948B-1728B52AA6E4}">
                <adec:decorative xmlns:adec="http://schemas.microsoft.com/office/drawing/2017/decorative" xmlns="" val="1"/>
              </a:ext>
            </a:extLst>
          </p:cNvPr>
          <p:cNvGraphicFramePr>
            <a:graphicFrameLocks noGrp="1"/>
          </p:cNvGraphicFramePr>
          <p:nvPr>
            <p:ph idx="1"/>
            <p:extLst>
              <p:ext uri="{D42A27DB-BD31-4B8C-83A1-F6EECF244321}">
                <p14:modId xmlns:p14="http://schemas.microsoft.com/office/powerpoint/2010/main" val="3317412567"/>
              </p:ext>
            </p:extLst>
          </p:nvPr>
        </p:nvGraphicFramePr>
        <p:xfrm>
          <a:off x="6359917" y="1728680"/>
          <a:ext cx="5237351" cy="48287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021555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a:t>Missionsvideo: Spot en fupbutik på nettet</a:t>
            </a:r>
            <a:endParaRPr lang="da-DK" dirty="0"/>
          </a:p>
        </p:txBody>
      </p:sp>
      <p:pic>
        <p:nvPicPr>
          <p:cNvPr id="4" name="Billede 3">
            <a:extLst>
              <a:ext uri="{FF2B5EF4-FFF2-40B4-BE49-F238E27FC236}">
                <a16:creationId xmlns:a16="http://schemas.microsoft.com/office/drawing/2014/main" id="{6F909FDE-C83A-7281-1861-24BFA16EA1E4}"/>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5" name="Billede 4">
            <a:extLst>
              <a:ext uri="{FF2B5EF4-FFF2-40B4-BE49-F238E27FC236}">
                <a16:creationId xmlns:a16="http://schemas.microsoft.com/office/drawing/2014/main" id="{F6AD81CB-9805-BFB3-AC39-BB018195E58C}"/>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58282" y="3433066"/>
            <a:ext cx="1439370" cy="1439370"/>
          </a:xfrm>
          <a:prstGeom prst="rect">
            <a:avLst/>
          </a:prstGeom>
          <a:ln w="25400">
            <a:noFill/>
          </a:ln>
        </p:spPr>
      </p:pic>
      <p:pic>
        <p:nvPicPr>
          <p:cNvPr id="6" name="Billede 5" descr="Screenshot fra missionsvideoen &quot;Spot en fupbutik på nettet&quot;.">
            <a:extLst>
              <a:ext uri="{FF2B5EF4-FFF2-40B4-BE49-F238E27FC236}">
                <a16:creationId xmlns:a16="http://schemas.microsoft.com/office/drawing/2014/main" id="{5BD4A517-940C-E230-3D68-8D5D63B4D716}"/>
              </a:ext>
            </a:extLst>
          </p:cNvPr>
          <p:cNvPicPr>
            <a:picLocks noChangeAspect="1"/>
          </p:cNvPicPr>
          <p:nvPr/>
        </p:nvPicPr>
        <p:blipFill>
          <a:blip r:embed="rId4"/>
          <a:srcRect/>
          <a:stretch/>
        </p:blipFill>
        <p:spPr>
          <a:xfrm>
            <a:off x="2833850" y="1578968"/>
            <a:ext cx="6524297" cy="3700063"/>
          </a:xfrm>
          <a:prstGeom prst="rect">
            <a:avLst/>
          </a:prstGeom>
        </p:spPr>
      </p:pic>
      <p:sp>
        <p:nvSpPr>
          <p:cNvPr id="8" name="Tekstfelt 7">
            <a:extLst>
              <a:ext uri="{FF2B5EF4-FFF2-40B4-BE49-F238E27FC236}">
                <a16:creationId xmlns:a16="http://schemas.microsoft.com/office/drawing/2014/main" id="{B302D2D8-EF41-AD94-865C-2B2FDB7B3A01}"/>
              </a:ext>
            </a:extLst>
          </p:cNvPr>
          <p:cNvSpPr txBox="1"/>
          <p:nvPr/>
        </p:nvSpPr>
        <p:spPr>
          <a:xfrm>
            <a:off x="3793721" y="5701234"/>
            <a:ext cx="4604553" cy="369332"/>
          </a:xfrm>
          <a:prstGeom prst="rect">
            <a:avLst/>
          </a:prstGeom>
          <a:noFill/>
        </p:spPr>
        <p:txBody>
          <a:bodyPr wrap="square">
            <a:spAutoFit/>
          </a:bodyPr>
          <a:lstStyle/>
          <a:p>
            <a:r>
              <a:rPr lang="da-DK" dirty="0">
                <a:latin typeface="Raleway" panose="020B0503030101060003" pitchFamily="34" charset="77"/>
              </a:rPr>
              <a:t>Find videoen på </a:t>
            </a:r>
            <a:r>
              <a:rPr lang="da-DK" u="sng" dirty="0">
                <a:latin typeface="Raleway" panose="020B0503030101060003" pitchFamily="34" charset="77"/>
                <a:hlinkClick r:id="rId5"/>
              </a:rPr>
              <a:t>emu.dk/</a:t>
            </a:r>
            <a:r>
              <a:rPr lang="da-DK" u="sng" dirty="0" err="1">
                <a:latin typeface="Raleway" panose="020B0503030101060003" pitchFamily="34" charset="77"/>
                <a:hlinkClick r:id="rId5"/>
              </a:rPr>
              <a:t>Cybermissionen</a:t>
            </a:r>
            <a:endParaRPr lang="da-DK" dirty="0">
              <a:latin typeface="Raleway" panose="020B0503030101060003" pitchFamily="34" charset="77"/>
            </a:endParaRPr>
          </a:p>
        </p:txBody>
      </p:sp>
    </p:spTree>
    <p:extLst>
      <p:ext uri="{BB962C8B-B14F-4D97-AF65-F5344CB8AC3E}">
        <p14:creationId xmlns:p14="http://schemas.microsoft.com/office/powerpoint/2010/main" val="2816313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Case til: Spot en fupbutik på nettet</a:t>
            </a:r>
          </a:p>
        </p:txBody>
      </p:sp>
      <p:sp>
        <p:nvSpPr>
          <p:cNvPr id="3" name="Tekstfelt 2">
            <a:extLst>
              <a:ext uri="{FF2B5EF4-FFF2-40B4-BE49-F238E27FC236}">
                <a16:creationId xmlns:a16="http://schemas.microsoft.com/office/drawing/2014/main" id="{D4C8D3C5-FB95-6AE0-AF4C-21B1B6F4E5A6}"/>
              </a:ext>
            </a:extLst>
          </p:cNvPr>
          <p:cNvSpPr txBox="1"/>
          <p:nvPr/>
        </p:nvSpPr>
        <p:spPr>
          <a:xfrm>
            <a:off x="2492917" y="2490922"/>
            <a:ext cx="9277814" cy="1876155"/>
          </a:xfrm>
          <a:prstGeom prst="rect">
            <a:avLst/>
          </a:prstGeom>
          <a:noFill/>
        </p:spPr>
        <p:txBody>
          <a:bodyPr wrap="square" rtlCol="0">
            <a:spAutoFit/>
          </a:bodyPr>
          <a:lstStyle/>
          <a:p>
            <a:pPr>
              <a:lnSpc>
                <a:spcPct val="115000"/>
              </a:lnSpc>
              <a:spcAft>
                <a:spcPts val="800"/>
              </a:spcAft>
            </a:pPr>
            <a:r>
              <a:rPr lang="da-DK" sz="1600" b="0" i="0" dirty="0">
                <a:effectLst/>
                <a:latin typeface="Raleway" panose="020B0503030101060003" pitchFamily="34" charset="77"/>
                <a:ea typeface="Calibri" panose="020F0502020204030204" pitchFamily="34" charset="0"/>
                <a:cs typeface="Times New Roman" panose="02020603050405020304" pitchFamily="18" charset="0"/>
              </a:rPr>
              <a:t>Der findes uendeligt mange fup- og svindelbutikker på nettet og de bliver mere og mere grundige og udspekulerede i forhold til at overbevise deres kunder om, at de kan gøre en god handel. Hvert år oplever mere end hver tiende ung mellem 12 og 25 år at blive snydt for penge eller varer i forbindelse med internethandel, viser tal fra Ungeprofilundersøgelsen 2015.  Man kan enten opleve aldrig at få sine varer eller modtage en ulovlig eller dårlig kopi. </a:t>
            </a:r>
          </a:p>
          <a:p>
            <a:pPr algn="l">
              <a:lnSpc>
                <a:spcPct val="115000"/>
              </a:lnSpc>
              <a:spcAft>
                <a:spcPts val="800"/>
              </a:spcAft>
            </a:pP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a:t>
            </a:r>
            <a:endParaRPr lang="da-DK" dirty="0"/>
          </a:p>
        </p:txBody>
      </p:sp>
      <p:pic>
        <p:nvPicPr>
          <p:cNvPr id="4" name="Billede 3">
            <a:extLst>
              <a:ext uri="{FF2B5EF4-FFF2-40B4-BE49-F238E27FC236}">
                <a16:creationId xmlns:a16="http://schemas.microsoft.com/office/drawing/2014/main" id="{6F909FDE-C83A-7281-1861-24BFA16EA1E4}"/>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5" name="Billede 4">
            <a:extLst>
              <a:ext uri="{FF2B5EF4-FFF2-40B4-BE49-F238E27FC236}">
                <a16:creationId xmlns:a16="http://schemas.microsoft.com/office/drawing/2014/main" id="{F6AD81CB-9805-BFB3-AC39-BB018195E58C}"/>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58282" y="3433066"/>
            <a:ext cx="1439370" cy="1439370"/>
          </a:xfrm>
          <a:prstGeom prst="rect">
            <a:avLst/>
          </a:prstGeom>
          <a:ln w="25400">
            <a:noFill/>
          </a:ln>
        </p:spPr>
      </p:pic>
    </p:spTree>
    <p:extLst>
      <p:ext uri="{BB962C8B-B14F-4D97-AF65-F5344CB8AC3E}">
        <p14:creationId xmlns:p14="http://schemas.microsoft.com/office/powerpoint/2010/main" val="1306474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467F8-2086-2E3C-72CC-0163F7BBF3BD}"/>
              </a:ext>
            </a:extLst>
          </p:cNvPr>
          <p:cNvSpPr>
            <a:spLocks noGrp="1"/>
          </p:cNvSpPr>
          <p:nvPr>
            <p:ph type="title"/>
          </p:nvPr>
        </p:nvSpPr>
        <p:spPr>
          <a:xfrm>
            <a:off x="548640" y="365125"/>
            <a:ext cx="10984230" cy="1325563"/>
          </a:xfrm>
        </p:spPr>
        <p:txBody>
          <a:bodyPr/>
          <a:lstStyle/>
          <a:p>
            <a:r>
              <a:rPr lang="da-DK" dirty="0"/>
              <a:t>Mission: Spot en fupbutik på nettet </a:t>
            </a:r>
          </a:p>
        </p:txBody>
      </p:sp>
      <p:sp>
        <p:nvSpPr>
          <p:cNvPr id="3" name="Pladsholder til indhold 2">
            <a:extLst>
              <a:ext uri="{FF2B5EF4-FFF2-40B4-BE49-F238E27FC236}">
                <a16:creationId xmlns:a16="http://schemas.microsoft.com/office/drawing/2014/main" id="{05B34A25-AD6E-62C4-A9EA-D1BC269B5D85}"/>
              </a:ext>
            </a:extLst>
          </p:cNvPr>
          <p:cNvSpPr>
            <a:spLocks noGrp="1"/>
          </p:cNvSpPr>
          <p:nvPr>
            <p:ph idx="1"/>
          </p:nvPr>
        </p:nvSpPr>
        <p:spPr>
          <a:xfrm>
            <a:off x="5280660" y="4732368"/>
            <a:ext cx="6073140" cy="2065833"/>
          </a:xfrm>
        </p:spPr>
        <p:txBody>
          <a:bodyPr>
            <a:normAutofit/>
          </a:bodyPr>
          <a:lstStyle/>
          <a:p>
            <a:pPr marL="0" indent="0">
              <a:buNone/>
            </a:pPr>
            <a:endParaRPr lang="da-DK" sz="2400"/>
          </a:p>
          <a:p>
            <a:pPr marL="0" indent="0">
              <a:buNone/>
            </a:pPr>
            <a:r>
              <a:rPr lang="da-DK" sz="2000"/>
              <a:t>Skab en løsning, der gør det nemmere for børn og unge at spotte fupbutikker på internettet.  </a:t>
            </a:r>
          </a:p>
          <a:p>
            <a:pPr marL="0" indent="0">
              <a:buNone/>
            </a:pPr>
            <a:endParaRPr lang="da-DK" sz="2400"/>
          </a:p>
        </p:txBody>
      </p:sp>
      <p:sp>
        <p:nvSpPr>
          <p:cNvPr id="6" name="Tekstfelt 5">
            <a:extLst>
              <a:ext uri="{FF2B5EF4-FFF2-40B4-BE49-F238E27FC236}">
                <a16:creationId xmlns:a16="http://schemas.microsoft.com/office/drawing/2014/main" id="{E19166C4-4FCF-6516-E37C-44AC06090977}"/>
              </a:ext>
            </a:extLst>
          </p:cNvPr>
          <p:cNvSpPr txBox="1"/>
          <p:nvPr/>
        </p:nvSpPr>
        <p:spPr>
          <a:xfrm>
            <a:off x="3045420" y="2735193"/>
            <a:ext cx="7373198" cy="707886"/>
          </a:xfrm>
          <a:prstGeom prst="rect">
            <a:avLst/>
          </a:prstGeom>
          <a:noFill/>
        </p:spPr>
        <p:txBody>
          <a:bodyPr wrap="square" rtlCol="0">
            <a:spAutoFit/>
          </a:bodyPr>
          <a:lstStyle/>
          <a:p>
            <a:r>
              <a:rPr lang="da-DK" sz="2000" dirty="0">
                <a:latin typeface="Raleway" panose="020B0503030101060003" pitchFamily="34" charset="77"/>
              </a:rPr>
              <a:t>Udfordring: På internettet findes mange fupbutikker, som hver dag snyder folk for mange penge.</a:t>
            </a:r>
          </a:p>
        </p:txBody>
      </p:sp>
      <p:pic>
        <p:nvPicPr>
          <p:cNvPr id="4" name="Billede 3">
            <a:extLst>
              <a:ext uri="{FF2B5EF4-FFF2-40B4-BE49-F238E27FC236}">
                <a16:creationId xmlns:a16="http://schemas.microsoft.com/office/drawing/2014/main" id="{ECD3FD2C-3379-C58F-5F52-3351114DF5E1}"/>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5" name="Billede 4">
            <a:extLst>
              <a:ext uri="{FF2B5EF4-FFF2-40B4-BE49-F238E27FC236}">
                <a16:creationId xmlns:a16="http://schemas.microsoft.com/office/drawing/2014/main" id="{CD4381E4-B770-056E-EE28-150A8A95CFA8}"/>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58282" y="3433066"/>
            <a:ext cx="1439370" cy="1439370"/>
          </a:xfrm>
          <a:prstGeom prst="rect">
            <a:avLst/>
          </a:prstGeom>
          <a:ln w="25400">
            <a:noFill/>
          </a:ln>
        </p:spPr>
      </p:pic>
    </p:spTree>
    <p:extLst>
      <p:ext uri="{BB962C8B-B14F-4D97-AF65-F5344CB8AC3E}">
        <p14:creationId xmlns:p14="http://schemas.microsoft.com/office/powerpoint/2010/main" val="1533120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Missionsvideo: Ansigtsløs kommunikation</a:t>
            </a:r>
          </a:p>
        </p:txBody>
      </p:sp>
      <p:pic>
        <p:nvPicPr>
          <p:cNvPr id="6" name="Billede 5" descr="Screenshot fra missionsvideoen &quot;Ansigtsløs kommunikation&quot;,">
            <a:extLst>
              <a:ext uri="{FF2B5EF4-FFF2-40B4-BE49-F238E27FC236}">
                <a16:creationId xmlns:a16="http://schemas.microsoft.com/office/drawing/2014/main" id="{5BD4A517-940C-E230-3D68-8D5D63B4D716}"/>
              </a:ext>
            </a:extLst>
          </p:cNvPr>
          <p:cNvPicPr>
            <a:picLocks noChangeAspect="1"/>
          </p:cNvPicPr>
          <p:nvPr/>
        </p:nvPicPr>
        <p:blipFill>
          <a:blip r:embed="rId2"/>
          <a:srcRect/>
          <a:stretch/>
        </p:blipFill>
        <p:spPr>
          <a:xfrm>
            <a:off x="2833850" y="1578968"/>
            <a:ext cx="6524297" cy="3700063"/>
          </a:xfrm>
          <a:prstGeom prst="rect">
            <a:avLst/>
          </a:prstGeom>
        </p:spPr>
      </p:pic>
      <p:sp>
        <p:nvSpPr>
          <p:cNvPr id="8" name="Tekstfelt 7">
            <a:extLst>
              <a:ext uri="{FF2B5EF4-FFF2-40B4-BE49-F238E27FC236}">
                <a16:creationId xmlns:a16="http://schemas.microsoft.com/office/drawing/2014/main" id="{B302D2D8-EF41-AD94-865C-2B2FDB7B3A01}"/>
              </a:ext>
            </a:extLst>
          </p:cNvPr>
          <p:cNvSpPr txBox="1"/>
          <p:nvPr/>
        </p:nvSpPr>
        <p:spPr>
          <a:xfrm>
            <a:off x="3793721" y="5701234"/>
            <a:ext cx="4604553" cy="369332"/>
          </a:xfrm>
          <a:prstGeom prst="rect">
            <a:avLst/>
          </a:prstGeom>
          <a:noFill/>
        </p:spPr>
        <p:txBody>
          <a:bodyPr wrap="square">
            <a:spAutoFit/>
          </a:bodyPr>
          <a:lstStyle/>
          <a:p>
            <a:r>
              <a:rPr lang="da-DK" dirty="0">
                <a:latin typeface="Raleway" panose="020B0503030101060003" pitchFamily="34" charset="77"/>
              </a:rPr>
              <a:t>Find videoen på </a:t>
            </a:r>
            <a:r>
              <a:rPr lang="da-DK" u="sng" dirty="0">
                <a:latin typeface="Raleway" panose="020B0503030101060003" pitchFamily="34" charset="77"/>
                <a:hlinkClick r:id="rId3"/>
              </a:rPr>
              <a:t>emu.dk/</a:t>
            </a:r>
            <a:r>
              <a:rPr lang="da-DK" u="sng" dirty="0" err="1">
                <a:latin typeface="Raleway" panose="020B0503030101060003" pitchFamily="34" charset="77"/>
                <a:hlinkClick r:id="rId3"/>
              </a:rPr>
              <a:t>Cybermissionen</a:t>
            </a:r>
            <a:endParaRPr lang="da-DK" dirty="0">
              <a:latin typeface="Raleway" panose="020B0503030101060003" pitchFamily="34" charset="77"/>
            </a:endParaRPr>
          </a:p>
        </p:txBody>
      </p:sp>
      <p:pic>
        <p:nvPicPr>
          <p:cNvPr id="7" name="Billede 6">
            <a:extLst>
              <a:ext uri="{FF2B5EF4-FFF2-40B4-BE49-F238E27FC236}">
                <a16:creationId xmlns:a16="http://schemas.microsoft.com/office/drawing/2014/main" id="{BCCA4D00-00B1-F0C0-59C3-17CAED5C476C}"/>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813259" y="1633997"/>
            <a:ext cx="1447503" cy="1447503"/>
          </a:xfrm>
          <a:prstGeom prst="rect">
            <a:avLst/>
          </a:prstGeom>
          <a:ln w="25400">
            <a:noFill/>
          </a:ln>
        </p:spPr>
      </p:pic>
      <p:pic>
        <p:nvPicPr>
          <p:cNvPr id="9" name="Billede 8">
            <a:extLst>
              <a:ext uri="{FF2B5EF4-FFF2-40B4-BE49-F238E27FC236}">
                <a16:creationId xmlns:a16="http://schemas.microsoft.com/office/drawing/2014/main" id="{78DCE2AB-A344-169B-3025-770361453941}"/>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766278" y="3433066"/>
            <a:ext cx="1423377" cy="1439370"/>
          </a:xfrm>
          <a:prstGeom prst="rect">
            <a:avLst/>
          </a:prstGeom>
          <a:ln w="25400">
            <a:noFill/>
          </a:ln>
        </p:spPr>
      </p:pic>
    </p:spTree>
    <p:extLst>
      <p:ext uri="{BB962C8B-B14F-4D97-AF65-F5344CB8AC3E}">
        <p14:creationId xmlns:p14="http://schemas.microsoft.com/office/powerpoint/2010/main" val="3912466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1913220" cy="1325563"/>
          </a:xfrm>
        </p:spPr>
        <p:txBody>
          <a:bodyPr/>
          <a:lstStyle/>
          <a:p>
            <a:r>
              <a:rPr lang="da-DK" dirty="0"/>
              <a:t>Case til: Ansigtsløs kommunikation</a:t>
            </a:r>
          </a:p>
        </p:txBody>
      </p:sp>
      <p:sp>
        <p:nvSpPr>
          <p:cNvPr id="3" name="Tekstfelt 2">
            <a:extLst>
              <a:ext uri="{FF2B5EF4-FFF2-40B4-BE49-F238E27FC236}">
                <a16:creationId xmlns:a16="http://schemas.microsoft.com/office/drawing/2014/main" id="{D4C8D3C5-FB95-6AE0-AF4C-21B1B6F4E5A6}"/>
              </a:ext>
            </a:extLst>
          </p:cNvPr>
          <p:cNvSpPr txBox="1"/>
          <p:nvPr/>
        </p:nvSpPr>
        <p:spPr>
          <a:xfrm>
            <a:off x="2479269" y="2117487"/>
            <a:ext cx="9277814" cy="2623026"/>
          </a:xfrm>
          <a:prstGeom prst="rect">
            <a:avLst/>
          </a:prstGeom>
          <a:noFill/>
        </p:spPr>
        <p:txBody>
          <a:bodyPr wrap="square" rtlCol="0">
            <a:spAutoFit/>
          </a:bodyPr>
          <a:lstStyle/>
          <a:p>
            <a:pPr>
              <a:lnSpc>
                <a:spcPct val="115000"/>
              </a:lnSpc>
              <a:spcAft>
                <a:spcPts val="800"/>
              </a:spcAft>
            </a:pPr>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Alle på nettet er ikke, hvem de udgiver sig for at være – så hvordan bliver unge bedre til at gennemskue, hvem de skriver med på nettet og hvilke intentioner de har? Måske har du oplevet, at en du ikke kendte, skrev til dig på Snapchat eller i </a:t>
            </a:r>
            <a:r>
              <a:rPr lang="da-DK" sz="1600" b="0" i="0" u="none" strike="noStrike" kern="1200" dirty="0" err="1">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Fortnite</a:t>
            </a:r>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 Eller måske har du selv prøvet at oprette en profil med et andet navn end dit eget, eller lavet en figur i et spil, hvor ingen vidste, hvem du var? Det er ikke altid let at gennemskue, hvem der sidder på den anden side af skærmen, når du spiller, chatter eller er på et socialt medie. Det er nemt at udgive sig for at være en anden end den, man er, og det kan være sjovt at lege, at man er en anden. For det meste er det bare for sjov, men nogle gange kan det være problematisk, at man ikke ved, hvem man kommunikerer med online, og hvilke intentioner de har. </a:t>
            </a:r>
            <a:endParaRPr lang="da-DK" sz="1600" dirty="0"/>
          </a:p>
        </p:txBody>
      </p:sp>
      <p:pic>
        <p:nvPicPr>
          <p:cNvPr id="4" name="Billede 3">
            <a:extLst>
              <a:ext uri="{FF2B5EF4-FFF2-40B4-BE49-F238E27FC236}">
                <a16:creationId xmlns:a16="http://schemas.microsoft.com/office/drawing/2014/main" id="{6F909FDE-C83A-7281-1861-24BFA16EA1E4}"/>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5" name="Billede 4">
            <a:extLst>
              <a:ext uri="{FF2B5EF4-FFF2-40B4-BE49-F238E27FC236}">
                <a16:creationId xmlns:a16="http://schemas.microsoft.com/office/drawing/2014/main" id="{F6AD81CB-9805-BFB3-AC39-BB018195E58C}"/>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66278" y="3433066"/>
            <a:ext cx="1423377" cy="1439370"/>
          </a:xfrm>
          <a:prstGeom prst="rect">
            <a:avLst/>
          </a:prstGeom>
          <a:ln w="25400">
            <a:noFill/>
          </a:ln>
        </p:spPr>
      </p:pic>
    </p:spTree>
    <p:extLst>
      <p:ext uri="{BB962C8B-B14F-4D97-AF65-F5344CB8AC3E}">
        <p14:creationId xmlns:p14="http://schemas.microsoft.com/office/powerpoint/2010/main" val="364756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467F8-2086-2E3C-72CC-0163F7BBF3BD}"/>
              </a:ext>
            </a:extLst>
          </p:cNvPr>
          <p:cNvSpPr>
            <a:spLocks noGrp="1"/>
          </p:cNvSpPr>
          <p:nvPr>
            <p:ph type="title"/>
          </p:nvPr>
        </p:nvSpPr>
        <p:spPr>
          <a:xfrm>
            <a:off x="548640" y="365125"/>
            <a:ext cx="10984230" cy="1325563"/>
          </a:xfrm>
        </p:spPr>
        <p:txBody>
          <a:bodyPr/>
          <a:lstStyle/>
          <a:p>
            <a:r>
              <a:rPr lang="da-DK" dirty="0"/>
              <a:t>Mission: Ansigtsløs kommunikation</a:t>
            </a:r>
          </a:p>
        </p:txBody>
      </p:sp>
      <p:sp>
        <p:nvSpPr>
          <p:cNvPr id="3" name="Pladsholder til indhold 2">
            <a:extLst>
              <a:ext uri="{FF2B5EF4-FFF2-40B4-BE49-F238E27FC236}">
                <a16:creationId xmlns:a16="http://schemas.microsoft.com/office/drawing/2014/main" id="{05B34A25-AD6E-62C4-A9EA-D1BC269B5D85}"/>
              </a:ext>
            </a:extLst>
          </p:cNvPr>
          <p:cNvSpPr>
            <a:spLocks noGrp="1"/>
          </p:cNvSpPr>
          <p:nvPr>
            <p:ph idx="1"/>
          </p:nvPr>
        </p:nvSpPr>
        <p:spPr>
          <a:xfrm>
            <a:off x="5280660" y="4732368"/>
            <a:ext cx="6073140" cy="2065833"/>
          </a:xfrm>
        </p:spPr>
        <p:txBody>
          <a:bodyPr>
            <a:normAutofit/>
          </a:bodyPr>
          <a:lstStyle/>
          <a:p>
            <a:pPr marL="0" indent="0">
              <a:buNone/>
            </a:pPr>
            <a:endParaRPr lang="da-DK" sz="2400"/>
          </a:p>
          <a:p>
            <a:pPr marL="0" indent="0">
              <a:buNone/>
            </a:pPr>
            <a:r>
              <a:rPr lang="da-DK" sz="2000"/>
              <a:t>Skab én løsning, som kan hjælpe børn og unge med at blive bedre til gennemskue, hvem de ”taler” med på nettet.</a:t>
            </a:r>
          </a:p>
          <a:p>
            <a:pPr marL="0" indent="0">
              <a:buNone/>
            </a:pPr>
            <a:endParaRPr lang="da-DK" sz="2400"/>
          </a:p>
        </p:txBody>
      </p:sp>
      <p:sp>
        <p:nvSpPr>
          <p:cNvPr id="6" name="Tekstfelt 5">
            <a:extLst>
              <a:ext uri="{FF2B5EF4-FFF2-40B4-BE49-F238E27FC236}">
                <a16:creationId xmlns:a16="http://schemas.microsoft.com/office/drawing/2014/main" id="{E19166C4-4FCF-6516-E37C-44AC06090977}"/>
              </a:ext>
            </a:extLst>
          </p:cNvPr>
          <p:cNvSpPr txBox="1"/>
          <p:nvPr/>
        </p:nvSpPr>
        <p:spPr>
          <a:xfrm>
            <a:off x="3100867" y="2479765"/>
            <a:ext cx="7373198" cy="1015663"/>
          </a:xfrm>
          <a:prstGeom prst="rect">
            <a:avLst/>
          </a:prstGeom>
          <a:noFill/>
        </p:spPr>
        <p:txBody>
          <a:bodyPr wrap="square" rtlCol="0">
            <a:spAutoFit/>
          </a:bodyPr>
          <a:lstStyle/>
          <a:p>
            <a:r>
              <a:rPr lang="da-DK" sz="2000" dirty="0">
                <a:latin typeface="Raleway" panose="020B0503030101060003" pitchFamily="34" charset="77"/>
              </a:rPr>
              <a:t>Udfordring: Det er nemt at gemme sig på nettet bag falske profiler, og det kan være svært at gennemskue, hvem man egentlig skriver med.</a:t>
            </a:r>
          </a:p>
        </p:txBody>
      </p:sp>
      <p:pic>
        <p:nvPicPr>
          <p:cNvPr id="4" name="Billede 3">
            <a:extLst>
              <a:ext uri="{FF2B5EF4-FFF2-40B4-BE49-F238E27FC236}">
                <a16:creationId xmlns:a16="http://schemas.microsoft.com/office/drawing/2014/main" id="{9B748B0D-8B49-82C0-0138-22BAFC9F4F9F}"/>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5" name="Billede 4">
            <a:extLst>
              <a:ext uri="{FF2B5EF4-FFF2-40B4-BE49-F238E27FC236}">
                <a16:creationId xmlns:a16="http://schemas.microsoft.com/office/drawing/2014/main" id="{2116DCAE-2BAA-6E2F-211D-ECCC3E2A5BCC}"/>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66278" y="3433066"/>
            <a:ext cx="1423377" cy="1439370"/>
          </a:xfrm>
          <a:prstGeom prst="rect">
            <a:avLst/>
          </a:prstGeom>
          <a:ln w="25400">
            <a:noFill/>
          </a:ln>
        </p:spPr>
      </p:pic>
    </p:spTree>
    <p:extLst>
      <p:ext uri="{BB962C8B-B14F-4D97-AF65-F5344CB8AC3E}">
        <p14:creationId xmlns:p14="http://schemas.microsoft.com/office/powerpoint/2010/main" val="2956388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Missionsvideo: CTRL </a:t>
            </a:r>
            <a:r>
              <a:rPr lang="da-DK" dirty="0" err="1"/>
              <a:t>your</a:t>
            </a:r>
            <a:r>
              <a:rPr lang="da-DK" dirty="0"/>
              <a:t> cookies</a:t>
            </a:r>
          </a:p>
        </p:txBody>
      </p:sp>
      <p:pic>
        <p:nvPicPr>
          <p:cNvPr id="6" name="Billede 5" descr="Screenshot fra missionsvideoen &quot;CTRL your cookies&quot;.">
            <a:extLst>
              <a:ext uri="{FF2B5EF4-FFF2-40B4-BE49-F238E27FC236}">
                <a16:creationId xmlns:a16="http://schemas.microsoft.com/office/drawing/2014/main" id="{5BD4A517-940C-E230-3D68-8D5D63B4D716}"/>
              </a:ext>
            </a:extLst>
          </p:cNvPr>
          <p:cNvPicPr>
            <a:picLocks noChangeAspect="1"/>
          </p:cNvPicPr>
          <p:nvPr/>
        </p:nvPicPr>
        <p:blipFill>
          <a:blip r:embed="rId2"/>
          <a:srcRect/>
          <a:stretch/>
        </p:blipFill>
        <p:spPr>
          <a:xfrm>
            <a:off x="2833850" y="1578968"/>
            <a:ext cx="6524297" cy="3700063"/>
          </a:xfrm>
          <a:prstGeom prst="rect">
            <a:avLst/>
          </a:prstGeom>
        </p:spPr>
      </p:pic>
      <p:sp>
        <p:nvSpPr>
          <p:cNvPr id="8" name="Tekstfelt 7">
            <a:extLst>
              <a:ext uri="{FF2B5EF4-FFF2-40B4-BE49-F238E27FC236}">
                <a16:creationId xmlns:a16="http://schemas.microsoft.com/office/drawing/2014/main" id="{B302D2D8-EF41-AD94-865C-2B2FDB7B3A01}"/>
              </a:ext>
            </a:extLst>
          </p:cNvPr>
          <p:cNvSpPr txBox="1"/>
          <p:nvPr/>
        </p:nvSpPr>
        <p:spPr>
          <a:xfrm>
            <a:off x="3793721" y="5701234"/>
            <a:ext cx="4604553" cy="369332"/>
          </a:xfrm>
          <a:prstGeom prst="rect">
            <a:avLst/>
          </a:prstGeom>
          <a:noFill/>
        </p:spPr>
        <p:txBody>
          <a:bodyPr wrap="square">
            <a:spAutoFit/>
          </a:bodyPr>
          <a:lstStyle/>
          <a:p>
            <a:r>
              <a:rPr lang="da-DK" dirty="0">
                <a:latin typeface="Raleway" panose="020B0503030101060003" pitchFamily="34" charset="77"/>
              </a:rPr>
              <a:t>Find videoen på </a:t>
            </a:r>
            <a:r>
              <a:rPr lang="da-DK" u="sng" dirty="0">
                <a:latin typeface="Raleway" panose="020B0503030101060003" pitchFamily="34" charset="77"/>
                <a:hlinkClick r:id="rId3"/>
              </a:rPr>
              <a:t>emu.dk/</a:t>
            </a:r>
            <a:r>
              <a:rPr lang="da-DK" u="sng" dirty="0" err="1">
                <a:latin typeface="Raleway" panose="020B0503030101060003" pitchFamily="34" charset="77"/>
                <a:hlinkClick r:id="rId3"/>
              </a:rPr>
              <a:t>Cybermissionen</a:t>
            </a:r>
            <a:endParaRPr lang="da-DK" dirty="0">
              <a:latin typeface="Raleway" panose="020B0503030101060003" pitchFamily="34" charset="77"/>
            </a:endParaRPr>
          </a:p>
        </p:txBody>
      </p:sp>
      <p:pic>
        <p:nvPicPr>
          <p:cNvPr id="4" name="Billede 3">
            <a:extLst>
              <a:ext uri="{FF2B5EF4-FFF2-40B4-BE49-F238E27FC236}">
                <a16:creationId xmlns:a16="http://schemas.microsoft.com/office/drawing/2014/main" id="{B8CDFEBD-A2C3-5010-70B6-1C12F8BEF5B6}"/>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817302" y="1633997"/>
            <a:ext cx="1439416" cy="1447503"/>
          </a:xfrm>
          <a:prstGeom prst="rect">
            <a:avLst/>
          </a:prstGeom>
          <a:ln w="25400">
            <a:noFill/>
          </a:ln>
        </p:spPr>
      </p:pic>
      <p:pic>
        <p:nvPicPr>
          <p:cNvPr id="5" name="Billede 4">
            <a:extLst>
              <a:ext uri="{FF2B5EF4-FFF2-40B4-BE49-F238E27FC236}">
                <a16:creationId xmlns:a16="http://schemas.microsoft.com/office/drawing/2014/main" id="{48A1690D-3640-9E98-60B0-F68CF612111B}"/>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234971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93AE06-24CE-0313-C114-4E93F61D8597}"/>
              </a:ext>
            </a:extLst>
          </p:cNvPr>
          <p:cNvSpPr>
            <a:spLocks noGrp="1"/>
          </p:cNvSpPr>
          <p:nvPr>
            <p:ph type="title"/>
          </p:nvPr>
        </p:nvSpPr>
        <p:spPr/>
        <p:txBody>
          <a:bodyPr/>
          <a:lstStyle/>
          <a:p>
            <a:r>
              <a:rPr lang="da-DK" dirty="0"/>
              <a:t>Introduktion</a:t>
            </a:r>
          </a:p>
        </p:txBody>
      </p:sp>
      <p:sp>
        <p:nvSpPr>
          <p:cNvPr id="3" name="Tekstfelt 2">
            <a:extLst>
              <a:ext uri="{FF2B5EF4-FFF2-40B4-BE49-F238E27FC236}">
                <a16:creationId xmlns:a16="http://schemas.microsoft.com/office/drawing/2014/main" id="{B0B7144D-2117-5919-6F70-9A44FD6F6DCF}"/>
              </a:ext>
            </a:extLst>
          </p:cNvPr>
          <p:cNvSpPr txBox="1"/>
          <p:nvPr/>
        </p:nvSpPr>
        <p:spPr>
          <a:xfrm>
            <a:off x="931047" y="4562475"/>
            <a:ext cx="2853666" cy="369332"/>
          </a:xfrm>
          <a:prstGeom prst="rect">
            <a:avLst/>
          </a:prstGeom>
          <a:noFill/>
        </p:spPr>
        <p:txBody>
          <a:bodyPr wrap="none" rtlCol="0">
            <a:spAutoFit/>
          </a:bodyPr>
          <a:lstStyle/>
          <a:p>
            <a:r>
              <a:rPr lang="da-DK" dirty="0">
                <a:latin typeface="Raleway" panose="020B0503030101060003" pitchFamily="34" charset="77"/>
              </a:rPr>
              <a:t>Estimeret til 2-3 lektioner</a:t>
            </a:r>
          </a:p>
        </p:txBody>
      </p:sp>
    </p:spTree>
    <p:extLst>
      <p:ext uri="{BB962C8B-B14F-4D97-AF65-F5344CB8AC3E}">
        <p14:creationId xmlns:p14="http://schemas.microsoft.com/office/powerpoint/2010/main" val="2287733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1913220" cy="1325563"/>
          </a:xfrm>
        </p:spPr>
        <p:txBody>
          <a:bodyPr/>
          <a:lstStyle/>
          <a:p>
            <a:r>
              <a:rPr lang="da-DK" dirty="0"/>
              <a:t>Case til: CTRL </a:t>
            </a:r>
            <a:r>
              <a:rPr lang="da-DK" dirty="0" err="1"/>
              <a:t>your</a:t>
            </a:r>
            <a:r>
              <a:rPr lang="da-DK" dirty="0"/>
              <a:t> cookies</a:t>
            </a:r>
          </a:p>
        </p:txBody>
      </p:sp>
      <p:sp>
        <p:nvSpPr>
          <p:cNvPr id="3" name="Tekstfelt 2">
            <a:extLst>
              <a:ext uri="{FF2B5EF4-FFF2-40B4-BE49-F238E27FC236}">
                <a16:creationId xmlns:a16="http://schemas.microsoft.com/office/drawing/2014/main" id="{D4C8D3C5-FB95-6AE0-AF4C-21B1B6F4E5A6}"/>
              </a:ext>
            </a:extLst>
          </p:cNvPr>
          <p:cNvSpPr txBox="1"/>
          <p:nvPr/>
        </p:nvSpPr>
        <p:spPr>
          <a:xfrm>
            <a:off x="2492917" y="1460798"/>
            <a:ext cx="9277814" cy="5070362"/>
          </a:xfrm>
          <a:prstGeom prst="rect">
            <a:avLst/>
          </a:prstGeom>
          <a:noFill/>
        </p:spPr>
        <p:txBody>
          <a:bodyPr wrap="square" rtlCol="0">
            <a:spAutoFit/>
          </a:bodyPr>
          <a:lstStyle/>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Cookies kan være praktiske for både dig og virksomheder. Men de samler meget mere data om dig, end du måske er klar over, når du klikker ’ja tak’ eller ’forstået’. Når vi bruger nettet, bliver vi pænt spurgt, om vi accepterer cookies hele tiden, og de fleste klikker bare ’ja’, da det er bøvlet at gennemskue og forholde sig rigtigt til dem, og hvad du giver dem lov til.</a:t>
            </a:r>
            <a:endParaRPr lang="da-DK" sz="1600" b="0" i="0" dirty="0">
              <a:effectLst/>
              <a:latin typeface="Raleway" panose="020B0503030101060003" pitchFamily="34" charset="77"/>
              <a:ea typeface="Open Sans Light" panose="020B0306030504020204" pitchFamily="34" charset="0"/>
              <a:cs typeface="Open Sans Light" panose="020B0306030504020204" pitchFamily="34" charset="0"/>
            </a:endParaRPr>
          </a:p>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På mange måder er cookies rigtig hjælpsomme. Det er nemlig små filer, som hele tiden husker de indstillinger, vi har gemt, når vi bevæger os rundt på nettet. Eksempelvis er det cookies, der husker hvilke film, du godt kan lide i Netflix og det er cookies, der husker det tøj, du har lagt i indkøbskurven, når du shopper online. Cookies hjælper også dem, der udvikler hjemmesider, med at gøre den bedre for brugeren, fordi de kan se, hvordan vi bevæger os rundt. Vi sætter altså digitale fodspor. Men cookies er ikke kun til for at optimere din og min brugeroplevelse. </a:t>
            </a:r>
          </a:p>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Der indsamles så meget data om os, at det ofte bliver diskuteret, om der faktisk er tale om overvågning. </a:t>
            </a:r>
          </a:p>
          <a:p>
            <a:pPr rtl="0"/>
            <a:endParaRPr lang="da-DK" sz="1600" b="0" i="0" dirty="0">
              <a:effectLst/>
              <a:latin typeface="Raleway" panose="020B0503030101060003" pitchFamily="34" charset="77"/>
              <a:ea typeface="Open Sans Light" panose="020B0306030504020204" pitchFamily="34" charset="0"/>
              <a:cs typeface="Open Sans Light" panose="020B0306030504020204" pitchFamily="34" charset="0"/>
            </a:endParaRPr>
          </a:p>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Eksempel: De fleste hjemmesider og webshops er koblet op på Facebook, Instagram eller Google. Det betyder, at når du eksempelvis besøger en webshop, så er det ikke kun selve webshoppen, men også de øvrige platforme, som får adgang til viden om hvad du handler, hvilken adresse du handler fra og de data du indtaster om dig selv. De informationer kan de koble sammen med den viden, de allerede har om dig fra deres egen platform. Den viden om dig og mig er meget værdifuld, da den eksempelvis kan bruges til at målrette reklamer til dig. </a:t>
            </a:r>
            <a:endParaRPr lang="da-DK" sz="1600" b="0" i="0" dirty="0">
              <a:effectLst/>
              <a:latin typeface="Raleway" panose="020B0503030101060003" pitchFamily="34" charset="77"/>
              <a:ea typeface="Open Sans Light" panose="020B0306030504020204" pitchFamily="34" charset="0"/>
              <a:cs typeface="Open Sans Light" panose="020B0306030504020204" pitchFamily="34" charset="0"/>
            </a:endParaRPr>
          </a:p>
          <a:p>
            <a:pPr>
              <a:lnSpc>
                <a:spcPct val="115000"/>
              </a:lnSpc>
              <a:spcAft>
                <a:spcPts val="800"/>
              </a:spcAft>
            </a:pPr>
            <a:endParaRPr lang="da-DK" dirty="0"/>
          </a:p>
        </p:txBody>
      </p:sp>
      <p:pic>
        <p:nvPicPr>
          <p:cNvPr id="4" name="Billede 3">
            <a:extLst>
              <a:ext uri="{FF2B5EF4-FFF2-40B4-BE49-F238E27FC236}">
                <a16:creationId xmlns:a16="http://schemas.microsoft.com/office/drawing/2014/main" id="{6F909FDE-C83A-7281-1861-24BFA16EA1E4}"/>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7302" y="1633997"/>
            <a:ext cx="1439416" cy="1447503"/>
          </a:xfrm>
          <a:prstGeom prst="rect">
            <a:avLst/>
          </a:prstGeom>
          <a:ln w="25400">
            <a:noFill/>
          </a:ln>
        </p:spPr>
      </p:pic>
      <p:pic>
        <p:nvPicPr>
          <p:cNvPr id="5" name="Billede 4">
            <a:extLst>
              <a:ext uri="{FF2B5EF4-FFF2-40B4-BE49-F238E27FC236}">
                <a16:creationId xmlns:a16="http://schemas.microsoft.com/office/drawing/2014/main" id="{F6AD81CB-9805-BFB3-AC39-BB018195E58C}"/>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1426396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467F8-2086-2E3C-72CC-0163F7BBF3BD}"/>
              </a:ext>
            </a:extLst>
          </p:cNvPr>
          <p:cNvSpPr>
            <a:spLocks noGrp="1"/>
          </p:cNvSpPr>
          <p:nvPr>
            <p:ph type="title"/>
          </p:nvPr>
        </p:nvSpPr>
        <p:spPr>
          <a:xfrm>
            <a:off x="548640" y="365125"/>
            <a:ext cx="10984230" cy="1325563"/>
          </a:xfrm>
        </p:spPr>
        <p:txBody>
          <a:bodyPr/>
          <a:lstStyle/>
          <a:p>
            <a:r>
              <a:rPr lang="da-DK" dirty="0"/>
              <a:t>Mission: CTRL </a:t>
            </a:r>
            <a:r>
              <a:rPr lang="da-DK" dirty="0" err="1"/>
              <a:t>your</a:t>
            </a:r>
            <a:r>
              <a:rPr lang="da-DK" dirty="0"/>
              <a:t> cookies</a:t>
            </a:r>
          </a:p>
        </p:txBody>
      </p:sp>
      <p:sp>
        <p:nvSpPr>
          <p:cNvPr id="3" name="Pladsholder til indhold 2">
            <a:extLst>
              <a:ext uri="{FF2B5EF4-FFF2-40B4-BE49-F238E27FC236}">
                <a16:creationId xmlns:a16="http://schemas.microsoft.com/office/drawing/2014/main" id="{05B34A25-AD6E-62C4-A9EA-D1BC269B5D85}"/>
              </a:ext>
            </a:extLst>
          </p:cNvPr>
          <p:cNvSpPr>
            <a:spLocks noGrp="1"/>
          </p:cNvSpPr>
          <p:nvPr>
            <p:ph idx="1"/>
          </p:nvPr>
        </p:nvSpPr>
        <p:spPr>
          <a:xfrm>
            <a:off x="5280660" y="4732368"/>
            <a:ext cx="6377940" cy="2065833"/>
          </a:xfrm>
        </p:spPr>
        <p:txBody>
          <a:bodyPr>
            <a:normAutofit/>
          </a:bodyPr>
          <a:lstStyle/>
          <a:p>
            <a:pPr marL="0" indent="0">
              <a:buNone/>
            </a:pPr>
            <a:endParaRPr lang="da-DK" sz="2400"/>
          </a:p>
          <a:p>
            <a:pPr marL="0" indent="0">
              <a:buNone/>
            </a:pPr>
            <a:r>
              <a:rPr lang="da-DK" sz="2000"/>
              <a:t>Skab én løsning der gør cookies mere gennemskuelige for børn og unge, og gør det muligt lettere at forholde sig til dem, før man klikker ’ja tak’.</a:t>
            </a:r>
          </a:p>
          <a:p>
            <a:pPr marL="0" indent="0">
              <a:buNone/>
            </a:pPr>
            <a:endParaRPr lang="da-DK" sz="2400"/>
          </a:p>
        </p:txBody>
      </p:sp>
      <p:sp>
        <p:nvSpPr>
          <p:cNvPr id="6" name="Tekstfelt 5">
            <a:extLst>
              <a:ext uri="{FF2B5EF4-FFF2-40B4-BE49-F238E27FC236}">
                <a16:creationId xmlns:a16="http://schemas.microsoft.com/office/drawing/2014/main" id="{E19166C4-4FCF-6516-E37C-44AC06090977}"/>
              </a:ext>
            </a:extLst>
          </p:cNvPr>
          <p:cNvSpPr txBox="1"/>
          <p:nvPr/>
        </p:nvSpPr>
        <p:spPr>
          <a:xfrm>
            <a:off x="3100867" y="2479765"/>
            <a:ext cx="7373198" cy="707886"/>
          </a:xfrm>
          <a:prstGeom prst="rect">
            <a:avLst/>
          </a:prstGeom>
          <a:noFill/>
        </p:spPr>
        <p:txBody>
          <a:bodyPr wrap="square" rtlCol="0">
            <a:spAutoFit/>
          </a:bodyPr>
          <a:lstStyle/>
          <a:p>
            <a:r>
              <a:rPr lang="da-DK" sz="2000" dirty="0">
                <a:latin typeface="Raleway" panose="020B0503030101060003" pitchFamily="34" charset="77"/>
              </a:rPr>
              <a:t>Udfordring: Cookies er praktiske, men hvad siger du egentlig ja til?</a:t>
            </a:r>
          </a:p>
        </p:txBody>
      </p:sp>
      <p:pic>
        <p:nvPicPr>
          <p:cNvPr id="4" name="Billede 3">
            <a:extLst>
              <a:ext uri="{FF2B5EF4-FFF2-40B4-BE49-F238E27FC236}">
                <a16:creationId xmlns:a16="http://schemas.microsoft.com/office/drawing/2014/main" id="{7AECDD32-793F-B276-A3FC-413380CF7690}"/>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7302" y="1633997"/>
            <a:ext cx="1439416" cy="1447503"/>
          </a:xfrm>
          <a:prstGeom prst="rect">
            <a:avLst/>
          </a:prstGeom>
          <a:ln w="25400">
            <a:noFill/>
          </a:ln>
        </p:spPr>
      </p:pic>
      <p:pic>
        <p:nvPicPr>
          <p:cNvPr id="5" name="Billede 4">
            <a:extLst>
              <a:ext uri="{FF2B5EF4-FFF2-40B4-BE49-F238E27FC236}">
                <a16:creationId xmlns:a16="http://schemas.microsoft.com/office/drawing/2014/main" id="{08D0D543-20A3-FBD5-715B-D6FF41FEBBB8}"/>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1477364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Missionsvideo: Pas på dine passwords</a:t>
            </a:r>
          </a:p>
        </p:txBody>
      </p:sp>
      <p:pic>
        <p:nvPicPr>
          <p:cNvPr id="6" name="Billede 5" descr="Screenshot fra missionsvideoen &quot;Pas på dine passwords&quot;.">
            <a:extLst>
              <a:ext uri="{FF2B5EF4-FFF2-40B4-BE49-F238E27FC236}">
                <a16:creationId xmlns:a16="http://schemas.microsoft.com/office/drawing/2014/main" id="{5BD4A517-940C-E230-3D68-8D5D63B4D716}"/>
              </a:ext>
            </a:extLst>
          </p:cNvPr>
          <p:cNvPicPr>
            <a:picLocks noChangeAspect="1"/>
          </p:cNvPicPr>
          <p:nvPr/>
        </p:nvPicPr>
        <p:blipFill>
          <a:blip r:embed="rId2"/>
          <a:srcRect/>
          <a:stretch/>
        </p:blipFill>
        <p:spPr>
          <a:xfrm>
            <a:off x="2833850" y="1578968"/>
            <a:ext cx="6524297" cy="3700063"/>
          </a:xfrm>
          <a:prstGeom prst="rect">
            <a:avLst/>
          </a:prstGeom>
        </p:spPr>
      </p:pic>
      <p:sp>
        <p:nvSpPr>
          <p:cNvPr id="8" name="Tekstfelt 7">
            <a:extLst>
              <a:ext uri="{FF2B5EF4-FFF2-40B4-BE49-F238E27FC236}">
                <a16:creationId xmlns:a16="http://schemas.microsoft.com/office/drawing/2014/main" id="{B302D2D8-EF41-AD94-865C-2B2FDB7B3A01}"/>
              </a:ext>
            </a:extLst>
          </p:cNvPr>
          <p:cNvSpPr txBox="1"/>
          <p:nvPr/>
        </p:nvSpPr>
        <p:spPr>
          <a:xfrm>
            <a:off x="3793721" y="5701234"/>
            <a:ext cx="4604553" cy="369332"/>
          </a:xfrm>
          <a:prstGeom prst="rect">
            <a:avLst/>
          </a:prstGeom>
          <a:noFill/>
        </p:spPr>
        <p:txBody>
          <a:bodyPr wrap="square">
            <a:spAutoFit/>
          </a:bodyPr>
          <a:lstStyle/>
          <a:p>
            <a:r>
              <a:rPr lang="da-DK" dirty="0">
                <a:latin typeface="Raleway" panose="020B0503030101060003" pitchFamily="34" charset="77"/>
              </a:rPr>
              <a:t>Find videoen på </a:t>
            </a:r>
            <a:r>
              <a:rPr lang="da-DK" u="sng" dirty="0">
                <a:latin typeface="Raleway" panose="020B0503030101060003" pitchFamily="34" charset="77"/>
                <a:hlinkClick r:id="rId3"/>
              </a:rPr>
              <a:t>emu.dk/</a:t>
            </a:r>
            <a:r>
              <a:rPr lang="da-DK" u="sng" dirty="0" err="1">
                <a:latin typeface="Raleway" panose="020B0503030101060003" pitchFamily="34" charset="77"/>
                <a:hlinkClick r:id="rId3"/>
              </a:rPr>
              <a:t>Cybermissionen</a:t>
            </a:r>
            <a:endParaRPr lang="da-DK" dirty="0">
              <a:latin typeface="Raleway" panose="020B0503030101060003" pitchFamily="34" charset="77"/>
            </a:endParaRPr>
          </a:p>
        </p:txBody>
      </p:sp>
      <p:pic>
        <p:nvPicPr>
          <p:cNvPr id="7" name="Billede 6">
            <a:extLst>
              <a:ext uri="{FF2B5EF4-FFF2-40B4-BE49-F238E27FC236}">
                <a16:creationId xmlns:a16="http://schemas.microsoft.com/office/drawing/2014/main" id="{4D4FF237-3497-3F5F-E8B5-6B223E737621}"/>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817302" y="1633997"/>
            <a:ext cx="1439416" cy="1447502"/>
          </a:xfrm>
          <a:prstGeom prst="rect">
            <a:avLst/>
          </a:prstGeom>
          <a:ln w="25400">
            <a:noFill/>
          </a:ln>
        </p:spPr>
      </p:pic>
      <p:pic>
        <p:nvPicPr>
          <p:cNvPr id="9" name="Billede 8">
            <a:extLst>
              <a:ext uri="{FF2B5EF4-FFF2-40B4-BE49-F238E27FC236}">
                <a16:creationId xmlns:a16="http://schemas.microsoft.com/office/drawing/2014/main" id="{8EC80784-985A-BC36-A1FC-306C032F460D}"/>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2239914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1913220" cy="1325563"/>
          </a:xfrm>
        </p:spPr>
        <p:txBody>
          <a:bodyPr/>
          <a:lstStyle/>
          <a:p>
            <a:r>
              <a:rPr lang="da-DK" dirty="0"/>
              <a:t>Case til: Pas på dine passwords</a:t>
            </a:r>
          </a:p>
        </p:txBody>
      </p:sp>
      <p:sp>
        <p:nvSpPr>
          <p:cNvPr id="3" name="Tekstfelt 2">
            <a:extLst>
              <a:ext uri="{FF2B5EF4-FFF2-40B4-BE49-F238E27FC236}">
                <a16:creationId xmlns:a16="http://schemas.microsoft.com/office/drawing/2014/main" id="{D4C8D3C5-FB95-6AE0-AF4C-21B1B6F4E5A6}"/>
              </a:ext>
            </a:extLst>
          </p:cNvPr>
          <p:cNvSpPr txBox="1"/>
          <p:nvPr/>
        </p:nvSpPr>
        <p:spPr>
          <a:xfrm>
            <a:off x="2492917" y="1460798"/>
            <a:ext cx="9277814" cy="4278094"/>
          </a:xfrm>
          <a:prstGeom prst="rect">
            <a:avLst/>
          </a:prstGeom>
          <a:noFill/>
        </p:spPr>
        <p:txBody>
          <a:bodyPr wrap="square" rtlCol="0">
            <a:spAutoFit/>
          </a:bodyPr>
          <a:lstStyle/>
          <a:p>
            <a:pPr rtl="0"/>
            <a:r>
              <a:rPr lang="da-DK" sz="1600" b="0" i="0" u="none" strike="noStrike" dirty="0">
                <a:solidFill>
                  <a:srgbClr val="000000"/>
                </a:solidFill>
                <a:effectLst/>
                <a:latin typeface="Raleway" panose="020B0503030101060003" pitchFamily="34" charset="77"/>
                <a:ea typeface="Open Sans Light" panose="020B0306030504020204" pitchFamily="34" charset="0"/>
                <a:cs typeface="Open Sans Light" panose="020B0306030504020204" pitchFamily="34" charset="0"/>
              </a:rPr>
              <a:t>Man har passwords eller adgangskoder på alle ens personlige konti: Unilogin, sociale medier, computer, tablet, mobiltelefonen. Det er lidt ligesom at have lås på ens dør derhjemme eller lås på sin cykel. Politiet har lagt mærke til, at børn og unge nogle gange deler deres passwords med hinanden som et bevis på, at de stoler på hinanden og er meget gode venner. Derudover oplever Politiet også, at der bliver delt passwords, når venner hjælper hinanden med at opretholde hinandens </a:t>
            </a:r>
            <a:r>
              <a:rPr lang="da-DK" sz="1600" b="0" i="0" u="none" strike="noStrike" dirty="0" err="1">
                <a:solidFill>
                  <a:srgbClr val="000000"/>
                </a:solidFill>
                <a:effectLst/>
                <a:latin typeface="Raleway" panose="020B0503030101060003" pitchFamily="34" charset="77"/>
                <a:ea typeface="Open Sans Light" panose="020B0306030504020204" pitchFamily="34" charset="0"/>
                <a:cs typeface="Open Sans Light" panose="020B0306030504020204" pitchFamily="34" charset="0"/>
              </a:rPr>
              <a:t>streaks</a:t>
            </a:r>
            <a:r>
              <a:rPr lang="da-DK" sz="1600" b="0" i="0" u="none" strike="noStrike" dirty="0">
                <a:solidFill>
                  <a:srgbClr val="000000"/>
                </a:solidFill>
                <a:effectLst/>
                <a:latin typeface="Raleway" panose="020B0503030101060003" pitchFamily="34" charset="77"/>
                <a:ea typeface="Open Sans Light" panose="020B0306030504020204" pitchFamily="34" charset="0"/>
                <a:cs typeface="Open Sans Light" panose="020B0306030504020204" pitchFamily="34" charset="0"/>
              </a:rPr>
              <a:t> på Snapchat. Faktisk gælder det ikke kun børn og unge, en undersøgelse fra 2018 viser, at 38% deler deres personlige passwords med deres partner, familie eller venner. </a:t>
            </a:r>
          </a:p>
          <a:p>
            <a:pPr rtl="0"/>
            <a:endParaRPr lang="da-DK" sz="1600" b="0" i="0" u="none" strike="noStrike" kern="1200" dirty="0">
              <a:solidFill>
                <a:srgbClr val="000000"/>
              </a:solidFill>
              <a:effectLst/>
              <a:latin typeface="Raleway" panose="020B0503030101060003" pitchFamily="34" charset="77"/>
              <a:ea typeface="Open Sans Light" panose="020B0306030504020204" pitchFamily="34" charset="0"/>
              <a:cs typeface="Open Sans Light" panose="020B0306030504020204" pitchFamily="34" charset="0"/>
            </a:endParaRPr>
          </a:p>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Måske er det også sket for dig, at du har glemt at logge ud af din computer, så andre havde adgang til den, eller måske har din ven gættet dit password, fordi det var for nemt? Men hvorfor skifter man ikke password ofte nok eller laver stærkere passwords? Hvordan får man børn og unge til at tænke mere over at passe på deres password? Hvordan kan man gøre det lettere at huske svære passwords?</a:t>
            </a:r>
            <a:endParaRPr lang="da-DK" sz="1600" b="0" i="0" dirty="0">
              <a:effectLst/>
              <a:latin typeface="Raleway" panose="020B0503030101060003" pitchFamily="34" charset="77"/>
              <a:ea typeface="Open Sans Light" panose="020B0306030504020204" pitchFamily="34" charset="0"/>
              <a:cs typeface="Open Sans Light" panose="020B0306030504020204" pitchFamily="34" charset="0"/>
            </a:endParaRPr>
          </a:p>
          <a:p>
            <a:pPr rtl="0"/>
            <a:r>
              <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rPr>
              <a:t> </a:t>
            </a:r>
          </a:p>
          <a:p>
            <a:pPr rtl="0"/>
            <a:endParaRPr lang="da-DK" sz="1600" dirty="0">
              <a:solidFill>
                <a:schemeClr val="dk1"/>
              </a:solidFill>
              <a:latin typeface="Raleway" panose="020B0503030101060003" pitchFamily="34" charset="77"/>
              <a:ea typeface="Open Sans Light" panose="020B0306030504020204" pitchFamily="34" charset="0"/>
              <a:cs typeface="Open Sans Light" panose="020B0306030504020204" pitchFamily="34" charset="0"/>
            </a:endParaRPr>
          </a:p>
          <a:p>
            <a:pPr rtl="0"/>
            <a:endParaRPr lang="da-DK" sz="1600" b="0" i="0" u="none" strike="noStrike" kern="1200" dirty="0">
              <a:solidFill>
                <a:schemeClr val="dk1"/>
              </a:solidFill>
              <a:effectLst/>
              <a:latin typeface="Raleway" panose="020B0503030101060003" pitchFamily="34" charset="77"/>
              <a:ea typeface="Open Sans Light" panose="020B0306030504020204" pitchFamily="34" charset="0"/>
              <a:cs typeface="Open Sans Light" panose="020B0306030504020204" pitchFamily="34" charset="0"/>
            </a:endParaRPr>
          </a:p>
        </p:txBody>
      </p:sp>
      <p:pic>
        <p:nvPicPr>
          <p:cNvPr id="4" name="Billede 3">
            <a:extLst>
              <a:ext uri="{FF2B5EF4-FFF2-40B4-BE49-F238E27FC236}">
                <a16:creationId xmlns:a16="http://schemas.microsoft.com/office/drawing/2014/main" id="{6F909FDE-C83A-7281-1861-24BFA16EA1E4}"/>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7302" y="1633997"/>
            <a:ext cx="1439416" cy="1447502"/>
          </a:xfrm>
          <a:prstGeom prst="rect">
            <a:avLst/>
          </a:prstGeom>
          <a:ln w="25400">
            <a:noFill/>
          </a:ln>
        </p:spPr>
      </p:pic>
      <p:pic>
        <p:nvPicPr>
          <p:cNvPr id="5" name="Billede 4">
            <a:extLst>
              <a:ext uri="{FF2B5EF4-FFF2-40B4-BE49-F238E27FC236}">
                <a16:creationId xmlns:a16="http://schemas.microsoft.com/office/drawing/2014/main" id="{F6AD81CB-9805-BFB3-AC39-BB018195E58C}"/>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37912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467F8-2086-2E3C-72CC-0163F7BBF3BD}"/>
              </a:ext>
            </a:extLst>
          </p:cNvPr>
          <p:cNvSpPr>
            <a:spLocks noGrp="1"/>
          </p:cNvSpPr>
          <p:nvPr>
            <p:ph type="title"/>
          </p:nvPr>
        </p:nvSpPr>
        <p:spPr>
          <a:xfrm>
            <a:off x="548640" y="365125"/>
            <a:ext cx="10984230" cy="1325563"/>
          </a:xfrm>
        </p:spPr>
        <p:txBody>
          <a:bodyPr/>
          <a:lstStyle/>
          <a:p>
            <a:r>
              <a:rPr lang="da-DK" dirty="0"/>
              <a:t>Mission: Pas på dine passwords</a:t>
            </a:r>
          </a:p>
        </p:txBody>
      </p:sp>
      <p:sp>
        <p:nvSpPr>
          <p:cNvPr id="6" name="Tekstfelt 5">
            <a:extLst>
              <a:ext uri="{FF2B5EF4-FFF2-40B4-BE49-F238E27FC236}">
                <a16:creationId xmlns:a16="http://schemas.microsoft.com/office/drawing/2014/main" id="{E19166C4-4FCF-6516-E37C-44AC06090977}"/>
              </a:ext>
            </a:extLst>
          </p:cNvPr>
          <p:cNvSpPr txBox="1"/>
          <p:nvPr/>
        </p:nvSpPr>
        <p:spPr>
          <a:xfrm>
            <a:off x="3100867" y="2479765"/>
            <a:ext cx="7373198" cy="707886"/>
          </a:xfrm>
          <a:prstGeom prst="rect">
            <a:avLst/>
          </a:prstGeom>
          <a:noFill/>
        </p:spPr>
        <p:txBody>
          <a:bodyPr wrap="square" rtlCol="0">
            <a:spAutoFit/>
          </a:bodyPr>
          <a:lstStyle/>
          <a:p>
            <a:r>
              <a:rPr lang="da-DK" sz="2000" dirty="0">
                <a:latin typeface="Raleway" panose="020B0503030101060003" pitchFamily="34" charset="77"/>
              </a:rPr>
              <a:t>Udfordring: Er dine passwords sikre nok – og passer du godt på dem? </a:t>
            </a:r>
          </a:p>
        </p:txBody>
      </p:sp>
      <p:sp>
        <p:nvSpPr>
          <p:cNvPr id="4" name="Tekstfelt 3">
            <a:extLst>
              <a:ext uri="{FF2B5EF4-FFF2-40B4-BE49-F238E27FC236}">
                <a16:creationId xmlns:a16="http://schemas.microsoft.com/office/drawing/2014/main" id="{CE8581E0-28EA-17E8-ECF8-D76BCD96AB1F}"/>
              </a:ext>
            </a:extLst>
          </p:cNvPr>
          <p:cNvSpPr txBox="1"/>
          <p:nvPr/>
        </p:nvSpPr>
        <p:spPr>
          <a:xfrm>
            <a:off x="5327970" y="5130383"/>
            <a:ext cx="6582090" cy="984885"/>
          </a:xfrm>
          <a:prstGeom prst="rect">
            <a:avLst/>
          </a:prstGeom>
          <a:noFill/>
        </p:spPr>
        <p:txBody>
          <a:bodyPr wrap="square" rtlCol="0">
            <a:spAutoFit/>
          </a:bodyPr>
          <a:lstStyle/>
          <a:p>
            <a:r>
              <a:rPr lang="da-DK" sz="2000" dirty="0">
                <a:latin typeface="Raleway" panose="020B0503030101060003" pitchFamily="34" charset="77"/>
              </a:rPr>
              <a:t>Skab én løsning, som kan hjælpe børn og unge med at huske at skifte og passe bedre på deres passwords.</a:t>
            </a:r>
          </a:p>
          <a:p>
            <a:endParaRPr lang="da-DK" dirty="0">
              <a:latin typeface="Raleway" panose="020B0503030101060003" pitchFamily="34" charset="77"/>
            </a:endParaRPr>
          </a:p>
        </p:txBody>
      </p:sp>
      <p:pic>
        <p:nvPicPr>
          <p:cNvPr id="3" name="Billede 2">
            <a:extLst>
              <a:ext uri="{FF2B5EF4-FFF2-40B4-BE49-F238E27FC236}">
                <a16:creationId xmlns:a16="http://schemas.microsoft.com/office/drawing/2014/main" id="{66E085DD-0E91-7F27-87EC-55A7ABBCC91F}"/>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7302" y="1633997"/>
            <a:ext cx="1439416" cy="1447502"/>
          </a:xfrm>
          <a:prstGeom prst="rect">
            <a:avLst/>
          </a:prstGeom>
          <a:ln w="25400">
            <a:noFill/>
          </a:ln>
        </p:spPr>
      </p:pic>
      <p:pic>
        <p:nvPicPr>
          <p:cNvPr id="5" name="Billede 4">
            <a:extLst>
              <a:ext uri="{FF2B5EF4-FFF2-40B4-BE49-F238E27FC236}">
                <a16:creationId xmlns:a16="http://schemas.microsoft.com/office/drawing/2014/main" id="{A1B318B9-AEF6-B607-0009-5908C145D9C9}"/>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66278" y="3441062"/>
            <a:ext cx="1423377" cy="1423377"/>
          </a:xfrm>
          <a:prstGeom prst="rect">
            <a:avLst/>
          </a:prstGeom>
          <a:ln w="25400">
            <a:noFill/>
          </a:ln>
        </p:spPr>
      </p:pic>
    </p:spTree>
    <p:extLst>
      <p:ext uri="{BB962C8B-B14F-4D97-AF65-F5344CB8AC3E}">
        <p14:creationId xmlns:p14="http://schemas.microsoft.com/office/powerpoint/2010/main" val="9728121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Missionsvideo: Spil i spil</a:t>
            </a:r>
          </a:p>
        </p:txBody>
      </p:sp>
      <p:pic>
        <p:nvPicPr>
          <p:cNvPr id="6" name="Billede 5" descr="Screenshot fra missionsvideoen &quot;Spil i spil&quot;.">
            <a:extLst>
              <a:ext uri="{FF2B5EF4-FFF2-40B4-BE49-F238E27FC236}">
                <a16:creationId xmlns:a16="http://schemas.microsoft.com/office/drawing/2014/main" id="{5BD4A517-940C-E230-3D68-8D5D63B4D716}"/>
              </a:ext>
            </a:extLst>
          </p:cNvPr>
          <p:cNvPicPr>
            <a:picLocks noChangeAspect="1"/>
          </p:cNvPicPr>
          <p:nvPr/>
        </p:nvPicPr>
        <p:blipFill>
          <a:blip r:embed="rId2"/>
          <a:srcRect/>
          <a:stretch/>
        </p:blipFill>
        <p:spPr>
          <a:xfrm>
            <a:off x="2833850" y="1578968"/>
            <a:ext cx="6524297" cy="3700063"/>
          </a:xfrm>
          <a:prstGeom prst="rect">
            <a:avLst/>
          </a:prstGeom>
        </p:spPr>
      </p:pic>
      <p:sp>
        <p:nvSpPr>
          <p:cNvPr id="8" name="Tekstfelt 7">
            <a:extLst>
              <a:ext uri="{FF2B5EF4-FFF2-40B4-BE49-F238E27FC236}">
                <a16:creationId xmlns:a16="http://schemas.microsoft.com/office/drawing/2014/main" id="{B302D2D8-EF41-AD94-865C-2B2FDB7B3A01}"/>
              </a:ext>
            </a:extLst>
          </p:cNvPr>
          <p:cNvSpPr txBox="1"/>
          <p:nvPr/>
        </p:nvSpPr>
        <p:spPr>
          <a:xfrm>
            <a:off x="3793721" y="5701234"/>
            <a:ext cx="4604553" cy="369332"/>
          </a:xfrm>
          <a:prstGeom prst="rect">
            <a:avLst/>
          </a:prstGeom>
          <a:noFill/>
        </p:spPr>
        <p:txBody>
          <a:bodyPr wrap="square">
            <a:spAutoFit/>
          </a:bodyPr>
          <a:lstStyle/>
          <a:p>
            <a:r>
              <a:rPr lang="da-DK" dirty="0">
                <a:latin typeface="Raleway" panose="020B0503030101060003" pitchFamily="34" charset="77"/>
              </a:rPr>
              <a:t>Find videoen på </a:t>
            </a:r>
            <a:r>
              <a:rPr lang="da-DK" u="sng" dirty="0">
                <a:latin typeface="Raleway" panose="020B0503030101060003" pitchFamily="34" charset="77"/>
                <a:hlinkClick r:id="rId3"/>
              </a:rPr>
              <a:t>emu.dk/</a:t>
            </a:r>
            <a:r>
              <a:rPr lang="da-DK" u="sng" dirty="0" err="1">
                <a:latin typeface="Raleway" panose="020B0503030101060003" pitchFamily="34" charset="77"/>
                <a:hlinkClick r:id="rId3"/>
              </a:rPr>
              <a:t>Cybermissionen</a:t>
            </a:r>
            <a:endParaRPr lang="da-DK" dirty="0">
              <a:latin typeface="Raleway" panose="020B0503030101060003" pitchFamily="34" charset="77"/>
            </a:endParaRPr>
          </a:p>
        </p:txBody>
      </p:sp>
      <p:pic>
        <p:nvPicPr>
          <p:cNvPr id="7" name="Billede 6">
            <a:extLst>
              <a:ext uri="{FF2B5EF4-FFF2-40B4-BE49-F238E27FC236}">
                <a16:creationId xmlns:a16="http://schemas.microsoft.com/office/drawing/2014/main" id="{5E850573-C6F8-CF50-71C2-D8241F92ACBD}"/>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813259" y="1633997"/>
            <a:ext cx="1447503" cy="1447503"/>
          </a:xfrm>
          <a:prstGeom prst="rect">
            <a:avLst/>
          </a:prstGeom>
          <a:ln w="25400">
            <a:noFill/>
          </a:ln>
        </p:spPr>
      </p:pic>
      <p:pic>
        <p:nvPicPr>
          <p:cNvPr id="9" name="Billede 8">
            <a:extLst>
              <a:ext uri="{FF2B5EF4-FFF2-40B4-BE49-F238E27FC236}">
                <a16:creationId xmlns:a16="http://schemas.microsoft.com/office/drawing/2014/main" id="{27D3BC64-18C9-FC73-B685-0C07A87BF5EE}"/>
              </a:ext>
              <a:ext uri="{C183D7F6-B498-43B3-948B-1728B52AA6E4}">
                <adec:decorative xmlns:adec="http://schemas.microsoft.com/office/drawing/2017/decorative" xmlns="" val="1"/>
              </a:ext>
            </a:extLst>
          </p:cNvPr>
          <p:cNvPicPr>
            <a:picLocks noChangeAspect="1"/>
          </p:cNvPicPr>
          <p:nvPr/>
        </p:nvPicPr>
        <p:blipFill>
          <a:blip r:embed="rId5"/>
          <a:srcRect/>
          <a:stretch/>
        </p:blipFill>
        <p:spPr>
          <a:xfrm>
            <a:off x="758282" y="3429000"/>
            <a:ext cx="1439370" cy="1447503"/>
          </a:xfrm>
          <a:prstGeom prst="rect">
            <a:avLst/>
          </a:prstGeom>
          <a:ln w="25400">
            <a:noFill/>
          </a:ln>
        </p:spPr>
      </p:pic>
    </p:spTree>
    <p:extLst>
      <p:ext uri="{BB962C8B-B14F-4D97-AF65-F5344CB8AC3E}">
        <p14:creationId xmlns:p14="http://schemas.microsoft.com/office/powerpoint/2010/main" val="33249021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925C59-1B7F-234C-4687-24100ACA5E74}"/>
              </a:ext>
            </a:extLst>
          </p:cNvPr>
          <p:cNvSpPr>
            <a:spLocks noGrp="1"/>
          </p:cNvSpPr>
          <p:nvPr>
            <p:ph type="title"/>
          </p:nvPr>
        </p:nvSpPr>
        <p:spPr>
          <a:xfrm>
            <a:off x="278780" y="135235"/>
            <a:ext cx="10995102" cy="1325563"/>
          </a:xfrm>
        </p:spPr>
        <p:txBody>
          <a:bodyPr/>
          <a:lstStyle/>
          <a:p>
            <a:r>
              <a:rPr lang="da-DK" dirty="0"/>
              <a:t>Case til: Spil i spil</a:t>
            </a:r>
          </a:p>
        </p:txBody>
      </p:sp>
      <p:sp>
        <p:nvSpPr>
          <p:cNvPr id="3" name="Tekstfelt 2">
            <a:extLst>
              <a:ext uri="{FF2B5EF4-FFF2-40B4-BE49-F238E27FC236}">
                <a16:creationId xmlns:a16="http://schemas.microsoft.com/office/drawing/2014/main" id="{D4C8D3C5-FB95-6AE0-AF4C-21B1B6F4E5A6}"/>
              </a:ext>
            </a:extLst>
          </p:cNvPr>
          <p:cNvSpPr txBox="1"/>
          <p:nvPr/>
        </p:nvSpPr>
        <p:spPr>
          <a:xfrm>
            <a:off x="2492917" y="1425598"/>
            <a:ext cx="9277814" cy="5195974"/>
          </a:xfrm>
          <a:prstGeom prst="rect">
            <a:avLst/>
          </a:prstGeom>
          <a:noFill/>
        </p:spPr>
        <p:txBody>
          <a:bodyPr wrap="square" rtlCol="0">
            <a:spAutoFit/>
          </a:bodyPr>
          <a:lstStyle/>
          <a:p>
            <a:pPr>
              <a:lnSpc>
                <a:spcPct val="115000"/>
              </a:lnSpc>
              <a:spcAft>
                <a:spcPts val="800"/>
              </a:spcAft>
            </a:pP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Lootboxes</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fra Counter-Strike, FIFA og </a:t>
            </a: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Apex</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Legends og lykkehjulet fra Hay Day og </a:t>
            </a: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Stumble</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Guys er alle eksempler på spil der indeholder elementer der lægger op til gambling. I Counter-Strike kan man være heldig at få en </a:t>
            </a: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lootbox</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som der dog kun kan åbnes ved at bruge rigtige penge på at købe en nøgle. Indholdet er tilfældigt genereret, og kan være af forskellige kvalitet, men vil i langt de fleste tilfælde være en genstand af lavere værdi end det man havde håbet på. I Hay Day og </a:t>
            </a: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Stumble</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Guys får man et dagligt såkaldt gratis spin. Hvis man ønsker flere spins, så skal der betales med rigtige penge.  </a:t>
            </a:r>
          </a:p>
          <a:p>
            <a:pPr>
              <a:lnSpc>
                <a:spcPct val="115000"/>
              </a:lnSpc>
              <a:spcAft>
                <a:spcPts val="800"/>
              </a:spcAft>
            </a:pPr>
            <a:r>
              <a:rPr lang="da-DK" sz="1600" b="0" i="0" dirty="0">
                <a:effectLst/>
                <a:latin typeface="Raleway" panose="020B0503030101060003" pitchFamily="34" charset="77"/>
                <a:ea typeface="Calibri" panose="020F0502020204030204" pitchFamily="34" charset="0"/>
                <a:cs typeface="Times New Roman" panose="02020603050405020304" pitchFamily="18" charset="0"/>
              </a:rPr>
              <a:t>Der hvor gambling for alvor bliver farligt er, når man udvikler en afhængighed af det - når man ikke kan lade være med at tænke på det – simpelthen fordi, at hjernen er blevet afhængig af dopamin. Som voksen kan spilafhængighed have så store økonomiske konsekvenser, at man bliver nødt til at flytte fra hus og hjem, fordi at man har brugt alle sine penge på at gamble. </a:t>
            </a:r>
          </a:p>
          <a:p>
            <a:pPr>
              <a:lnSpc>
                <a:spcPct val="115000"/>
              </a:lnSpc>
              <a:spcAft>
                <a:spcPts val="800"/>
              </a:spcAft>
            </a:pPr>
            <a:r>
              <a:rPr lang="da-DK" sz="1600" b="0" i="0" dirty="0">
                <a:effectLst/>
                <a:latin typeface="Raleway" panose="020B0503030101060003" pitchFamily="34" charset="77"/>
                <a:ea typeface="Calibri" panose="020F0502020204030204" pitchFamily="34" charset="0"/>
                <a:cs typeface="Times New Roman" panose="02020603050405020304" pitchFamily="18" charset="0"/>
              </a:rPr>
              <a:t>Gambling er dog isoleret set ikke en dårlig ting, men undersøgelser viser, at en tidlig </a:t>
            </a:r>
            <a:r>
              <a:rPr lang="da-DK" sz="1600" b="0" i="0" dirty="0" err="1">
                <a:effectLst/>
                <a:latin typeface="Raleway" panose="020B0503030101060003" pitchFamily="34" charset="77"/>
                <a:ea typeface="Calibri" panose="020F0502020204030204" pitchFamily="34" charset="0"/>
                <a:cs typeface="Times New Roman" panose="02020603050405020304" pitchFamily="18" charset="0"/>
              </a:rPr>
              <a:t>gamblingdebut</a:t>
            </a: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øger risikoen for udvikling af spilleproblemer og at børn og unge er særligt udsatte. Det er en kompleks verden, men en øget opmærksomhed på spillenes opbygning og på hvordan de er designet til at friste spillerne til at bruge rigtige penge, vil kunne hjælpe til, at færre børn og unge ender i spilproblemer. </a:t>
            </a:r>
          </a:p>
          <a:p>
            <a:pPr algn="l">
              <a:lnSpc>
                <a:spcPct val="115000"/>
              </a:lnSpc>
              <a:spcAft>
                <a:spcPts val="800"/>
              </a:spcAft>
            </a:pPr>
            <a:r>
              <a:rPr lang="da-DK" sz="1600" b="0" i="0" dirty="0">
                <a:effectLst/>
                <a:latin typeface="Raleway" panose="020B0503030101060003" pitchFamily="34" charset="77"/>
                <a:ea typeface="Calibri" panose="020F0502020204030204" pitchFamily="34" charset="0"/>
                <a:cs typeface="Times New Roman" panose="02020603050405020304" pitchFamily="18" charset="0"/>
              </a:rPr>
              <a:t> </a:t>
            </a:r>
            <a:endParaRPr lang="da-DK" dirty="0"/>
          </a:p>
        </p:txBody>
      </p:sp>
      <p:pic>
        <p:nvPicPr>
          <p:cNvPr id="6" name="Billede 5">
            <a:extLst>
              <a:ext uri="{FF2B5EF4-FFF2-40B4-BE49-F238E27FC236}">
                <a16:creationId xmlns:a16="http://schemas.microsoft.com/office/drawing/2014/main" id="{2449FBFD-715A-469F-5415-273D96738178}"/>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7" name="Billede 6">
            <a:extLst>
              <a:ext uri="{FF2B5EF4-FFF2-40B4-BE49-F238E27FC236}">
                <a16:creationId xmlns:a16="http://schemas.microsoft.com/office/drawing/2014/main" id="{1FED149D-D5E3-B400-2819-9A7EA4C8C8B7}"/>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58282" y="3429000"/>
            <a:ext cx="1439370" cy="1447503"/>
          </a:xfrm>
          <a:prstGeom prst="rect">
            <a:avLst/>
          </a:prstGeom>
          <a:ln w="25400">
            <a:noFill/>
          </a:ln>
        </p:spPr>
      </p:pic>
    </p:spTree>
    <p:extLst>
      <p:ext uri="{BB962C8B-B14F-4D97-AF65-F5344CB8AC3E}">
        <p14:creationId xmlns:p14="http://schemas.microsoft.com/office/powerpoint/2010/main" val="165549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F467F8-2086-2E3C-72CC-0163F7BBF3BD}"/>
              </a:ext>
            </a:extLst>
          </p:cNvPr>
          <p:cNvSpPr>
            <a:spLocks noGrp="1"/>
          </p:cNvSpPr>
          <p:nvPr>
            <p:ph type="title"/>
          </p:nvPr>
        </p:nvSpPr>
        <p:spPr>
          <a:xfrm>
            <a:off x="548640" y="365125"/>
            <a:ext cx="10984230" cy="1325563"/>
          </a:xfrm>
        </p:spPr>
        <p:txBody>
          <a:bodyPr/>
          <a:lstStyle/>
          <a:p>
            <a:r>
              <a:rPr lang="da-DK" dirty="0"/>
              <a:t>Mission: Spil i spil</a:t>
            </a:r>
          </a:p>
        </p:txBody>
      </p:sp>
      <p:sp>
        <p:nvSpPr>
          <p:cNvPr id="3" name="Pladsholder til indhold 2">
            <a:extLst>
              <a:ext uri="{FF2B5EF4-FFF2-40B4-BE49-F238E27FC236}">
                <a16:creationId xmlns:a16="http://schemas.microsoft.com/office/drawing/2014/main" id="{05B34A25-AD6E-62C4-A9EA-D1BC269B5D85}"/>
              </a:ext>
            </a:extLst>
          </p:cNvPr>
          <p:cNvSpPr>
            <a:spLocks noGrp="1"/>
          </p:cNvSpPr>
          <p:nvPr>
            <p:ph idx="1"/>
          </p:nvPr>
        </p:nvSpPr>
        <p:spPr>
          <a:xfrm>
            <a:off x="5280660" y="4732368"/>
            <a:ext cx="6073140" cy="2065833"/>
          </a:xfrm>
        </p:spPr>
        <p:txBody>
          <a:bodyPr>
            <a:normAutofit/>
          </a:bodyPr>
          <a:lstStyle/>
          <a:p>
            <a:pPr marL="0" indent="0">
              <a:buNone/>
            </a:pPr>
            <a:endParaRPr lang="da-DK" sz="2400" dirty="0"/>
          </a:p>
          <a:p>
            <a:pPr marL="0" indent="0">
              <a:buNone/>
            </a:pPr>
            <a:r>
              <a:rPr lang="da-DK" sz="2000" dirty="0"/>
              <a:t>Hvordan gennemskuer man adfærdsmanipuler-ende designs i spil? </a:t>
            </a:r>
            <a:endParaRPr lang="da-DK" sz="2400" dirty="0"/>
          </a:p>
        </p:txBody>
      </p:sp>
      <p:sp>
        <p:nvSpPr>
          <p:cNvPr id="6" name="Tekstfelt 5">
            <a:extLst>
              <a:ext uri="{FF2B5EF4-FFF2-40B4-BE49-F238E27FC236}">
                <a16:creationId xmlns:a16="http://schemas.microsoft.com/office/drawing/2014/main" id="{E19166C4-4FCF-6516-E37C-44AC06090977}"/>
              </a:ext>
            </a:extLst>
          </p:cNvPr>
          <p:cNvSpPr txBox="1"/>
          <p:nvPr/>
        </p:nvSpPr>
        <p:spPr>
          <a:xfrm>
            <a:off x="3045420" y="2735193"/>
            <a:ext cx="7373198" cy="1015663"/>
          </a:xfrm>
          <a:prstGeom prst="rect">
            <a:avLst/>
          </a:prstGeom>
          <a:noFill/>
        </p:spPr>
        <p:txBody>
          <a:bodyPr wrap="square" rtlCol="0">
            <a:spAutoFit/>
          </a:bodyPr>
          <a:lstStyle/>
          <a:p>
            <a:r>
              <a:rPr lang="da-DK" sz="2000" dirty="0">
                <a:latin typeface="Raleway" panose="020B0503030101060003" pitchFamily="34" charset="77"/>
              </a:rPr>
              <a:t>Udfordring: Har du nogensinde gamblet – altså satset noget af værdi i håb om at vinde en større gevinst? Skal vi vædde om at du har? </a:t>
            </a:r>
          </a:p>
        </p:txBody>
      </p:sp>
      <p:pic>
        <p:nvPicPr>
          <p:cNvPr id="7" name="Billede 6">
            <a:extLst>
              <a:ext uri="{FF2B5EF4-FFF2-40B4-BE49-F238E27FC236}">
                <a16:creationId xmlns:a16="http://schemas.microsoft.com/office/drawing/2014/main" id="{5D3F058E-5C75-B3D0-2570-F3E60531ECBC}"/>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813259" y="1633997"/>
            <a:ext cx="1447503" cy="1447503"/>
          </a:xfrm>
          <a:prstGeom prst="rect">
            <a:avLst/>
          </a:prstGeom>
          <a:ln w="25400">
            <a:noFill/>
          </a:ln>
        </p:spPr>
      </p:pic>
      <p:pic>
        <p:nvPicPr>
          <p:cNvPr id="8" name="Billede 7">
            <a:extLst>
              <a:ext uri="{FF2B5EF4-FFF2-40B4-BE49-F238E27FC236}">
                <a16:creationId xmlns:a16="http://schemas.microsoft.com/office/drawing/2014/main" id="{E7D4C931-119C-380D-2BBF-7E35AC023C74}"/>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758282" y="3429000"/>
            <a:ext cx="1439370" cy="1447503"/>
          </a:xfrm>
          <a:prstGeom prst="rect">
            <a:avLst/>
          </a:prstGeom>
          <a:ln w="25400">
            <a:noFill/>
          </a:ln>
        </p:spPr>
      </p:pic>
    </p:spTree>
    <p:extLst>
      <p:ext uri="{BB962C8B-B14F-4D97-AF65-F5344CB8AC3E}">
        <p14:creationId xmlns:p14="http://schemas.microsoft.com/office/powerpoint/2010/main" val="1317715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aleway" panose="020B0503030101060003" pitchFamily="34" charset="77"/>
            </a:endParaRPr>
          </a:p>
        </p:txBody>
      </p:sp>
      <p:sp>
        <p:nvSpPr>
          <p:cNvPr id="2" name="Titel 1">
            <a:extLst>
              <a:ext uri="{FF2B5EF4-FFF2-40B4-BE49-F238E27FC236}">
                <a16:creationId xmlns:a16="http://schemas.microsoft.com/office/drawing/2014/main" id="{13D3A422-B6C4-FD6B-A069-B7672CCD8A67}"/>
              </a:ext>
            </a:extLst>
          </p:cNvPr>
          <p:cNvSpPr>
            <a:spLocks noGrp="1"/>
          </p:cNvSpPr>
          <p:nvPr>
            <p:ph type="title"/>
          </p:nvPr>
        </p:nvSpPr>
        <p:spPr>
          <a:xfrm>
            <a:off x="594804" y="640263"/>
            <a:ext cx="6619811" cy="1344975"/>
          </a:xfrm>
        </p:spPr>
        <p:txBody>
          <a:bodyPr>
            <a:normAutofit/>
          </a:bodyPr>
          <a:lstStyle/>
          <a:p>
            <a:r>
              <a:rPr lang="da-DK" sz="4000"/>
              <a:t>Vælg mission</a:t>
            </a:r>
          </a:p>
        </p:txBody>
      </p:sp>
      <p:sp>
        <p:nvSpPr>
          <p:cNvPr id="3" name="Pladsholder til indhold 2">
            <a:extLst>
              <a:ext uri="{FF2B5EF4-FFF2-40B4-BE49-F238E27FC236}">
                <a16:creationId xmlns:a16="http://schemas.microsoft.com/office/drawing/2014/main" id="{9ACC95E6-B812-87A3-545F-EC644CD45774}"/>
              </a:ext>
            </a:extLst>
          </p:cNvPr>
          <p:cNvSpPr>
            <a:spLocks noGrp="1"/>
          </p:cNvSpPr>
          <p:nvPr>
            <p:ph idx="1"/>
          </p:nvPr>
        </p:nvSpPr>
        <p:spPr>
          <a:xfrm>
            <a:off x="594109" y="2121763"/>
            <a:ext cx="6620505" cy="3773010"/>
          </a:xfrm>
        </p:spPr>
        <p:txBody>
          <a:bodyPr>
            <a:normAutofit/>
          </a:bodyPr>
          <a:lstStyle/>
          <a:p>
            <a:r>
              <a:rPr lang="da-DK" sz="2400" dirty="0"/>
              <a:t>Spot en fupbutik på nettet</a:t>
            </a:r>
          </a:p>
          <a:p>
            <a:r>
              <a:rPr lang="da-DK" sz="2400" dirty="0"/>
              <a:t>Ansigtsløs kommunikation</a:t>
            </a:r>
          </a:p>
          <a:p>
            <a:r>
              <a:rPr lang="da-DK" sz="2400" dirty="0"/>
              <a:t>CTRL </a:t>
            </a:r>
            <a:r>
              <a:rPr lang="da-DK" sz="2400" dirty="0" err="1"/>
              <a:t>your</a:t>
            </a:r>
            <a:r>
              <a:rPr lang="da-DK" sz="2400" dirty="0"/>
              <a:t> cookies</a:t>
            </a:r>
          </a:p>
          <a:p>
            <a:r>
              <a:rPr lang="da-DK" sz="2400" dirty="0"/>
              <a:t>Pas på dine passwords</a:t>
            </a:r>
          </a:p>
          <a:p>
            <a:r>
              <a:rPr lang="da-DK" sz="2400" dirty="0"/>
              <a:t>Spil i spil</a:t>
            </a:r>
          </a:p>
          <a:p>
            <a:pPr marL="0" indent="0">
              <a:buNone/>
            </a:pPr>
            <a:endParaRPr lang="da-DK" sz="2400" dirty="0"/>
          </a:p>
        </p:txBody>
      </p:sp>
      <p:pic>
        <p:nvPicPr>
          <p:cNvPr id="6" name="Billede 5">
            <a:extLst>
              <a:ext uri="{FF2B5EF4-FFF2-40B4-BE49-F238E27FC236}">
                <a16:creationId xmlns:a16="http://schemas.microsoft.com/office/drawing/2014/main" id="{57CF567B-86EC-A814-A18C-55F8264F6310}"/>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6336948" y="0"/>
            <a:ext cx="4664869" cy="6858000"/>
          </a:xfrm>
          <a:prstGeom prst="rect">
            <a:avLst/>
          </a:prstGeom>
          <a:solidFill>
            <a:srgbClr val="D23F72"/>
          </a:solidFill>
        </p:spPr>
      </p:pic>
    </p:spTree>
    <p:extLst>
      <p:ext uri="{BB962C8B-B14F-4D97-AF65-F5344CB8AC3E}">
        <p14:creationId xmlns:p14="http://schemas.microsoft.com/office/powerpoint/2010/main" val="888911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D8C3D-ADE4-762C-E739-805CC6B9412F}"/>
              </a:ext>
            </a:extLst>
          </p:cNvPr>
          <p:cNvSpPr>
            <a:spLocks noGrp="1"/>
          </p:cNvSpPr>
          <p:nvPr>
            <p:ph type="title"/>
          </p:nvPr>
        </p:nvSpPr>
        <p:spPr/>
        <p:txBody>
          <a:bodyPr/>
          <a:lstStyle/>
          <a:p>
            <a:r>
              <a:rPr lang="da-DK" dirty="0"/>
              <a:t>Til læreren: Note 4</a:t>
            </a:r>
          </a:p>
        </p:txBody>
      </p:sp>
      <p:sp>
        <p:nvSpPr>
          <p:cNvPr id="3" name="Pladsholder til indhold 2">
            <a:extLst>
              <a:ext uri="{FF2B5EF4-FFF2-40B4-BE49-F238E27FC236}">
                <a16:creationId xmlns:a16="http://schemas.microsoft.com/office/drawing/2014/main" id="{012A3F3B-B3D6-268E-5B44-E8FA14376610}"/>
              </a:ext>
            </a:extLst>
          </p:cNvPr>
          <p:cNvSpPr>
            <a:spLocks noGrp="1"/>
          </p:cNvSpPr>
          <p:nvPr>
            <p:ph idx="1"/>
          </p:nvPr>
        </p:nvSpPr>
        <p:spPr/>
        <p:txBody>
          <a:bodyPr>
            <a:noAutofit/>
          </a:bodyPr>
          <a:lstStyle/>
          <a:p>
            <a:pPr marL="0" indent="0">
              <a:lnSpc>
                <a:spcPct val="150000"/>
              </a:lnSpc>
              <a:buNone/>
            </a:pPr>
            <a:r>
              <a:rPr lang="da-DK" sz="1800" dirty="0"/>
              <a:t>De følgende slides handler om arbejdsmetoden, som Cybermissionen lægger op til, at eleverne anvender. </a:t>
            </a:r>
          </a:p>
          <a:p>
            <a:pPr marL="0" indent="0">
              <a:lnSpc>
                <a:spcPct val="150000"/>
              </a:lnSpc>
              <a:buNone/>
            </a:pPr>
            <a:r>
              <a:rPr lang="da-DK" sz="1800" dirty="0"/>
              <a:t>Først er der en liste over ressourcer, som eleverne kan bruge i deres arbejde. Alle ressourcer findes på Cybermissionens EMU-side.</a:t>
            </a:r>
          </a:p>
          <a:p>
            <a:pPr marL="0" indent="0">
              <a:lnSpc>
                <a:spcPct val="150000"/>
              </a:lnSpc>
              <a:buNone/>
            </a:pPr>
            <a:r>
              <a:rPr lang="da-DK" sz="1800" dirty="0"/>
              <a:t>Dernæst er der en lille video, som forklarer innovationscirklen. Du kan vælge at vise den i sin fulde længde eller du kan dele den op, så eleverne kun ser det, som har med den aktuelle fase at gøre, som de skal i gang med.</a:t>
            </a:r>
          </a:p>
          <a:p>
            <a:pPr>
              <a:lnSpc>
                <a:spcPct val="150000"/>
              </a:lnSpc>
              <a:buFont typeface="Wingdings" pitchFamily="2" charset="2"/>
              <a:buChar char="§"/>
            </a:pPr>
            <a:r>
              <a:rPr lang="da-DK" sz="1800" dirty="0"/>
              <a:t>0.00 - 2.40: Undersøgelsesfasen:</a:t>
            </a:r>
          </a:p>
          <a:p>
            <a:pPr>
              <a:lnSpc>
                <a:spcPct val="150000"/>
              </a:lnSpc>
              <a:buFont typeface="Wingdings" pitchFamily="2" charset="2"/>
              <a:buChar char="§"/>
            </a:pPr>
            <a:r>
              <a:rPr lang="da-DK" sz="1800" dirty="0"/>
              <a:t>2.40 – 4.36: Design- og konstruktionsfasen</a:t>
            </a:r>
          </a:p>
          <a:p>
            <a:pPr>
              <a:lnSpc>
                <a:spcPct val="150000"/>
              </a:lnSpc>
              <a:buFont typeface="Wingdings" pitchFamily="2" charset="2"/>
              <a:buChar char="§"/>
            </a:pPr>
            <a:r>
              <a:rPr lang="da-DK" sz="1800" dirty="0"/>
              <a:t>4.36 - 6.36: Handlefasen: </a:t>
            </a:r>
          </a:p>
        </p:txBody>
      </p:sp>
    </p:spTree>
    <p:extLst>
      <p:ext uri="{BB962C8B-B14F-4D97-AF65-F5344CB8AC3E}">
        <p14:creationId xmlns:p14="http://schemas.microsoft.com/office/powerpoint/2010/main" val="2817226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D8C3D-ADE4-762C-E739-805CC6B9412F}"/>
              </a:ext>
            </a:extLst>
          </p:cNvPr>
          <p:cNvSpPr>
            <a:spLocks noGrp="1"/>
          </p:cNvSpPr>
          <p:nvPr>
            <p:ph type="title"/>
          </p:nvPr>
        </p:nvSpPr>
        <p:spPr/>
        <p:txBody>
          <a:bodyPr/>
          <a:lstStyle/>
          <a:p>
            <a:r>
              <a:rPr lang="da-DK" dirty="0"/>
              <a:t>Til læreren: Note 1</a:t>
            </a:r>
          </a:p>
        </p:txBody>
      </p:sp>
      <p:sp>
        <p:nvSpPr>
          <p:cNvPr id="3" name="Pladsholder til indhold 2">
            <a:extLst>
              <a:ext uri="{FF2B5EF4-FFF2-40B4-BE49-F238E27FC236}">
                <a16:creationId xmlns:a16="http://schemas.microsoft.com/office/drawing/2014/main" id="{012A3F3B-B3D6-268E-5B44-E8FA14376610}"/>
              </a:ext>
            </a:extLst>
          </p:cNvPr>
          <p:cNvSpPr>
            <a:spLocks noGrp="1"/>
          </p:cNvSpPr>
          <p:nvPr>
            <p:ph idx="1"/>
          </p:nvPr>
        </p:nvSpPr>
        <p:spPr/>
        <p:txBody>
          <a:bodyPr>
            <a:normAutofit/>
          </a:bodyPr>
          <a:lstStyle/>
          <a:p>
            <a:pPr marL="0" indent="0">
              <a:lnSpc>
                <a:spcPct val="150000"/>
              </a:lnSpc>
              <a:buNone/>
            </a:pPr>
            <a:r>
              <a:rPr lang="da-DK" sz="1600" dirty="0"/>
              <a:t>Slide 4 – 28 er tiltænkt en fælles opstart i de første 2-3 </a:t>
            </a:r>
            <a:r>
              <a:rPr lang="da-DK" sz="1600" dirty="0">
                <a:latin typeface="Raleway" panose="020B0503030101060003" pitchFamily="34" charset="77"/>
              </a:rPr>
              <a:t>lektioner. Du kan frit vælge ud i materialet og lave om i præsentationen, som du ønsker. </a:t>
            </a:r>
          </a:p>
          <a:p>
            <a:pPr marL="0" indent="0">
              <a:lnSpc>
                <a:spcPct val="150000"/>
              </a:lnSpc>
              <a:buNone/>
            </a:pPr>
            <a:endParaRPr lang="da-DK" sz="1600" dirty="0"/>
          </a:p>
          <a:p>
            <a:pPr marL="0" indent="0">
              <a:lnSpc>
                <a:spcPct val="150000"/>
              </a:lnSpc>
              <a:buNone/>
            </a:pPr>
            <a:r>
              <a:rPr lang="da-DK" sz="1600" dirty="0">
                <a:latin typeface="Raleway" panose="020B0503030101060003" pitchFamily="34" charset="77"/>
              </a:rPr>
              <a:t>Du kan desuden finde henvisninger til velegnede eksterne materialer på </a:t>
            </a:r>
            <a:r>
              <a:rPr lang="da-DK" sz="1600" dirty="0" err="1">
                <a:latin typeface="Raleway" panose="020B0503030101060003" pitchFamily="34" charset="77"/>
              </a:rPr>
              <a:t>Cybermissionens</a:t>
            </a:r>
            <a:r>
              <a:rPr lang="da-DK" sz="1600" dirty="0">
                <a:latin typeface="Raleway" panose="020B0503030101060003" pitchFamily="34" charset="77"/>
              </a:rPr>
              <a:t> EMU-side, hvis du vil udvide opstarten.</a:t>
            </a:r>
          </a:p>
        </p:txBody>
      </p:sp>
    </p:spTree>
    <p:extLst>
      <p:ext uri="{BB962C8B-B14F-4D97-AF65-F5344CB8AC3E}">
        <p14:creationId xmlns:p14="http://schemas.microsoft.com/office/powerpoint/2010/main" val="802132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79466A-8590-8AF2-F11C-5A7EB7838C1D}"/>
              </a:ext>
            </a:extLst>
          </p:cNvPr>
          <p:cNvSpPr>
            <a:spLocks noGrp="1"/>
          </p:cNvSpPr>
          <p:nvPr>
            <p:ph type="title"/>
          </p:nvPr>
        </p:nvSpPr>
        <p:spPr>
          <a:xfrm>
            <a:off x="334536" y="387427"/>
            <a:ext cx="10515600" cy="1325563"/>
          </a:xfrm>
        </p:spPr>
        <p:txBody>
          <a:bodyPr>
            <a:normAutofit fontScale="90000"/>
          </a:bodyPr>
          <a:lstStyle/>
          <a:p>
            <a:r>
              <a:rPr lang="da-DK" b="1" dirty="0"/>
              <a:t/>
            </a:r>
            <a:br>
              <a:rPr lang="da-DK" b="1" dirty="0"/>
            </a:br>
            <a:r>
              <a:rPr lang="da-DK" b="1" dirty="0"/>
              <a:t>Materialer</a:t>
            </a:r>
            <a:r>
              <a:rPr lang="da-DK" b="0" dirty="0">
                <a:effectLst/>
              </a:rPr>
              <a:t/>
            </a:r>
            <a:br>
              <a:rPr lang="da-DK" b="0" dirty="0">
                <a:effectLst/>
              </a:rPr>
            </a:br>
            <a:endParaRPr lang="da-DK" dirty="0"/>
          </a:p>
        </p:txBody>
      </p:sp>
      <p:sp>
        <p:nvSpPr>
          <p:cNvPr id="3" name="Tekstfelt 2">
            <a:extLst>
              <a:ext uri="{FF2B5EF4-FFF2-40B4-BE49-F238E27FC236}">
                <a16:creationId xmlns:a16="http://schemas.microsoft.com/office/drawing/2014/main" id="{DBD4D62C-33B7-8F59-1AF2-C892C263B14B}"/>
              </a:ext>
            </a:extLst>
          </p:cNvPr>
          <p:cNvSpPr txBox="1"/>
          <p:nvPr/>
        </p:nvSpPr>
        <p:spPr>
          <a:xfrm>
            <a:off x="334536" y="1505414"/>
            <a:ext cx="10727473" cy="5216813"/>
          </a:xfrm>
          <a:prstGeom prst="rect">
            <a:avLst/>
          </a:prstGeom>
          <a:noFill/>
        </p:spPr>
        <p:txBody>
          <a:bodyPr wrap="square" rtlCol="0">
            <a:spAutoFit/>
          </a:bodyPr>
          <a:lstStyle/>
          <a:p>
            <a:pPr>
              <a:lnSpc>
                <a:spcPct val="150000"/>
              </a:lnSpc>
            </a:pPr>
            <a:r>
              <a:rPr lang="da-DK" dirty="0">
                <a:latin typeface="Raleway" panose="020B0503030101060003" pitchFamily="34" charset="77"/>
              </a:rPr>
              <a:t>I kan bruge følgende materialer, når I arbejder med jeres mission:</a:t>
            </a:r>
          </a:p>
          <a:p>
            <a:pPr>
              <a:lnSpc>
                <a:spcPct val="150000"/>
              </a:lnSpc>
            </a:pPr>
            <a:endParaRPr lang="da-DK" dirty="0">
              <a:latin typeface="Raleway" panose="020B0503030101060003" pitchFamily="34" charset="77"/>
            </a:endParaRPr>
          </a:p>
          <a:p>
            <a:pPr marL="285750" indent="-285750">
              <a:lnSpc>
                <a:spcPct val="150000"/>
              </a:lnSpc>
              <a:buFont typeface="Arial" panose="020B0604020202020204" pitchFamily="34" charset="0"/>
              <a:buChar char="•"/>
            </a:pPr>
            <a:r>
              <a:rPr lang="da-DK" dirty="0">
                <a:latin typeface="Raleway" panose="020B0503030101060003" pitchFamily="34" charset="77"/>
              </a:rPr>
              <a:t>jeres </a:t>
            </a:r>
            <a:r>
              <a:rPr lang="da-DK" dirty="0" err="1">
                <a:latin typeface="Raleway" panose="020B0503030101060003" pitchFamily="34" charset="77"/>
              </a:rPr>
              <a:t>missionsark</a:t>
            </a:r>
            <a:endParaRPr lang="da-DK" dirty="0">
              <a:latin typeface="Raleway" panose="020B0503030101060003" pitchFamily="34" charset="77"/>
            </a:endParaRPr>
          </a:p>
          <a:p>
            <a:pPr marL="285750" indent="-285750">
              <a:lnSpc>
                <a:spcPct val="150000"/>
              </a:lnSpc>
              <a:buFont typeface="Arial" panose="020B0604020202020204" pitchFamily="34" charset="0"/>
              <a:buChar char="•"/>
            </a:pPr>
            <a:r>
              <a:rPr lang="da-DK" dirty="0" err="1">
                <a:latin typeface="Raleway" panose="020B0503030101060003" pitchFamily="34" charset="77"/>
              </a:rPr>
              <a:t>noteark</a:t>
            </a:r>
            <a:r>
              <a:rPr lang="da-DK" dirty="0">
                <a:latin typeface="Raleway" panose="020B0503030101060003" pitchFamily="34" charset="77"/>
              </a:rPr>
              <a:t> til at skrive jeres opdagelser og arbejde ned undervejs</a:t>
            </a:r>
          </a:p>
          <a:p>
            <a:pPr marL="285750" indent="-285750">
              <a:lnSpc>
                <a:spcPct val="150000"/>
              </a:lnSpc>
              <a:buFont typeface="Arial" panose="020B0604020202020204" pitchFamily="34" charset="0"/>
              <a:buChar char="•"/>
            </a:pPr>
            <a:r>
              <a:rPr lang="da-DK" dirty="0">
                <a:latin typeface="Raleway" panose="020B0503030101060003" pitchFamily="34" charset="77"/>
              </a:rPr>
              <a:t>video om innovationscirklen</a:t>
            </a:r>
          </a:p>
          <a:p>
            <a:pPr marL="285750" indent="-285750">
              <a:lnSpc>
                <a:spcPct val="150000"/>
              </a:lnSpc>
              <a:buFont typeface="Arial" panose="020B0604020202020204" pitchFamily="34" charset="0"/>
              <a:buChar char="•"/>
            </a:pPr>
            <a:r>
              <a:rPr lang="da-DK" dirty="0">
                <a:latin typeface="Raleway" panose="020B0503030101060003" pitchFamily="34" charset="77"/>
              </a:rPr>
              <a:t>idébank med forslag til metoder og produkter</a:t>
            </a:r>
          </a:p>
          <a:p>
            <a:pPr marL="285750" indent="-285750">
              <a:lnSpc>
                <a:spcPct val="150000"/>
              </a:lnSpc>
              <a:buFont typeface="Arial" panose="020B0604020202020204" pitchFamily="34" charset="0"/>
              <a:buChar char="•"/>
            </a:pPr>
            <a:r>
              <a:rPr lang="da-DK" dirty="0">
                <a:latin typeface="Raleway" panose="020B0503030101060003" pitchFamily="34" charset="77"/>
              </a:rPr>
              <a:t>linksamling til kilder på nettet, som passer til jeres mission.</a:t>
            </a:r>
          </a:p>
          <a:p>
            <a:pPr marL="285750" indent="-285750">
              <a:lnSpc>
                <a:spcPct val="150000"/>
              </a:lnSpc>
              <a:buFont typeface="Arial" panose="020B0604020202020204" pitchFamily="34" charset="0"/>
              <a:buChar char="•"/>
            </a:pPr>
            <a:endParaRPr lang="da-DK" dirty="0">
              <a:latin typeface="Raleway" panose="020B0503030101060003" pitchFamily="34" charset="77"/>
            </a:endParaRPr>
          </a:p>
          <a:p>
            <a:pPr>
              <a:lnSpc>
                <a:spcPct val="150000"/>
              </a:lnSpc>
            </a:pPr>
            <a:r>
              <a:rPr lang="da-DK" dirty="0">
                <a:latin typeface="Raleway" panose="020B0503030101060003" pitchFamily="34" charset="77"/>
              </a:rPr>
              <a:t>I missionsarket er der også en række forslag til aktiviteter, som vil guide jer godt igennem jeres arbejde med jeres mission. Undervejs vil I også møde ”udvidede aktiviteter”. I beslutter sammen med jeres lærer, om I skal arbejde med disse aktiviteter, eller om de skal springes over.</a:t>
            </a:r>
            <a:endParaRPr lang="en-US" dirty="0">
              <a:latin typeface="Raleway" panose="020B0503030101060003" pitchFamily="34" charset="77"/>
            </a:endParaRPr>
          </a:p>
          <a:p>
            <a:endParaRPr lang="da-DK" dirty="0">
              <a:latin typeface="Raleway" panose="020B0503030101060003" pitchFamily="34" charset="77"/>
            </a:endParaRPr>
          </a:p>
          <a:p>
            <a:pPr marL="285750" indent="-285750">
              <a:buFont typeface="Arial" panose="020B0604020202020204" pitchFamily="34" charset="0"/>
              <a:buChar char="•"/>
            </a:pPr>
            <a:endParaRPr lang="da-DK" dirty="0">
              <a:latin typeface="Raleway" panose="020B0503030101060003" pitchFamily="34" charset="77"/>
            </a:endParaRPr>
          </a:p>
        </p:txBody>
      </p:sp>
    </p:spTree>
    <p:extLst>
      <p:ext uri="{BB962C8B-B14F-4D97-AF65-F5344CB8AC3E}">
        <p14:creationId xmlns:p14="http://schemas.microsoft.com/office/powerpoint/2010/main" val="4288231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3F8EFC-EB38-9118-F84E-3EE530CA2BB6}"/>
              </a:ext>
            </a:extLst>
          </p:cNvPr>
          <p:cNvSpPr>
            <a:spLocks noGrp="1"/>
          </p:cNvSpPr>
          <p:nvPr>
            <p:ph type="title"/>
          </p:nvPr>
        </p:nvSpPr>
        <p:spPr/>
        <p:txBody>
          <a:bodyPr/>
          <a:lstStyle/>
          <a:p>
            <a:r>
              <a:rPr lang="da-DK" dirty="0"/>
              <a:t>Video om innovationscirklen</a:t>
            </a:r>
          </a:p>
        </p:txBody>
      </p:sp>
      <p:pic>
        <p:nvPicPr>
          <p:cNvPr id="5" name="Billede 4" descr="Skærmbillede af video om innovationscirklen">
            <a:extLst>
              <a:ext uri="{FF2B5EF4-FFF2-40B4-BE49-F238E27FC236}">
                <a16:creationId xmlns:a16="http://schemas.microsoft.com/office/drawing/2014/main" id="{98E2612B-7CC3-4E7E-328A-DB9B3C537278}"/>
              </a:ext>
            </a:extLst>
          </p:cNvPr>
          <p:cNvPicPr>
            <a:picLocks noChangeAspect="1"/>
          </p:cNvPicPr>
          <p:nvPr/>
        </p:nvPicPr>
        <p:blipFill>
          <a:blip r:embed="rId2"/>
          <a:stretch>
            <a:fillRect/>
          </a:stretch>
        </p:blipFill>
        <p:spPr>
          <a:xfrm>
            <a:off x="2209800" y="1538868"/>
            <a:ext cx="7772400" cy="4410528"/>
          </a:xfrm>
          <a:prstGeom prst="rect">
            <a:avLst/>
          </a:prstGeom>
        </p:spPr>
      </p:pic>
      <p:sp>
        <p:nvSpPr>
          <p:cNvPr id="6" name="Tekstfelt 5">
            <a:extLst>
              <a:ext uri="{FF2B5EF4-FFF2-40B4-BE49-F238E27FC236}">
                <a16:creationId xmlns:a16="http://schemas.microsoft.com/office/drawing/2014/main" id="{3E617FD9-9ADE-478E-698D-52329A8FDF27}"/>
              </a:ext>
            </a:extLst>
          </p:cNvPr>
          <p:cNvSpPr txBox="1"/>
          <p:nvPr/>
        </p:nvSpPr>
        <p:spPr>
          <a:xfrm>
            <a:off x="3788317" y="6123543"/>
            <a:ext cx="4615366" cy="369332"/>
          </a:xfrm>
          <a:prstGeom prst="rect">
            <a:avLst/>
          </a:prstGeom>
          <a:noFill/>
        </p:spPr>
        <p:txBody>
          <a:bodyPr wrap="none" rtlCol="0">
            <a:spAutoFit/>
          </a:bodyPr>
          <a:lstStyle/>
          <a:p>
            <a:r>
              <a:rPr lang="da-DK" dirty="0">
                <a:latin typeface="Raleway" panose="020B0503030101060003" pitchFamily="34" charset="77"/>
              </a:rPr>
              <a:t>Find videoen på </a:t>
            </a:r>
            <a:r>
              <a:rPr lang="da-DK" u="sng" dirty="0">
                <a:latin typeface="Raleway" panose="020B0503030101060003" pitchFamily="34" charset="77"/>
                <a:hlinkClick r:id="rId3"/>
              </a:rPr>
              <a:t>emu.dk/Cybermissionen</a:t>
            </a:r>
            <a:endParaRPr lang="da-DK" dirty="0">
              <a:latin typeface="Raleway" panose="020B0503030101060003" pitchFamily="34" charset="77"/>
            </a:endParaRPr>
          </a:p>
        </p:txBody>
      </p:sp>
    </p:spTree>
    <p:extLst>
      <p:ext uri="{BB962C8B-B14F-4D97-AF65-F5344CB8AC3E}">
        <p14:creationId xmlns:p14="http://schemas.microsoft.com/office/powerpoint/2010/main" val="435991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9CB60-C3E4-76BE-82C2-F226B2294B99}"/>
              </a:ext>
            </a:extLst>
          </p:cNvPr>
          <p:cNvSpPr>
            <a:spLocks noGrp="1"/>
          </p:cNvSpPr>
          <p:nvPr>
            <p:ph type="ctrTitle"/>
          </p:nvPr>
        </p:nvSpPr>
        <p:spPr>
          <a:xfrm>
            <a:off x="718185" y="3088323"/>
            <a:ext cx="10755630" cy="2387600"/>
          </a:xfrm>
        </p:spPr>
        <p:txBody>
          <a:bodyPr>
            <a:normAutofit/>
          </a:bodyPr>
          <a:lstStyle/>
          <a:p>
            <a:r>
              <a:rPr lang="da-DK" sz="4000"/>
              <a:t>I er nu klar til at gå i gang med jeres mission</a:t>
            </a:r>
          </a:p>
        </p:txBody>
      </p:sp>
      <p:sp>
        <p:nvSpPr>
          <p:cNvPr id="5" name="Undertitel 4">
            <a:extLst>
              <a:ext uri="{FF2B5EF4-FFF2-40B4-BE49-F238E27FC236}">
                <a16:creationId xmlns:a16="http://schemas.microsoft.com/office/drawing/2014/main" id="{3B00B202-555C-D62C-15D9-B6F57CAFD2ED}"/>
              </a:ext>
            </a:extLst>
          </p:cNvPr>
          <p:cNvSpPr>
            <a:spLocks noGrp="1"/>
          </p:cNvSpPr>
          <p:nvPr>
            <p:ph type="subTitle" idx="1"/>
          </p:nvPr>
        </p:nvSpPr>
        <p:spPr>
          <a:xfrm>
            <a:off x="1333500" y="5134611"/>
            <a:ext cx="9525000" cy="1655762"/>
          </a:xfrm>
        </p:spPr>
        <p:txBody>
          <a:bodyPr>
            <a:normAutofit lnSpcReduction="10000"/>
          </a:bodyPr>
          <a:lstStyle/>
          <a:p>
            <a:endParaRPr lang="da-DK" sz="5400"/>
          </a:p>
          <a:p>
            <a:r>
              <a:rPr lang="da-DK" sz="5400"/>
              <a:t>Held &amp; lykke</a:t>
            </a:r>
          </a:p>
        </p:txBody>
      </p:sp>
      <p:pic>
        <p:nvPicPr>
          <p:cNvPr id="4" name="Billede 3" descr="Billede af raket">
            <a:extLst>
              <a:ext uri="{FF2B5EF4-FFF2-40B4-BE49-F238E27FC236}">
                <a16:creationId xmlns:a16="http://schemas.microsoft.com/office/drawing/2014/main" id="{A139FC91-D2E6-84A7-2FD6-B7FD81C33566}"/>
              </a:ext>
            </a:extLst>
          </p:cNvPr>
          <p:cNvPicPr>
            <a:picLocks noChangeAspect="1"/>
          </p:cNvPicPr>
          <p:nvPr/>
        </p:nvPicPr>
        <p:blipFill>
          <a:blip r:embed="rId2"/>
          <a:stretch>
            <a:fillRect/>
          </a:stretch>
        </p:blipFill>
        <p:spPr>
          <a:xfrm>
            <a:off x="3908605" y="420187"/>
            <a:ext cx="4374790" cy="4374790"/>
          </a:xfrm>
          <a:prstGeom prst="rect">
            <a:avLst/>
          </a:prstGeom>
        </p:spPr>
      </p:pic>
    </p:spTree>
    <p:extLst>
      <p:ext uri="{BB962C8B-B14F-4D97-AF65-F5344CB8AC3E}">
        <p14:creationId xmlns:p14="http://schemas.microsoft.com/office/powerpoint/2010/main" val="3468353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D8C3D-ADE4-762C-E739-805CC6B9412F}"/>
              </a:ext>
            </a:extLst>
          </p:cNvPr>
          <p:cNvSpPr>
            <a:spLocks noGrp="1"/>
          </p:cNvSpPr>
          <p:nvPr>
            <p:ph type="title"/>
          </p:nvPr>
        </p:nvSpPr>
        <p:spPr/>
        <p:txBody>
          <a:bodyPr/>
          <a:lstStyle/>
          <a:p>
            <a:r>
              <a:rPr lang="da-DK" dirty="0"/>
              <a:t>Til læreren: Note 5</a:t>
            </a:r>
          </a:p>
        </p:txBody>
      </p:sp>
      <p:sp>
        <p:nvSpPr>
          <p:cNvPr id="3" name="Pladsholder til indhold 2">
            <a:extLst>
              <a:ext uri="{FF2B5EF4-FFF2-40B4-BE49-F238E27FC236}">
                <a16:creationId xmlns:a16="http://schemas.microsoft.com/office/drawing/2014/main" id="{012A3F3B-B3D6-268E-5B44-E8FA14376610}"/>
              </a:ext>
            </a:extLst>
          </p:cNvPr>
          <p:cNvSpPr>
            <a:spLocks noGrp="1"/>
          </p:cNvSpPr>
          <p:nvPr>
            <p:ph idx="1"/>
          </p:nvPr>
        </p:nvSpPr>
        <p:spPr>
          <a:xfrm>
            <a:off x="838200" y="1525375"/>
            <a:ext cx="10515600" cy="5066494"/>
          </a:xfrm>
        </p:spPr>
        <p:txBody>
          <a:bodyPr>
            <a:noAutofit/>
          </a:bodyPr>
          <a:lstStyle/>
          <a:p>
            <a:pPr marL="0" indent="0">
              <a:lnSpc>
                <a:spcPct val="150000"/>
              </a:lnSpc>
              <a:buNone/>
            </a:pPr>
            <a:r>
              <a:rPr lang="da-DK" sz="1800" dirty="0"/>
              <a:t>Slide 34-59 følger missionernes opbygning. Det er helt op til dig, om du vil bruge de forskellige slides til at styre eleverne igennem, eller om du foretrækker, at elevgrupperne arbejder selvstændigt i deres eget tempo ud fra missionsarkene.</a:t>
            </a:r>
          </a:p>
          <a:p>
            <a:pPr marL="0" indent="0">
              <a:lnSpc>
                <a:spcPct val="150000"/>
              </a:lnSpc>
              <a:buNone/>
            </a:pPr>
            <a:endParaRPr lang="da-DK" sz="1800" dirty="0"/>
          </a:p>
          <a:p>
            <a:pPr marL="0" indent="0">
              <a:lnSpc>
                <a:spcPct val="150000"/>
              </a:lnSpc>
              <a:buNone/>
            </a:pPr>
            <a:r>
              <a:rPr lang="da-DK" sz="1800" dirty="0"/>
              <a:t>Undervejs er der indsat slides med lyseblå baggrund – de matcher de udvidede aktiviteter i missionerne, som du – baseret på dit kendskab til dine elever - kan beslutte, om dine elever skal arbejde med. </a:t>
            </a:r>
          </a:p>
          <a:p>
            <a:pPr marL="0" indent="0">
              <a:lnSpc>
                <a:spcPct val="150000"/>
              </a:lnSpc>
              <a:buNone/>
            </a:pPr>
            <a:endParaRPr lang="da-DK" sz="1800" dirty="0"/>
          </a:p>
          <a:p>
            <a:pPr marL="0" indent="0">
              <a:lnSpc>
                <a:spcPct val="150000"/>
              </a:lnSpc>
              <a:buNone/>
            </a:pPr>
            <a:r>
              <a:rPr lang="da-DK" sz="1800" dirty="0"/>
              <a:t>Ligeledes kan du overveje, om de øvrige aktiviteter skal afvikles, som de er beskrevet, eller om du vil springe nogen over eller måske udskifte dem med andre.</a:t>
            </a:r>
          </a:p>
        </p:txBody>
      </p:sp>
    </p:spTree>
    <p:extLst>
      <p:ext uri="{BB962C8B-B14F-4D97-AF65-F5344CB8AC3E}">
        <p14:creationId xmlns:p14="http://schemas.microsoft.com/office/powerpoint/2010/main" val="4144671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9E0842-6534-9159-C56F-217D1285708C}"/>
              </a:ext>
            </a:extLst>
          </p:cNvPr>
          <p:cNvSpPr>
            <a:spLocks noGrp="1"/>
          </p:cNvSpPr>
          <p:nvPr>
            <p:ph type="title"/>
          </p:nvPr>
        </p:nvSpPr>
        <p:spPr>
          <a:xfrm>
            <a:off x="1027794" y="1082721"/>
            <a:ext cx="10515600" cy="2852737"/>
          </a:xfrm>
        </p:spPr>
        <p:txBody>
          <a:bodyPr/>
          <a:lstStyle/>
          <a:p>
            <a:r>
              <a:rPr lang="da-DK" dirty="0"/>
              <a:t>Forløb</a:t>
            </a:r>
          </a:p>
        </p:txBody>
      </p:sp>
      <p:pic>
        <p:nvPicPr>
          <p:cNvPr id="9" name="Billede 8">
            <a:extLst>
              <a:ext uri="{FF2B5EF4-FFF2-40B4-BE49-F238E27FC236}">
                <a16:creationId xmlns:a16="http://schemas.microsoft.com/office/drawing/2014/main" id="{27A9BB8A-3702-7C5C-C6B2-94288459B8E2}"/>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4502150" y="0"/>
            <a:ext cx="6858000" cy="6858000"/>
          </a:xfrm>
          <a:prstGeom prst="rect">
            <a:avLst/>
          </a:prstGeom>
        </p:spPr>
      </p:pic>
    </p:spTree>
    <p:extLst>
      <p:ext uri="{BB962C8B-B14F-4D97-AF65-F5344CB8AC3E}">
        <p14:creationId xmlns:p14="http://schemas.microsoft.com/office/powerpoint/2010/main" val="394072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852DD8B-729D-7C5D-673B-DF45623E18C0}"/>
              </a:ext>
              <a:ext uri="{C183D7F6-B498-43B3-948B-1728B52AA6E4}">
                <adec:decorative xmlns:adec="http://schemas.microsoft.com/office/drawing/2017/decorative" xmlns="" val="1"/>
              </a:ext>
            </a:extLst>
          </p:cNvPr>
          <p:cNvPicPr>
            <a:picLocks noChangeAspect="1"/>
          </p:cNvPicPr>
          <p:nvPr/>
        </p:nvPicPr>
        <p:blipFill>
          <a:blip r:embed="rId3">
            <a:alphaModFix amt="20000"/>
          </a:blip>
          <a:srcRect/>
          <a:stretch/>
        </p:blipFill>
        <p:spPr>
          <a:xfrm>
            <a:off x="5334000" y="15558"/>
            <a:ext cx="6858000" cy="6858000"/>
          </a:xfrm>
          <a:prstGeom prst="rect">
            <a:avLst/>
          </a:prstGeom>
          <a:noFill/>
        </p:spPr>
      </p:pic>
      <p:pic>
        <p:nvPicPr>
          <p:cNvPr id="6" name="Billede 5">
            <a:extLst>
              <a:ext uri="{FF2B5EF4-FFF2-40B4-BE49-F238E27FC236}">
                <a16:creationId xmlns:a16="http://schemas.microsoft.com/office/drawing/2014/main" id="{78EB2736-72F3-8693-5AAD-7C78E2C95918}"/>
              </a:ext>
              <a:ext uri="{C183D7F6-B498-43B3-948B-1728B52AA6E4}">
                <adec:decorative xmlns:adec="http://schemas.microsoft.com/office/drawing/2017/decorative" xmlns="" val="1"/>
              </a:ext>
            </a:extLst>
          </p:cNvPr>
          <p:cNvPicPr>
            <a:picLocks noChangeAspect="1"/>
          </p:cNvPicPr>
          <p:nvPr/>
        </p:nvPicPr>
        <p:blipFill>
          <a:blip r:embed="rId4">
            <a:alphaModFix amt="20000"/>
          </a:blip>
          <a:stretch>
            <a:fillRect/>
          </a:stretch>
        </p:blipFill>
        <p:spPr>
          <a:xfrm>
            <a:off x="5347591" y="-15558"/>
            <a:ext cx="6858000" cy="6858000"/>
          </a:xfrm>
          <a:prstGeom prst="rect">
            <a:avLst/>
          </a:prstGeom>
          <a:noFill/>
        </p:spPr>
      </p:pic>
      <p:pic>
        <p:nvPicPr>
          <p:cNvPr id="8" name="Billede 7" descr="Innovationscirklen med fremhævning af fase 1 &quot;Undersøger&quot;:">
            <a:extLst>
              <a:ext uri="{FF2B5EF4-FFF2-40B4-BE49-F238E27FC236}">
                <a16:creationId xmlns:a16="http://schemas.microsoft.com/office/drawing/2014/main" id="{E78C2BE0-AFB9-FAEE-B2F5-D6073F7171CD}"/>
              </a:ext>
              <a:ext uri="{C183D7F6-B498-43B3-948B-1728B52AA6E4}">
                <adec:decorative xmlns:adec="http://schemas.microsoft.com/office/drawing/2017/decorative" xmlns="" val="0"/>
              </a:ext>
            </a:extLst>
          </p:cNvPr>
          <p:cNvPicPr>
            <a:picLocks noChangeAspect="1"/>
          </p:cNvPicPr>
          <p:nvPr/>
        </p:nvPicPr>
        <p:blipFill>
          <a:blip r:embed="rId5"/>
          <a:stretch>
            <a:fillRect/>
          </a:stretch>
        </p:blipFill>
        <p:spPr>
          <a:xfrm>
            <a:off x="5347591" y="-15558"/>
            <a:ext cx="6858000" cy="6858000"/>
          </a:xfrm>
          <a:prstGeom prst="rect">
            <a:avLst/>
          </a:prstGeom>
          <a:noFill/>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0" y="15558"/>
            <a:ext cx="8369085" cy="1084579"/>
          </a:xfrm>
        </p:spPr>
        <p:txBody>
          <a:bodyPr>
            <a:normAutofit/>
          </a:bodyPr>
          <a:lstStyle/>
          <a:p>
            <a:r>
              <a:rPr lang="da-DK" sz="5400" dirty="0"/>
              <a:t>Undersøgelsesfasen del 1</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496490" y="1865313"/>
            <a:ext cx="7303770" cy="1655762"/>
          </a:xfrm>
        </p:spPr>
        <p:txBody>
          <a:bodyPr/>
          <a:lstStyle/>
          <a:p>
            <a:r>
              <a:rPr lang="da-DK" dirty="0"/>
              <a:t>- Hvordan kan udfordringen forstås?</a:t>
            </a:r>
          </a:p>
          <a:p>
            <a:endParaRPr lang="da-DK" dirty="0"/>
          </a:p>
        </p:txBody>
      </p:sp>
    </p:spTree>
    <p:extLst>
      <p:ext uri="{BB962C8B-B14F-4D97-AF65-F5344CB8AC3E}">
        <p14:creationId xmlns:p14="http://schemas.microsoft.com/office/powerpoint/2010/main" val="2015875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00417D43-CB8D-5967-C038-0B26568757D4}"/>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0" y="889000"/>
            <a:ext cx="7772400" cy="3238500"/>
          </a:xfrm>
          <a:prstGeom prst="rect">
            <a:avLst/>
          </a:prstGeom>
        </p:spPr>
      </p:pic>
      <p:sp>
        <p:nvSpPr>
          <p:cNvPr id="2" name="Titel 1">
            <a:extLst>
              <a:ext uri="{FF2B5EF4-FFF2-40B4-BE49-F238E27FC236}">
                <a16:creationId xmlns:a16="http://schemas.microsoft.com/office/drawing/2014/main" id="{8BA859C5-FCD6-AF3B-E070-9B05394DA9C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Læs udfordring</a:t>
            </a:r>
          </a:p>
        </p:txBody>
      </p:sp>
      <p:sp>
        <p:nvSpPr>
          <p:cNvPr id="6" name="Tekstfelt 5">
            <a:extLst>
              <a:ext uri="{FF2B5EF4-FFF2-40B4-BE49-F238E27FC236}">
                <a16:creationId xmlns:a16="http://schemas.microsoft.com/office/drawing/2014/main" id="{0D6029DB-A8AA-E43D-A20A-E1F4BC0A50E2}"/>
              </a:ext>
            </a:extLst>
          </p:cNvPr>
          <p:cNvSpPr txBox="1"/>
          <p:nvPr/>
        </p:nvSpPr>
        <p:spPr>
          <a:xfrm>
            <a:off x="804672" y="5116529"/>
            <a:ext cx="10592174" cy="1000655"/>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da-DK" sz="2000" dirty="0">
                <a:solidFill>
                  <a:schemeClr val="tx2"/>
                </a:solidFill>
                <a:latin typeface="Raleway" panose="020B0503030101060003" pitchFamily="34" charset="77"/>
                <a:ea typeface="+mj-ea"/>
                <a:cs typeface="+mj-cs"/>
              </a:rPr>
              <a:t>Læs jeres udfordring grundigt, så I er helt sikre på, hvad jeres mission går ud på.</a:t>
            </a:r>
          </a:p>
          <a:p>
            <a:pPr>
              <a:lnSpc>
                <a:spcPct val="90000"/>
              </a:lnSpc>
              <a:spcBef>
                <a:spcPct val="0"/>
              </a:spcBef>
              <a:spcAft>
                <a:spcPts val="600"/>
              </a:spcAft>
            </a:pPr>
            <a:endParaRPr lang="en-US" sz="2800" dirty="0">
              <a:solidFill>
                <a:schemeClr val="tx2"/>
              </a:solidFill>
              <a:latin typeface="Raleway" panose="020B0503030101060003" pitchFamily="34" charset="77"/>
              <a:ea typeface="+mj-ea"/>
              <a:cs typeface="+mj-cs"/>
            </a:endParaRPr>
          </a:p>
        </p:txBody>
      </p:sp>
    </p:spTree>
    <p:extLst>
      <p:ext uri="{BB962C8B-B14F-4D97-AF65-F5344CB8AC3E}">
        <p14:creationId xmlns:p14="http://schemas.microsoft.com/office/powerpoint/2010/main" val="1781961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DC54EFBE-68BE-CD42-B903-FE114CC89CF8}"/>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0" y="889000"/>
            <a:ext cx="7772400" cy="3238500"/>
          </a:xfrm>
          <a:prstGeom prst="rect">
            <a:avLst/>
          </a:prstGeom>
        </p:spPr>
      </p:pic>
      <p:sp>
        <p:nvSpPr>
          <p:cNvPr id="2" name="Titel 1">
            <a:extLst>
              <a:ext uri="{FF2B5EF4-FFF2-40B4-BE49-F238E27FC236}">
                <a16:creationId xmlns:a16="http://schemas.microsoft.com/office/drawing/2014/main" id="{F876BF7D-4550-646B-81F4-275288A138D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Drøft jeres udfordring</a:t>
            </a:r>
          </a:p>
        </p:txBody>
      </p:sp>
      <p:sp>
        <p:nvSpPr>
          <p:cNvPr id="6" name="Tekstfelt 5">
            <a:extLst>
              <a:ext uri="{FF2B5EF4-FFF2-40B4-BE49-F238E27FC236}">
                <a16:creationId xmlns:a16="http://schemas.microsoft.com/office/drawing/2014/main" id="{0D6029DB-A8AA-E43D-A20A-E1F4BC0A50E2}"/>
              </a:ext>
            </a:extLst>
          </p:cNvPr>
          <p:cNvSpPr txBox="1"/>
          <p:nvPr/>
        </p:nvSpPr>
        <p:spPr>
          <a:xfrm>
            <a:off x="2470514" y="4590225"/>
            <a:ext cx="10127928" cy="1509935"/>
          </a:xfrm>
          <a:prstGeom prst="rect">
            <a:avLst/>
          </a:prstGeom>
        </p:spPr>
        <p:txBody>
          <a:bodyPr vert="horz" lIns="91440" tIns="45720" rIns="91440" bIns="45720" rtlCol="0" anchor="ctr">
            <a:normAutofit/>
          </a:bodyPr>
          <a:lstStyle/>
          <a:p>
            <a:pPr algn="ctr">
              <a:lnSpc>
                <a:spcPct val="90000"/>
              </a:lnSpc>
              <a:spcAft>
                <a:spcPts val="600"/>
              </a:spcAft>
            </a:pPr>
            <a:r>
              <a:rPr lang="da-DK" sz="2000" dirty="0">
                <a:solidFill>
                  <a:schemeClr val="tx2"/>
                </a:solidFill>
                <a:latin typeface="Raleway" panose="020B0503030101060003" pitchFamily="34" charset="77"/>
              </a:rPr>
              <a:t>Tal sammen om, hvad I ved om jeres udfordring.</a:t>
            </a:r>
          </a:p>
          <a:p>
            <a:pPr indent="-228600" algn="ctr">
              <a:lnSpc>
                <a:spcPct val="90000"/>
              </a:lnSpc>
              <a:spcAft>
                <a:spcPts val="600"/>
              </a:spcAft>
              <a:buFont typeface="Arial" panose="020B0604020202020204" pitchFamily="34" charset="0"/>
              <a:buChar char="•"/>
            </a:pPr>
            <a:endParaRPr lang="da-DK" sz="2000" dirty="0">
              <a:solidFill>
                <a:schemeClr val="tx2"/>
              </a:solidFill>
              <a:latin typeface="Raleway" panose="020B0503030101060003" pitchFamily="34" charset="77"/>
            </a:endParaRPr>
          </a:p>
          <a:p>
            <a:pPr algn="ctr">
              <a:lnSpc>
                <a:spcPct val="90000"/>
              </a:lnSpc>
              <a:spcAft>
                <a:spcPts val="600"/>
              </a:spcAft>
            </a:pPr>
            <a:r>
              <a:rPr lang="da-DK" sz="2000" dirty="0">
                <a:solidFill>
                  <a:schemeClr val="tx2"/>
                </a:solidFill>
                <a:latin typeface="Raleway" panose="020B0503030101060003" pitchFamily="34" charset="77"/>
              </a:rPr>
              <a:t>Find forslag til spørgsmål i jeres missionsark</a:t>
            </a:r>
            <a:r>
              <a:rPr lang="en-US" sz="2000" dirty="0">
                <a:solidFill>
                  <a:schemeClr val="tx2"/>
                </a:solidFill>
                <a:latin typeface="Raleway" panose="020B0503030101060003" pitchFamily="34" charset="77"/>
              </a:rPr>
              <a:t>.</a:t>
            </a:r>
          </a:p>
        </p:txBody>
      </p:sp>
    </p:spTree>
    <p:extLst>
      <p:ext uri="{BB962C8B-B14F-4D97-AF65-F5344CB8AC3E}">
        <p14:creationId xmlns:p14="http://schemas.microsoft.com/office/powerpoint/2010/main" val="686854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B73B4F05-6206-7AB8-33AC-6F42391109A6}"/>
              </a:ext>
              <a:ext uri="{C183D7F6-B498-43B3-948B-1728B52AA6E4}">
                <adec:decorative xmlns:adec="http://schemas.microsoft.com/office/drawing/2017/decorative" xmlns="" val="1"/>
              </a:ext>
            </a:extLst>
          </p:cNvPr>
          <p:cNvPicPr>
            <a:picLocks noChangeAspect="1"/>
          </p:cNvPicPr>
          <p:nvPr/>
        </p:nvPicPr>
        <p:blipFill>
          <a:blip r:embed="rId3"/>
          <a:srcRect l="2896" r="2896"/>
          <a:stretch/>
        </p:blipFill>
        <p:spPr>
          <a:xfrm>
            <a:off x="4799839" y="3420900"/>
            <a:ext cx="7765146" cy="3434400"/>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4"/>
          <a:srcRect l="2822" r="2822"/>
          <a:stretch/>
        </p:blipFill>
        <p:spPr>
          <a:xfrm>
            <a:off x="4799839" y="-193243"/>
            <a:ext cx="7759032" cy="3426300"/>
          </a:xfrm>
          <a:prstGeom prst="rect">
            <a:avLst/>
          </a:prstGeom>
        </p:spPr>
      </p:pic>
      <p:sp>
        <p:nvSpPr>
          <p:cNvPr id="3" name="Titel 2">
            <a:extLst>
              <a:ext uri="{FF2B5EF4-FFF2-40B4-BE49-F238E27FC236}">
                <a16:creationId xmlns:a16="http://schemas.microsoft.com/office/drawing/2014/main" id="{C1596F25-53E8-633F-C0E2-52C4710AEE7A}"/>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Interessenter</a:t>
            </a:r>
          </a:p>
        </p:txBody>
      </p:sp>
      <p:sp>
        <p:nvSpPr>
          <p:cNvPr id="6" name="Tekstfelt 5">
            <a:extLst>
              <a:ext uri="{FF2B5EF4-FFF2-40B4-BE49-F238E27FC236}">
                <a16:creationId xmlns:a16="http://schemas.microsoft.com/office/drawing/2014/main" id="{0D6029DB-A8AA-E43D-A20A-E1F4BC0A50E2}"/>
              </a:ext>
            </a:extLst>
          </p:cNvPr>
          <p:cNvSpPr txBox="1"/>
          <p:nvPr/>
        </p:nvSpPr>
        <p:spPr>
          <a:xfrm>
            <a:off x="898475" y="1040130"/>
            <a:ext cx="3384000" cy="5246370"/>
          </a:xfrm>
          <a:prstGeom prst="rect">
            <a:avLst/>
          </a:prstGeom>
        </p:spPr>
        <p:txBody>
          <a:bodyPr vert="horz" lIns="91440" tIns="45720" rIns="91440" bIns="45720" rtlCol="0">
            <a:normAutofit/>
          </a:bodyPr>
          <a:lstStyle/>
          <a:p>
            <a:pPr>
              <a:lnSpc>
                <a:spcPct val="90000"/>
              </a:lnSpc>
              <a:spcAft>
                <a:spcPts val="600"/>
              </a:spcAft>
            </a:pPr>
            <a:r>
              <a:rPr lang="da-DK" sz="2000" dirty="0">
                <a:solidFill>
                  <a:schemeClr val="tx1">
                    <a:alpha val="60000"/>
                  </a:schemeClr>
                </a:solidFill>
                <a:latin typeface="Raleway" panose="020B0503030101060003" pitchFamily="34" charset="77"/>
              </a:rPr>
              <a:t>Nu skal I finde interessenter. Interessenter er folk, som har en interesse i, eller som kan hjælpe jer med jeres mission. </a:t>
            </a:r>
          </a:p>
          <a:p>
            <a:pPr indent="-228600">
              <a:lnSpc>
                <a:spcPct val="90000"/>
              </a:lnSpc>
              <a:spcAft>
                <a:spcPts val="600"/>
              </a:spcAft>
              <a:buFont typeface="Arial" panose="020B0604020202020204" pitchFamily="34" charset="0"/>
              <a:buChar char="•"/>
            </a:pPr>
            <a:endParaRPr lang="da-DK" sz="2000" dirty="0">
              <a:solidFill>
                <a:schemeClr val="tx1">
                  <a:alpha val="60000"/>
                </a:schemeClr>
              </a:solidFill>
              <a:latin typeface="Raleway" panose="020B0503030101060003" pitchFamily="34" charset="77"/>
            </a:endParaRPr>
          </a:p>
          <a:p>
            <a:pPr>
              <a:lnSpc>
                <a:spcPct val="90000"/>
              </a:lnSpc>
              <a:spcAft>
                <a:spcPts val="600"/>
              </a:spcAft>
            </a:pPr>
            <a:r>
              <a:rPr lang="da-DK" sz="2000" dirty="0">
                <a:solidFill>
                  <a:schemeClr val="tx1">
                    <a:alpha val="60000"/>
                  </a:schemeClr>
                </a:solidFill>
                <a:latin typeface="Raleway" panose="020B0503030101060003" pitchFamily="34" charset="77"/>
              </a:rPr>
              <a:t>I kan finde forslag i jeres missionsark. Overvej, hvem I synes er vigtigst, og om I måske kan finde på andre.</a:t>
            </a:r>
          </a:p>
          <a:p>
            <a:pPr indent="-228600">
              <a:lnSpc>
                <a:spcPct val="90000"/>
              </a:lnSpc>
              <a:spcAft>
                <a:spcPts val="600"/>
              </a:spcAft>
              <a:buFont typeface="Arial" panose="020B0604020202020204" pitchFamily="34" charset="0"/>
              <a:buChar char="•"/>
            </a:pPr>
            <a:endParaRPr lang="da-DK" sz="2000" dirty="0">
              <a:solidFill>
                <a:schemeClr val="tx1">
                  <a:alpha val="60000"/>
                </a:schemeClr>
              </a:solidFill>
              <a:latin typeface="Raleway" panose="020B0503030101060003" pitchFamily="34" charset="77"/>
            </a:endParaRPr>
          </a:p>
          <a:p>
            <a:pPr>
              <a:lnSpc>
                <a:spcPct val="90000"/>
              </a:lnSpc>
              <a:spcAft>
                <a:spcPts val="600"/>
              </a:spcAft>
            </a:pPr>
            <a:r>
              <a:rPr lang="da-DK" sz="2000" dirty="0">
                <a:solidFill>
                  <a:schemeClr val="tx1">
                    <a:alpha val="60000"/>
                  </a:schemeClr>
                </a:solidFill>
                <a:latin typeface="Raleway" panose="020B0503030101060003" pitchFamily="34" charset="77"/>
              </a:rPr>
              <a:t>Lav en liste over de interessenter, I har besluttet jer for, i jeres noteark.</a:t>
            </a:r>
          </a:p>
          <a:p>
            <a:pPr indent="-228600">
              <a:lnSpc>
                <a:spcPct val="90000"/>
              </a:lnSpc>
              <a:spcAft>
                <a:spcPts val="600"/>
              </a:spcAft>
              <a:buFont typeface="Arial" panose="020B0604020202020204" pitchFamily="34" charset="0"/>
              <a:buChar char="•"/>
            </a:pPr>
            <a:endParaRPr lang="en-US" sz="1700" dirty="0">
              <a:solidFill>
                <a:schemeClr val="tx1">
                  <a:alpha val="60000"/>
                </a:schemeClr>
              </a:solidFill>
              <a:latin typeface="Raleway" panose="020B0503030101060003" pitchFamily="34" charset="77"/>
            </a:endParaRPr>
          </a:p>
        </p:txBody>
      </p:sp>
    </p:spTree>
    <p:extLst>
      <p:ext uri="{BB962C8B-B14F-4D97-AF65-F5344CB8AC3E}">
        <p14:creationId xmlns:p14="http://schemas.microsoft.com/office/powerpoint/2010/main" val="534334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BA59A361-3109-409A-1D90-0C44A7D243FA}"/>
              </a:ext>
              <a:ext uri="{C183D7F6-B498-43B3-948B-1728B52AA6E4}">
                <adec:decorative xmlns:adec="http://schemas.microsoft.com/office/drawing/2017/decorative" xmlns="" val="1"/>
              </a:ext>
            </a:extLst>
          </p:cNvPr>
          <p:cNvPicPr>
            <a:picLocks noChangeAspect="1"/>
          </p:cNvPicPr>
          <p:nvPr/>
        </p:nvPicPr>
        <p:blipFill>
          <a:blip r:embed="rId3"/>
          <a:srcRect l="2896" r="2896"/>
          <a:stretch/>
        </p:blipFill>
        <p:spPr>
          <a:xfrm>
            <a:off x="4525946" y="3429000"/>
            <a:ext cx="7765146" cy="3434400"/>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4"/>
          <a:srcRect l="2822" r="2822"/>
          <a:stretch/>
        </p:blipFill>
        <p:spPr>
          <a:xfrm>
            <a:off x="4525946" y="0"/>
            <a:ext cx="7543285" cy="3331029"/>
          </a:xfrm>
          <a:prstGeom prst="rect">
            <a:avLst/>
          </a:prstGeom>
        </p:spPr>
      </p:pic>
      <p:sp>
        <p:nvSpPr>
          <p:cNvPr id="3" name="Titel 2">
            <a:extLst>
              <a:ext uri="{FF2B5EF4-FFF2-40B4-BE49-F238E27FC236}">
                <a16:creationId xmlns:a16="http://schemas.microsoft.com/office/drawing/2014/main" id="{731B2566-A655-4B29-046C-EE1FC5D0992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Spørgsmål til interessenter</a:t>
            </a:r>
          </a:p>
        </p:txBody>
      </p:sp>
      <p:sp>
        <p:nvSpPr>
          <p:cNvPr id="6" name="Tekstfelt 5">
            <a:extLst>
              <a:ext uri="{FF2B5EF4-FFF2-40B4-BE49-F238E27FC236}">
                <a16:creationId xmlns:a16="http://schemas.microsoft.com/office/drawing/2014/main" id="{0D6029DB-A8AA-E43D-A20A-E1F4BC0A50E2}"/>
              </a:ext>
            </a:extLst>
          </p:cNvPr>
          <p:cNvSpPr txBox="1"/>
          <p:nvPr/>
        </p:nvSpPr>
        <p:spPr>
          <a:xfrm>
            <a:off x="890127" y="914400"/>
            <a:ext cx="3384000" cy="3844800"/>
          </a:xfrm>
          <a:prstGeom prst="rect">
            <a:avLst/>
          </a:prstGeom>
        </p:spPr>
        <p:txBody>
          <a:bodyPr vert="horz" lIns="91440" tIns="45720" rIns="91440" bIns="45720" rtlCol="0">
            <a:noAutofit/>
          </a:bodyPr>
          <a:lstStyle/>
          <a:p>
            <a:pPr>
              <a:lnSpc>
                <a:spcPct val="90000"/>
              </a:lnSpc>
              <a:spcAft>
                <a:spcPts val="600"/>
              </a:spcAft>
            </a:pPr>
            <a:r>
              <a:rPr lang="da-DK" sz="2000" dirty="0">
                <a:solidFill>
                  <a:schemeClr val="tx1">
                    <a:alpha val="60000"/>
                  </a:schemeClr>
                </a:solidFill>
                <a:latin typeface="Raleway" panose="020B0503030101060003" pitchFamily="34" charset="77"/>
              </a:rPr>
              <a:t>I skal nu finde en måde at indhente viden på fra jeres interessenter. </a:t>
            </a:r>
          </a:p>
          <a:p>
            <a:pPr>
              <a:lnSpc>
                <a:spcPct val="90000"/>
              </a:lnSpc>
              <a:spcAft>
                <a:spcPts val="600"/>
              </a:spcAft>
            </a:pPr>
            <a:r>
              <a:rPr lang="da-DK" sz="2000" dirty="0">
                <a:solidFill>
                  <a:schemeClr val="tx1">
                    <a:alpha val="60000"/>
                  </a:schemeClr>
                </a:solidFill>
                <a:latin typeface="Raleway" panose="020B0503030101060003" pitchFamily="34" charset="77"/>
              </a:rPr>
              <a:t>Beslut, om I for eksempel vil lave et spørgeskema eller måske interviewe nogen, og hvem det måske kan være.</a:t>
            </a:r>
          </a:p>
          <a:p>
            <a:pPr indent="-228600">
              <a:lnSpc>
                <a:spcPct val="90000"/>
              </a:lnSpc>
              <a:spcAft>
                <a:spcPts val="600"/>
              </a:spcAft>
              <a:buFont typeface="Arial" panose="020B0604020202020204" pitchFamily="34" charset="0"/>
              <a:buChar char="•"/>
            </a:pPr>
            <a:endParaRPr lang="da-DK" sz="2000" dirty="0">
              <a:solidFill>
                <a:schemeClr val="tx1">
                  <a:alpha val="60000"/>
                </a:schemeClr>
              </a:solidFill>
              <a:latin typeface="Raleway" panose="020B0503030101060003" pitchFamily="34" charset="77"/>
            </a:endParaRPr>
          </a:p>
          <a:p>
            <a:pPr>
              <a:lnSpc>
                <a:spcPct val="90000"/>
              </a:lnSpc>
              <a:spcAft>
                <a:spcPts val="600"/>
              </a:spcAft>
            </a:pPr>
            <a:r>
              <a:rPr lang="da-DK" sz="2000" dirty="0">
                <a:solidFill>
                  <a:schemeClr val="tx1">
                    <a:alpha val="60000"/>
                  </a:schemeClr>
                </a:solidFill>
                <a:latin typeface="Raleway" panose="020B0503030101060003" pitchFamily="34" charset="77"/>
              </a:rPr>
              <a:t>I kan finde forslag til spørgsmål i jeres missionsark, men prøv også selv at finde på nogen. Skriv ned i jeres noteark, hvordan I vil få mere viden fra jeres interessenter.</a:t>
            </a:r>
          </a:p>
        </p:txBody>
      </p:sp>
    </p:spTree>
    <p:extLst>
      <p:ext uri="{BB962C8B-B14F-4D97-AF65-F5344CB8AC3E}">
        <p14:creationId xmlns:p14="http://schemas.microsoft.com/office/powerpoint/2010/main" val="2654497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Tale med massiv udfyldning">
            <a:extLst>
              <a:ext uri="{FF2B5EF4-FFF2-40B4-BE49-F238E27FC236}">
                <a16:creationId xmlns:a16="http://schemas.microsoft.com/office/drawing/2014/main" id="{90B81C27-7369-70DE-B928-CDCE84C2959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200738" y="365125"/>
            <a:ext cx="7790523" cy="7790523"/>
          </a:xfrm>
          <a:prstGeom prst="rect">
            <a:avLst/>
          </a:prstGeom>
        </p:spPr>
      </p:pic>
      <p:sp>
        <p:nvSpPr>
          <p:cNvPr id="4" name="Titel 3">
            <a:extLst>
              <a:ext uri="{FF2B5EF4-FFF2-40B4-BE49-F238E27FC236}">
                <a16:creationId xmlns:a16="http://schemas.microsoft.com/office/drawing/2014/main" id="{40D1908F-BCB6-2C7B-0AA0-D0BC55B31872}"/>
              </a:ext>
            </a:extLst>
          </p:cNvPr>
          <p:cNvSpPr>
            <a:spLocks noGrp="1"/>
          </p:cNvSpPr>
          <p:nvPr>
            <p:ph type="title"/>
          </p:nvPr>
        </p:nvSpPr>
        <p:spPr/>
        <p:txBody>
          <a:bodyPr/>
          <a:lstStyle/>
          <a:p>
            <a:r>
              <a:rPr lang="da-DK" dirty="0"/>
              <a:t>Hvad er Cybermissionen?</a:t>
            </a:r>
          </a:p>
        </p:txBody>
      </p:sp>
      <p:sp>
        <p:nvSpPr>
          <p:cNvPr id="5" name="Pladsholder til indhold 4">
            <a:extLst>
              <a:ext uri="{FF2B5EF4-FFF2-40B4-BE49-F238E27FC236}">
                <a16:creationId xmlns:a16="http://schemas.microsoft.com/office/drawing/2014/main" id="{DCA0CB65-2AC9-9049-1369-65A3F9067F04}"/>
              </a:ext>
            </a:extLst>
          </p:cNvPr>
          <p:cNvSpPr>
            <a:spLocks noGrp="1"/>
          </p:cNvSpPr>
          <p:nvPr>
            <p:ph idx="1"/>
          </p:nvPr>
        </p:nvSpPr>
        <p:spPr>
          <a:xfrm>
            <a:off x="4005355" y="2654149"/>
            <a:ext cx="4623486" cy="2132034"/>
          </a:xfrm>
        </p:spPr>
        <p:txBody>
          <a:bodyPr>
            <a:normAutofit/>
          </a:bodyPr>
          <a:lstStyle/>
          <a:p>
            <a:pPr marL="0" indent="0">
              <a:buNone/>
            </a:pPr>
            <a:r>
              <a:rPr lang="da-DK" sz="2400" dirty="0"/>
              <a:t>Cybermissionen er et undervisningsforløb, hvor I først skal lære om forskellige digitale udfordringer og derefter selv finde på en god løsning til en af dem. </a:t>
            </a:r>
          </a:p>
        </p:txBody>
      </p:sp>
    </p:spTree>
    <p:extLst>
      <p:ext uri="{BB962C8B-B14F-4D97-AF65-F5344CB8AC3E}">
        <p14:creationId xmlns:p14="http://schemas.microsoft.com/office/powerpoint/2010/main" val="1199765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3"/>
          <a:srcRect t="13478" b="13478"/>
          <a:stretch/>
        </p:blipFill>
        <p:spPr>
          <a:xfrm>
            <a:off x="20" y="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Titel 1">
            <a:extLst>
              <a:ext uri="{FF2B5EF4-FFF2-40B4-BE49-F238E27FC236}">
                <a16:creationId xmlns:a16="http://schemas.microsoft.com/office/drawing/2014/main" id="{FA5FCF72-B272-73C1-2B10-CDA874C78EF9}"/>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Spørg nogen</a:t>
            </a:r>
          </a:p>
        </p:txBody>
      </p:sp>
      <p:sp>
        <p:nvSpPr>
          <p:cNvPr id="6" name="Tekstfelt 5">
            <a:extLst>
              <a:ext uri="{FF2B5EF4-FFF2-40B4-BE49-F238E27FC236}">
                <a16:creationId xmlns:a16="http://schemas.microsoft.com/office/drawing/2014/main" id="{0D6029DB-A8AA-E43D-A20A-E1F4BC0A50E2}"/>
              </a:ext>
            </a:extLst>
          </p:cNvPr>
          <p:cNvSpPr txBox="1"/>
          <p:nvPr/>
        </p:nvSpPr>
        <p:spPr>
          <a:xfrm>
            <a:off x="3366732" y="4027170"/>
            <a:ext cx="7485413" cy="2452687"/>
          </a:xfrm>
          <a:prstGeom prst="rect">
            <a:avLst/>
          </a:prstGeom>
        </p:spPr>
        <p:txBody>
          <a:bodyPr vert="horz" lIns="91440" tIns="45720" rIns="91440" bIns="45720" rtlCol="0" anchor="ctr">
            <a:normAutofit/>
          </a:bodyPr>
          <a:lstStyle/>
          <a:p>
            <a:pPr>
              <a:lnSpc>
                <a:spcPct val="90000"/>
              </a:lnSpc>
              <a:spcAft>
                <a:spcPts val="600"/>
              </a:spcAft>
            </a:pPr>
            <a:r>
              <a:rPr lang="en-US" sz="2000" dirty="0">
                <a:latin typeface="Raleway" panose="020B0503030101060003" pitchFamily="34" charset="77"/>
              </a:rPr>
              <a:t>Udfør jeres spørgeskemaer eller interviews</a:t>
            </a:r>
            <a:r>
              <a:rPr lang="en-US" dirty="0">
                <a:latin typeface="Raleway" panose="020B0503030101060003" pitchFamily="34" charset="77"/>
              </a:rPr>
              <a:t>.</a:t>
            </a:r>
          </a:p>
        </p:txBody>
      </p:sp>
    </p:spTree>
    <p:extLst>
      <p:ext uri="{BB962C8B-B14F-4D97-AF65-F5344CB8AC3E}">
        <p14:creationId xmlns:p14="http://schemas.microsoft.com/office/powerpoint/2010/main" val="3989193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ladsholder til indhold 4">
            <a:extLst>
              <a:ext uri="{FF2B5EF4-FFF2-40B4-BE49-F238E27FC236}">
                <a16:creationId xmlns:a16="http://schemas.microsoft.com/office/drawing/2014/main" id="{B2ACCD58-5F53-1FD2-0D55-D85D6E1650A0}"/>
              </a:ext>
              <a:ext uri="{C183D7F6-B498-43B3-948B-1728B52AA6E4}">
                <adec:decorative xmlns:adec="http://schemas.microsoft.com/office/drawing/2017/decorative" xmlns="" val="1"/>
              </a:ext>
            </a:extLst>
          </p:cNvPr>
          <p:cNvPicPr>
            <a:picLocks noChangeAspect="1"/>
          </p:cNvPicPr>
          <p:nvPr/>
        </p:nvPicPr>
        <p:blipFill>
          <a:blip r:embed="rId3"/>
          <a:srcRect l="2896" r="2896"/>
          <a:stretch/>
        </p:blipFill>
        <p:spPr>
          <a:xfrm>
            <a:off x="4699176" y="3377339"/>
            <a:ext cx="7765146" cy="3434400"/>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4"/>
          <a:srcRect l="2822" r="2822"/>
          <a:stretch/>
        </p:blipFill>
        <p:spPr>
          <a:xfrm>
            <a:off x="4641778" y="94908"/>
            <a:ext cx="7550222" cy="3334092"/>
          </a:xfrm>
          <a:prstGeom prst="rect">
            <a:avLst/>
          </a:prstGeom>
        </p:spPr>
      </p:pic>
      <p:sp>
        <p:nvSpPr>
          <p:cNvPr id="2" name="Titel 1">
            <a:extLst>
              <a:ext uri="{FF2B5EF4-FFF2-40B4-BE49-F238E27FC236}">
                <a16:creationId xmlns:a16="http://schemas.microsoft.com/office/drawing/2014/main" id="{D8EB0607-0074-EB6B-AA2D-FEA99025508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Søg på nettet</a:t>
            </a:r>
          </a:p>
        </p:txBody>
      </p:sp>
      <p:sp>
        <p:nvSpPr>
          <p:cNvPr id="3" name="Tekstfelt 2">
            <a:extLst>
              <a:ext uri="{FF2B5EF4-FFF2-40B4-BE49-F238E27FC236}">
                <a16:creationId xmlns:a16="http://schemas.microsoft.com/office/drawing/2014/main" id="{E5268F5A-BE57-1B21-6AE7-A3B9C28740D3}"/>
              </a:ext>
            </a:extLst>
          </p:cNvPr>
          <p:cNvSpPr txBox="1"/>
          <p:nvPr/>
        </p:nvSpPr>
        <p:spPr>
          <a:xfrm>
            <a:off x="1309699" y="1529731"/>
            <a:ext cx="3384000" cy="3844800"/>
          </a:xfrm>
          <a:prstGeom prst="rect">
            <a:avLst/>
          </a:prstGeom>
        </p:spPr>
        <p:txBody>
          <a:bodyPr vert="horz" lIns="91440" tIns="45720" rIns="91440" bIns="45720" rtlCol="0">
            <a:normAutofit/>
          </a:bodyPr>
          <a:lstStyle/>
          <a:p>
            <a:pPr>
              <a:lnSpc>
                <a:spcPct val="90000"/>
              </a:lnSpc>
              <a:spcAft>
                <a:spcPts val="600"/>
              </a:spcAft>
            </a:pPr>
            <a:r>
              <a:rPr lang="da-DK" sz="2000">
                <a:solidFill>
                  <a:schemeClr val="tx1">
                    <a:alpha val="60000"/>
                  </a:schemeClr>
                </a:solidFill>
                <a:latin typeface="Raleway" panose="020B0503030101060003" pitchFamily="34" charset="77"/>
              </a:rPr>
              <a:t>Søg på nettet efter flere oplysninger, der kan hjælpe jer med at forstå jeres udfordring og løse jeres mission.</a:t>
            </a:r>
          </a:p>
          <a:p>
            <a:pPr indent="-228600">
              <a:lnSpc>
                <a:spcPct val="90000"/>
              </a:lnSpc>
              <a:spcAft>
                <a:spcPts val="600"/>
              </a:spcAft>
              <a:buFont typeface="Arial" panose="020B0604020202020204" pitchFamily="34" charset="0"/>
              <a:buChar char="•"/>
            </a:pPr>
            <a:endParaRPr lang="da-DK" sz="2000">
              <a:solidFill>
                <a:schemeClr val="tx1">
                  <a:alpha val="60000"/>
                </a:schemeClr>
              </a:solidFill>
              <a:latin typeface="Raleway" panose="020B0503030101060003" pitchFamily="34" charset="77"/>
            </a:endParaRPr>
          </a:p>
          <a:p>
            <a:pPr>
              <a:lnSpc>
                <a:spcPct val="90000"/>
              </a:lnSpc>
              <a:spcAft>
                <a:spcPts val="600"/>
              </a:spcAft>
            </a:pPr>
            <a:r>
              <a:rPr lang="da-DK" sz="2000">
                <a:solidFill>
                  <a:schemeClr val="tx1">
                    <a:alpha val="60000"/>
                  </a:schemeClr>
                </a:solidFill>
                <a:latin typeface="Raleway" panose="020B0503030101060003" pitchFamily="34" charset="77"/>
              </a:rPr>
              <a:t>I kan bruge linksamlingen til at finde gode steder at starte.</a:t>
            </a:r>
          </a:p>
          <a:p>
            <a:pPr indent="-228600">
              <a:lnSpc>
                <a:spcPct val="90000"/>
              </a:lnSpc>
              <a:spcAft>
                <a:spcPts val="600"/>
              </a:spcAft>
              <a:buFont typeface="Arial" panose="020B0604020202020204" pitchFamily="34" charset="0"/>
              <a:buChar char="•"/>
            </a:pPr>
            <a:endParaRPr lang="da-DK" sz="2000">
              <a:solidFill>
                <a:schemeClr val="tx1">
                  <a:alpha val="60000"/>
                </a:schemeClr>
              </a:solidFill>
              <a:latin typeface="Raleway" panose="020B0503030101060003" pitchFamily="34" charset="77"/>
            </a:endParaRPr>
          </a:p>
          <a:p>
            <a:pPr>
              <a:lnSpc>
                <a:spcPct val="90000"/>
              </a:lnSpc>
              <a:spcAft>
                <a:spcPts val="600"/>
              </a:spcAft>
            </a:pPr>
            <a:r>
              <a:rPr lang="da-DK" sz="2000">
                <a:solidFill>
                  <a:schemeClr val="tx1">
                    <a:alpha val="60000"/>
                  </a:schemeClr>
                </a:solidFill>
                <a:latin typeface="Raleway" panose="020B0503030101060003" pitchFamily="34" charset="77"/>
              </a:rPr>
              <a:t>Husk også at skrive noter til det, i opdager undervejs, i jeres noteark</a:t>
            </a:r>
            <a:endParaRPr lang="da-DK" sz="2000" dirty="0">
              <a:solidFill>
                <a:schemeClr val="tx1">
                  <a:alpha val="60000"/>
                </a:schemeClr>
              </a:solidFill>
              <a:latin typeface="Raleway" panose="020B0503030101060003" pitchFamily="34" charset="77"/>
            </a:endParaRPr>
          </a:p>
        </p:txBody>
      </p:sp>
    </p:spTree>
    <p:extLst>
      <p:ext uri="{BB962C8B-B14F-4D97-AF65-F5344CB8AC3E}">
        <p14:creationId xmlns:p14="http://schemas.microsoft.com/office/powerpoint/2010/main" val="25953504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A8D0DD">
            <a:alpha val="50000"/>
          </a:srgbClr>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33408A0D-655D-FDA2-A920-D105F3025761}"/>
              </a:ext>
            </a:extLst>
          </p:cNvPr>
          <p:cNvSpPr>
            <a:spLocks noGrp="1"/>
          </p:cNvSpPr>
          <p:nvPr>
            <p:ph type="title"/>
          </p:nvPr>
        </p:nvSpPr>
        <p:spPr/>
        <p:txBody>
          <a:bodyPr/>
          <a:lstStyle/>
          <a:p>
            <a:r>
              <a:rPr lang="da-DK">
                <a:latin typeface="Raleway" panose="020B0503030101060003" pitchFamily="34" charset="77"/>
                <a:ea typeface="Open Sans" panose="020B0606030504020204" pitchFamily="34" charset="0"/>
                <a:cs typeface="Open Sans" panose="020B0606030504020204" pitchFamily="34" charset="0"/>
              </a:rPr>
              <a:t>Udvidet aktivitet</a:t>
            </a:r>
          </a:p>
        </p:txBody>
      </p:sp>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4294967295"/>
          </p:nvPr>
        </p:nvPicPr>
        <p:blipFill>
          <a:blip r:embed="rId2"/>
          <a:srcRect/>
          <a:stretch/>
        </p:blipFill>
        <p:spPr>
          <a:xfrm>
            <a:off x="0" y="4459685"/>
            <a:ext cx="5495925" cy="2289968"/>
          </a:xfrm>
        </p:spPr>
      </p:pic>
      <p:pic>
        <p:nvPicPr>
          <p:cNvPr id="4" name="Pladsholder til indhold 4">
            <a:extLst>
              <a:ext uri="{FF2B5EF4-FFF2-40B4-BE49-F238E27FC236}">
                <a16:creationId xmlns:a16="http://schemas.microsoft.com/office/drawing/2014/main" id="{B2ACCD58-5F53-1FD2-0D55-D85D6E1650A0}"/>
              </a:ext>
              <a:ext uri="{C183D7F6-B498-43B3-948B-1728B52AA6E4}">
                <adec:decorative xmlns:adec="http://schemas.microsoft.com/office/drawing/2017/decorative" xmlns="" val="1"/>
              </a:ext>
            </a:extLst>
          </p:cNvPr>
          <p:cNvPicPr>
            <a:picLocks noChangeAspect="1"/>
          </p:cNvPicPr>
          <p:nvPr/>
        </p:nvPicPr>
        <p:blipFill>
          <a:blip r:embed="rId3"/>
          <a:srcRect/>
          <a:stretch/>
        </p:blipFill>
        <p:spPr>
          <a:xfrm>
            <a:off x="6515100" y="4421762"/>
            <a:ext cx="5676900" cy="2365375"/>
          </a:xfrm>
          <a:prstGeom prst="rect">
            <a:avLst/>
          </a:prstGeom>
        </p:spPr>
      </p:pic>
      <p:sp>
        <p:nvSpPr>
          <p:cNvPr id="9" name="Tekstfelt 8">
            <a:extLst>
              <a:ext uri="{FF2B5EF4-FFF2-40B4-BE49-F238E27FC236}">
                <a16:creationId xmlns:a16="http://schemas.microsoft.com/office/drawing/2014/main" id="{498EA91C-40E0-E3B9-B319-CF74E7E215A0}"/>
              </a:ext>
            </a:extLst>
          </p:cNvPr>
          <p:cNvSpPr txBox="1"/>
          <p:nvPr/>
        </p:nvSpPr>
        <p:spPr>
          <a:xfrm>
            <a:off x="975814" y="1888648"/>
            <a:ext cx="10377985" cy="923330"/>
          </a:xfrm>
          <a:prstGeom prst="rect">
            <a:avLst/>
          </a:prstGeom>
          <a:noFill/>
        </p:spPr>
        <p:txBody>
          <a:bodyPr wrap="square">
            <a:spAutoFit/>
          </a:bodyPr>
          <a:lstStyle/>
          <a:p>
            <a:pPr algn="ctr"/>
            <a:r>
              <a:rPr lang="da-DK" sz="1800" dirty="0">
                <a:latin typeface="Raleway" panose="020B0503030101060003" pitchFamily="34" charset="77"/>
              </a:rPr>
              <a:t>Her kan I se en TV-udsendelse, som handler om lige netop jeres mission. </a:t>
            </a:r>
          </a:p>
          <a:p>
            <a:pPr algn="ctr"/>
            <a:endParaRPr lang="da-DK" sz="1800" dirty="0">
              <a:latin typeface="Raleway" panose="020B0503030101060003" pitchFamily="34" charset="77"/>
            </a:endParaRPr>
          </a:p>
          <a:p>
            <a:pPr algn="ctr"/>
            <a:r>
              <a:rPr lang="da-DK" sz="1800" dirty="0">
                <a:latin typeface="Raleway" panose="020B0503030101060003" pitchFamily="34" charset="77"/>
              </a:rPr>
              <a:t>Husk også at skrive noter til det, i opdager undervejs, i jeres noteark</a:t>
            </a:r>
          </a:p>
        </p:txBody>
      </p:sp>
    </p:spTree>
    <p:extLst>
      <p:ext uri="{BB962C8B-B14F-4D97-AF65-F5344CB8AC3E}">
        <p14:creationId xmlns:p14="http://schemas.microsoft.com/office/powerpoint/2010/main" val="17894190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852DD8B-729D-7C5D-673B-DF45623E18C0}"/>
              </a:ext>
              <a:ext uri="{C183D7F6-B498-43B3-948B-1728B52AA6E4}">
                <adec:decorative xmlns:adec="http://schemas.microsoft.com/office/drawing/2017/decorative" xmlns="" val="1"/>
              </a:ext>
            </a:extLst>
          </p:cNvPr>
          <p:cNvPicPr>
            <a:picLocks noChangeAspect="1"/>
          </p:cNvPicPr>
          <p:nvPr/>
        </p:nvPicPr>
        <p:blipFill>
          <a:blip r:embed="rId2">
            <a:alphaModFix amt="20000"/>
          </a:blip>
          <a:srcRect/>
          <a:stretch/>
        </p:blipFill>
        <p:spPr>
          <a:xfrm>
            <a:off x="5334000" y="15558"/>
            <a:ext cx="6858000" cy="6858000"/>
          </a:xfrm>
          <a:prstGeom prst="rect">
            <a:avLst/>
          </a:prstGeom>
          <a:noFill/>
        </p:spPr>
      </p:pic>
      <p:pic>
        <p:nvPicPr>
          <p:cNvPr id="6" name="Billede 5">
            <a:extLst>
              <a:ext uri="{FF2B5EF4-FFF2-40B4-BE49-F238E27FC236}">
                <a16:creationId xmlns:a16="http://schemas.microsoft.com/office/drawing/2014/main" id="{78EB2736-72F3-8693-5AAD-7C78E2C95918}"/>
              </a:ext>
              <a:ext uri="{C183D7F6-B498-43B3-948B-1728B52AA6E4}">
                <adec:decorative xmlns:adec="http://schemas.microsoft.com/office/drawing/2017/decorative" xmlns="" val="1"/>
              </a:ext>
            </a:extLst>
          </p:cNvPr>
          <p:cNvPicPr>
            <a:picLocks noChangeAspect="1"/>
          </p:cNvPicPr>
          <p:nvPr/>
        </p:nvPicPr>
        <p:blipFill>
          <a:blip r:embed="rId3">
            <a:alphaModFix amt="20000"/>
          </a:blip>
          <a:stretch>
            <a:fillRect/>
          </a:stretch>
        </p:blipFill>
        <p:spPr>
          <a:xfrm>
            <a:off x="5365948" y="-15558"/>
            <a:ext cx="6858000" cy="6858000"/>
          </a:xfrm>
          <a:prstGeom prst="rect">
            <a:avLst/>
          </a:prstGeom>
          <a:noFill/>
        </p:spPr>
      </p:pic>
      <p:pic>
        <p:nvPicPr>
          <p:cNvPr id="8" name="Billede 7" descr="Innovationscirklen med fremhævning af fase 1 &quot;Undersøger&quot;:">
            <a:extLst>
              <a:ext uri="{FF2B5EF4-FFF2-40B4-BE49-F238E27FC236}">
                <a16:creationId xmlns:a16="http://schemas.microsoft.com/office/drawing/2014/main" id="{E78C2BE0-AFB9-FAEE-B2F5-D6073F7171CD}"/>
              </a:ext>
            </a:extLst>
          </p:cNvPr>
          <p:cNvPicPr>
            <a:picLocks noChangeAspect="1"/>
          </p:cNvPicPr>
          <p:nvPr/>
        </p:nvPicPr>
        <p:blipFill>
          <a:blip r:embed="rId4"/>
          <a:stretch>
            <a:fillRect/>
          </a:stretch>
        </p:blipFill>
        <p:spPr>
          <a:xfrm>
            <a:off x="5349974" y="-15558"/>
            <a:ext cx="6858000" cy="6858000"/>
          </a:xfrm>
          <a:prstGeom prst="rect">
            <a:avLst/>
          </a:prstGeom>
          <a:noFill/>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0" y="15558"/>
            <a:ext cx="8369085" cy="1084579"/>
          </a:xfrm>
        </p:spPr>
        <p:txBody>
          <a:bodyPr>
            <a:normAutofit/>
          </a:bodyPr>
          <a:lstStyle/>
          <a:p>
            <a:r>
              <a:rPr lang="da-DK" sz="5400" dirty="0"/>
              <a:t>Undersøgelsesfasen del 2</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496490" y="1865313"/>
            <a:ext cx="7303770" cy="1655762"/>
          </a:xfrm>
        </p:spPr>
        <p:txBody>
          <a:bodyPr/>
          <a:lstStyle/>
          <a:p>
            <a:r>
              <a:rPr lang="da-DK" dirty="0"/>
              <a:t>- Hvordan kan missionen løses?</a:t>
            </a:r>
          </a:p>
          <a:p>
            <a:endParaRPr lang="da-DK" dirty="0"/>
          </a:p>
        </p:txBody>
      </p:sp>
    </p:spTree>
    <p:extLst>
      <p:ext uri="{BB962C8B-B14F-4D97-AF65-F5344CB8AC3E}">
        <p14:creationId xmlns:p14="http://schemas.microsoft.com/office/powerpoint/2010/main" val="344159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EE0012E2-77E7-7F9C-ECA7-BCD8DF9E8E5C}"/>
              </a:ext>
              <a:ext uri="{C183D7F6-B498-43B3-948B-1728B52AA6E4}">
                <adec:decorative xmlns:adec="http://schemas.microsoft.com/office/drawing/2017/decorative" xmlns="" val="1"/>
              </a:ext>
            </a:extLst>
          </p:cNvPr>
          <p:cNvSpPr/>
          <p:nvPr/>
        </p:nvSpPr>
        <p:spPr>
          <a:xfrm>
            <a:off x="91441" y="2995990"/>
            <a:ext cx="12024360" cy="3773154"/>
          </a:xfrm>
          <a:prstGeom prst="rect">
            <a:avLst/>
          </a:prstGeom>
          <a:solidFill>
            <a:srgbClr val="A6CF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extLst>
              <a:ext uri="{FF2B5EF4-FFF2-40B4-BE49-F238E27FC236}">
                <a16:creationId xmlns:a16="http://schemas.microsoft.com/office/drawing/2014/main" id="{B5D0A269-D9E0-01CF-DCAE-33DEA1DCC8A2}"/>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621978" y="3788229"/>
            <a:ext cx="4784792" cy="2704646"/>
          </a:xfrm>
          <a:prstGeom prst="rect">
            <a:avLst/>
          </a:prstGeom>
        </p:spPr>
      </p:pic>
      <p:sp>
        <p:nvSpPr>
          <p:cNvPr id="2" name="Titel 1">
            <a:extLst>
              <a:ext uri="{FF2B5EF4-FFF2-40B4-BE49-F238E27FC236}">
                <a16:creationId xmlns:a16="http://schemas.microsoft.com/office/drawing/2014/main" id="{914CF245-3D36-73CA-7978-4BDE2E40AFD4}"/>
              </a:ext>
            </a:extLst>
          </p:cNvPr>
          <p:cNvSpPr>
            <a:spLocks noGrp="1"/>
          </p:cNvSpPr>
          <p:nvPr>
            <p:ph type="title"/>
          </p:nvPr>
        </p:nvSpPr>
        <p:spPr/>
        <p:txBody>
          <a:bodyPr/>
          <a:lstStyle/>
          <a:p>
            <a:r>
              <a:rPr lang="da-DK" dirty="0"/>
              <a:t>Forslag til produkter</a:t>
            </a:r>
          </a:p>
        </p:txBody>
      </p:sp>
      <p:sp>
        <p:nvSpPr>
          <p:cNvPr id="3" name="Pladsholder til indhold 2">
            <a:extLst>
              <a:ext uri="{FF2B5EF4-FFF2-40B4-BE49-F238E27FC236}">
                <a16:creationId xmlns:a16="http://schemas.microsoft.com/office/drawing/2014/main" id="{405FEF5E-1C4C-9174-5FEC-A63D06E8547C}"/>
              </a:ext>
            </a:extLst>
          </p:cNvPr>
          <p:cNvSpPr>
            <a:spLocks noGrp="1"/>
          </p:cNvSpPr>
          <p:nvPr>
            <p:ph idx="1"/>
          </p:nvPr>
        </p:nvSpPr>
        <p:spPr>
          <a:xfrm>
            <a:off x="951986" y="1612560"/>
            <a:ext cx="10515600" cy="4351338"/>
          </a:xfrm>
        </p:spPr>
        <p:txBody>
          <a:bodyPr>
            <a:normAutofit/>
          </a:bodyPr>
          <a:lstStyle/>
          <a:p>
            <a:pPr marL="0" indent="0" algn="ctr">
              <a:buNone/>
            </a:pPr>
            <a:r>
              <a:rPr lang="da-DK" sz="2000" dirty="0"/>
              <a:t>I idébanken kan I finde en liste over forslag til forskellige produkter:</a:t>
            </a:r>
          </a:p>
          <a:p>
            <a:pPr marL="0" indent="0" algn="ctr">
              <a:buNone/>
            </a:pPr>
            <a:r>
              <a:rPr lang="da-DK" sz="2000" dirty="0"/>
              <a:t>Tænk 2 minutter over, om I savner noget på listen…</a:t>
            </a:r>
          </a:p>
        </p:txBody>
      </p:sp>
      <p:sp>
        <p:nvSpPr>
          <p:cNvPr id="9" name="Tekstfelt 8">
            <a:extLst>
              <a:ext uri="{FF2B5EF4-FFF2-40B4-BE49-F238E27FC236}">
                <a16:creationId xmlns:a16="http://schemas.microsoft.com/office/drawing/2014/main" id="{55E3CEDF-ADAC-D057-AA56-9A9A97420996}"/>
              </a:ext>
            </a:extLst>
          </p:cNvPr>
          <p:cNvSpPr txBox="1"/>
          <p:nvPr/>
        </p:nvSpPr>
        <p:spPr>
          <a:xfrm>
            <a:off x="621978" y="3244334"/>
            <a:ext cx="4784792" cy="461665"/>
          </a:xfrm>
          <a:prstGeom prst="rect">
            <a:avLst/>
          </a:prstGeom>
          <a:noFill/>
        </p:spPr>
        <p:txBody>
          <a:bodyPr wrap="square">
            <a:spAutoFit/>
          </a:bodyPr>
          <a:lstStyle/>
          <a:p>
            <a:pPr marL="0" indent="0">
              <a:buNone/>
            </a:pPr>
            <a:r>
              <a:rPr lang="da-DK" sz="2400" dirty="0">
                <a:latin typeface="Raleway" panose="020B0503030101060003" pitchFamily="34" charset="77"/>
              </a:rPr>
              <a:t>Eksempler på prototyper</a:t>
            </a:r>
            <a:r>
              <a:rPr lang="da-DK" sz="1800" dirty="0">
                <a:latin typeface="Raleway" panose="020B0503030101060003" pitchFamily="34" charset="77"/>
              </a:rPr>
              <a:t>:</a:t>
            </a:r>
            <a:endParaRPr lang="da-DK" dirty="0"/>
          </a:p>
        </p:txBody>
      </p:sp>
      <p:sp>
        <p:nvSpPr>
          <p:cNvPr id="7" name="Tekstfelt 6">
            <a:extLst>
              <a:ext uri="{FF2B5EF4-FFF2-40B4-BE49-F238E27FC236}">
                <a16:creationId xmlns:a16="http://schemas.microsoft.com/office/drawing/2014/main" id="{B27FCB94-13C9-E9AD-C415-82857956E1C6}"/>
              </a:ext>
            </a:extLst>
          </p:cNvPr>
          <p:cNvSpPr txBox="1"/>
          <p:nvPr/>
        </p:nvSpPr>
        <p:spPr>
          <a:xfrm>
            <a:off x="5790171" y="3179157"/>
            <a:ext cx="6098058" cy="3508653"/>
          </a:xfrm>
          <a:prstGeom prst="rect">
            <a:avLst/>
          </a:prstGeom>
          <a:noFill/>
        </p:spPr>
        <p:txBody>
          <a:bodyPr wrap="square">
            <a:spAutoFit/>
          </a:bodyPr>
          <a:lstStyle/>
          <a:p>
            <a:r>
              <a:rPr lang="da-DK" sz="1800" dirty="0">
                <a:latin typeface="Raleway" panose="020B0503030101060003" pitchFamily="34" charset="77"/>
              </a:rPr>
              <a:t/>
            </a:r>
            <a:br>
              <a:rPr lang="da-DK" sz="1800" dirty="0">
                <a:latin typeface="Raleway" panose="020B0503030101060003" pitchFamily="34" charset="77"/>
              </a:rPr>
            </a:br>
            <a:endParaRPr lang="da-DK" sz="1800" dirty="0">
              <a:latin typeface="Raleway" panose="020B0503030101060003" pitchFamily="34" charset="77"/>
            </a:endParaRPr>
          </a:p>
          <a:p>
            <a:pPr marL="285750" indent="-285750">
              <a:buFont typeface="Wingdings" pitchFamily="2" charset="2"/>
              <a:buChar char="§"/>
            </a:pPr>
            <a:r>
              <a:rPr lang="da-DK" sz="1800" dirty="0">
                <a:latin typeface="Raleway" panose="020B0503030101060003" pitchFamily="34" charset="77"/>
              </a:rPr>
              <a:t>Plancher i karton, som præsenterer produktet.</a:t>
            </a:r>
          </a:p>
          <a:p>
            <a:pPr marL="285750" indent="-285750">
              <a:buFont typeface="Wingdings" pitchFamily="2" charset="2"/>
              <a:buChar char="§"/>
            </a:pPr>
            <a:r>
              <a:rPr lang="da-DK" sz="1800" dirty="0">
                <a:latin typeface="Raleway" panose="020B0503030101060003" pitchFamily="34" charset="77"/>
              </a:rPr>
              <a:t>Håndtegnet storyboard til kampagnefilm. </a:t>
            </a:r>
          </a:p>
          <a:p>
            <a:pPr marL="285750" indent="-285750">
              <a:buFont typeface="Wingdings" pitchFamily="2" charset="2"/>
              <a:buChar char="§"/>
            </a:pPr>
            <a:r>
              <a:rPr lang="da-DK" sz="1800" dirty="0">
                <a:latin typeface="Raleway" panose="020B0503030101060003" pitchFamily="34" charset="77"/>
              </a:rPr>
              <a:t>Rå-tegninger af en app præsenteret i PowerPoint.</a:t>
            </a:r>
          </a:p>
          <a:p>
            <a:pPr marL="285750" indent="-285750">
              <a:buFont typeface="Wingdings" pitchFamily="2" charset="2"/>
              <a:buChar char="§"/>
            </a:pPr>
            <a:r>
              <a:rPr lang="da-DK" sz="1800" dirty="0">
                <a:latin typeface="Raleway" panose="020B0503030101060003" pitchFamily="34" charset="77"/>
              </a:rPr>
              <a:t>Eksempler på dilemmakort til et brætspil om cybersikkerhed. </a:t>
            </a:r>
          </a:p>
          <a:p>
            <a:pPr marL="285750" indent="-285750">
              <a:buFont typeface="Wingdings" pitchFamily="2" charset="2"/>
              <a:buChar char="§"/>
            </a:pPr>
            <a:r>
              <a:rPr lang="da-DK" sz="1800" dirty="0">
                <a:latin typeface="Raleway" panose="020B0503030101060003" pitchFamily="34" charset="77"/>
              </a:rPr>
              <a:t>En password manager kodet i Scratch. </a:t>
            </a:r>
          </a:p>
          <a:p>
            <a:pPr marL="285750" indent="-285750">
              <a:buFont typeface="Wingdings" pitchFamily="2" charset="2"/>
              <a:buChar char="§"/>
            </a:pPr>
            <a:r>
              <a:rPr lang="da-DK" sz="1800" dirty="0">
                <a:latin typeface="Raleway" panose="020B0503030101060003" pitchFamily="34" charset="77"/>
              </a:rPr>
              <a:t>Et pilot-afsnit eller en trailer til en ungdomsserie om it-sikkerhed..</a:t>
            </a:r>
          </a:p>
          <a:p>
            <a:pPr marL="285750" indent="-285750">
              <a:buFont typeface="Wingdings" pitchFamily="2" charset="2"/>
              <a:buChar char="§"/>
            </a:pPr>
            <a:r>
              <a:rPr lang="da-DK" sz="1800" dirty="0">
                <a:latin typeface="Raleway" panose="020B0503030101060003" pitchFamily="34" charset="77"/>
              </a:rPr>
              <a:t>Et undervisningsforløb lavet i en læringsplatform.</a:t>
            </a:r>
          </a:p>
          <a:p>
            <a:pPr marL="285750" indent="-285750">
              <a:buFont typeface="Wingdings" pitchFamily="2" charset="2"/>
              <a:buChar char="§"/>
            </a:pPr>
            <a:r>
              <a:rPr lang="da-DK" sz="1800" dirty="0">
                <a:latin typeface="Raleway" panose="020B0503030101060003" pitchFamily="34" charset="77"/>
              </a:rPr>
              <a:t>Noget helt andet.</a:t>
            </a:r>
          </a:p>
        </p:txBody>
      </p:sp>
    </p:spTree>
    <p:extLst>
      <p:ext uri="{BB962C8B-B14F-4D97-AF65-F5344CB8AC3E}">
        <p14:creationId xmlns:p14="http://schemas.microsoft.com/office/powerpoint/2010/main" val="6747849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C1E24340-4AAA-23B0-6172-CC380002ED5C}"/>
              </a:ext>
              <a:ext uri="{C183D7F6-B498-43B3-948B-1728B52AA6E4}">
                <adec:decorative xmlns:adec="http://schemas.microsoft.com/office/drawing/2017/decorative" xmlns="" val="1"/>
              </a:ext>
            </a:extLst>
          </p:cNvPr>
          <p:cNvPicPr>
            <a:picLocks noChangeAspect="1"/>
          </p:cNvPicPr>
          <p:nvPr/>
        </p:nvPicPr>
        <p:blipFill>
          <a:blip r:embed="rId3"/>
          <a:srcRect t="13478" b="13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itel 3">
            <a:extLst>
              <a:ext uri="{FF2B5EF4-FFF2-40B4-BE49-F238E27FC236}">
                <a16:creationId xmlns:a16="http://schemas.microsoft.com/office/drawing/2014/main" id="{8D59356E-848E-68D5-3B6F-CD7B8A6D953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Idéer</a:t>
            </a:r>
          </a:p>
        </p:txBody>
      </p:sp>
      <p:sp>
        <p:nvSpPr>
          <p:cNvPr id="6" name="Tekstfelt 5">
            <a:extLst>
              <a:ext uri="{FF2B5EF4-FFF2-40B4-BE49-F238E27FC236}">
                <a16:creationId xmlns:a16="http://schemas.microsoft.com/office/drawing/2014/main" id="{0D6029DB-A8AA-E43D-A20A-E1F4BC0A50E2}"/>
              </a:ext>
            </a:extLst>
          </p:cNvPr>
          <p:cNvSpPr txBox="1"/>
          <p:nvPr/>
        </p:nvSpPr>
        <p:spPr>
          <a:xfrm>
            <a:off x="560070" y="4141470"/>
            <a:ext cx="11080745" cy="2452687"/>
          </a:xfrm>
          <a:prstGeom prst="rect">
            <a:avLst/>
          </a:prstGeom>
        </p:spPr>
        <p:txBody>
          <a:bodyPr vert="horz" lIns="91440" tIns="45720" rIns="91440" bIns="45720" rtlCol="0" anchor="ctr">
            <a:normAutofit/>
          </a:bodyPr>
          <a:lstStyle/>
          <a:p>
            <a:pPr>
              <a:lnSpc>
                <a:spcPct val="90000"/>
              </a:lnSpc>
              <a:spcAft>
                <a:spcPts val="600"/>
              </a:spcAft>
            </a:pPr>
            <a:endParaRPr lang="da-DK">
              <a:latin typeface="Raleway" panose="020B0503030101060003" pitchFamily="34" charset="77"/>
            </a:endParaRPr>
          </a:p>
          <a:p>
            <a:pPr>
              <a:lnSpc>
                <a:spcPct val="90000"/>
              </a:lnSpc>
              <a:spcAft>
                <a:spcPts val="600"/>
              </a:spcAft>
            </a:pPr>
            <a:r>
              <a:rPr lang="da-DK" sz="2000">
                <a:latin typeface="Raleway" panose="020B0503030101060003" pitchFamily="34" charset="77"/>
              </a:rPr>
              <a:t>I skal nu prøve at bruge al den viden, I har fået, om jeres udfordring, til at få idéer til en løsning af jeres mission. </a:t>
            </a:r>
          </a:p>
          <a:p>
            <a:pPr indent="-228600">
              <a:lnSpc>
                <a:spcPct val="90000"/>
              </a:lnSpc>
              <a:spcAft>
                <a:spcPts val="600"/>
              </a:spcAft>
              <a:buFont typeface="Arial" panose="020B0604020202020204" pitchFamily="34" charset="0"/>
              <a:buChar char="•"/>
            </a:pPr>
            <a:endParaRPr lang="da-DK" sz="2000">
              <a:latin typeface="Raleway" panose="020B0503030101060003" pitchFamily="34" charset="77"/>
            </a:endParaRPr>
          </a:p>
          <a:p>
            <a:pPr>
              <a:lnSpc>
                <a:spcPct val="90000"/>
              </a:lnSpc>
              <a:spcAft>
                <a:spcPts val="600"/>
              </a:spcAft>
            </a:pPr>
            <a:r>
              <a:rPr lang="da-DK" sz="2000">
                <a:latin typeface="Raleway" panose="020B0503030101060003" pitchFamily="34" charset="77"/>
              </a:rPr>
              <a:t>I første omgang skal I helst have så mange som muligt. I kan bruge idébanken til at se forskellige metoder til at få mange idéer.</a:t>
            </a:r>
          </a:p>
          <a:p>
            <a:pPr indent="-228600">
              <a:lnSpc>
                <a:spcPct val="90000"/>
              </a:lnSpc>
              <a:spcAft>
                <a:spcPts val="600"/>
              </a:spcAft>
              <a:buFont typeface="Arial" panose="020B0604020202020204" pitchFamily="34" charset="0"/>
              <a:buChar char="•"/>
            </a:pPr>
            <a:endParaRPr lang="da-DK" sz="2000">
              <a:latin typeface="Raleway" panose="020B0503030101060003" pitchFamily="34" charset="77"/>
            </a:endParaRPr>
          </a:p>
          <a:p>
            <a:pPr>
              <a:lnSpc>
                <a:spcPct val="90000"/>
              </a:lnSpc>
              <a:spcAft>
                <a:spcPts val="600"/>
              </a:spcAft>
            </a:pPr>
            <a:r>
              <a:rPr lang="da-DK" sz="2000">
                <a:latin typeface="Raleway" panose="020B0503030101060003" pitchFamily="34" charset="77"/>
              </a:rPr>
              <a:t>Husk at skrive eller tegne hver idé på en post-it eller lignende.</a:t>
            </a:r>
          </a:p>
          <a:p>
            <a:pPr>
              <a:lnSpc>
                <a:spcPct val="90000"/>
              </a:lnSpc>
              <a:spcAft>
                <a:spcPts val="600"/>
              </a:spcAft>
            </a:pPr>
            <a:endParaRPr lang="en-US" dirty="0">
              <a:latin typeface="Raleway" panose="020B0503030101060003" pitchFamily="34" charset="77"/>
            </a:endParaRPr>
          </a:p>
        </p:txBody>
      </p:sp>
    </p:spTree>
    <p:extLst>
      <p:ext uri="{BB962C8B-B14F-4D97-AF65-F5344CB8AC3E}">
        <p14:creationId xmlns:p14="http://schemas.microsoft.com/office/powerpoint/2010/main" val="660970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B73B4F05-6206-7AB8-33AC-6F42391109A6}"/>
              </a:ext>
              <a:ext uri="{C183D7F6-B498-43B3-948B-1728B52AA6E4}">
                <adec:decorative xmlns:adec="http://schemas.microsoft.com/office/drawing/2017/decorative" xmlns="" val="1"/>
              </a:ext>
            </a:extLst>
          </p:cNvPr>
          <p:cNvPicPr>
            <a:picLocks noChangeAspect="1"/>
          </p:cNvPicPr>
          <p:nvPr/>
        </p:nvPicPr>
        <p:blipFill>
          <a:blip r:embed="rId3"/>
          <a:srcRect l="2896" r="2896"/>
          <a:stretch/>
        </p:blipFill>
        <p:spPr>
          <a:xfrm>
            <a:off x="4699176" y="3143247"/>
            <a:ext cx="7765146" cy="3434400"/>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4"/>
          <a:srcRect l="2822" r="2822"/>
          <a:stretch/>
        </p:blipFill>
        <p:spPr>
          <a:xfrm>
            <a:off x="4699176" y="0"/>
            <a:ext cx="7426633" cy="3279517"/>
          </a:xfrm>
          <a:prstGeom prst="rect">
            <a:avLst/>
          </a:prstGeom>
        </p:spPr>
      </p:pic>
      <p:sp>
        <p:nvSpPr>
          <p:cNvPr id="3" name="Titel 2">
            <a:extLst>
              <a:ext uri="{FF2B5EF4-FFF2-40B4-BE49-F238E27FC236}">
                <a16:creationId xmlns:a16="http://schemas.microsoft.com/office/drawing/2014/main" id="{A039F46D-E3ED-99DA-0E68-64F155E6E0BF}"/>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Vurderingskriterier</a:t>
            </a:r>
          </a:p>
        </p:txBody>
      </p:sp>
      <p:sp>
        <p:nvSpPr>
          <p:cNvPr id="6" name="Tekstfelt 5">
            <a:extLst>
              <a:ext uri="{FF2B5EF4-FFF2-40B4-BE49-F238E27FC236}">
                <a16:creationId xmlns:a16="http://schemas.microsoft.com/office/drawing/2014/main" id="{0D6029DB-A8AA-E43D-A20A-E1F4BC0A50E2}"/>
              </a:ext>
            </a:extLst>
          </p:cNvPr>
          <p:cNvSpPr txBox="1"/>
          <p:nvPr/>
        </p:nvSpPr>
        <p:spPr>
          <a:xfrm>
            <a:off x="871953" y="1584316"/>
            <a:ext cx="3384000" cy="3844800"/>
          </a:xfrm>
          <a:prstGeom prst="rect">
            <a:avLst/>
          </a:prstGeom>
        </p:spPr>
        <p:txBody>
          <a:bodyPr vert="horz" lIns="91440" tIns="45720" rIns="91440" bIns="45720" rtlCol="0">
            <a:normAutofit/>
          </a:bodyPr>
          <a:lstStyle/>
          <a:p>
            <a:pPr>
              <a:lnSpc>
                <a:spcPct val="90000"/>
              </a:lnSpc>
              <a:spcAft>
                <a:spcPts val="600"/>
              </a:spcAft>
            </a:pPr>
            <a:r>
              <a:rPr lang="da-DK" sz="2000" dirty="0">
                <a:latin typeface="Raleway" panose="020B0503030101060003" pitchFamily="34" charset="77"/>
              </a:rPr>
              <a:t>Jeres mange idéer til løsninger skal helst blive til en, som I er enige om.</a:t>
            </a:r>
          </a:p>
          <a:p>
            <a:pPr indent="-228600">
              <a:lnSpc>
                <a:spcPct val="90000"/>
              </a:lnSpc>
              <a:spcAft>
                <a:spcPts val="600"/>
              </a:spcAft>
              <a:buFont typeface="Arial" panose="020B0604020202020204" pitchFamily="34" charset="0"/>
              <a:buChar char="•"/>
            </a:pPr>
            <a:endParaRPr lang="da-DK" sz="2000" dirty="0">
              <a:latin typeface="Raleway" panose="020B0503030101060003" pitchFamily="34" charset="77"/>
            </a:endParaRPr>
          </a:p>
          <a:p>
            <a:pPr>
              <a:lnSpc>
                <a:spcPct val="90000"/>
              </a:lnSpc>
              <a:spcAft>
                <a:spcPts val="600"/>
              </a:spcAft>
            </a:pPr>
            <a:r>
              <a:rPr lang="da-DK" sz="2000" dirty="0">
                <a:latin typeface="Raleway" panose="020B0503030101060003" pitchFamily="34" charset="77"/>
              </a:rPr>
              <a:t>Her kan I opstille vurderingskriterier, som I kan bruge til at finde frem til den allerbedste. Se i missionsarket og notearket, hvordan I kan gøre det.</a:t>
            </a:r>
          </a:p>
          <a:p>
            <a:pPr indent="-228600">
              <a:lnSpc>
                <a:spcPct val="90000"/>
              </a:lnSpc>
              <a:spcAft>
                <a:spcPts val="600"/>
              </a:spcAft>
              <a:buFont typeface="Arial" panose="020B0604020202020204" pitchFamily="34" charset="0"/>
              <a:buChar char="•"/>
            </a:pPr>
            <a:endParaRPr lang="en-US" sz="1700" dirty="0">
              <a:solidFill>
                <a:schemeClr val="tx1">
                  <a:alpha val="60000"/>
                </a:schemeClr>
              </a:solidFill>
              <a:latin typeface="Raleway" panose="020B0503030101060003" pitchFamily="34" charset="77"/>
            </a:endParaRPr>
          </a:p>
        </p:txBody>
      </p:sp>
    </p:spTree>
    <p:extLst>
      <p:ext uri="{BB962C8B-B14F-4D97-AF65-F5344CB8AC3E}">
        <p14:creationId xmlns:p14="http://schemas.microsoft.com/office/powerpoint/2010/main" val="2577651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852DD8B-729D-7C5D-673B-DF45623E18C0}"/>
              </a:ext>
              <a:ext uri="{C183D7F6-B498-43B3-948B-1728B52AA6E4}">
                <adec:decorative xmlns:adec="http://schemas.microsoft.com/office/drawing/2017/decorative" xmlns="" val="1"/>
              </a:ext>
            </a:extLst>
          </p:cNvPr>
          <p:cNvPicPr>
            <a:picLocks noChangeAspect="1"/>
          </p:cNvPicPr>
          <p:nvPr/>
        </p:nvPicPr>
        <p:blipFill>
          <a:blip r:embed="rId2">
            <a:alphaModFix amt="20000"/>
          </a:blip>
          <a:srcRect/>
          <a:stretch/>
        </p:blipFill>
        <p:spPr>
          <a:xfrm>
            <a:off x="5334000" y="367030"/>
            <a:ext cx="6858000" cy="6858000"/>
          </a:xfrm>
          <a:prstGeom prst="rect">
            <a:avLst/>
          </a:prstGeom>
          <a:noFill/>
        </p:spPr>
      </p:pic>
      <p:pic>
        <p:nvPicPr>
          <p:cNvPr id="6" name="Billede 5">
            <a:extLst>
              <a:ext uri="{FF2B5EF4-FFF2-40B4-BE49-F238E27FC236}">
                <a16:creationId xmlns:a16="http://schemas.microsoft.com/office/drawing/2014/main" id="{78EB2736-72F3-8693-5AAD-7C78E2C95918}"/>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5334000" y="367030"/>
            <a:ext cx="6858000" cy="6858000"/>
          </a:xfrm>
          <a:prstGeom prst="rect">
            <a:avLst/>
          </a:prstGeom>
          <a:noFill/>
        </p:spPr>
      </p:pic>
      <p:pic>
        <p:nvPicPr>
          <p:cNvPr id="8" name="Billede 7" descr="Innovationscirklen med fremhævning af fase 2 &quot;Skaber&quot;">
            <a:extLst>
              <a:ext uri="{FF2B5EF4-FFF2-40B4-BE49-F238E27FC236}">
                <a16:creationId xmlns:a16="http://schemas.microsoft.com/office/drawing/2014/main" id="{E78C2BE0-AFB9-FAEE-B2F5-D6073F7171CD}"/>
              </a:ext>
            </a:extLst>
          </p:cNvPr>
          <p:cNvPicPr>
            <a:picLocks noChangeAspect="1"/>
          </p:cNvPicPr>
          <p:nvPr/>
        </p:nvPicPr>
        <p:blipFill>
          <a:blip r:embed="rId4">
            <a:alphaModFix amt="20000"/>
          </a:blip>
          <a:stretch>
            <a:fillRect/>
          </a:stretch>
        </p:blipFill>
        <p:spPr>
          <a:xfrm>
            <a:off x="5334000" y="367030"/>
            <a:ext cx="6858000" cy="6858000"/>
          </a:xfrm>
          <a:prstGeom prst="rect">
            <a:avLst/>
          </a:prstGeom>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0" y="15558"/>
            <a:ext cx="10941803" cy="1084579"/>
          </a:xfrm>
        </p:spPr>
        <p:txBody>
          <a:bodyPr>
            <a:normAutofit/>
          </a:bodyPr>
          <a:lstStyle/>
          <a:p>
            <a:r>
              <a:rPr lang="da-DK" sz="5400" dirty="0"/>
              <a:t>Design- og konstruktionsfasen del 1</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496490" y="1865313"/>
            <a:ext cx="7303770" cy="1655762"/>
          </a:xfrm>
        </p:spPr>
        <p:txBody>
          <a:bodyPr/>
          <a:lstStyle/>
          <a:p>
            <a:r>
              <a:rPr lang="da-DK" dirty="0"/>
              <a:t>- Udform idé</a:t>
            </a:r>
          </a:p>
        </p:txBody>
      </p:sp>
    </p:spTree>
    <p:extLst>
      <p:ext uri="{BB962C8B-B14F-4D97-AF65-F5344CB8AC3E}">
        <p14:creationId xmlns:p14="http://schemas.microsoft.com/office/powerpoint/2010/main" val="157150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C1E24340-4AAA-23B0-6172-CC380002ED5C}"/>
              </a:ext>
              <a:ext uri="{C183D7F6-B498-43B3-948B-1728B52AA6E4}">
                <adec:decorative xmlns:adec="http://schemas.microsoft.com/office/drawing/2017/decorative" xmlns="" val="1"/>
              </a:ext>
            </a:extLst>
          </p:cNvPr>
          <p:cNvPicPr>
            <a:picLocks noChangeAspect="1"/>
          </p:cNvPicPr>
          <p:nvPr/>
        </p:nvPicPr>
        <p:blipFill>
          <a:blip r:embed="rId3"/>
          <a:srcRect t="13478" b="13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itel 3">
            <a:extLst>
              <a:ext uri="{FF2B5EF4-FFF2-40B4-BE49-F238E27FC236}">
                <a16:creationId xmlns:a16="http://schemas.microsoft.com/office/drawing/2014/main" id="{2AF84A5A-EA19-5BB0-2837-A39B1AE6DDF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Eksperimentér med skitser og mockups</a:t>
            </a:r>
          </a:p>
        </p:txBody>
      </p:sp>
      <p:sp>
        <p:nvSpPr>
          <p:cNvPr id="6" name="Tekstfelt 5">
            <a:extLst>
              <a:ext uri="{FF2B5EF4-FFF2-40B4-BE49-F238E27FC236}">
                <a16:creationId xmlns:a16="http://schemas.microsoft.com/office/drawing/2014/main" id="{0D6029DB-A8AA-E43D-A20A-E1F4BC0A50E2}"/>
              </a:ext>
            </a:extLst>
          </p:cNvPr>
          <p:cNvSpPr txBox="1"/>
          <p:nvPr/>
        </p:nvSpPr>
        <p:spPr>
          <a:xfrm>
            <a:off x="651510" y="3752850"/>
            <a:ext cx="11057885" cy="2452687"/>
          </a:xfrm>
          <a:prstGeom prst="rect">
            <a:avLst/>
          </a:prstGeom>
        </p:spPr>
        <p:txBody>
          <a:bodyPr vert="horz" lIns="91440" tIns="45720" rIns="91440" bIns="45720" rtlCol="0" anchor="ctr">
            <a:normAutofit/>
          </a:bodyPr>
          <a:lstStyle/>
          <a:p>
            <a:pPr>
              <a:lnSpc>
                <a:spcPct val="90000"/>
              </a:lnSpc>
              <a:spcAft>
                <a:spcPts val="600"/>
              </a:spcAft>
            </a:pPr>
            <a:endParaRPr lang="da-DK" dirty="0">
              <a:latin typeface="Raleway" panose="020B0503030101060003" pitchFamily="34" charset="77"/>
            </a:endParaRPr>
          </a:p>
          <a:p>
            <a:r>
              <a:rPr lang="da-DK" sz="2000" dirty="0">
                <a:latin typeface="Raleway" panose="020B0503030101060003" pitchFamily="34" charset="77"/>
              </a:rPr>
              <a:t>Eksperimentér med, hvordan jeres valgte idé kan se ud. I kan lave hurtige skitser og – hvis jeres idé egner sig til det – også mockups.</a:t>
            </a:r>
          </a:p>
          <a:p>
            <a:endParaRPr lang="da-DK" sz="2000" dirty="0">
              <a:latin typeface="Raleway" panose="020B0503030101060003" pitchFamily="34" charset="77"/>
            </a:endParaRPr>
          </a:p>
          <a:p>
            <a:r>
              <a:rPr lang="da-DK" sz="2000" dirty="0">
                <a:latin typeface="Raleway" panose="020B0503030101060003" pitchFamily="34" charset="77"/>
              </a:rPr>
              <a:t>I skal bruge denne aktivitet til at undersøge forskellige måder, jeres løsning kan se ud på, inden I vælger den endelige form.</a:t>
            </a:r>
          </a:p>
          <a:p>
            <a:pPr>
              <a:lnSpc>
                <a:spcPct val="90000"/>
              </a:lnSpc>
              <a:spcAft>
                <a:spcPts val="600"/>
              </a:spcAft>
            </a:pPr>
            <a:endParaRPr lang="en-US" dirty="0">
              <a:latin typeface="Raleway" panose="020B0503030101060003" pitchFamily="34" charset="77"/>
            </a:endParaRPr>
          </a:p>
        </p:txBody>
      </p:sp>
    </p:spTree>
    <p:extLst>
      <p:ext uri="{BB962C8B-B14F-4D97-AF65-F5344CB8AC3E}">
        <p14:creationId xmlns:p14="http://schemas.microsoft.com/office/powerpoint/2010/main" val="23633337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3"/>
          <a:srcRect/>
          <a:stretch/>
        </p:blipFill>
        <p:spPr>
          <a:xfrm>
            <a:off x="3937159" y="1619250"/>
            <a:ext cx="8686800" cy="3619500"/>
          </a:xfrm>
        </p:spPr>
      </p:pic>
      <p:sp>
        <p:nvSpPr>
          <p:cNvPr id="2" name="Titel 1">
            <a:extLst>
              <a:ext uri="{FF2B5EF4-FFF2-40B4-BE49-F238E27FC236}">
                <a16:creationId xmlns:a16="http://schemas.microsoft.com/office/drawing/2014/main" id="{41960199-157C-9FCD-E3F8-A03F18EFF428}"/>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Lav et pitch</a:t>
            </a:r>
          </a:p>
        </p:txBody>
      </p:sp>
      <p:sp>
        <p:nvSpPr>
          <p:cNvPr id="6" name="Tekstfelt 5">
            <a:extLst>
              <a:ext uri="{FF2B5EF4-FFF2-40B4-BE49-F238E27FC236}">
                <a16:creationId xmlns:a16="http://schemas.microsoft.com/office/drawing/2014/main" id="{0D6029DB-A8AA-E43D-A20A-E1F4BC0A50E2}"/>
              </a:ext>
            </a:extLst>
          </p:cNvPr>
          <p:cNvSpPr txBox="1"/>
          <p:nvPr/>
        </p:nvSpPr>
        <p:spPr>
          <a:xfrm>
            <a:off x="356235" y="943783"/>
            <a:ext cx="3876132" cy="5201424"/>
          </a:xfrm>
          <a:prstGeom prst="rect">
            <a:avLst/>
          </a:prstGeom>
          <a:noFill/>
        </p:spPr>
        <p:txBody>
          <a:bodyPr wrap="square" rtlCol="0">
            <a:spAutoFit/>
          </a:bodyPr>
          <a:lstStyle/>
          <a:p>
            <a:r>
              <a:rPr lang="da-DK" sz="2000" dirty="0">
                <a:latin typeface="Raleway" panose="020B0503030101060003" pitchFamily="34" charset="77"/>
              </a:rPr>
              <a:t>Når I tror, I har fundet en god form til jeres løsning, kan I prøve at pitche den for en anden gruppe. </a:t>
            </a:r>
          </a:p>
          <a:p>
            <a:endParaRPr lang="da-DK" sz="2000" dirty="0">
              <a:latin typeface="Raleway" panose="020B0503030101060003" pitchFamily="34" charset="77"/>
            </a:endParaRPr>
          </a:p>
          <a:p>
            <a:r>
              <a:rPr lang="da-DK" sz="2000" dirty="0">
                <a:latin typeface="Raleway" panose="020B0503030101060003" pitchFamily="34" charset="77"/>
              </a:rPr>
              <a:t>Jeres pitch skal være kort – max 2 minutter og gerne mindre – og skal helt forklare, hvad jeres løsning går ud på. </a:t>
            </a:r>
          </a:p>
          <a:p>
            <a:endParaRPr lang="da-DK" sz="2000" dirty="0">
              <a:latin typeface="Raleway" panose="020B0503030101060003" pitchFamily="34" charset="77"/>
            </a:endParaRPr>
          </a:p>
          <a:p>
            <a:r>
              <a:rPr lang="da-DK" sz="2000" dirty="0">
                <a:latin typeface="Raleway" panose="020B0503030101060003" pitchFamily="34" charset="77"/>
              </a:rPr>
              <a:t>Bagefter beder I gruppen om at give jer feedback. Forstår de umiddelbart jeres idé, og har de mon gode idéer, I ikke selv har tænkt på? </a:t>
            </a:r>
          </a:p>
          <a:p>
            <a:endParaRPr lang="da-DK" sz="3200" dirty="0">
              <a:latin typeface="Raleway" panose="020B0503030101060003" pitchFamily="34" charset="77"/>
            </a:endParaRPr>
          </a:p>
        </p:txBody>
      </p:sp>
    </p:spTree>
    <p:extLst>
      <p:ext uri="{BB962C8B-B14F-4D97-AF65-F5344CB8AC3E}">
        <p14:creationId xmlns:p14="http://schemas.microsoft.com/office/powerpoint/2010/main" val="1171794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9F7CF-F58B-C1F8-F51D-874FD1E30E1F}"/>
              </a:ext>
              <a:ext uri="{C183D7F6-B498-43B3-948B-1728B52AA6E4}">
                <adec:decorative xmlns:adec="http://schemas.microsoft.com/office/drawing/2017/decorative" xmlns="" val="0"/>
              </a:ext>
            </a:extLst>
          </p:cNvPr>
          <p:cNvSpPr>
            <a:spLocks noGrp="1"/>
          </p:cNvSpPr>
          <p:nvPr>
            <p:ph type="title"/>
          </p:nvPr>
        </p:nvSpPr>
        <p:spPr>
          <a:xfrm>
            <a:off x="553995" y="937418"/>
            <a:ext cx="5542005" cy="1325563"/>
          </a:xfrm>
        </p:spPr>
        <p:txBody>
          <a:bodyPr/>
          <a:lstStyle/>
          <a:p>
            <a:r>
              <a:rPr lang="da-DK"/>
              <a:t>Vigtige begreber</a:t>
            </a:r>
          </a:p>
        </p:txBody>
      </p:sp>
      <p:sp>
        <p:nvSpPr>
          <p:cNvPr id="3" name="Tekstfelt 2">
            <a:extLst>
              <a:ext uri="{FF2B5EF4-FFF2-40B4-BE49-F238E27FC236}">
                <a16:creationId xmlns:a16="http://schemas.microsoft.com/office/drawing/2014/main" id="{AF9BF95B-B363-B325-6523-FB5900BEF37B}"/>
              </a:ext>
              <a:ext uri="{C183D7F6-B498-43B3-948B-1728B52AA6E4}">
                <adec:decorative xmlns:adec="http://schemas.microsoft.com/office/drawing/2017/decorative" xmlns="" val="0"/>
              </a:ext>
            </a:extLst>
          </p:cNvPr>
          <p:cNvSpPr txBox="1"/>
          <p:nvPr/>
        </p:nvSpPr>
        <p:spPr>
          <a:xfrm>
            <a:off x="801611" y="2442168"/>
            <a:ext cx="5750292" cy="2585323"/>
          </a:xfrm>
          <a:prstGeom prst="rect">
            <a:avLst/>
          </a:prstGeom>
          <a:noFill/>
        </p:spPr>
        <p:txBody>
          <a:bodyPr wrap="none" rtlCol="0">
            <a:spAutoFit/>
          </a:bodyPr>
          <a:lstStyle/>
          <a:p>
            <a:pPr marL="342900" indent="-342900">
              <a:buFont typeface="+mj-lt"/>
              <a:buAutoNum type="arabicPeriod"/>
            </a:pPr>
            <a:r>
              <a:rPr lang="da-DK">
                <a:latin typeface="Raleway" panose="020B0503030101060003" pitchFamily="34" charset="77"/>
              </a:rPr>
              <a:t>Gå sammen i makkerpar og se godt på plakaten. </a:t>
            </a:r>
            <a:br>
              <a:rPr lang="da-DK">
                <a:latin typeface="Raleway" panose="020B0503030101060003" pitchFamily="34" charset="77"/>
              </a:rPr>
            </a:br>
            <a:r>
              <a:rPr lang="da-DK">
                <a:latin typeface="Raleway" panose="020B0503030101060003" pitchFamily="34" charset="77"/>
              </a:rPr>
              <a:t>Hvor mange begreber kender I? </a:t>
            </a:r>
            <a:br>
              <a:rPr lang="da-DK">
                <a:latin typeface="Raleway" panose="020B0503030101060003" pitchFamily="34" charset="77"/>
              </a:rPr>
            </a:br>
            <a:r>
              <a:rPr lang="da-DK">
                <a:latin typeface="Raleway" panose="020B0503030101060003" pitchFamily="34" charset="77"/>
              </a:rPr>
              <a:t>Hvilke kender I ikke?</a:t>
            </a:r>
            <a:br>
              <a:rPr lang="da-DK">
                <a:latin typeface="Raleway" panose="020B0503030101060003" pitchFamily="34" charset="77"/>
              </a:rPr>
            </a:br>
            <a:endParaRPr lang="da-DK">
              <a:latin typeface="Raleway" panose="020B0503030101060003" pitchFamily="34" charset="77"/>
            </a:endParaRPr>
          </a:p>
          <a:p>
            <a:pPr marL="342900" indent="-342900">
              <a:buFont typeface="+mj-lt"/>
              <a:buAutoNum type="arabicPeriod"/>
            </a:pPr>
            <a:r>
              <a:rPr lang="da-DK">
                <a:latin typeface="Raleway" panose="020B0503030101060003" pitchFamily="34" charset="77"/>
              </a:rPr>
              <a:t>Fælles drøftelse i klassen:</a:t>
            </a:r>
            <a:br>
              <a:rPr lang="da-DK">
                <a:latin typeface="Raleway" panose="020B0503030101060003" pitchFamily="34" charset="77"/>
              </a:rPr>
            </a:br>
            <a:r>
              <a:rPr lang="da-DK">
                <a:latin typeface="Raleway" panose="020B0503030101060003" pitchFamily="34" charset="77"/>
              </a:rPr>
              <a:t>Hvor mange kender vi i fællesskab?</a:t>
            </a:r>
            <a:br>
              <a:rPr lang="da-DK">
                <a:latin typeface="Raleway" panose="020B0503030101060003" pitchFamily="34" charset="77"/>
              </a:rPr>
            </a:br>
            <a:r>
              <a:rPr lang="da-DK">
                <a:latin typeface="Raleway" panose="020B0503030101060003" pitchFamily="34" charset="77"/>
              </a:rPr>
              <a:t>Hvilke kender vi ikke?</a:t>
            </a:r>
          </a:p>
          <a:p>
            <a:endParaRPr lang="da-DK">
              <a:latin typeface="Raleway" panose="020B0503030101060003" pitchFamily="34" charset="77"/>
            </a:endParaRPr>
          </a:p>
          <a:p>
            <a:endParaRPr lang="da-DK">
              <a:latin typeface="Raleway" panose="020B0503030101060003" pitchFamily="34" charset="77"/>
            </a:endParaRPr>
          </a:p>
        </p:txBody>
      </p:sp>
      <p:pic>
        <p:nvPicPr>
          <p:cNvPr id="5" name="Pladsholder til indhold 3" descr="Billede af plakaten &quot;Begrebsliste&quot;, der kan hentes på Cybermissionens EMU-side">
            <a:extLst>
              <a:ext uri="{FF2B5EF4-FFF2-40B4-BE49-F238E27FC236}">
                <a16:creationId xmlns:a16="http://schemas.microsoft.com/office/drawing/2014/main" id="{10855C24-D456-1A0C-0201-882BCE3122A2}"/>
              </a:ext>
              <a:ext uri="{C183D7F6-B498-43B3-948B-1728B52AA6E4}">
                <adec:decorative xmlns:adec="http://schemas.microsoft.com/office/drawing/2017/decorative" xmlns="" val="0"/>
              </a:ext>
            </a:extLst>
          </p:cNvPr>
          <p:cNvPicPr>
            <a:picLocks noGrp="1" noChangeAspect="1"/>
          </p:cNvPicPr>
          <p:nvPr>
            <p:ph idx="1"/>
          </p:nvPr>
        </p:nvPicPr>
        <p:blipFill>
          <a:blip r:embed="rId2"/>
          <a:stretch>
            <a:fillRect/>
          </a:stretch>
        </p:blipFill>
        <p:spPr>
          <a:xfrm>
            <a:off x="6687720" y="34977"/>
            <a:ext cx="4819619" cy="6823023"/>
          </a:xfrm>
        </p:spPr>
      </p:pic>
    </p:spTree>
    <p:extLst>
      <p:ext uri="{BB962C8B-B14F-4D97-AF65-F5344CB8AC3E}">
        <p14:creationId xmlns:p14="http://schemas.microsoft.com/office/powerpoint/2010/main" val="24972292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3"/>
          <a:srcRect t="13478" b="13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itel 2">
            <a:extLst>
              <a:ext uri="{FF2B5EF4-FFF2-40B4-BE49-F238E27FC236}">
                <a16:creationId xmlns:a16="http://schemas.microsoft.com/office/drawing/2014/main" id="{ADDE86B2-2DE1-A95E-DA59-2A6E5843C54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Forfin skitse eller mockup</a:t>
            </a:r>
          </a:p>
        </p:txBody>
      </p:sp>
      <p:sp>
        <p:nvSpPr>
          <p:cNvPr id="6" name="Tekstfelt 5">
            <a:extLst>
              <a:ext uri="{FF2B5EF4-FFF2-40B4-BE49-F238E27FC236}">
                <a16:creationId xmlns:a16="http://schemas.microsoft.com/office/drawing/2014/main" id="{0D6029DB-A8AA-E43D-A20A-E1F4BC0A50E2}"/>
              </a:ext>
            </a:extLst>
          </p:cNvPr>
          <p:cNvSpPr txBox="1"/>
          <p:nvPr/>
        </p:nvSpPr>
        <p:spPr>
          <a:xfrm>
            <a:off x="685800" y="4366876"/>
            <a:ext cx="11012165" cy="2452687"/>
          </a:xfrm>
          <a:prstGeom prst="rect">
            <a:avLst/>
          </a:prstGeom>
        </p:spPr>
        <p:txBody>
          <a:bodyPr vert="horz" lIns="91440" tIns="45720" rIns="91440" bIns="45720" rtlCol="0" anchor="ctr">
            <a:normAutofit/>
          </a:bodyPr>
          <a:lstStyle/>
          <a:p>
            <a:pPr>
              <a:lnSpc>
                <a:spcPct val="90000"/>
              </a:lnSpc>
              <a:spcAft>
                <a:spcPts val="600"/>
              </a:spcAft>
            </a:pPr>
            <a:r>
              <a:rPr lang="da-DK" sz="2000" dirty="0">
                <a:latin typeface="Raleway" panose="020B0503030101060003" pitchFamily="34" charset="77"/>
              </a:rPr>
              <a:t>I er nu klar til at forfine jeres skitse eller mockup med flere detaljer, så den endnu bedre viser jeres idé.</a:t>
            </a:r>
          </a:p>
          <a:p>
            <a:pPr indent="-228600">
              <a:lnSpc>
                <a:spcPct val="90000"/>
              </a:lnSpc>
              <a:spcAft>
                <a:spcPts val="600"/>
              </a:spcAft>
              <a:buFont typeface="Arial" panose="020B0604020202020204" pitchFamily="34" charset="0"/>
              <a:buChar char="•"/>
            </a:pPr>
            <a:endParaRPr lang="en-US" dirty="0">
              <a:latin typeface="Raleway" panose="020B0503030101060003" pitchFamily="34" charset="77"/>
            </a:endParaRPr>
          </a:p>
          <a:p>
            <a:pPr indent="-228600">
              <a:lnSpc>
                <a:spcPct val="90000"/>
              </a:lnSpc>
              <a:spcAft>
                <a:spcPts val="600"/>
              </a:spcAft>
              <a:buFont typeface="Arial" panose="020B0604020202020204" pitchFamily="34" charset="0"/>
              <a:buChar char="•"/>
            </a:pPr>
            <a:endParaRPr lang="en-US" dirty="0">
              <a:latin typeface="Raleway" panose="020B0503030101060003" pitchFamily="34" charset="77"/>
            </a:endParaRPr>
          </a:p>
          <a:p>
            <a:pPr indent="-228600">
              <a:lnSpc>
                <a:spcPct val="90000"/>
              </a:lnSpc>
              <a:spcAft>
                <a:spcPts val="600"/>
              </a:spcAft>
              <a:buFont typeface="Arial" panose="020B0604020202020204" pitchFamily="34" charset="0"/>
              <a:buChar char="•"/>
            </a:pPr>
            <a:endParaRPr lang="en-US" dirty="0">
              <a:latin typeface="Raleway" panose="020B0503030101060003" pitchFamily="34" charset="77"/>
            </a:endParaRPr>
          </a:p>
          <a:p>
            <a:pPr indent="-228600">
              <a:lnSpc>
                <a:spcPct val="90000"/>
              </a:lnSpc>
              <a:spcAft>
                <a:spcPts val="600"/>
              </a:spcAft>
              <a:buFont typeface="Arial" panose="020B0604020202020204" pitchFamily="34" charset="0"/>
              <a:buChar char="•"/>
            </a:pPr>
            <a:endParaRPr lang="en-US" dirty="0">
              <a:latin typeface="Raleway" panose="020B0503030101060003" pitchFamily="34" charset="77"/>
            </a:endParaRPr>
          </a:p>
        </p:txBody>
      </p:sp>
    </p:spTree>
    <p:extLst>
      <p:ext uri="{BB962C8B-B14F-4D97-AF65-F5344CB8AC3E}">
        <p14:creationId xmlns:p14="http://schemas.microsoft.com/office/powerpoint/2010/main" val="3568125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A8D0DD">
            <a:alpha val="50000"/>
          </a:srgbClr>
        </a:solidFill>
        <a:effectLst/>
      </p:bgPr>
    </p:bg>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2"/>
          <a:srcRect/>
          <a:stretch/>
        </p:blipFill>
        <p:spPr>
          <a:xfrm>
            <a:off x="455023" y="1464617"/>
            <a:ext cx="7086600" cy="2952750"/>
          </a:xfrm>
        </p:spPr>
      </p:pic>
      <p:sp>
        <p:nvSpPr>
          <p:cNvPr id="2" name="Titel 5">
            <a:extLst>
              <a:ext uri="{FF2B5EF4-FFF2-40B4-BE49-F238E27FC236}">
                <a16:creationId xmlns:a16="http://schemas.microsoft.com/office/drawing/2014/main" id="{739F5628-AC78-45FE-10CA-7EAD04B1E098}"/>
              </a:ext>
            </a:extLst>
          </p:cNvPr>
          <p:cNvSpPr>
            <a:spLocks noGrp="1"/>
          </p:cNvSpPr>
          <p:nvPr>
            <p:ph type="title"/>
          </p:nvPr>
        </p:nvSpPr>
        <p:spPr>
          <a:xfrm>
            <a:off x="838200" y="365125"/>
            <a:ext cx="10515600" cy="1325563"/>
          </a:xfrm>
        </p:spPr>
        <p:txBody>
          <a:bodyPr/>
          <a:lstStyle/>
          <a:p>
            <a:r>
              <a:rPr lang="da-DK" dirty="0">
                <a:latin typeface="Raleway" panose="020B0503030101060003" pitchFamily="34" charset="77"/>
                <a:ea typeface="Open Sans" panose="020B0606030504020204" pitchFamily="34" charset="0"/>
                <a:cs typeface="Open Sans" panose="020B0606030504020204" pitchFamily="34" charset="0"/>
              </a:rPr>
              <a:t>Udvidet aktivitet: Design</a:t>
            </a:r>
          </a:p>
        </p:txBody>
      </p:sp>
      <p:sp>
        <p:nvSpPr>
          <p:cNvPr id="6" name="Tekstfelt 5">
            <a:extLst>
              <a:ext uri="{FF2B5EF4-FFF2-40B4-BE49-F238E27FC236}">
                <a16:creationId xmlns:a16="http://schemas.microsoft.com/office/drawing/2014/main" id="{0D6029DB-A8AA-E43D-A20A-E1F4BC0A50E2}"/>
              </a:ext>
            </a:extLst>
          </p:cNvPr>
          <p:cNvSpPr txBox="1"/>
          <p:nvPr/>
        </p:nvSpPr>
        <p:spPr>
          <a:xfrm>
            <a:off x="4137660" y="4158539"/>
            <a:ext cx="6807926" cy="1692771"/>
          </a:xfrm>
          <a:prstGeom prst="rect">
            <a:avLst/>
          </a:prstGeom>
          <a:noFill/>
        </p:spPr>
        <p:txBody>
          <a:bodyPr wrap="square" rtlCol="0">
            <a:spAutoFit/>
          </a:bodyPr>
          <a:lstStyle/>
          <a:p>
            <a:r>
              <a:rPr lang="da-DK" sz="2000" dirty="0">
                <a:latin typeface="Raleway" panose="020B0503030101060003" pitchFamily="34" charset="77"/>
              </a:rPr>
              <a:t>Hvis I har tid til det, kan I for eksempel lave en </a:t>
            </a:r>
            <a:r>
              <a:rPr lang="da-DK" sz="2000" dirty="0" err="1">
                <a:latin typeface="Raleway" panose="020B0503030101060003" pitchFamily="34" charset="77"/>
              </a:rPr>
              <a:t>målfast</a:t>
            </a:r>
            <a:r>
              <a:rPr lang="da-DK" sz="2000" dirty="0">
                <a:latin typeface="Raleway" panose="020B0503030101060003" pitchFamily="34" charset="77"/>
              </a:rPr>
              <a:t> arbejdstegning, et detaljeret storyboard, et lydspor eller en rentegnet skitse, hvor farver, størrelse, former, tekst eller andet fremgår. </a:t>
            </a:r>
          </a:p>
          <a:p>
            <a:endParaRPr lang="da-DK" sz="2400" dirty="0">
              <a:latin typeface="Raleway" panose="020B0503030101060003" pitchFamily="34" charset="77"/>
            </a:endParaRPr>
          </a:p>
        </p:txBody>
      </p:sp>
    </p:spTree>
    <p:extLst>
      <p:ext uri="{BB962C8B-B14F-4D97-AF65-F5344CB8AC3E}">
        <p14:creationId xmlns:p14="http://schemas.microsoft.com/office/powerpoint/2010/main" val="1509992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3"/>
          <a:srcRect/>
          <a:stretch/>
        </p:blipFill>
        <p:spPr>
          <a:xfrm>
            <a:off x="1695449" y="2824162"/>
            <a:ext cx="8801102" cy="3667125"/>
          </a:xfrm>
        </p:spPr>
      </p:pic>
      <p:sp>
        <p:nvSpPr>
          <p:cNvPr id="2" name="Titel 1">
            <a:extLst>
              <a:ext uri="{FF2B5EF4-FFF2-40B4-BE49-F238E27FC236}">
                <a16:creationId xmlns:a16="http://schemas.microsoft.com/office/drawing/2014/main" id="{819AC0E0-005C-C82D-01B0-F98CE4F5649D}"/>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Feedback</a:t>
            </a:r>
          </a:p>
        </p:txBody>
      </p:sp>
      <p:sp>
        <p:nvSpPr>
          <p:cNvPr id="6" name="Tekstfelt 5">
            <a:extLst>
              <a:ext uri="{FF2B5EF4-FFF2-40B4-BE49-F238E27FC236}">
                <a16:creationId xmlns:a16="http://schemas.microsoft.com/office/drawing/2014/main" id="{0D6029DB-A8AA-E43D-A20A-E1F4BC0A50E2}"/>
              </a:ext>
            </a:extLst>
          </p:cNvPr>
          <p:cNvSpPr txBox="1"/>
          <p:nvPr/>
        </p:nvSpPr>
        <p:spPr>
          <a:xfrm>
            <a:off x="609600" y="1447859"/>
            <a:ext cx="10972800" cy="2308324"/>
          </a:xfrm>
          <a:prstGeom prst="rect">
            <a:avLst/>
          </a:prstGeom>
          <a:noFill/>
        </p:spPr>
        <p:txBody>
          <a:bodyPr wrap="square" rtlCol="0">
            <a:spAutoFit/>
          </a:bodyPr>
          <a:lstStyle/>
          <a:p>
            <a:r>
              <a:rPr lang="da-DK" sz="2000" dirty="0">
                <a:latin typeface="Raleway" panose="020B0503030101060003" pitchFamily="34" charset="77"/>
              </a:rPr>
              <a:t>Igen kan I bruge en anden gruppe til at give jer feedback på jeres design – denne gang mere detaljeret, end da I pitchede, for nu har I jo lagt jer fast på den overordnede idé.</a:t>
            </a:r>
          </a:p>
          <a:p>
            <a:endParaRPr lang="da-DK" sz="2400" dirty="0">
              <a:latin typeface="Raleway" panose="020B0503030101060003" pitchFamily="34" charset="77"/>
            </a:endParaRPr>
          </a:p>
          <a:p>
            <a:endParaRPr lang="da-DK" sz="2400" dirty="0">
              <a:latin typeface="Raleway" panose="020B0503030101060003" pitchFamily="34" charset="77"/>
            </a:endParaRPr>
          </a:p>
          <a:p>
            <a:endParaRPr lang="da-DK" sz="2400" dirty="0">
              <a:latin typeface="Raleway" panose="020B0503030101060003" pitchFamily="34" charset="77"/>
            </a:endParaRPr>
          </a:p>
          <a:p>
            <a:endParaRPr lang="da-DK" sz="3200" dirty="0">
              <a:latin typeface="Raleway" panose="020B0503030101060003" pitchFamily="34" charset="77"/>
            </a:endParaRPr>
          </a:p>
        </p:txBody>
      </p:sp>
    </p:spTree>
    <p:extLst>
      <p:ext uri="{BB962C8B-B14F-4D97-AF65-F5344CB8AC3E}">
        <p14:creationId xmlns:p14="http://schemas.microsoft.com/office/powerpoint/2010/main" val="161186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0852DD8B-729D-7C5D-673B-DF45623E18C0}"/>
              </a:ext>
              <a:ext uri="{C183D7F6-B498-43B3-948B-1728B52AA6E4}">
                <adec:decorative xmlns:adec="http://schemas.microsoft.com/office/drawing/2017/decorative" xmlns="" val="1"/>
              </a:ext>
            </a:extLst>
          </p:cNvPr>
          <p:cNvPicPr>
            <a:picLocks noChangeAspect="1"/>
          </p:cNvPicPr>
          <p:nvPr/>
        </p:nvPicPr>
        <p:blipFill>
          <a:blip r:embed="rId2">
            <a:alphaModFix amt="20000"/>
          </a:blip>
          <a:srcRect/>
          <a:stretch/>
        </p:blipFill>
        <p:spPr>
          <a:xfrm>
            <a:off x="5334000" y="367030"/>
            <a:ext cx="6858000" cy="6858000"/>
          </a:xfrm>
          <a:prstGeom prst="rect">
            <a:avLst/>
          </a:prstGeom>
          <a:noFill/>
        </p:spPr>
      </p:pic>
      <p:pic>
        <p:nvPicPr>
          <p:cNvPr id="6" name="Billede 5">
            <a:extLst>
              <a:ext uri="{FF2B5EF4-FFF2-40B4-BE49-F238E27FC236}">
                <a16:creationId xmlns:a16="http://schemas.microsoft.com/office/drawing/2014/main" id="{78EB2736-72F3-8693-5AAD-7C78E2C95918}"/>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5334000" y="367030"/>
            <a:ext cx="6858000" cy="6858000"/>
          </a:xfrm>
          <a:prstGeom prst="rect">
            <a:avLst/>
          </a:prstGeom>
          <a:noFill/>
        </p:spPr>
      </p:pic>
      <p:pic>
        <p:nvPicPr>
          <p:cNvPr id="8" name="Billede 7" descr="Innovationscirklen med fremhævning af fase 2 &quot;Skaber&quot;">
            <a:extLst>
              <a:ext uri="{FF2B5EF4-FFF2-40B4-BE49-F238E27FC236}">
                <a16:creationId xmlns:a16="http://schemas.microsoft.com/office/drawing/2014/main" id="{E78C2BE0-AFB9-FAEE-B2F5-D6073F7171CD}"/>
              </a:ext>
            </a:extLst>
          </p:cNvPr>
          <p:cNvPicPr>
            <a:picLocks noChangeAspect="1"/>
          </p:cNvPicPr>
          <p:nvPr/>
        </p:nvPicPr>
        <p:blipFill>
          <a:blip r:embed="rId4">
            <a:alphaModFix amt="20000"/>
          </a:blip>
          <a:stretch>
            <a:fillRect/>
          </a:stretch>
        </p:blipFill>
        <p:spPr>
          <a:xfrm>
            <a:off x="5334000" y="367030"/>
            <a:ext cx="6858000" cy="6858000"/>
          </a:xfrm>
          <a:prstGeom prst="rect">
            <a:avLst/>
          </a:prstGeom>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0" y="15558"/>
            <a:ext cx="10941803" cy="1084579"/>
          </a:xfrm>
        </p:spPr>
        <p:txBody>
          <a:bodyPr>
            <a:normAutofit/>
          </a:bodyPr>
          <a:lstStyle/>
          <a:p>
            <a:r>
              <a:rPr lang="da-DK" sz="5400" dirty="0"/>
              <a:t>Design- og konstruktionsfasen del 2</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496490" y="1865313"/>
            <a:ext cx="7303770" cy="1655762"/>
          </a:xfrm>
        </p:spPr>
        <p:txBody>
          <a:bodyPr/>
          <a:lstStyle/>
          <a:p>
            <a:r>
              <a:rPr lang="da-DK" dirty="0"/>
              <a:t>- Skab prototype eller produkt</a:t>
            </a:r>
          </a:p>
        </p:txBody>
      </p:sp>
    </p:spTree>
    <p:extLst>
      <p:ext uri="{BB962C8B-B14F-4D97-AF65-F5344CB8AC3E}">
        <p14:creationId xmlns:p14="http://schemas.microsoft.com/office/powerpoint/2010/main" val="27416940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C7FDA6D6-A48A-184C-430C-51C5798B190D}"/>
              </a:ext>
              <a:ext uri="{C183D7F6-B498-43B3-948B-1728B52AA6E4}">
                <adec:decorative xmlns:adec="http://schemas.microsoft.com/office/drawing/2017/decorative" xmlns="" val="1"/>
              </a:ext>
            </a:extLst>
          </p:cNvPr>
          <p:cNvPicPr>
            <a:picLocks noChangeAspect="1"/>
          </p:cNvPicPr>
          <p:nvPr/>
        </p:nvPicPr>
        <p:blipFill>
          <a:blip r:embed="rId3"/>
          <a:srcRect l="2896" r="2896"/>
          <a:stretch/>
        </p:blipFill>
        <p:spPr>
          <a:xfrm>
            <a:off x="4501021" y="3402266"/>
            <a:ext cx="7765146" cy="3434400"/>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4"/>
          <a:srcRect l="2822" r="2822"/>
          <a:stretch/>
        </p:blipFill>
        <p:spPr>
          <a:xfrm>
            <a:off x="4320540" y="106410"/>
            <a:ext cx="7608572" cy="3359859"/>
          </a:xfrm>
          <a:prstGeom prst="rect">
            <a:avLst/>
          </a:prstGeom>
        </p:spPr>
      </p:pic>
      <p:sp>
        <p:nvSpPr>
          <p:cNvPr id="3" name="Titel 2">
            <a:extLst>
              <a:ext uri="{FF2B5EF4-FFF2-40B4-BE49-F238E27FC236}">
                <a16:creationId xmlns:a16="http://schemas.microsoft.com/office/drawing/2014/main" id="{9BA1D342-D3D7-AE05-FBB8-6FDDE6DEC17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Konstruér løsning</a:t>
            </a:r>
          </a:p>
        </p:txBody>
      </p:sp>
      <p:sp>
        <p:nvSpPr>
          <p:cNvPr id="6" name="Tekstfelt 5">
            <a:extLst>
              <a:ext uri="{FF2B5EF4-FFF2-40B4-BE49-F238E27FC236}">
                <a16:creationId xmlns:a16="http://schemas.microsoft.com/office/drawing/2014/main" id="{0D6029DB-A8AA-E43D-A20A-E1F4BC0A50E2}"/>
              </a:ext>
            </a:extLst>
          </p:cNvPr>
          <p:cNvSpPr txBox="1"/>
          <p:nvPr/>
        </p:nvSpPr>
        <p:spPr>
          <a:xfrm>
            <a:off x="1026781" y="1055981"/>
            <a:ext cx="3384000" cy="4820575"/>
          </a:xfrm>
          <a:prstGeom prst="rect">
            <a:avLst/>
          </a:prstGeom>
        </p:spPr>
        <p:txBody>
          <a:bodyPr vert="horz" lIns="91440" tIns="45720" rIns="91440" bIns="45720" rtlCol="0">
            <a:normAutofit/>
          </a:bodyPr>
          <a:lstStyle/>
          <a:p>
            <a:pPr>
              <a:lnSpc>
                <a:spcPct val="90000"/>
              </a:lnSpc>
              <a:spcAft>
                <a:spcPts val="600"/>
              </a:spcAft>
            </a:pPr>
            <a:r>
              <a:rPr lang="da-DK" sz="2000" dirty="0">
                <a:solidFill>
                  <a:schemeClr val="tx1">
                    <a:alpha val="60000"/>
                  </a:schemeClr>
                </a:solidFill>
                <a:latin typeface="Raleway" panose="020B0503030101060003" pitchFamily="34" charset="77"/>
              </a:rPr>
              <a:t>Nu skal der bygges, optages, tegnes, programmeres eller hvad der nu skal til for rent faktisk at skabe jeres løsning.</a:t>
            </a:r>
          </a:p>
          <a:p>
            <a:pPr>
              <a:lnSpc>
                <a:spcPct val="90000"/>
              </a:lnSpc>
              <a:spcAft>
                <a:spcPts val="600"/>
              </a:spcAft>
            </a:pPr>
            <a:endParaRPr lang="da-DK" sz="2000" dirty="0">
              <a:solidFill>
                <a:schemeClr val="tx1">
                  <a:alpha val="60000"/>
                </a:schemeClr>
              </a:solidFill>
              <a:latin typeface="Raleway" panose="020B0503030101060003" pitchFamily="34" charset="77"/>
            </a:endParaRPr>
          </a:p>
          <a:p>
            <a:pPr>
              <a:lnSpc>
                <a:spcPct val="90000"/>
              </a:lnSpc>
              <a:spcAft>
                <a:spcPts val="600"/>
              </a:spcAft>
            </a:pPr>
            <a:r>
              <a:rPr lang="da-DK" sz="2000" dirty="0">
                <a:solidFill>
                  <a:schemeClr val="tx1">
                    <a:alpha val="60000"/>
                  </a:schemeClr>
                </a:solidFill>
                <a:latin typeface="Raleway" panose="020B0503030101060003" pitchFamily="34" charset="77"/>
              </a:rPr>
              <a:t>  </a:t>
            </a:r>
          </a:p>
          <a:p>
            <a:pPr>
              <a:lnSpc>
                <a:spcPct val="90000"/>
              </a:lnSpc>
              <a:spcAft>
                <a:spcPts val="600"/>
              </a:spcAft>
            </a:pPr>
            <a:endParaRPr lang="da-DK" sz="2000" dirty="0">
              <a:solidFill>
                <a:schemeClr val="tx1">
                  <a:alpha val="60000"/>
                </a:schemeClr>
              </a:solidFill>
              <a:latin typeface="Raleway" panose="020B0503030101060003" pitchFamily="34" charset="77"/>
            </a:endParaRPr>
          </a:p>
          <a:p>
            <a:pPr indent="-228600">
              <a:lnSpc>
                <a:spcPct val="90000"/>
              </a:lnSpc>
              <a:spcAft>
                <a:spcPts val="600"/>
              </a:spcAft>
              <a:buFont typeface="Arial" panose="020B0604020202020204" pitchFamily="34" charset="0"/>
              <a:buChar char="•"/>
            </a:pPr>
            <a:endParaRPr lang="da-DK" sz="2000" dirty="0">
              <a:solidFill>
                <a:schemeClr val="tx1">
                  <a:alpha val="60000"/>
                </a:schemeClr>
              </a:solidFill>
              <a:latin typeface="Raleway" panose="020B0503030101060003" pitchFamily="34" charset="77"/>
            </a:endParaRPr>
          </a:p>
          <a:p>
            <a:pPr>
              <a:lnSpc>
                <a:spcPct val="90000"/>
              </a:lnSpc>
              <a:spcAft>
                <a:spcPts val="600"/>
              </a:spcAft>
            </a:pPr>
            <a:r>
              <a:rPr lang="da-DK" sz="2000" dirty="0">
                <a:solidFill>
                  <a:schemeClr val="tx1">
                    <a:alpha val="60000"/>
                  </a:schemeClr>
                </a:solidFill>
                <a:latin typeface="Raleway" panose="020B0503030101060003" pitchFamily="34" charset="77"/>
              </a:rPr>
              <a:t>Hvis I ændrer i jeres design undervejs, kan I bruge </a:t>
            </a:r>
            <a:r>
              <a:rPr lang="da-DK" sz="2000" dirty="0" err="1">
                <a:solidFill>
                  <a:schemeClr val="tx1">
                    <a:alpha val="60000"/>
                  </a:schemeClr>
                </a:solidFill>
                <a:latin typeface="Raleway" panose="020B0503030101060003" pitchFamily="34" charset="77"/>
              </a:rPr>
              <a:t>notearket</a:t>
            </a:r>
            <a:r>
              <a:rPr lang="da-DK" sz="2000" dirty="0">
                <a:solidFill>
                  <a:schemeClr val="tx1">
                    <a:alpha val="60000"/>
                  </a:schemeClr>
                </a:solidFill>
                <a:latin typeface="Raleway" panose="020B0503030101060003" pitchFamily="34" charset="77"/>
              </a:rPr>
              <a:t> til at skrive ned, hvorfor.</a:t>
            </a:r>
          </a:p>
        </p:txBody>
      </p:sp>
    </p:spTree>
    <p:extLst>
      <p:ext uri="{BB962C8B-B14F-4D97-AF65-F5344CB8AC3E}">
        <p14:creationId xmlns:p14="http://schemas.microsoft.com/office/powerpoint/2010/main" val="2038798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78EB2736-72F3-8693-5AAD-7C78E2C95918}"/>
              </a:ext>
              <a:ext uri="{C183D7F6-B498-43B3-948B-1728B52AA6E4}">
                <adec:decorative xmlns:adec="http://schemas.microsoft.com/office/drawing/2017/decorative" xmlns="" val="1"/>
              </a:ext>
            </a:extLst>
          </p:cNvPr>
          <p:cNvPicPr>
            <a:picLocks noChangeAspect="1"/>
          </p:cNvPicPr>
          <p:nvPr/>
        </p:nvPicPr>
        <p:blipFill>
          <a:blip r:embed="rId3">
            <a:alphaModFix amt="20000"/>
          </a:blip>
          <a:stretch>
            <a:fillRect/>
          </a:stretch>
        </p:blipFill>
        <p:spPr>
          <a:xfrm>
            <a:off x="5333998" y="41362"/>
            <a:ext cx="6858000" cy="6858000"/>
          </a:xfrm>
          <a:prstGeom prst="rect">
            <a:avLst/>
          </a:prstGeom>
          <a:noFill/>
        </p:spPr>
      </p:pic>
      <p:pic>
        <p:nvPicPr>
          <p:cNvPr id="8" name="Billede 7">
            <a:extLst>
              <a:ext uri="{FF2B5EF4-FFF2-40B4-BE49-F238E27FC236}">
                <a16:creationId xmlns:a16="http://schemas.microsoft.com/office/drawing/2014/main" id="{E78C2BE0-AFB9-FAEE-B2F5-D6073F7171CD}"/>
              </a:ext>
              <a:ext uri="{C183D7F6-B498-43B3-948B-1728B52AA6E4}">
                <adec:decorative xmlns:adec="http://schemas.microsoft.com/office/drawing/2017/decorative" xmlns="" val="1"/>
              </a:ext>
            </a:extLst>
          </p:cNvPr>
          <p:cNvPicPr>
            <a:picLocks noChangeAspect="1"/>
          </p:cNvPicPr>
          <p:nvPr/>
        </p:nvPicPr>
        <p:blipFill>
          <a:blip r:embed="rId4">
            <a:alphaModFix amt="20000"/>
          </a:blip>
          <a:stretch>
            <a:fillRect/>
          </a:stretch>
        </p:blipFill>
        <p:spPr>
          <a:xfrm>
            <a:off x="5333998" y="41362"/>
            <a:ext cx="6858000" cy="6858000"/>
          </a:xfrm>
          <a:prstGeom prst="rect">
            <a:avLst/>
          </a:prstGeom>
        </p:spPr>
      </p:pic>
      <p:pic>
        <p:nvPicPr>
          <p:cNvPr id="5" name="Billede 4" descr="Innovationscirklen med fremhævning af fase 3 &quot;Handler&quot;">
            <a:extLst>
              <a:ext uri="{FF2B5EF4-FFF2-40B4-BE49-F238E27FC236}">
                <a16:creationId xmlns:a16="http://schemas.microsoft.com/office/drawing/2014/main" id="{0852DD8B-729D-7C5D-673B-DF45623E18C0}"/>
              </a:ext>
            </a:extLst>
          </p:cNvPr>
          <p:cNvPicPr>
            <a:picLocks noChangeAspect="1"/>
          </p:cNvPicPr>
          <p:nvPr/>
        </p:nvPicPr>
        <p:blipFill>
          <a:blip r:embed="rId5">
            <a:alphaModFix/>
          </a:blip>
          <a:srcRect/>
          <a:stretch/>
        </p:blipFill>
        <p:spPr>
          <a:xfrm>
            <a:off x="5333998" y="41362"/>
            <a:ext cx="6858000" cy="6858000"/>
          </a:xfrm>
          <a:prstGeom prst="rect">
            <a:avLst/>
          </a:prstGeom>
          <a:noFill/>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1" y="15558"/>
            <a:ext cx="6858000" cy="1084579"/>
          </a:xfrm>
        </p:spPr>
        <p:txBody>
          <a:bodyPr>
            <a:normAutofit/>
          </a:bodyPr>
          <a:lstStyle/>
          <a:p>
            <a:r>
              <a:rPr lang="da-DK" sz="5400" dirty="0"/>
              <a:t>Handlefasen del 1</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222884" y="1773238"/>
            <a:ext cx="7303770" cy="1655762"/>
          </a:xfrm>
        </p:spPr>
        <p:txBody>
          <a:bodyPr/>
          <a:lstStyle/>
          <a:p>
            <a:r>
              <a:rPr lang="da-DK" dirty="0"/>
              <a:t>- Hvordan kan produktet evalueres?</a:t>
            </a:r>
          </a:p>
        </p:txBody>
      </p:sp>
    </p:spTree>
    <p:extLst>
      <p:ext uri="{BB962C8B-B14F-4D97-AF65-F5344CB8AC3E}">
        <p14:creationId xmlns:p14="http://schemas.microsoft.com/office/powerpoint/2010/main" val="22938162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3"/>
          <a:srcRect/>
          <a:stretch/>
        </p:blipFill>
        <p:spPr>
          <a:xfrm>
            <a:off x="180975" y="4096147"/>
            <a:ext cx="5495926" cy="2289969"/>
          </a:xfrm>
        </p:spPr>
      </p:pic>
      <p:pic>
        <p:nvPicPr>
          <p:cNvPr id="2" name="Pladsholder til indhold 4">
            <a:extLst>
              <a:ext uri="{FF2B5EF4-FFF2-40B4-BE49-F238E27FC236}">
                <a16:creationId xmlns:a16="http://schemas.microsoft.com/office/drawing/2014/main" id="{C1E24340-4AAA-23B0-6172-CC380002ED5C}"/>
              </a:ext>
              <a:ext uri="{C183D7F6-B498-43B3-948B-1728B52AA6E4}">
                <adec:decorative xmlns:adec="http://schemas.microsoft.com/office/drawing/2017/decorative" xmlns="" val="1"/>
              </a:ext>
            </a:extLst>
          </p:cNvPr>
          <p:cNvPicPr>
            <a:picLocks noChangeAspect="1"/>
          </p:cNvPicPr>
          <p:nvPr/>
        </p:nvPicPr>
        <p:blipFill>
          <a:blip r:embed="rId4"/>
          <a:srcRect/>
          <a:stretch/>
        </p:blipFill>
        <p:spPr>
          <a:xfrm>
            <a:off x="6515100" y="4103687"/>
            <a:ext cx="5676900" cy="2365375"/>
          </a:xfrm>
          <a:prstGeom prst="rect">
            <a:avLst/>
          </a:prstGeom>
        </p:spPr>
      </p:pic>
      <p:sp>
        <p:nvSpPr>
          <p:cNvPr id="3" name="Titel 2">
            <a:extLst>
              <a:ext uri="{FF2B5EF4-FFF2-40B4-BE49-F238E27FC236}">
                <a16:creationId xmlns:a16="http://schemas.microsoft.com/office/drawing/2014/main" id="{CB4A3387-E788-F30A-977F-FB1CBEE63410}"/>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Evaluering af løsning</a:t>
            </a:r>
          </a:p>
        </p:txBody>
      </p:sp>
      <p:sp>
        <p:nvSpPr>
          <p:cNvPr id="6" name="Tekstfelt 5">
            <a:extLst>
              <a:ext uri="{FF2B5EF4-FFF2-40B4-BE49-F238E27FC236}">
                <a16:creationId xmlns:a16="http://schemas.microsoft.com/office/drawing/2014/main" id="{0D6029DB-A8AA-E43D-A20A-E1F4BC0A50E2}"/>
              </a:ext>
            </a:extLst>
          </p:cNvPr>
          <p:cNvSpPr txBox="1"/>
          <p:nvPr/>
        </p:nvSpPr>
        <p:spPr>
          <a:xfrm>
            <a:off x="995362" y="1473577"/>
            <a:ext cx="10201275" cy="2800767"/>
          </a:xfrm>
          <a:prstGeom prst="rect">
            <a:avLst/>
          </a:prstGeom>
          <a:noFill/>
        </p:spPr>
        <p:txBody>
          <a:bodyPr wrap="square" rtlCol="0">
            <a:spAutoFit/>
          </a:bodyPr>
          <a:lstStyle/>
          <a:p>
            <a:r>
              <a:rPr lang="da-DK" sz="2400" dirty="0">
                <a:latin typeface="Raleway" panose="020B0503030101060003" pitchFamily="34" charset="77"/>
              </a:rPr>
              <a:t>Forbered en minipræsentation af jeres løsning for en anden gruppe eller nogle andre af jeres interessenter. </a:t>
            </a:r>
          </a:p>
          <a:p>
            <a:endParaRPr lang="da-DK" sz="2400" dirty="0">
              <a:latin typeface="Raleway" panose="020B0503030101060003" pitchFamily="34" charset="77"/>
            </a:endParaRPr>
          </a:p>
          <a:p>
            <a:r>
              <a:rPr lang="da-DK" sz="2400" dirty="0">
                <a:latin typeface="Raleway" panose="020B0503030101060003" pitchFamily="34" charset="77"/>
              </a:rPr>
              <a:t>Bed dem om at evaluere jeres produkt. Det kan være gennem en styret samtale, hvor I spørger til forskellige elementer, eller et vurderingsskema eller noget helt tredje, I finder på.  </a:t>
            </a:r>
          </a:p>
          <a:p>
            <a:endParaRPr lang="da-DK" sz="3200" dirty="0">
              <a:latin typeface="Raleway" panose="020B0503030101060003" pitchFamily="34" charset="77"/>
            </a:endParaRPr>
          </a:p>
        </p:txBody>
      </p:sp>
    </p:spTree>
    <p:extLst>
      <p:ext uri="{BB962C8B-B14F-4D97-AF65-F5344CB8AC3E}">
        <p14:creationId xmlns:p14="http://schemas.microsoft.com/office/powerpoint/2010/main" val="1065070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A8D0DD">
            <a:alpha val="50000"/>
          </a:srgbClr>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C1E24340-4AAA-23B0-6172-CC380002ED5C}"/>
              </a:ext>
              <a:ext uri="{C183D7F6-B498-43B3-948B-1728B52AA6E4}">
                <adec:decorative xmlns:adec="http://schemas.microsoft.com/office/drawing/2017/decorative" xmlns="" val="1"/>
              </a:ext>
            </a:extLst>
          </p:cNvPr>
          <p:cNvPicPr>
            <a:picLocks noChangeAspect="1"/>
          </p:cNvPicPr>
          <p:nvPr/>
        </p:nvPicPr>
        <p:blipFill>
          <a:blip r:embed="rId2"/>
          <a:srcRect/>
          <a:stretch/>
        </p:blipFill>
        <p:spPr>
          <a:xfrm>
            <a:off x="6515100" y="4320201"/>
            <a:ext cx="5676900" cy="2365375"/>
          </a:xfrm>
          <a:prstGeom prst="rect">
            <a:avLst/>
          </a:prstGeom>
        </p:spPr>
      </p:pic>
      <p:pic>
        <p:nvPicPr>
          <p:cNvPr id="5" name="Pladsholder til indhold 4">
            <a:extLst>
              <a:ext uri="{FF2B5EF4-FFF2-40B4-BE49-F238E27FC236}">
                <a16:creationId xmlns:a16="http://schemas.microsoft.com/office/drawing/2014/main" id="{C00AE282-111C-BAE5-9CBA-32FB8053961A}"/>
              </a:ext>
              <a:ext uri="{C183D7F6-B498-43B3-948B-1728B52AA6E4}">
                <adec:decorative xmlns:adec="http://schemas.microsoft.com/office/drawing/2017/decorative" xmlns="" val="1"/>
              </a:ext>
            </a:extLst>
          </p:cNvPr>
          <p:cNvPicPr>
            <a:picLocks noGrp="1" noChangeAspect="1"/>
          </p:cNvPicPr>
          <p:nvPr>
            <p:ph idx="1"/>
          </p:nvPr>
        </p:nvPicPr>
        <p:blipFill>
          <a:blip r:embed="rId3"/>
          <a:srcRect/>
          <a:stretch/>
        </p:blipFill>
        <p:spPr>
          <a:xfrm>
            <a:off x="6400800" y="1564698"/>
            <a:ext cx="5495926" cy="2289969"/>
          </a:xfrm>
        </p:spPr>
      </p:pic>
      <p:sp>
        <p:nvSpPr>
          <p:cNvPr id="4" name="Titel 5">
            <a:extLst>
              <a:ext uri="{FF2B5EF4-FFF2-40B4-BE49-F238E27FC236}">
                <a16:creationId xmlns:a16="http://schemas.microsoft.com/office/drawing/2014/main" id="{8AB3B54F-EAA6-5F2C-CED0-539DE707F060}"/>
              </a:ext>
            </a:extLst>
          </p:cNvPr>
          <p:cNvSpPr>
            <a:spLocks noGrp="1"/>
          </p:cNvSpPr>
          <p:nvPr>
            <p:ph type="title"/>
          </p:nvPr>
        </p:nvSpPr>
        <p:spPr>
          <a:xfrm>
            <a:off x="838200" y="365125"/>
            <a:ext cx="10515600" cy="1325563"/>
          </a:xfrm>
        </p:spPr>
        <p:txBody>
          <a:bodyPr/>
          <a:lstStyle/>
          <a:p>
            <a:r>
              <a:rPr lang="da-DK" dirty="0">
                <a:latin typeface="Raleway" panose="020B0503030101060003" pitchFamily="34" charset="77"/>
                <a:ea typeface="Open Sans" panose="020B0606030504020204" pitchFamily="34" charset="0"/>
                <a:cs typeface="Open Sans" panose="020B0606030504020204" pitchFamily="34" charset="0"/>
              </a:rPr>
              <a:t>Udvidet aktivitet: Brugertest</a:t>
            </a:r>
          </a:p>
        </p:txBody>
      </p:sp>
      <p:sp>
        <p:nvSpPr>
          <p:cNvPr id="3" name="Tekstfelt 2">
            <a:extLst>
              <a:ext uri="{FF2B5EF4-FFF2-40B4-BE49-F238E27FC236}">
                <a16:creationId xmlns:a16="http://schemas.microsoft.com/office/drawing/2014/main" id="{77ED174B-6B83-FEA6-C807-252F2D3DC06D}"/>
              </a:ext>
            </a:extLst>
          </p:cNvPr>
          <p:cNvSpPr txBox="1"/>
          <p:nvPr/>
        </p:nvSpPr>
        <p:spPr>
          <a:xfrm>
            <a:off x="977265" y="2967335"/>
            <a:ext cx="5118735" cy="830997"/>
          </a:xfrm>
          <a:prstGeom prst="rect">
            <a:avLst/>
          </a:prstGeom>
          <a:noFill/>
        </p:spPr>
        <p:txBody>
          <a:bodyPr wrap="square" rtlCol="0">
            <a:spAutoFit/>
          </a:bodyPr>
          <a:lstStyle/>
          <a:p>
            <a:r>
              <a:rPr lang="da-DK" sz="2400" dirty="0">
                <a:latin typeface="Raleway" panose="020B0503030101060003" pitchFamily="34" charset="77"/>
              </a:rPr>
              <a:t>Hvis I har tid til det, kan I lave en brugertest af jeres produkt. </a:t>
            </a:r>
          </a:p>
        </p:txBody>
      </p:sp>
    </p:spTree>
    <p:extLst>
      <p:ext uri="{BB962C8B-B14F-4D97-AF65-F5344CB8AC3E}">
        <p14:creationId xmlns:p14="http://schemas.microsoft.com/office/powerpoint/2010/main" val="13787487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78EB2736-72F3-8693-5AAD-7C78E2C95918}"/>
              </a:ext>
              <a:ext uri="{C183D7F6-B498-43B3-948B-1728B52AA6E4}">
                <adec:decorative xmlns:adec="http://schemas.microsoft.com/office/drawing/2017/decorative" xmlns="" val="1"/>
              </a:ext>
            </a:extLst>
          </p:cNvPr>
          <p:cNvPicPr>
            <a:picLocks noChangeAspect="1"/>
          </p:cNvPicPr>
          <p:nvPr/>
        </p:nvPicPr>
        <p:blipFill>
          <a:blip r:embed="rId2">
            <a:alphaModFix amt="20000"/>
          </a:blip>
          <a:stretch>
            <a:fillRect/>
          </a:stretch>
        </p:blipFill>
        <p:spPr>
          <a:xfrm>
            <a:off x="5333998" y="41362"/>
            <a:ext cx="6858000" cy="6858000"/>
          </a:xfrm>
          <a:prstGeom prst="rect">
            <a:avLst/>
          </a:prstGeom>
          <a:noFill/>
        </p:spPr>
      </p:pic>
      <p:pic>
        <p:nvPicPr>
          <p:cNvPr id="8" name="Billede 7">
            <a:extLst>
              <a:ext uri="{FF2B5EF4-FFF2-40B4-BE49-F238E27FC236}">
                <a16:creationId xmlns:a16="http://schemas.microsoft.com/office/drawing/2014/main" id="{E78C2BE0-AFB9-FAEE-B2F5-D6073F7171CD}"/>
              </a:ext>
              <a:ext uri="{C183D7F6-B498-43B3-948B-1728B52AA6E4}">
                <adec:decorative xmlns:adec="http://schemas.microsoft.com/office/drawing/2017/decorative" xmlns="" val="1"/>
              </a:ext>
            </a:extLst>
          </p:cNvPr>
          <p:cNvPicPr>
            <a:picLocks noChangeAspect="1"/>
          </p:cNvPicPr>
          <p:nvPr/>
        </p:nvPicPr>
        <p:blipFill>
          <a:blip r:embed="rId3">
            <a:alphaModFix amt="20000"/>
          </a:blip>
          <a:stretch>
            <a:fillRect/>
          </a:stretch>
        </p:blipFill>
        <p:spPr>
          <a:xfrm>
            <a:off x="5334000" y="41362"/>
            <a:ext cx="6858000" cy="6858000"/>
          </a:xfrm>
          <a:prstGeom prst="rect">
            <a:avLst/>
          </a:prstGeom>
        </p:spPr>
      </p:pic>
      <p:pic>
        <p:nvPicPr>
          <p:cNvPr id="5" name="Billede 4" descr="Innovationscirklen med fremhævning af fase 3 &quot;Handler&quot;">
            <a:extLst>
              <a:ext uri="{FF2B5EF4-FFF2-40B4-BE49-F238E27FC236}">
                <a16:creationId xmlns:a16="http://schemas.microsoft.com/office/drawing/2014/main" id="{0852DD8B-729D-7C5D-673B-DF45623E18C0}"/>
              </a:ext>
            </a:extLst>
          </p:cNvPr>
          <p:cNvPicPr>
            <a:picLocks noChangeAspect="1"/>
          </p:cNvPicPr>
          <p:nvPr/>
        </p:nvPicPr>
        <p:blipFill>
          <a:blip r:embed="rId4">
            <a:alphaModFix/>
          </a:blip>
          <a:srcRect/>
          <a:stretch/>
        </p:blipFill>
        <p:spPr>
          <a:xfrm>
            <a:off x="5330585" y="41362"/>
            <a:ext cx="6858000" cy="6858000"/>
          </a:xfrm>
          <a:prstGeom prst="rect">
            <a:avLst/>
          </a:prstGeom>
          <a:noFill/>
        </p:spPr>
      </p:pic>
      <p:sp>
        <p:nvSpPr>
          <p:cNvPr id="2" name="Titel 1">
            <a:extLst>
              <a:ext uri="{FF2B5EF4-FFF2-40B4-BE49-F238E27FC236}">
                <a16:creationId xmlns:a16="http://schemas.microsoft.com/office/drawing/2014/main" id="{B8DF0C3C-79E2-5510-D88F-4AE887360928}"/>
              </a:ext>
            </a:extLst>
          </p:cNvPr>
          <p:cNvSpPr>
            <a:spLocks noGrp="1"/>
          </p:cNvSpPr>
          <p:nvPr>
            <p:ph type="ctrTitle"/>
          </p:nvPr>
        </p:nvSpPr>
        <p:spPr>
          <a:xfrm>
            <a:off x="1" y="15558"/>
            <a:ext cx="6858000" cy="1084579"/>
          </a:xfrm>
        </p:spPr>
        <p:txBody>
          <a:bodyPr>
            <a:normAutofit/>
          </a:bodyPr>
          <a:lstStyle/>
          <a:p>
            <a:r>
              <a:rPr lang="da-DK" sz="5400" dirty="0"/>
              <a:t>Handlefasen del 2</a:t>
            </a:r>
          </a:p>
        </p:txBody>
      </p:sp>
      <p:sp>
        <p:nvSpPr>
          <p:cNvPr id="3" name="Undertitel 2">
            <a:extLst>
              <a:ext uri="{FF2B5EF4-FFF2-40B4-BE49-F238E27FC236}">
                <a16:creationId xmlns:a16="http://schemas.microsoft.com/office/drawing/2014/main" id="{2764D67D-B186-3EF4-5CC3-D8DE6431F8DE}"/>
              </a:ext>
            </a:extLst>
          </p:cNvPr>
          <p:cNvSpPr>
            <a:spLocks noGrp="1"/>
          </p:cNvSpPr>
          <p:nvPr>
            <p:ph type="subTitle" idx="1"/>
          </p:nvPr>
        </p:nvSpPr>
        <p:spPr>
          <a:xfrm>
            <a:off x="-222884" y="1773238"/>
            <a:ext cx="7303770" cy="1655762"/>
          </a:xfrm>
        </p:spPr>
        <p:txBody>
          <a:bodyPr/>
          <a:lstStyle/>
          <a:p>
            <a:r>
              <a:rPr lang="da-DK" dirty="0"/>
              <a:t>- Hvordan kan produktet præsenteres?</a:t>
            </a:r>
          </a:p>
        </p:txBody>
      </p:sp>
    </p:spTree>
    <p:extLst>
      <p:ext uri="{BB962C8B-B14F-4D97-AF65-F5344CB8AC3E}">
        <p14:creationId xmlns:p14="http://schemas.microsoft.com/office/powerpoint/2010/main" val="37316633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id="{C1E24340-4AAA-23B0-6172-CC380002ED5C}"/>
              </a:ext>
              <a:ext uri="{C183D7F6-B498-43B3-948B-1728B52AA6E4}">
                <adec:decorative xmlns:adec="http://schemas.microsoft.com/office/drawing/2017/decorative" xmlns="" val="1"/>
              </a:ext>
            </a:extLst>
          </p:cNvPr>
          <p:cNvPicPr>
            <a:picLocks noChangeAspect="1"/>
          </p:cNvPicPr>
          <p:nvPr/>
        </p:nvPicPr>
        <p:blipFill>
          <a:blip r:embed="rId3"/>
          <a:srcRect t="13478" b="134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itel 2">
            <a:extLst>
              <a:ext uri="{FF2B5EF4-FFF2-40B4-BE49-F238E27FC236}">
                <a16:creationId xmlns:a16="http://schemas.microsoft.com/office/drawing/2014/main" id="{2CE34570-A06F-284C-B8E0-47665F4ACAC2}"/>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da-DK" dirty="0"/>
              <a:t>Præsentation</a:t>
            </a:r>
          </a:p>
        </p:txBody>
      </p:sp>
      <p:sp>
        <p:nvSpPr>
          <p:cNvPr id="6" name="Tekstfelt 5">
            <a:extLst>
              <a:ext uri="{FF2B5EF4-FFF2-40B4-BE49-F238E27FC236}">
                <a16:creationId xmlns:a16="http://schemas.microsoft.com/office/drawing/2014/main" id="{0D6029DB-A8AA-E43D-A20A-E1F4BC0A50E2}"/>
              </a:ext>
            </a:extLst>
          </p:cNvPr>
          <p:cNvSpPr txBox="1"/>
          <p:nvPr/>
        </p:nvSpPr>
        <p:spPr>
          <a:xfrm>
            <a:off x="697230" y="3752850"/>
            <a:ext cx="11012165" cy="3105140"/>
          </a:xfrm>
          <a:prstGeom prst="rect">
            <a:avLst/>
          </a:prstGeom>
        </p:spPr>
        <p:txBody>
          <a:bodyPr vert="horz" lIns="91440" tIns="45720" rIns="91440" bIns="45720" rtlCol="0" anchor="ctr">
            <a:normAutofit/>
          </a:bodyPr>
          <a:lstStyle/>
          <a:p>
            <a:pPr>
              <a:lnSpc>
                <a:spcPct val="90000"/>
              </a:lnSpc>
              <a:spcAft>
                <a:spcPts val="600"/>
              </a:spcAft>
            </a:pPr>
            <a:r>
              <a:rPr lang="da-DK" sz="2000" dirty="0">
                <a:latin typeface="Raleway" panose="020B0503030101060003" pitchFamily="34" charset="77"/>
              </a:rPr>
              <a:t>Lav en præsentation for klassen, som maksimalt må vare 5 minutter. I jeres præsentation skal I sige noget om: </a:t>
            </a:r>
          </a:p>
          <a:p>
            <a:pPr marL="342900" indent="-228600">
              <a:lnSpc>
                <a:spcPct val="90000"/>
              </a:lnSpc>
              <a:spcAft>
                <a:spcPts val="600"/>
              </a:spcAft>
              <a:buFont typeface="Arial" panose="020B0604020202020204" pitchFamily="34" charset="0"/>
              <a:buChar char="•"/>
            </a:pPr>
            <a:endParaRPr lang="da-DK" sz="2000" dirty="0">
              <a:latin typeface="Raleway" panose="020B0503030101060003" pitchFamily="34" charset="77"/>
            </a:endParaRPr>
          </a:p>
          <a:p>
            <a:pPr marL="285750" indent="-228600" fontAlgn="base">
              <a:lnSpc>
                <a:spcPct val="90000"/>
              </a:lnSpc>
              <a:spcAft>
                <a:spcPts val="600"/>
              </a:spcAft>
              <a:buFont typeface="Arial" panose="020B0604020202020204" pitchFamily="34" charset="0"/>
              <a:buChar char="•"/>
            </a:pPr>
            <a:r>
              <a:rPr lang="da-DK" sz="2000" dirty="0">
                <a:latin typeface="Raleway" panose="020B0503030101060003" pitchFamily="34" charset="77"/>
              </a:rPr>
              <a:t>jeres mission</a:t>
            </a:r>
          </a:p>
          <a:p>
            <a:pPr marL="285750" indent="-228600" fontAlgn="base">
              <a:lnSpc>
                <a:spcPct val="90000"/>
              </a:lnSpc>
              <a:spcAft>
                <a:spcPts val="600"/>
              </a:spcAft>
              <a:buFont typeface="Arial" panose="020B0604020202020204" pitchFamily="34" charset="0"/>
              <a:buChar char="•"/>
            </a:pPr>
            <a:r>
              <a:rPr lang="da-DK" sz="2000" dirty="0">
                <a:latin typeface="Raleway" panose="020B0503030101060003" pitchFamily="34" charset="77"/>
              </a:rPr>
              <a:t>jeres designproces fra den første idé til den færdige løsning</a:t>
            </a:r>
          </a:p>
          <a:p>
            <a:pPr marL="285750" indent="-228600" fontAlgn="base">
              <a:lnSpc>
                <a:spcPct val="90000"/>
              </a:lnSpc>
              <a:spcAft>
                <a:spcPts val="600"/>
              </a:spcAft>
              <a:buFont typeface="Arial" panose="020B0604020202020204" pitchFamily="34" charset="0"/>
              <a:buChar char="•"/>
            </a:pPr>
            <a:r>
              <a:rPr lang="da-DK" sz="2000" dirty="0">
                <a:latin typeface="Raleway" panose="020B0503030101060003" pitchFamily="34" charset="77"/>
              </a:rPr>
              <a:t>jeres tanker om, hvordan jeres produkt kan løse jeres mission</a:t>
            </a:r>
          </a:p>
          <a:p>
            <a:pPr marL="285750" indent="-228600" fontAlgn="base">
              <a:lnSpc>
                <a:spcPct val="90000"/>
              </a:lnSpc>
              <a:spcAft>
                <a:spcPts val="600"/>
              </a:spcAft>
              <a:buFont typeface="Arial" panose="020B0604020202020204" pitchFamily="34" charset="0"/>
              <a:buChar char="•"/>
            </a:pPr>
            <a:r>
              <a:rPr lang="da-DK" sz="2000" dirty="0">
                <a:latin typeface="Raleway" panose="020B0503030101060003" pitchFamily="34" charset="77"/>
              </a:rPr>
              <a:t>hvordan andre har evalueret jeres løsning</a:t>
            </a:r>
          </a:p>
          <a:p>
            <a:pPr marL="285750" indent="-228600" fontAlgn="base">
              <a:lnSpc>
                <a:spcPct val="90000"/>
              </a:lnSpc>
              <a:spcAft>
                <a:spcPts val="600"/>
              </a:spcAft>
              <a:buFont typeface="Arial" panose="020B0604020202020204" pitchFamily="34" charset="0"/>
              <a:buChar char="•"/>
            </a:pPr>
            <a:r>
              <a:rPr lang="da-DK" sz="2000" dirty="0">
                <a:latin typeface="Raleway" panose="020B0503030101060003" pitchFamily="34" charset="77"/>
              </a:rPr>
              <a:t>jeres erfaringer fra jeres brugertest, hvis I har lavet sådan en.</a:t>
            </a:r>
          </a:p>
          <a:p>
            <a:pPr indent="-228600">
              <a:lnSpc>
                <a:spcPct val="90000"/>
              </a:lnSpc>
              <a:spcAft>
                <a:spcPts val="600"/>
              </a:spcAft>
              <a:buFont typeface="Arial" panose="020B0604020202020204" pitchFamily="34" charset="0"/>
              <a:buChar char="•"/>
            </a:pPr>
            <a:endParaRPr lang="en-US" sz="1500" dirty="0">
              <a:latin typeface="Raleway" panose="020B0503030101060003" pitchFamily="34" charset="77"/>
            </a:endParaRPr>
          </a:p>
          <a:p>
            <a:pPr indent="-228600">
              <a:lnSpc>
                <a:spcPct val="90000"/>
              </a:lnSpc>
              <a:spcAft>
                <a:spcPts val="600"/>
              </a:spcAft>
              <a:buFont typeface="Arial" panose="020B0604020202020204" pitchFamily="34" charset="0"/>
              <a:buChar char="•"/>
            </a:pPr>
            <a:endParaRPr lang="en-US" sz="1500" dirty="0">
              <a:latin typeface="Raleway" panose="020B0503030101060003" pitchFamily="34" charset="77"/>
            </a:endParaRPr>
          </a:p>
        </p:txBody>
      </p:sp>
    </p:spTree>
    <p:extLst>
      <p:ext uri="{BB962C8B-B14F-4D97-AF65-F5344CB8AC3E}">
        <p14:creationId xmlns:p14="http://schemas.microsoft.com/office/powerpoint/2010/main" val="2051744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A5860A-A092-47BC-4739-6E9788E380AB}"/>
              </a:ext>
            </a:extLst>
          </p:cNvPr>
          <p:cNvSpPr>
            <a:spLocks noGrp="1"/>
          </p:cNvSpPr>
          <p:nvPr>
            <p:ph type="title"/>
          </p:nvPr>
        </p:nvSpPr>
        <p:spPr>
          <a:xfrm>
            <a:off x="290307" y="791845"/>
            <a:ext cx="10515600" cy="1325563"/>
          </a:xfrm>
        </p:spPr>
        <p:txBody>
          <a:bodyPr/>
          <a:lstStyle/>
          <a:p>
            <a:r>
              <a:rPr lang="da-DK"/>
              <a:t>Hvad er digitale fodspor egentlig?</a:t>
            </a:r>
          </a:p>
        </p:txBody>
      </p:sp>
      <p:pic>
        <p:nvPicPr>
          <p:cNvPr id="5" name="Pladsholder til indhold 4">
            <a:extLst>
              <a:ext uri="{FF2B5EF4-FFF2-40B4-BE49-F238E27FC236}">
                <a16:creationId xmlns:a16="http://schemas.microsoft.com/office/drawing/2014/main" id="{2D3FA18E-4B01-E35F-5479-0DD21F9F3176}"/>
              </a:ext>
              <a:ext uri="{C183D7F6-B498-43B3-948B-1728B52AA6E4}">
                <adec:decorative xmlns:adec="http://schemas.microsoft.com/office/drawing/2017/decorative" xmlns="" val="1"/>
              </a:ext>
            </a:extLst>
          </p:cNvPr>
          <p:cNvPicPr>
            <a:picLocks noGrp="1" noChangeAspect="1"/>
          </p:cNvPicPr>
          <p:nvPr>
            <p:ph idx="1"/>
          </p:nvPr>
        </p:nvPicPr>
        <p:blipFill>
          <a:blip r:embed="rId2"/>
          <a:stretch>
            <a:fillRect/>
          </a:stretch>
        </p:blipFill>
        <p:spPr>
          <a:xfrm>
            <a:off x="9417573" y="791845"/>
            <a:ext cx="2260600" cy="2273300"/>
          </a:xfrm>
        </p:spPr>
      </p:pic>
      <p:sp>
        <p:nvSpPr>
          <p:cNvPr id="4" name="Tekstfelt 3">
            <a:extLst>
              <a:ext uri="{FF2B5EF4-FFF2-40B4-BE49-F238E27FC236}">
                <a16:creationId xmlns:a16="http://schemas.microsoft.com/office/drawing/2014/main" id="{DCA8EC32-B461-C510-232A-12826DF8AFF1}"/>
              </a:ext>
            </a:extLst>
          </p:cNvPr>
          <p:cNvSpPr txBox="1"/>
          <p:nvPr/>
        </p:nvSpPr>
        <p:spPr>
          <a:xfrm>
            <a:off x="1209040" y="2413337"/>
            <a:ext cx="6096000" cy="1477328"/>
          </a:xfrm>
          <a:prstGeom prst="rect">
            <a:avLst/>
          </a:prstGeom>
          <a:noFill/>
        </p:spPr>
        <p:txBody>
          <a:bodyPr wrap="square">
            <a:spAutoFit/>
          </a:bodyPr>
          <a:lstStyle/>
          <a:p>
            <a:r>
              <a:rPr lang="da-DK">
                <a:latin typeface="Raleway" panose="020B0503030101060003" pitchFamily="34" charset="77"/>
              </a:rPr>
              <a:t>På plakaten står der en smule om digitale fodspor, men hvad betyder det helt præcist?</a:t>
            </a:r>
          </a:p>
          <a:p>
            <a:endParaRPr lang="da-DK">
              <a:latin typeface="Raleway" panose="020B0503030101060003" pitchFamily="34" charset="77"/>
            </a:endParaRPr>
          </a:p>
          <a:p>
            <a:r>
              <a:rPr lang="da-DK">
                <a:latin typeface="Raleway" panose="020B0503030101060003" pitchFamily="34" charset="77"/>
              </a:rPr>
              <a:t>Forsøg sammen med din makker at lave en liste over, hvad I opfatter som digitale fodspor.</a:t>
            </a:r>
          </a:p>
        </p:txBody>
      </p:sp>
    </p:spTree>
    <p:extLst>
      <p:ext uri="{BB962C8B-B14F-4D97-AF65-F5344CB8AC3E}">
        <p14:creationId xmlns:p14="http://schemas.microsoft.com/office/powerpoint/2010/main" val="37259610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D9797-A14A-4ADA-6A8B-D53B4286B44E}"/>
              </a:ext>
            </a:extLst>
          </p:cNvPr>
          <p:cNvSpPr>
            <a:spLocks noGrp="1"/>
          </p:cNvSpPr>
          <p:nvPr>
            <p:ph type="title"/>
          </p:nvPr>
        </p:nvSpPr>
        <p:spPr/>
        <p:txBody>
          <a:bodyPr/>
          <a:lstStyle/>
          <a:p>
            <a:r>
              <a:rPr lang="da-DK" dirty="0"/>
              <a:t>Til læreren: Note 6</a:t>
            </a:r>
          </a:p>
        </p:txBody>
      </p:sp>
      <p:sp>
        <p:nvSpPr>
          <p:cNvPr id="12" name="Tekstfelt 11">
            <a:extLst>
              <a:ext uri="{FF2B5EF4-FFF2-40B4-BE49-F238E27FC236}">
                <a16:creationId xmlns:a16="http://schemas.microsoft.com/office/drawing/2014/main" id="{1DAA3E3A-FE9B-618A-909A-AC5AAAA8D206}"/>
              </a:ext>
            </a:extLst>
          </p:cNvPr>
          <p:cNvSpPr txBox="1"/>
          <p:nvPr/>
        </p:nvSpPr>
        <p:spPr>
          <a:xfrm>
            <a:off x="838201" y="1977390"/>
            <a:ext cx="10740390" cy="2862322"/>
          </a:xfrm>
          <a:prstGeom prst="rect">
            <a:avLst/>
          </a:prstGeom>
          <a:noFill/>
        </p:spPr>
        <p:txBody>
          <a:bodyPr wrap="square" rtlCol="0">
            <a:spAutoFit/>
          </a:bodyPr>
          <a:lstStyle/>
          <a:p>
            <a:r>
              <a:rPr lang="da-DK" dirty="0">
                <a:latin typeface="Raleway" panose="020B0503030101060003" pitchFamily="34" charset="77"/>
              </a:rPr>
              <a:t>Når eleverne er færdige med deres missioner og har fremlagt for hinanden, kan du vælge </a:t>
            </a:r>
          </a:p>
          <a:p>
            <a:r>
              <a:rPr lang="da-DK" dirty="0">
                <a:latin typeface="Raleway" panose="020B0503030101060003" pitchFamily="34" charset="77"/>
              </a:rPr>
              <a:t>at afrunde forløbet med 1-2 lektioner, hvor I samler op på alt det nye, eleverne har lært. </a:t>
            </a:r>
          </a:p>
          <a:p>
            <a:endParaRPr lang="da-DK" dirty="0">
              <a:latin typeface="Raleway" panose="020B0503030101060003" pitchFamily="34" charset="77"/>
            </a:endParaRPr>
          </a:p>
          <a:p>
            <a:r>
              <a:rPr lang="da-DK" dirty="0">
                <a:latin typeface="Raleway" panose="020B0503030101060003" pitchFamily="34" charset="77"/>
              </a:rPr>
              <a:t>På slide 61 – 63 finder du forslag til, hvad afrundingen for eksempel kan bestå af.</a:t>
            </a:r>
          </a:p>
          <a:p>
            <a:endParaRPr lang="da-DK" dirty="0">
              <a:latin typeface="Raleway" panose="020B0503030101060003" pitchFamily="34" charset="77"/>
            </a:endParaRPr>
          </a:p>
          <a:p>
            <a:r>
              <a:rPr lang="da-DK" dirty="0">
                <a:latin typeface="Raleway" panose="020B0503030101060003" pitchFamily="34" charset="77"/>
              </a:rPr>
              <a:t>Hvis I ønsker at deltage i </a:t>
            </a:r>
            <a:r>
              <a:rPr lang="da-DK" dirty="0" err="1">
                <a:latin typeface="Raleway" panose="020B0503030101060003" pitchFamily="34" charset="77"/>
              </a:rPr>
              <a:t>Cybermissionens</a:t>
            </a:r>
            <a:r>
              <a:rPr lang="da-DK" dirty="0">
                <a:latin typeface="Raleway" panose="020B0503030101060003" pitchFamily="34" charset="77"/>
              </a:rPr>
              <a:t> konkurrence, er det også nu, I skal udvælge en bestemt løsning og producere en lille film (max 5 minutter), der præsenterer den. </a:t>
            </a:r>
            <a:br>
              <a:rPr lang="da-DK" dirty="0">
                <a:latin typeface="Raleway" panose="020B0503030101060003" pitchFamily="34" charset="77"/>
              </a:rPr>
            </a:br>
            <a:r>
              <a:rPr lang="da-DK" dirty="0">
                <a:latin typeface="Raleway" panose="020B0503030101060003" pitchFamily="34" charset="77"/>
              </a:rPr>
              <a:t/>
            </a:r>
            <a:br>
              <a:rPr lang="da-DK" dirty="0">
                <a:latin typeface="Raleway" panose="020B0503030101060003" pitchFamily="34" charset="77"/>
              </a:rPr>
            </a:br>
            <a:r>
              <a:rPr lang="da-DK" dirty="0">
                <a:latin typeface="Raleway" panose="020B0503030101060003" pitchFamily="34" charset="77"/>
              </a:rPr>
              <a:t>Du kan se mere om, hvordan I deltager i konkurrencen, på </a:t>
            </a:r>
            <a:r>
              <a:rPr lang="da-DK" dirty="0" err="1">
                <a:latin typeface="Raleway" panose="020B0503030101060003" pitchFamily="34" charset="77"/>
              </a:rPr>
              <a:t>Cybermissionens</a:t>
            </a:r>
            <a:r>
              <a:rPr lang="da-DK" dirty="0">
                <a:latin typeface="Raleway" panose="020B0503030101060003" pitchFamily="34" charset="77"/>
              </a:rPr>
              <a:t> EMU-side, hvor du også finder sidste års vinderfilm.</a:t>
            </a:r>
          </a:p>
        </p:txBody>
      </p:sp>
    </p:spTree>
    <p:extLst>
      <p:ext uri="{BB962C8B-B14F-4D97-AF65-F5344CB8AC3E}">
        <p14:creationId xmlns:p14="http://schemas.microsoft.com/office/powerpoint/2010/main" val="3060904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93AE06-24CE-0313-C114-4E93F61D8597}"/>
              </a:ext>
            </a:extLst>
          </p:cNvPr>
          <p:cNvSpPr>
            <a:spLocks noGrp="1"/>
          </p:cNvSpPr>
          <p:nvPr>
            <p:ph type="title"/>
          </p:nvPr>
        </p:nvSpPr>
        <p:spPr/>
        <p:txBody>
          <a:bodyPr/>
          <a:lstStyle/>
          <a:p>
            <a:r>
              <a:rPr lang="da-DK"/>
              <a:t>Afrunding</a:t>
            </a:r>
          </a:p>
        </p:txBody>
      </p:sp>
      <p:pic>
        <p:nvPicPr>
          <p:cNvPr id="5" name="Billede 4" descr="Billede af person og faldskærm">
            <a:extLst>
              <a:ext uri="{FF2B5EF4-FFF2-40B4-BE49-F238E27FC236}">
                <a16:creationId xmlns:a16="http://schemas.microsoft.com/office/drawing/2014/main" id="{B028B683-9D3F-788C-8E44-8E0BEFF664D9}"/>
              </a:ext>
            </a:extLst>
          </p:cNvPr>
          <p:cNvPicPr>
            <a:picLocks noChangeAspect="1"/>
          </p:cNvPicPr>
          <p:nvPr/>
        </p:nvPicPr>
        <p:blipFill>
          <a:blip r:embed="rId2"/>
          <a:srcRect/>
          <a:stretch/>
        </p:blipFill>
        <p:spPr>
          <a:xfrm>
            <a:off x="4816021" y="0"/>
            <a:ext cx="6858000" cy="6858000"/>
          </a:xfrm>
          <a:prstGeom prst="rect">
            <a:avLst/>
          </a:prstGeom>
        </p:spPr>
      </p:pic>
    </p:spTree>
    <p:extLst>
      <p:ext uri="{BB962C8B-B14F-4D97-AF65-F5344CB8AC3E}">
        <p14:creationId xmlns:p14="http://schemas.microsoft.com/office/powerpoint/2010/main" val="19511000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9F7CF-F58B-C1F8-F51D-874FD1E30E1F}"/>
              </a:ext>
            </a:extLst>
          </p:cNvPr>
          <p:cNvSpPr>
            <a:spLocks noGrp="1"/>
          </p:cNvSpPr>
          <p:nvPr>
            <p:ph type="title"/>
          </p:nvPr>
        </p:nvSpPr>
        <p:spPr>
          <a:xfrm>
            <a:off x="553995" y="937418"/>
            <a:ext cx="5542005" cy="1325563"/>
          </a:xfrm>
        </p:spPr>
        <p:txBody>
          <a:bodyPr/>
          <a:lstStyle/>
          <a:p>
            <a:r>
              <a:rPr lang="da-DK" dirty="0"/>
              <a:t>Udvid begrebslisten</a:t>
            </a:r>
          </a:p>
        </p:txBody>
      </p:sp>
      <p:sp>
        <p:nvSpPr>
          <p:cNvPr id="3" name="Tekstfelt 2" descr="Billede af plakaten &quot;Begrebsliste&quot;, der kan hentes på Cybermissionens EMU-side ">
            <a:extLst>
              <a:ext uri="{FF2B5EF4-FFF2-40B4-BE49-F238E27FC236}">
                <a16:creationId xmlns:a16="http://schemas.microsoft.com/office/drawing/2014/main" id="{AF9BF95B-B363-B325-6523-FB5900BEF37B}"/>
              </a:ext>
            </a:extLst>
          </p:cNvPr>
          <p:cNvSpPr txBox="1"/>
          <p:nvPr/>
        </p:nvSpPr>
        <p:spPr>
          <a:xfrm>
            <a:off x="801611" y="2442168"/>
            <a:ext cx="5542005" cy="3139321"/>
          </a:xfrm>
          <a:prstGeom prst="rect">
            <a:avLst/>
          </a:prstGeom>
          <a:noFill/>
        </p:spPr>
        <p:txBody>
          <a:bodyPr wrap="square" rtlCol="0">
            <a:spAutoFit/>
          </a:bodyPr>
          <a:lstStyle/>
          <a:p>
            <a:pPr marL="342900" indent="-342900">
              <a:buFont typeface="+mj-lt"/>
              <a:buAutoNum type="arabicPeriod"/>
            </a:pPr>
            <a:r>
              <a:rPr lang="da-DK" dirty="0">
                <a:latin typeface="Raleway" panose="020B0503030101060003" pitchFamily="34" charset="77"/>
              </a:rPr>
              <a:t>Kig på begrebslisten igen. Hvilke nye begreber har I lært? Skriv nye begreber op i fælles oversigt på tavlen.</a:t>
            </a:r>
            <a:br>
              <a:rPr lang="da-DK" dirty="0">
                <a:latin typeface="Raleway" panose="020B0503030101060003" pitchFamily="34" charset="77"/>
              </a:rPr>
            </a:br>
            <a:endParaRPr lang="da-DK" dirty="0">
              <a:latin typeface="Raleway" panose="020B0503030101060003" pitchFamily="34" charset="77"/>
            </a:endParaRPr>
          </a:p>
          <a:p>
            <a:pPr marL="342900" indent="-342900">
              <a:buFont typeface="+mj-lt"/>
              <a:buAutoNum type="arabicPeriod"/>
            </a:pPr>
            <a:r>
              <a:rPr lang="da-DK" dirty="0">
                <a:latin typeface="Raleway" panose="020B0503030101060003" pitchFamily="34" charset="77"/>
              </a:rPr>
              <a:t>Hver gruppe vælger nogle nye begreber fra oversigten, som I vil beskrive.</a:t>
            </a:r>
            <a:br>
              <a:rPr lang="da-DK" dirty="0">
                <a:latin typeface="Raleway" panose="020B0503030101060003" pitchFamily="34" charset="77"/>
              </a:rPr>
            </a:br>
            <a:endParaRPr lang="da-DK" dirty="0">
              <a:latin typeface="Raleway" panose="020B0503030101060003" pitchFamily="34" charset="77"/>
            </a:endParaRPr>
          </a:p>
          <a:p>
            <a:pPr marL="342900" indent="-342900">
              <a:buFont typeface="+mj-lt"/>
              <a:buAutoNum type="arabicPeriod"/>
            </a:pPr>
            <a:r>
              <a:rPr lang="da-DK" dirty="0">
                <a:latin typeface="Raleway" panose="020B0503030101060003" pitchFamily="34" charset="77"/>
              </a:rPr>
              <a:t>Når alle nye begreber er beskrevet, sættes det hele sammen til klassens egen begrebsliste</a:t>
            </a:r>
            <a:br>
              <a:rPr lang="da-DK" dirty="0">
                <a:latin typeface="Raleway" panose="020B0503030101060003" pitchFamily="34" charset="77"/>
              </a:rPr>
            </a:br>
            <a:endParaRPr lang="da-DK" dirty="0">
              <a:latin typeface="Raleway" panose="020B0503030101060003" pitchFamily="34" charset="77"/>
            </a:endParaRPr>
          </a:p>
          <a:p>
            <a:endParaRPr lang="da-DK" dirty="0">
              <a:latin typeface="Raleway" panose="020B0503030101060003" pitchFamily="34" charset="77"/>
            </a:endParaRPr>
          </a:p>
        </p:txBody>
      </p:sp>
      <p:pic>
        <p:nvPicPr>
          <p:cNvPr id="5" name="Pladsholder til indhold 4" descr="Billede af plakaten &quot;Begrebsliste&quot;, der kan hentes på Cybermissionens EMU-side">
            <a:extLst>
              <a:ext uri="{FF2B5EF4-FFF2-40B4-BE49-F238E27FC236}">
                <a16:creationId xmlns:a16="http://schemas.microsoft.com/office/drawing/2014/main" id="{10855C24-D456-1A0C-0201-882BCE3122A2}"/>
              </a:ext>
            </a:extLst>
          </p:cNvPr>
          <p:cNvPicPr>
            <a:picLocks noGrp="1" noChangeAspect="1"/>
          </p:cNvPicPr>
          <p:nvPr>
            <p:ph idx="1"/>
          </p:nvPr>
        </p:nvPicPr>
        <p:blipFill>
          <a:blip r:embed="rId2"/>
          <a:stretch>
            <a:fillRect/>
          </a:stretch>
        </p:blipFill>
        <p:spPr>
          <a:xfrm>
            <a:off x="6687720" y="34977"/>
            <a:ext cx="4819619" cy="6823023"/>
          </a:xfrm>
        </p:spPr>
      </p:pic>
    </p:spTree>
    <p:extLst>
      <p:ext uri="{BB962C8B-B14F-4D97-AF65-F5344CB8AC3E}">
        <p14:creationId xmlns:p14="http://schemas.microsoft.com/office/powerpoint/2010/main" val="5214168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F6D6F10-CF18-5EBD-A67A-7BD0D2D2515A}"/>
              </a:ext>
            </a:extLst>
          </p:cNvPr>
          <p:cNvSpPr>
            <a:spLocks noGrp="1"/>
          </p:cNvSpPr>
          <p:nvPr>
            <p:ph type="title"/>
          </p:nvPr>
        </p:nvSpPr>
        <p:spPr/>
        <p:txBody>
          <a:bodyPr/>
          <a:lstStyle/>
          <a:p>
            <a:r>
              <a:rPr lang="da-DK" dirty="0"/>
              <a:t>Fortæl andre om jeres missioner</a:t>
            </a:r>
          </a:p>
        </p:txBody>
      </p:sp>
      <p:sp>
        <p:nvSpPr>
          <p:cNvPr id="5" name="Tekstfelt 4">
            <a:extLst>
              <a:ext uri="{FF2B5EF4-FFF2-40B4-BE49-F238E27FC236}">
                <a16:creationId xmlns:a16="http://schemas.microsoft.com/office/drawing/2014/main" id="{44BFBA55-160B-A0E9-462F-1D4C551A5EB5}"/>
              </a:ext>
            </a:extLst>
          </p:cNvPr>
          <p:cNvSpPr txBox="1"/>
          <p:nvPr/>
        </p:nvSpPr>
        <p:spPr>
          <a:xfrm>
            <a:off x="798195" y="2228671"/>
            <a:ext cx="10595610" cy="1200329"/>
          </a:xfrm>
          <a:prstGeom prst="rect">
            <a:avLst/>
          </a:prstGeom>
          <a:noFill/>
        </p:spPr>
        <p:txBody>
          <a:bodyPr wrap="square" rtlCol="0">
            <a:spAutoFit/>
          </a:bodyPr>
          <a:lstStyle/>
          <a:p>
            <a:r>
              <a:rPr lang="da-DK" dirty="0">
                <a:latin typeface="Raleway" panose="020B0503030101060003" pitchFamily="34" charset="77"/>
              </a:rPr>
              <a:t>Skriv et lille indlæg om jeres mission, og det I har fundet ud af undervejs om jeres udfordring.</a:t>
            </a:r>
          </a:p>
          <a:p>
            <a:endParaRPr lang="da-DK" dirty="0">
              <a:latin typeface="Raleway" panose="020B0503030101060003" pitchFamily="34" charset="77"/>
            </a:endParaRPr>
          </a:p>
          <a:p>
            <a:r>
              <a:rPr lang="da-DK" dirty="0">
                <a:latin typeface="Raleway" panose="020B0503030101060003" pitchFamily="34" charset="77"/>
              </a:rPr>
              <a:t>Jeres indlæg skal kunne deles i nyhedsbrev på AULA og hænges op på skolen, så forældre og andre elever kan læse om, hvad I har arbejdet med.</a:t>
            </a:r>
          </a:p>
        </p:txBody>
      </p:sp>
    </p:spTree>
    <p:extLst>
      <p:ext uri="{BB962C8B-B14F-4D97-AF65-F5344CB8AC3E}">
        <p14:creationId xmlns:p14="http://schemas.microsoft.com/office/powerpoint/2010/main" val="25022573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1D9797-A14A-4ADA-6A8B-D53B4286B44E}"/>
              </a:ext>
            </a:extLst>
          </p:cNvPr>
          <p:cNvSpPr>
            <a:spLocks noGrp="1"/>
          </p:cNvSpPr>
          <p:nvPr>
            <p:ph type="title"/>
          </p:nvPr>
        </p:nvSpPr>
        <p:spPr>
          <a:xfrm>
            <a:off x="426720" y="378278"/>
            <a:ext cx="10515600" cy="1325563"/>
          </a:xfrm>
        </p:spPr>
        <p:txBody>
          <a:bodyPr/>
          <a:lstStyle/>
          <a:p>
            <a:r>
              <a:rPr lang="da-DK" dirty="0"/>
              <a:t>Til læreren: Note 7</a:t>
            </a:r>
          </a:p>
        </p:txBody>
      </p:sp>
      <p:sp>
        <p:nvSpPr>
          <p:cNvPr id="8" name="Tekstfelt 7">
            <a:extLst>
              <a:ext uri="{FF2B5EF4-FFF2-40B4-BE49-F238E27FC236}">
                <a16:creationId xmlns:a16="http://schemas.microsoft.com/office/drawing/2014/main" id="{1B5DDA26-D645-9056-CA80-208A30F686C0}"/>
              </a:ext>
            </a:extLst>
          </p:cNvPr>
          <p:cNvSpPr txBox="1"/>
          <p:nvPr/>
        </p:nvSpPr>
        <p:spPr>
          <a:xfrm>
            <a:off x="548640" y="1428835"/>
            <a:ext cx="10876208" cy="2585323"/>
          </a:xfrm>
          <a:prstGeom prst="rect">
            <a:avLst/>
          </a:prstGeom>
          <a:noFill/>
        </p:spPr>
        <p:txBody>
          <a:bodyPr wrap="square">
            <a:spAutoFit/>
          </a:bodyPr>
          <a:lstStyle/>
          <a:p>
            <a:r>
              <a:rPr lang="da-DK" sz="2000" dirty="0">
                <a:latin typeface="Raleway" panose="020B0503030101060003" pitchFamily="34" charset="77"/>
              </a:rPr>
              <a:t>Forslag til </a:t>
            </a:r>
            <a:r>
              <a:rPr lang="da-DK" sz="2000" b="1" dirty="0">
                <a:latin typeface="Raleway" panose="020B0503030101060003" pitchFamily="34" charset="77"/>
              </a:rPr>
              <a:t>udskolingselever.</a:t>
            </a:r>
          </a:p>
          <a:p>
            <a:endParaRPr lang="da-DK" dirty="0">
              <a:latin typeface="Raleway" panose="020B0503030101060003" pitchFamily="34" charset="77"/>
            </a:endParaRPr>
          </a:p>
          <a:p>
            <a:r>
              <a:rPr lang="da-DK" dirty="0">
                <a:latin typeface="Raleway" panose="020B0503030101060003" pitchFamily="34" charset="77"/>
              </a:rPr>
              <a:t>Projektet madetomeasure.online er et tysk/østrigsk eksperiment, hvor en skuespiller gennem et år skal forsøge at kopiere et virkeligt menneske, alene ud fra dette menneskes digitale fodspor på udvalgte platforme. Der er lavet en film, der varer 1 time. Man vælger i starten, om man vil se den engelske, tyske eller franske version øverst i højre hjørne. Undervejs bliver seeren stillet forskellige spørgsmål, som skal besvares interaktivt. Til sidst genereres en profil af seeren baseret på svar, browser, længde, der er brugt på de enkelte afsnit, m.m. </a:t>
            </a:r>
          </a:p>
          <a:p>
            <a:endParaRPr lang="da-DK" sz="1600" dirty="0">
              <a:latin typeface="Raleway" panose="020B0503030101060003" pitchFamily="34" charset="77"/>
            </a:endParaRPr>
          </a:p>
        </p:txBody>
      </p:sp>
      <p:pic>
        <p:nvPicPr>
          <p:cNvPr id="5" name="Billede 4" descr="Skærmbillede fra projektet">
            <a:extLst>
              <a:ext uri="{FF2B5EF4-FFF2-40B4-BE49-F238E27FC236}">
                <a16:creationId xmlns:a16="http://schemas.microsoft.com/office/drawing/2014/main" id="{E39C9165-E0D7-CB24-9FC7-4F04DC928595}"/>
              </a:ext>
            </a:extLst>
          </p:cNvPr>
          <p:cNvPicPr>
            <a:picLocks noChangeAspect="1"/>
          </p:cNvPicPr>
          <p:nvPr/>
        </p:nvPicPr>
        <p:blipFill>
          <a:blip r:embed="rId2"/>
          <a:stretch>
            <a:fillRect/>
          </a:stretch>
        </p:blipFill>
        <p:spPr>
          <a:xfrm>
            <a:off x="690190" y="3942132"/>
            <a:ext cx="4814157" cy="2537590"/>
          </a:xfrm>
          <a:prstGeom prst="rect">
            <a:avLst/>
          </a:prstGeom>
        </p:spPr>
      </p:pic>
      <p:sp>
        <p:nvSpPr>
          <p:cNvPr id="3" name="Tekstfelt 2">
            <a:extLst>
              <a:ext uri="{FF2B5EF4-FFF2-40B4-BE49-F238E27FC236}">
                <a16:creationId xmlns:a16="http://schemas.microsoft.com/office/drawing/2014/main" id="{C9C4EC65-99BB-1F6F-1FAC-BF8EFF97F540}"/>
              </a:ext>
            </a:extLst>
          </p:cNvPr>
          <p:cNvSpPr txBox="1"/>
          <p:nvPr/>
        </p:nvSpPr>
        <p:spPr>
          <a:xfrm>
            <a:off x="5786651" y="5062036"/>
            <a:ext cx="5638197" cy="1200329"/>
          </a:xfrm>
          <a:prstGeom prst="rect">
            <a:avLst/>
          </a:prstGeom>
          <a:noFill/>
        </p:spPr>
        <p:txBody>
          <a:bodyPr wrap="square" rtlCol="0">
            <a:spAutoFit/>
          </a:bodyPr>
          <a:lstStyle/>
          <a:p>
            <a:endParaRPr lang="da-DK" dirty="0">
              <a:latin typeface="Raleway" panose="020B0503030101060003" pitchFamily="34" charset="77"/>
            </a:endParaRPr>
          </a:p>
          <a:p>
            <a:r>
              <a:rPr lang="da-DK" dirty="0">
                <a:latin typeface="Raleway" panose="020B0503030101060003" pitchFamily="34" charset="77"/>
              </a:rPr>
              <a:t>Du finder projektet og filmen her: </a:t>
            </a:r>
          </a:p>
          <a:p>
            <a:endParaRPr lang="da-DK" dirty="0">
              <a:latin typeface="Raleway" panose="020B0503030101060003" pitchFamily="34" charset="77"/>
            </a:endParaRPr>
          </a:p>
          <a:p>
            <a:r>
              <a:rPr lang="da-DK" dirty="0">
                <a:latin typeface="Raleway" panose="020B0503030101060003" pitchFamily="34" charset="77"/>
                <a:hlinkClick r:id="rId3"/>
              </a:rPr>
              <a:t>https://www.madetomeasure.online/en/</a:t>
            </a:r>
            <a:r>
              <a:rPr lang="da-DK" dirty="0">
                <a:latin typeface="Raleway" panose="020B0503030101060003" pitchFamily="34" charset="77"/>
              </a:rPr>
              <a:t> </a:t>
            </a:r>
          </a:p>
        </p:txBody>
      </p:sp>
    </p:spTree>
    <p:extLst>
      <p:ext uri="{BB962C8B-B14F-4D97-AF65-F5344CB8AC3E}">
        <p14:creationId xmlns:p14="http://schemas.microsoft.com/office/powerpoint/2010/main" val="3909089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9E4E4"/>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DD8C3D-ADE4-762C-E739-805CC6B9412F}"/>
              </a:ext>
            </a:extLst>
          </p:cNvPr>
          <p:cNvSpPr>
            <a:spLocks noGrp="1"/>
          </p:cNvSpPr>
          <p:nvPr>
            <p:ph type="title"/>
          </p:nvPr>
        </p:nvSpPr>
        <p:spPr/>
        <p:txBody>
          <a:bodyPr/>
          <a:lstStyle/>
          <a:p>
            <a:r>
              <a:rPr lang="da-DK" dirty="0"/>
              <a:t>Til læreren: Note 2</a:t>
            </a:r>
          </a:p>
        </p:txBody>
      </p:sp>
      <p:sp>
        <p:nvSpPr>
          <p:cNvPr id="3" name="Pladsholder til indhold 2">
            <a:extLst>
              <a:ext uri="{FF2B5EF4-FFF2-40B4-BE49-F238E27FC236}">
                <a16:creationId xmlns:a16="http://schemas.microsoft.com/office/drawing/2014/main" id="{012A3F3B-B3D6-268E-5B44-E8FA14376610}"/>
              </a:ext>
            </a:extLst>
          </p:cNvPr>
          <p:cNvSpPr>
            <a:spLocks noGrp="1"/>
          </p:cNvSpPr>
          <p:nvPr>
            <p:ph idx="1"/>
          </p:nvPr>
        </p:nvSpPr>
        <p:spPr>
          <a:xfrm>
            <a:off x="838200" y="1253331"/>
            <a:ext cx="10515600" cy="4351338"/>
          </a:xfrm>
        </p:spPr>
        <p:txBody>
          <a:bodyPr>
            <a:normAutofit fontScale="25000" lnSpcReduction="20000"/>
          </a:bodyPr>
          <a:lstStyle/>
          <a:p>
            <a:pPr marL="0" indent="0">
              <a:lnSpc>
                <a:spcPct val="160000"/>
              </a:lnSpc>
              <a:buNone/>
            </a:pPr>
            <a:r>
              <a:rPr lang="da-DK" sz="6400" dirty="0"/>
              <a:t>Det næste slide (nr. 8) om data er videnstungt og bedst egnet til udskolingen. </a:t>
            </a:r>
          </a:p>
          <a:p>
            <a:pPr marL="0" indent="0">
              <a:lnSpc>
                <a:spcPct val="160000"/>
              </a:lnSpc>
              <a:buNone/>
            </a:pPr>
            <a:r>
              <a:rPr lang="da-DK" sz="6400" dirty="0"/>
              <a:t>Hvis du underviser på mellemtrinnet, kan det sagtens springes over. En stor del af </a:t>
            </a:r>
            <a:r>
              <a:rPr lang="da-DK" sz="6400" dirty="0" err="1"/>
              <a:t>slidets</a:t>
            </a:r>
            <a:r>
              <a:rPr lang="da-DK" sz="6400" dirty="0"/>
              <a:t> indhold vedrørende de personlige, de følsomme og de adfærdsmæssige data indgår i de tre film fra DR </a:t>
            </a:r>
            <a:r>
              <a:rPr lang="da-DK" sz="6400" dirty="0" err="1"/>
              <a:t>ultra</a:t>
            </a:r>
            <a:r>
              <a:rPr lang="da-DK" sz="6400" dirty="0"/>
              <a:t>, som vi lægger op til, at eleverne ser, på det efterfølgende slide (nr. 9).</a:t>
            </a:r>
            <a:br>
              <a:rPr lang="da-DK" sz="6400" dirty="0"/>
            </a:br>
            <a:endParaRPr lang="da-DK" sz="4900" dirty="0"/>
          </a:p>
          <a:p>
            <a:pPr marL="0" indent="0">
              <a:lnSpc>
                <a:spcPct val="160000"/>
              </a:lnSpc>
              <a:buNone/>
            </a:pPr>
            <a:r>
              <a:rPr lang="da-DK" sz="6400" dirty="0"/>
              <a:t>Hvis du gerne vil bruge </a:t>
            </a:r>
            <a:r>
              <a:rPr lang="da-DK" sz="6400" dirty="0" err="1"/>
              <a:t>slidet</a:t>
            </a:r>
            <a:r>
              <a:rPr lang="da-DK" sz="6400" dirty="0"/>
              <a:t>, men har brug for mere viden om indholdet, kan du enten i din egen forberedelse eller sammen med eleverne se de små </a:t>
            </a:r>
            <a:r>
              <a:rPr lang="da-DK" sz="6400" dirty="0" err="1"/>
              <a:t>Tedtalks</a:t>
            </a:r>
            <a:r>
              <a:rPr lang="da-DK" sz="6400" dirty="0"/>
              <a:t> med Pernille Tranberg, som findes på dataforståelse.dk: </a:t>
            </a:r>
            <a:r>
              <a:rPr lang="da-DK" sz="6400" dirty="0">
                <a:hlinkClick r:id="rId3"/>
              </a:rPr>
              <a:t>https://xn--dataforstelse-xfb.dk/#talk</a:t>
            </a:r>
            <a:r>
              <a:rPr lang="da-DK" sz="6400" dirty="0"/>
              <a:t>. Her gennemgås de forskellige typer data, og hvordan de kan bruges og misbruges på godt og ondt.</a:t>
            </a:r>
          </a:p>
          <a:p>
            <a:pPr marL="0" indent="0">
              <a:lnSpc>
                <a:spcPct val="160000"/>
              </a:lnSpc>
              <a:buNone/>
            </a:pPr>
            <a:endParaRPr lang="da-DK" sz="6400" dirty="0"/>
          </a:p>
          <a:p>
            <a:pPr marL="0" indent="0">
              <a:lnSpc>
                <a:spcPct val="160000"/>
              </a:lnSpc>
              <a:buNone/>
            </a:pPr>
            <a:r>
              <a:rPr lang="da-DK" sz="6400" dirty="0"/>
              <a:t>Du kan også give eksempler fra virkeligheden på manipulerende brug; det kan for eksempel være Cambridge </a:t>
            </a:r>
            <a:r>
              <a:rPr lang="da-DK" sz="6400" dirty="0" err="1"/>
              <a:t>Analyticas</a:t>
            </a:r>
            <a:r>
              <a:rPr lang="da-DK" sz="6400" dirty="0"/>
              <a:t> indflydelse på det amerikanske valg, eller spekulationer over, hvordan søgninger på helbredsmæssige forhold, for eksempel Alzheimer eller ensomhed, kan misbruges af 3. part, som gerne vil sælge noget eller finde frem til særligt sårbare mennesker. </a:t>
            </a:r>
            <a:r>
              <a:rPr lang="da-DK" sz="1400" dirty="0"/>
              <a:t/>
            </a:r>
            <a:br>
              <a:rPr lang="da-DK" sz="1400" dirty="0"/>
            </a:br>
            <a:r>
              <a:rPr lang="da-DK" sz="1400" dirty="0"/>
              <a:t/>
            </a:r>
            <a:br>
              <a:rPr lang="da-DK" sz="1400" dirty="0"/>
            </a:br>
            <a:endParaRPr lang="da-DK" sz="1400" dirty="0"/>
          </a:p>
        </p:txBody>
      </p:sp>
    </p:spTree>
    <p:extLst>
      <p:ext uri="{BB962C8B-B14F-4D97-AF65-F5344CB8AC3E}">
        <p14:creationId xmlns:p14="http://schemas.microsoft.com/office/powerpoint/2010/main" val="285685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F9F7CF-F58B-C1F8-F51D-874FD1E30E1F}"/>
              </a:ext>
            </a:extLst>
          </p:cNvPr>
          <p:cNvSpPr>
            <a:spLocks noGrp="1"/>
          </p:cNvSpPr>
          <p:nvPr>
            <p:ph type="title"/>
          </p:nvPr>
        </p:nvSpPr>
        <p:spPr>
          <a:xfrm>
            <a:off x="0" y="0"/>
            <a:ext cx="4236195" cy="1325563"/>
          </a:xfrm>
        </p:spPr>
        <p:txBody>
          <a:bodyPr/>
          <a:lstStyle/>
          <a:p>
            <a:pPr algn="ctr"/>
            <a:r>
              <a:rPr lang="da-DK" dirty="0">
                <a:latin typeface="Raleway" panose="020B0503030101060003" pitchFamily="34" charset="77"/>
                <a:ea typeface="Open Sans Light" panose="020B0306030504020204" pitchFamily="34" charset="0"/>
                <a:cs typeface="Open Sans Light" panose="020B0306030504020204" pitchFamily="34" charset="0"/>
              </a:rPr>
              <a:t>Lidt om data</a:t>
            </a:r>
          </a:p>
        </p:txBody>
      </p:sp>
      <p:pic>
        <p:nvPicPr>
          <p:cNvPr id="6" name="Google Shape;85;p18" descr="Billede, som i håndskrift inddeler dataeksempler i fem kategorier: Personlige, følsomme, adfærd, mønstre og samfund samt industrielle data.">
            <a:extLst>
              <a:ext uri="{FF2B5EF4-FFF2-40B4-BE49-F238E27FC236}">
                <a16:creationId xmlns:a16="http://schemas.microsoft.com/office/drawing/2014/main" id="{A96F6610-C723-DEA9-F619-227C5FBD016E}"/>
              </a:ext>
            </a:extLst>
          </p:cNvPr>
          <p:cNvPicPr preferRelativeResize="0">
            <a:picLocks noGrp="1"/>
          </p:cNvPicPr>
          <p:nvPr>
            <p:ph idx="1"/>
          </p:nvPr>
        </p:nvPicPr>
        <p:blipFill>
          <a:blip r:embed="rId3">
            <a:alphaModFix/>
          </a:blip>
          <a:stretch>
            <a:fillRect/>
          </a:stretch>
        </p:blipFill>
        <p:spPr>
          <a:xfrm>
            <a:off x="4236195" y="0"/>
            <a:ext cx="8012554" cy="6858000"/>
          </a:xfrm>
          <a:prstGeom prst="rect">
            <a:avLst/>
          </a:prstGeom>
          <a:noFill/>
          <a:ln>
            <a:noFill/>
          </a:ln>
        </p:spPr>
      </p:pic>
      <p:sp>
        <p:nvSpPr>
          <p:cNvPr id="7" name="Tekstfelt 6">
            <a:extLst>
              <a:ext uri="{FF2B5EF4-FFF2-40B4-BE49-F238E27FC236}">
                <a16:creationId xmlns:a16="http://schemas.microsoft.com/office/drawing/2014/main" id="{2CE73F31-3AFC-7842-90EF-F8A8068C5DE5}"/>
              </a:ext>
            </a:extLst>
          </p:cNvPr>
          <p:cNvSpPr txBox="1"/>
          <p:nvPr/>
        </p:nvSpPr>
        <p:spPr>
          <a:xfrm>
            <a:off x="6309385" y="6485667"/>
            <a:ext cx="4259499" cy="276999"/>
          </a:xfrm>
          <a:prstGeom prst="rect">
            <a:avLst/>
          </a:prstGeom>
          <a:noFill/>
        </p:spPr>
        <p:txBody>
          <a:bodyPr wrap="none" rtlCol="0">
            <a:spAutoFit/>
          </a:bodyPr>
          <a:lstStyle/>
          <a:p>
            <a:r>
              <a:rPr lang="da-DK" sz="1200">
                <a:latin typeface="Raleway" panose="020B0503030101060003" pitchFamily="34" charset="77"/>
              </a:rPr>
              <a:t>Grafik fra projektet </a:t>
            </a:r>
            <a:r>
              <a:rPr lang="da-DK" sz="1200">
                <a:latin typeface="Raleway" panose="020B0503030101060003" pitchFamily="34" charset="77"/>
                <a:hlinkClick r:id="rId4"/>
              </a:rPr>
              <a:t>www.dataforståelse.dk</a:t>
            </a:r>
            <a:r>
              <a:rPr lang="da-DK" sz="1200">
                <a:latin typeface="Raleway" panose="020B0503030101060003" pitchFamily="34" charset="77"/>
              </a:rPr>
              <a:t> med tilladelse </a:t>
            </a:r>
          </a:p>
        </p:txBody>
      </p:sp>
      <p:graphicFrame>
        <p:nvGraphicFramePr>
          <p:cNvPr id="8" name="Tabel 7">
            <a:extLst>
              <a:ext uri="{FF2B5EF4-FFF2-40B4-BE49-F238E27FC236}">
                <a16:creationId xmlns:a16="http://schemas.microsoft.com/office/drawing/2014/main" id="{322835EC-7DC9-118C-A0A1-A547C3C88321}"/>
              </a:ext>
            </a:extLst>
          </p:cNvPr>
          <p:cNvGraphicFramePr>
            <a:graphicFrameLocks noGrp="1"/>
          </p:cNvGraphicFramePr>
          <p:nvPr>
            <p:extLst>
              <p:ext uri="{D42A27DB-BD31-4B8C-83A1-F6EECF244321}">
                <p14:modId xmlns:p14="http://schemas.microsoft.com/office/powerpoint/2010/main" val="1030069566"/>
              </p:ext>
            </p:extLst>
          </p:nvPr>
        </p:nvGraphicFramePr>
        <p:xfrm>
          <a:off x="178420" y="5471172"/>
          <a:ext cx="11887199" cy="938499"/>
        </p:xfrm>
        <a:graphic>
          <a:graphicData uri="http://schemas.openxmlformats.org/drawingml/2006/table">
            <a:tbl>
              <a:tblPr firstRow="1" firstCol="1" bandRow="1">
                <a:tableStyleId>{5C22544A-7EE6-4342-B048-85BDC9FD1C3A}</a:tableStyleId>
              </a:tblPr>
              <a:tblGrid>
                <a:gridCol w="11887199">
                  <a:extLst>
                    <a:ext uri="{9D8B030D-6E8A-4147-A177-3AD203B41FA5}">
                      <a16:colId xmlns:a16="http://schemas.microsoft.com/office/drawing/2014/main" val="3642091626"/>
                    </a:ext>
                  </a:extLst>
                </a:gridCol>
              </a:tblGrid>
              <a:tr h="938499">
                <a:tc>
                  <a:txBody>
                    <a:bodyPr/>
                    <a:lstStyle/>
                    <a:p>
                      <a:pPr algn="l">
                        <a:lnSpc>
                          <a:spcPct val="115000"/>
                        </a:lnSpc>
                        <a:spcAft>
                          <a:spcPts val="800"/>
                        </a:spcAft>
                      </a:pPr>
                      <a:r>
                        <a:rPr lang="da-DK" sz="1000" b="0" i="0" dirty="0">
                          <a:solidFill>
                            <a:schemeClr val="bg1"/>
                          </a:solidFill>
                          <a:effectLst/>
                          <a:latin typeface="Raleway" panose="020B0503030101060003" pitchFamily="34" charset="77"/>
                          <a:ea typeface="Open Sans Light" panose="020B0306030504020204" pitchFamily="34" charset="0"/>
                          <a:cs typeface="Open Sans Light" panose="020B0306030504020204" pitchFamily="34" charset="0"/>
                        </a:rPr>
                        <a:t>Faktaboks: Persondataforordningen (eller GDPR) er et sæt regler for myndigheder, organisationer og virksomheder, der opbevarer data om personer som f.eks. ansatte, kunder eller brugere. Reglerne indeholder en række krav til, hvordan de skal passe på disse data. Reglerne er til for, at personer, der afgiver deres data, er sikre på, at myndigheden, organisationen og virksomheden passer ordentligt på dem og ikke med- eller modvilligt videregiver dem til uvedkommende parter. Uretmæssig videregivelse af data er nemlig det mest grundlæggende brud på GDPR. Mange af de regler, man ser med den nye persondatalov fra maj 2018, eksisterede også før loven trådte i kraft. Der er dog to store forskelle: der er nu risiko for store bøder, hvis virksomheder og organisationer m.v. ikke overholder persondataforordningen. Derudover skal virksomheder nu forklare, hvad de gør med dine data, og du skal sige ja til, at de må bruge dataene.</a:t>
                      </a:r>
                      <a:r>
                        <a:rPr lang="da-DK" sz="500" b="0" i="0" dirty="0">
                          <a:effectLst/>
                          <a:latin typeface="Raleway" panose="020B0503030101060003" pitchFamily="34" charset="77"/>
                        </a:rPr>
                        <a:t/>
                      </a:r>
                      <a:br>
                        <a:rPr lang="da-DK" sz="500" b="0" i="0" dirty="0">
                          <a:effectLst/>
                          <a:latin typeface="Raleway" panose="020B0503030101060003" pitchFamily="34" charset="77"/>
                        </a:rPr>
                      </a:br>
                      <a:endParaRPr lang="da-DK" sz="400" b="0" i="0" dirty="0">
                        <a:effectLst/>
                        <a:latin typeface="Raleway" panose="020B0503030101060003" pitchFamily="34" charset="77"/>
                        <a:ea typeface="Calibri" panose="020F0502020204030204" pitchFamily="34" charset="0"/>
                        <a:cs typeface="Times New Roman" panose="02020603050405020304" pitchFamily="18" charset="0"/>
                      </a:endParaRPr>
                    </a:p>
                  </a:txBody>
                  <a:tcPr marL="23365" marR="23365" marT="0" marB="0">
                    <a:solidFill>
                      <a:srgbClr val="007697"/>
                    </a:solidFill>
                  </a:tcPr>
                </a:tc>
                <a:extLst>
                  <a:ext uri="{0D108BD9-81ED-4DB2-BD59-A6C34878D82A}">
                    <a16:rowId xmlns:a16="http://schemas.microsoft.com/office/drawing/2014/main" val="1525988270"/>
                  </a:ext>
                </a:extLst>
              </a:tr>
            </a:tbl>
          </a:graphicData>
        </a:graphic>
      </p:graphicFrame>
      <p:sp>
        <p:nvSpPr>
          <p:cNvPr id="9" name="Tekstfelt 8">
            <a:extLst>
              <a:ext uri="{FF2B5EF4-FFF2-40B4-BE49-F238E27FC236}">
                <a16:creationId xmlns:a16="http://schemas.microsoft.com/office/drawing/2014/main" id="{B42922DA-35A7-85AD-17A4-482034F2EB57}"/>
              </a:ext>
            </a:extLst>
          </p:cNvPr>
          <p:cNvSpPr txBox="1"/>
          <p:nvPr/>
        </p:nvSpPr>
        <p:spPr>
          <a:xfrm>
            <a:off x="397093" y="905232"/>
            <a:ext cx="3442008" cy="4293483"/>
          </a:xfrm>
          <a:prstGeom prst="rect">
            <a:avLst/>
          </a:prstGeom>
          <a:noFill/>
        </p:spPr>
        <p:txBody>
          <a:bodyPr wrap="square" rtlCol="0">
            <a:spAutoFit/>
          </a:bodyPr>
          <a:lstStyle/>
          <a:p>
            <a:pPr algn="ctr"/>
            <a:r>
              <a:rPr lang="da-DK" sz="1300">
                <a:latin typeface="Raleway" panose="020B0503030101060003" pitchFamily="34" charset="77"/>
                <a:ea typeface="Open Sans Light" panose="020B0306030504020204" pitchFamily="34" charset="0"/>
                <a:cs typeface="Open Sans Light" panose="020B0306030504020204" pitchFamily="34" charset="0"/>
              </a:rPr>
              <a:t>Kig sammen på de fem datakategorier. </a:t>
            </a:r>
          </a:p>
          <a:p>
            <a:pPr algn="ctr"/>
            <a:endParaRPr lang="da-DK" sz="1300">
              <a:latin typeface="Raleway" panose="020B0503030101060003" pitchFamily="34" charset="77"/>
              <a:ea typeface="Open Sans Light" panose="020B0306030504020204" pitchFamily="34" charset="0"/>
              <a:cs typeface="Open Sans Light" panose="020B0306030504020204" pitchFamily="34" charset="0"/>
            </a:endParaRPr>
          </a:p>
          <a:p>
            <a:pPr algn="ctr"/>
            <a:r>
              <a:rPr lang="da-DK" sz="1300">
                <a:latin typeface="Raleway" panose="020B0503030101060003" pitchFamily="34" charset="77"/>
                <a:ea typeface="Open Sans Light" panose="020B0306030504020204" pitchFamily="34" charset="0"/>
                <a:cs typeface="Open Sans Light" panose="020B0306030504020204" pitchFamily="34" charset="0"/>
              </a:rPr>
              <a:t>Til højre ses data, som er aggregerede, dvs. de kan ikke føres tilbage til personer. Det er fx data fra Danmarks Statistik, eller som ikke har noget med mennesker at gøre. Det er helt uproblematisk at indsamle og bruge den slags data.</a:t>
            </a:r>
          </a:p>
          <a:p>
            <a:pPr algn="ctr"/>
            <a:endParaRPr lang="da-DK" sz="1300">
              <a:latin typeface="Raleway" panose="020B0503030101060003" pitchFamily="34" charset="77"/>
              <a:ea typeface="Open Sans Light" panose="020B0306030504020204" pitchFamily="34" charset="0"/>
              <a:cs typeface="Open Sans Light" panose="020B0306030504020204" pitchFamily="34" charset="0"/>
            </a:endParaRPr>
          </a:p>
          <a:p>
            <a:pPr algn="ctr"/>
            <a:r>
              <a:rPr lang="da-DK" sz="1300">
                <a:latin typeface="Raleway" panose="020B0503030101060003" pitchFamily="34" charset="77"/>
                <a:ea typeface="Open Sans Light" panose="020B0306030504020204" pitchFamily="34" charset="0"/>
                <a:cs typeface="Open Sans Light" panose="020B0306030504020204" pitchFamily="34" charset="0"/>
              </a:rPr>
              <a:t>Til venstre ses data, som har med dig og mig at gøre. Den slags data er vigtige at passe på, og det er problematisk, når virksomheder og andre kan koble personlige, følsomme og adfærdsmæssige data sammen om dig. Så ved de nemlig helt enormt meget om dig og meget mere, end du tror, du har fortalt, og det kan de bruge til at profilere dig og målrette annoncer, politiske kampagner og meget mere, som ubevidst manipulerer med dig. </a:t>
            </a:r>
          </a:p>
        </p:txBody>
      </p:sp>
    </p:spTree>
    <p:extLst>
      <p:ext uri="{BB962C8B-B14F-4D97-AF65-F5344CB8AC3E}">
        <p14:creationId xmlns:p14="http://schemas.microsoft.com/office/powerpoint/2010/main" val="1180909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697"/>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D2A769A-6FEA-CD83-91FA-9445B6078340}"/>
              </a:ext>
            </a:extLst>
          </p:cNvPr>
          <p:cNvSpPr>
            <a:spLocks noGrp="1"/>
          </p:cNvSpPr>
          <p:nvPr>
            <p:ph type="title"/>
          </p:nvPr>
        </p:nvSpPr>
        <p:spPr>
          <a:xfrm>
            <a:off x="981754" y="-116303"/>
            <a:ext cx="11192933" cy="1730534"/>
          </a:xfrm>
        </p:spPr>
        <p:txBody>
          <a:bodyPr vert="horz" lIns="91440" tIns="45720" rIns="91440" bIns="45720" rtlCol="0" anchor="b">
            <a:normAutofit/>
          </a:bodyPr>
          <a:lstStyle/>
          <a:p>
            <a:r>
              <a:rPr lang="da-DK" dirty="0"/>
              <a:t>Tre små film</a:t>
            </a:r>
          </a:p>
        </p:txBody>
      </p:sp>
      <p:sp>
        <p:nvSpPr>
          <p:cNvPr id="4" name="Tekstfelt 3">
            <a:extLst>
              <a:ext uri="{FF2B5EF4-FFF2-40B4-BE49-F238E27FC236}">
                <a16:creationId xmlns:a16="http://schemas.microsoft.com/office/drawing/2014/main" id="{77F74F76-B22C-5631-B6B4-62ACBAC0424C}"/>
              </a:ext>
            </a:extLst>
          </p:cNvPr>
          <p:cNvSpPr txBox="1"/>
          <p:nvPr/>
        </p:nvSpPr>
        <p:spPr>
          <a:xfrm>
            <a:off x="3827880" y="420014"/>
            <a:ext cx="8040438" cy="1647144"/>
          </a:xfrm>
          <a:prstGeom prst="rect">
            <a:avLst/>
          </a:prstGeom>
          <a:solidFill>
            <a:srgbClr val="D23F72"/>
          </a:solidFill>
        </p:spPr>
        <p:txBody>
          <a:bodyPr vert="horz" lIns="91440" tIns="45720" rIns="91440" bIns="45720" rtlCol="0" anchor="ctr">
            <a:normAutofit fontScale="55000" lnSpcReduction="20000"/>
          </a:bodyPr>
          <a:lstStyle/>
          <a:p>
            <a:pPr>
              <a:lnSpc>
                <a:spcPct val="90000"/>
              </a:lnSpc>
              <a:spcAft>
                <a:spcPts val="600"/>
              </a:spcAft>
            </a:pPr>
            <a:endParaRPr lang="da-DK" sz="3100" dirty="0">
              <a:latin typeface="Raleway" panose="020B0503030101060003" pitchFamily="34" charset="77"/>
              <a:ea typeface="Open Sans Light" panose="020B0306030504020204" pitchFamily="34" charset="0"/>
              <a:cs typeface="Open Sans Light" panose="020B0306030504020204" pitchFamily="34" charset="0"/>
            </a:endParaRPr>
          </a:p>
          <a:p>
            <a:pPr algn="ctr">
              <a:lnSpc>
                <a:spcPct val="90000"/>
              </a:lnSpc>
              <a:spcAft>
                <a:spcPts val="600"/>
              </a:spcAft>
            </a:pPr>
            <a:endParaRPr lang="da-DK" sz="3100" dirty="0" smtClean="0">
              <a:solidFill>
                <a:schemeClr val="bg1"/>
              </a:solidFill>
              <a:latin typeface="Raleway" panose="020B0503030101060003" pitchFamily="34" charset="77"/>
              <a:ea typeface="Open Sans Light" panose="020B0306030504020204" pitchFamily="34" charset="0"/>
              <a:cs typeface="Open Sans Light" panose="020B0306030504020204" pitchFamily="34" charset="0"/>
            </a:endParaRPr>
          </a:p>
          <a:p>
            <a:pPr algn="ctr">
              <a:lnSpc>
                <a:spcPct val="90000"/>
              </a:lnSpc>
              <a:spcAft>
                <a:spcPts val="600"/>
              </a:spcAft>
            </a:pPr>
            <a:r>
              <a:rPr lang="da-DK" sz="3100" dirty="0" smtClean="0">
                <a:solidFill>
                  <a:schemeClr val="bg1"/>
                </a:solidFill>
                <a:latin typeface="Raleway" panose="020B0503030101060003" pitchFamily="34" charset="77"/>
                <a:ea typeface="Open Sans Light" panose="020B0306030504020204" pitchFamily="34" charset="0"/>
                <a:cs typeface="Open Sans Light" panose="020B0306030504020204" pitchFamily="34" charset="0"/>
              </a:rPr>
              <a:t>Se </a:t>
            </a:r>
            <a:r>
              <a:rPr lang="da-DK" sz="31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rPr>
              <a:t>først de tre små film og arbejd derefter fælles med spørgsmålene under filmene</a:t>
            </a:r>
            <a:r>
              <a:rPr lang="en-US" sz="31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rPr>
              <a:t>. </a:t>
            </a:r>
          </a:p>
          <a:p>
            <a:pPr algn="ctr">
              <a:lnSpc>
                <a:spcPct val="90000"/>
              </a:lnSpc>
              <a:spcAft>
                <a:spcPts val="600"/>
              </a:spcAft>
            </a:pPr>
            <a:endParaRPr lang="da-DK" sz="24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endParaRPr>
          </a:p>
          <a:p>
            <a:pPr algn="ctr">
              <a:lnSpc>
                <a:spcPct val="90000"/>
              </a:lnSpc>
              <a:spcAft>
                <a:spcPts val="600"/>
              </a:spcAft>
            </a:pPr>
            <a:endParaRPr lang="da-DK" sz="24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endParaRPr>
          </a:p>
          <a:p>
            <a:pPr algn="ctr">
              <a:lnSpc>
                <a:spcPct val="90000"/>
              </a:lnSpc>
              <a:spcAft>
                <a:spcPts val="600"/>
              </a:spcAft>
            </a:pPr>
            <a:r>
              <a:rPr lang="da-DK" sz="26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rPr>
              <a:t>Find film og spørgsmål her: </a:t>
            </a:r>
            <a:r>
              <a:rPr lang="da-DK" sz="26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xmlns="" val="tx"/>
                    </a:ext>
                  </a:extLst>
                </a:hlinkClick>
              </a:rPr>
              <a:t>https://www.dr.dk/skole/ultrabit/mellemtrin/digital-overvaagning</a:t>
            </a:r>
            <a:r>
              <a:rPr lang="da-DK" sz="26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rPr>
              <a:t> </a:t>
            </a:r>
          </a:p>
          <a:p>
            <a:pPr algn="ctr">
              <a:lnSpc>
                <a:spcPct val="90000"/>
              </a:lnSpc>
              <a:spcAft>
                <a:spcPts val="600"/>
              </a:spcAft>
            </a:pPr>
            <a:endParaRPr lang="en-US" sz="2400" dirty="0">
              <a:solidFill>
                <a:schemeClr val="bg1"/>
              </a:solidFill>
              <a:latin typeface="Raleway" panose="020B0503030101060003" pitchFamily="34" charset="77"/>
              <a:ea typeface="Open Sans Light" panose="020B0306030504020204" pitchFamily="34" charset="0"/>
              <a:cs typeface="Open Sans Light" panose="020B0306030504020204" pitchFamily="34" charset="0"/>
            </a:endParaRPr>
          </a:p>
          <a:p>
            <a:pPr>
              <a:lnSpc>
                <a:spcPct val="90000"/>
              </a:lnSpc>
              <a:spcAft>
                <a:spcPts val="600"/>
              </a:spcAft>
            </a:pPr>
            <a:endParaRPr lang="en-US" sz="2000" dirty="0">
              <a:latin typeface="Raleway" panose="020B0503030101060003" pitchFamily="34" charset="77"/>
            </a:endParaRPr>
          </a:p>
          <a:p>
            <a:pPr>
              <a:lnSpc>
                <a:spcPct val="90000"/>
              </a:lnSpc>
              <a:spcAft>
                <a:spcPts val="600"/>
              </a:spcAft>
            </a:pPr>
            <a:endParaRPr lang="en-US" sz="2000" dirty="0">
              <a:latin typeface="Raleway" panose="020B0503030101060003" pitchFamily="34" charset="77"/>
            </a:endParaRPr>
          </a:p>
        </p:txBody>
      </p:sp>
      <p:sp>
        <p:nvSpPr>
          <p:cNvPr id="20"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77"/>
            </a:endParaRPr>
          </a:p>
        </p:txBody>
      </p:sp>
      <p:pic>
        <p:nvPicPr>
          <p:cNvPr id="5" name="Grafik 4" descr="Præsentation med medier med massiv udfyldning">
            <a:extLst>
              <a:ext uri="{FF2B5EF4-FFF2-40B4-BE49-F238E27FC236}">
                <a16:creationId xmlns:a16="http://schemas.microsoft.com/office/drawing/2014/main" id="{2CCE75BF-06BD-3552-A0F5-6CF4978ECE9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93100" y="2226776"/>
            <a:ext cx="4270495" cy="4270495"/>
          </a:xfrm>
          <a:prstGeom prst="rect">
            <a:avLst/>
          </a:prstGeom>
        </p:spPr>
      </p:pic>
      <p:sp>
        <p:nvSpPr>
          <p:cNvPr id="18"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aleway" panose="020B0503030101060003" pitchFamily="34" charset="77"/>
            </a:endParaRPr>
          </a:p>
        </p:txBody>
      </p:sp>
      <p:sp>
        <p:nvSpPr>
          <p:cNvPr id="6" name="Tekstfelt 5">
            <a:extLst>
              <a:ext uri="{FF2B5EF4-FFF2-40B4-BE49-F238E27FC236}">
                <a16:creationId xmlns:a16="http://schemas.microsoft.com/office/drawing/2014/main" id="{AEF45B2B-CD20-5490-6086-44FDF4725053}"/>
              </a:ext>
            </a:extLst>
          </p:cNvPr>
          <p:cNvSpPr txBox="1"/>
          <p:nvPr/>
        </p:nvSpPr>
        <p:spPr>
          <a:xfrm>
            <a:off x="6578221" y="2742397"/>
            <a:ext cx="4961506" cy="3754874"/>
          </a:xfrm>
          <a:prstGeom prst="rect">
            <a:avLst/>
          </a:prstGeom>
          <a:noFill/>
        </p:spPr>
        <p:txBody>
          <a:bodyPr wrap="square" rtlCol="0">
            <a:spAutoFit/>
          </a:bodyPr>
          <a:lstStyle/>
          <a:p>
            <a:pPr algn="ctr"/>
            <a:r>
              <a:rPr lang="da-DK" sz="2200" b="1" dirty="0">
                <a:latin typeface="Raleway" panose="020B0503030101060003" pitchFamily="34" charset="77"/>
              </a:rPr>
              <a:t>Tre små film:</a:t>
            </a:r>
          </a:p>
          <a:p>
            <a:endParaRPr lang="da-DK" dirty="0"/>
          </a:p>
          <a:p>
            <a:pPr marL="342900" indent="-342900">
              <a:buFont typeface="+mj-lt"/>
              <a:buAutoNum type="arabicPeriod"/>
            </a:pPr>
            <a: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t>Mellemtrin: Hvad giver du de sociale medier lov til? (varighed 3.00)</a:t>
            </a:r>
            <a:b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br>
            <a: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t>/</a:t>
            </a:r>
            <a:b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br>
            <a: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t>Udskoling: Hvor meget ved de sociale medier om dig? (varighed 10.21)</a:t>
            </a:r>
            <a:b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br>
            <a:endPar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endParaRPr>
          </a:p>
          <a:p>
            <a:pPr marL="342900" indent="-342900">
              <a:buFont typeface="+mj-lt"/>
              <a:buAutoNum type="arabicPeriod"/>
            </a:pPr>
            <a: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t>Alle: Google ved, hvor du er (varighed 1.47)</a:t>
            </a:r>
            <a:b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br>
            <a:endPar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endParaRPr>
          </a:p>
          <a:p>
            <a:pPr marL="342900" indent="-342900">
              <a:buFont typeface="+mj-lt"/>
              <a:buAutoNum type="arabicPeriod"/>
            </a:pPr>
            <a:r>
              <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rPr>
              <a:t>Alle: Cookies på nettet (varighed 2.47) </a:t>
            </a:r>
          </a:p>
          <a:p>
            <a:endParaRPr lang="da-DK" sz="1800" b="0" i="0" dirty="0">
              <a:solidFill>
                <a:schemeClr val="tx1"/>
              </a:solidFill>
              <a:latin typeface="Raleway" panose="020B0503030101060003" pitchFamily="34" charset="77"/>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12124117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2248</TotalTime>
  <Words>4170</Words>
  <Application>Microsoft Office PowerPoint</Application>
  <PresentationFormat>Widescreen</PresentationFormat>
  <Paragraphs>310</Paragraphs>
  <Slides>64</Slides>
  <Notes>30</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64</vt:i4>
      </vt:variant>
    </vt:vector>
  </HeadingPairs>
  <TitlesOfParts>
    <vt:vector size="72" baseType="lpstr">
      <vt:lpstr>Arial</vt:lpstr>
      <vt:lpstr>Calibri</vt:lpstr>
      <vt:lpstr>Open Sans</vt:lpstr>
      <vt:lpstr>Open Sans Light</vt:lpstr>
      <vt:lpstr>Raleway</vt:lpstr>
      <vt:lpstr>Times New Roman</vt:lpstr>
      <vt:lpstr>Wingdings</vt:lpstr>
      <vt:lpstr>Office-tema</vt:lpstr>
      <vt:lpstr>Startside</vt:lpstr>
      <vt:lpstr>Introduktion</vt:lpstr>
      <vt:lpstr>Til læreren: Note 1</vt:lpstr>
      <vt:lpstr>Hvad er Cybermissionen?</vt:lpstr>
      <vt:lpstr>Vigtige begreber</vt:lpstr>
      <vt:lpstr>Hvad er digitale fodspor egentlig?</vt:lpstr>
      <vt:lpstr>Til læreren: Note 2</vt:lpstr>
      <vt:lpstr>Lidt om data</vt:lpstr>
      <vt:lpstr>Tre små film</vt:lpstr>
      <vt:lpstr>Dine digitale fodspor</vt:lpstr>
      <vt:lpstr>Til læreren: Note 3</vt:lpstr>
      <vt:lpstr>Missioner</vt:lpstr>
      <vt:lpstr>Missionsvideo: Spot en fupbutik på nettet</vt:lpstr>
      <vt:lpstr>Case til: Spot en fupbutik på nettet</vt:lpstr>
      <vt:lpstr>Mission: Spot en fupbutik på nettet </vt:lpstr>
      <vt:lpstr>Missionsvideo: Ansigtsløs kommunikation</vt:lpstr>
      <vt:lpstr>Case til: Ansigtsløs kommunikation</vt:lpstr>
      <vt:lpstr>Mission: Ansigtsløs kommunikation</vt:lpstr>
      <vt:lpstr>Missionsvideo: CTRL your cookies</vt:lpstr>
      <vt:lpstr>Case til: CTRL your cookies</vt:lpstr>
      <vt:lpstr>Mission: CTRL your cookies</vt:lpstr>
      <vt:lpstr>Missionsvideo: Pas på dine passwords</vt:lpstr>
      <vt:lpstr>Case til: Pas på dine passwords</vt:lpstr>
      <vt:lpstr>Mission: Pas på dine passwords</vt:lpstr>
      <vt:lpstr>Missionsvideo: Spil i spil</vt:lpstr>
      <vt:lpstr>Case til: Spil i spil</vt:lpstr>
      <vt:lpstr>Mission: Spil i spil</vt:lpstr>
      <vt:lpstr>Vælg mission</vt:lpstr>
      <vt:lpstr>Til læreren: Note 4</vt:lpstr>
      <vt:lpstr> Materialer </vt:lpstr>
      <vt:lpstr>Video om innovationscirklen</vt:lpstr>
      <vt:lpstr>I er nu klar til at gå i gang med jeres mission</vt:lpstr>
      <vt:lpstr>Til læreren: Note 5</vt:lpstr>
      <vt:lpstr>Forløb</vt:lpstr>
      <vt:lpstr>Undersøgelsesfasen del 1</vt:lpstr>
      <vt:lpstr>Læs udfordring</vt:lpstr>
      <vt:lpstr>Drøft jeres udfordring</vt:lpstr>
      <vt:lpstr>Interessenter</vt:lpstr>
      <vt:lpstr>Spørgsmål til interessenter</vt:lpstr>
      <vt:lpstr>Spørg nogen</vt:lpstr>
      <vt:lpstr>Søg på nettet</vt:lpstr>
      <vt:lpstr>Udvidet aktivitet</vt:lpstr>
      <vt:lpstr>Undersøgelsesfasen del 2</vt:lpstr>
      <vt:lpstr>Forslag til produkter</vt:lpstr>
      <vt:lpstr>Idéer</vt:lpstr>
      <vt:lpstr>Vurderingskriterier</vt:lpstr>
      <vt:lpstr>Design- og konstruktionsfasen del 1</vt:lpstr>
      <vt:lpstr>Eksperimentér med skitser og mockups</vt:lpstr>
      <vt:lpstr>Lav et pitch</vt:lpstr>
      <vt:lpstr>Forfin skitse eller mockup</vt:lpstr>
      <vt:lpstr>Udvidet aktivitet: Design</vt:lpstr>
      <vt:lpstr>Feedback</vt:lpstr>
      <vt:lpstr>Design- og konstruktionsfasen del 2</vt:lpstr>
      <vt:lpstr>Konstruér løsning</vt:lpstr>
      <vt:lpstr>Handlefasen del 1</vt:lpstr>
      <vt:lpstr>Evaluering af løsning</vt:lpstr>
      <vt:lpstr>Udvidet aktivitet: Brugertest</vt:lpstr>
      <vt:lpstr>Handlefasen del 2</vt:lpstr>
      <vt:lpstr>Præsentation</vt:lpstr>
      <vt:lpstr>Til læreren: Note 6</vt:lpstr>
      <vt:lpstr>Afrunding</vt:lpstr>
      <vt:lpstr>Udvid begrebslisten</vt:lpstr>
      <vt:lpstr>Fortæl andre om jeres missioner</vt:lpstr>
      <vt:lpstr>Til læreren: Note 7</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subject/>
  <dc:creator>Eva Petropouleas Christensen (evch)</dc:creator>
  <cp:keywords/>
  <dc:description/>
  <cp:lastModifiedBy>Caroline Højberg Raaby</cp:lastModifiedBy>
  <cp:revision>22</cp:revision>
  <dcterms:created xsi:type="dcterms:W3CDTF">2022-08-04T22:00:38Z</dcterms:created>
  <dcterms:modified xsi:type="dcterms:W3CDTF">2023-09-11T13:40:56Z</dcterms:modified>
  <cp:category/>
</cp:coreProperties>
</file>