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2"/>
  </p:notesMasterIdLst>
  <p:handoutMasterIdLst>
    <p:handoutMasterId r:id="rId63"/>
  </p:handoutMasterIdLst>
  <p:sldIdLst>
    <p:sldId id="260" r:id="rId2"/>
    <p:sldId id="290" r:id="rId3"/>
    <p:sldId id="291" r:id="rId4"/>
    <p:sldId id="350" r:id="rId5"/>
    <p:sldId id="292" r:id="rId6"/>
    <p:sldId id="293" r:id="rId7"/>
    <p:sldId id="351" r:id="rId8"/>
    <p:sldId id="354" r:id="rId9"/>
    <p:sldId id="346" r:id="rId10"/>
    <p:sldId id="347" r:id="rId11"/>
    <p:sldId id="355" r:id="rId12"/>
    <p:sldId id="356" r:id="rId13"/>
    <p:sldId id="264" r:id="rId14"/>
    <p:sldId id="321" r:id="rId15"/>
    <p:sldId id="322" r:id="rId16"/>
    <p:sldId id="299" r:id="rId17"/>
    <p:sldId id="265" r:id="rId18"/>
    <p:sldId id="275" r:id="rId19"/>
    <p:sldId id="328" r:id="rId20"/>
    <p:sldId id="327" r:id="rId21"/>
    <p:sldId id="289" r:id="rId22"/>
    <p:sldId id="326" r:id="rId23"/>
    <p:sldId id="277" r:id="rId24"/>
    <p:sldId id="324" r:id="rId25"/>
    <p:sldId id="338" r:id="rId26"/>
    <p:sldId id="341" r:id="rId27"/>
    <p:sldId id="297" r:id="rId28"/>
    <p:sldId id="339" r:id="rId29"/>
    <p:sldId id="318" r:id="rId30"/>
    <p:sldId id="274" r:id="rId31"/>
    <p:sldId id="272" r:id="rId32"/>
    <p:sldId id="271" r:id="rId33"/>
    <p:sldId id="340" r:id="rId34"/>
    <p:sldId id="276" r:id="rId35"/>
    <p:sldId id="323" r:id="rId36"/>
    <p:sldId id="266" r:id="rId37"/>
    <p:sldId id="344" r:id="rId38"/>
    <p:sldId id="278" r:id="rId39"/>
    <p:sldId id="336" r:id="rId40"/>
    <p:sldId id="342" r:id="rId41"/>
    <p:sldId id="337" r:id="rId42"/>
    <p:sldId id="281" r:id="rId43"/>
    <p:sldId id="315" r:id="rId44"/>
    <p:sldId id="284" r:id="rId45"/>
    <p:sldId id="287" r:id="rId46"/>
    <p:sldId id="312" r:id="rId47"/>
    <p:sldId id="301" r:id="rId48"/>
    <p:sldId id="314" r:id="rId49"/>
    <p:sldId id="300" r:id="rId50"/>
    <p:sldId id="305" r:id="rId51"/>
    <p:sldId id="304" r:id="rId52"/>
    <p:sldId id="306" r:id="rId53"/>
    <p:sldId id="307" r:id="rId54"/>
    <p:sldId id="308" r:id="rId55"/>
    <p:sldId id="309" r:id="rId56"/>
    <p:sldId id="310" r:id="rId57"/>
    <p:sldId id="311" r:id="rId58"/>
    <p:sldId id="343" r:id="rId59"/>
    <p:sldId id="345" r:id="rId60"/>
    <p:sldId id="349"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Forfatter" initials="F" lastIdx="56"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4447" autoAdjust="0"/>
  </p:normalViewPr>
  <p:slideViewPr>
    <p:cSldViewPr snapToGrid="0" showGuides="1">
      <p:cViewPr varScale="1">
        <p:scale>
          <a:sx n="86" d="100"/>
          <a:sy n="86" d="100"/>
        </p:scale>
        <p:origin x="480" y="78"/>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06/03/2024</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06/03/2024</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2</a:t>
            </a:fld>
            <a:endParaRPr lang="en-GB"/>
          </a:p>
        </p:txBody>
      </p:sp>
    </p:spTree>
    <p:extLst>
      <p:ext uri="{BB962C8B-B14F-4D97-AF65-F5344CB8AC3E}">
        <p14:creationId xmlns:p14="http://schemas.microsoft.com/office/powerpoint/2010/main" val="194473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13</a:t>
            </a:fld>
            <a:endParaRPr lang="en-GB"/>
          </a:p>
        </p:txBody>
      </p:sp>
    </p:spTree>
    <p:extLst>
      <p:ext uri="{BB962C8B-B14F-4D97-AF65-F5344CB8AC3E}">
        <p14:creationId xmlns:p14="http://schemas.microsoft.com/office/powerpoint/2010/main" val="809489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Dette er få</a:t>
            </a:r>
            <a:r>
              <a:rPr lang="da-DK" baseline="0" dirty="0" smtClean="0"/>
              <a:t> pointer og skrevet målrettet til eleverne. </a:t>
            </a:r>
          </a:p>
          <a:p>
            <a:endParaRPr lang="da-DK" baseline="0" dirty="0" smtClean="0"/>
          </a:p>
          <a:p>
            <a:r>
              <a:rPr lang="da-DK" baseline="0" dirty="0" smtClean="0"/>
              <a:t>Du kan læse mere i givne dokumenter:</a:t>
            </a:r>
          </a:p>
          <a:p>
            <a:r>
              <a:rPr lang="da-DK" b="1" baseline="0" dirty="0" smtClean="0"/>
              <a:t>Prøvevejledningen:</a:t>
            </a:r>
          </a:p>
          <a:p>
            <a:r>
              <a:rPr lang="da-DK" baseline="0" dirty="0" smtClean="0"/>
              <a:t>https://www.uvm.dk/folkeskolen/folkeskolens-proever/faglig-forberedelse/proevevejledninger</a:t>
            </a:r>
          </a:p>
          <a:p>
            <a:r>
              <a:rPr lang="da-DK" b="1" baseline="0" dirty="0" smtClean="0"/>
              <a:t>Bekendtgørelsen, fagbilag 1:</a:t>
            </a:r>
          </a:p>
          <a:p>
            <a:r>
              <a:rPr lang="da-DK" baseline="0" dirty="0" smtClean="0"/>
              <a:t>https://www.retsinformation.dk/eli/lta/2022/1224</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smtClean="0"/>
              <a:t>(kan ses i prøvevejledningen side 24)</a:t>
            </a:r>
          </a:p>
          <a:p>
            <a:endParaRPr lang="da-DK" baseline="0" dirty="0" smtClean="0"/>
          </a:p>
        </p:txBody>
      </p:sp>
      <p:sp>
        <p:nvSpPr>
          <p:cNvPr id="4" name="Pladsholder til slidenummer 3"/>
          <p:cNvSpPr>
            <a:spLocks noGrp="1"/>
          </p:cNvSpPr>
          <p:nvPr>
            <p:ph type="sldNum" sz="quarter" idx="10"/>
          </p:nvPr>
        </p:nvSpPr>
        <p:spPr/>
        <p:txBody>
          <a:bodyPr/>
          <a:lstStyle/>
          <a:p>
            <a:fld id="{A16CFAD1-D197-4A88-B173-A6412E995EE5}" type="slidenum">
              <a:rPr lang="en-GB" smtClean="0"/>
              <a:pPr/>
              <a:t>14</a:t>
            </a:fld>
            <a:endParaRPr lang="en-GB"/>
          </a:p>
        </p:txBody>
      </p:sp>
    </p:spTree>
    <p:extLst>
      <p:ext uri="{BB962C8B-B14F-4D97-AF65-F5344CB8AC3E}">
        <p14:creationId xmlns:p14="http://schemas.microsoft.com/office/powerpoint/2010/main" val="4207118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Dette er få</a:t>
            </a:r>
            <a:r>
              <a:rPr lang="da-DK" baseline="0" dirty="0" smtClean="0"/>
              <a:t> pointer og skrevet målrettet til eleverne. </a:t>
            </a:r>
          </a:p>
          <a:p>
            <a:endParaRPr lang="da-DK" baseline="0" dirty="0" smtClean="0"/>
          </a:p>
          <a:p>
            <a:r>
              <a:rPr lang="da-DK" baseline="0" dirty="0" smtClean="0"/>
              <a:t>Du kan læse mere i givne dokumenter:</a:t>
            </a:r>
          </a:p>
          <a:p>
            <a:r>
              <a:rPr lang="da-DK" b="1" baseline="0" dirty="0" smtClean="0"/>
              <a:t>Prøvevejledningen:</a:t>
            </a:r>
          </a:p>
          <a:p>
            <a:r>
              <a:rPr lang="da-DK" baseline="0" dirty="0" smtClean="0"/>
              <a:t>https://www.uvm.dk/folkeskolen/folkeskolens-proever/faglig-forberedelse/proevevejledninger</a:t>
            </a:r>
          </a:p>
          <a:p>
            <a:r>
              <a:rPr lang="da-DK" b="1" baseline="0" dirty="0" smtClean="0"/>
              <a:t>Bekendtgørelsen, fagbilag 1:</a:t>
            </a:r>
          </a:p>
          <a:p>
            <a:r>
              <a:rPr lang="da-DK" baseline="0" dirty="0" smtClean="0"/>
              <a:t>https://www.retsinformation.dk/eli/lta/2019/1128</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smtClean="0"/>
              <a:t>(kan ses i prøvevejledningen side 48)</a:t>
            </a:r>
          </a:p>
          <a:p>
            <a:endParaRPr lang="da-DK" baseline="0" dirty="0" smtClean="0"/>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15</a:t>
            </a:fld>
            <a:endParaRPr lang="en-GB"/>
          </a:p>
        </p:txBody>
      </p:sp>
    </p:spTree>
    <p:extLst>
      <p:ext uri="{BB962C8B-B14F-4D97-AF65-F5344CB8AC3E}">
        <p14:creationId xmlns:p14="http://schemas.microsoft.com/office/powerpoint/2010/main" val="1224963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Prøvesæt som</a:t>
            </a:r>
            <a:r>
              <a:rPr lang="da-DK" baseline="0" dirty="0" smtClean="0"/>
              <a:t> eksempel, hvor der henvises til en fil:</a:t>
            </a:r>
          </a:p>
          <a:p>
            <a:pPr marL="171450" indent="-171450">
              <a:buFont typeface="Arial" panose="020B0604020202020204" pitchFamily="34" charset="0"/>
              <a:buChar char="•"/>
            </a:pPr>
            <a:r>
              <a:rPr lang="da-DK" dirty="0" smtClean="0"/>
              <a:t>Maj 2020 opgave 5 (Prøvesættene kan</a:t>
            </a:r>
            <a:r>
              <a:rPr lang="da-DK" baseline="0" dirty="0" smtClean="0"/>
              <a:t> findes på www.prøvebanken.dk)</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16</a:t>
            </a:fld>
            <a:endParaRPr lang="en-GB"/>
          </a:p>
        </p:txBody>
      </p:sp>
    </p:spTree>
    <p:extLst>
      <p:ext uri="{BB962C8B-B14F-4D97-AF65-F5344CB8AC3E}">
        <p14:creationId xmlns:p14="http://schemas.microsoft.com/office/powerpoint/2010/main" val="1023478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u="sng" dirty="0" smtClean="0"/>
              <a:t>Introtekstens kan med fordel benyttes i den daglige undervisning.</a:t>
            </a:r>
            <a:r>
              <a:rPr lang="da-DK" u="none" dirty="0" smtClean="0"/>
              <a:t> </a:t>
            </a:r>
            <a:r>
              <a:rPr lang="da-DK" dirty="0" smtClean="0"/>
              <a:t>Skolen er i forhold til bekendtgørelsen forpligtet til at orientere eleverne om reglerne for prøven og hjælpemidler i god tid inden prøvedagen. </a:t>
            </a:r>
          </a:p>
          <a:p>
            <a:endParaRPr lang="da-DK" dirty="0" smtClean="0"/>
          </a:p>
          <a:p>
            <a:r>
              <a:rPr lang="da-DK" u="sng" dirty="0" smtClean="0"/>
              <a:t>Lærerne må gerne læse introteksten op før prøven,</a:t>
            </a:r>
            <a:r>
              <a:rPr lang="da-DK" dirty="0" smtClean="0"/>
              <a:t> fx for at minde eleverne om de gode råd. Det er ikke hensigtsmæssigt, at det sker imellem de to delprøver, sådan at elevernes prøvetid bruges til formålet. Det er den samme tekst der går</a:t>
            </a:r>
            <a:r>
              <a:rPr lang="da-DK" baseline="0" dirty="0" smtClean="0"/>
              <a:t> igen i prøvesættene år efter år, der justeres blot i antallet af opgaver og point.</a:t>
            </a:r>
            <a:endParaRPr lang="da-DK" dirty="0" smtClean="0"/>
          </a:p>
          <a:p>
            <a:endParaRPr lang="da-DK" dirty="0" smtClean="0"/>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18</a:t>
            </a:fld>
            <a:endParaRPr lang="en-GB"/>
          </a:p>
        </p:txBody>
      </p:sp>
    </p:spTree>
    <p:extLst>
      <p:ext uri="{BB962C8B-B14F-4D97-AF65-F5344CB8AC3E}">
        <p14:creationId xmlns:p14="http://schemas.microsoft.com/office/powerpoint/2010/main" val="1888068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I</a:t>
            </a:r>
            <a:r>
              <a:rPr lang="da-DK" baseline="0" dirty="0" smtClean="0"/>
              <a:t> forbindelse med brug af internettet og hjælpemidler kan siden med stor fordel redigeres og omskrives i forhold til de undervisningsmaterialer og hjælpemidler der er anvendt i netop din undervisning.</a:t>
            </a:r>
          </a:p>
          <a:p>
            <a:endParaRPr lang="da-DK"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smtClean="0"/>
              <a:t>Dette er de generelle regler og du kan læse mere i prøvevejledningen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smtClean="0"/>
              <a:t>https://www.uvm.dk/folkeskolen/folkeskolens-proever/faglig-forberedelse/proevevejledninger</a:t>
            </a:r>
            <a:endParaRPr lang="da-DK" dirty="0" smtClean="0"/>
          </a:p>
          <a:p>
            <a:endParaRPr lang="da-DK"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smtClean="0"/>
              <a:t>Er der anvendt materialer fra nettet, kan det være en fordel at udarbejde en linkliste, se slide side 40, så eleverne ved hvilke links, de må anvende og ikke benytter ikke tilladte hjælpemidler.</a:t>
            </a:r>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19</a:t>
            </a:fld>
            <a:endParaRPr lang="en-GB"/>
          </a:p>
        </p:txBody>
      </p:sp>
    </p:spTree>
    <p:extLst>
      <p:ext uri="{BB962C8B-B14F-4D97-AF65-F5344CB8AC3E}">
        <p14:creationId xmlns:p14="http://schemas.microsoft.com/office/powerpoint/2010/main" val="2686874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Med kendskab til eleverne og deres faglige</a:t>
            </a:r>
            <a:r>
              <a:rPr lang="da-DK" baseline="0" dirty="0" smtClean="0"/>
              <a:t> niveau og arbejdsgange kan du anbefale i hvilke opslagsværker som eleverne primært skal finde oplysninger og hjælp. Elever, der er udfordret i matematik kan have svært ved at overskue hvilke hjælpemidler, der er anvendelige hvornår, og derfor kan det være svært for dem selv at vurdere, hvilke hjælpemidler de skal medbringe.</a:t>
            </a:r>
          </a:p>
          <a:p>
            <a:endParaRPr lang="da-DK" baseline="0" dirty="0" smtClean="0"/>
          </a:p>
          <a:p>
            <a:r>
              <a:rPr lang="da-DK" baseline="0" dirty="0" smtClean="0"/>
              <a:t>Der kan være elever, der ikke får medbragt nødvendige hjælpemidler. Det kan være til stor hjælp for denne gruppe, at der i prøvelokalet er muligt at låne fx en formelsamling og de primære materialer, der er benyttet i undervisningen fx matematikbogen.</a:t>
            </a:r>
          </a:p>
          <a:p>
            <a:endParaRPr lang="da-DK" baseline="0" dirty="0" smtClean="0"/>
          </a:p>
          <a:p>
            <a:r>
              <a:rPr lang="da-DK" baseline="0" dirty="0" smtClean="0"/>
              <a:t>Er der anvendt meget materialet fra nettet, kan det være en fordel at udarbejde en linkliste se slide 40, så eleverne ved hvilke links, de må anvende og ved en fejl benytter ikke tilladte hjælpemidler. En linkliste kan hertil hjælpe tilsynet.</a:t>
            </a:r>
          </a:p>
          <a:p>
            <a:endParaRPr lang="da-DK" baseline="0" dirty="0" smtClean="0"/>
          </a:p>
          <a:p>
            <a:r>
              <a:rPr lang="da-DK" baseline="0" dirty="0" smtClean="0"/>
              <a:t>Du kan læse mere i prøvevejledningen:</a:t>
            </a:r>
          </a:p>
          <a:p>
            <a:r>
              <a:rPr lang="da-DK" baseline="0" dirty="0" smtClean="0"/>
              <a:t>https://www.uvm.dk/folkeskolen/folkeskolens-proever/faglig-forberedelse/proevevejledninger</a:t>
            </a:r>
          </a:p>
          <a:p>
            <a:endParaRPr lang="da-DK" baseline="0" dirty="0" smtClean="0"/>
          </a:p>
        </p:txBody>
      </p:sp>
      <p:sp>
        <p:nvSpPr>
          <p:cNvPr id="4" name="Pladsholder til slidenummer 3"/>
          <p:cNvSpPr>
            <a:spLocks noGrp="1"/>
          </p:cNvSpPr>
          <p:nvPr>
            <p:ph type="sldNum" sz="quarter" idx="10"/>
          </p:nvPr>
        </p:nvSpPr>
        <p:spPr/>
        <p:txBody>
          <a:bodyPr/>
          <a:lstStyle/>
          <a:p>
            <a:fld id="{A16CFAD1-D197-4A88-B173-A6412E995EE5}" type="slidenum">
              <a:rPr lang="en-GB" smtClean="0"/>
              <a:pPr/>
              <a:t>20</a:t>
            </a:fld>
            <a:endParaRPr lang="en-GB"/>
          </a:p>
        </p:txBody>
      </p:sp>
    </p:spTree>
    <p:extLst>
      <p:ext uri="{BB962C8B-B14F-4D97-AF65-F5344CB8AC3E}">
        <p14:creationId xmlns:p14="http://schemas.microsoft.com/office/powerpoint/2010/main" val="761888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Formelsamlingen kan være et stort dokument at navigerer i. Der kan med fordel markeres, hvilke del</a:t>
            </a:r>
            <a:r>
              <a:rPr lang="da-DK" baseline="0" dirty="0" smtClean="0"/>
              <a:t>e eleven kan have brug for at finde oplysninger i. Dette kan du </a:t>
            </a:r>
          </a:p>
          <a:p>
            <a:endParaRPr lang="da-DK"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Link til </a:t>
            </a:r>
            <a:r>
              <a:rPr lang="da-DK" dirty="0" err="1" smtClean="0"/>
              <a:t>formelsemlingen</a:t>
            </a:r>
            <a:r>
              <a:rPr lang="da-DK" dirty="0" smtClean="0"/>
              <a:t>, </a:t>
            </a:r>
            <a:r>
              <a:rPr lang="da-DK" i="1" dirty="0" smtClean="0"/>
              <a:t>Matematiske formler og </a:t>
            </a:r>
            <a:r>
              <a:rPr lang="da-DK" i="1" dirty="0" err="1" smtClean="0"/>
              <a:t>fagord</a:t>
            </a:r>
            <a:r>
              <a:rPr lang="da-DK"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https://www.uvm.dk/-/media/filer/uvm/udd/folke/pdf20/mar/200310-matematiske-formler-og-fagord-matematik-2-udgave-2017.pdf</a:t>
            </a:r>
          </a:p>
          <a:p>
            <a:pPr marL="0" indent="0">
              <a:buNone/>
            </a:pPr>
            <a:endParaRPr lang="da-DK" dirty="0" smtClean="0"/>
          </a:p>
        </p:txBody>
      </p:sp>
      <p:sp>
        <p:nvSpPr>
          <p:cNvPr id="4" name="Pladsholder til slidenummer 3"/>
          <p:cNvSpPr>
            <a:spLocks noGrp="1"/>
          </p:cNvSpPr>
          <p:nvPr>
            <p:ph type="sldNum" sz="quarter" idx="10"/>
          </p:nvPr>
        </p:nvSpPr>
        <p:spPr/>
        <p:txBody>
          <a:bodyPr/>
          <a:lstStyle/>
          <a:p>
            <a:fld id="{A16CFAD1-D197-4A88-B173-A6412E995EE5}" type="slidenum">
              <a:rPr lang="en-GB" smtClean="0"/>
              <a:pPr/>
              <a:t>21</a:t>
            </a:fld>
            <a:endParaRPr lang="en-GB"/>
          </a:p>
        </p:txBody>
      </p:sp>
    </p:spTree>
    <p:extLst>
      <p:ext uri="{BB962C8B-B14F-4D97-AF65-F5344CB8AC3E}">
        <p14:creationId xmlns:p14="http://schemas.microsoft.com/office/powerpoint/2010/main" val="3538652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Svaret</a:t>
            </a:r>
            <a:r>
              <a:rPr lang="da-DK" baseline="0" dirty="0" smtClean="0"/>
              <a:t> omkring hjælpemidler kan der findes understøttende information i prøvevejledningen.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smtClean="0"/>
              <a:t>Link: https://www.uvm.dk/folkeskolen/folkeskolens-proever/faglig-forberedelse/proevevejledninger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I forhold til kommunikationen</a:t>
            </a:r>
            <a:r>
              <a:rPr lang="da-DK" sz="1200" kern="1200" dirty="0" smtClean="0">
                <a:solidFill>
                  <a:schemeClr val="tx1"/>
                </a:solidFill>
                <a:effectLst/>
                <a:latin typeface="+mn-lt"/>
                <a:ea typeface="+mn-ea"/>
                <a:cs typeface="+mn-cs"/>
              </a:rPr>
              <a:t> må eleverne ikke kommunikere utilsigtet, men de må gerne tale med tilsynet om fx at kunne holde en pause, komme på toilettet,</a:t>
            </a:r>
            <a:r>
              <a:rPr lang="da-DK" sz="1200" kern="1200" baseline="0" dirty="0" smtClean="0">
                <a:solidFill>
                  <a:schemeClr val="tx1"/>
                </a:solidFill>
                <a:effectLst/>
                <a:latin typeface="+mn-lt"/>
                <a:ea typeface="+mn-ea"/>
                <a:cs typeface="+mn-cs"/>
              </a:rPr>
              <a:t> mv.</a:t>
            </a:r>
            <a:endParaRPr lang="da-DK" dirty="0" smtClean="0"/>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22</a:t>
            </a:fld>
            <a:endParaRPr lang="en-GB"/>
          </a:p>
        </p:txBody>
      </p:sp>
    </p:spTree>
    <p:extLst>
      <p:ext uri="{BB962C8B-B14F-4D97-AF65-F5344CB8AC3E}">
        <p14:creationId xmlns:p14="http://schemas.microsoft.com/office/powerpoint/2010/main" val="120384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23</a:t>
            </a:fld>
            <a:endParaRPr lang="en-GB"/>
          </a:p>
        </p:txBody>
      </p:sp>
    </p:spTree>
    <p:extLst>
      <p:ext uri="{BB962C8B-B14F-4D97-AF65-F5344CB8AC3E}">
        <p14:creationId xmlns:p14="http://schemas.microsoft.com/office/powerpoint/2010/main" val="3747462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A16CFAD1-D197-4A88-B173-A6412E995EE5}" type="slidenum">
              <a:rPr lang="en-GB" smtClean="0"/>
              <a:pPr/>
              <a:t>3</a:t>
            </a:fld>
            <a:endParaRPr lang="en-GB"/>
          </a:p>
        </p:txBody>
      </p:sp>
    </p:spTree>
    <p:extLst>
      <p:ext uri="{BB962C8B-B14F-4D97-AF65-F5344CB8AC3E}">
        <p14:creationId xmlns:p14="http://schemas.microsoft.com/office/powerpoint/2010/main" val="3290946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Eleverne der</a:t>
            </a:r>
            <a:r>
              <a:rPr lang="da-DK" baseline="0" dirty="0" smtClean="0"/>
              <a:t> er udfordrede i matematik og/eller i forhold til systematik kan med en medbragt skabelon til prøven opnå en bedre struktur og et bedre overblik i prøvestationen. Arbejdet i skabelonen kan gøre det tydeligt for eleverne, hvilke opgaver de har arbejdet med, og hvilke opgaver de mangler svar på.</a:t>
            </a:r>
            <a:endParaRPr lang="da-DK" dirty="0" smtClean="0"/>
          </a:p>
          <a:p>
            <a:endParaRPr lang="da-DK" dirty="0" smtClean="0"/>
          </a:p>
          <a:p>
            <a:r>
              <a:rPr lang="da-DK" dirty="0" smtClean="0"/>
              <a:t>Første side af elevbesvarelsen skal indeholde:</a:t>
            </a:r>
          </a:p>
          <a:p>
            <a:r>
              <a:rPr lang="da-DK" dirty="0" smtClean="0"/>
              <a:t>• Skolens navn </a:t>
            </a:r>
          </a:p>
          <a:p>
            <a:r>
              <a:rPr lang="da-DK" dirty="0" smtClean="0"/>
              <a:t>• Elevens Unilogin </a:t>
            </a:r>
          </a:p>
          <a:p>
            <a:r>
              <a:rPr lang="da-DK" dirty="0" smtClean="0"/>
              <a:t>• Klasse-/holdbetegnelse </a:t>
            </a:r>
          </a:p>
          <a:p>
            <a:r>
              <a:rPr lang="da-DK" dirty="0" smtClean="0"/>
              <a:t>• Sideangivelse, fx side 1 af 7, 2 af 7 osv.</a:t>
            </a:r>
          </a:p>
          <a:p>
            <a:r>
              <a:rPr lang="da-DK" dirty="0" smtClean="0"/>
              <a:t>• Elevens signatur med Unilogin</a:t>
            </a:r>
          </a:p>
          <a:p>
            <a:r>
              <a:rPr lang="da-DK" dirty="0" smtClean="0"/>
              <a:t>• Tilsynsførendes underskrift </a:t>
            </a:r>
          </a:p>
          <a:p>
            <a:endParaRPr lang="da-DK" dirty="0" smtClean="0"/>
          </a:p>
          <a:p>
            <a:r>
              <a:rPr lang="da-DK" dirty="0" smtClean="0"/>
              <a:t>Samtlige ark, som eleven afleverer, skal indeholde elevens UNI-login, ark-nummer og oplysning om det samlede antal ark. Ved et ark forstås fx et A4-papir med print, et foldet A3-ark, håndskrevet ark eller et svarark.</a:t>
            </a:r>
          </a:p>
        </p:txBody>
      </p:sp>
      <p:sp>
        <p:nvSpPr>
          <p:cNvPr id="4" name="Pladsholder til slidenummer 3"/>
          <p:cNvSpPr>
            <a:spLocks noGrp="1"/>
          </p:cNvSpPr>
          <p:nvPr>
            <p:ph type="sldNum" sz="quarter" idx="10"/>
          </p:nvPr>
        </p:nvSpPr>
        <p:spPr/>
        <p:txBody>
          <a:bodyPr/>
          <a:lstStyle/>
          <a:p>
            <a:fld id="{A16CFAD1-D197-4A88-B173-A6412E995EE5}" type="slidenum">
              <a:rPr lang="en-GB" smtClean="0"/>
              <a:pPr/>
              <a:t>24</a:t>
            </a:fld>
            <a:endParaRPr lang="en-GB"/>
          </a:p>
        </p:txBody>
      </p:sp>
    </p:spTree>
    <p:extLst>
      <p:ext uri="{BB962C8B-B14F-4D97-AF65-F5344CB8AC3E}">
        <p14:creationId xmlns:p14="http://schemas.microsoft.com/office/powerpoint/2010/main" val="30013786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 fleste opgaver tager udgangspunkt i et eller flere temaer, de øvrige opgaver har et matematisk udgangspunkt (ren matematik). </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25</a:t>
            </a:fld>
            <a:endParaRPr lang="en-GB"/>
          </a:p>
        </p:txBody>
      </p:sp>
    </p:spTree>
    <p:extLst>
      <p:ext uri="{BB962C8B-B14F-4D97-AF65-F5344CB8AC3E}">
        <p14:creationId xmlns:p14="http://schemas.microsoft.com/office/powerpoint/2010/main" val="1381026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Strategier i forhold til problembehandling er gode redskaber i forhold til at løse fx undersøgende</a:t>
            </a:r>
            <a:r>
              <a:rPr lang="da-DK" baseline="0" dirty="0" smtClean="0"/>
              <a:t> matematikopgaver.</a:t>
            </a:r>
          </a:p>
          <a:p>
            <a:r>
              <a:rPr lang="da-DK" baseline="0" dirty="0" smtClean="0"/>
              <a:t>Du kan med fordel præsentere eleverne for strategien. Nogle elever kan med fordel have en guide liggende ved siden af dem, så de kan kigge på punkterne, for at kunne følge processen. Se eksempler på slide 35</a:t>
            </a:r>
          </a:p>
          <a:p>
            <a:endParaRPr lang="da-DK" baseline="0" dirty="0" smtClean="0"/>
          </a:p>
          <a:p>
            <a:pPr marL="0" indent="0">
              <a:buNone/>
            </a:pPr>
            <a:r>
              <a:rPr lang="da-DK" baseline="0" dirty="0" smtClean="0"/>
              <a:t>Du kan sammen med eleverne læse mere i ”Matematiske formler og fagord” side 6 til 7</a:t>
            </a:r>
            <a:endParaRPr lang="da-DK" i="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https://www.uvm.dk/-/media/filer/uvm/udd/folke/pdf20/mar/200310-matematiske-formler-og-fagord-matematik-2-udgave-2017.pdf</a:t>
            </a:r>
          </a:p>
          <a:p>
            <a:endParaRPr lang="da-DK" dirty="0" smtClean="0"/>
          </a:p>
        </p:txBody>
      </p:sp>
      <p:sp>
        <p:nvSpPr>
          <p:cNvPr id="4" name="Pladsholder til slidenummer 3"/>
          <p:cNvSpPr>
            <a:spLocks noGrp="1"/>
          </p:cNvSpPr>
          <p:nvPr>
            <p:ph type="sldNum" sz="quarter" idx="10"/>
          </p:nvPr>
        </p:nvSpPr>
        <p:spPr/>
        <p:txBody>
          <a:bodyPr/>
          <a:lstStyle/>
          <a:p>
            <a:fld id="{A16CFAD1-D197-4A88-B173-A6412E995EE5}" type="slidenum">
              <a:rPr lang="en-GB" smtClean="0"/>
              <a:pPr/>
              <a:t>26</a:t>
            </a:fld>
            <a:endParaRPr lang="en-GB"/>
          </a:p>
        </p:txBody>
      </p:sp>
    </p:spTree>
    <p:extLst>
      <p:ext uri="{BB962C8B-B14F-4D97-AF65-F5344CB8AC3E}">
        <p14:creationId xmlns:p14="http://schemas.microsoft.com/office/powerpoint/2010/main" val="30500743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Se eksempler på et-spørgsmåls-opgaven i fx følgende prøver:</a:t>
            </a:r>
          </a:p>
          <a:p>
            <a:pPr marL="171450" indent="-171450">
              <a:buFont typeface="Arial" panose="020B0604020202020204" pitchFamily="34" charset="0"/>
              <a:buChar char="•"/>
            </a:pPr>
            <a:r>
              <a:rPr lang="da-DK" dirty="0" smtClean="0"/>
              <a:t>Maj</a:t>
            </a:r>
            <a:r>
              <a:rPr lang="da-DK" baseline="0" dirty="0" smtClean="0"/>
              <a:t> 2020 opgave 2 og 7 </a:t>
            </a:r>
            <a:endParaRPr lang="da-DK" dirty="0" smtClean="0"/>
          </a:p>
          <a:p>
            <a:pPr marL="171450" indent="-171450">
              <a:buFont typeface="Arial" panose="020B0604020202020204" pitchFamily="34" charset="0"/>
              <a:buChar char="•"/>
            </a:pPr>
            <a:r>
              <a:rPr lang="da-DK" dirty="0" smtClean="0"/>
              <a:t>Dec. 2020 opgave 2 og 7</a:t>
            </a:r>
          </a:p>
          <a:p>
            <a:pPr marL="171450" indent="-171450">
              <a:buFont typeface="Arial" panose="020B0604020202020204" pitchFamily="34" charset="0"/>
              <a:buChar char="•"/>
            </a:pPr>
            <a:endParaRPr lang="da-DK" dirty="0" smtClean="0"/>
          </a:p>
          <a:p>
            <a:pPr marL="0" indent="0">
              <a:buFont typeface="Arial" panose="020B0604020202020204" pitchFamily="34" charset="0"/>
              <a:buNone/>
            </a:pPr>
            <a:r>
              <a:rPr lang="da-DK" dirty="0" smtClean="0"/>
              <a:t>(Prøvesættene kan</a:t>
            </a:r>
            <a:r>
              <a:rPr lang="da-DK" baseline="0" dirty="0" smtClean="0"/>
              <a:t> findes på www.prøvebanken.dk)</a:t>
            </a:r>
            <a:endParaRPr lang="da-DK" dirty="0" smtClean="0"/>
          </a:p>
          <a:p>
            <a:pPr marL="171450" indent="-171450">
              <a:buFont typeface="Arial" panose="020B0604020202020204" pitchFamily="34" charset="0"/>
              <a:buChar char="•"/>
            </a:pPr>
            <a:endParaRPr lang="da-DK" dirty="0" smtClean="0"/>
          </a:p>
          <a:p>
            <a:pPr marL="0" indent="0">
              <a:buFont typeface="Arial" panose="020B0604020202020204" pitchFamily="34" charset="0"/>
              <a:buNone/>
            </a:pPr>
            <a:r>
              <a:rPr lang="da-DK" dirty="0" smtClean="0"/>
              <a:t>Et-spørgsmåls-opgaven findes</a:t>
            </a:r>
            <a:r>
              <a:rPr lang="da-DK" baseline="0" dirty="0" smtClean="0"/>
              <a:t> også i prøverne fra 2021 og 2022.</a:t>
            </a:r>
          </a:p>
          <a:p>
            <a:pPr marL="0" indent="0">
              <a:buFont typeface="Arial" panose="020B0604020202020204" pitchFamily="34" charset="0"/>
              <a:buNone/>
            </a:pPr>
            <a:endParaRPr lang="da-DK"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dirty="0" smtClean="0"/>
              <a:t>Et-spørgsmåls-opgaverne giver flere point end de andre delopgaver. </a:t>
            </a:r>
            <a:r>
              <a:rPr lang="da-DK" baseline="0" dirty="0" smtClean="0"/>
              <a:t>De enkelte opgavers pointtallet er skrevet øverste hjørne på opgavesiden.</a:t>
            </a:r>
            <a:endParaRPr lang="da-DK" dirty="0" smtClean="0"/>
          </a:p>
          <a:p>
            <a:pPr marL="0" indent="0">
              <a:buFont typeface="Arial" panose="020B0604020202020204" pitchFamily="34" charset="0"/>
              <a:buNone/>
            </a:pPr>
            <a:r>
              <a:rPr lang="da-DK" dirty="0" smtClean="0"/>
              <a:t>(Se i et opgavesæt og se næste slide side 25.</a:t>
            </a:r>
            <a:r>
              <a:rPr lang="da-DK" baseline="0" dirty="0" smtClean="0"/>
              <a:t>)</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27</a:t>
            </a:fld>
            <a:endParaRPr lang="en-GB"/>
          </a:p>
        </p:txBody>
      </p:sp>
    </p:spTree>
    <p:extLst>
      <p:ext uri="{BB962C8B-B14F-4D97-AF65-F5344CB8AC3E}">
        <p14:creationId xmlns:p14="http://schemas.microsoft.com/office/powerpoint/2010/main" val="4273129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For at hjælp eleverne</a:t>
            </a:r>
            <a:r>
              <a:rPr lang="da-DK" baseline="0" dirty="0" smtClean="0"/>
              <a:t> med at prioritere arbejdstiden til prøven, herunder at de ikke bruger for lang tid på en enkelt opgave, vil det fremgå af opgavesættet, hvor mange point hver opgave giver.</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28</a:t>
            </a:fld>
            <a:endParaRPr lang="en-GB"/>
          </a:p>
        </p:txBody>
      </p:sp>
    </p:spTree>
    <p:extLst>
      <p:ext uri="{BB962C8B-B14F-4D97-AF65-F5344CB8AC3E}">
        <p14:creationId xmlns:p14="http://schemas.microsoft.com/office/powerpoint/2010/main" val="13889355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29</a:t>
            </a:fld>
            <a:endParaRPr lang="en-GB"/>
          </a:p>
        </p:txBody>
      </p:sp>
    </p:spTree>
    <p:extLst>
      <p:ext uri="{BB962C8B-B14F-4D97-AF65-F5344CB8AC3E}">
        <p14:creationId xmlns:p14="http://schemas.microsoft.com/office/powerpoint/2010/main" val="8398468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Se</a:t>
            </a:r>
            <a:r>
              <a:rPr lang="da-DK" baseline="0" dirty="0" smtClean="0"/>
              <a:t> evt. prøvevejledningen side 15</a:t>
            </a:r>
          </a:p>
          <a:p>
            <a:r>
              <a:rPr lang="da-DK" dirty="0" smtClean="0"/>
              <a:t>https://www.uvm.dk/folkeskolen/folkeskolens-proever/faglig-forberedelse/proevevejledninger</a:t>
            </a:r>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30</a:t>
            </a:fld>
            <a:endParaRPr lang="en-GB"/>
          </a:p>
        </p:txBody>
      </p:sp>
    </p:spTree>
    <p:extLst>
      <p:ext uri="{BB962C8B-B14F-4D97-AF65-F5344CB8AC3E}">
        <p14:creationId xmlns:p14="http://schemas.microsoft.com/office/powerpoint/2010/main" val="25614323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dirty="0" smtClean="0"/>
              <a:t>Det kan være en hjælp for</a:t>
            </a:r>
            <a:r>
              <a:rPr lang="da-DK" baseline="0" dirty="0" smtClean="0"/>
              <a:t> særligt de udfordrede elever</a:t>
            </a:r>
            <a:r>
              <a:rPr lang="da-DK" dirty="0" smtClean="0"/>
              <a:t> at have tænkt over, hvordan man arbejder bedst med prøven</a:t>
            </a:r>
            <a:r>
              <a:rPr lang="da-DK" baseline="0" dirty="0" smtClean="0"/>
              <a:t> med</a:t>
            </a:r>
            <a:r>
              <a:rPr lang="da-DK" dirty="0" smtClean="0"/>
              <a:t> hjælpemidler. Denne elevgruppe skal hjælpes med en strategi. </a:t>
            </a:r>
          </a:p>
          <a:p>
            <a:pPr marL="0" indent="0">
              <a:buNone/>
            </a:pPr>
            <a:endParaRPr lang="da-DK" dirty="0" smtClean="0"/>
          </a:p>
          <a:p>
            <a:pPr marL="0" indent="0">
              <a:buNone/>
            </a:pPr>
            <a:r>
              <a:rPr lang="da-DK" dirty="0" smtClean="0"/>
              <a:t>Er</a:t>
            </a:r>
            <a:r>
              <a:rPr lang="da-DK" baseline="0" dirty="0" smtClean="0"/>
              <a:t> man udfordret i matematik kan det være vanskeligt at bevare et overblik over opgavesættet. Derfor kan man med fordel aftale en strategi for arbejdet, så tiden benyttes hensigtsmæssigt, og eleverne kommer omkring alle opgaver i hele opgavesættet.</a:t>
            </a:r>
          </a:p>
          <a:p>
            <a:pPr marL="0" indent="0">
              <a:buNone/>
            </a:pPr>
            <a:endParaRPr lang="da-DK" baseline="0" dirty="0" smtClean="0"/>
          </a:p>
          <a:p>
            <a:r>
              <a:rPr lang="da-DK" baseline="0" dirty="0" smtClean="0"/>
              <a:t>Delopgave 1 i alle opgaverne i sættet har oftest et lavt indgangsniveau med det formål, at opgaven henvender sig til alle elevgrupper, og alle elever får mulighed for at påbegynde opgaven.</a:t>
            </a:r>
          </a:p>
          <a:p>
            <a:r>
              <a:rPr lang="da-DK" baseline="0" dirty="0" smtClean="0"/>
              <a:t>Det samme gælder til dels for størstedelen af delopgave 2 i hele prøvesættene.</a:t>
            </a:r>
          </a:p>
          <a:p>
            <a:endParaRPr lang="da-DK" baseline="0" dirty="0" smtClean="0"/>
          </a:p>
          <a:p>
            <a:r>
              <a:rPr lang="da-DK" dirty="0" smtClean="0"/>
              <a:t>Se</a:t>
            </a:r>
            <a:r>
              <a:rPr lang="da-DK" baseline="0" dirty="0" smtClean="0"/>
              <a:t> konkret eksempel på en strategi slide 42</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31</a:t>
            </a:fld>
            <a:endParaRPr lang="en-GB"/>
          </a:p>
        </p:txBody>
      </p:sp>
    </p:spTree>
    <p:extLst>
      <p:ext uri="{BB962C8B-B14F-4D97-AF65-F5344CB8AC3E}">
        <p14:creationId xmlns:p14="http://schemas.microsoft.com/office/powerpoint/2010/main" val="10914964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32</a:t>
            </a:fld>
            <a:endParaRPr lang="en-GB"/>
          </a:p>
        </p:txBody>
      </p:sp>
    </p:spTree>
    <p:extLst>
      <p:ext uri="{BB962C8B-B14F-4D97-AF65-F5344CB8AC3E}">
        <p14:creationId xmlns:p14="http://schemas.microsoft.com/office/powerpoint/2010/main" val="21903017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For</a:t>
            </a:r>
            <a:r>
              <a:rPr lang="da-DK" baseline="0" dirty="0" smtClean="0"/>
              <a:t> enkelte elever kan det være hensigtsmæssigt at have en lille pause i prøveforløbet. Dette kan der laves aftaler med de enkelte elever om inden prøvedagen.</a:t>
            </a:r>
          </a:p>
          <a:p>
            <a:endParaRPr lang="da-DK"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smtClean="0"/>
              <a:t>Fx kan nogle have brug for et par minutters pause, efter at de har arbejdet med hele sættet, og inden de går tilbage og ser på besvarelsen og evt. kvalificering.</a:t>
            </a:r>
            <a:endParaRPr lang="da-DK" dirty="0" smtClean="0"/>
          </a:p>
          <a:p>
            <a:endParaRPr lang="da-DK"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Det</a:t>
            </a:r>
            <a:r>
              <a:rPr lang="da-DK" baseline="0" dirty="0" smtClean="0"/>
              <a:t> anbefales at eleverne benytter de 3 timer</a:t>
            </a:r>
            <a:r>
              <a:rPr lang="da-DK" dirty="0" smtClean="0"/>
              <a:t> til at arbejde med opgaverne og evt. tjekke svar. Dog kan eleverne aflevere besvarelsen, når de vil.</a:t>
            </a:r>
          </a:p>
        </p:txBody>
      </p:sp>
      <p:sp>
        <p:nvSpPr>
          <p:cNvPr id="4" name="Pladsholder til slidenummer 3"/>
          <p:cNvSpPr>
            <a:spLocks noGrp="1"/>
          </p:cNvSpPr>
          <p:nvPr>
            <p:ph type="sldNum" sz="quarter" idx="10"/>
          </p:nvPr>
        </p:nvSpPr>
        <p:spPr/>
        <p:txBody>
          <a:bodyPr/>
          <a:lstStyle/>
          <a:p>
            <a:fld id="{A16CFAD1-D197-4A88-B173-A6412E995EE5}" type="slidenum">
              <a:rPr lang="en-GB" smtClean="0"/>
              <a:pPr/>
              <a:t>33</a:t>
            </a:fld>
            <a:endParaRPr lang="en-GB"/>
          </a:p>
        </p:txBody>
      </p:sp>
    </p:spTree>
    <p:extLst>
      <p:ext uri="{BB962C8B-B14F-4D97-AF65-F5344CB8AC3E}">
        <p14:creationId xmlns:p14="http://schemas.microsoft.com/office/powerpoint/2010/main" val="2269974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4</a:t>
            </a:fld>
            <a:endParaRPr lang="en-GB"/>
          </a:p>
        </p:txBody>
      </p:sp>
    </p:spTree>
    <p:extLst>
      <p:ext uri="{BB962C8B-B14F-4D97-AF65-F5344CB8AC3E}">
        <p14:creationId xmlns:p14="http://schemas.microsoft.com/office/powerpoint/2010/main" val="5350582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Elevens samlede besvarelse kan bestå af: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 Print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 Håndskrevne sider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 Tegninger og grafer på specialpapir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 Svarark</a:t>
            </a:r>
          </a:p>
          <a:p>
            <a:endParaRPr lang="da-DK" dirty="0" smtClean="0"/>
          </a:p>
          <a:p>
            <a:r>
              <a:rPr lang="da-DK" dirty="0" smtClean="0"/>
              <a:t>Eleven skal</a:t>
            </a:r>
            <a:r>
              <a:rPr lang="da-DK" baseline="0" dirty="0" smtClean="0"/>
              <a:t> sikrer</a:t>
            </a:r>
            <a:r>
              <a:rPr lang="da-DK" dirty="0" smtClean="0"/>
              <a:t> sig, at der kun er en version af hver opgave. </a:t>
            </a:r>
          </a:p>
          <a:p>
            <a:endParaRPr lang="da-DK" dirty="0" smtClean="0"/>
          </a:p>
          <a:p>
            <a:r>
              <a:rPr lang="da-DK" dirty="0" smtClean="0"/>
              <a:t>PAS PÅ:</a:t>
            </a:r>
          </a:p>
          <a:p>
            <a:r>
              <a:rPr lang="da-DK" dirty="0" smtClean="0"/>
              <a:t>Ark, der ikke er printet (håndskrevne</a:t>
            </a:r>
            <a:r>
              <a:rPr lang="da-DK" baseline="0" dirty="0" smtClean="0"/>
              <a:t>, svarark, bilag mv.), </a:t>
            </a:r>
            <a:r>
              <a:rPr lang="da-DK" dirty="0" smtClean="0"/>
              <a:t>kan forglemmes i den samlede aflevering.</a:t>
            </a:r>
          </a:p>
          <a:p>
            <a:endParaRPr lang="da-DK" dirty="0" smtClean="0"/>
          </a:p>
        </p:txBody>
      </p:sp>
      <p:sp>
        <p:nvSpPr>
          <p:cNvPr id="4" name="Pladsholder til slidenummer 3"/>
          <p:cNvSpPr>
            <a:spLocks noGrp="1"/>
          </p:cNvSpPr>
          <p:nvPr>
            <p:ph type="sldNum" sz="quarter" idx="10"/>
          </p:nvPr>
        </p:nvSpPr>
        <p:spPr/>
        <p:txBody>
          <a:bodyPr/>
          <a:lstStyle/>
          <a:p>
            <a:fld id="{A16CFAD1-D197-4A88-B173-A6412E995EE5}" type="slidenum">
              <a:rPr lang="en-GB" smtClean="0"/>
              <a:pPr/>
              <a:t>35</a:t>
            </a:fld>
            <a:endParaRPr lang="en-GB"/>
          </a:p>
        </p:txBody>
      </p:sp>
    </p:spTree>
    <p:extLst>
      <p:ext uri="{BB962C8B-B14F-4D97-AF65-F5344CB8AC3E}">
        <p14:creationId xmlns:p14="http://schemas.microsoft.com/office/powerpoint/2010/main" val="41251406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Den beskikkede censor</a:t>
            </a:r>
            <a:r>
              <a:rPr lang="da-DK" baseline="0" dirty="0" smtClean="0"/>
              <a:t> laver en tilbagemelding om klassen, hvor du som lærer kan se grafer, der viser hvordan eleverne har klaret de enkelte opgaver, samt en beskrivelse af hvor klassen har klaret sig særligt godt, og hvor der er udviklingspotentiale</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36</a:t>
            </a:fld>
            <a:endParaRPr lang="en-GB"/>
          </a:p>
        </p:txBody>
      </p:sp>
    </p:spTree>
    <p:extLst>
      <p:ext uri="{BB962C8B-B14F-4D97-AF65-F5344CB8AC3E}">
        <p14:creationId xmlns:p14="http://schemas.microsoft.com/office/powerpoint/2010/main" val="4338873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Der kan udvælges et antal værktøjer, der er brugbare</a:t>
            </a:r>
            <a:r>
              <a:rPr lang="da-DK" baseline="0" dirty="0" smtClean="0"/>
              <a:t> i forhold til elevgruppen.</a:t>
            </a:r>
          </a:p>
          <a:p>
            <a:endParaRPr lang="da-DK"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smtClean="0"/>
              <a:t>Det er ikke tanken at alle værktøjerne sættes i spil i undervisningen frem mod prøven.</a:t>
            </a:r>
          </a:p>
          <a:p>
            <a:r>
              <a:rPr lang="da-DK" baseline="0" dirty="0" smtClean="0"/>
              <a:t>Hellere få brugbare værktøjer, som eleverne kan anvende, end mange værktøjer, som eleverne ikke benytter i prøven til kvalificering af valg i prøvesituationen.</a:t>
            </a:r>
          </a:p>
          <a:p>
            <a:endParaRPr lang="da-DK" baseline="0" dirty="0" smtClean="0"/>
          </a:p>
        </p:txBody>
      </p:sp>
      <p:sp>
        <p:nvSpPr>
          <p:cNvPr id="4" name="Pladsholder til slidenummer 3"/>
          <p:cNvSpPr>
            <a:spLocks noGrp="1"/>
          </p:cNvSpPr>
          <p:nvPr>
            <p:ph type="sldNum" sz="quarter" idx="10"/>
          </p:nvPr>
        </p:nvSpPr>
        <p:spPr/>
        <p:txBody>
          <a:bodyPr/>
          <a:lstStyle/>
          <a:p>
            <a:fld id="{A16CFAD1-D197-4A88-B173-A6412E995EE5}" type="slidenum">
              <a:rPr lang="en-GB" smtClean="0"/>
              <a:pPr/>
              <a:t>38</a:t>
            </a:fld>
            <a:endParaRPr lang="en-GB"/>
          </a:p>
        </p:txBody>
      </p:sp>
    </p:spTree>
    <p:extLst>
      <p:ext uri="{BB962C8B-B14F-4D97-AF65-F5344CB8AC3E}">
        <p14:creationId xmlns:p14="http://schemas.microsoft.com/office/powerpoint/2010/main" val="36126476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Skattejagten som et</a:t>
            </a:r>
            <a:r>
              <a:rPr lang="da-DK" baseline="0" dirty="0" smtClean="0"/>
              <a:t> visuelt billede af problembehandling</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39</a:t>
            </a:fld>
            <a:endParaRPr lang="en-GB"/>
          </a:p>
        </p:txBody>
      </p:sp>
    </p:spTree>
    <p:extLst>
      <p:ext uri="{BB962C8B-B14F-4D97-AF65-F5344CB8AC3E}">
        <p14:creationId xmlns:p14="http://schemas.microsoft.com/office/powerpoint/2010/main" val="18699863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Inspiration til redskaber, der kan guide</a:t>
            </a:r>
            <a:r>
              <a:rPr lang="da-DK" baseline="0" dirty="0" smtClean="0"/>
              <a:t> og hjælpe eleverne i arbejdet med problembehandling.</a:t>
            </a:r>
          </a:p>
          <a:p>
            <a:r>
              <a:rPr lang="da-DK" baseline="0" dirty="0" smtClean="0"/>
              <a:t>Der kan med fordel laves individuelle redskaber til elever, der er udfordrede.</a:t>
            </a:r>
          </a:p>
          <a:p>
            <a:r>
              <a:rPr lang="da-DK" baseline="0" dirty="0" smtClean="0"/>
              <a:t>Der er elevgrupper i klassen, der selv vil kunne opbygge deres eget redskab.</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40</a:t>
            </a:fld>
            <a:endParaRPr lang="en-GB"/>
          </a:p>
        </p:txBody>
      </p:sp>
    </p:spTree>
    <p:extLst>
      <p:ext uri="{BB962C8B-B14F-4D97-AF65-F5344CB8AC3E}">
        <p14:creationId xmlns:p14="http://schemas.microsoft.com/office/powerpoint/2010/main" val="11887301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Listen</a:t>
            </a:r>
            <a:r>
              <a:rPr lang="da-DK" baseline="0" dirty="0" smtClean="0"/>
              <a:t> kan være en hjælp til, at eleverne bringer de rigtige værktøjer i spil på de rigtige tidspunkter.</a:t>
            </a:r>
          </a:p>
          <a:p>
            <a:endParaRPr lang="da-DK" baseline="0" dirty="0" smtClean="0"/>
          </a:p>
          <a:p>
            <a:r>
              <a:rPr lang="da-DK" baseline="0" dirty="0" smtClean="0"/>
              <a:t>På listen kan der være et fælles udgangspunkt, som klassen har lavet samlet. Eleverne kan evt. udvikle og ændre i forhold til egne behov og ønsker. Faglig udfordrede elever kan have brug for hjælp til dette.</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41</a:t>
            </a:fld>
            <a:endParaRPr lang="en-GB"/>
          </a:p>
        </p:txBody>
      </p:sp>
    </p:spTree>
    <p:extLst>
      <p:ext uri="{BB962C8B-B14F-4D97-AF65-F5344CB8AC3E}">
        <p14:creationId xmlns:p14="http://schemas.microsoft.com/office/powerpoint/2010/main" val="6165475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Spørgesætninger er et grundlæggende element i matematiktekster og benyttes i forbindelse med opgaveformuleringer, som eleverne arbejder med. I spørgesætningen kan eleverne støtte sig til eventuelle signalord, der kan hjælpe dem på vej i forhold til en ønsket besvarelse. Signalordene er ofte udsagnsord i bydeform, der henviser til en bestemt handling.</a:t>
            </a:r>
          </a:p>
          <a:p>
            <a:endParaRPr lang="da-DK" dirty="0" smtClean="0"/>
          </a:p>
          <a:p>
            <a:r>
              <a:rPr lang="da-DK" dirty="0" smtClean="0"/>
              <a:t>Ovenstående liste er ikke udtømmende.</a:t>
            </a:r>
          </a:p>
          <a:p>
            <a:r>
              <a:rPr lang="da-DK" dirty="0" smtClean="0"/>
              <a:t>Se</a:t>
            </a:r>
            <a:r>
              <a:rPr lang="da-DK" baseline="0" dirty="0" smtClean="0"/>
              <a:t> mere i bilag slide 44 til 54.</a:t>
            </a:r>
          </a:p>
          <a:p>
            <a:r>
              <a:rPr lang="da-DK" baseline="0" dirty="0" smtClean="0"/>
              <a:t>Her er de enkelte signalord uddybet med pointer og </a:t>
            </a:r>
            <a:r>
              <a:rPr lang="da-DK" baseline="0" dirty="0" err="1" smtClean="0"/>
              <a:t>opmæksomhedspunkter</a:t>
            </a:r>
            <a:r>
              <a:rPr lang="da-DK" baseline="0" dirty="0" smtClean="0"/>
              <a:t>.</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42</a:t>
            </a:fld>
            <a:endParaRPr lang="en-GB"/>
          </a:p>
        </p:txBody>
      </p:sp>
    </p:spTree>
    <p:extLst>
      <p:ext uri="{BB962C8B-B14F-4D97-AF65-F5344CB8AC3E}">
        <p14:creationId xmlns:p14="http://schemas.microsoft.com/office/powerpoint/2010/main" val="34371726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Der kan i undervisningen arbejdes med at formulere eksemplariske hjælpesætninger i forhold til signalordene. </a:t>
            </a:r>
          </a:p>
          <a:p>
            <a:endParaRPr lang="da-DK" dirty="0" smtClean="0"/>
          </a:p>
          <a:p>
            <a:r>
              <a:rPr lang="da-DK" dirty="0" smtClean="0"/>
              <a:t>Hjælpesætningerne kan til prøven hjælpe eleverne med at konkludere på delopgaven.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De kan hertil være med til at minde eleverne om, hvad</a:t>
            </a:r>
            <a:r>
              <a:rPr lang="da-DK" baseline="0" dirty="0" smtClean="0"/>
              <a:t> de skal huske. Fx i forbindelse med tegninger er det vigtigt, at de får sat ord på deres tegning.</a:t>
            </a:r>
            <a:r>
              <a:rPr lang="da-DK" dirty="0" smtClean="0"/>
              <a:t> ”</a:t>
            </a:r>
            <a:r>
              <a:rPr lang="da-DK" sz="1200" i="1" dirty="0" smtClean="0"/>
              <a:t>Jeg har tegnet … og på min tegning kan man se … og derfor… .</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43</a:t>
            </a:fld>
            <a:endParaRPr lang="en-GB"/>
          </a:p>
        </p:txBody>
      </p:sp>
    </p:spTree>
    <p:extLst>
      <p:ext uri="{BB962C8B-B14F-4D97-AF65-F5344CB8AC3E}">
        <p14:creationId xmlns:p14="http://schemas.microsoft.com/office/powerpoint/2010/main" val="20932737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I forhold</a:t>
            </a:r>
            <a:r>
              <a:rPr lang="da-DK" baseline="0" dirty="0" smtClean="0"/>
              <a:t> til hjælpemidler til prøven og brug af links kan det være en hjælp for eleverne helt konkret at vide hvilke links, de må benytte til prøven. Du kan lave en linkliste til din klasse. Eleverne kan tilføje individuelle links, som er godkendte og som dermed kan benyttes til prøven.</a:t>
            </a:r>
          </a:p>
          <a:p>
            <a:r>
              <a:rPr lang="da-DK" baseline="0" dirty="0" smtClean="0"/>
              <a:t>En evt. linkliste vil derudover kunne hjælpe tilsynet i forhold, at sikre at eleverne kun benytter tilladte hjælpemidler.</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44</a:t>
            </a:fld>
            <a:endParaRPr lang="en-GB"/>
          </a:p>
        </p:txBody>
      </p:sp>
    </p:spTree>
    <p:extLst>
      <p:ext uri="{BB962C8B-B14F-4D97-AF65-F5344CB8AC3E}">
        <p14:creationId xmlns:p14="http://schemas.microsoft.com/office/powerpoint/2010/main" val="24530636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Elever kan have god hjælp til betydning</a:t>
            </a:r>
            <a:r>
              <a:rPr lang="da-DK" baseline="0" dirty="0" smtClean="0"/>
              <a:t> af ord, der indgår i matematikken, og ord som ikke altid er beskrevet i opslagsbøger. </a:t>
            </a:r>
          </a:p>
          <a:p>
            <a:r>
              <a:rPr lang="da-DK" baseline="0" dirty="0" smtClean="0"/>
              <a:t>Her er lavet en liste med ord, og ordet ”sammenlign” er der skrevet en forklaring på i den hvide boks.</a:t>
            </a:r>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45</a:t>
            </a:fld>
            <a:endParaRPr lang="en-GB"/>
          </a:p>
        </p:txBody>
      </p:sp>
    </p:spTree>
    <p:extLst>
      <p:ext uri="{BB962C8B-B14F-4D97-AF65-F5344CB8AC3E}">
        <p14:creationId xmlns:p14="http://schemas.microsoft.com/office/powerpoint/2010/main" val="3303517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5</a:t>
            </a:fld>
            <a:endParaRPr lang="en-GB"/>
          </a:p>
        </p:txBody>
      </p:sp>
    </p:spTree>
    <p:extLst>
      <p:ext uri="{BB962C8B-B14F-4D97-AF65-F5344CB8AC3E}">
        <p14:creationId xmlns:p14="http://schemas.microsoft.com/office/powerpoint/2010/main" val="28937699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Et eksempel fra en skole.</a:t>
            </a:r>
          </a:p>
          <a:p>
            <a:r>
              <a:rPr lang="da-DK" dirty="0" smtClean="0"/>
              <a:t>Lad</a:t>
            </a:r>
            <a:r>
              <a:rPr lang="da-DK" baseline="0" dirty="0" smtClean="0"/>
              <a:t> eleverne selv formulere deres strategi. Fagligt udfordrede elever skal du oftest understøtte i arbejdet og give dem konkrete forslag og ideer til en anvendelig strategi.</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46</a:t>
            </a:fld>
            <a:endParaRPr lang="en-GB"/>
          </a:p>
        </p:txBody>
      </p:sp>
    </p:spTree>
    <p:extLst>
      <p:ext uri="{BB962C8B-B14F-4D97-AF65-F5344CB8AC3E}">
        <p14:creationId xmlns:p14="http://schemas.microsoft.com/office/powerpoint/2010/main" val="9732676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Spørgesætninger er et grundlæggende element i matematiktekster og benyttes i forbindelse med opgaveformuleringer, som eleverne arbejder med. I spørgesætningen kan eleverne støtte sig til eventuelle signalord, der kan hjælpe dem på vej i forhold til en ønsket besvarelse. Signalordene er ofte udsagnsord i bydeform, der henviser til en bestemt handling.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Herunder er signalordene</a:t>
            </a:r>
            <a:r>
              <a:rPr lang="da-DK" baseline="0" dirty="0" smtClean="0"/>
              <a:t> fra skemaet uddybet med pointer og opmærksomhedspunkter.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smtClean="0"/>
              <a:t>Listen er ikke udtømmende, og beskrivelser kan med fordel redigeres i forhold til den undervisning der er foregået.</a:t>
            </a:r>
            <a:endParaRPr lang="da-DK" dirty="0" smtClean="0"/>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48</a:t>
            </a:fld>
            <a:endParaRPr lang="en-GB"/>
          </a:p>
        </p:txBody>
      </p:sp>
    </p:spTree>
    <p:extLst>
      <p:ext uri="{BB962C8B-B14F-4D97-AF65-F5344CB8AC3E}">
        <p14:creationId xmlns:p14="http://schemas.microsoft.com/office/powerpoint/2010/main" val="19334146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Opgave</a:t>
            </a:r>
            <a:r>
              <a:rPr lang="da-DK" sz="1200" kern="1200" baseline="0" dirty="0" smtClean="0">
                <a:solidFill>
                  <a:schemeClr val="tx1"/>
                </a:solidFill>
                <a:effectLst/>
                <a:latin typeface="+mn-lt"/>
                <a:ea typeface="+mn-ea"/>
                <a:cs typeface="+mn-cs"/>
              </a:rPr>
              <a:t> fra prøverne hvor der benyttes signalordet: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maj 2016 delopgave 6.2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dirty="0" smtClean="0"/>
              <a:t>(Prøvesættene kan</a:t>
            </a:r>
            <a:r>
              <a:rPr lang="da-DK" baseline="0" dirty="0" smtClean="0"/>
              <a:t> findes på www.prøvebanken.dk)</a:t>
            </a:r>
            <a:endParaRPr lang="da-DK" sz="1200" kern="1200" dirty="0" smtClean="0">
              <a:solidFill>
                <a:schemeClr val="tx1"/>
              </a:solidFill>
              <a:effectLst/>
              <a:latin typeface="+mn-lt"/>
              <a:ea typeface="+mn-ea"/>
              <a:cs typeface="+mn-cs"/>
            </a:endParaRPr>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49</a:t>
            </a:fld>
            <a:endParaRPr lang="en-GB"/>
          </a:p>
        </p:txBody>
      </p:sp>
    </p:spTree>
    <p:extLst>
      <p:ext uri="{BB962C8B-B14F-4D97-AF65-F5344CB8AC3E}">
        <p14:creationId xmlns:p14="http://schemas.microsoft.com/office/powerpoint/2010/main" val="28822634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Opgave</a:t>
            </a:r>
            <a:r>
              <a:rPr lang="da-DK" sz="1200" kern="1200" baseline="0" dirty="0" smtClean="0">
                <a:solidFill>
                  <a:schemeClr val="tx1"/>
                </a:solidFill>
                <a:effectLst/>
                <a:latin typeface="+mn-lt"/>
                <a:ea typeface="+mn-ea"/>
                <a:cs typeface="+mn-cs"/>
              </a:rPr>
              <a:t> fra prøverne hvor der benyttes signalordet:</a:t>
            </a:r>
          </a:p>
          <a:p>
            <a:pPr marL="171450" indent="-171450">
              <a:buFont typeface="Arial" panose="020B0604020202020204" pitchFamily="34" charset="0"/>
              <a:buChar char="•"/>
            </a:pPr>
            <a:r>
              <a:rPr lang="da-DK" dirty="0" smtClean="0"/>
              <a:t>Dec.</a:t>
            </a:r>
            <a:r>
              <a:rPr lang="da-DK" baseline="0" dirty="0" smtClean="0"/>
              <a:t> 2016 delopgaver 5.2 og 5.3</a:t>
            </a:r>
          </a:p>
          <a:p>
            <a:pPr marL="171450" indent="-171450">
              <a:buFont typeface="Arial" panose="020B0604020202020204" pitchFamily="34" charset="0"/>
              <a:buChar char="•"/>
            </a:pPr>
            <a:r>
              <a:rPr lang="da-DK" baseline="0" dirty="0" smtClean="0"/>
              <a:t>Maj 2018 delopgave 3.3</a:t>
            </a:r>
          </a:p>
          <a:p>
            <a:pPr marL="171450" indent="-171450">
              <a:buFont typeface="Arial" panose="020B0604020202020204" pitchFamily="34" charset="0"/>
              <a:buChar char="•"/>
            </a:pPr>
            <a:endParaRPr lang="da-DK" baseline="0" dirty="0" smtClean="0"/>
          </a:p>
          <a:p>
            <a:pPr marL="0" indent="0">
              <a:buFont typeface="Arial" panose="020B0604020202020204" pitchFamily="34" charset="0"/>
              <a:buNone/>
            </a:pPr>
            <a:r>
              <a:rPr lang="da-DK" dirty="0" smtClean="0"/>
              <a:t>(Prøvesættene kan</a:t>
            </a:r>
            <a:r>
              <a:rPr lang="da-DK" baseline="0" dirty="0" smtClean="0"/>
              <a:t> findes på www.prøvebanken.dk)</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50</a:t>
            </a:fld>
            <a:endParaRPr lang="en-GB"/>
          </a:p>
        </p:txBody>
      </p:sp>
    </p:spTree>
    <p:extLst>
      <p:ext uri="{BB962C8B-B14F-4D97-AF65-F5344CB8AC3E}">
        <p14:creationId xmlns:p14="http://schemas.microsoft.com/office/powerpoint/2010/main" val="42156412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Opgave</a:t>
            </a:r>
            <a:r>
              <a:rPr lang="da-DK" sz="1200" kern="1200" baseline="0" dirty="0" smtClean="0">
                <a:solidFill>
                  <a:schemeClr val="tx1"/>
                </a:solidFill>
                <a:effectLst/>
                <a:latin typeface="+mn-lt"/>
                <a:ea typeface="+mn-ea"/>
                <a:cs typeface="+mn-cs"/>
              </a:rPr>
              <a:t> fra prøverne hvor der benyttes signalordet:</a:t>
            </a:r>
          </a:p>
          <a:p>
            <a:pPr marL="171450" indent="-171450">
              <a:buFont typeface="Arial" panose="020B0604020202020204" pitchFamily="34" charset="0"/>
              <a:buChar char="•"/>
            </a:pPr>
            <a:r>
              <a:rPr lang="da-DK" dirty="0" smtClean="0"/>
              <a:t>dec. 2017 delopgave 4.1</a:t>
            </a:r>
          </a:p>
          <a:p>
            <a:pPr marL="171450" indent="-171450">
              <a:buFont typeface="Arial" panose="020B0604020202020204" pitchFamily="34" charset="0"/>
              <a:buChar char="•"/>
            </a:pPr>
            <a:endParaRPr lang="da-DK" dirty="0" smtClean="0"/>
          </a:p>
          <a:p>
            <a:pPr marL="0" indent="0">
              <a:buFont typeface="Arial" panose="020B0604020202020204" pitchFamily="34" charset="0"/>
              <a:buNone/>
            </a:pPr>
            <a:r>
              <a:rPr lang="da-DK" dirty="0" smtClean="0"/>
              <a:t>(Prøvesættene kan</a:t>
            </a:r>
            <a:r>
              <a:rPr lang="da-DK" baseline="0" dirty="0" smtClean="0"/>
              <a:t> findes på www.prøvebanken.dk)</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51</a:t>
            </a:fld>
            <a:endParaRPr lang="en-GB"/>
          </a:p>
        </p:txBody>
      </p:sp>
    </p:spTree>
    <p:extLst>
      <p:ext uri="{BB962C8B-B14F-4D97-AF65-F5344CB8AC3E}">
        <p14:creationId xmlns:p14="http://schemas.microsoft.com/office/powerpoint/2010/main" val="37141147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Opgave</a:t>
            </a:r>
            <a:r>
              <a:rPr lang="da-DK" sz="1200" kern="1200" baseline="0" dirty="0" smtClean="0">
                <a:solidFill>
                  <a:schemeClr val="tx1"/>
                </a:solidFill>
                <a:effectLst/>
                <a:latin typeface="+mn-lt"/>
                <a:ea typeface="+mn-ea"/>
                <a:cs typeface="+mn-cs"/>
              </a:rPr>
              <a:t> fra prøverne hvor der benyttes signalordet:</a:t>
            </a:r>
            <a:endParaRPr lang="da-DK" sz="12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smtClean="0"/>
              <a:t>Maj 2022 delopgaver 1.1,</a:t>
            </a:r>
            <a:r>
              <a:rPr lang="da-DK" baseline="0" dirty="0" smtClean="0"/>
              <a:t> </a:t>
            </a:r>
            <a:r>
              <a:rPr lang="da-DK" dirty="0" smtClean="0"/>
              <a:t>1.2, 3.1</a:t>
            </a:r>
            <a:r>
              <a:rPr lang="da-DK" baseline="0" dirty="0" smtClean="0"/>
              <a:t> og 5.1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dirty="0" smtClean="0"/>
              <a:t>(Prøvesættene kan</a:t>
            </a:r>
            <a:r>
              <a:rPr lang="da-DK" baseline="0" dirty="0" smtClean="0"/>
              <a:t> findes på www.prøvebanken.dk)</a:t>
            </a:r>
            <a:endParaRPr lang="da-DK"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200" kern="1200" baseline="0" dirty="0" smtClean="0">
              <a:solidFill>
                <a:schemeClr val="tx1"/>
              </a:solidFill>
              <a:effectLst/>
              <a:latin typeface="+mn-lt"/>
              <a:ea typeface="+mn-ea"/>
              <a:cs typeface="+mn-cs"/>
            </a:endParaRPr>
          </a:p>
        </p:txBody>
      </p:sp>
      <p:sp>
        <p:nvSpPr>
          <p:cNvPr id="4" name="Pladsholder til slidenummer 3"/>
          <p:cNvSpPr>
            <a:spLocks noGrp="1"/>
          </p:cNvSpPr>
          <p:nvPr>
            <p:ph type="sldNum" sz="quarter" idx="10"/>
          </p:nvPr>
        </p:nvSpPr>
        <p:spPr/>
        <p:txBody>
          <a:bodyPr/>
          <a:lstStyle/>
          <a:p>
            <a:fld id="{A16CFAD1-D197-4A88-B173-A6412E995EE5}" type="slidenum">
              <a:rPr lang="en-GB" smtClean="0"/>
              <a:pPr/>
              <a:t>52</a:t>
            </a:fld>
            <a:endParaRPr lang="en-GB"/>
          </a:p>
        </p:txBody>
      </p:sp>
    </p:spTree>
    <p:extLst>
      <p:ext uri="{BB962C8B-B14F-4D97-AF65-F5344CB8AC3E}">
        <p14:creationId xmlns:p14="http://schemas.microsoft.com/office/powerpoint/2010/main" val="1372028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Opgave</a:t>
            </a:r>
            <a:r>
              <a:rPr lang="da-DK" sz="1200" kern="1200" baseline="0" dirty="0" smtClean="0">
                <a:solidFill>
                  <a:schemeClr val="tx1"/>
                </a:solidFill>
                <a:effectLst/>
                <a:latin typeface="+mn-lt"/>
                <a:ea typeface="+mn-ea"/>
                <a:cs typeface="+mn-cs"/>
              </a:rPr>
              <a:t> fra prøverne hvor der benyttes signalordet:</a:t>
            </a:r>
          </a:p>
          <a:p>
            <a:pPr marL="171450" indent="-171450">
              <a:buFont typeface="Arial" panose="020B0604020202020204" pitchFamily="34" charset="0"/>
              <a:buChar char="•"/>
            </a:pPr>
            <a:r>
              <a:rPr lang="da-DK" dirty="0" smtClean="0"/>
              <a:t>Maj 17 delopgave 1.1</a:t>
            </a:r>
          </a:p>
          <a:p>
            <a:pPr marL="171450" indent="-171450">
              <a:buFont typeface="Arial" panose="020B0604020202020204" pitchFamily="34" charset="0"/>
              <a:buChar char="•"/>
            </a:pPr>
            <a:r>
              <a:rPr lang="da-DK" dirty="0" smtClean="0"/>
              <a:t>Maj 18 delopgave 1.1</a:t>
            </a:r>
          </a:p>
          <a:p>
            <a:pPr marL="171450" indent="-171450">
              <a:buFont typeface="Arial" panose="020B0604020202020204" pitchFamily="34" charset="0"/>
              <a:buChar char="•"/>
            </a:pPr>
            <a:endParaRPr lang="da-DK" dirty="0" smtClean="0"/>
          </a:p>
          <a:p>
            <a:pPr marL="0" indent="0">
              <a:buFont typeface="Arial" panose="020B0604020202020204" pitchFamily="34" charset="0"/>
              <a:buNone/>
            </a:pPr>
            <a:r>
              <a:rPr lang="da-DK" dirty="0" smtClean="0"/>
              <a:t>(Prøvesættene kan</a:t>
            </a:r>
            <a:r>
              <a:rPr lang="da-DK" baseline="0" dirty="0" smtClean="0"/>
              <a:t> findes på www.prøvebanken.dk)</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53</a:t>
            </a:fld>
            <a:endParaRPr lang="en-GB"/>
          </a:p>
        </p:txBody>
      </p:sp>
    </p:spTree>
    <p:extLst>
      <p:ext uri="{BB962C8B-B14F-4D97-AF65-F5344CB8AC3E}">
        <p14:creationId xmlns:p14="http://schemas.microsoft.com/office/powerpoint/2010/main" val="13965345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Opgave</a:t>
            </a:r>
            <a:r>
              <a:rPr lang="da-DK" sz="1200" kern="1200" baseline="0" dirty="0" smtClean="0">
                <a:solidFill>
                  <a:schemeClr val="tx1"/>
                </a:solidFill>
                <a:effectLst/>
                <a:latin typeface="+mn-lt"/>
                <a:ea typeface="+mn-ea"/>
                <a:cs typeface="+mn-cs"/>
              </a:rPr>
              <a:t> fra prøverne hvor der benyttes signalordet:</a:t>
            </a:r>
          </a:p>
          <a:p>
            <a:pPr marL="171450" indent="-171450">
              <a:buFont typeface="Arial" panose="020B0604020202020204" pitchFamily="34" charset="0"/>
              <a:buChar char="•"/>
            </a:pPr>
            <a:r>
              <a:rPr lang="da-DK" dirty="0" smtClean="0"/>
              <a:t>December 2018 delopgave 6.1</a:t>
            </a:r>
          </a:p>
          <a:p>
            <a:pPr marL="171450" indent="-171450">
              <a:buFont typeface="Arial" panose="020B0604020202020204" pitchFamily="34" charset="0"/>
              <a:buChar char="•"/>
            </a:pPr>
            <a:endParaRPr lang="da-DK" dirty="0" smtClean="0"/>
          </a:p>
          <a:p>
            <a:pPr marL="0" indent="0">
              <a:buFont typeface="Arial" panose="020B0604020202020204" pitchFamily="34" charset="0"/>
              <a:buNone/>
            </a:pPr>
            <a:r>
              <a:rPr lang="da-DK" dirty="0" smtClean="0"/>
              <a:t>(Prøvesættene kan</a:t>
            </a:r>
            <a:r>
              <a:rPr lang="da-DK" baseline="0" dirty="0" smtClean="0"/>
              <a:t> findes på www.prøvebanken.dk)</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54</a:t>
            </a:fld>
            <a:endParaRPr lang="en-GB"/>
          </a:p>
        </p:txBody>
      </p:sp>
    </p:spTree>
    <p:extLst>
      <p:ext uri="{BB962C8B-B14F-4D97-AF65-F5344CB8AC3E}">
        <p14:creationId xmlns:p14="http://schemas.microsoft.com/office/powerpoint/2010/main" val="14670979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Opgave</a:t>
            </a:r>
            <a:r>
              <a:rPr lang="da-DK" sz="1200" kern="1200" baseline="0" dirty="0" smtClean="0">
                <a:solidFill>
                  <a:schemeClr val="tx1"/>
                </a:solidFill>
                <a:effectLst/>
                <a:latin typeface="+mn-lt"/>
                <a:ea typeface="+mn-ea"/>
                <a:cs typeface="+mn-cs"/>
              </a:rPr>
              <a:t> fra prøverne hvor der benyttes signalordet:</a:t>
            </a:r>
          </a:p>
          <a:p>
            <a:pPr marL="171450" indent="-171450">
              <a:buFont typeface="Arial" panose="020B0604020202020204" pitchFamily="34" charset="0"/>
              <a:buChar char="•"/>
            </a:pPr>
            <a:r>
              <a:rPr lang="da-DK" dirty="0" smtClean="0"/>
              <a:t>Maj 2016 delopgave 6.1</a:t>
            </a:r>
          </a:p>
          <a:p>
            <a:pPr marL="171450" indent="-171450">
              <a:buFont typeface="Arial" panose="020B0604020202020204" pitchFamily="34" charset="0"/>
              <a:buChar char="•"/>
            </a:pPr>
            <a:endParaRPr lang="da-DK" dirty="0" smtClean="0"/>
          </a:p>
          <a:p>
            <a:pPr marL="0" indent="0">
              <a:buFont typeface="Arial" panose="020B0604020202020204" pitchFamily="34" charset="0"/>
              <a:buNone/>
            </a:pPr>
            <a:r>
              <a:rPr lang="da-DK" dirty="0" smtClean="0"/>
              <a:t>(Prøvesættene kan</a:t>
            </a:r>
            <a:r>
              <a:rPr lang="da-DK" baseline="0" dirty="0" smtClean="0"/>
              <a:t> findes på www.prøvebanken.dk)</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55</a:t>
            </a:fld>
            <a:endParaRPr lang="en-GB"/>
          </a:p>
        </p:txBody>
      </p:sp>
    </p:spTree>
    <p:extLst>
      <p:ext uri="{BB962C8B-B14F-4D97-AF65-F5344CB8AC3E}">
        <p14:creationId xmlns:p14="http://schemas.microsoft.com/office/powerpoint/2010/main" val="12509792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Opgave</a:t>
            </a:r>
            <a:r>
              <a:rPr lang="da-DK" sz="1200" kern="1200" baseline="0" dirty="0" smtClean="0">
                <a:solidFill>
                  <a:schemeClr val="tx1"/>
                </a:solidFill>
                <a:effectLst/>
                <a:latin typeface="+mn-lt"/>
                <a:ea typeface="+mn-ea"/>
                <a:cs typeface="+mn-cs"/>
              </a:rPr>
              <a:t> fra prøverne hvor der benyttes signalordet:</a:t>
            </a:r>
          </a:p>
          <a:p>
            <a:pPr marL="171450" indent="-171450">
              <a:buFont typeface="Arial" panose="020B0604020202020204" pitchFamily="34" charset="0"/>
              <a:buChar char="•"/>
            </a:pPr>
            <a:r>
              <a:rPr lang="da-DK" dirty="0" smtClean="0"/>
              <a:t>Maj 2017 delopgave 5.1</a:t>
            </a:r>
          </a:p>
          <a:p>
            <a:pPr marL="171450" indent="-171450">
              <a:buFont typeface="Arial" panose="020B0604020202020204" pitchFamily="34" charset="0"/>
              <a:buChar char="•"/>
            </a:pPr>
            <a:endParaRPr lang="da-DK" dirty="0" smtClean="0"/>
          </a:p>
          <a:p>
            <a:pPr marL="0" indent="0">
              <a:buFont typeface="Arial" panose="020B0604020202020204" pitchFamily="34" charset="0"/>
              <a:buNone/>
            </a:pPr>
            <a:r>
              <a:rPr lang="da-DK" dirty="0" smtClean="0"/>
              <a:t>(Prøvesættene kan</a:t>
            </a:r>
            <a:r>
              <a:rPr lang="da-DK" baseline="0" dirty="0" smtClean="0"/>
              <a:t> findes på www.prøvebanken.dk)</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56</a:t>
            </a:fld>
            <a:endParaRPr lang="en-GB"/>
          </a:p>
        </p:txBody>
      </p:sp>
    </p:spTree>
    <p:extLst>
      <p:ext uri="{BB962C8B-B14F-4D97-AF65-F5344CB8AC3E}">
        <p14:creationId xmlns:p14="http://schemas.microsoft.com/office/powerpoint/2010/main" val="1767674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A16CFAD1-D197-4A88-B173-A6412E995EE5}" type="slidenum">
              <a:rPr lang="en-GB" smtClean="0"/>
              <a:pPr/>
              <a:t>6</a:t>
            </a:fld>
            <a:endParaRPr lang="en-GB"/>
          </a:p>
        </p:txBody>
      </p:sp>
    </p:spTree>
    <p:extLst>
      <p:ext uri="{BB962C8B-B14F-4D97-AF65-F5344CB8AC3E}">
        <p14:creationId xmlns:p14="http://schemas.microsoft.com/office/powerpoint/2010/main" val="16602976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Opgave</a:t>
            </a:r>
            <a:r>
              <a:rPr lang="da-DK" sz="1200" kern="1200" baseline="0" dirty="0" smtClean="0">
                <a:solidFill>
                  <a:schemeClr val="tx1"/>
                </a:solidFill>
                <a:effectLst/>
                <a:latin typeface="+mn-lt"/>
                <a:ea typeface="+mn-ea"/>
                <a:cs typeface="+mn-cs"/>
              </a:rPr>
              <a:t> fra prøverne hvor der benyttes signalordet:</a:t>
            </a:r>
          </a:p>
          <a:p>
            <a:pPr marL="171450" indent="-171450">
              <a:buFont typeface="Arial" panose="020B0604020202020204" pitchFamily="34" charset="0"/>
              <a:buChar char="•"/>
            </a:pPr>
            <a:r>
              <a:rPr lang="da-DK" dirty="0" smtClean="0"/>
              <a:t>Dec. 2017 delopgave 5.1</a:t>
            </a:r>
          </a:p>
          <a:p>
            <a:pPr marL="171450" indent="-171450">
              <a:buFont typeface="Arial" panose="020B0604020202020204" pitchFamily="34" charset="0"/>
              <a:buChar char="•"/>
            </a:pPr>
            <a:endParaRPr lang="da-DK" dirty="0" smtClean="0"/>
          </a:p>
          <a:p>
            <a:pPr marL="0" indent="0">
              <a:buFont typeface="Arial" panose="020B0604020202020204" pitchFamily="34" charset="0"/>
              <a:buNone/>
            </a:pPr>
            <a:r>
              <a:rPr lang="da-DK" dirty="0" smtClean="0"/>
              <a:t>(Prøvesættene kan</a:t>
            </a:r>
            <a:r>
              <a:rPr lang="da-DK" baseline="0" dirty="0" smtClean="0"/>
              <a:t> findes på www.prøvebanken.dk)</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57</a:t>
            </a:fld>
            <a:endParaRPr lang="en-GB"/>
          </a:p>
        </p:txBody>
      </p:sp>
    </p:spTree>
    <p:extLst>
      <p:ext uri="{BB962C8B-B14F-4D97-AF65-F5344CB8AC3E}">
        <p14:creationId xmlns:p14="http://schemas.microsoft.com/office/powerpoint/2010/main" val="39524701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Hertil har du mulighed for rette henvendelse</a:t>
            </a:r>
            <a:r>
              <a:rPr lang="da-DK" baseline="0" dirty="0" smtClean="0"/>
              <a:t> til læringskonsulenterne i matematik på emu-respons i forhold til hjælp, sparring og vejledning. </a:t>
            </a:r>
          </a:p>
          <a:p>
            <a:r>
              <a:rPr lang="da-DK" baseline="0" dirty="0" smtClean="0"/>
              <a:t>Link: https://respons.emu.dk/</a:t>
            </a:r>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59</a:t>
            </a:fld>
            <a:endParaRPr lang="en-GB"/>
          </a:p>
        </p:txBody>
      </p:sp>
    </p:spTree>
    <p:extLst>
      <p:ext uri="{BB962C8B-B14F-4D97-AF65-F5344CB8AC3E}">
        <p14:creationId xmlns:p14="http://schemas.microsoft.com/office/powerpoint/2010/main" val="31604934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10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da-DK" dirty="0" smtClean="0"/>
              <a:t>Hertil har du mulighed for rette henvendelse</a:t>
            </a:r>
            <a:r>
              <a:rPr lang="da-DK" baseline="0" dirty="0" smtClean="0"/>
              <a:t> til læringskonsulenterne i matematik på emu-respons i forhold til hjælp, sparring og vejledning. </a:t>
            </a:r>
          </a:p>
          <a:p>
            <a:r>
              <a:rPr lang="da-DK" baseline="0" dirty="0" smtClean="0"/>
              <a:t>Link: https://respons.emu.dk/</a:t>
            </a:r>
          </a:p>
          <a:p>
            <a:pPr marL="0" lvl="0" indent="0" algn="l" rtl="0">
              <a:spcBef>
                <a:spcPts val="0"/>
              </a:spcBef>
              <a:spcAft>
                <a:spcPts val="0"/>
              </a:spcAft>
              <a:buNone/>
            </a:pPr>
            <a:endParaRPr dirty="0"/>
          </a:p>
        </p:txBody>
      </p:sp>
      <p:sp>
        <p:nvSpPr>
          <p:cNvPr id="588" name="Google Shape;588;p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2675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Link til prøvevejledningen: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https://www.uvm.dk/folkeskolen/folkeskolens-proever/faglig-forberedelse/proevevejledninger</a:t>
            </a:r>
          </a:p>
        </p:txBody>
      </p:sp>
      <p:sp>
        <p:nvSpPr>
          <p:cNvPr id="4" name="Pladsholder til slidenummer 3"/>
          <p:cNvSpPr>
            <a:spLocks noGrp="1"/>
          </p:cNvSpPr>
          <p:nvPr>
            <p:ph type="sldNum" sz="quarter" idx="10"/>
          </p:nvPr>
        </p:nvSpPr>
        <p:spPr/>
        <p:txBody>
          <a:bodyPr/>
          <a:lstStyle/>
          <a:p>
            <a:fld id="{A16CFAD1-D197-4A88-B173-A6412E995EE5}" type="slidenum">
              <a:rPr lang="en-GB" smtClean="0"/>
              <a:pPr/>
              <a:t>8</a:t>
            </a:fld>
            <a:endParaRPr lang="en-GB" dirty="0"/>
          </a:p>
        </p:txBody>
      </p:sp>
    </p:spTree>
    <p:extLst>
      <p:ext uri="{BB962C8B-B14F-4D97-AF65-F5344CB8AC3E}">
        <p14:creationId xmlns:p14="http://schemas.microsoft.com/office/powerpoint/2010/main" val="4146815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Figuren er fra ”Prøvevejledning i matematik 9. klasse”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Link til prøvevejledningen: https://www.uvm.dk/folkeskolen/folkeskolens-proever/faglig-forberedelse/proevevejledninger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smtClean="0"/>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9</a:t>
            </a:fld>
            <a:endParaRPr lang="en-GB"/>
          </a:p>
        </p:txBody>
      </p:sp>
    </p:spTree>
    <p:extLst>
      <p:ext uri="{BB962C8B-B14F-4D97-AF65-F5344CB8AC3E}">
        <p14:creationId xmlns:p14="http://schemas.microsoft.com/office/powerpoint/2010/main" val="2485845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Figuren er fra ”Prøvevejledning i matematik 9. klasse”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Link til prøvevejledningen: https://www.uvm.dk/folkeskolen/folkeskolens-proever/faglig-forberedelse/proevevejledninger</a:t>
            </a:r>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10</a:t>
            </a:fld>
            <a:endParaRPr lang="en-GB"/>
          </a:p>
        </p:txBody>
      </p:sp>
    </p:spTree>
    <p:extLst>
      <p:ext uri="{BB962C8B-B14F-4D97-AF65-F5344CB8AC3E}">
        <p14:creationId xmlns:p14="http://schemas.microsoft.com/office/powerpoint/2010/main" val="972843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12</a:t>
            </a:fld>
            <a:endParaRPr lang="en-GB"/>
          </a:p>
        </p:txBody>
      </p:sp>
    </p:spTree>
    <p:extLst>
      <p:ext uri="{BB962C8B-B14F-4D97-AF65-F5344CB8AC3E}">
        <p14:creationId xmlns:p14="http://schemas.microsoft.com/office/powerpoint/2010/main" val="29407481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m. bille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29999" y="3808800"/>
            <a:ext cx="7369639" cy="1378800"/>
          </a:xfrm>
        </p:spPr>
        <p:txBody>
          <a:bodyPr anchor="t" anchorCtr="0"/>
          <a:lstStyle>
            <a:lvl1pPr algn="l">
              <a:defRPr sz="5400"/>
            </a:lvl1pPr>
          </a:lstStyle>
          <a:p>
            <a:r>
              <a:rPr lang="da-DK" dirty="0"/>
              <a:t>Klik for at tilføje titel</a:t>
            </a:r>
          </a:p>
        </p:txBody>
      </p:sp>
      <p:sp>
        <p:nvSpPr>
          <p:cNvPr id="8" name="Picture Placeholder 7">
            <a:extLst>
              <a:ext uri="{FF2B5EF4-FFF2-40B4-BE49-F238E27FC236}">
                <a16:creationId xmlns:a16="http://schemas.microsoft.com/office/drawing/2014/main" id="{D071BC88-05E3-4DFA-898B-86BAC91629FA}"/>
              </a:ext>
            </a:extLst>
          </p:cNvPr>
          <p:cNvSpPr>
            <a:spLocks noGrp="1"/>
          </p:cNvSpPr>
          <p:nvPr>
            <p:ph type="pic" sz="quarter" idx="14" hasCustomPrompt="1"/>
          </p:nvPr>
        </p:nvSpPr>
        <p:spPr>
          <a:xfrm>
            <a:off x="0" y="0"/>
            <a:ext cx="12193200" cy="3430800"/>
          </a:xfrm>
          <a:solidFill>
            <a:schemeClr val="bg1"/>
          </a:solidFill>
        </p:spPr>
        <p:txBody>
          <a:bodyPr tIns="72000"/>
          <a:lstStyle>
            <a:lvl1pPr marL="0" indent="0" algn="ctr">
              <a:buNone/>
              <a:defRPr sz="1600"/>
            </a:lvl1pPr>
          </a:lstStyle>
          <a:p>
            <a:r>
              <a:rPr lang="da-DK" dirty="0"/>
              <a:t>Klik for at indsætte billede</a:t>
            </a:r>
          </a:p>
        </p:txBody>
      </p:sp>
      <p:sp>
        <p:nvSpPr>
          <p:cNvPr id="13" name="Freeform: Shape 12">
            <a:extLst>
              <a:ext uri="{FF2B5EF4-FFF2-40B4-BE49-F238E27FC236}">
                <a16:creationId xmlns:a16="http://schemas.microsoft.com/office/drawing/2014/main" id="{C72B30F0-001B-429B-BBCD-ED21173DC455}"/>
              </a:ext>
            </a:extLst>
          </p:cNvPr>
          <p:cNvSpPr/>
          <p:nvPr userDrawn="1"/>
        </p:nvSpPr>
        <p:spPr>
          <a:xfrm>
            <a:off x="-2" y="3841285"/>
            <a:ext cx="1838229" cy="2508669"/>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chemeClr val="accent2"/>
          </a:solidFill>
          <a:ln w="9683" cap="flat">
            <a:noFill/>
            <a:prstDash val="solid"/>
            <a:miter/>
          </a:ln>
        </p:spPr>
        <p:txBody>
          <a:bodyPr wrap="square" rtlCol="0" anchor="ctr">
            <a:noAutofit/>
          </a:bodyPr>
          <a:lstStyle/>
          <a:p>
            <a:endParaRPr lang="da-DK" dirty="0"/>
          </a:p>
        </p:txBody>
      </p:sp>
      <p:sp>
        <p:nvSpPr>
          <p:cNvPr id="11" name="Text Placeholder streg">
            <a:extLst>
              <a:ext uri="{FF2B5EF4-FFF2-40B4-BE49-F238E27FC236}">
                <a16:creationId xmlns:a16="http://schemas.microsoft.com/office/drawing/2014/main" id="{AF016A7E-D7F0-494C-B0B9-483F664C16AD}"/>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14" name="Text Placeholder 7">
            <a:extLst>
              <a:ext uri="{FF2B5EF4-FFF2-40B4-BE49-F238E27FC236}">
                <a16:creationId xmlns:a16="http://schemas.microsoft.com/office/drawing/2014/main" id="{C022134B-2EA5-4CBB-9450-AECB23083815}"/>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
        <p:nvSpPr>
          <p:cNvPr id="4" name="Date"/>
          <p:cNvSpPr>
            <a:spLocks noGrp="1"/>
          </p:cNvSpPr>
          <p:nvPr>
            <p:ph type="dt" sz="half" idx="10"/>
          </p:nvPr>
        </p:nvSpPr>
        <p:spPr>
          <a:xfrm>
            <a:off x="0" y="6858000"/>
            <a:ext cx="0" cy="0"/>
          </a:xfrm>
        </p:spPr>
        <p:txBody>
          <a:bodyPr/>
          <a:lstStyle>
            <a:lvl1pPr>
              <a:defRPr sz="100">
                <a:noFill/>
              </a:defRPr>
            </a:lvl1pPr>
          </a:lstStyle>
          <a:p>
            <a:fld id="{73D4F9EA-A605-4D01-863E-708DD5D85776}" type="datetime2">
              <a:rPr lang="da-DK" smtClean="0"/>
              <a:t>6. marts 2024</a:t>
            </a:fld>
            <a:endParaRPr lang="da-DK" dirty="0"/>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985172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 m. 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539750"/>
            <a:ext cx="9259888" cy="934890"/>
          </a:xfrm>
        </p:spPr>
        <p:txBody>
          <a:bodyPr/>
          <a:lstStyle>
            <a:lvl1pPr>
              <a:defRPr/>
            </a:lvl1pPr>
          </a:lstStyle>
          <a:p>
            <a:r>
              <a:rPr lang="da-DK" noProof="0" dirty="0"/>
              <a:t>Klik for at tilføje titel</a:t>
            </a:r>
          </a:p>
        </p:txBody>
      </p:sp>
      <p:sp>
        <p:nvSpPr>
          <p:cNvPr id="8" name="Picture Placeholder 7">
            <a:extLst>
              <a:ext uri="{FF2B5EF4-FFF2-40B4-BE49-F238E27FC236}">
                <a16:creationId xmlns:a16="http://schemas.microsoft.com/office/drawing/2014/main" id="{96D9F665-2730-4BFB-B1A6-7D7244711B8D}"/>
              </a:ext>
            </a:extLst>
          </p:cNvPr>
          <p:cNvSpPr>
            <a:spLocks noGrp="1"/>
          </p:cNvSpPr>
          <p:nvPr>
            <p:ph type="pic" sz="quarter" idx="13" hasCustomPrompt="1"/>
          </p:nvPr>
        </p:nvSpPr>
        <p:spPr>
          <a:xfrm>
            <a:off x="539750" y="1800000"/>
            <a:ext cx="11110913" cy="4516663"/>
          </a:xfrm>
        </p:spPr>
        <p:txBody>
          <a:bodyPr/>
          <a:lstStyle>
            <a:lvl1pPr marL="0" indent="0">
              <a:buNone/>
              <a:defRPr sz="1600"/>
            </a:lvl1pPr>
          </a:lstStyle>
          <a:p>
            <a:r>
              <a:rPr lang="da-DK" dirty="0"/>
              <a:t>Klik for at indsætte billede</a:t>
            </a:r>
          </a:p>
        </p:txBody>
      </p:sp>
      <p:sp>
        <p:nvSpPr>
          <p:cNvPr id="4" name="Date_GeneralDate"/>
          <p:cNvSpPr>
            <a:spLocks noGrp="1"/>
          </p:cNvSpPr>
          <p:nvPr>
            <p:ph type="dt" sz="half" idx="10"/>
          </p:nvPr>
        </p:nvSpPr>
        <p:spPr/>
        <p:txBody>
          <a:bodyPr/>
          <a:lstStyle/>
          <a:p>
            <a:fld id="{FBBF9439-ACD5-40DF-9AA7-A3F79ACD6661}" type="datetime2">
              <a:rPr lang="da-DK" noProof="0" smtClean="0"/>
              <a:t>6. marts 2024</a:t>
            </a:fld>
            <a:endParaRPr lang="da-DK" noProof="0" dirty="0"/>
          </a:p>
        </p:txBody>
      </p:sp>
      <p:sp>
        <p:nvSpPr>
          <p:cNvPr id="5" name="FLD_PresentationTitle"/>
          <p:cNvSpPr>
            <a:spLocks noGrp="1"/>
          </p:cNvSpPr>
          <p:nvPr>
            <p:ph type="ftr" sz="quarter" idx="11"/>
          </p:nvPr>
        </p:nvSpPr>
        <p:spPr/>
        <p:txBody>
          <a:bodyPr/>
          <a:lstStyle/>
          <a:p>
            <a:endParaRPr lang="da-DK" noProof="0" dirty="0"/>
          </a:p>
        </p:txBody>
      </p:sp>
      <p:sp>
        <p:nvSpPr>
          <p:cNvPr id="6" name="Slide Number Placeholder 5"/>
          <p:cNvSpPr>
            <a:spLocks noGrp="1"/>
          </p:cNvSpPr>
          <p:nvPr>
            <p:ph type="sldNum" sz="quarter" idx="12"/>
          </p:nvPr>
        </p:nvSpPr>
        <p:spPr/>
        <p:txBody>
          <a:bodyPr/>
          <a:lstStyle>
            <a:lvl1pPr algn="l">
              <a:defRPr/>
            </a:lvl1pPr>
          </a:lstStyle>
          <a:p>
            <a:fld id="{859873C9-BF5D-4A9A-BB31-45BBB7BABAF7}" type="slidenum">
              <a:rPr lang="da-DK" smtClean="0"/>
              <a:pPr/>
              <a:t>‹nr.›</a:t>
            </a:fld>
            <a:endParaRPr lang="da-DK" dirty="0"/>
          </a:p>
        </p:txBody>
      </p:sp>
    </p:spTree>
    <p:extLst>
      <p:ext uri="{BB962C8B-B14F-4D97-AF65-F5344CB8AC3E}">
        <p14:creationId xmlns:p14="http://schemas.microsoft.com/office/powerpoint/2010/main" val="4013846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dhold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539750"/>
            <a:ext cx="9259888" cy="934890"/>
          </a:xfrm>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a:xfrm>
            <a:off x="539748" y="1800000"/>
            <a:ext cx="5464800" cy="4518000"/>
          </a:xfrm>
        </p:spPr>
        <p:txBody>
          <a:bodyPr/>
          <a:lstStyle>
            <a:lvl1pPr>
              <a:defRPr/>
            </a:lvl1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_GeneralDate"/>
          <p:cNvSpPr>
            <a:spLocks noGrp="1"/>
          </p:cNvSpPr>
          <p:nvPr>
            <p:ph type="dt" sz="half" idx="10"/>
          </p:nvPr>
        </p:nvSpPr>
        <p:spPr/>
        <p:txBody>
          <a:bodyPr/>
          <a:lstStyle/>
          <a:p>
            <a:fld id="{F9F0A9FE-7243-42BC-A71C-38DE25DCBAEC}" type="datetime2">
              <a:rPr lang="da-DK" noProof="0" smtClean="0"/>
              <a:t>6. marts 2024</a:t>
            </a:fld>
            <a:endParaRPr lang="da-DK" noProof="0" dirty="0"/>
          </a:p>
        </p:txBody>
      </p:sp>
      <p:sp>
        <p:nvSpPr>
          <p:cNvPr id="5" name="FLD_PresentationTitle"/>
          <p:cNvSpPr>
            <a:spLocks noGrp="1"/>
          </p:cNvSpPr>
          <p:nvPr>
            <p:ph type="ftr" sz="quarter" idx="11"/>
          </p:nvPr>
        </p:nvSpPr>
        <p:spPr/>
        <p:txBody>
          <a:bodyPr/>
          <a:lstStyle/>
          <a:p>
            <a:endParaRPr lang="da-DK" noProof="0" dirty="0"/>
          </a:p>
        </p:txBody>
      </p:sp>
      <p:sp>
        <p:nvSpPr>
          <p:cNvPr id="6" name="Slide Number Placeholder 5"/>
          <p:cNvSpPr>
            <a:spLocks noGrp="1"/>
          </p:cNvSpPr>
          <p:nvPr>
            <p:ph type="sldNum" sz="quarter" idx="12"/>
          </p:nvPr>
        </p:nvSpPr>
        <p:spPr/>
        <p:txBody>
          <a:bodyPr/>
          <a:lstStyle>
            <a:lvl1pPr algn="l">
              <a:defRPr/>
            </a:lvl1pPr>
          </a:lstStyle>
          <a:p>
            <a:fld id="{859873C9-BF5D-4A9A-BB31-45BBB7BABAF7}" type="slidenum">
              <a:rPr lang="da-DK" smtClean="0"/>
              <a:pPr/>
              <a:t>‹nr.›</a:t>
            </a:fld>
            <a:endParaRPr lang="da-DK" dirty="0"/>
          </a:p>
        </p:txBody>
      </p:sp>
      <p:sp>
        <p:nvSpPr>
          <p:cNvPr id="7" name="Content Placeholder 2">
            <a:extLst>
              <a:ext uri="{FF2B5EF4-FFF2-40B4-BE49-F238E27FC236}">
                <a16:creationId xmlns:a16="http://schemas.microsoft.com/office/drawing/2014/main" id="{3526424C-796D-4BE4-BAE8-6ACAB3C4FEA1}"/>
              </a:ext>
            </a:extLst>
          </p:cNvPr>
          <p:cNvSpPr>
            <a:spLocks noGrp="1"/>
          </p:cNvSpPr>
          <p:nvPr>
            <p:ph idx="13" hasCustomPrompt="1"/>
          </p:nvPr>
        </p:nvSpPr>
        <p:spPr>
          <a:xfrm>
            <a:off x="6185863" y="1800000"/>
            <a:ext cx="5464800" cy="4518000"/>
          </a:xfrm>
        </p:spPr>
        <p:txBody>
          <a:bodyPr/>
          <a:lstStyle>
            <a:lvl1pPr>
              <a:defRPr/>
            </a:lvl1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8" name="Text Placeholder 10">
            <a:extLst>
              <a:ext uri="{FF2B5EF4-FFF2-40B4-BE49-F238E27FC236}">
                <a16:creationId xmlns:a16="http://schemas.microsoft.com/office/drawing/2014/main" id="{23A8CE66-7830-4B1C-B068-74528FAA522A}"/>
              </a:ext>
            </a:extLst>
          </p:cNvPr>
          <p:cNvSpPr>
            <a:spLocks noGrp="1"/>
          </p:cNvSpPr>
          <p:nvPr>
            <p:ph type="body" sz="quarter" idx="14" hasCustomPrompt="1"/>
          </p:nvPr>
        </p:nvSpPr>
        <p:spPr>
          <a:xfrm>
            <a:off x="539748" y="6145213"/>
            <a:ext cx="5464798" cy="173037"/>
          </a:xfrm>
        </p:spPr>
        <p:txBody>
          <a:bodyPr/>
          <a:lstStyle>
            <a:lvl1pPr marL="0" indent="0">
              <a:buNone/>
              <a:defRPr sz="1000"/>
            </a:lvl1pPr>
          </a:lstStyle>
          <a:p>
            <a:pPr lvl="0"/>
            <a:r>
              <a:rPr lang="da-DK" noProof="0" dirty="0"/>
              <a:t>Tilføj anmærkningstekst</a:t>
            </a:r>
          </a:p>
        </p:txBody>
      </p:sp>
      <p:sp>
        <p:nvSpPr>
          <p:cNvPr id="9" name="Text Placeholder 10">
            <a:extLst>
              <a:ext uri="{FF2B5EF4-FFF2-40B4-BE49-F238E27FC236}">
                <a16:creationId xmlns:a16="http://schemas.microsoft.com/office/drawing/2014/main" id="{D7C2635E-BF5D-473B-8DC0-E2D60A65A6F0}"/>
              </a:ext>
            </a:extLst>
          </p:cNvPr>
          <p:cNvSpPr>
            <a:spLocks noGrp="1"/>
          </p:cNvSpPr>
          <p:nvPr>
            <p:ph type="body" sz="quarter" idx="15" hasCustomPrompt="1"/>
          </p:nvPr>
        </p:nvSpPr>
        <p:spPr>
          <a:xfrm>
            <a:off x="6185863" y="6145213"/>
            <a:ext cx="5464798" cy="173037"/>
          </a:xfrm>
        </p:spPr>
        <p:txBody>
          <a:bodyPr/>
          <a:lstStyle>
            <a:lvl1pPr marL="0" indent="0">
              <a:buNone/>
              <a:defRPr sz="1000"/>
            </a:lvl1pPr>
          </a:lstStyle>
          <a:p>
            <a:pPr lvl="0"/>
            <a:r>
              <a:rPr lang="da-DK" noProof="0"/>
              <a:t>Tilføj anmærkningstekst</a:t>
            </a:r>
          </a:p>
        </p:txBody>
      </p:sp>
    </p:spTree>
    <p:extLst>
      <p:ext uri="{BB962C8B-B14F-4D97-AF65-F5344CB8AC3E}">
        <p14:creationId xmlns:p14="http://schemas.microsoft.com/office/powerpoint/2010/main" val="1154529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dhold B">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185865"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_GeneralDate"/>
          <p:cNvSpPr>
            <a:spLocks noGrp="1"/>
          </p:cNvSpPr>
          <p:nvPr>
            <p:ph type="dt" sz="half" idx="10"/>
          </p:nvPr>
        </p:nvSpPr>
        <p:spPr/>
        <p:txBody>
          <a:bodyPr/>
          <a:lstStyle/>
          <a:p>
            <a:fld id="{5287408A-2C93-4FDA-893A-85FA7EDCDC14}" type="datetime2">
              <a:rPr lang="da-DK" smtClean="0"/>
              <a:t>6. marts 2024</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2B2C7CCD-C2D2-447B-B713-284F50A31612}"/>
              </a:ext>
            </a:extLst>
          </p:cNvPr>
          <p:cNvSpPr>
            <a:spLocks noGrp="1"/>
          </p:cNvSpPr>
          <p:nvPr>
            <p:ph type="body" sz="quarter" idx="14" hasCustomPrompt="1"/>
          </p:nvPr>
        </p:nvSpPr>
        <p:spPr>
          <a:xfrm>
            <a:off x="539749" y="6145213"/>
            <a:ext cx="5464798" cy="173037"/>
          </a:xfrm>
        </p:spPr>
        <p:txBody>
          <a:bodyPr/>
          <a:lstStyle>
            <a:lvl1pPr marL="0" indent="0">
              <a:buNone/>
              <a:defRPr sz="1000"/>
            </a:lvl1pPr>
          </a:lstStyle>
          <a:p>
            <a:pPr lvl="0"/>
            <a:r>
              <a:rPr lang="da-DK" noProof="0" dirty="0"/>
              <a:t>Tilføj anmærkningstekst</a:t>
            </a:r>
          </a:p>
        </p:txBody>
      </p:sp>
      <p:sp>
        <p:nvSpPr>
          <p:cNvPr id="10" name="Text Placeholder 10">
            <a:extLst>
              <a:ext uri="{FF2B5EF4-FFF2-40B4-BE49-F238E27FC236}">
                <a16:creationId xmlns:a16="http://schemas.microsoft.com/office/drawing/2014/main" id="{E56B4D01-058D-4267-8553-2994D80A30E7}"/>
              </a:ext>
            </a:extLst>
          </p:cNvPr>
          <p:cNvSpPr>
            <a:spLocks noGrp="1"/>
          </p:cNvSpPr>
          <p:nvPr>
            <p:ph type="body" sz="quarter" idx="15" hasCustomPrompt="1"/>
          </p:nvPr>
        </p:nvSpPr>
        <p:spPr>
          <a:xfrm>
            <a:off x="6185865" y="6145213"/>
            <a:ext cx="5464798" cy="173037"/>
          </a:xfrm>
        </p:spPr>
        <p:txBody>
          <a:bodyPr/>
          <a:lstStyle>
            <a:lvl1pPr marL="0" indent="0">
              <a:buNone/>
              <a:defRPr sz="1000"/>
            </a:lvl1pPr>
          </a:lstStyle>
          <a:p>
            <a:pPr lvl="0"/>
            <a:r>
              <a:rPr lang="da-DK" noProof="0"/>
              <a:t>Tilføj anmærkningstekst</a:t>
            </a:r>
          </a:p>
        </p:txBody>
      </p:sp>
    </p:spTree>
    <p:extLst>
      <p:ext uri="{BB962C8B-B14F-4D97-AF65-F5344CB8AC3E}">
        <p14:creationId xmlns:p14="http://schemas.microsoft.com/office/powerpoint/2010/main" val="3333517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o indhold C">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69AF2D-18F3-4203-A6D2-9EF2AB19D598}"/>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541476" y="539750"/>
            <a:ext cx="9258162"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0184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632261" y="1800000"/>
            <a:ext cx="50184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_GeneralDate"/>
          <p:cNvSpPr>
            <a:spLocks noGrp="1"/>
          </p:cNvSpPr>
          <p:nvPr>
            <p:ph type="dt" sz="half" idx="10"/>
          </p:nvPr>
        </p:nvSpPr>
        <p:spPr/>
        <p:txBody>
          <a:bodyPr/>
          <a:lstStyle/>
          <a:p>
            <a:fld id="{7C1B6CC8-1D17-441B-9748-69DE7971662D}" type="datetime2">
              <a:rPr lang="da-DK" smtClean="0"/>
              <a:t>6. marts 2024</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0" name="Text Placeholder 10">
            <a:extLst>
              <a:ext uri="{FF2B5EF4-FFF2-40B4-BE49-F238E27FC236}">
                <a16:creationId xmlns:a16="http://schemas.microsoft.com/office/drawing/2014/main" id="{A282BC1E-B2C5-4086-B686-2BE20ECB7D60}"/>
              </a:ext>
            </a:extLst>
          </p:cNvPr>
          <p:cNvSpPr>
            <a:spLocks noGrp="1"/>
          </p:cNvSpPr>
          <p:nvPr>
            <p:ph type="body" sz="quarter" idx="14" hasCustomPrompt="1"/>
          </p:nvPr>
        </p:nvSpPr>
        <p:spPr>
          <a:xfrm>
            <a:off x="539749" y="6145213"/>
            <a:ext cx="5014913" cy="173037"/>
          </a:xfrm>
        </p:spPr>
        <p:txBody>
          <a:bodyPr/>
          <a:lstStyle>
            <a:lvl1pPr marL="0" indent="0">
              <a:buNone/>
              <a:defRPr sz="1000"/>
            </a:lvl1pPr>
          </a:lstStyle>
          <a:p>
            <a:pPr lvl="0"/>
            <a:r>
              <a:rPr lang="da-DK" noProof="0" dirty="0"/>
              <a:t>Tilføj anmærkningstekst</a:t>
            </a:r>
          </a:p>
        </p:txBody>
      </p:sp>
      <p:sp>
        <p:nvSpPr>
          <p:cNvPr id="11" name="Text Placeholder 10">
            <a:extLst>
              <a:ext uri="{FF2B5EF4-FFF2-40B4-BE49-F238E27FC236}">
                <a16:creationId xmlns:a16="http://schemas.microsoft.com/office/drawing/2014/main" id="{C182598E-74C8-4D96-9CD9-F3C9379E410D}"/>
              </a:ext>
            </a:extLst>
          </p:cNvPr>
          <p:cNvSpPr>
            <a:spLocks noGrp="1"/>
          </p:cNvSpPr>
          <p:nvPr>
            <p:ph type="body" sz="quarter" idx="15" hasCustomPrompt="1"/>
          </p:nvPr>
        </p:nvSpPr>
        <p:spPr>
          <a:xfrm>
            <a:off x="6632261" y="6145213"/>
            <a:ext cx="5018401" cy="173037"/>
          </a:xfrm>
        </p:spPr>
        <p:txBody>
          <a:bodyPr/>
          <a:lstStyle>
            <a:lvl1pPr marL="0" indent="0">
              <a:buNone/>
              <a:defRPr sz="1000"/>
            </a:lvl1pPr>
          </a:lstStyle>
          <a:p>
            <a:pPr lvl="0"/>
            <a:r>
              <a:rPr lang="da-DK" noProof="0" dirty="0"/>
              <a:t>Tilføj anmærkningstekst</a:t>
            </a:r>
          </a:p>
        </p:txBody>
      </p:sp>
      <p:pic>
        <p:nvPicPr>
          <p:cNvPr id="12" name="Logo">
            <a:extLst>
              <a:ext uri="{FF2B5EF4-FFF2-40B4-BE49-F238E27FC236}">
                <a16:creationId xmlns:a16="http://schemas.microsoft.com/office/drawing/2014/main" id="{6A9D7866-1FDA-4F89-92F1-878E31CEA7B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Tree>
    <p:extLst>
      <p:ext uri="{BB962C8B-B14F-4D97-AF65-F5344CB8AC3E}">
        <p14:creationId xmlns:p14="http://schemas.microsoft.com/office/powerpoint/2010/main" val="1228845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ndhold og billede A">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5463073"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icture Placeholder 9">
            <a:extLst>
              <a:ext uri="{FF2B5EF4-FFF2-40B4-BE49-F238E27FC236}">
                <a16:creationId xmlns:a16="http://schemas.microsoft.com/office/drawing/2014/main" id="{E89401BF-E778-41B0-9410-436DA4388220}"/>
              </a:ext>
            </a:extLst>
          </p:cNvPr>
          <p:cNvSpPr>
            <a:spLocks noGrp="1"/>
          </p:cNvSpPr>
          <p:nvPr>
            <p:ph type="pic" sz="quarter" idx="15" hasCustomPrompt="1"/>
          </p:nvPr>
        </p:nvSpPr>
        <p:spPr>
          <a:xfrm>
            <a:off x="6094800" y="0"/>
            <a:ext cx="6094800" cy="6858000"/>
          </a:xfrm>
          <a:solidFill>
            <a:schemeClr val="bg1"/>
          </a:solidFill>
        </p:spPr>
        <p:txBody>
          <a:bodyPr tIns="72000"/>
          <a:lstStyle>
            <a:lvl1pPr marL="0" indent="0" algn="ctr">
              <a:buNone/>
              <a:defRPr sz="1600"/>
            </a:lvl1pPr>
          </a:lstStyle>
          <a:p>
            <a:r>
              <a:rPr lang="da-DK" dirty="0"/>
              <a:t>Klik for at indsætte billede</a:t>
            </a:r>
          </a:p>
        </p:txBody>
      </p:sp>
      <p:sp>
        <p:nvSpPr>
          <p:cNvPr id="5" name="Date"/>
          <p:cNvSpPr>
            <a:spLocks noGrp="1"/>
          </p:cNvSpPr>
          <p:nvPr>
            <p:ph type="dt" sz="half" idx="10"/>
          </p:nvPr>
        </p:nvSpPr>
        <p:spPr/>
        <p:txBody>
          <a:bodyPr/>
          <a:lstStyle/>
          <a:p>
            <a:fld id="{5A0C6F64-F1DC-426B-9997-94B713D5EC87}" type="datetime2">
              <a:rPr lang="da-DK" smtClean="0"/>
              <a:t>6. marts 2024</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AC76E05D-5A6A-4172-8C30-6223E21B98AD}"/>
              </a:ext>
            </a:extLst>
          </p:cNvPr>
          <p:cNvSpPr>
            <a:spLocks noGrp="1"/>
          </p:cNvSpPr>
          <p:nvPr>
            <p:ph type="body" sz="quarter" idx="16" hasCustomPrompt="1"/>
          </p:nvPr>
        </p:nvSpPr>
        <p:spPr>
          <a:xfrm>
            <a:off x="539749" y="6145213"/>
            <a:ext cx="5464799" cy="173037"/>
          </a:xfrm>
        </p:spPr>
        <p:txBody>
          <a:bodyPr/>
          <a:lstStyle>
            <a:lvl1pPr marL="0" indent="0">
              <a:buNone/>
              <a:defRPr sz="1000"/>
            </a:lvl1pPr>
          </a:lstStyle>
          <a:p>
            <a:pPr lvl="0"/>
            <a:r>
              <a:rPr lang="da-DK" noProof="0" dirty="0"/>
              <a:t>Tilføj anmærkningstekst</a:t>
            </a:r>
          </a:p>
        </p:txBody>
      </p:sp>
      <p:sp>
        <p:nvSpPr>
          <p:cNvPr id="11" name="Text Placeholder 7">
            <a:extLst>
              <a:ext uri="{FF2B5EF4-FFF2-40B4-BE49-F238E27FC236}">
                <a16:creationId xmlns:a16="http://schemas.microsoft.com/office/drawing/2014/main" id="{6BC8EB62-94E0-4B88-9310-AE0A3E25649E}"/>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4255042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ndhold og billede B">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5463073"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icture Placeholder 9">
            <a:extLst>
              <a:ext uri="{FF2B5EF4-FFF2-40B4-BE49-F238E27FC236}">
                <a16:creationId xmlns:a16="http://schemas.microsoft.com/office/drawing/2014/main" id="{E89401BF-E778-41B0-9410-436DA4388220}"/>
              </a:ext>
            </a:extLst>
          </p:cNvPr>
          <p:cNvSpPr>
            <a:spLocks noGrp="1"/>
          </p:cNvSpPr>
          <p:nvPr>
            <p:ph type="pic" sz="quarter" idx="15" hasCustomPrompt="1"/>
          </p:nvPr>
        </p:nvSpPr>
        <p:spPr>
          <a:xfrm>
            <a:off x="6094800" y="0"/>
            <a:ext cx="6094800" cy="68580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5" name="Date"/>
          <p:cNvSpPr>
            <a:spLocks noGrp="1"/>
          </p:cNvSpPr>
          <p:nvPr>
            <p:ph type="dt" sz="half" idx="10"/>
          </p:nvPr>
        </p:nvSpPr>
        <p:spPr/>
        <p:txBody>
          <a:bodyPr/>
          <a:lstStyle/>
          <a:p>
            <a:fld id="{A8AF31C2-C797-417F-B215-A4ECBDD0A66E}" type="datetime2">
              <a:rPr lang="da-DK" smtClean="0"/>
              <a:t>6. marts 2024</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C9016A64-4F20-4120-9691-9D826C000CEB}"/>
              </a:ext>
            </a:extLst>
          </p:cNvPr>
          <p:cNvSpPr>
            <a:spLocks noGrp="1"/>
          </p:cNvSpPr>
          <p:nvPr>
            <p:ph type="body" sz="quarter" idx="16" hasCustomPrompt="1"/>
          </p:nvPr>
        </p:nvSpPr>
        <p:spPr>
          <a:xfrm>
            <a:off x="539749" y="6145213"/>
            <a:ext cx="5464799" cy="173037"/>
          </a:xfrm>
        </p:spPr>
        <p:txBody>
          <a:bodyPr/>
          <a:lstStyle>
            <a:lvl1pPr marL="0" indent="0">
              <a:buNone/>
              <a:defRPr sz="1000"/>
            </a:lvl1pPr>
          </a:lstStyle>
          <a:p>
            <a:pPr lvl="0"/>
            <a:r>
              <a:rPr lang="da-DK" noProof="0" dirty="0"/>
              <a:t>Tilføj anmærkningstekst</a:t>
            </a:r>
          </a:p>
        </p:txBody>
      </p:sp>
      <p:sp>
        <p:nvSpPr>
          <p:cNvPr id="11" name="Text Placeholder 7">
            <a:extLst>
              <a:ext uri="{FF2B5EF4-FFF2-40B4-BE49-F238E27FC236}">
                <a16:creationId xmlns:a16="http://schemas.microsoft.com/office/drawing/2014/main" id="{010B3704-A025-4245-B180-68D9D51542B6}"/>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1583970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35820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294798" y="1800000"/>
            <a:ext cx="35892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8071200" y="1800000"/>
            <a:ext cx="3582000" cy="45180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
          <p:cNvSpPr>
            <a:spLocks noGrp="1"/>
          </p:cNvSpPr>
          <p:nvPr>
            <p:ph type="dt" sz="half" idx="10"/>
          </p:nvPr>
        </p:nvSpPr>
        <p:spPr/>
        <p:txBody>
          <a:bodyPr/>
          <a:lstStyle/>
          <a:p>
            <a:fld id="{50DFF303-FFC0-4D4F-8F43-DB0AFBA232A2}" type="datetime2">
              <a:rPr lang="da-DK" smtClean="0"/>
              <a:t>6. marts 2024</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0" name="Text Placeholder 10">
            <a:extLst>
              <a:ext uri="{FF2B5EF4-FFF2-40B4-BE49-F238E27FC236}">
                <a16:creationId xmlns:a16="http://schemas.microsoft.com/office/drawing/2014/main" id="{D4E03E0D-DF6C-4C5C-A56D-B2BC9D602AE7}"/>
              </a:ext>
            </a:extLst>
          </p:cNvPr>
          <p:cNvSpPr>
            <a:spLocks noGrp="1"/>
          </p:cNvSpPr>
          <p:nvPr>
            <p:ph type="body" sz="quarter" idx="16" hasCustomPrompt="1"/>
          </p:nvPr>
        </p:nvSpPr>
        <p:spPr>
          <a:xfrm>
            <a:off x="539749" y="6145213"/>
            <a:ext cx="3589201" cy="173037"/>
          </a:xfrm>
        </p:spPr>
        <p:txBody>
          <a:bodyPr/>
          <a:lstStyle>
            <a:lvl1pPr marL="0" indent="0">
              <a:buNone/>
              <a:defRPr sz="1000"/>
            </a:lvl1pPr>
          </a:lstStyle>
          <a:p>
            <a:pPr lvl="0"/>
            <a:r>
              <a:rPr lang="da-DK" noProof="0" dirty="0"/>
              <a:t>Tilføj anmærkningstekst</a:t>
            </a:r>
          </a:p>
        </p:txBody>
      </p:sp>
      <p:sp>
        <p:nvSpPr>
          <p:cNvPr id="11" name="Text Placeholder 10">
            <a:extLst>
              <a:ext uri="{FF2B5EF4-FFF2-40B4-BE49-F238E27FC236}">
                <a16:creationId xmlns:a16="http://schemas.microsoft.com/office/drawing/2014/main" id="{93AF337E-03BF-45AC-A37F-33398F8828FA}"/>
              </a:ext>
            </a:extLst>
          </p:cNvPr>
          <p:cNvSpPr>
            <a:spLocks noGrp="1"/>
          </p:cNvSpPr>
          <p:nvPr>
            <p:ph type="body" sz="quarter" idx="17" hasCustomPrompt="1"/>
          </p:nvPr>
        </p:nvSpPr>
        <p:spPr>
          <a:xfrm>
            <a:off x="4294798" y="6145213"/>
            <a:ext cx="3589201" cy="173037"/>
          </a:xfrm>
        </p:spPr>
        <p:txBody>
          <a:bodyPr/>
          <a:lstStyle>
            <a:lvl1pPr marL="0" indent="0">
              <a:buNone/>
              <a:defRPr sz="1000"/>
            </a:lvl1pPr>
          </a:lstStyle>
          <a:p>
            <a:pPr lvl="0"/>
            <a:r>
              <a:rPr lang="da-DK" noProof="0" dirty="0"/>
              <a:t>Tilføj anmærkningstekst</a:t>
            </a:r>
          </a:p>
        </p:txBody>
      </p:sp>
      <p:sp>
        <p:nvSpPr>
          <p:cNvPr id="12" name="Text Placeholder 10">
            <a:extLst>
              <a:ext uri="{FF2B5EF4-FFF2-40B4-BE49-F238E27FC236}">
                <a16:creationId xmlns:a16="http://schemas.microsoft.com/office/drawing/2014/main" id="{7FF67DA1-367B-4B33-AD92-3DCAC8A35022}"/>
              </a:ext>
            </a:extLst>
          </p:cNvPr>
          <p:cNvSpPr>
            <a:spLocks noGrp="1"/>
          </p:cNvSpPr>
          <p:nvPr>
            <p:ph type="body" sz="quarter" idx="18" hasCustomPrompt="1"/>
          </p:nvPr>
        </p:nvSpPr>
        <p:spPr>
          <a:xfrm>
            <a:off x="8071200" y="6145213"/>
            <a:ext cx="3589201" cy="173037"/>
          </a:xfrm>
        </p:spPr>
        <p:txBody>
          <a:bodyPr/>
          <a:lstStyle>
            <a:lvl1pPr marL="0" indent="0">
              <a:buNone/>
              <a:defRPr sz="1000"/>
            </a:lvl1pPr>
          </a:lstStyle>
          <a:p>
            <a:pPr lvl="0"/>
            <a:r>
              <a:rPr lang="da-DK" noProof="0" dirty="0"/>
              <a:t>Tilføj anmærkningstekst</a:t>
            </a:r>
          </a:p>
        </p:txBody>
      </p:sp>
    </p:spTree>
    <p:extLst>
      <p:ext uri="{BB962C8B-B14F-4D97-AF65-F5344CB8AC3E}">
        <p14:creationId xmlns:p14="http://schemas.microsoft.com/office/powerpoint/2010/main" val="440035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r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216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186000" y="1800000"/>
            <a:ext cx="5464800" cy="216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540000" y="4154400"/>
            <a:ext cx="5464800" cy="216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DA6BFBE4-59D8-4673-BAB9-6754F795AF54}"/>
              </a:ext>
            </a:extLst>
          </p:cNvPr>
          <p:cNvSpPr>
            <a:spLocks noGrp="1"/>
          </p:cNvSpPr>
          <p:nvPr>
            <p:ph sz="quarter" idx="14" hasCustomPrompt="1"/>
          </p:nvPr>
        </p:nvSpPr>
        <p:spPr>
          <a:xfrm>
            <a:off x="6184800" y="4154400"/>
            <a:ext cx="5464800" cy="216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
          <p:cNvSpPr>
            <a:spLocks noGrp="1"/>
          </p:cNvSpPr>
          <p:nvPr>
            <p:ph type="dt" sz="half" idx="10"/>
          </p:nvPr>
        </p:nvSpPr>
        <p:spPr/>
        <p:txBody>
          <a:bodyPr/>
          <a:lstStyle/>
          <a:p>
            <a:fld id="{76DCB704-4DB5-4DA1-9BAA-BB57AFDB3484}" type="datetime2">
              <a:rPr lang="da-DK" smtClean="0"/>
              <a:t>6. marts 2024</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582553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ks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3582000" cy="207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302000" y="1800000"/>
            <a:ext cx="3582000" cy="207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8071200" y="18000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DA6BFBE4-59D8-4673-BAB9-6754F795AF54}"/>
              </a:ext>
            </a:extLst>
          </p:cNvPr>
          <p:cNvSpPr>
            <a:spLocks noGrp="1"/>
          </p:cNvSpPr>
          <p:nvPr>
            <p:ph sz="quarter" idx="14" hasCustomPrompt="1"/>
          </p:nvPr>
        </p:nvSpPr>
        <p:spPr>
          <a:xfrm>
            <a:off x="540000" y="40608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0" name="Content Placeholder 9">
            <a:extLst>
              <a:ext uri="{FF2B5EF4-FFF2-40B4-BE49-F238E27FC236}">
                <a16:creationId xmlns:a16="http://schemas.microsoft.com/office/drawing/2014/main" id="{9071E862-106B-49B6-B389-64D98822F71F}"/>
              </a:ext>
            </a:extLst>
          </p:cNvPr>
          <p:cNvSpPr>
            <a:spLocks noGrp="1"/>
          </p:cNvSpPr>
          <p:nvPr>
            <p:ph sz="quarter" idx="15" hasCustomPrompt="1"/>
          </p:nvPr>
        </p:nvSpPr>
        <p:spPr>
          <a:xfrm>
            <a:off x="4312800" y="40608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Content Placeholder 12">
            <a:extLst>
              <a:ext uri="{FF2B5EF4-FFF2-40B4-BE49-F238E27FC236}">
                <a16:creationId xmlns:a16="http://schemas.microsoft.com/office/drawing/2014/main" id="{537A6365-6411-4D48-AECD-2B8A64CB948F}"/>
              </a:ext>
            </a:extLst>
          </p:cNvPr>
          <p:cNvSpPr>
            <a:spLocks noGrp="1"/>
          </p:cNvSpPr>
          <p:nvPr>
            <p:ph sz="quarter" idx="16" hasCustomPrompt="1"/>
          </p:nvPr>
        </p:nvSpPr>
        <p:spPr>
          <a:xfrm>
            <a:off x="8082000" y="40572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_GeneralDate"/>
          <p:cNvSpPr>
            <a:spLocks noGrp="1"/>
          </p:cNvSpPr>
          <p:nvPr>
            <p:ph type="dt" sz="half" idx="10"/>
          </p:nvPr>
        </p:nvSpPr>
        <p:spPr/>
        <p:txBody>
          <a:bodyPr/>
          <a:lstStyle/>
          <a:p>
            <a:fld id="{5CB2A950-6630-4B6A-8064-C05C3E65AC28}" type="datetime2">
              <a:rPr lang="da-DK" smtClean="0"/>
              <a:t>6. marts 2024</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871005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for at tilføje titel</a:t>
            </a:r>
          </a:p>
        </p:txBody>
      </p:sp>
      <p:sp>
        <p:nvSpPr>
          <p:cNvPr id="3" name="Date_GeneralDate"/>
          <p:cNvSpPr>
            <a:spLocks noGrp="1"/>
          </p:cNvSpPr>
          <p:nvPr>
            <p:ph type="dt" sz="half" idx="10"/>
          </p:nvPr>
        </p:nvSpPr>
        <p:spPr/>
        <p:txBody>
          <a:bodyPr/>
          <a:lstStyle/>
          <a:p>
            <a:fld id="{72BF87F6-1F73-41DF-BA18-627CF769F929}" type="datetime2">
              <a:rPr lang="da-DK" smtClean="0"/>
              <a:t>6. marts 2024</a:t>
            </a:fld>
            <a:endParaRPr lang="da-DK" dirty="0"/>
          </a:p>
        </p:txBody>
      </p:sp>
      <p:sp>
        <p:nvSpPr>
          <p:cNvPr id="4" name="FLD_PresentationTitle"/>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24913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m. billede (hvidt logo)">
    <p:bg>
      <p:bgPr>
        <a:solidFill>
          <a:schemeClr val="bg2"/>
        </a:solidFill>
        <a:effectLst/>
      </p:bgPr>
    </p:bg>
    <p:spTree>
      <p:nvGrpSpPr>
        <p:cNvPr id="1" name=""/>
        <p:cNvGrpSpPr/>
        <p:nvPr/>
      </p:nvGrpSpPr>
      <p:grpSpPr>
        <a:xfrm>
          <a:off x="0" y="0"/>
          <a:ext cx="0" cy="0"/>
          <a:chOff x="0" y="0"/>
          <a:chExt cx="0" cy="0"/>
        </a:xfrm>
      </p:grpSpPr>
      <p:sp>
        <p:nvSpPr>
          <p:cNvPr id="4" name="Date"/>
          <p:cNvSpPr>
            <a:spLocks noGrp="1"/>
          </p:cNvSpPr>
          <p:nvPr>
            <p:ph type="dt" sz="half" idx="10"/>
          </p:nvPr>
        </p:nvSpPr>
        <p:spPr>
          <a:xfrm>
            <a:off x="0" y="6858000"/>
            <a:ext cx="0" cy="0"/>
          </a:xfrm>
        </p:spPr>
        <p:txBody>
          <a:bodyPr/>
          <a:lstStyle>
            <a:lvl1pPr>
              <a:defRPr sz="100">
                <a:noFill/>
              </a:defRPr>
            </a:lvl1pPr>
          </a:lstStyle>
          <a:p>
            <a:fld id="{DC9FE6C3-32E3-491C-9C4F-677DD61F7785}" type="datetime2">
              <a:rPr lang="da-DK" smtClean="0"/>
              <a:t>6. marts 2024</a:t>
            </a:fld>
            <a:endParaRPr lang="da-DK" dirty="0"/>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2" name="Title 1"/>
          <p:cNvSpPr>
            <a:spLocks noGrp="1"/>
          </p:cNvSpPr>
          <p:nvPr>
            <p:ph type="ctrTitle" hasCustomPrompt="1"/>
          </p:nvPr>
        </p:nvSpPr>
        <p:spPr>
          <a:xfrm>
            <a:off x="2429999" y="3808800"/>
            <a:ext cx="7369639" cy="1378800"/>
          </a:xfrm>
        </p:spPr>
        <p:txBody>
          <a:bodyPr anchor="t" anchorCtr="0"/>
          <a:lstStyle>
            <a:lvl1pPr algn="l">
              <a:defRPr sz="5400"/>
            </a:lvl1pPr>
          </a:lstStyle>
          <a:p>
            <a:r>
              <a:rPr lang="da-DK" dirty="0"/>
              <a:t>Klik for at tilføje titel</a:t>
            </a:r>
          </a:p>
        </p:txBody>
      </p:sp>
      <p:sp>
        <p:nvSpPr>
          <p:cNvPr id="8" name="Picture Placeholder 7">
            <a:extLst>
              <a:ext uri="{FF2B5EF4-FFF2-40B4-BE49-F238E27FC236}">
                <a16:creationId xmlns:a16="http://schemas.microsoft.com/office/drawing/2014/main" id="{D071BC88-05E3-4DFA-898B-86BAC91629FA}"/>
              </a:ext>
            </a:extLst>
          </p:cNvPr>
          <p:cNvSpPr>
            <a:spLocks noGrp="1"/>
          </p:cNvSpPr>
          <p:nvPr>
            <p:ph type="pic" sz="quarter" idx="14" hasCustomPrompt="1"/>
          </p:nvPr>
        </p:nvSpPr>
        <p:spPr>
          <a:xfrm>
            <a:off x="0" y="0"/>
            <a:ext cx="12193200" cy="34308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13" name="Freeform: Shape 12">
            <a:extLst>
              <a:ext uri="{FF2B5EF4-FFF2-40B4-BE49-F238E27FC236}">
                <a16:creationId xmlns:a16="http://schemas.microsoft.com/office/drawing/2014/main" id="{C72B30F0-001B-429B-BBCD-ED21173DC455}"/>
              </a:ext>
            </a:extLst>
          </p:cNvPr>
          <p:cNvSpPr/>
          <p:nvPr userDrawn="1"/>
        </p:nvSpPr>
        <p:spPr>
          <a:xfrm>
            <a:off x="-2" y="3841285"/>
            <a:ext cx="1838229" cy="2508669"/>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chemeClr val="accent2"/>
          </a:solidFill>
          <a:ln w="9683" cap="flat">
            <a:noFill/>
            <a:prstDash val="solid"/>
            <a:miter/>
          </a:ln>
        </p:spPr>
        <p:txBody>
          <a:bodyPr wrap="square" rtlCol="0" anchor="ctr">
            <a:noAutofit/>
          </a:bodyPr>
          <a:lstStyle/>
          <a:p>
            <a:endParaRPr lang="da-DK" dirty="0"/>
          </a:p>
        </p:txBody>
      </p:sp>
      <p:sp>
        <p:nvSpPr>
          <p:cNvPr id="11" name="Text Placeholder streg">
            <a:extLst>
              <a:ext uri="{FF2B5EF4-FFF2-40B4-BE49-F238E27FC236}">
                <a16:creationId xmlns:a16="http://schemas.microsoft.com/office/drawing/2014/main" id="{AF016A7E-D7F0-494C-B0B9-483F664C16AD}"/>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12" name="Text Placeholder 7">
            <a:extLst>
              <a:ext uri="{FF2B5EF4-FFF2-40B4-BE49-F238E27FC236}">
                <a16:creationId xmlns:a16="http://schemas.microsoft.com/office/drawing/2014/main" id="{68BB7134-2919-4382-92CA-D9C0A5104225}"/>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3240090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F27B877-DDC7-4F54-88E7-163902EE5EB6}"/>
              </a:ext>
            </a:extLst>
          </p:cNvPr>
          <p:cNvSpPr>
            <a:spLocks noGrp="1"/>
          </p:cNvSpPr>
          <p:nvPr>
            <p:ph type="dt" sz="half" idx="10"/>
          </p:nvPr>
        </p:nvSpPr>
        <p:spPr/>
        <p:txBody>
          <a:bodyPr/>
          <a:lstStyle/>
          <a:p>
            <a:fld id="{9CB9A133-94BF-482C-8DFB-14617466186F}" type="datetime2">
              <a:rPr lang="da-DK" smtClean="0"/>
              <a:t>6. marts 2024</a:t>
            </a:fld>
            <a:endParaRPr lang="da-DK" dirty="0"/>
          </a:p>
        </p:txBody>
      </p:sp>
      <p:sp>
        <p:nvSpPr>
          <p:cNvPr id="6" name="Footer Placeholder 5">
            <a:extLst>
              <a:ext uri="{FF2B5EF4-FFF2-40B4-BE49-F238E27FC236}">
                <a16:creationId xmlns:a16="http://schemas.microsoft.com/office/drawing/2014/main" id="{392FF884-92B4-414E-A750-8F70B35DB4EE}"/>
              </a:ext>
            </a:extLst>
          </p:cNvPr>
          <p:cNvSpPr>
            <a:spLocks noGrp="1"/>
          </p:cNvSpPr>
          <p:nvPr>
            <p:ph type="ftr" sz="quarter" idx="11"/>
          </p:nvPr>
        </p:nvSpPr>
        <p:spPr/>
        <p:txBody>
          <a:bodyPr/>
          <a:lstStyle/>
          <a:p>
            <a:endParaRPr lang="da-DK" dirty="0"/>
          </a:p>
        </p:txBody>
      </p:sp>
      <p:sp>
        <p:nvSpPr>
          <p:cNvPr id="7" name="Slide Number Placeholder 6">
            <a:extLst>
              <a:ext uri="{FF2B5EF4-FFF2-40B4-BE49-F238E27FC236}">
                <a16:creationId xmlns:a16="http://schemas.microsoft.com/office/drawing/2014/main" id="{9426BC3B-8169-42D6-8E81-C7C3131042E5}"/>
              </a:ext>
            </a:extLst>
          </p:cNvPr>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015761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ugerguide">
    <p:bg>
      <p:bgPr>
        <a:solidFill>
          <a:schemeClr val="bg2"/>
        </a:solidFill>
        <a:effectLst/>
      </p:bgPr>
    </p:bg>
    <p:spTree>
      <p:nvGrpSpPr>
        <p:cNvPr id="1" name=""/>
        <p:cNvGrpSpPr/>
        <p:nvPr/>
      </p:nvGrpSpPr>
      <p:grpSpPr>
        <a:xfrm>
          <a:off x="0" y="0"/>
          <a:ext cx="0" cy="0"/>
          <a:chOff x="0" y="0"/>
          <a:chExt cx="0" cy="0"/>
        </a:xfrm>
      </p:grpSpPr>
      <p:sp>
        <p:nvSpPr>
          <p:cNvPr id="9" name="Fast overskrift"/>
          <p:cNvSpPr txBox="1"/>
          <p:nvPr userDrawn="1"/>
        </p:nvSpPr>
        <p:spPr>
          <a:xfrm>
            <a:off x="539749" y="539750"/>
            <a:ext cx="9743734" cy="650171"/>
          </a:xfrm>
          <a:prstGeom prst="rect">
            <a:avLst/>
          </a:prstGeom>
          <a:noFill/>
        </p:spPr>
        <p:txBody>
          <a:bodyPr wrap="square" lIns="0" tIns="0" rIns="0" bIns="0" rtlCol="0" anchor="t" anchorCtr="0">
            <a:noAutofit/>
          </a:bodyPr>
          <a:lstStyle/>
          <a:p>
            <a:r>
              <a:rPr lang="da-DK" sz="2600" b="0" noProof="1">
                <a:solidFill>
                  <a:schemeClr val="tx1"/>
                </a:solidFill>
                <a:latin typeface="+mj-lt"/>
                <a:cs typeface="Arial" panose="020B0604020202020204" pitchFamily="34" charset="0"/>
              </a:rPr>
              <a:t>Brugerguide - slet dette slide før du holder din præsentation</a:t>
            </a:r>
          </a:p>
        </p:txBody>
      </p:sp>
      <p:sp>
        <p:nvSpPr>
          <p:cNvPr id="3" name="Rectangle 2">
            <a:extLst>
              <a:ext uri="{FF2B5EF4-FFF2-40B4-BE49-F238E27FC236}">
                <a16:creationId xmlns:a16="http://schemas.microsoft.com/office/drawing/2014/main" id="{CFD37303-372E-46CC-BFDB-C4D0D7AE0CDA}"/>
              </a:ext>
            </a:extLst>
          </p:cNvPr>
          <p:cNvSpPr/>
          <p:nvPr userDrawn="1"/>
        </p:nvSpPr>
        <p:spPr>
          <a:xfrm>
            <a:off x="539750" y="1582939"/>
            <a:ext cx="2581331" cy="3708708"/>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nyt slide</a:t>
            </a:r>
            <a:br>
              <a:rPr lang="da-DK" sz="105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Startside</a:t>
            </a:r>
            <a:r>
              <a:rPr lang="da-DK" altLang="da-DK" sz="1000" noProof="1">
                <a:cs typeface="Arial" panose="020B0604020202020204" pitchFamily="34" charset="0"/>
              </a:rPr>
              <a:t>.</a:t>
            </a: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noProof="1">
                <a:cs typeface="Arial" panose="020B0604020202020204" pitchFamily="34" charset="0"/>
              </a:rPr>
              <a:t>Klik på pilen ved menupunktet </a:t>
            </a:r>
            <a:r>
              <a:rPr lang="da-DK" altLang="da-DK" sz="1000" b="1" noProof="1">
                <a:cs typeface="Arial" panose="020B0604020202020204" pitchFamily="34" charset="0"/>
              </a:rPr>
              <a:t>Nyt dias </a:t>
            </a:r>
            <a:r>
              <a:rPr lang="da-DK" altLang="da-DK" sz="1000" noProof="1">
                <a:cs typeface="Arial" panose="020B0604020202020204" pitchFamily="34" charset="0"/>
              </a:rPr>
              <a:t>for at indsætte et nyt slide. </a:t>
            </a:r>
            <a:br>
              <a:rPr lang="da-DK" altLang="da-DK" sz="1000"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sz="1000" noProof="1">
                <a:cs typeface="Arial" panose="020B0604020202020204" pitchFamily="34" charset="0"/>
              </a:rPr>
              <a:t>Her får du et overblik over de </a:t>
            </a:r>
            <a:br>
              <a:rPr lang="da-DK" sz="1000" noProof="1">
                <a:cs typeface="Arial" panose="020B0604020202020204" pitchFamily="34" charset="0"/>
              </a:rPr>
            </a:br>
            <a:r>
              <a:rPr lang="da-DK" sz="1000" noProof="1">
                <a:cs typeface="Arial" panose="020B0604020202020204" pitchFamily="34" charset="0"/>
              </a:rPr>
              <a:t>godkendte BUVM-layouts. </a:t>
            </a:r>
            <a:endParaRPr lang="da-DK" sz="1000" dirty="0"/>
          </a:p>
          <a:p>
            <a:pPr marL="0" indent="0">
              <a:lnSpc>
                <a:spcPct val="100000"/>
              </a:lnSpc>
              <a:spcBef>
                <a:spcPts val="600"/>
              </a:spcBef>
              <a:spcAft>
                <a:spcPts val="600"/>
              </a:spcAft>
              <a:buNone/>
              <a:defRPr/>
            </a:pPr>
            <a:r>
              <a:rPr lang="da-DK" sz="1050" b="1" noProof="1">
                <a:cs typeface="Arial" panose="020B0604020202020204" pitchFamily="34" charset="0"/>
              </a:rPr>
              <a:t>Ændre layouts</a:t>
            </a:r>
            <a:r>
              <a:rPr lang="da-DK" sz="1000" b="1" noProof="1">
                <a:cs typeface="Arial" panose="020B0604020202020204" pitchFamily="34" charset="0"/>
              </a:rPr>
              <a:t/>
            </a:r>
            <a:br>
              <a:rPr lang="da-DK" sz="1000" b="1" noProof="1">
                <a:cs typeface="Arial" panose="020B0604020202020204" pitchFamily="34" charset="0"/>
              </a:rPr>
            </a:br>
            <a:r>
              <a:rPr lang="da-DK" altLang="da-DK" sz="1000" noProof="1">
                <a:cs typeface="Arial" panose="020B0604020202020204" pitchFamily="34" charset="0"/>
              </a:rPr>
              <a:t>Klik på pilen ved siden af </a:t>
            </a:r>
            <a:r>
              <a:rPr lang="da-DK" altLang="da-DK" sz="1000" b="1" noProof="1">
                <a:cs typeface="Arial" panose="020B0604020202020204" pitchFamily="34" charset="0"/>
              </a:rPr>
              <a:t>Layout</a:t>
            </a:r>
            <a:r>
              <a:rPr lang="da-DK" altLang="da-DK" sz="1000" noProof="1">
                <a:cs typeface="Arial" panose="020B0604020202020204" pitchFamily="34" charset="0"/>
              </a:rPr>
              <a:t> </a:t>
            </a:r>
            <a:br>
              <a:rPr lang="da-DK" altLang="da-DK" sz="1000" noProof="1">
                <a:cs typeface="Arial" panose="020B0604020202020204" pitchFamily="34" charset="0"/>
              </a:rPr>
            </a:br>
            <a:r>
              <a:rPr lang="da-DK" altLang="da-DK" sz="1000" noProof="1">
                <a:cs typeface="Arial" panose="020B0604020202020204" pitchFamily="34" charset="0"/>
              </a:rPr>
              <a:t>for at få vist en dropdown-menu af </a:t>
            </a:r>
            <a:br>
              <a:rPr lang="da-DK" altLang="da-DK" sz="1000" noProof="1">
                <a:cs typeface="Arial" panose="020B0604020202020204" pitchFamily="34" charset="0"/>
              </a:rPr>
            </a:br>
            <a:r>
              <a:rPr lang="da-DK" altLang="da-DK" sz="1000" noProof="1">
                <a:cs typeface="Arial" panose="020B0604020202020204" pitchFamily="34" charset="0"/>
              </a:rPr>
              <a:t>mulige slide</a:t>
            </a:r>
            <a:r>
              <a:rPr lang="da-DK" altLang="da-DK" sz="1000" b="1" noProof="1">
                <a:cs typeface="Arial" panose="020B0604020202020204" pitchFamily="34" charset="0"/>
              </a:rPr>
              <a:t>-</a:t>
            </a:r>
            <a:r>
              <a:rPr lang="da-DK" altLang="da-DK" sz="1000" noProof="1">
                <a:cs typeface="Arial" panose="020B0604020202020204" pitchFamily="34" charset="0"/>
              </a:rPr>
              <a:t>layouts.</a:t>
            </a:r>
            <a:br>
              <a:rPr lang="da-DK" altLang="da-DK" sz="1000"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altLang="da-DK" sz="1000" noProof="1">
                <a:cs typeface="Arial" panose="020B0604020202020204" pitchFamily="34" charset="0"/>
              </a:rPr>
              <a:t>Vælg </a:t>
            </a:r>
            <a:r>
              <a:rPr lang="da-DK" altLang="da-DK" sz="1000" b="1" noProof="1">
                <a:cs typeface="Arial" panose="020B0604020202020204" pitchFamily="34" charset="0"/>
              </a:rPr>
              <a:t>Layout</a:t>
            </a:r>
            <a:r>
              <a:rPr lang="da-DK" altLang="da-DK" sz="1000" noProof="1">
                <a:cs typeface="Arial" panose="020B0604020202020204" pitchFamily="34" charset="0"/>
              </a:rPr>
              <a:t> for at ændre dit </a:t>
            </a:r>
            <a:br>
              <a:rPr lang="da-DK" altLang="da-DK" sz="1000" noProof="1">
                <a:cs typeface="Arial" panose="020B0604020202020204" pitchFamily="34" charset="0"/>
              </a:rPr>
            </a:br>
            <a:r>
              <a:rPr lang="da-DK" altLang="da-DK" sz="1000" noProof="1">
                <a:cs typeface="Arial" panose="020B0604020202020204" pitchFamily="34" charset="0"/>
              </a:rPr>
              <a:t>nuværende layout til et andet.</a:t>
            </a:r>
            <a:br>
              <a:rPr lang="da-DK" altLang="da-DK" sz="1000"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sz="1000" dirty="0"/>
              <a:t>Du kan hente færdige slides, der er tilpasset ministeriets design. Klik på </a:t>
            </a:r>
            <a:r>
              <a:rPr lang="da-DK" sz="1000" b="1" dirty="0"/>
              <a:t>Slidebibliotektet</a:t>
            </a:r>
            <a:r>
              <a:rPr lang="da-DK" sz="1000" dirty="0"/>
              <a:t> (til højre på skærmen eller klik på Templafy-knappen under Startside). Find for eksempel tidslinje,</a:t>
            </a:r>
            <a:br>
              <a:rPr lang="da-DK" sz="1000" dirty="0"/>
            </a:br>
            <a:r>
              <a:rPr lang="da-DK" sz="1000" dirty="0"/>
              <a:t>med mere.</a:t>
            </a:r>
          </a:p>
        </p:txBody>
      </p:sp>
      <p:sp>
        <p:nvSpPr>
          <p:cNvPr id="18" name="Rectangle 17">
            <a:extLst>
              <a:ext uri="{FF2B5EF4-FFF2-40B4-BE49-F238E27FC236}">
                <a16:creationId xmlns:a16="http://schemas.microsoft.com/office/drawing/2014/main" id="{E07C2D6D-C0F0-4727-B718-C1A0A509F695}"/>
              </a:ext>
            </a:extLst>
          </p:cNvPr>
          <p:cNvSpPr/>
          <p:nvPr userDrawn="1"/>
        </p:nvSpPr>
        <p:spPr>
          <a:xfrm>
            <a:off x="4255796" y="1582939"/>
            <a:ext cx="2778125" cy="4485843"/>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billede</a:t>
            </a:r>
            <a:br>
              <a:rPr lang="da-DK" sz="1050" b="1" noProof="1">
                <a:cs typeface="Arial" panose="020B0604020202020204" pitchFamily="34" charset="0"/>
              </a:rPr>
            </a:br>
            <a:r>
              <a:rPr lang="da-DK" altLang="da-DK" sz="1000" noProof="1">
                <a:cs typeface="Arial" panose="020B0604020202020204" pitchFamily="34" charset="0"/>
              </a:rPr>
              <a:t>Vælg den boks på slidet, hvor du </a:t>
            </a:r>
            <a:br>
              <a:rPr lang="da-DK" altLang="da-DK" sz="1000" noProof="1">
                <a:cs typeface="Arial" panose="020B0604020202020204" pitchFamily="34" charset="0"/>
              </a:rPr>
            </a:br>
            <a:r>
              <a:rPr lang="da-DK" altLang="da-DK" sz="1000" noProof="1">
                <a:cs typeface="Arial" panose="020B0604020202020204" pitchFamily="34" charset="0"/>
              </a:rPr>
              <a:t>ønsker at sætte et billede ind.</a:t>
            </a:r>
            <a:br>
              <a:rPr lang="da-DK" altLang="da-DK" sz="1000"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Indsæt </a:t>
            </a:r>
            <a:r>
              <a:rPr lang="da-DK" altLang="da-DK" sz="1000" noProof="1">
                <a:cs typeface="Arial" panose="020B0604020202020204" pitchFamily="34" charset="0"/>
              </a:rPr>
              <a:t>billede via </a:t>
            </a:r>
            <a:r>
              <a:rPr lang="da-DK" altLang="da-DK" sz="1000" b="1" noProof="1">
                <a:cs typeface="Arial" panose="020B0604020202020204" pitchFamily="34" charset="0"/>
              </a:rPr>
              <a:t>Billedbiblioteket </a:t>
            </a:r>
            <a:r>
              <a:rPr lang="da-DK" altLang="da-DK" sz="1000" noProof="1">
                <a:cs typeface="Arial" panose="020B0604020202020204" pitchFamily="34" charset="0"/>
              </a:rPr>
              <a:t>i højre side af skærmen. Billedet tilpasser sig den boks, som du har valgt. Det er muligt at skalere og redigere billedet. </a:t>
            </a:r>
          </a:p>
          <a:p>
            <a:pPr marL="0" indent="0">
              <a:lnSpc>
                <a:spcPct val="100000"/>
              </a:lnSpc>
              <a:spcBef>
                <a:spcPts val="600"/>
              </a:spcBef>
              <a:spcAft>
                <a:spcPts val="600"/>
              </a:spcAft>
              <a:buNone/>
              <a:defRPr/>
            </a:pPr>
            <a:r>
              <a:rPr lang="da-DK" altLang="da-DK" sz="1000" noProof="1">
                <a:cs typeface="Arial" panose="020B0604020202020204" pitchFamily="34" charset="0"/>
              </a:rPr>
              <a:t>Hvis du klikker på</a:t>
            </a:r>
            <a:r>
              <a:rPr lang="da-DK" altLang="da-DK" sz="1000" b="1" noProof="1">
                <a:cs typeface="Arial" panose="020B0604020202020204" pitchFamily="34" charset="0"/>
              </a:rPr>
              <a:t> </a:t>
            </a:r>
            <a:r>
              <a:rPr lang="da-DK" altLang="da-DK" sz="1000" noProof="1">
                <a:cs typeface="Arial" panose="020B0604020202020204" pitchFamily="34" charset="0"/>
              </a:rPr>
              <a:t>billedsymbolet i boksen på et slide, indsættes et billede fra din computer.</a:t>
            </a: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Tip: </a:t>
            </a:r>
            <a:r>
              <a:rPr lang="da-DK" altLang="da-DK" sz="1000" noProof="1">
                <a:cs typeface="Arial" panose="020B0604020202020204" pitchFamily="34" charset="0"/>
              </a:rPr>
              <a:t>Hvis du sletter billedet og </a:t>
            </a:r>
            <a:br>
              <a:rPr lang="da-DK" altLang="da-DK" sz="1000" noProof="1">
                <a:cs typeface="Arial" panose="020B0604020202020204" pitchFamily="34" charset="0"/>
              </a:rPr>
            </a:br>
            <a:r>
              <a:rPr lang="da-DK" altLang="da-DK" sz="1000" noProof="1">
                <a:cs typeface="Arial" panose="020B0604020202020204" pitchFamily="34" charset="0"/>
              </a:rPr>
              <a:t>indsætter et nyt, kan billedet lægge </a:t>
            </a:r>
            <a:br>
              <a:rPr lang="da-DK" altLang="da-DK" sz="1000" noProof="1">
                <a:cs typeface="Arial" panose="020B0604020202020204" pitchFamily="34" charset="0"/>
              </a:rPr>
            </a:br>
            <a:r>
              <a:rPr lang="da-DK" altLang="da-DK" sz="1000" noProof="1">
                <a:cs typeface="Arial" panose="020B0604020202020204" pitchFamily="34" charset="0"/>
              </a:rPr>
              <a:t>sig foran tekst eller grafik. Højreklik da på billedet og vælg </a:t>
            </a:r>
            <a:r>
              <a:rPr lang="da-DK" altLang="da-DK" sz="1000" b="1" noProof="1">
                <a:cs typeface="Arial" panose="020B0604020202020204" pitchFamily="34" charset="0"/>
              </a:rPr>
              <a:t>Placer bagest </a:t>
            </a:r>
            <a:r>
              <a:rPr lang="da-DK" altLang="da-DK" sz="1000" noProof="1">
                <a:cs typeface="Arial" panose="020B0604020202020204" pitchFamily="34" charset="0"/>
              </a:rPr>
              <a:t>eller </a:t>
            </a:r>
            <a:r>
              <a:rPr lang="da-DK" altLang="da-DK" sz="1000" b="1" noProof="1">
                <a:cs typeface="Arial" panose="020B0604020202020204" pitchFamily="34" charset="0"/>
              </a:rPr>
              <a:t>Placer forrest</a:t>
            </a:r>
            <a:r>
              <a:rPr lang="da-DK" altLang="da-DK" sz="1000" noProof="1">
                <a:cs typeface="Arial" panose="020B0604020202020204" pitchFamily="34" charset="0"/>
              </a:rPr>
              <a:t>.</a:t>
            </a:r>
          </a:p>
          <a:p>
            <a:pPr marL="0" indent="0">
              <a:lnSpc>
                <a:spcPct val="100000"/>
              </a:lnSpc>
              <a:spcBef>
                <a:spcPts val="600"/>
              </a:spcBef>
              <a:spcAft>
                <a:spcPts val="600"/>
              </a:spcAft>
              <a:buNone/>
              <a:defRPr/>
            </a:pPr>
            <a:r>
              <a:rPr lang="da-DK" sz="1050" b="1" noProof="1">
                <a:cs typeface="Arial" panose="020B0604020202020204" pitchFamily="34" charset="0"/>
              </a:rPr>
              <a:t>Tabeller og grafer</a:t>
            </a:r>
            <a:br>
              <a:rPr lang="da-DK" sz="1050" b="1" noProof="1">
                <a:cs typeface="Arial" panose="020B0604020202020204" pitchFamily="34" charset="0"/>
              </a:rPr>
            </a:br>
            <a:r>
              <a:rPr lang="da-DK" altLang="da-DK" sz="1000" b="0" noProof="1">
                <a:cs typeface="Arial" panose="020B0604020202020204" pitchFamily="34" charset="0"/>
              </a:rPr>
              <a:t>Indsæt eller tilpas design på din graf og tabel fra fanebladet BUVM.</a:t>
            </a:r>
          </a:p>
          <a:p>
            <a:pPr marL="0" indent="0">
              <a:lnSpc>
                <a:spcPct val="100000"/>
              </a:lnSpc>
              <a:spcBef>
                <a:spcPts val="600"/>
              </a:spcBef>
              <a:spcAft>
                <a:spcPts val="600"/>
              </a:spcAft>
              <a:buNone/>
              <a:defRPr/>
            </a:pPr>
            <a:r>
              <a:rPr lang="da-DK" altLang="da-DK" sz="1050" b="1" noProof="1">
                <a:cs typeface="Arial" panose="020B0604020202020204" pitchFamily="34" charset="0"/>
              </a:rPr>
              <a:t>Kopiering fra gammel præsentation</a:t>
            </a:r>
            <a:br>
              <a:rPr lang="da-DK" altLang="da-DK" sz="1050" b="1" noProof="1">
                <a:cs typeface="Arial" panose="020B0604020202020204" pitchFamily="34" charset="0"/>
              </a:rPr>
            </a:br>
            <a:r>
              <a:rPr lang="da-DK" altLang="da-DK" sz="1000" b="0" noProof="1">
                <a:cs typeface="Arial" panose="020B0604020202020204" pitchFamily="34" charset="0"/>
              </a:rPr>
              <a:t>Når du kopierer indhold fra en gamle præsentationer, skal det formateres rigtigt. Højreklik i den nye præsentation og vælg </a:t>
            </a:r>
            <a:r>
              <a:rPr lang="da-DK" altLang="da-DK" sz="1000" b="1" noProof="1">
                <a:cs typeface="Arial" panose="020B0604020202020204" pitchFamily="34" charset="0"/>
              </a:rPr>
              <a:t>Brug destinationstema (D)</a:t>
            </a:r>
            <a:r>
              <a:rPr lang="da-DK" altLang="da-DK" sz="1000" b="0" noProof="1">
                <a:cs typeface="Arial" panose="020B0604020202020204" pitchFamily="34" charset="0"/>
              </a:rPr>
              <a:t>.</a:t>
            </a:r>
          </a:p>
        </p:txBody>
      </p:sp>
      <p:sp>
        <p:nvSpPr>
          <p:cNvPr id="19" name="Rectangle 18">
            <a:extLst>
              <a:ext uri="{FF2B5EF4-FFF2-40B4-BE49-F238E27FC236}">
                <a16:creationId xmlns:a16="http://schemas.microsoft.com/office/drawing/2014/main" id="{2CECB945-4DBE-4C28-A3A2-1B98350A125C}"/>
              </a:ext>
            </a:extLst>
          </p:cNvPr>
          <p:cNvSpPr/>
          <p:nvPr userDrawn="1"/>
        </p:nvSpPr>
        <p:spPr>
          <a:xfrm>
            <a:off x="8872538" y="1582938"/>
            <a:ext cx="2778125" cy="4201150"/>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ikoner eller illustrationer</a:t>
            </a:r>
            <a:br>
              <a:rPr lang="da-DK" sz="1050" b="1" noProof="1">
                <a:cs typeface="Arial" panose="020B0604020202020204" pitchFamily="34" charset="0"/>
              </a:rPr>
            </a:br>
            <a:r>
              <a:rPr lang="da-DK" sz="1050" b="0" noProof="1">
                <a:cs typeface="Arial" panose="020B0604020202020204" pitchFamily="34" charset="0"/>
              </a:rPr>
              <a:t>Vælg den boks på slidet, hvor du ønsker at sætte et element ind. </a:t>
            </a:r>
            <a:r>
              <a:rPr lang="da-DK" sz="1000" noProof="1">
                <a:cs typeface="Arial" panose="020B0604020202020204" pitchFamily="34" charset="0"/>
              </a:rPr>
              <a:t>Klik på </a:t>
            </a:r>
            <a:r>
              <a:rPr lang="da-DK" sz="1000" b="1" noProof="1">
                <a:cs typeface="Arial" panose="020B0604020202020204" pitchFamily="34" charset="0"/>
              </a:rPr>
              <a:t>Slideelementer </a:t>
            </a:r>
            <a:r>
              <a:rPr lang="da-DK" sz="1000" noProof="1">
                <a:cs typeface="Arial" panose="020B0604020202020204" pitchFamily="34" charset="0"/>
              </a:rPr>
              <a:t>i højre side af skærmen og vælg det element, som du ønsker at indsætte.</a:t>
            </a:r>
            <a:br>
              <a:rPr lang="da-DK" sz="1000" noProof="1">
                <a:cs typeface="Arial" panose="020B0604020202020204" pitchFamily="34" charset="0"/>
              </a:rPr>
            </a:br>
            <a:r>
              <a:rPr lang="da-DK" sz="1000" noProof="1">
                <a:cs typeface="Arial" panose="020B0604020202020204" pitchFamily="34" charset="0"/>
              </a:rPr>
              <a:t/>
            </a:r>
            <a:br>
              <a:rPr lang="da-DK" sz="1000" noProof="1">
                <a:cs typeface="Arial" panose="020B0604020202020204" pitchFamily="34" charset="0"/>
              </a:rPr>
            </a:br>
            <a:r>
              <a:rPr lang="da-DK" sz="1000" noProof="1">
                <a:cs typeface="Arial" panose="020B0604020202020204" pitchFamily="34" charset="0"/>
              </a:rPr>
              <a:t>Det er muligt at skalere og flytte rundt på ikoner og illustrationer, så det passer til din præsentation.</a:t>
            </a:r>
            <a:br>
              <a:rPr lang="da-DK" sz="1000" noProof="1">
                <a:cs typeface="Arial" panose="020B0604020202020204" pitchFamily="34" charset="0"/>
              </a:rPr>
            </a:br>
            <a:r>
              <a:rPr lang="da-DK" sz="1000" noProof="1">
                <a:cs typeface="Arial" panose="020B0604020202020204" pitchFamily="34" charset="0"/>
              </a:rPr>
              <a:t/>
            </a:r>
            <a:br>
              <a:rPr lang="da-DK" sz="1000" noProof="1">
                <a:cs typeface="Arial" panose="020B0604020202020204" pitchFamily="34" charset="0"/>
              </a:rPr>
            </a:br>
            <a:r>
              <a:rPr lang="da-DK" sz="1050" b="1" noProof="1">
                <a:cs typeface="Arial" panose="020B0604020202020204" pitchFamily="34" charset="0"/>
              </a:rPr>
              <a:t>Juster sidenummerering, </a:t>
            </a:r>
            <a:br>
              <a:rPr lang="da-DK" sz="1050" b="1" noProof="1">
                <a:cs typeface="Arial" panose="020B0604020202020204" pitchFamily="34" charset="0"/>
              </a:rPr>
            </a:br>
            <a:r>
              <a:rPr lang="da-DK" sz="1050" b="1" noProof="1">
                <a:cs typeface="Arial" panose="020B0604020202020204" pitchFamily="34" charset="0"/>
              </a:rPr>
              <a:t>dato og sidefod</a:t>
            </a:r>
            <a:br>
              <a:rPr lang="da-DK" sz="105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Indsæt. </a:t>
            </a:r>
            <a:br>
              <a:rPr lang="da-DK" altLang="da-DK" sz="1000" b="1"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noProof="1">
                <a:cs typeface="Arial" panose="020B0604020202020204" pitchFamily="34" charset="0"/>
              </a:rPr>
              <a:t>Klik </a:t>
            </a:r>
            <a:r>
              <a:rPr lang="da-DK" altLang="da-DK" sz="1000" b="1" noProof="1">
                <a:cs typeface="Arial" panose="020B0604020202020204" pitchFamily="34" charset="0"/>
              </a:rPr>
              <a:t>Sidehoved og Sidefod.</a:t>
            </a:r>
            <a:br>
              <a:rPr lang="da-DK" altLang="da-DK" sz="1000" b="1"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altLang="da-DK" sz="1000" noProof="1">
                <a:cs typeface="Arial" panose="020B0604020202020204" pitchFamily="34" charset="0"/>
              </a:rPr>
              <a:t>Vælg </a:t>
            </a:r>
            <a:r>
              <a:rPr lang="da-DK" altLang="da-DK" sz="1000" b="1" noProof="1">
                <a:cs typeface="Arial" panose="020B0604020202020204" pitchFamily="34" charset="0"/>
              </a:rPr>
              <a:t>Anvend på alle </a:t>
            </a:r>
            <a:r>
              <a:rPr lang="da-DK" altLang="da-DK" sz="1000" noProof="1">
                <a:cs typeface="Arial" panose="020B0604020202020204" pitchFamily="34" charset="0"/>
              </a:rPr>
              <a:t>eller </a:t>
            </a:r>
            <a:r>
              <a:rPr lang="da-DK" altLang="da-DK" sz="1000" b="1" noProof="1">
                <a:cs typeface="Arial" panose="020B0604020202020204" pitchFamily="34" charset="0"/>
              </a:rPr>
              <a:t>Anvend,</a:t>
            </a:r>
            <a:r>
              <a:rPr lang="da-DK" altLang="da-DK" sz="1000" noProof="1">
                <a:cs typeface="Arial" panose="020B0604020202020204" pitchFamily="34" charset="0"/>
              </a:rPr>
              <a:t> hvis det kun skal være på et enkelt slide.</a:t>
            </a:r>
            <a:endParaRPr lang="da-DK" sz="1000" dirty="0"/>
          </a:p>
          <a:p>
            <a:pPr marL="0" indent="0">
              <a:lnSpc>
                <a:spcPct val="100000"/>
              </a:lnSpc>
              <a:spcBef>
                <a:spcPts val="600"/>
              </a:spcBef>
              <a:spcAft>
                <a:spcPts val="600"/>
              </a:spcAft>
              <a:buNone/>
              <a:defRPr/>
            </a:pPr>
            <a:r>
              <a:rPr lang="da-DK" sz="1050" b="1" noProof="1">
                <a:cs typeface="Arial" panose="020B0604020202020204" pitchFamily="34" charset="0"/>
              </a:rPr>
              <a:t>Hjælpelinjer</a:t>
            </a:r>
            <a:r>
              <a:rPr lang="da-DK" sz="1000" b="1" noProof="1">
                <a:cs typeface="Arial" panose="020B0604020202020204" pitchFamily="34" charset="0"/>
              </a:rPr>
              <a:t/>
            </a:r>
            <a:br>
              <a:rPr lang="da-DK" sz="100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Vis </a:t>
            </a:r>
            <a:r>
              <a:rPr lang="da-DK" altLang="da-DK" sz="1000" noProof="1">
                <a:cs typeface="Arial" panose="020B0604020202020204" pitchFamily="34" charset="0"/>
              </a:rPr>
              <a:t>og sæt hak ved </a:t>
            </a:r>
            <a:r>
              <a:rPr lang="da-DK" altLang="da-DK" sz="1000" b="1" noProof="1">
                <a:cs typeface="Arial" panose="020B0604020202020204" pitchFamily="34" charset="0"/>
              </a:rPr>
              <a:t>Hjælpelinjer</a:t>
            </a:r>
            <a:r>
              <a:rPr lang="da-DK" altLang="da-DK" sz="1000" noProof="1">
                <a:cs typeface="Arial" panose="020B0604020202020204" pitchFamily="34" charset="0"/>
              </a:rPr>
              <a:t>.</a:t>
            </a:r>
          </a:p>
          <a:p>
            <a:pPr marL="0" indent="0">
              <a:lnSpc>
                <a:spcPct val="100000"/>
              </a:lnSpc>
              <a:spcBef>
                <a:spcPts val="600"/>
              </a:spcBef>
              <a:spcAft>
                <a:spcPts val="600"/>
              </a:spcAft>
              <a:buNone/>
              <a:defRPr/>
            </a:pPr>
            <a:r>
              <a:rPr lang="da-DK" sz="1000" b="1" noProof="1">
                <a:cs typeface="Arial" panose="020B0604020202020204" pitchFamily="34" charset="0"/>
              </a:rPr>
              <a:t>Se vejledningen ‘PowerPoint i Børne- og Undervisningsministeriet’ kanalen.uvm.dk/skabeloner</a:t>
            </a:r>
            <a:r>
              <a:rPr lang="da-DK" sz="1000" b="1" noProof="1">
                <a:solidFill>
                  <a:srgbClr val="FF0000"/>
                </a:solidFill>
                <a:cs typeface="Arial" panose="020B0604020202020204" pitchFamily="34" charset="0"/>
              </a:rPr>
              <a:t> </a:t>
            </a:r>
            <a:endParaRPr lang="da-DK" sz="1000" dirty="0">
              <a:solidFill>
                <a:srgbClr val="FF0000"/>
              </a:solidFill>
            </a:endParaRPr>
          </a:p>
        </p:txBody>
      </p:sp>
      <p:pic>
        <p:nvPicPr>
          <p:cNvPr id="6" name="Picture 5">
            <a:extLst>
              <a:ext uri="{FF2B5EF4-FFF2-40B4-BE49-F238E27FC236}">
                <a16:creationId xmlns:a16="http://schemas.microsoft.com/office/drawing/2014/main" id="{7A7E8449-FC02-4222-8378-11EAD7E4CD4E}"/>
              </a:ext>
            </a:extLst>
          </p:cNvPr>
          <p:cNvPicPr>
            <a:picLocks noChangeAspect="1"/>
          </p:cNvPicPr>
          <p:nvPr userDrawn="1"/>
        </p:nvPicPr>
        <p:blipFill>
          <a:blip r:embed="rId2"/>
          <a:stretch>
            <a:fillRect/>
          </a:stretch>
        </p:blipFill>
        <p:spPr>
          <a:xfrm>
            <a:off x="3138007" y="4214375"/>
            <a:ext cx="542998" cy="576935"/>
          </a:xfrm>
          <a:prstGeom prst="rect">
            <a:avLst/>
          </a:prstGeom>
        </p:spPr>
      </p:pic>
      <p:pic>
        <p:nvPicPr>
          <p:cNvPr id="26" name="Picture 6">
            <a:extLst>
              <a:ext uri="{FF2B5EF4-FFF2-40B4-BE49-F238E27FC236}">
                <a16:creationId xmlns:a16="http://schemas.microsoft.com/office/drawing/2014/main" id="{37C53AFF-1BD1-4C2D-ADA0-6C60B747BDC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21513" y="1691853"/>
            <a:ext cx="1216503" cy="54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Billede 3">
            <a:extLst>
              <a:ext uri="{FF2B5EF4-FFF2-40B4-BE49-F238E27FC236}">
                <a16:creationId xmlns:a16="http://schemas.microsoft.com/office/drawing/2014/main" id="{040626F0-7354-4867-B1A6-6A7D5EF317AF}"/>
              </a:ext>
            </a:extLst>
          </p:cNvPr>
          <p:cNvPicPr>
            <a:picLocks noChangeAspect="1"/>
          </p:cNvPicPr>
          <p:nvPr userDrawn="1"/>
        </p:nvPicPr>
        <p:blipFill>
          <a:blip r:embed="rId4"/>
          <a:stretch>
            <a:fillRect/>
          </a:stretch>
        </p:blipFill>
        <p:spPr>
          <a:xfrm>
            <a:off x="2920888" y="2643625"/>
            <a:ext cx="977236" cy="732927"/>
          </a:xfrm>
          <a:prstGeom prst="rect">
            <a:avLst/>
          </a:prstGeom>
        </p:spPr>
      </p:pic>
      <p:pic>
        <p:nvPicPr>
          <p:cNvPr id="7" name="Billede 6">
            <a:extLst>
              <a:ext uri="{FF2B5EF4-FFF2-40B4-BE49-F238E27FC236}">
                <a16:creationId xmlns:a16="http://schemas.microsoft.com/office/drawing/2014/main" id="{CF55D637-5398-4D33-89FD-0319C8D4C11B}"/>
              </a:ext>
            </a:extLst>
          </p:cNvPr>
          <p:cNvPicPr>
            <a:picLocks noChangeAspect="1"/>
          </p:cNvPicPr>
          <p:nvPr userDrawn="1"/>
        </p:nvPicPr>
        <p:blipFill>
          <a:blip r:embed="rId5"/>
          <a:stretch>
            <a:fillRect/>
          </a:stretch>
        </p:blipFill>
        <p:spPr>
          <a:xfrm>
            <a:off x="7186633" y="2883291"/>
            <a:ext cx="895714" cy="607806"/>
          </a:xfrm>
          <a:prstGeom prst="rect">
            <a:avLst/>
          </a:prstGeom>
        </p:spPr>
      </p:pic>
      <p:pic>
        <p:nvPicPr>
          <p:cNvPr id="8" name="Billede 7">
            <a:extLst>
              <a:ext uri="{FF2B5EF4-FFF2-40B4-BE49-F238E27FC236}">
                <a16:creationId xmlns:a16="http://schemas.microsoft.com/office/drawing/2014/main" id="{D096EECF-1100-4471-9709-5BC9DD73954D}"/>
              </a:ext>
            </a:extLst>
          </p:cNvPr>
          <p:cNvPicPr>
            <a:picLocks noChangeAspect="1"/>
          </p:cNvPicPr>
          <p:nvPr userDrawn="1"/>
        </p:nvPicPr>
        <p:blipFill>
          <a:blip r:embed="rId6"/>
          <a:stretch>
            <a:fillRect/>
          </a:stretch>
        </p:blipFill>
        <p:spPr>
          <a:xfrm>
            <a:off x="7176189" y="5242988"/>
            <a:ext cx="1089602" cy="655185"/>
          </a:xfrm>
          <a:prstGeom prst="rect">
            <a:avLst/>
          </a:prstGeom>
        </p:spPr>
      </p:pic>
    </p:spTree>
    <p:extLst>
      <p:ext uri="{BB962C8B-B14F-4D97-AF65-F5344CB8AC3E}">
        <p14:creationId xmlns:p14="http://schemas.microsoft.com/office/powerpoint/2010/main" val="784727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Breaker m. helsidet billede (hvidt logo)">
  <p:cSld name="1_Breaker m. helsidet billede (hvidt logo)">
    <p:bg>
      <p:bgPr>
        <a:solidFill>
          <a:srgbClr val="F2F2F2"/>
        </a:solidFill>
        <a:effectLst/>
      </p:bgPr>
    </p:bg>
    <p:spTree>
      <p:nvGrpSpPr>
        <p:cNvPr id="1" name="Shape 46"/>
        <p:cNvGrpSpPr/>
        <p:nvPr/>
      </p:nvGrpSpPr>
      <p:grpSpPr>
        <a:xfrm>
          <a:off x="0" y="0"/>
          <a:ext cx="0" cy="0"/>
          <a:chOff x="0" y="0"/>
          <a:chExt cx="0" cy="0"/>
        </a:xfrm>
      </p:grpSpPr>
      <p:sp>
        <p:nvSpPr>
          <p:cNvPr id="47" name="Google Shape;47;p6"/>
          <p:cNvSpPr>
            <a:spLocks noGrp="1"/>
          </p:cNvSpPr>
          <p:nvPr>
            <p:ph type="pic" idx="2"/>
          </p:nvPr>
        </p:nvSpPr>
        <p:spPr>
          <a:xfrm>
            <a:off x="0" y="0"/>
            <a:ext cx="12192000" cy="6858000"/>
          </a:xfrm>
          <a:prstGeom prst="rect">
            <a:avLst/>
          </a:prstGeom>
          <a:noFill/>
          <a:ln>
            <a:noFill/>
          </a:ln>
        </p:spPr>
        <p:txBody>
          <a:bodyPr spcFirstLastPara="1" wrap="square" lIns="0" tIns="72000" rIns="0" bIns="0" anchor="t" anchorCtr="0">
            <a:noAutofit/>
          </a:bodyPr>
          <a:lstStyle>
            <a:lvl1pPr marR="0" lvl="0" algn="ctr" rtl="0">
              <a:lnSpc>
                <a:spcPct val="100000"/>
              </a:lnSpc>
              <a:spcBef>
                <a:spcPts val="1200"/>
              </a:spcBef>
              <a:spcAft>
                <a:spcPts val="0"/>
              </a:spcAft>
              <a:buClr>
                <a:schemeClr val="accent1"/>
              </a:buClr>
              <a:buSzPts val="1600"/>
              <a:buFont typeface="Arial"/>
              <a:buNone/>
              <a:defRPr sz="1600" b="0" i="0" u="none" strike="noStrike" cap="none">
                <a:solidFill>
                  <a:schemeClr val="dk1"/>
                </a:solidFill>
                <a:latin typeface="Verdana"/>
                <a:ea typeface="Verdana"/>
                <a:cs typeface="Verdana"/>
                <a:sym typeface="Verdana"/>
              </a:defRPr>
            </a:lvl1pPr>
            <a:lvl2pPr marR="0" lvl="1"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R="0" lvl="2" algn="l" rtl="0">
              <a:lnSpc>
                <a:spcPct val="100000"/>
              </a:lnSpc>
              <a:spcBef>
                <a:spcPts val="600"/>
              </a:spcBef>
              <a:spcAft>
                <a:spcPts val="0"/>
              </a:spcAft>
              <a:buClr>
                <a:schemeClr val="accent1"/>
              </a:buClr>
              <a:buSzPts val="1600"/>
              <a:buFont typeface="Arial"/>
              <a:buChar char="•"/>
              <a:defRPr sz="1600" b="0" i="0" u="none" strike="noStrike" cap="none">
                <a:solidFill>
                  <a:schemeClr val="dk1"/>
                </a:solidFill>
                <a:latin typeface="Verdana"/>
                <a:ea typeface="Verdana"/>
                <a:cs typeface="Verdana"/>
                <a:sym typeface="Verdana"/>
              </a:defRPr>
            </a:lvl3pPr>
            <a:lvl4pPr marR="0" lvl="3" algn="l" rtl="0">
              <a:lnSpc>
                <a:spcPct val="100000"/>
              </a:lnSpc>
              <a:spcBef>
                <a:spcPts val="600"/>
              </a:spcBef>
              <a:spcAft>
                <a:spcPts val="0"/>
              </a:spcAft>
              <a:buClr>
                <a:schemeClr val="dk1"/>
              </a:buClr>
              <a:buSzPts val="2000"/>
              <a:buFont typeface="Arial"/>
              <a:buChar char="​"/>
              <a:defRPr sz="2000" b="1" i="0" u="none" strike="noStrike" cap="none">
                <a:solidFill>
                  <a:schemeClr val="dk1"/>
                </a:solidFill>
                <a:latin typeface="Verdana"/>
                <a:ea typeface="Verdana"/>
                <a:cs typeface="Verdana"/>
                <a:sym typeface="Verdana"/>
              </a:defRPr>
            </a:lvl4pPr>
            <a:lvl5pPr marR="0" lvl="4"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R="0" lvl="5" algn="l" rtl="0">
              <a:lnSpc>
                <a:spcPct val="100000"/>
              </a:lnSpc>
              <a:spcBef>
                <a:spcPts val="600"/>
              </a:spcBef>
              <a:spcAft>
                <a:spcPts val="0"/>
              </a:spcAft>
              <a:buClr>
                <a:schemeClr val="dk1"/>
              </a:buClr>
              <a:buSzPts val="1000"/>
              <a:buFont typeface="Georgia"/>
              <a:buAutoNum type="arabicParenR"/>
              <a:defRPr sz="1000" b="0" i="0" u="none" strike="noStrike" cap="none">
                <a:solidFill>
                  <a:schemeClr val="dk1"/>
                </a:solidFill>
                <a:latin typeface="Verdana"/>
                <a:ea typeface="Verdana"/>
                <a:cs typeface="Verdana"/>
                <a:sym typeface="Verdana"/>
              </a:defRPr>
            </a:lvl6pPr>
            <a:lvl7pPr marR="0" lvl="6" algn="l" rtl="0">
              <a:lnSpc>
                <a:spcPct val="100000"/>
              </a:lnSpc>
              <a:spcBef>
                <a:spcPts val="600"/>
              </a:spcBef>
              <a:spcAft>
                <a:spcPts val="0"/>
              </a:spcAft>
              <a:buClr>
                <a:schemeClr val="dk1"/>
              </a:buClr>
              <a:buSzPts val="1000"/>
              <a:buFont typeface="Georgia"/>
              <a:buAutoNum type="alphaLcParenR"/>
              <a:defRPr sz="1000" b="0" i="0" u="none" strike="noStrike" cap="none">
                <a:solidFill>
                  <a:schemeClr val="dk1"/>
                </a:solidFill>
                <a:latin typeface="Verdana"/>
                <a:ea typeface="Verdana"/>
                <a:cs typeface="Verdana"/>
                <a:sym typeface="Verdana"/>
              </a:defRPr>
            </a:lvl7pPr>
            <a:lvl8pPr marR="0" lvl="7" algn="l" rtl="0">
              <a:lnSpc>
                <a:spcPct val="100000"/>
              </a:lnSpc>
              <a:spcBef>
                <a:spcPts val="600"/>
              </a:spcBef>
              <a:spcAft>
                <a:spcPts val="0"/>
              </a:spcAft>
              <a:buClr>
                <a:schemeClr val="dk1"/>
              </a:buClr>
              <a:buSzPts val="1000"/>
              <a:buFont typeface="Arial"/>
              <a:buChar char="•"/>
              <a:defRPr sz="1000" b="0" i="0" u="none" strike="noStrike" cap="none">
                <a:solidFill>
                  <a:schemeClr val="dk1"/>
                </a:solidFill>
                <a:latin typeface="Verdana"/>
                <a:ea typeface="Verdana"/>
                <a:cs typeface="Verdana"/>
                <a:sym typeface="Verdana"/>
              </a:defRPr>
            </a:lvl8pPr>
            <a:lvl9pPr marR="0" lvl="8" algn="l" rtl="0">
              <a:lnSpc>
                <a:spcPct val="100000"/>
              </a:lnSpc>
              <a:spcBef>
                <a:spcPts val="600"/>
              </a:spcBef>
              <a:spcAft>
                <a:spcPts val="0"/>
              </a:spcAft>
              <a:buClr>
                <a:schemeClr val="dk1"/>
              </a:buClr>
              <a:buSzPts val="7200"/>
              <a:buFont typeface="Arial"/>
              <a:buNone/>
              <a:defRPr sz="7200" b="0" i="0" u="none" strike="noStrike" cap="none">
                <a:solidFill>
                  <a:schemeClr val="dk1"/>
                </a:solidFill>
                <a:latin typeface="Georgia"/>
                <a:ea typeface="Georgia"/>
                <a:cs typeface="Georgia"/>
                <a:sym typeface="Georgia"/>
              </a:defRPr>
            </a:lvl9pPr>
          </a:lstStyle>
          <a:p>
            <a:endParaRPr/>
          </a:p>
        </p:txBody>
      </p:sp>
      <p:sp>
        <p:nvSpPr>
          <p:cNvPr id="48" name="Google Shape;48;p6"/>
          <p:cNvSpPr txBox="1">
            <a:spLocks noGrp="1"/>
          </p:cNvSpPr>
          <p:nvPr>
            <p:ph type="ctrTitle"/>
          </p:nvPr>
        </p:nvSpPr>
        <p:spPr>
          <a:xfrm>
            <a:off x="539749" y="3585600"/>
            <a:ext cx="6481764" cy="1692000"/>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dk1"/>
              </a:buClr>
              <a:buSzPts val="5400"/>
              <a:buFont typeface="Georgia"/>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6"/>
          <p:cNvSpPr txBox="1">
            <a:spLocks noGrp="1"/>
          </p:cNvSpPr>
          <p:nvPr>
            <p:ph type="body" idx="1"/>
          </p:nvPr>
        </p:nvSpPr>
        <p:spPr>
          <a:xfrm>
            <a:off x="9799638" y="542879"/>
            <a:ext cx="1852362" cy="51016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SzPts val="100"/>
              <a:buNone/>
              <a:defRPr sz="100"/>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AutoNum type="arabicParenR"/>
              <a:defRPr/>
            </a:lvl6pPr>
            <a:lvl7pPr marL="3200400" lvl="6" indent="-342900" algn="l">
              <a:lnSpc>
                <a:spcPct val="100000"/>
              </a:lnSpc>
              <a:spcBef>
                <a:spcPts val="600"/>
              </a:spcBef>
              <a:spcAft>
                <a:spcPts val="0"/>
              </a:spcAft>
              <a:buClr>
                <a:schemeClr val="dk1"/>
              </a:buClr>
              <a:buSzPts val="1800"/>
              <a:buAutoNum type="alphaLcParenR"/>
              <a:defRPr/>
            </a:lvl7pPr>
            <a:lvl8pPr marL="3657600" lvl="7" indent="-342900" algn="l">
              <a:lnSpc>
                <a:spcPct val="100000"/>
              </a:lnSpc>
              <a:spcBef>
                <a:spcPts val="600"/>
              </a:spcBef>
              <a:spcAft>
                <a:spcPts val="0"/>
              </a:spcAft>
              <a:buClr>
                <a:schemeClr val="dk1"/>
              </a:buClr>
              <a:buSzPts val="1800"/>
              <a:buChar char="•"/>
              <a:defRPr/>
            </a:lvl8pPr>
            <a:lvl9pPr marL="4114800" lvl="8" indent="-228600" algn="l">
              <a:lnSpc>
                <a:spcPct val="100000"/>
              </a:lnSpc>
              <a:spcBef>
                <a:spcPts val="600"/>
              </a:spcBef>
              <a:spcAft>
                <a:spcPts val="0"/>
              </a:spcAft>
              <a:buClr>
                <a:schemeClr val="dk1"/>
              </a:buClr>
              <a:buSzPts val="1800"/>
              <a:buNone/>
              <a:defRPr/>
            </a:lvl9pPr>
          </a:lstStyle>
          <a:p>
            <a:endParaRPr/>
          </a:p>
        </p:txBody>
      </p:sp>
    </p:spTree>
    <p:extLst>
      <p:ext uri="{BB962C8B-B14F-4D97-AF65-F5344CB8AC3E}">
        <p14:creationId xmlns:p14="http://schemas.microsoft.com/office/powerpoint/2010/main" val="311906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m. helsidet billede">
    <p:bg>
      <p:bgPr>
        <a:solidFill>
          <a:schemeClr val="bg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D1B4BD3-2F32-49AA-8F73-F88BDF3BB829}"/>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10" name="Text Placeholder streg">
            <a:extLst>
              <a:ext uri="{FF2B5EF4-FFF2-40B4-BE49-F238E27FC236}">
                <a16:creationId xmlns:a16="http://schemas.microsoft.com/office/drawing/2014/main" id="{B0F0BD12-4718-49BD-B561-6F1076AEAFD9}"/>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Date">
            <a:extLst>
              <a:ext uri="{FF2B5EF4-FFF2-40B4-BE49-F238E27FC236}">
                <a16:creationId xmlns:a16="http://schemas.microsoft.com/office/drawing/2014/main" id="{59CB0CE6-DDF5-4768-8082-608D58FD08E3}"/>
              </a:ext>
            </a:extLst>
          </p:cNvPr>
          <p:cNvSpPr>
            <a:spLocks noGrp="1"/>
          </p:cNvSpPr>
          <p:nvPr>
            <p:ph type="dt" sz="half" idx="10"/>
          </p:nvPr>
        </p:nvSpPr>
        <p:spPr>
          <a:xfrm>
            <a:off x="0" y="6858000"/>
            <a:ext cx="0" cy="0"/>
          </a:xfrm>
        </p:spPr>
        <p:txBody>
          <a:bodyPr/>
          <a:lstStyle>
            <a:lvl1pPr>
              <a:defRPr sz="100">
                <a:noFill/>
              </a:defRPr>
            </a:lvl1pPr>
          </a:lstStyle>
          <a:p>
            <a:fld id="{B6A0B762-411B-463F-8044-3EC853BA9D4E}" type="datetime2">
              <a:rPr lang="da-DK" smtClean="0"/>
              <a:t>6. marts 2024</a:t>
            </a:fld>
            <a:endParaRPr lang="da-DK" dirty="0"/>
          </a:p>
        </p:txBody>
      </p:sp>
      <p:sp>
        <p:nvSpPr>
          <p:cNvPr id="9" name="Text Placeholder 7">
            <a:extLst>
              <a:ext uri="{FF2B5EF4-FFF2-40B4-BE49-F238E27FC236}">
                <a16:creationId xmlns:a16="http://schemas.microsoft.com/office/drawing/2014/main" id="{3BDE8350-EECC-41FB-B1DE-99531AC459FD}"/>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468102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m. helsidet billede (hvidt logo)">
    <p:bg>
      <p:bgPr>
        <a:solidFill>
          <a:schemeClr val="bg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D1B4BD3-2F32-49AA-8F73-F88BDF3BB829}"/>
              </a:ext>
            </a:extLst>
          </p:cNvPr>
          <p:cNvSpPr>
            <a:spLocks noGrp="1"/>
          </p:cNvSpPr>
          <p:nvPr>
            <p:ph type="pic" sz="quarter" idx="15" hasCustomPrompt="1"/>
          </p:nvPr>
        </p:nvSpPr>
        <p:spPr>
          <a:xfrm>
            <a:off x="0" y="0"/>
            <a:ext cx="12192000" cy="68580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10" name="Text Placeholder streg">
            <a:extLst>
              <a:ext uri="{FF2B5EF4-FFF2-40B4-BE49-F238E27FC236}">
                <a16:creationId xmlns:a16="http://schemas.microsoft.com/office/drawing/2014/main" id="{B0F0BD12-4718-49BD-B561-6F1076AEAFD9}"/>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Date">
            <a:extLst>
              <a:ext uri="{FF2B5EF4-FFF2-40B4-BE49-F238E27FC236}">
                <a16:creationId xmlns:a16="http://schemas.microsoft.com/office/drawing/2014/main" id="{59CB0CE6-DDF5-4768-8082-608D58FD08E3}"/>
              </a:ext>
            </a:extLst>
          </p:cNvPr>
          <p:cNvSpPr>
            <a:spLocks noGrp="1"/>
          </p:cNvSpPr>
          <p:nvPr>
            <p:ph type="dt" sz="half" idx="10"/>
          </p:nvPr>
        </p:nvSpPr>
        <p:spPr>
          <a:xfrm>
            <a:off x="0" y="6858000"/>
            <a:ext cx="0" cy="0"/>
          </a:xfrm>
        </p:spPr>
        <p:txBody>
          <a:bodyPr/>
          <a:lstStyle>
            <a:lvl1pPr>
              <a:defRPr sz="100">
                <a:noFill/>
              </a:defRPr>
            </a:lvl1pPr>
          </a:lstStyle>
          <a:p>
            <a:fld id="{EB1C99B6-00EF-4BD5-B493-72A7DEB50D7A}" type="datetime2">
              <a:rPr lang="da-DK" smtClean="0"/>
              <a:t>6. marts 2024</a:t>
            </a:fld>
            <a:endParaRPr lang="da-DK" dirty="0"/>
          </a:p>
        </p:txBody>
      </p:sp>
      <p:sp>
        <p:nvSpPr>
          <p:cNvPr id="12" name="Text Placeholder 7">
            <a:extLst>
              <a:ext uri="{FF2B5EF4-FFF2-40B4-BE49-F238E27FC236}">
                <a16:creationId xmlns:a16="http://schemas.microsoft.com/office/drawing/2014/main" id="{ED32680B-F3FB-49DB-96A2-CB46341C5070}"/>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4244013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3B2F4D76-B70D-46F5-9EF3-B5B4F0DBD8AA}"/>
              </a:ext>
            </a:extLst>
          </p:cNvPr>
          <p:cNvSpPr/>
          <p:nvPr userDrawn="1"/>
        </p:nvSpPr>
        <p:spPr>
          <a:xfrm>
            <a:off x="0" y="520619"/>
            <a:ext cx="4233836" cy="5778004"/>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rgbClr val="CCE4EA"/>
          </a:solidFill>
          <a:ln w="9683" cap="flat">
            <a:noFill/>
            <a:prstDash val="solid"/>
            <a:miter/>
          </a:ln>
        </p:spPr>
        <p:txBody>
          <a:bodyPr wrap="square" rtlCol="0" anchor="ctr">
            <a:noAutofit/>
          </a:bodyPr>
          <a:lstStyle/>
          <a:p>
            <a:endParaRPr lang="da-DK" dirty="0"/>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7" name="Rectangle 6">
            <a:extLst>
              <a:ext uri="{FF2B5EF4-FFF2-40B4-BE49-F238E27FC236}">
                <a16:creationId xmlns:a16="http://schemas.microsoft.com/office/drawing/2014/main" id="{CAFB3418-DE63-4E57-97F5-08DB0EAAB189}"/>
              </a:ext>
            </a:extLst>
          </p:cNvPr>
          <p:cNvSpPr/>
          <p:nvPr userDrawn="1"/>
        </p:nvSpPr>
        <p:spPr>
          <a:xfrm>
            <a:off x="2421999" y="5541226"/>
            <a:ext cx="489012" cy="729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0" name="Date">
            <a:extLst>
              <a:ext uri="{FF2B5EF4-FFF2-40B4-BE49-F238E27FC236}">
                <a16:creationId xmlns:a16="http://schemas.microsoft.com/office/drawing/2014/main" id="{7EEA76A7-3512-4E80-BE48-6DBAA4732A90}"/>
              </a:ext>
            </a:extLst>
          </p:cNvPr>
          <p:cNvSpPr>
            <a:spLocks noGrp="1"/>
          </p:cNvSpPr>
          <p:nvPr>
            <p:ph type="dt" sz="half" idx="10"/>
          </p:nvPr>
        </p:nvSpPr>
        <p:spPr>
          <a:xfrm>
            <a:off x="0" y="6858000"/>
            <a:ext cx="0" cy="0"/>
          </a:xfrm>
        </p:spPr>
        <p:txBody>
          <a:bodyPr/>
          <a:lstStyle>
            <a:lvl1pPr>
              <a:defRPr sz="100">
                <a:noFill/>
              </a:defRPr>
            </a:lvl1pPr>
          </a:lstStyle>
          <a:p>
            <a:fld id="{6F6C18F3-B880-4457-93A1-9FFDAF00E0B5}" type="datetime2">
              <a:rPr lang="da-DK" smtClean="0"/>
              <a:t>6. marts 2024</a:t>
            </a:fld>
            <a:endParaRPr lang="da-DK" dirty="0"/>
          </a:p>
        </p:txBody>
      </p:sp>
    </p:spTree>
    <p:extLst>
      <p:ext uri="{BB962C8B-B14F-4D97-AF65-F5344CB8AC3E}">
        <p14:creationId xmlns:p14="http://schemas.microsoft.com/office/powerpoint/2010/main" val="3422425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og indho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69AF2D-18F3-4203-A6D2-9EF2AB19D598}"/>
              </a:ext>
            </a:extLst>
          </p:cNvPr>
          <p:cNvSpPr/>
          <p:nvPr userDrawn="1"/>
        </p:nvSpPr>
        <p:spPr>
          <a:xfrm>
            <a:off x="9144000" y="0"/>
            <a:ext cx="3049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541475" y="539750"/>
            <a:ext cx="8331026"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8" y="1800000"/>
            <a:ext cx="8332789" cy="4518000"/>
          </a:xfrm>
        </p:spPr>
        <p:txBody>
          <a:bodyPr/>
          <a:lstStyle>
            <a:lvl1pPr>
              <a:defRPr/>
            </a:lvl1pPr>
            <a:lvl5pPr>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4" name="Content Placeholder 3"/>
          <p:cNvSpPr>
            <a:spLocks noGrp="1"/>
          </p:cNvSpPr>
          <p:nvPr>
            <p:ph sz="half" idx="2" hasCustomPrompt="1"/>
          </p:nvPr>
        </p:nvSpPr>
        <p:spPr>
          <a:xfrm>
            <a:off x="9637200" y="1800000"/>
            <a:ext cx="2066400" cy="4518000"/>
          </a:xfrm>
        </p:spPr>
        <p:txBody>
          <a:bodyPr anchor="b"/>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1" name="Text Placeholder 10">
            <a:extLst>
              <a:ext uri="{FF2B5EF4-FFF2-40B4-BE49-F238E27FC236}">
                <a16:creationId xmlns:a16="http://schemas.microsoft.com/office/drawing/2014/main" id="{0B84EFBB-277F-42C8-A80B-D262922E9169}"/>
              </a:ext>
            </a:extLst>
          </p:cNvPr>
          <p:cNvSpPr>
            <a:spLocks noGrp="1"/>
          </p:cNvSpPr>
          <p:nvPr>
            <p:ph type="body" sz="quarter" idx="13" hasCustomPrompt="1"/>
          </p:nvPr>
        </p:nvSpPr>
        <p:spPr>
          <a:xfrm>
            <a:off x="539748" y="6145213"/>
            <a:ext cx="8332788" cy="173037"/>
          </a:xfrm>
        </p:spPr>
        <p:txBody>
          <a:bodyPr/>
          <a:lstStyle>
            <a:lvl1pPr marL="0" indent="0">
              <a:buNone/>
              <a:defRPr sz="1000"/>
            </a:lvl1pPr>
          </a:lstStyle>
          <a:p>
            <a:pPr lvl="0"/>
            <a:r>
              <a:rPr lang="da-DK" noProof="0"/>
              <a:t>Tilføj anmærkningstekst</a:t>
            </a:r>
          </a:p>
        </p:txBody>
      </p:sp>
      <p:pic>
        <p:nvPicPr>
          <p:cNvPr id="12" name="Logo">
            <a:extLst>
              <a:ext uri="{FF2B5EF4-FFF2-40B4-BE49-F238E27FC236}">
                <a16:creationId xmlns:a16="http://schemas.microsoft.com/office/drawing/2014/main" id="{FECC506D-1CDC-4383-9906-AE73BF191FB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Tree>
    <p:extLst>
      <p:ext uri="{BB962C8B-B14F-4D97-AF65-F5344CB8AC3E}">
        <p14:creationId xmlns:p14="http://schemas.microsoft.com/office/powerpoint/2010/main" val="2690087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reaker">
    <p:bg>
      <p:bgPr>
        <a:solidFill>
          <a:schemeClr val="bg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E324CD6-8F99-4FE4-8760-34B10310669C}"/>
              </a:ext>
            </a:extLst>
          </p:cNvPr>
          <p:cNvSpPr/>
          <p:nvPr userDrawn="1"/>
        </p:nvSpPr>
        <p:spPr>
          <a:xfrm flipH="1">
            <a:off x="7945466" y="520619"/>
            <a:ext cx="4246534" cy="5778004"/>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rgbClr val="CCE4EA"/>
          </a:solidFill>
          <a:ln w="9683" cap="flat">
            <a:noFill/>
            <a:prstDash val="solid"/>
            <a:miter/>
          </a:ln>
        </p:spPr>
        <p:txBody>
          <a:bodyPr wrap="square" rtlCol="0" anchor="ctr">
            <a:noAutofit/>
          </a:bodyPr>
          <a:lstStyle/>
          <a:p>
            <a:endParaRPr lang="da-DK" dirty="0"/>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8CE1EE5F-543F-41CF-832B-13034BBB5ED1}" type="datetime2">
              <a:rPr lang="da-DK" smtClean="0"/>
              <a:t>6. marts 2024</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31842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reaker m. helsidet billede">
    <p:bg>
      <p:bgPr>
        <a:solidFill>
          <a:schemeClr val="bg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44DEC6-E871-41A7-8883-40915FBCBF9A}"/>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E8783176-E4E5-4131-813D-B093C3C9BD23}" type="datetime2">
              <a:rPr lang="da-DK" smtClean="0"/>
              <a:t>6. marts 2024</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8DF4A2EE-9AF3-411C-B78C-5A1C5229E67A}"/>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037277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reaker m. helsidet billede (hvidt logo)">
    <p:bg>
      <p:bgPr>
        <a:solidFill>
          <a:schemeClr val="bg1">
            <a:lumMod val="95000"/>
          </a:schemeClr>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44DEC6-E871-41A7-8883-40915FBCBF9A}"/>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EC1B531E-3890-47C1-ABE6-109ACD4CDDAB}" type="datetime2">
              <a:rPr lang="da-DK" smtClean="0"/>
              <a:t>6. marts 2024</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0" name="Text Placeholder 7">
            <a:extLst>
              <a:ext uri="{FF2B5EF4-FFF2-40B4-BE49-F238E27FC236}">
                <a16:creationId xmlns:a16="http://schemas.microsoft.com/office/drawing/2014/main" id="{4D6FE7CF-D751-4088-9E86-16AAD29BD39F}"/>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488403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1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33" Type="http://schemas.openxmlformats.org/officeDocument/2006/relationships/tags" Target="../tags/tag10.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xml"/><Relationship Id="rId32" Type="http://schemas.openxmlformats.org/officeDocument/2006/relationships/tags" Target="../tags/tag9.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28" Type="http://schemas.openxmlformats.org/officeDocument/2006/relationships/tags" Target="../tags/tag5.xml"/><Relationship Id="rId36"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8.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4.xml"/><Relationship Id="rId30" Type="http://schemas.openxmlformats.org/officeDocument/2006/relationships/tags" Target="../tags/tag7.xml"/><Relationship Id="rId35" Type="http://schemas.openxmlformats.org/officeDocument/2006/relationships/tags" Target="../tags/tag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750" y="539750"/>
            <a:ext cx="9259888" cy="934890"/>
          </a:xfrm>
          <a:prstGeom prst="rect">
            <a:avLst/>
          </a:prstGeom>
        </p:spPr>
        <p:txBody>
          <a:bodyPr vert="horz" lIns="0" tIns="0" rIns="0" bIns="0" rtlCol="0" anchor="t" anchorCtr="0">
            <a:noAutofit/>
          </a:bodyPr>
          <a:lstStyle/>
          <a:p>
            <a:r>
              <a:rPr lang="da-DK" dirty="0"/>
              <a:t>Klik for at redigere i master</a:t>
            </a:r>
          </a:p>
        </p:txBody>
      </p:sp>
      <p:sp>
        <p:nvSpPr>
          <p:cNvPr id="3" name="Text Placeholder 2"/>
          <p:cNvSpPr>
            <a:spLocks noGrp="1"/>
          </p:cNvSpPr>
          <p:nvPr>
            <p:ph type="body" idx="1"/>
          </p:nvPr>
        </p:nvSpPr>
        <p:spPr>
          <a:xfrm>
            <a:off x="539748" y="1800000"/>
            <a:ext cx="11113200" cy="4518000"/>
          </a:xfrm>
          <a:prstGeom prst="rect">
            <a:avLst/>
          </a:prstGeom>
        </p:spPr>
        <p:txBody>
          <a:bodyPr vert="horz" lIns="0" tIns="0" rIns="0" bIns="0" rtlCol="0">
            <a:noAutofit/>
          </a:bodyPr>
          <a:lstStyle/>
          <a:p>
            <a:pPr lvl="0"/>
            <a:r>
              <a:rPr lang="da-DK" noProof="0" smtClean="0"/>
              <a:t>Rediger typografien i masterens</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4" name="Date_GeneralDate"/>
          <p:cNvSpPr>
            <a:spLocks noGrp="1"/>
          </p:cNvSpPr>
          <p:nvPr>
            <p:ph type="dt" sz="half" idx="2"/>
          </p:nvPr>
        </p:nvSpPr>
        <p:spPr>
          <a:xfrm>
            <a:off x="1465263" y="6451200"/>
            <a:ext cx="1270800" cy="180000"/>
          </a:xfrm>
          <a:prstGeom prst="rect">
            <a:avLst/>
          </a:prstGeom>
        </p:spPr>
        <p:txBody>
          <a:bodyPr vert="horz" lIns="0" tIns="0" rIns="0" bIns="0" rtlCol="0" anchor="b" anchorCtr="0"/>
          <a:lstStyle>
            <a:lvl1pPr algn="l">
              <a:defRPr sz="800">
                <a:solidFill>
                  <a:schemeClr val="tx1"/>
                </a:solidFill>
              </a:defRPr>
            </a:lvl1pPr>
          </a:lstStyle>
          <a:p>
            <a:fld id="{5D5DF24D-118F-4DCE-8BF9-83857A33C205}" type="datetime2">
              <a:rPr lang="da-DK" smtClean="0"/>
              <a:t>6. marts 2024</a:t>
            </a:fld>
            <a:endParaRPr lang="da-DK" dirty="0"/>
          </a:p>
        </p:txBody>
      </p:sp>
      <p:sp>
        <p:nvSpPr>
          <p:cNvPr id="5" name="FLD_PresentationTitle"/>
          <p:cNvSpPr>
            <a:spLocks noGrp="1"/>
          </p:cNvSpPr>
          <p:nvPr>
            <p:ph type="ftr" sz="quarter" idx="3"/>
          </p:nvPr>
        </p:nvSpPr>
        <p:spPr>
          <a:xfrm>
            <a:off x="3317875" y="6451200"/>
            <a:ext cx="4356000" cy="180000"/>
          </a:xfrm>
          <a:prstGeom prst="rect">
            <a:avLst/>
          </a:prstGeom>
        </p:spPr>
        <p:txBody>
          <a:bodyPr vert="horz" lIns="0" tIns="0" rIns="0" bIns="0" rtlCol="0" anchor="b" anchorCtr="0"/>
          <a:lstStyle>
            <a:lvl1pPr algn="l">
              <a:defRPr sz="800">
                <a:solidFill>
                  <a:schemeClr val="tx1"/>
                </a:solidFill>
              </a:defRPr>
            </a:lvl1pPr>
          </a:lstStyle>
          <a:p>
            <a:endParaRPr lang="da-DK" dirty="0"/>
          </a:p>
        </p:txBody>
      </p:sp>
      <p:sp>
        <p:nvSpPr>
          <p:cNvPr id="6" name="Slide Number Placeholder 5"/>
          <p:cNvSpPr>
            <a:spLocks noGrp="1"/>
          </p:cNvSpPr>
          <p:nvPr>
            <p:ph type="sldNum" sz="quarter" idx="4"/>
          </p:nvPr>
        </p:nvSpPr>
        <p:spPr>
          <a:xfrm>
            <a:off x="540000" y="6451200"/>
            <a:ext cx="277200" cy="180000"/>
          </a:xfrm>
          <a:prstGeom prst="rect">
            <a:avLst/>
          </a:prstGeom>
        </p:spPr>
        <p:txBody>
          <a:bodyPr vert="horz" lIns="0" tIns="0" rIns="0" bIns="0" rtlCol="0" anchor="b" anchorCtr="0"/>
          <a:lstStyle>
            <a:lvl1pPr algn="r">
              <a:defRPr sz="800">
                <a:solidFill>
                  <a:schemeClr val="tx1"/>
                </a:solidFill>
              </a:defRPr>
            </a:lvl1pPr>
          </a:lstStyle>
          <a:p>
            <a:pPr algn="l"/>
            <a:fld id="{24C8C45C-947F-4981-8B3F-4F32E973C901}" type="slidenum">
              <a:rPr lang="da-DK" smtClean="0"/>
              <a:pPr algn="l"/>
              <a:t>‹nr.›</a:t>
            </a:fld>
            <a:endParaRPr lang="da-DK" dirty="0"/>
          </a:p>
        </p:txBody>
      </p:sp>
      <p:pic>
        <p:nvPicPr>
          <p:cNvPr id="8" name="Logo">
            <a:extLst>
              <a:ext uri="{FF2B5EF4-FFF2-40B4-BE49-F238E27FC236}">
                <a16:creationId xmlns:a16="http://schemas.microsoft.com/office/drawing/2014/main" id="{F4D82CF5-59D9-4856-8A5E-FBFAAFBD31C9}"/>
              </a:ext>
            </a:extLst>
          </p:cNvPr>
          <p:cNvPicPr>
            <a:picLocks noChangeAspect="1"/>
          </p:cNvPicPr>
          <p:nvPr userDrawn="1"/>
        </p:nvPicPr>
        <p:blipFill>
          <a:blip r:embed="rId36" cstate="hq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
        <p:nvSpPr>
          <p:cNvPr id="48" name="[WorkArea]" descr="&lt;?xml version=&quot;1.0&quot; encoding=&quot;utf-16&quot;?&gt;&#10;&lt;GridTheme xmlns:xsd=&quot;http://www.w3.org/2001/XMLSchema&quot; xmlns:xsi=&quot;http://www.w3.org/2001/XMLSchema-instance&quot;&gt;&#10;  &lt;GuideLines /&gt;&#10;  &lt;SubGrids&gt;&#10;    &lt;SubGrid&gt;&#10;      &lt;Left&gt;42.5196838&lt;/Left&gt;&#10;      &lt;Top&gt;42.5196838&lt;/Top&gt;&#10;      &lt;Width&gt;72.91338&lt;/Width&gt;&#10;      &lt;Height&gt;454.960632&lt;/Height&gt;&#10;    &lt;/SubGrid&gt;&#10;    &lt;SubGrid&gt;&#10;      &lt;Left&gt;844.566956&lt;/Left&gt;&#10;      &lt;Top&gt;42.5196838&lt;/Top&gt;&#10;      &lt;Width&gt;72.91338&lt;/Width&gt;&#10;      &lt;Height&gt;454.960632&lt;/Height&gt;&#10;    &lt;/SubGrid&gt;&#10;    &lt;SubGrid&gt;&#10;      &lt;Left&gt;115.433067&lt;/Left&gt;&#10;      &lt;Top&gt;42.5196838&lt;/Top&gt;&#10;      &lt;Width&gt;72.91338&lt;/Width&gt;&#10;      &lt;Height&gt;454.960632&lt;/Height&gt;&#10;    &lt;/SubGrid&gt;&#10;    &lt;SubGrid&gt;&#10;      &lt;Left&gt;188.346451&lt;/Left&gt;&#10;      &lt;Top&gt;42.5196838&lt;/Top&gt;&#10;      &lt;Width&gt;72.91338&lt;/Width&gt;&#10;      &lt;Height&gt;454.960632&lt;/Height&gt;&#10;    &lt;/SubGrid&gt;&#10;    &lt;SubGrid&gt;&#10;      &lt;Left&gt;261.259857&lt;/Left&gt;&#10;      &lt;Top&gt;42.5196838&lt;/Top&gt;&#10;      &lt;Width&gt;72.91338&lt;/Width&gt;&#10;      &lt;Height&gt;454.960632&lt;/Height&gt;&#10;    &lt;/SubGrid&gt;&#10;    &lt;SubGrid&gt;&#10;      &lt;Left&gt;334.173218&lt;/Left&gt;&#10;      &lt;Top&gt;42.5196838&lt;/Top&gt;&#10;      &lt;Width&gt;72.91338&lt;/Width&gt;&#10;      &lt;Height&gt;454.960632&lt;/Height&gt;&#10;    &lt;/SubGrid&gt;&#10;    &lt;SubGrid&gt;&#10;      &lt;Left&gt;407.0866&lt;/Left&gt;&#10;      &lt;Top&gt;42.5196838&lt;/Top&gt;&#10;      &lt;Width&gt;72.91338&lt;/Width&gt;&#10;      &lt;Height&gt;454.960632&lt;/Height&gt;&#10;    &lt;/SubGrid&gt;&#10;    &lt;SubGrid&gt;&#10;      &lt;Left&gt;480&lt;/Left&gt;&#10;      &lt;Top&gt;42.5196838&lt;/Top&gt;&#10;      &lt;Width&gt;72.91338&lt;/Width&gt;&#10;      &lt;Height&gt;454.960632&lt;/Height&gt;&#10;    &lt;/SubGrid&gt;&#10;    &lt;SubGrid&gt;&#10;      &lt;Left&gt;552.9134&lt;/Left&gt;&#10;      &lt;Top&gt;42.5196838&lt;/Top&gt;&#10;      &lt;Width&gt;72.91338&lt;/Width&gt;&#10;      &lt;Height&gt;454.960632&lt;/Height&gt;&#10;    &lt;/SubGrid&gt;&#10;    &lt;SubGrid&gt;&#10;      &lt;Left&gt;625.8268&lt;/Left&gt;&#10;      &lt;Top&gt;42.5196838&lt;/Top&gt;&#10;      &lt;Width&gt;72.91338&lt;/Width&gt;&#10;      &lt;Height&gt;454.960632&lt;/Height&gt;&#10;    &lt;/SubGrid&gt;&#10;    &lt;SubGrid&gt;&#10;      &lt;Left&gt;698.7402&lt;/Left&gt;&#10;      &lt;Top&gt;42.5196838&lt;/Top&gt;&#10;      &lt;Width&gt;72.91338&lt;/Width&gt;&#10;      &lt;Height&gt;454.960632&lt;/Height&gt;&#10;    &lt;/SubGrid&gt;&#10;    &lt;SubGrid&gt;&#10;      &lt;Left&gt;771.653564&lt;/Left&gt;&#10;      &lt;Top&gt;42.5196838&lt;/Top&gt;&#10;      &lt;Width&gt;72.91338&lt;/Width&gt;&#10;      &lt;Height&gt;454.960632&lt;/Height&gt;&#10;    &lt;/SubGrid&gt;&#10;  &lt;/SubGrids&gt;&#10;  &lt;WorkArea&gt;&#10;    &lt;Top&gt;42.5196838&lt;/Top&gt;&#10;    &lt;Left&gt;42.5196838&lt;/Left&gt;&#10;    &lt;Width&gt;874.960632&lt;/Width&gt;&#10;    &lt;Height&gt;454.960632&lt;/Height&gt;&#10;  &lt;/WorkArea&gt;&#10;  &lt;AspectW&gt;16&lt;/AspectW&gt;&#10;  &lt;AspectH&gt;9&lt;/AspectH&gt;&#10;  &lt;Width&gt;960&lt;/Width&gt;&#10;  &lt;Height&gt;540&lt;/Height&gt;&#10;  &lt;HGap&gt;10&lt;/HGap&gt;&#10;  &lt;VGap&gt;10&lt;/VGap&gt;&#10;  &lt;OfficeVersion&gt;16&lt;/OfficeVersion&gt;&#10;&lt;/GridTheme&gt;" hidden="1">
            <a:extLst>
              <a:ext uri="{FF2B5EF4-FFF2-40B4-BE49-F238E27FC236}">
                <a16:creationId xmlns:a16="http://schemas.microsoft.com/office/drawing/2014/main" id="{A76B31BA-D75C-4E7F-8C0C-E7571815A4E6}"/>
              </a:ext>
            </a:extLst>
          </p:cNvPr>
          <p:cNvSpPr/>
          <p:nvPr userDrawn="1"/>
        </p:nvSpPr>
        <p:spPr>
          <a:xfrm>
            <a:off x="540000" y="540000"/>
            <a:ext cx="11112000" cy="577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49" name="Rectangle 48" hidden="1">
            <a:extLst>
              <a:ext uri="{FF2B5EF4-FFF2-40B4-BE49-F238E27FC236}">
                <a16:creationId xmlns:a16="http://schemas.microsoft.com/office/drawing/2014/main" id="{F9C0A994-14E1-4B65-BF2E-8D31F94A8C9A}"/>
              </a:ext>
            </a:extLst>
          </p:cNvPr>
          <p:cNvSpPr/>
          <p:nvPr userDrawn="1">
            <p:custDataLst>
              <p:tags r:id="rId24"/>
            </p:custDataLst>
          </p:nvPr>
        </p:nvSpPr>
        <p:spPr>
          <a:xfrm>
            <a:off x="54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0" name="Rectangle 49" hidden="1">
            <a:extLst>
              <a:ext uri="{FF2B5EF4-FFF2-40B4-BE49-F238E27FC236}">
                <a16:creationId xmlns:a16="http://schemas.microsoft.com/office/drawing/2014/main" id="{0A3D5CF3-4482-45C0-8C71-0B45B46988E1}"/>
              </a:ext>
            </a:extLst>
          </p:cNvPr>
          <p:cNvSpPr/>
          <p:nvPr userDrawn="1">
            <p:custDataLst>
              <p:tags r:id="rId25"/>
            </p:custDataLst>
          </p:nvPr>
        </p:nvSpPr>
        <p:spPr>
          <a:xfrm>
            <a:off x="1072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1" name="Rectangle 50" hidden="1">
            <a:extLst>
              <a:ext uri="{FF2B5EF4-FFF2-40B4-BE49-F238E27FC236}">
                <a16:creationId xmlns:a16="http://schemas.microsoft.com/office/drawing/2014/main" id="{91A6C0AD-2321-4FAC-98D6-47B635CD631B}"/>
              </a:ext>
            </a:extLst>
          </p:cNvPr>
          <p:cNvSpPr/>
          <p:nvPr userDrawn="1">
            <p:custDataLst>
              <p:tags r:id="rId26"/>
            </p:custDataLst>
          </p:nvPr>
        </p:nvSpPr>
        <p:spPr>
          <a:xfrm>
            <a:off x="146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2" name="Rectangle 51" hidden="1">
            <a:extLst>
              <a:ext uri="{FF2B5EF4-FFF2-40B4-BE49-F238E27FC236}">
                <a16:creationId xmlns:a16="http://schemas.microsoft.com/office/drawing/2014/main" id="{9997466F-BE42-4D2B-A88B-8A59B0D18CC6}"/>
              </a:ext>
            </a:extLst>
          </p:cNvPr>
          <p:cNvSpPr/>
          <p:nvPr userDrawn="1">
            <p:custDataLst>
              <p:tags r:id="rId27"/>
            </p:custDataLst>
          </p:nvPr>
        </p:nvSpPr>
        <p:spPr>
          <a:xfrm>
            <a:off x="2392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3" name="Rectangle 52" hidden="1">
            <a:extLst>
              <a:ext uri="{FF2B5EF4-FFF2-40B4-BE49-F238E27FC236}">
                <a16:creationId xmlns:a16="http://schemas.microsoft.com/office/drawing/2014/main" id="{765A479C-2EBC-4B0C-B887-9C571D0D519A}"/>
              </a:ext>
            </a:extLst>
          </p:cNvPr>
          <p:cNvSpPr/>
          <p:nvPr userDrawn="1">
            <p:custDataLst>
              <p:tags r:id="rId28"/>
            </p:custDataLst>
          </p:nvPr>
        </p:nvSpPr>
        <p:spPr>
          <a:xfrm>
            <a:off x="3318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4" name="Rectangle 53" hidden="1">
            <a:extLst>
              <a:ext uri="{FF2B5EF4-FFF2-40B4-BE49-F238E27FC236}">
                <a16:creationId xmlns:a16="http://schemas.microsoft.com/office/drawing/2014/main" id="{2051B843-22F2-46D7-A0BD-EC58E0BFFE2D}"/>
              </a:ext>
            </a:extLst>
          </p:cNvPr>
          <p:cNvSpPr/>
          <p:nvPr userDrawn="1">
            <p:custDataLst>
              <p:tags r:id="rId29"/>
            </p:custDataLst>
          </p:nvPr>
        </p:nvSpPr>
        <p:spPr>
          <a:xfrm>
            <a:off x="4244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5" name="Rectangle 54" hidden="1">
            <a:extLst>
              <a:ext uri="{FF2B5EF4-FFF2-40B4-BE49-F238E27FC236}">
                <a16:creationId xmlns:a16="http://schemas.microsoft.com/office/drawing/2014/main" id="{C83AE160-C72F-4AE8-933A-E591ED1F5631}"/>
              </a:ext>
            </a:extLst>
          </p:cNvPr>
          <p:cNvSpPr/>
          <p:nvPr userDrawn="1">
            <p:custDataLst>
              <p:tags r:id="rId30"/>
            </p:custDataLst>
          </p:nvPr>
        </p:nvSpPr>
        <p:spPr>
          <a:xfrm>
            <a:off x="517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6" name="Rectangle 55" hidden="1">
            <a:extLst>
              <a:ext uri="{FF2B5EF4-FFF2-40B4-BE49-F238E27FC236}">
                <a16:creationId xmlns:a16="http://schemas.microsoft.com/office/drawing/2014/main" id="{594F49F7-0972-4D67-87A1-DFE4CBB61EB3}"/>
              </a:ext>
            </a:extLst>
          </p:cNvPr>
          <p:cNvSpPr/>
          <p:nvPr userDrawn="1">
            <p:custDataLst>
              <p:tags r:id="rId31"/>
            </p:custDataLst>
          </p:nvPr>
        </p:nvSpPr>
        <p:spPr>
          <a:xfrm>
            <a:off x="609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7" name="Rectangle 56" hidden="1">
            <a:extLst>
              <a:ext uri="{FF2B5EF4-FFF2-40B4-BE49-F238E27FC236}">
                <a16:creationId xmlns:a16="http://schemas.microsoft.com/office/drawing/2014/main" id="{F217BAF2-A665-41EF-9B43-8AB8D46187BC}"/>
              </a:ext>
            </a:extLst>
          </p:cNvPr>
          <p:cNvSpPr/>
          <p:nvPr userDrawn="1">
            <p:custDataLst>
              <p:tags r:id="rId32"/>
            </p:custDataLst>
          </p:nvPr>
        </p:nvSpPr>
        <p:spPr>
          <a:xfrm>
            <a:off x="7022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8" name="Rectangle 57" hidden="1">
            <a:extLst>
              <a:ext uri="{FF2B5EF4-FFF2-40B4-BE49-F238E27FC236}">
                <a16:creationId xmlns:a16="http://schemas.microsoft.com/office/drawing/2014/main" id="{1A52CB47-659A-4D1B-9DB5-6E70ADC7A6D9}"/>
              </a:ext>
            </a:extLst>
          </p:cNvPr>
          <p:cNvSpPr/>
          <p:nvPr userDrawn="1">
            <p:custDataLst>
              <p:tags r:id="rId33"/>
            </p:custDataLst>
          </p:nvPr>
        </p:nvSpPr>
        <p:spPr>
          <a:xfrm>
            <a:off x="7948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9" name="Rectangle 58" hidden="1">
            <a:extLst>
              <a:ext uri="{FF2B5EF4-FFF2-40B4-BE49-F238E27FC236}">
                <a16:creationId xmlns:a16="http://schemas.microsoft.com/office/drawing/2014/main" id="{56726B8B-8012-4B0A-9AFD-9D2C92153168}"/>
              </a:ext>
            </a:extLst>
          </p:cNvPr>
          <p:cNvSpPr/>
          <p:nvPr userDrawn="1">
            <p:custDataLst>
              <p:tags r:id="rId34"/>
            </p:custDataLst>
          </p:nvPr>
        </p:nvSpPr>
        <p:spPr>
          <a:xfrm>
            <a:off x="8874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60" name="Rectangle 59" hidden="1">
            <a:extLst>
              <a:ext uri="{FF2B5EF4-FFF2-40B4-BE49-F238E27FC236}">
                <a16:creationId xmlns:a16="http://schemas.microsoft.com/office/drawing/2014/main" id="{A3D8B656-0133-4298-A12F-22A206B2F9E8}"/>
              </a:ext>
            </a:extLst>
          </p:cNvPr>
          <p:cNvSpPr/>
          <p:nvPr userDrawn="1">
            <p:custDataLst>
              <p:tags r:id="rId35"/>
            </p:custDataLst>
          </p:nvPr>
        </p:nvSpPr>
        <p:spPr>
          <a:xfrm>
            <a:off x="980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31" r:id="rId1"/>
    <p:sldLayoutId id="2147483745" r:id="rId2"/>
    <p:sldLayoutId id="2147483730" r:id="rId3"/>
    <p:sldLayoutId id="2147483743" r:id="rId4"/>
    <p:sldLayoutId id="2147483649" r:id="rId5"/>
    <p:sldLayoutId id="2147483735" r:id="rId6"/>
    <p:sldLayoutId id="2147483732" r:id="rId7"/>
    <p:sldLayoutId id="2147483658" r:id="rId8"/>
    <p:sldLayoutId id="2147483744" r:id="rId9"/>
    <p:sldLayoutId id="2147483740" r:id="rId10"/>
    <p:sldLayoutId id="2147483721" r:id="rId11"/>
    <p:sldLayoutId id="2147483652" r:id="rId12"/>
    <p:sldLayoutId id="2147483734" r:id="rId13"/>
    <p:sldLayoutId id="2147483733" r:id="rId14"/>
    <p:sldLayoutId id="2147483742" r:id="rId15"/>
    <p:sldLayoutId id="2147483737" r:id="rId16"/>
    <p:sldLayoutId id="2147483736" r:id="rId17"/>
    <p:sldLayoutId id="2147483738" r:id="rId18"/>
    <p:sldLayoutId id="2147483654" r:id="rId19"/>
    <p:sldLayoutId id="2147483655" r:id="rId20"/>
    <p:sldLayoutId id="2147483741" r:id="rId21"/>
    <p:sldLayoutId id="2147483746" r:id="rId22"/>
  </p:sldLayoutIdLst>
  <p:hf hdr="0" ftr="0"/>
  <p:txStyles>
    <p:titleStyle>
      <a:lvl1pPr algn="l" defTabSz="914400" rtl="0" eaLnBrk="1" latinLnBrk="0" hangingPunct="1">
        <a:lnSpc>
          <a:spcPct val="83000"/>
        </a:lnSpc>
        <a:spcBef>
          <a:spcPct val="0"/>
        </a:spcBef>
        <a:buNone/>
        <a:defRPr sz="3600" kern="120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Char char="​"/>
        <a:defRPr sz="2000" b="1" kern="1200">
          <a:solidFill>
            <a:schemeClr val="tx1"/>
          </a:solidFill>
          <a:latin typeface="+mn-lt"/>
          <a:ea typeface="+mn-ea"/>
          <a:cs typeface="+mn-cs"/>
        </a:defRPr>
      </a:lvl4pPr>
      <a:lvl5pPr marL="0" indent="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180000" indent="-180000" algn="l" defTabSz="914400" rtl="0" eaLnBrk="1" latinLnBrk="0" hangingPunct="1">
        <a:lnSpc>
          <a:spcPct val="100000"/>
        </a:lnSpc>
        <a:spcBef>
          <a:spcPts val="600"/>
        </a:spcBef>
        <a:buFont typeface="+mj-lt"/>
        <a:buAutoNum type="arabicParenR"/>
        <a:defRPr sz="1000" kern="1200">
          <a:solidFill>
            <a:schemeClr val="tx1"/>
          </a:solidFill>
          <a:latin typeface="+mn-lt"/>
          <a:ea typeface="+mn-ea"/>
          <a:cs typeface="+mn-cs"/>
        </a:defRPr>
      </a:lvl6pPr>
      <a:lvl7pPr marL="228600" indent="-228600" algn="l" defTabSz="914400" rtl="0" eaLnBrk="1" latinLnBrk="0" hangingPunct="1">
        <a:lnSpc>
          <a:spcPct val="100000"/>
        </a:lnSpc>
        <a:spcBef>
          <a:spcPts val="600"/>
        </a:spcBef>
        <a:buFont typeface="+mj-lt"/>
        <a:buAutoNum type="alphaLcParenR"/>
        <a:defRPr sz="1000" kern="1200" baseline="0">
          <a:solidFill>
            <a:schemeClr val="tx1"/>
          </a:solidFill>
          <a:latin typeface="+mn-lt"/>
          <a:ea typeface="+mn-ea"/>
          <a:cs typeface="+mn-cs"/>
        </a:defRPr>
      </a:lvl7pPr>
      <a:lvl8pPr marL="18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200" kern="1200" baseline="0">
          <a:solidFill>
            <a:schemeClr val="tx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0" userDrawn="1">
          <p15:clr>
            <a:srgbClr val="F26B43"/>
          </p15:clr>
        </p15:guide>
        <p15:guide id="2" pos="7339" userDrawn="1">
          <p15:clr>
            <a:srgbClr val="F26B43"/>
          </p15:clr>
        </p15:guide>
        <p15:guide id="3" orient="horz" pos="340" userDrawn="1">
          <p15:clr>
            <a:srgbClr val="F26B43"/>
          </p15:clr>
        </p15:guide>
        <p15:guide id="4" orient="horz" pos="3979" userDrawn="1">
          <p15:clr>
            <a:srgbClr val="F26B43"/>
          </p15:clr>
        </p15:guide>
        <p15:guide id="5" pos="923" userDrawn="1">
          <p15:clr>
            <a:srgbClr val="F26B43"/>
          </p15:clr>
        </p15:guide>
        <p15:guide id="6" pos="6756" userDrawn="1">
          <p15:clr>
            <a:srgbClr val="F26B43"/>
          </p15:clr>
        </p15:guide>
        <p15:guide id="7" pos="1506" userDrawn="1">
          <p15:clr>
            <a:srgbClr val="F26B43"/>
          </p15:clr>
        </p15:guide>
        <p15:guide id="8" pos="2090" userDrawn="1">
          <p15:clr>
            <a:srgbClr val="F26B43"/>
          </p15:clr>
        </p15:guide>
        <p15:guide id="9" pos="2673" userDrawn="1">
          <p15:clr>
            <a:srgbClr val="F26B43"/>
          </p15:clr>
        </p15:guide>
        <p15:guide id="10" pos="3256" userDrawn="1">
          <p15:clr>
            <a:srgbClr val="F26B43"/>
          </p15:clr>
        </p15:guide>
        <p15:guide id="11" pos="3840" userDrawn="1">
          <p15:clr>
            <a:srgbClr val="F26B43"/>
          </p15:clr>
        </p15:guide>
        <p15:guide id="12" pos="4423" userDrawn="1">
          <p15:clr>
            <a:srgbClr val="F26B43"/>
          </p15:clr>
        </p15:guide>
        <p15:guide id="13" pos="5006" userDrawn="1">
          <p15:clr>
            <a:srgbClr val="F26B43"/>
          </p15:clr>
        </p15:guide>
        <p15:guide id="14" pos="5589" userDrawn="1">
          <p15:clr>
            <a:srgbClr val="F26B43"/>
          </p15:clr>
        </p15:guide>
        <p15:guide id="15" pos="617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hyperlink" Target="http://www.testogpr&#248;ver.dk/"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https://www.google.com/url?sa=t&amp;rct=j&amp;q=&amp;esrc=s&amp;source=web&amp;cd=&amp;cad=rja&amp;uact=8&amp;ved=2ahUKEwiO2M2a1LXvAhVzQkEAHVI3A5EQFjAAegQIBhAD&amp;url=https%3A%2F%2Fwww.uvm.dk%2F-%2Fmedia%2Ffiler%2Fuvm%2Fudd%2Ffolke%2Fpdf18%2Fmar%2F180309-matematiske-formler-og-fagord-matematik-7-10-klasse-og-folkeskolens-proever-i-matematik.pdf&amp;usg=AOvVaw2bT9iVh2p-UcY8DU6W_e4N" TargetMode="External"/><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hyperlink" Target="https://www.youtube.com/watch?v=n6W8htqkZeQ" TargetMode="External"/><Relationship Id="rId4" Type="http://schemas.openxmlformats.org/officeDocument/2006/relationships/hyperlink" Target="https://www.youtube.com/watch?v=RmS2iFZBZ6Y"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hyperlink" Target="https://www.uvm.dk/folkeskolen/folkeskolens-proever/faglig-forberedelse/proevevejledninger" TargetMode="External"/><Relationship Id="rId2" Type="http://schemas.openxmlformats.org/officeDocument/2006/relationships/notesSlide" Target="../notesSlides/notesSlide51.xml"/><Relationship Id="rId1" Type="http://schemas.openxmlformats.org/officeDocument/2006/relationships/slideLayout" Target="../slideLayouts/slideLayout11.xml"/><Relationship Id="rId5" Type="http://schemas.openxmlformats.org/officeDocument/2006/relationships/hyperlink" Target="https://www.uvm.dk/folkeskolen/folkeskolens-proever" TargetMode="External"/><Relationship Id="rId4" Type="http://schemas.openxmlformats.org/officeDocument/2006/relationships/hyperlink" Target="https://www.uvm.dk/folkeskolen/folkeskolens-proever/proevetilrettelaeggelse/information-til-elever"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32709" y="3808800"/>
            <a:ext cx="10310948" cy="1378800"/>
          </a:xfrm>
        </p:spPr>
        <p:txBody>
          <a:bodyPr/>
          <a:lstStyle/>
          <a:p>
            <a:r>
              <a:rPr lang="da-DK" dirty="0" smtClean="0"/>
              <a:t>Klar til prøven i matematik med hjælpemidler</a:t>
            </a:r>
            <a:br>
              <a:rPr lang="da-DK" dirty="0" smtClean="0"/>
            </a:br>
            <a:endParaRPr lang="da-DK" dirty="0"/>
          </a:p>
        </p:txBody>
      </p:sp>
      <p:sp>
        <p:nvSpPr>
          <p:cNvPr id="3" name="Pladsholder til billede 2"/>
          <p:cNvSpPr>
            <a:spLocks noGrp="1"/>
          </p:cNvSpPr>
          <p:nvPr>
            <p:ph type="pic" sz="quarter" idx="14"/>
          </p:nvPr>
        </p:nvSpPr>
        <p:spPr/>
      </p:sp>
      <p:sp>
        <p:nvSpPr>
          <p:cNvPr id="4" name="Pladsholder til tekst 3"/>
          <p:cNvSpPr>
            <a:spLocks noGrp="1"/>
          </p:cNvSpPr>
          <p:nvPr>
            <p:ph type="body" sz="quarter" idx="17"/>
          </p:nvPr>
        </p:nvSpPr>
        <p:spPr>
          <a:xfrm>
            <a:off x="2211977" y="5529600"/>
            <a:ext cx="489012" cy="72000"/>
          </a:xfrm>
        </p:spPr>
        <p:txBody>
          <a:bodyPr/>
          <a:lstStyle/>
          <a:p>
            <a:endParaRPr lang="da-DK" dirty="0"/>
          </a:p>
        </p:txBody>
      </p:sp>
      <p:sp>
        <p:nvSpPr>
          <p:cNvPr id="5" name="Pladsholder til tekst 4"/>
          <p:cNvSpPr>
            <a:spLocks noGrp="1"/>
          </p:cNvSpPr>
          <p:nvPr>
            <p:ph type="body" sz="quarter" idx="18"/>
          </p:nvPr>
        </p:nvSpPr>
        <p:spPr/>
        <p:txBody>
          <a:bodyPr/>
          <a:lstStyle/>
          <a:p>
            <a:endParaRPr lang="da-DK"/>
          </a:p>
        </p:txBody>
      </p:sp>
      <p:sp>
        <p:nvSpPr>
          <p:cNvPr id="6" name="Pladsholder til dato 5"/>
          <p:cNvSpPr>
            <a:spLocks noGrp="1"/>
          </p:cNvSpPr>
          <p:nvPr>
            <p:ph type="dt" sz="half" idx="10"/>
          </p:nvPr>
        </p:nvSpPr>
        <p:spPr/>
        <p:txBody>
          <a:bodyPr/>
          <a:lstStyle/>
          <a:p>
            <a:fld id="{73D4F9EA-A605-4D01-863E-708DD5D85776}" type="datetime2">
              <a:rPr lang="da-DK" smtClean="0"/>
              <a:t>6. marts 2024</a:t>
            </a:fld>
            <a:endParaRPr lang="da-DK" dirty="0"/>
          </a:p>
        </p:txBody>
      </p:sp>
      <p:sp>
        <p:nvSpPr>
          <p:cNvPr id="7" name="Pladsholder til slidenummer 6"/>
          <p:cNvSpPr>
            <a:spLocks noGrp="1"/>
          </p:cNvSpPr>
          <p:nvPr>
            <p:ph type="sldNum" sz="quarter" idx="12"/>
          </p:nvPr>
        </p:nvSpPr>
        <p:spPr/>
        <p:txBody>
          <a:bodyPr/>
          <a:lstStyle/>
          <a:p>
            <a:fld id="{24C8C45C-947F-4981-8B3F-4F32E973C901}" type="slidenum">
              <a:rPr lang="da-DK" smtClean="0"/>
              <a:pPr/>
              <a:t>1</a:t>
            </a:fld>
            <a:endParaRPr lang="da-DK" dirty="0"/>
          </a:p>
        </p:txBody>
      </p:sp>
      <p:pic>
        <p:nvPicPr>
          <p:cNvPr id="8" name="Pladsholder til billede 6"/>
          <p:cNvPicPr>
            <a:picLocks noChangeAspect="1"/>
          </p:cNvPicPr>
          <p:nvPr/>
        </p:nvPicPr>
        <p:blipFill>
          <a:blip r:embed="rId2"/>
          <a:srcRect t="28" b="28"/>
          <a:stretch>
            <a:fillRect/>
          </a:stretch>
        </p:blipFill>
        <p:spPr>
          <a:xfrm>
            <a:off x="0" y="0"/>
            <a:ext cx="12193200" cy="3430800"/>
          </a:xfrm>
          <a:prstGeom prst="rect">
            <a:avLst/>
          </a:prstGeom>
          <a:solidFill>
            <a:schemeClr val="bg1"/>
          </a:solidFill>
        </p:spPr>
      </p:pic>
    </p:spTree>
    <p:extLst>
      <p:ext uri="{BB962C8B-B14F-4D97-AF65-F5344CB8AC3E}">
        <p14:creationId xmlns:p14="http://schemas.microsoft.com/office/powerpoint/2010/main" val="21280014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Prøven i matematik 9. klasse</a:t>
            </a:r>
            <a:br>
              <a:rPr lang="da-DK" dirty="0"/>
            </a:br>
            <a:endParaRPr lang="da-DK" dirty="0"/>
          </a:p>
        </p:txBody>
      </p:sp>
      <p:sp>
        <p:nvSpPr>
          <p:cNvPr id="3" name="Pladsholder til indhold 2"/>
          <p:cNvSpPr>
            <a:spLocks noGrp="1"/>
          </p:cNvSpPr>
          <p:nvPr>
            <p:ph sz="half" idx="1"/>
          </p:nvPr>
        </p:nvSpPr>
        <p:spPr/>
        <p:txBody>
          <a:bodyPr/>
          <a:lstStyle/>
          <a:p>
            <a:endParaRPr lang="da-DK"/>
          </a:p>
        </p:txBody>
      </p:sp>
      <p:sp>
        <p:nvSpPr>
          <p:cNvPr id="4" name="Pladsholder til indhold 3"/>
          <p:cNvSpPr>
            <a:spLocks noGrp="1"/>
          </p:cNvSpPr>
          <p:nvPr>
            <p:ph sz="half" idx="2"/>
          </p:nvPr>
        </p:nvSpPr>
        <p:spPr/>
        <p:txBody>
          <a:bodyPr/>
          <a:lstStyle/>
          <a:p>
            <a:endParaRPr lang="da-DK"/>
          </a:p>
        </p:txBody>
      </p:sp>
      <p:sp>
        <p:nvSpPr>
          <p:cNvPr id="5" name="Pladsholder til dato 4"/>
          <p:cNvSpPr>
            <a:spLocks noGrp="1"/>
          </p:cNvSpPr>
          <p:nvPr>
            <p:ph type="dt" sz="half" idx="10"/>
          </p:nvPr>
        </p:nvSpPr>
        <p:spPr/>
        <p:txBody>
          <a:bodyPr/>
          <a:lstStyle/>
          <a:p>
            <a:fld id="{5287408A-2C93-4FDA-893A-85FA7EDCDC14}"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10</a:t>
            </a:fld>
            <a:endParaRPr lang="da-DK" dirty="0"/>
          </a:p>
        </p:txBody>
      </p:sp>
      <p:sp>
        <p:nvSpPr>
          <p:cNvPr id="7" name="Pladsholder til tekst 6"/>
          <p:cNvSpPr>
            <a:spLocks noGrp="1"/>
          </p:cNvSpPr>
          <p:nvPr>
            <p:ph type="body" sz="quarter" idx="14"/>
          </p:nvPr>
        </p:nvSpPr>
        <p:spPr/>
        <p:txBody>
          <a:bodyPr/>
          <a:lstStyle/>
          <a:p>
            <a:endParaRPr lang="da-DK"/>
          </a:p>
        </p:txBody>
      </p:sp>
      <p:sp>
        <p:nvSpPr>
          <p:cNvPr id="8" name="Pladsholder til tekst 7"/>
          <p:cNvSpPr>
            <a:spLocks noGrp="1"/>
          </p:cNvSpPr>
          <p:nvPr>
            <p:ph type="body" sz="quarter" idx="15"/>
          </p:nvPr>
        </p:nvSpPr>
        <p:spPr/>
        <p:txBody>
          <a:bodyPr/>
          <a:lstStyle/>
          <a:p>
            <a:endParaRPr lang="da-DK"/>
          </a:p>
        </p:txBody>
      </p:sp>
      <p:pic>
        <p:nvPicPr>
          <p:cNvPr id="9" name="Billede 8"/>
          <p:cNvPicPr>
            <a:picLocks noChangeAspect="1"/>
          </p:cNvPicPr>
          <p:nvPr/>
        </p:nvPicPr>
        <p:blipFill>
          <a:blip r:embed="rId3"/>
          <a:stretch>
            <a:fillRect/>
          </a:stretch>
        </p:blipFill>
        <p:spPr>
          <a:xfrm>
            <a:off x="1048036" y="1733275"/>
            <a:ext cx="10094341" cy="4651450"/>
          </a:xfrm>
          <a:prstGeom prst="rect">
            <a:avLst/>
          </a:prstGeom>
        </p:spPr>
      </p:pic>
    </p:spTree>
    <p:extLst>
      <p:ext uri="{BB962C8B-B14F-4D97-AF65-F5344CB8AC3E}">
        <p14:creationId xmlns:p14="http://schemas.microsoft.com/office/powerpoint/2010/main" val="4188490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564132" y="4024512"/>
            <a:ext cx="8470139" cy="1692000"/>
          </a:xfrm>
        </p:spPr>
        <p:txBody>
          <a:bodyPr/>
          <a:lstStyle/>
          <a:p>
            <a:r>
              <a:rPr lang="da-DK" dirty="0" smtClean="0"/>
              <a:t>Information og gode råd til elever </a:t>
            </a:r>
            <a:endParaRPr lang="da-DK" dirty="0"/>
          </a:p>
        </p:txBody>
      </p:sp>
      <p:sp>
        <p:nvSpPr>
          <p:cNvPr id="3" name="Pladsholder til dato 2"/>
          <p:cNvSpPr>
            <a:spLocks noGrp="1"/>
          </p:cNvSpPr>
          <p:nvPr>
            <p:ph type="dt" sz="half" idx="10"/>
          </p:nvPr>
        </p:nvSpPr>
        <p:spPr/>
        <p:txBody>
          <a:bodyPr/>
          <a:lstStyle/>
          <a:p>
            <a:fld id="{4D59F42B-6F38-4B76-B2C2-B8F27A942229}" type="datetime2">
              <a:rPr lang="da-DK" smtClean="0"/>
              <a:t>6. marts 2024</a:t>
            </a:fld>
            <a:endParaRPr lang="da-DK" dirty="0"/>
          </a:p>
        </p:txBody>
      </p:sp>
      <p:sp>
        <p:nvSpPr>
          <p:cNvPr id="4" name="Pladsholder til slidenummer 3"/>
          <p:cNvSpPr>
            <a:spLocks noGrp="1"/>
          </p:cNvSpPr>
          <p:nvPr>
            <p:ph type="sldNum" sz="quarter" idx="12"/>
          </p:nvPr>
        </p:nvSpPr>
        <p:spPr/>
        <p:txBody>
          <a:bodyPr/>
          <a:lstStyle/>
          <a:p>
            <a:fld id="{24C8C45C-947F-4981-8B3F-4F32E973C901}" type="slidenum">
              <a:rPr lang="da-DK" smtClean="0"/>
              <a:pPr/>
              <a:t>11</a:t>
            </a:fld>
            <a:endParaRPr lang="da-DK" dirty="0"/>
          </a:p>
        </p:txBody>
      </p:sp>
      <p:sp>
        <p:nvSpPr>
          <p:cNvPr id="2" name="Pladsholder til sidefod 1"/>
          <p:cNvSpPr>
            <a:spLocks noGrp="1"/>
          </p:cNvSpPr>
          <p:nvPr>
            <p:ph type="ftr" sz="quarter" idx="11"/>
          </p:nvPr>
        </p:nvSpPr>
        <p:spPr/>
        <p:txBody>
          <a:bodyPr/>
          <a:lstStyle/>
          <a:p>
            <a:r>
              <a:rPr lang="da-DK" smtClean="0"/>
              <a:t>Klar til den mundtlige prøve i engelsk</a:t>
            </a:r>
            <a:endParaRPr lang="da-DK" dirty="0"/>
          </a:p>
        </p:txBody>
      </p:sp>
    </p:spTree>
    <p:extLst>
      <p:ext uri="{BB962C8B-B14F-4D97-AF65-F5344CB8AC3E}">
        <p14:creationId xmlns:p14="http://schemas.microsoft.com/office/powerpoint/2010/main" val="39490145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smtClean="0"/>
              <a:t>Før prøven</a:t>
            </a:r>
            <a:endParaRPr lang="da-DK" dirty="0"/>
          </a:p>
        </p:txBody>
      </p:sp>
      <p:sp>
        <p:nvSpPr>
          <p:cNvPr id="3" name="Pladsholder til dato 2"/>
          <p:cNvSpPr>
            <a:spLocks noGrp="1"/>
          </p:cNvSpPr>
          <p:nvPr>
            <p:ph type="dt" sz="half" idx="10"/>
          </p:nvPr>
        </p:nvSpPr>
        <p:spPr/>
        <p:txBody>
          <a:bodyPr/>
          <a:lstStyle/>
          <a:p>
            <a:fld id="{8CE1EE5F-543F-41CF-832B-13034BBB5ED1}" type="datetime2">
              <a:rPr lang="da-DK" smtClean="0"/>
              <a:t>6. marts 2024</a:t>
            </a:fld>
            <a:endParaRPr lang="da-DK" dirty="0"/>
          </a:p>
        </p:txBody>
      </p:sp>
      <p:sp>
        <p:nvSpPr>
          <p:cNvPr id="4" name="Pladsholder til slidenummer 3"/>
          <p:cNvSpPr>
            <a:spLocks noGrp="1"/>
          </p:cNvSpPr>
          <p:nvPr>
            <p:ph type="sldNum" sz="quarter" idx="12"/>
          </p:nvPr>
        </p:nvSpPr>
        <p:spPr/>
        <p:txBody>
          <a:bodyPr/>
          <a:lstStyle/>
          <a:p>
            <a:fld id="{24C8C45C-947F-4981-8B3F-4F32E973C901}" type="slidenum">
              <a:rPr lang="da-DK" smtClean="0"/>
              <a:pPr/>
              <a:t>12</a:t>
            </a:fld>
            <a:endParaRPr lang="da-DK" dirty="0"/>
          </a:p>
        </p:txBody>
      </p:sp>
    </p:spTree>
    <p:extLst>
      <p:ext uri="{BB962C8B-B14F-4D97-AF65-F5344CB8AC3E}">
        <p14:creationId xmlns:p14="http://schemas.microsoft.com/office/powerpoint/2010/main" val="34142788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Kender du til prøvens opbygning?</a:t>
            </a:r>
            <a:endParaRPr lang="da-DK" dirty="0"/>
          </a:p>
        </p:txBody>
      </p:sp>
      <p:sp>
        <p:nvSpPr>
          <p:cNvPr id="3" name="Pladsholder til indhold 2"/>
          <p:cNvSpPr>
            <a:spLocks noGrp="1"/>
          </p:cNvSpPr>
          <p:nvPr>
            <p:ph sz="half" idx="1"/>
          </p:nvPr>
        </p:nvSpPr>
        <p:spPr>
          <a:xfrm>
            <a:off x="2317749" y="2000269"/>
            <a:ext cx="5119372" cy="1999840"/>
          </a:xfrm>
        </p:spPr>
        <p:txBody>
          <a:bodyPr/>
          <a:lstStyle/>
          <a:p>
            <a:r>
              <a:rPr lang="da-DK" dirty="0" smtClean="0"/>
              <a:t>Prøven med hjælpemidler varer 3 time.</a:t>
            </a:r>
          </a:p>
          <a:p>
            <a:r>
              <a:rPr lang="da-DK" dirty="0" smtClean="0"/>
              <a:t>Prøven indeholder ca. 6 til 8 opgaver, og i hver opgave er der en række underopgaver.</a:t>
            </a:r>
          </a:p>
          <a:p>
            <a:endParaRPr lang="da-DK" dirty="0" smtClean="0"/>
          </a:p>
          <a:p>
            <a:endParaRPr lang="da-DK" dirty="0"/>
          </a:p>
          <a:p>
            <a:endParaRPr lang="da-DK" dirty="0" smtClean="0"/>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13</a:t>
            </a:fld>
            <a:endParaRPr lang="da-DK" dirty="0"/>
          </a:p>
        </p:txBody>
      </p:sp>
      <p:sp>
        <p:nvSpPr>
          <p:cNvPr id="7" name="Pladsholder til tekst 6"/>
          <p:cNvSpPr>
            <a:spLocks noGrp="1"/>
          </p:cNvSpPr>
          <p:nvPr>
            <p:ph type="body" sz="quarter" idx="13"/>
          </p:nvPr>
        </p:nvSpPr>
        <p:spPr/>
        <p:txBody>
          <a:bodyPr/>
          <a:lstStyle/>
          <a:p>
            <a:endParaRPr lang="da-DK"/>
          </a:p>
        </p:txBody>
      </p:sp>
      <p:sp>
        <p:nvSpPr>
          <p:cNvPr id="8" name="Rektangel 7"/>
          <p:cNvSpPr/>
          <p:nvPr/>
        </p:nvSpPr>
        <p:spPr>
          <a:xfrm>
            <a:off x="2052320" y="1774178"/>
            <a:ext cx="5384801" cy="220010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smtClean="0"/>
          </a:p>
        </p:txBody>
      </p:sp>
      <p:sp>
        <p:nvSpPr>
          <p:cNvPr id="10" name="Pladsholder til indhold 3"/>
          <p:cNvSpPr txBox="1">
            <a:spLocks/>
          </p:cNvSpPr>
          <p:nvPr/>
        </p:nvSpPr>
        <p:spPr>
          <a:xfrm>
            <a:off x="9208545" y="1178560"/>
            <a:ext cx="2893807" cy="5139440"/>
          </a:xfrm>
          <a:prstGeom prst="rect">
            <a:avLst/>
          </a:prstGeom>
        </p:spPr>
        <p:txBody>
          <a:bodyPr vert="horz" lIns="0" tIns="0" rIns="0" bIns="0" rtlCol="0" anchor="b">
            <a:noAutofit/>
          </a:bodyPr>
          <a:lstStyle>
            <a:lvl1pPr marL="180000" indent="-1800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Char char="​"/>
              <a:defRPr sz="2000" b="1" kern="1200">
                <a:solidFill>
                  <a:schemeClr val="tx1"/>
                </a:solidFill>
                <a:latin typeface="+mn-lt"/>
                <a:ea typeface="+mn-ea"/>
                <a:cs typeface="+mn-cs"/>
              </a:defRPr>
            </a:lvl4pPr>
            <a:lvl5pPr marL="0" indent="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180000" indent="-180000" algn="l" defTabSz="914400" rtl="0" eaLnBrk="1" latinLnBrk="0" hangingPunct="1">
              <a:lnSpc>
                <a:spcPct val="100000"/>
              </a:lnSpc>
              <a:spcBef>
                <a:spcPts val="600"/>
              </a:spcBef>
              <a:buFont typeface="+mj-lt"/>
              <a:buAutoNum type="arabicParenR"/>
              <a:defRPr sz="1000" kern="1200">
                <a:solidFill>
                  <a:schemeClr val="tx1"/>
                </a:solidFill>
                <a:latin typeface="+mn-lt"/>
                <a:ea typeface="+mn-ea"/>
                <a:cs typeface="+mn-cs"/>
              </a:defRPr>
            </a:lvl6pPr>
            <a:lvl7pPr marL="228600" indent="-228600" algn="l" defTabSz="914400" rtl="0" eaLnBrk="1" latinLnBrk="0" hangingPunct="1">
              <a:lnSpc>
                <a:spcPct val="100000"/>
              </a:lnSpc>
              <a:spcBef>
                <a:spcPts val="600"/>
              </a:spcBef>
              <a:buFont typeface="+mj-lt"/>
              <a:buAutoNum type="alphaLcParenR"/>
              <a:defRPr sz="1000" kern="1200" baseline="0">
                <a:solidFill>
                  <a:schemeClr val="tx1"/>
                </a:solidFill>
                <a:latin typeface="+mn-lt"/>
                <a:ea typeface="+mn-ea"/>
                <a:cs typeface="+mn-cs"/>
              </a:defRPr>
            </a:lvl7pPr>
            <a:lvl8pPr marL="18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200" kern="1200" baseline="0">
                <a:solidFill>
                  <a:schemeClr val="tx1"/>
                </a:solidFill>
                <a:latin typeface="+mj-lt"/>
                <a:ea typeface="+mn-ea"/>
                <a:cs typeface="+mn-cs"/>
              </a:defRPr>
            </a:lvl9pPr>
          </a:lstStyle>
          <a:p>
            <a:pPr marL="0" indent="0">
              <a:buFont typeface="Arial" panose="020B0604020202020204" pitchFamily="34" charset="0"/>
              <a:buNone/>
            </a:pPr>
            <a:endParaRPr lang="da-DK" sz="1600" b="1" dirty="0" smtClean="0"/>
          </a:p>
          <a:p>
            <a:pPr marL="0" indent="0">
              <a:buFont typeface="Arial" panose="020B0604020202020204" pitchFamily="34" charset="0"/>
              <a:buNone/>
            </a:pPr>
            <a:endParaRPr lang="da-DK" sz="1600" b="1" dirty="0" smtClean="0"/>
          </a:p>
          <a:p>
            <a:pPr marL="0" indent="0">
              <a:buFont typeface="Arial" panose="020B0604020202020204" pitchFamily="34" charset="0"/>
              <a:buNone/>
            </a:pPr>
            <a:r>
              <a:rPr lang="da-DK" sz="1600" b="1" dirty="0" smtClean="0"/>
              <a:t>God pointe:</a:t>
            </a:r>
          </a:p>
          <a:p>
            <a:r>
              <a:rPr lang="da-DK" sz="1600" dirty="0"/>
              <a:t>Alle opgaver </a:t>
            </a:r>
            <a:r>
              <a:rPr lang="da-DK" sz="1600" dirty="0" smtClean="0"/>
              <a:t>i prøve med hjælpemidler kræver </a:t>
            </a:r>
            <a:r>
              <a:rPr lang="da-DK" sz="1600" dirty="0"/>
              <a:t>et resultat </a:t>
            </a:r>
            <a:r>
              <a:rPr lang="da-DK" sz="1600" dirty="0" smtClean="0"/>
              <a:t>og en begrundelse.</a:t>
            </a:r>
          </a:p>
          <a:p>
            <a:endParaRPr lang="da-DK" sz="1600" dirty="0" smtClean="0"/>
          </a:p>
          <a:p>
            <a:endParaRPr lang="da-DK" sz="1600" dirty="0"/>
          </a:p>
          <a:p>
            <a:endParaRPr lang="da-DK" sz="1600" dirty="0" smtClean="0"/>
          </a:p>
          <a:p>
            <a:pPr marL="0" indent="0">
              <a:buFont typeface="Arial" panose="020B0604020202020204" pitchFamily="34" charset="0"/>
              <a:buNone/>
            </a:pPr>
            <a:endParaRPr lang="da-DK" sz="1600" dirty="0"/>
          </a:p>
          <a:p>
            <a:pPr marL="0" indent="0">
              <a:buFont typeface="Arial" panose="020B0604020202020204" pitchFamily="34" charset="0"/>
              <a:buNone/>
            </a:pPr>
            <a:endParaRPr lang="da-DK" sz="1600" dirty="0" smtClean="0"/>
          </a:p>
          <a:p>
            <a:pPr marL="0" indent="0">
              <a:buFont typeface="Arial" panose="020B0604020202020204" pitchFamily="34" charset="0"/>
              <a:buNone/>
            </a:pPr>
            <a:endParaRPr lang="da-DK" sz="1600" dirty="0" smtClean="0"/>
          </a:p>
          <a:p>
            <a:pPr marL="0" indent="0">
              <a:buFont typeface="Arial" panose="020B0604020202020204" pitchFamily="34" charset="0"/>
              <a:buNone/>
            </a:pPr>
            <a:endParaRPr lang="da-DK" sz="1600" dirty="0" smtClean="0"/>
          </a:p>
          <a:p>
            <a:pPr marL="0" indent="0">
              <a:buFont typeface="Arial" panose="020B0604020202020204" pitchFamily="34" charset="0"/>
              <a:buNone/>
            </a:pPr>
            <a:endParaRPr lang="da-DK" sz="1600" dirty="0"/>
          </a:p>
        </p:txBody>
      </p:sp>
    </p:spTree>
    <p:extLst>
      <p:ext uri="{BB962C8B-B14F-4D97-AF65-F5344CB8AC3E}">
        <p14:creationId xmlns:p14="http://schemas.microsoft.com/office/powerpoint/2010/main" val="1445102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Hvad bliver du prøvet i?</a:t>
            </a:r>
            <a:endParaRPr lang="da-DK" dirty="0"/>
          </a:p>
        </p:txBody>
      </p:sp>
      <p:sp>
        <p:nvSpPr>
          <p:cNvPr id="3" name="Pladsholder til indhold 2"/>
          <p:cNvSpPr>
            <a:spLocks noGrp="1"/>
          </p:cNvSpPr>
          <p:nvPr>
            <p:ph sz="half" idx="1"/>
          </p:nvPr>
        </p:nvSpPr>
        <p:spPr/>
        <p:txBody>
          <a:bodyPr/>
          <a:lstStyle/>
          <a:p>
            <a:pPr marL="0" indent="0">
              <a:buNone/>
            </a:pPr>
            <a:r>
              <a:rPr lang="da-DK" b="1" dirty="0" smtClean="0"/>
              <a:t>Du bliver prøvet i, hvordan du bruger matematik </a:t>
            </a:r>
            <a:r>
              <a:rPr lang="da-DK" b="1" dirty="0"/>
              <a:t>til behandling af </a:t>
            </a:r>
            <a:r>
              <a:rPr lang="da-DK" b="1" dirty="0" smtClean="0"/>
              <a:t>problemer. Det betyder hvordan du:</a:t>
            </a:r>
          </a:p>
          <a:p>
            <a:r>
              <a:rPr lang="da-DK" dirty="0" smtClean="0"/>
              <a:t>Vurderer problemer</a:t>
            </a:r>
          </a:p>
          <a:p>
            <a:r>
              <a:rPr lang="da-DK" dirty="0" smtClean="0"/>
              <a:t>Beskriver løsninger</a:t>
            </a:r>
          </a:p>
          <a:p>
            <a:r>
              <a:rPr lang="da-DK" dirty="0" smtClean="0"/>
              <a:t>Udarbejder løsninger</a:t>
            </a:r>
          </a:p>
          <a:p>
            <a:endParaRPr lang="da-DK" dirty="0"/>
          </a:p>
          <a:p>
            <a:pPr marL="0" indent="0">
              <a:buNone/>
            </a:pPr>
            <a:r>
              <a:rPr lang="da-DK" dirty="0"/>
              <a:t>Der er spørgsmål inden for de 3 faglige områder:</a:t>
            </a:r>
          </a:p>
          <a:p>
            <a:r>
              <a:rPr lang="da-DK" dirty="0"/>
              <a:t>Tal og algebra</a:t>
            </a:r>
          </a:p>
          <a:p>
            <a:r>
              <a:rPr lang="da-DK" dirty="0"/>
              <a:t>Geometri og måling</a:t>
            </a:r>
          </a:p>
          <a:p>
            <a:r>
              <a:rPr lang="da-DK" dirty="0"/>
              <a:t>Statistik og sandsynlighed</a:t>
            </a:r>
          </a:p>
          <a:p>
            <a:endParaRPr lang="da-DK" dirty="0"/>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14</a:t>
            </a:fld>
            <a:endParaRPr lang="da-DK" dirty="0"/>
          </a:p>
        </p:txBody>
      </p:sp>
      <p:sp>
        <p:nvSpPr>
          <p:cNvPr id="7" name="Pladsholder til tekst 6"/>
          <p:cNvSpPr>
            <a:spLocks noGrp="1"/>
          </p:cNvSpPr>
          <p:nvPr>
            <p:ph type="body" sz="quarter" idx="13"/>
          </p:nvPr>
        </p:nvSpPr>
        <p:spPr/>
        <p:txBody>
          <a:bodyPr/>
          <a:lstStyle/>
          <a:p>
            <a:endParaRPr lang="da-DK"/>
          </a:p>
        </p:txBody>
      </p:sp>
      <p:sp>
        <p:nvSpPr>
          <p:cNvPr id="9" name="Pladsholder til indhold 3"/>
          <p:cNvSpPr txBox="1">
            <a:spLocks/>
          </p:cNvSpPr>
          <p:nvPr/>
        </p:nvSpPr>
        <p:spPr>
          <a:xfrm>
            <a:off x="9208545" y="1178560"/>
            <a:ext cx="2893807" cy="5139440"/>
          </a:xfrm>
          <a:prstGeom prst="rect">
            <a:avLst/>
          </a:prstGeom>
        </p:spPr>
        <p:txBody>
          <a:bodyPr vert="horz" lIns="0" tIns="0" rIns="0" bIns="0" rtlCol="0" anchor="b">
            <a:noAutofit/>
          </a:bodyPr>
          <a:lstStyle>
            <a:lvl1pPr marL="180000" indent="-1800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Char char="​"/>
              <a:defRPr sz="2000" b="1" kern="1200">
                <a:solidFill>
                  <a:schemeClr val="tx1"/>
                </a:solidFill>
                <a:latin typeface="+mn-lt"/>
                <a:ea typeface="+mn-ea"/>
                <a:cs typeface="+mn-cs"/>
              </a:defRPr>
            </a:lvl4pPr>
            <a:lvl5pPr marL="0" indent="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180000" indent="-180000" algn="l" defTabSz="914400" rtl="0" eaLnBrk="1" latinLnBrk="0" hangingPunct="1">
              <a:lnSpc>
                <a:spcPct val="100000"/>
              </a:lnSpc>
              <a:spcBef>
                <a:spcPts val="600"/>
              </a:spcBef>
              <a:buFont typeface="+mj-lt"/>
              <a:buAutoNum type="arabicParenR"/>
              <a:defRPr sz="1000" kern="1200">
                <a:solidFill>
                  <a:schemeClr val="tx1"/>
                </a:solidFill>
                <a:latin typeface="+mn-lt"/>
                <a:ea typeface="+mn-ea"/>
                <a:cs typeface="+mn-cs"/>
              </a:defRPr>
            </a:lvl6pPr>
            <a:lvl7pPr marL="228600" indent="-228600" algn="l" defTabSz="914400" rtl="0" eaLnBrk="1" latinLnBrk="0" hangingPunct="1">
              <a:lnSpc>
                <a:spcPct val="100000"/>
              </a:lnSpc>
              <a:spcBef>
                <a:spcPts val="600"/>
              </a:spcBef>
              <a:buFont typeface="+mj-lt"/>
              <a:buAutoNum type="alphaLcParenR"/>
              <a:defRPr sz="1000" kern="1200" baseline="0">
                <a:solidFill>
                  <a:schemeClr val="tx1"/>
                </a:solidFill>
                <a:latin typeface="+mn-lt"/>
                <a:ea typeface="+mn-ea"/>
                <a:cs typeface="+mn-cs"/>
              </a:defRPr>
            </a:lvl7pPr>
            <a:lvl8pPr marL="18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200" kern="1200" baseline="0">
                <a:solidFill>
                  <a:schemeClr val="tx1"/>
                </a:solidFill>
                <a:latin typeface="+mj-lt"/>
                <a:ea typeface="+mn-ea"/>
                <a:cs typeface="+mn-cs"/>
              </a:defRPr>
            </a:lvl9pPr>
          </a:lstStyle>
          <a:p>
            <a:pPr marL="0" indent="0">
              <a:buFont typeface="Arial" panose="020B0604020202020204" pitchFamily="34" charset="0"/>
              <a:buNone/>
            </a:pPr>
            <a:r>
              <a:rPr lang="da-DK" sz="1600" b="1" dirty="0" smtClean="0"/>
              <a:t>God pointe:</a:t>
            </a:r>
          </a:p>
          <a:p>
            <a:r>
              <a:rPr lang="da-DK" sz="1600" dirty="0" smtClean="0"/>
              <a:t>Når du skal vise, hvordan du bruger matematik til at behandle problemer i prøven, er det vigtigt, at du har fokus på din skriftlige kommunikation.</a:t>
            </a:r>
          </a:p>
          <a:p>
            <a:endParaRPr lang="da-DK" sz="1600" dirty="0"/>
          </a:p>
          <a:p>
            <a:endParaRPr lang="da-DK" sz="1600" dirty="0" smtClean="0"/>
          </a:p>
          <a:p>
            <a:pPr marL="0" indent="0">
              <a:buNone/>
            </a:pPr>
            <a:endParaRPr lang="da-DK" sz="1600" dirty="0" smtClean="0"/>
          </a:p>
          <a:p>
            <a:pPr marL="0" indent="0">
              <a:buFont typeface="Arial" panose="020B0604020202020204" pitchFamily="34" charset="0"/>
              <a:buNone/>
            </a:pPr>
            <a:endParaRPr lang="da-DK" sz="1600" dirty="0" smtClean="0"/>
          </a:p>
          <a:p>
            <a:pPr marL="0" indent="0">
              <a:buFont typeface="Arial" panose="020B0604020202020204" pitchFamily="34" charset="0"/>
              <a:buNone/>
            </a:pPr>
            <a:endParaRPr lang="da-DK" sz="1600" dirty="0" smtClean="0"/>
          </a:p>
          <a:p>
            <a:pPr marL="0" indent="0">
              <a:buFont typeface="Arial" panose="020B0604020202020204" pitchFamily="34" charset="0"/>
              <a:buNone/>
            </a:pPr>
            <a:endParaRPr lang="da-DK" sz="1600" dirty="0"/>
          </a:p>
        </p:txBody>
      </p:sp>
    </p:spTree>
    <p:extLst>
      <p:ext uri="{BB962C8B-B14F-4D97-AF65-F5344CB8AC3E}">
        <p14:creationId xmlns:p14="http://schemas.microsoft.com/office/powerpoint/2010/main" val="16587397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Kommunikation</a:t>
            </a:r>
            <a:endParaRPr lang="da-DK" dirty="0"/>
          </a:p>
        </p:txBody>
      </p:sp>
      <p:sp>
        <p:nvSpPr>
          <p:cNvPr id="3" name="Pladsholder til indhold 2"/>
          <p:cNvSpPr>
            <a:spLocks noGrp="1"/>
          </p:cNvSpPr>
          <p:nvPr>
            <p:ph sz="half" idx="1"/>
          </p:nvPr>
        </p:nvSpPr>
        <p:spPr/>
        <p:txBody>
          <a:bodyPr/>
          <a:lstStyle/>
          <a:p>
            <a:pPr marL="0" indent="0">
              <a:buNone/>
            </a:pPr>
            <a:r>
              <a:rPr lang="da-DK" dirty="0" smtClean="0"/>
              <a:t>Når du skal vise, hvordan du løser problemer i prøven med hjælpemidler, skal du vise den matematik,</a:t>
            </a:r>
            <a:r>
              <a:rPr lang="da-DK" dirty="0" smtClean="0">
                <a:solidFill>
                  <a:srgbClr val="FF0000"/>
                </a:solidFill>
              </a:rPr>
              <a:t> </a:t>
            </a:r>
            <a:r>
              <a:rPr lang="da-DK" dirty="0" smtClean="0"/>
              <a:t>som du benytter til at løse problemet med.</a:t>
            </a:r>
          </a:p>
          <a:p>
            <a:pPr marL="0" indent="0">
              <a:buNone/>
            </a:pPr>
            <a:endParaRPr lang="da-DK" dirty="0" smtClean="0"/>
          </a:p>
          <a:p>
            <a:pPr marL="0" indent="0">
              <a:buNone/>
            </a:pPr>
            <a:r>
              <a:rPr lang="da-DK" dirty="0" smtClean="0"/>
              <a:t>Det kan være:</a:t>
            </a:r>
          </a:p>
          <a:p>
            <a:r>
              <a:rPr lang="da-DK" dirty="0" smtClean="0"/>
              <a:t>Faglige begrundelser</a:t>
            </a:r>
          </a:p>
          <a:p>
            <a:r>
              <a:rPr lang="da-DK" dirty="0" smtClean="0"/>
              <a:t>Tekst, hvor du forklarer</a:t>
            </a:r>
          </a:p>
          <a:p>
            <a:r>
              <a:rPr lang="da-DK" dirty="0" smtClean="0"/>
              <a:t>Beregninger (dine mellemregninger)</a:t>
            </a:r>
          </a:p>
          <a:p>
            <a:r>
              <a:rPr lang="da-DK" dirty="0" smtClean="0"/>
              <a:t>Tegninger</a:t>
            </a:r>
          </a:p>
          <a:p>
            <a:r>
              <a:rPr lang="da-DK" dirty="0" smtClean="0"/>
              <a:t>Grafer</a:t>
            </a:r>
          </a:p>
          <a:p>
            <a:r>
              <a:rPr lang="da-DK" dirty="0" smtClean="0"/>
              <a:t>…</a:t>
            </a:r>
          </a:p>
        </p:txBody>
      </p:sp>
      <p:sp>
        <p:nvSpPr>
          <p:cNvPr id="4" name="Pladsholder til indhold 3"/>
          <p:cNvSpPr>
            <a:spLocks noGrp="1"/>
          </p:cNvSpPr>
          <p:nvPr>
            <p:ph sz="half" idx="2"/>
          </p:nvPr>
        </p:nvSpPr>
        <p:spPr/>
        <p:txBody>
          <a:bodyPr/>
          <a:lstStyle/>
          <a:p>
            <a:endParaRPr lang="da-DK"/>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15</a:t>
            </a:fld>
            <a:endParaRPr lang="da-DK" dirty="0"/>
          </a:p>
        </p:txBody>
      </p:sp>
      <p:sp>
        <p:nvSpPr>
          <p:cNvPr id="7" name="Pladsholder til tekst 6"/>
          <p:cNvSpPr>
            <a:spLocks noGrp="1"/>
          </p:cNvSpPr>
          <p:nvPr>
            <p:ph type="body" sz="quarter" idx="13"/>
          </p:nvPr>
        </p:nvSpPr>
        <p:spPr/>
        <p:txBody>
          <a:bodyPr/>
          <a:lstStyle/>
          <a:p>
            <a:endParaRPr lang="da-DK" dirty="0"/>
          </a:p>
        </p:txBody>
      </p:sp>
    </p:spTree>
    <p:extLst>
      <p:ext uri="{BB962C8B-B14F-4D97-AF65-F5344CB8AC3E}">
        <p14:creationId xmlns:p14="http://schemas.microsoft.com/office/powerpoint/2010/main" val="28711541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Den digitale udgave</a:t>
            </a:r>
            <a:endParaRPr lang="da-DK" dirty="0"/>
          </a:p>
        </p:txBody>
      </p:sp>
      <p:sp>
        <p:nvSpPr>
          <p:cNvPr id="3" name="Pladsholder til indhold 2"/>
          <p:cNvSpPr>
            <a:spLocks noGrp="1"/>
          </p:cNvSpPr>
          <p:nvPr>
            <p:ph sz="half" idx="1"/>
          </p:nvPr>
        </p:nvSpPr>
        <p:spPr>
          <a:xfrm>
            <a:off x="539749" y="1800000"/>
            <a:ext cx="4166394" cy="4518000"/>
          </a:xfrm>
        </p:spPr>
        <p:txBody>
          <a:bodyPr/>
          <a:lstStyle/>
          <a:p>
            <a:pPr marL="0" indent="0">
              <a:buNone/>
            </a:pPr>
            <a:r>
              <a:rPr lang="da-DK" dirty="0" smtClean="0"/>
              <a:t>Den digitale prøve ser sådan ud.</a:t>
            </a:r>
          </a:p>
          <a:p>
            <a:pPr marL="0" indent="0">
              <a:buNone/>
            </a:pPr>
            <a:r>
              <a:rPr lang="da-DK" dirty="0" smtClean="0"/>
              <a:t>I den blå søjle kan du klikke dig ind på opgaver, bilag og svarark.</a:t>
            </a:r>
          </a:p>
          <a:p>
            <a:pPr marL="0" indent="0">
              <a:buNone/>
            </a:pPr>
            <a:endParaRPr lang="da-DK" dirty="0"/>
          </a:p>
          <a:p>
            <a:pPr marL="0" indent="0">
              <a:buNone/>
            </a:pPr>
            <a:endParaRPr lang="da-DK" dirty="0" smtClean="0"/>
          </a:p>
          <a:p>
            <a:pPr marL="0" indent="0">
              <a:buNone/>
            </a:pPr>
            <a:endParaRPr lang="da-DK" dirty="0"/>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16</a:t>
            </a:fld>
            <a:endParaRPr lang="da-DK" dirty="0"/>
          </a:p>
        </p:txBody>
      </p:sp>
      <p:sp>
        <p:nvSpPr>
          <p:cNvPr id="7" name="Pladsholder til tekst 6"/>
          <p:cNvSpPr>
            <a:spLocks noGrp="1"/>
          </p:cNvSpPr>
          <p:nvPr>
            <p:ph type="body" sz="quarter" idx="13"/>
          </p:nvPr>
        </p:nvSpPr>
        <p:spPr/>
        <p:txBody>
          <a:bodyPr/>
          <a:lstStyle/>
          <a:p>
            <a:endParaRPr lang="da-DK"/>
          </a:p>
        </p:txBody>
      </p:sp>
      <p:pic>
        <p:nvPicPr>
          <p:cNvPr id="8" name="Billede 7"/>
          <p:cNvPicPr>
            <a:picLocks noChangeAspect="1"/>
          </p:cNvPicPr>
          <p:nvPr/>
        </p:nvPicPr>
        <p:blipFill>
          <a:blip r:embed="rId3"/>
          <a:stretch>
            <a:fillRect/>
          </a:stretch>
        </p:blipFill>
        <p:spPr>
          <a:xfrm>
            <a:off x="4756766" y="1675301"/>
            <a:ext cx="4065146" cy="4767398"/>
          </a:xfrm>
          <a:prstGeom prst="rect">
            <a:avLst/>
          </a:prstGeom>
          <a:ln>
            <a:solidFill>
              <a:schemeClr val="bg2">
                <a:lumMod val="50000"/>
              </a:schemeClr>
            </a:solidFill>
          </a:ln>
        </p:spPr>
      </p:pic>
      <p:sp>
        <p:nvSpPr>
          <p:cNvPr id="10" name="Pladsholder til indhold 3"/>
          <p:cNvSpPr txBox="1">
            <a:spLocks/>
          </p:cNvSpPr>
          <p:nvPr/>
        </p:nvSpPr>
        <p:spPr>
          <a:xfrm>
            <a:off x="9208545" y="1097280"/>
            <a:ext cx="2893807" cy="5220720"/>
          </a:xfrm>
          <a:prstGeom prst="rect">
            <a:avLst/>
          </a:prstGeom>
        </p:spPr>
        <p:txBody>
          <a:bodyPr vert="horz" lIns="0" tIns="0" rIns="0" bIns="0" rtlCol="0" anchor="b">
            <a:noAutofit/>
          </a:bodyPr>
          <a:lstStyle>
            <a:lvl1pPr marL="180000" indent="-1800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Char char="​"/>
              <a:defRPr sz="2000" b="1" kern="1200">
                <a:solidFill>
                  <a:schemeClr val="tx1"/>
                </a:solidFill>
                <a:latin typeface="+mn-lt"/>
                <a:ea typeface="+mn-ea"/>
                <a:cs typeface="+mn-cs"/>
              </a:defRPr>
            </a:lvl4pPr>
            <a:lvl5pPr marL="0" indent="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180000" indent="-180000" algn="l" defTabSz="914400" rtl="0" eaLnBrk="1" latinLnBrk="0" hangingPunct="1">
              <a:lnSpc>
                <a:spcPct val="100000"/>
              </a:lnSpc>
              <a:spcBef>
                <a:spcPts val="600"/>
              </a:spcBef>
              <a:buFont typeface="+mj-lt"/>
              <a:buAutoNum type="arabicParenR"/>
              <a:defRPr sz="1000" kern="1200">
                <a:solidFill>
                  <a:schemeClr val="tx1"/>
                </a:solidFill>
                <a:latin typeface="+mn-lt"/>
                <a:ea typeface="+mn-ea"/>
                <a:cs typeface="+mn-cs"/>
              </a:defRPr>
            </a:lvl6pPr>
            <a:lvl7pPr marL="228600" indent="-228600" algn="l" defTabSz="914400" rtl="0" eaLnBrk="1" latinLnBrk="0" hangingPunct="1">
              <a:lnSpc>
                <a:spcPct val="100000"/>
              </a:lnSpc>
              <a:spcBef>
                <a:spcPts val="600"/>
              </a:spcBef>
              <a:buFont typeface="+mj-lt"/>
              <a:buAutoNum type="alphaLcParenR"/>
              <a:defRPr sz="1000" kern="1200" baseline="0">
                <a:solidFill>
                  <a:schemeClr val="tx1"/>
                </a:solidFill>
                <a:latin typeface="+mn-lt"/>
                <a:ea typeface="+mn-ea"/>
                <a:cs typeface="+mn-cs"/>
              </a:defRPr>
            </a:lvl7pPr>
            <a:lvl8pPr marL="18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200" kern="1200" baseline="0">
                <a:solidFill>
                  <a:schemeClr val="tx1"/>
                </a:solidFill>
                <a:latin typeface="+mj-lt"/>
                <a:ea typeface="+mn-ea"/>
                <a:cs typeface="+mn-cs"/>
              </a:defRPr>
            </a:lvl9pPr>
          </a:lstStyle>
          <a:p>
            <a:pPr marL="0" indent="0">
              <a:buFont typeface="Arial" panose="020B0604020202020204" pitchFamily="34" charset="0"/>
              <a:buNone/>
            </a:pPr>
            <a:endParaRPr lang="da-DK" sz="1600" b="1" dirty="0" smtClean="0"/>
          </a:p>
          <a:p>
            <a:pPr marL="0" indent="0">
              <a:buFont typeface="Arial" panose="020B0604020202020204" pitchFamily="34" charset="0"/>
              <a:buNone/>
            </a:pPr>
            <a:endParaRPr lang="da-DK" sz="1600" b="1" dirty="0" smtClean="0"/>
          </a:p>
          <a:p>
            <a:pPr marL="0" indent="0">
              <a:buFont typeface="Arial" panose="020B0604020202020204" pitchFamily="34" charset="0"/>
              <a:buNone/>
            </a:pPr>
            <a:r>
              <a:rPr lang="da-DK" sz="1600" b="1" dirty="0" smtClean="0"/>
              <a:t>God pointe:</a:t>
            </a:r>
          </a:p>
          <a:p>
            <a:r>
              <a:rPr lang="da-DK" sz="1600" dirty="0" smtClean="0"/>
              <a:t>Der kan være materialer (fx en fil), som er i den digitale prøve, men ikke er i papirudgaven. I opgaveteksten vil der ALTID henvises til filen.</a:t>
            </a:r>
            <a:endParaRPr lang="da-DK" sz="1600" dirty="0"/>
          </a:p>
          <a:p>
            <a:endParaRPr lang="da-DK" sz="1600" dirty="0" smtClean="0"/>
          </a:p>
          <a:p>
            <a:endParaRPr lang="da-DK" sz="1600" dirty="0" smtClean="0"/>
          </a:p>
          <a:p>
            <a:endParaRPr lang="da-DK" sz="1600" dirty="0"/>
          </a:p>
          <a:p>
            <a:pPr marL="0" indent="0">
              <a:buNone/>
            </a:pPr>
            <a:endParaRPr lang="da-DK" sz="1600" dirty="0" smtClean="0"/>
          </a:p>
          <a:p>
            <a:pPr marL="0" indent="0">
              <a:buFont typeface="Arial" panose="020B0604020202020204" pitchFamily="34" charset="0"/>
              <a:buNone/>
            </a:pPr>
            <a:endParaRPr lang="da-DK" sz="1600" dirty="0" smtClean="0"/>
          </a:p>
          <a:p>
            <a:pPr marL="0" indent="0">
              <a:buFont typeface="Arial" panose="020B0604020202020204" pitchFamily="34" charset="0"/>
              <a:buNone/>
            </a:pPr>
            <a:endParaRPr lang="da-DK" sz="1600" dirty="0" smtClean="0"/>
          </a:p>
          <a:p>
            <a:pPr marL="0" indent="0">
              <a:buFont typeface="Arial" panose="020B0604020202020204" pitchFamily="34" charset="0"/>
              <a:buNone/>
            </a:pPr>
            <a:endParaRPr lang="da-DK" sz="1600" dirty="0"/>
          </a:p>
        </p:txBody>
      </p:sp>
    </p:spTree>
    <p:extLst>
      <p:ext uri="{BB962C8B-B14F-4D97-AF65-F5344CB8AC3E}">
        <p14:creationId xmlns:p14="http://schemas.microsoft.com/office/powerpoint/2010/main" val="13179032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Prøven med hjælpemidler</a:t>
            </a:r>
            <a:br>
              <a:rPr lang="da-DK" dirty="0" smtClean="0"/>
            </a:br>
            <a:r>
              <a:rPr lang="da-DK" b="1" dirty="0" smtClean="0"/>
              <a:t>digitalt</a:t>
            </a:r>
            <a:r>
              <a:rPr lang="da-DK" dirty="0" smtClean="0"/>
              <a:t> og på </a:t>
            </a:r>
            <a:r>
              <a:rPr lang="da-DK" b="1" dirty="0" smtClean="0"/>
              <a:t>papir</a:t>
            </a:r>
            <a:endParaRPr lang="da-DK" b="1" dirty="0"/>
          </a:p>
        </p:txBody>
      </p:sp>
      <p:sp>
        <p:nvSpPr>
          <p:cNvPr id="3" name="Pladsholder til indhold 2"/>
          <p:cNvSpPr>
            <a:spLocks noGrp="1"/>
          </p:cNvSpPr>
          <p:nvPr>
            <p:ph sz="half" idx="1"/>
          </p:nvPr>
        </p:nvSpPr>
        <p:spPr/>
        <p:txBody>
          <a:bodyPr/>
          <a:lstStyle/>
          <a:p>
            <a:pPr marL="0" indent="0">
              <a:buNone/>
            </a:pPr>
            <a:endParaRPr lang="da-DK" b="1" dirty="0" smtClean="0"/>
          </a:p>
          <a:p>
            <a:pPr marL="0" indent="0">
              <a:buNone/>
            </a:pPr>
            <a:endParaRPr lang="da-DK" b="1" dirty="0" smtClean="0"/>
          </a:p>
          <a:p>
            <a:pPr marL="0" indent="0">
              <a:buNone/>
            </a:pPr>
            <a:endParaRPr lang="da-DK" b="1" dirty="0"/>
          </a:p>
          <a:p>
            <a:pPr marL="0" indent="0">
              <a:buNone/>
            </a:pPr>
            <a:endParaRPr lang="da-DK" b="1" dirty="0" smtClean="0"/>
          </a:p>
          <a:p>
            <a:pPr marL="0" indent="0">
              <a:buNone/>
            </a:pPr>
            <a:endParaRPr lang="da-DK" b="1" dirty="0"/>
          </a:p>
          <a:p>
            <a:pPr marL="0" indent="0">
              <a:buNone/>
            </a:pPr>
            <a:endParaRPr lang="da-DK" b="1" dirty="0" smtClean="0"/>
          </a:p>
          <a:p>
            <a:r>
              <a:rPr lang="da-DK" dirty="0" smtClean="0"/>
              <a:t>Den digitale udgave hentes </a:t>
            </a:r>
            <a:r>
              <a:rPr lang="da-DK" dirty="0"/>
              <a:t>på </a:t>
            </a:r>
            <a:r>
              <a:rPr lang="da-DK" dirty="0">
                <a:hlinkClick r:id="rId2"/>
              </a:rPr>
              <a:t>www.testogprøver.dk</a:t>
            </a:r>
            <a:endParaRPr lang="da-DK" dirty="0"/>
          </a:p>
          <a:p>
            <a:r>
              <a:rPr lang="da-DK" dirty="0"/>
              <a:t>Når du åbner </a:t>
            </a:r>
            <a:r>
              <a:rPr lang="da-DK" dirty="0" smtClean="0"/>
              <a:t>prøven, </a:t>
            </a:r>
            <a:r>
              <a:rPr lang="da-DK" dirty="0"/>
              <a:t>skal du benytte dit </a:t>
            </a:r>
            <a:r>
              <a:rPr lang="da-DK" dirty="0" smtClean="0"/>
              <a:t>Unilogin</a:t>
            </a:r>
            <a:r>
              <a:rPr lang="da-DK" dirty="0">
                <a:solidFill>
                  <a:srgbClr val="FF0000"/>
                </a:solidFill>
              </a:rPr>
              <a:t>.</a:t>
            </a:r>
            <a:endParaRPr lang="da-DK" dirty="0"/>
          </a:p>
          <a:p>
            <a:pPr marL="0" indent="0">
              <a:buNone/>
            </a:pPr>
            <a:endParaRPr lang="da-DK" dirty="0"/>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17</a:t>
            </a:fld>
            <a:endParaRPr lang="da-DK" dirty="0"/>
          </a:p>
        </p:txBody>
      </p:sp>
      <p:sp>
        <p:nvSpPr>
          <p:cNvPr id="7" name="Pladsholder til tekst 6"/>
          <p:cNvSpPr>
            <a:spLocks noGrp="1"/>
          </p:cNvSpPr>
          <p:nvPr>
            <p:ph type="body" sz="quarter" idx="13"/>
          </p:nvPr>
        </p:nvSpPr>
        <p:spPr/>
        <p:txBody>
          <a:bodyPr/>
          <a:lstStyle/>
          <a:p>
            <a:endParaRPr lang="da-DK"/>
          </a:p>
        </p:txBody>
      </p:sp>
      <p:sp>
        <p:nvSpPr>
          <p:cNvPr id="8" name="Pladsholder til indhold 3"/>
          <p:cNvSpPr txBox="1">
            <a:spLocks/>
          </p:cNvSpPr>
          <p:nvPr/>
        </p:nvSpPr>
        <p:spPr>
          <a:xfrm>
            <a:off x="9208545" y="1097280"/>
            <a:ext cx="2893807" cy="5220720"/>
          </a:xfrm>
          <a:prstGeom prst="rect">
            <a:avLst/>
          </a:prstGeom>
        </p:spPr>
        <p:txBody>
          <a:bodyPr vert="horz" lIns="0" tIns="0" rIns="0" bIns="0" rtlCol="0" anchor="b">
            <a:noAutofit/>
          </a:bodyPr>
          <a:lstStyle>
            <a:lvl1pPr marL="180000" indent="-1800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Char char="​"/>
              <a:defRPr sz="2000" b="1" kern="1200">
                <a:solidFill>
                  <a:schemeClr val="tx1"/>
                </a:solidFill>
                <a:latin typeface="+mn-lt"/>
                <a:ea typeface="+mn-ea"/>
                <a:cs typeface="+mn-cs"/>
              </a:defRPr>
            </a:lvl4pPr>
            <a:lvl5pPr marL="0" indent="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180000" indent="-180000" algn="l" defTabSz="914400" rtl="0" eaLnBrk="1" latinLnBrk="0" hangingPunct="1">
              <a:lnSpc>
                <a:spcPct val="100000"/>
              </a:lnSpc>
              <a:spcBef>
                <a:spcPts val="600"/>
              </a:spcBef>
              <a:buFont typeface="+mj-lt"/>
              <a:buAutoNum type="arabicParenR"/>
              <a:defRPr sz="1000" kern="1200">
                <a:solidFill>
                  <a:schemeClr val="tx1"/>
                </a:solidFill>
                <a:latin typeface="+mn-lt"/>
                <a:ea typeface="+mn-ea"/>
                <a:cs typeface="+mn-cs"/>
              </a:defRPr>
            </a:lvl6pPr>
            <a:lvl7pPr marL="228600" indent="-228600" algn="l" defTabSz="914400" rtl="0" eaLnBrk="1" latinLnBrk="0" hangingPunct="1">
              <a:lnSpc>
                <a:spcPct val="100000"/>
              </a:lnSpc>
              <a:spcBef>
                <a:spcPts val="600"/>
              </a:spcBef>
              <a:buFont typeface="+mj-lt"/>
              <a:buAutoNum type="alphaLcParenR"/>
              <a:defRPr sz="1000" kern="1200" baseline="0">
                <a:solidFill>
                  <a:schemeClr val="tx1"/>
                </a:solidFill>
                <a:latin typeface="+mn-lt"/>
                <a:ea typeface="+mn-ea"/>
                <a:cs typeface="+mn-cs"/>
              </a:defRPr>
            </a:lvl7pPr>
            <a:lvl8pPr marL="18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200" kern="1200" baseline="0">
                <a:solidFill>
                  <a:schemeClr val="tx1"/>
                </a:solidFill>
                <a:latin typeface="+mj-lt"/>
                <a:ea typeface="+mn-ea"/>
                <a:cs typeface="+mn-cs"/>
              </a:defRPr>
            </a:lvl9pPr>
          </a:lstStyle>
          <a:p>
            <a:pPr marL="0" indent="0">
              <a:buFont typeface="Arial" panose="020B0604020202020204" pitchFamily="34" charset="0"/>
              <a:buNone/>
            </a:pPr>
            <a:endParaRPr lang="da-DK" sz="1600" b="1" dirty="0" smtClean="0"/>
          </a:p>
          <a:p>
            <a:pPr marL="0" indent="0">
              <a:buFont typeface="Arial" panose="020B0604020202020204" pitchFamily="34" charset="0"/>
              <a:buNone/>
            </a:pPr>
            <a:endParaRPr lang="da-DK" sz="1600" b="1" dirty="0" smtClean="0"/>
          </a:p>
          <a:p>
            <a:pPr marL="0" indent="0">
              <a:buFont typeface="Arial" panose="020B0604020202020204" pitchFamily="34" charset="0"/>
              <a:buNone/>
            </a:pPr>
            <a:r>
              <a:rPr lang="da-DK" sz="1600" b="1" dirty="0" smtClean="0"/>
              <a:t>God pointe:</a:t>
            </a:r>
          </a:p>
          <a:p>
            <a:r>
              <a:rPr lang="da-DK" sz="1600" dirty="0"/>
              <a:t>Spørg </a:t>
            </a:r>
            <a:r>
              <a:rPr lang="da-DK" sz="1600" dirty="0" smtClean="0"/>
              <a:t>om </a:t>
            </a:r>
            <a:r>
              <a:rPr lang="da-DK" sz="1600" dirty="0"/>
              <a:t>hjælp i </a:t>
            </a:r>
            <a:r>
              <a:rPr lang="da-DK" sz="1600" dirty="0" smtClean="0"/>
              <a:t>prøvesituationen, hvis du har problemer med </a:t>
            </a:r>
            <a:r>
              <a:rPr lang="da-DK" sz="1600" dirty="0"/>
              <a:t>at åbne </a:t>
            </a:r>
            <a:r>
              <a:rPr lang="da-DK" sz="1600" dirty="0" smtClean="0"/>
              <a:t>prøven digitalt.</a:t>
            </a:r>
            <a:endParaRPr lang="da-DK" sz="1600" dirty="0"/>
          </a:p>
          <a:p>
            <a:endParaRPr lang="da-DK" sz="1600" dirty="0" smtClean="0"/>
          </a:p>
          <a:p>
            <a:endParaRPr lang="da-DK" sz="1600" dirty="0" smtClean="0"/>
          </a:p>
          <a:p>
            <a:endParaRPr lang="da-DK" sz="1600" dirty="0"/>
          </a:p>
          <a:p>
            <a:endParaRPr lang="da-DK" sz="1600" dirty="0" smtClean="0"/>
          </a:p>
          <a:p>
            <a:pPr marL="0" indent="0">
              <a:buNone/>
            </a:pPr>
            <a:endParaRPr lang="da-DK" sz="1600" dirty="0" smtClean="0"/>
          </a:p>
          <a:p>
            <a:pPr marL="0" indent="0">
              <a:buFont typeface="Arial" panose="020B0604020202020204" pitchFamily="34" charset="0"/>
              <a:buNone/>
            </a:pPr>
            <a:endParaRPr lang="da-DK" sz="1600" dirty="0" smtClean="0"/>
          </a:p>
          <a:p>
            <a:pPr marL="0" indent="0">
              <a:buFont typeface="Arial" panose="020B0604020202020204" pitchFamily="34" charset="0"/>
              <a:buNone/>
            </a:pPr>
            <a:endParaRPr lang="da-DK" sz="1600" dirty="0" smtClean="0"/>
          </a:p>
          <a:p>
            <a:pPr marL="0" indent="0">
              <a:buFont typeface="Arial" panose="020B0604020202020204" pitchFamily="34" charset="0"/>
              <a:buNone/>
            </a:pPr>
            <a:endParaRPr lang="da-DK" sz="1600" dirty="0"/>
          </a:p>
        </p:txBody>
      </p:sp>
      <p:sp>
        <p:nvSpPr>
          <p:cNvPr id="9" name="Rektangel 8"/>
          <p:cNvSpPr/>
          <p:nvPr/>
        </p:nvSpPr>
        <p:spPr>
          <a:xfrm>
            <a:off x="2013741" y="1799750"/>
            <a:ext cx="5384801" cy="181721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smtClean="0"/>
          </a:p>
        </p:txBody>
      </p:sp>
      <p:sp>
        <p:nvSpPr>
          <p:cNvPr id="10" name="Tekstfelt 9"/>
          <p:cNvSpPr txBox="1"/>
          <p:nvPr/>
        </p:nvSpPr>
        <p:spPr>
          <a:xfrm>
            <a:off x="2303518" y="2104790"/>
            <a:ext cx="4971042" cy="1231106"/>
          </a:xfrm>
          <a:prstGeom prst="rect">
            <a:avLst/>
          </a:prstGeom>
          <a:noFill/>
        </p:spPr>
        <p:txBody>
          <a:bodyPr wrap="square" lIns="0" tIns="0" rIns="0" bIns="0" rtlCol="0">
            <a:spAutoFit/>
          </a:bodyPr>
          <a:lstStyle/>
          <a:p>
            <a:r>
              <a:rPr lang="da-DK" sz="2000" b="1" dirty="0" smtClean="0"/>
              <a:t>Du </a:t>
            </a:r>
            <a:r>
              <a:rPr lang="da-DK" sz="2000" b="1" dirty="0"/>
              <a:t>skal have prøven med hjælpemidler på </a:t>
            </a:r>
            <a:r>
              <a:rPr lang="da-DK" sz="2000" b="1" dirty="0" smtClean="0"/>
              <a:t>papir, </a:t>
            </a:r>
            <a:r>
              <a:rPr lang="da-DK" sz="2000" b="1" dirty="0"/>
              <a:t>og du skal have adgang til den digitale </a:t>
            </a:r>
            <a:r>
              <a:rPr lang="da-DK" sz="2000" b="1" dirty="0" smtClean="0"/>
              <a:t>udgave.</a:t>
            </a:r>
            <a:endParaRPr lang="da-DK" sz="2000" b="1" dirty="0"/>
          </a:p>
        </p:txBody>
      </p:sp>
    </p:spTree>
    <p:extLst>
      <p:ext uri="{BB962C8B-B14F-4D97-AF65-F5344CB8AC3E}">
        <p14:creationId xmlns:p14="http://schemas.microsoft.com/office/powerpoint/2010/main" val="20603716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Introtekst til prøven med hjælpemidler</a:t>
            </a:r>
            <a:endParaRPr lang="da-DK" dirty="0"/>
          </a:p>
        </p:txBody>
      </p:sp>
      <p:sp>
        <p:nvSpPr>
          <p:cNvPr id="3" name="Pladsholder til indhold 2"/>
          <p:cNvSpPr>
            <a:spLocks noGrp="1"/>
          </p:cNvSpPr>
          <p:nvPr>
            <p:ph sz="half" idx="1"/>
          </p:nvPr>
        </p:nvSpPr>
        <p:spPr>
          <a:xfrm>
            <a:off x="539748" y="1114697"/>
            <a:ext cx="8332789" cy="5516503"/>
          </a:xfrm>
        </p:spPr>
        <p:txBody>
          <a:bodyPr/>
          <a:lstStyle/>
          <a:p>
            <a:pPr marL="0" indent="0">
              <a:buNone/>
            </a:pPr>
            <a:r>
              <a:rPr lang="da-DK" sz="1300" dirty="0"/>
              <a:t>Kære elev</a:t>
            </a:r>
          </a:p>
          <a:p>
            <a:pPr marL="0" indent="0">
              <a:buNone/>
            </a:pPr>
            <a:r>
              <a:rPr lang="da-DK" sz="1300" dirty="0"/>
              <a:t>Prøven består af </a:t>
            </a:r>
            <a:r>
              <a:rPr lang="da-DK" sz="1300" i="1" dirty="0"/>
              <a:t>X</a:t>
            </a:r>
            <a:r>
              <a:rPr lang="da-DK" sz="1300" dirty="0" smtClean="0"/>
              <a:t> </a:t>
            </a:r>
            <a:r>
              <a:rPr lang="da-DK" sz="1300" dirty="0"/>
              <a:t>opgaver. Du har 3 timer til at løse dem.</a:t>
            </a:r>
          </a:p>
          <a:p>
            <a:pPr marL="0" indent="0">
              <a:buNone/>
            </a:pPr>
            <a:r>
              <a:rPr lang="da-DK" sz="1300" dirty="0"/>
              <a:t>Ved hver opgave står der, hvor mange point den højst kan give. Prøven kan i alt højst </a:t>
            </a:r>
            <a:r>
              <a:rPr lang="da-DK" sz="1300" dirty="0" smtClean="0"/>
              <a:t>give </a:t>
            </a:r>
            <a:r>
              <a:rPr lang="da-DK" sz="1300" i="1" dirty="0" smtClean="0"/>
              <a:t>X</a:t>
            </a:r>
            <a:r>
              <a:rPr lang="da-DK" sz="1300" dirty="0" smtClean="0"/>
              <a:t> </a:t>
            </a:r>
            <a:r>
              <a:rPr lang="da-DK" sz="1300" dirty="0"/>
              <a:t>point. Du bestemmer selv, hvilken rækkefølge du laver opgaverne i, og hvor lang tid du vil bruge på hver af dem.</a:t>
            </a:r>
          </a:p>
          <a:p>
            <a:pPr marL="0" indent="0">
              <a:buNone/>
            </a:pPr>
            <a:r>
              <a:rPr lang="da-DK" sz="1300" dirty="0"/>
              <a:t>Det er vigtigt, at du begrunder dine svar i </a:t>
            </a:r>
            <a:r>
              <a:rPr lang="da-DK" sz="1300" i="1" dirty="0"/>
              <a:t>alle </a:t>
            </a:r>
            <a:r>
              <a:rPr lang="da-DK" sz="1300" dirty="0"/>
              <a:t>opgaver.</a:t>
            </a:r>
          </a:p>
          <a:p>
            <a:pPr marL="0" indent="0">
              <a:buNone/>
            </a:pPr>
            <a:r>
              <a:rPr lang="da-DK" sz="1300" dirty="0"/>
              <a:t>Det betyder, at du i hver opgave skal vise eller forklare, hvordan du er nået frem til dit svar. Du kan fx begrunde dit svar med tekst, beregninger og/eller tegninger.</a:t>
            </a:r>
          </a:p>
          <a:p>
            <a:pPr marL="0" indent="0">
              <a:buNone/>
            </a:pPr>
            <a:r>
              <a:rPr lang="da-DK" sz="1300" dirty="0"/>
              <a:t>En del af de point, du kan få i hver opgave, kommer fra dine begrundelser. I de fleste opgaver kan du ikke få det højeste antal point, hvis du ikke begrunder dit svar, selv om dine resultater er rigtige.</a:t>
            </a:r>
          </a:p>
          <a:p>
            <a:pPr marL="0" indent="0">
              <a:buNone/>
            </a:pPr>
            <a:r>
              <a:rPr lang="da-DK" sz="1300" dirty="0"/>
              <a:t>I nogle af opgaverne skal du beregne et antal eller en størrelse. I andre opgaver skal du vise, hvordan du finder frem til et bestemt resultat eller afgøre, om en påstand er sand eller falsk.</a:t>
            </a:r>
          </a:p>
          <a:p>
            <a:pPr marL="0" indent="0">
              <a:buNone/>
            </a:pPr>
            <a:r>
              <a:rPr lang="da-DK" sz="1300" dirty="0"/>
              <a:t>Der er også opgaver, hvor du skal løse et matematisk problem ved at undersøge. I disse opgaver forventer vi ikke, at du på forhånd kender en metode, du kan bruge til at løse problemet. Ordet ’undersøg’ signalerer, at du selv skal finde på en god måde at løse problemet på ved at bruge matematik, du kender.</a:t>
            </a:r>
          </a:p>
          <a:p>
            <a:pPr marL="0" indent="0">
              <a:buNone/>
            </a:pPr>
            <a:r>
              <a:rPr lang="da-DK" sz="1300" dirty="0"/>
              <a:t>God arbejdslyst.</a:t>
            </a:r>
          </a:p>
          <a:p>
            <a:pPr marL="0" indent="0">
              <a:buNone/>
            </a:pPr>
            <a:r>
              <a:rPr lang="da-DK" sz="1300" dirty="0"/>
              <a:t>Styrelsen for Undervisning og Kvalitet</a:t>
            </a:r>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18</a:t>
            </a:fld>
            <a:endParaRPr lang="da-DK" dirty="0"/>
          </a:p>
        </p:txBody>
      </p:sp>
      <p:sp>
        <p:nvSpPr>
          <p:cNvPr id="8" name="Pladsholder til indhold 3"/>
          <p:cNvSpPr txBox="1">
            <a:spLocks/>
          </p:cNvSpPr>
          <p:nvPr/>
        </p:nvSpPr>
        <p:spPr>
          <a:xfrm>
            <a:off x="9208545" y="1637280"/>
            <a:ext cx="2893807" cy="5220720"/>
          </a:xfrm>
          <a:prstGeom prst="rect">
            <a:avLst/>
          </a:prstGeom>
        </p:spPr>
        <p:txBody>
          <a:bodyPr vert="horz" lIns="0" tIns="0" rIns="0" bIns="0" rtlCol="0" anchor="b">
            <a:noAutofit/>
          </a:bodyPr>
          <a:lstStyle>
            <a:lvl1pPr marL="180000" indent="-1800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Char char="​"/>
              <a:defRPr sz="2000" b="1" kern="1200">
                <a:solidFill>
                  <a:schemeClr val="tx1"/>
                </a:solidFill>
                <a:latin typeface="+mn-lt"/>
                <a:ea typeface="+mn-ea"/>
                <a:cs typeface="+mn-cs"/>
              </a:defRPr>
            </a:lvl4pPr>
            <a:lvl5pPr marL="0" indent="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180000" indent="-180000" algn="l" defTabSz="914400" rtl="0" eaLnBrk="1" latinLnBrk="0" hangingPunct="1">
              <a:lnSpc>
                <a:spcPct val="100000"/>
              </a:lnSpc>
              <a:spcBef>
                <a:spcPts val="600"/>
              </a:spcBef>
              <a:buFont typeface="+mj-lt"/>
              <a:buAutoNum type="arabicParenR"/>
              <a:defRPr sz="1000" kern="1200">
                <a:solidFill>
                  <a:schemeClr val="tx1"/>
                </a:solidFill>
                <a:latin typeface="+mn-lt"/>
                <a:ea typeface="+mn-ea"/>
                <a:cs typeface="+mn-cs"/>
              </a:defRPr>
            </a:lvl6pPr>
            <a:lvl7pPr marL="228600" indent="-228600" algn="l" defTabSz="914400" rtl="0" eaLnBrk="1" latinLnBrk="0" hangingPunct="1">
              <a:lnSpc>
                <a:spcPct val="100000"/>
              </a:lnSpc>
              <a:spcBef>
                <a:spcPts val="600"/>
              </a:spcBef>
              <a:buFont typeface="+mj-lt"/>
              <a:buAutoNum type="alphaLcParenR"/>
              <a:defRPr sz="1000" kern="1200" baseline="0">
                <a:solidFill>
                  <a:schemeClr val="tx1"/>
                </a:solidFill>
                <a:latin typeface="+mn-lt"/>
                <a:ea typeface="+mn-ea"/>
                <a:cs typeface="+mn-cs"/>
              </a:defRPr>
            </a:lvl7pPr>
            <a:lvl8pPr marL="18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200" kern="1200" baseline="0">
                <a:solidFill>
                  <a:schemeClr val="tx1"/>
                </a:solidFill>
                <a:latin typeface="+mj-lt"/>
                <a:ea typeface="+mn-ea"/>
                <a:cs typeface="+mn-cs"/>
              </a:defRPr>
            </a:lvl9pPr>
          </a:lstStyle>
          <a:p>
            <a:pPr marL="0" indent="0">
              <a:buFont typeface="Arial" panose="020B0604020202020204" pitchFamily="34" charset="0"/>
              <a:buNone/>
            </a:pPr>
            <a:endParaRPr lang="da-DK" sz="1600" b="1" dirty="0" smtClean="0"/>
          </a:p>
          <a:p>
            <a:pPr marL="0" indent="0">
              <a:buFont typeface="Arial" panose="020B0604020202020204" pitchFamily="34" charset="0"/>
              <a:buNone/>
            </a:pPr>
            <a:endParaRPr lang="da-DK" sz="1600" b="1" dirty="0" smtClean="0"/>
          </a:p>
          <a:p>
            <a:pPr marL="0" indent="0">
              <a:buFont typeface="Arial" panose="020B0604020202020204" pitchFamily="34" charset="0"/>
              <a:buNone/>
            </a:pPr>
            <a:r>
              <a:rPr lang="da-DK" sz="1600" b="1" dirty="0" smtClean="0"/>
              <a:t>Gode pointer:</a:t>
            </a:r>
          </a:p>
          <a:p>
            <a:r>
              <a:rPr lang="da-DK" sz="1600" dirty="0" smtClean="0"/>
              <a:t>Introteksten her er i dit opgavesæt til prøven, og den skal minde dig om de gode pointer, du skal være opmærksom på ved prøven.</a:t>
            </a:r>
          </a:p>
          <a:p>
            <a:r>
              <a:rPr lang="da-DK" sz="1600" dirty="0" smtClean="0"/>
              <a:t>Læs introteksten igennem, inden du begynder prøven.</a:t>
            </a:r>
          </a:p>
          <a:p>
            <a:r>
              <a:rPr lang="da-DK" sz="1600" dirty="0" smtClean="0"/>
              <a:t>Har du brug for hjælp må tilsynet i prøvelokalet gerne hjælpe dig med læsningen af denne tekst.</a:t>
            </a:r>
            <a:endParaRPr lang="da-DK" sz="1600" strike="sngStrike" dirty="0" smtClean="0">
              <a:solidFill>
                <a:srgbClr val="FF0000"/>
              </a:solidFill>
            </a:endParaRPr>
          </a:p>
          <a:p>
            <a:endParaRPr lang="da-DK" sz="1600" dirty="0" smtClean="0"/>
          </a:p>
          <a:p>
            <a:endParaRPr lang="da-DK" sz="1600" dirty="0"/>
          </a:p>
          <a:p>
            <a:pPr marL="0" indent="0">
              <a:buFont typeface="Arial" panose="020B0604020202020204" pitchFamily="34" charset="0"/>
              <a:buNone/>
            </a:pPr>
            <a:endParaRPr lang="da-DK" sz="1600" dirty="0" smtClean="0"/>
          </a:p>
          <a:p>
            <a:pPr marL="0" indent="0">
              <a:buFont typeface="Arial" panose="020B0604020202020204" pitchFamily="34" charset="0"/>
              <a:buNone/>
            </a:pPr>
            <a:endParaRPr lang="da-DK" sz="1600" dirty="0"/>
          </a:p>
        </p:txBody>
      </p:sp>
    </p:spTree>
    <p:extLst>
      <p:ext uri="{BB962C8B-B14F-4D97-AF65-F5344CB8AC3E}">
        <p14:creationId xmlns:p14="http://schemas.microsoft.com/office/powerpoint/2010/main" val="2366494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Internettet</a:t>
            </a:r>
            <a:endParaRPr lang="da-DK" dirty="0"/>
          </a:p>
        </p:txBody>
      </p:sp>
      <p:sp>
        <p:nvSpPr>
          <p:cNvPr id="3" name="Pladsholder til indhold 2"/>
          <p:cNvSpPr>
            <a:spLocks noGrp="1"/>
          </p:cNvSpPr>
          <p:nvPr>
            <p:ph sz="half" idx="1"/>
          </p:nvPr>
        </p:nvSpPr>
        <p:spPr/>
        <p:txBody>
          <a:bodyPr/>
          <a:lstStyle/>
          <a:p>
            <a:pPr marL="0" indent="0">
              <a:buNone/>
            </a:pPr>
            <a:r>
              <a:rPr lang="da-DK" b="1" dirty="0"/>
              <a:t>Du må ikke bruge internettet til at søge efter ny viden i </a:t>
            </a:r>
            <a:r>
              <a:rPr lang="da-DK" b="1" dirty="0" smtClean="0"/>
              <a:t>prøvesituationen.</a:t>
            </a:r>
          </a:p>
          <a:p>
            <a:pPr marL="0" indent="0">
              <a:buNone/>
            </a:pPr>
            <a:endParaRPr lang="da-DK" dirty="0"/>
          </a:p>
          <a:p>
            <a:pPr marL="0" indent="0">
              <a:buNone/>
            </a:pPr>
            <a:r>
              <a:rPr lang="da-DK" dirty="0"/>
              <a:t>Din skoleleder skal oplyse </a:t>
            </a:r>
            <a:r>
              <a:rPr lang="da-DK" dirty="0" smtClean="0"/>
              <a:t>dig </a:t>
            </a:r>
            <a:r>
              <a:rPr lang="da-DK" dirty="0"/>
              <a:t>om de hjælpemidler, programmer, digitale værktøjer og/eller digitale undervisningsmaterialer, som du må benytte ved </a:t>
            </a:r>
            <a:r>
              <a:rPr lang="da-DK" dirty="0" smtClean="0"/>
              <a:t>prøven.</a:t>
            </a:r>
          </a:p>
          <a:p>
            <a:r>
              <a:rPr lang="da-DK" dirty="0" smtClean="0"/>
              <a:t>Nogle skal du måske have liggende </a:t>
            </a:r>
            <a:r>
              <a:rPr lang="da-DK" dirty="0"/>
              <a:t>på din computer, </a:t>
            </a:r>
            <a:r>
              <a:rPr lang="da-DK" dirty="0" smtClean="0"/>
              <a:t>et usb-stik</a:t>
            </a:r>
            <a:r>
              <a:rPr lang="da-DK" dirty="0"/>
              <a:t>, dit eller skolens drev/lukkede </a:t>
            </a:r>
            <a:r>
              <a:rPr lang="da-DK" dirty="0" smtClean="0"/>
              <a:t>netværk.  </a:t>
            </a:r>
          </a:p>
          <a:p>
            <a:r>
              <a:rPr lang="da-DK" dirty="0" smtClean="0"/>
              <a:t>Nogle skal du medbringe </a:t>
            </a:r>
            <a:r>
              <a:rPr lang="da-DK" dirty="0"/>
              <a:t>i </a:t>
            </a:r>
            <a:r>
              <a:rPr lang="da-DK" dirty="0" smtClean="0"/>
              <a:t>papirform.</a:t>
            </a:r>
          </a:p>
          <a:p>
            <a:r>
              <a:rPr lang="da-DK" dirty="0" smtClean="0"/>
              <a:t>Nogle kan du eventuelt få lov til at tilgå via internettet.</a:t>
            </a:r>
            <a:endParaRPr lang="da-DK" dirty="0"/>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19</a:t>
            </a:fld>
            <a:endParaRPr lang="da-DK" dirty="0"/>
          </a:p>
        </p:txBody>
      </p:sp>
      <p:sp>
        <p:nvSpPr>
          <p:cNvPr id="7" name="Pladsholder til tekst 6"/>
          <p:cNvSpPr>
            <a:spLocks noGrp="1"/>
          </p:cNvSpPr>
          <p:nvPr>
            <p:ph type="body" sz="quarter" idx="13"/>
          </p:nvPr>
        </p:nvSpPr>
        <p:spPr/>
        <p:txBody>
          <a:bodyPr/>
          <a:lstStyle/>
          <a:p>
            <a:endParaRPr lang="da-DK"/>
          </a:p>
        </p:txBody>
      </p:sp>
      <p:sp>
        <p:nvSpPr>
          <p:cNvPr id="8" name="Pladsholder til indhold 3"/>
          <p:cNvSpPr txBox="1">
            <a:spLocks/>
          </p:cNvSpPr>
          <p:nvPr/>
        </p:nvSpPr>
        <p:spPr>
          <a:xfrm>
            <a:off x="9208545" y="1097280"/>
            <a:ext cx="2893807" cy="5220720"/>
          </a:xfrm>
          <a:prstGeom prst="rect">
            <a:avLst/>
          </a:prstGeom>
        </p:spPr>
        <p:txBody>
          <a:bodyPr vert="horz" lIns="0" tIns="0" rIns="0" bIns="0" rtlCol="0" anchor="b">
            <a:noAutofit/>
          </a:bodyPr>
          <a:lstStyle>
            <a:lvl1pPr marL="180000" indent="-1800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Char char="​"/>
              <a:defRPr sz="2000" b="1" kern="1200">
                <a:solidFill>
                  <a:schemeClr val="tx1"/>
                </a:solidFill>
                <a:latin typeface="+mn-lt"/>
                <a:ea typeface="+mn-ea"/>
                <a:cs typeface="+mn-cs"/>
              </a:defRPr>
            </a:lvl4pPr>
            <a:lvl5pPr marL="0" indent="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180000" indent="-180000" algn="l" defTabSz="914400" rtl="0" eaLnBrk="1" latinLnBrk="0" hangingPunct="1">
              <a:lnSpc>
                <a:spcPct val="100000"/>
              </a:lnSpc>
              <a:spcBef>
                <a:spcPts val="600"/>
              </a:spcBef>
              <a:buFont typeface="+mj-lt"/>
              <a:buAutoNum type="arabicParenR"/>
              <a:defRPr sz="1000" kern="1200">
                <a:solidFill>
                  <a:schemeClr val="tx1"/>
                </a:solidFill>
                <a:latin typeface="+mn-lt"/>
                <a:ea typeface="+mn-ea"/>
                <a:cs typeface="+mn-cs"/>
              </a:defRPr>
            </a:lvl6pPr>
            <a:lvl7pPr marL="228600" indent="-228600" algn="l" defTabSz="914400" rtl="0" eaLnBrk="1" latinLnBrk="0" hangingPunct="1">
              <a:lnSpc>
                <a:spcPct val="100000"/>
              </a:lnSpc>
              <a:spcBef>
                <a:spcPts val="600"/>
              </a:spcBef>
              <a:buFont typeface="+mj-lt"/>
              <a:buAutoNum type="alphaLcParenR"/>
              <a:defRPr sz="1000" kern="1200" baseline="0">
                <a:solidFill>
                  <a:schemeClr val="tx1"/>
                </a:solidFill>
                <a:latin typeface="+mn-lt"/>
                <a:ea typeface="+mn-ea"/>
                <a:cs typeface="+mn-cs"/>
              </a:defRPr>
            </a:lvl7pPr>
            <a:lvl8pPr marL="18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200" kern="1200" baseline="0">
                <a:solidFill>
                  <a:schemeClr val="tx1"/>
                </a:solidFill>
                <a:latin typeface="+mj-lt"/>
                <a:ea typeface="+mn-ea"/>
                <a:cs typeface="+mn-cs"/>
              </a:defRPr>
            </a:lvl9pPr>
          </a:lstStyle>
          <a:p>
            <a:pPr marL="0" indent="0">
              <a:buFont typeface="Arial" panose="020B0604020202020204" pitchFamily="34" charset="0"/>
              <a:buNone/>
            </a:pPr>
            <a:endParaRPr lang="da-DK" sz="1600" b="1" dirty="0" smtClean="0"/>
          </a:p>
          <a:p>
            <a:pPr marL="0" indent="0">
              <a:buFont typeface="Arial" panose="020B0604020202020204" pitchFamily="34" charset="0"/>
              <a:buNone/>
            </a:pPr>
            <a:endParaRPr lang="da-DK" sz="1600" b="1" dirty="0" smtClean="0"/>
          </a:p>
          <a:p>
            <a:pPr marL="0" indent="0">
              <a:buFont typeface="Arial" panose="020B0604020202020204" pitchFamily="34" charset="0"/>
              <a:buNone/>
            </a:pPr>
            <a:r>
              <a:rPr lang="da-DK" sz="1600" b="1" dirty="0" smtClean="0"/>
              <a:t>Gode pointer:</a:t>
            </a:r>
          </a:p>
          <a:p>
            <a:r>
              <a:rPr lang="da-DK" sz="1600" dirty="0" smtClean="0"/>
              <a:t>Spørg din lærer og skole om hjælp i forhold til brug af internettet.</a:t>
            </a:r>
          </a:p>
          <a:p>
            <a:endParaRPr lang="da-DK" sz="1600" dirty="0"/>
          </a:p>
          <a:p>
            <a:endParaRPr lang="da-DK" sz="1600" dirty="0" smtClean="0"/>
          </a:p>
          <a:p>
            <a:endParaRPr lang="da-DK" sz="1600" dirty="0"/>
          </a:p>
          <a:p>
            <a:endParaRPr lang="da-DK" sz="1600" dirty="0" smtClean="0"/>
          </a:p>
          <a:p>
            <a:endParaRPr lang="da-DK" sz="1600" dirty="0" smtClean="0"/>
          </a:p>
          <a:p>
            <a:endParaRPr lang="da-DK" sz="1600" dirty="0" smtClean="0"/>
          </a:p>
          <a:p>
            <a:endParaRPr lang="da-DK" sz="1600" dirty="0"/>
          </a:p>
          <a:p>
            <a:pPr marL="0" indent="0">
              <a:buFont typeface="Arial" panose="020B0604020202020204" pitchFamily="34" charset="0"/>
              <a:buNone/>
            </a:pPr>
            <a:endParaRPr lang="da-DK" sz="1600" dirty="0" smtClean="0"/>
          </a:p>
          <a:p>
            <a:pPr marL="0" indent="0">
              <a:buFont typeface="Arial" panose="020B0604020202020204" pitchFamily="34" charset="0"/>
              <a:buNone/>
            </a:pPr>
            <a:endParaRPr lang="da-DK" sz="1600" dirty="0"/>
          </a:p>
        </p:txBody>
      </p:sp>
    </p:spTree>
    <p:extLst>
      <p:ext uri="{BB962C8B-B14F-4D97-AF65-F5344CB8AC3E}">
        <p14:creationId xmlns:p14="http://schemas.microsoft.com/office/powerpoint/2010/main" val="20197235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44D7354-50E1-45E7-BE22-D6E7CC805771}"/>
              </a:ext>
            </a:extLst>
          </p:cNvPr>
          <p:cNvSpPr>
            <a:spLocks noGrp="1"/>
          </p:cNvSpPr>
          <p:nvPr>
            <p:ph type="title"/>
          </p:nvPr>
        </p:nvSpPr>
        <p:spPr/>
        <p:txBody>
          <a:bodyPr/>
          <a:lstStyle/>
          <a:p>
            <a:r>
              <a:rPr lang="da-DK" dirty="0" smtClean="0"/>
              <a:t>Lærerinformation</a:t>
            </a:r>
            <a:endParaRPr lang="en-GB" dirty="0"/>
          </a:p>
        </p:txBody>
      </p:sp>
      <p:sp>
        <p:nvSpPr>
          <p:cNvPr id="2" name="Pladsholder til indhold 1"/>
          <p:cNvSpPr>
            <a:spLocks noGrp="1"/>
          </p:cNvSpPr>
          <p:nvPr>
            <p:ph idx="1"/>
          </p:nvPr>
        </p:nvSpPr>
        <p:spPr>
          <a:xfrm>
            <a:off x="539747" y="1800000"/>
            <a:ext cx="11110913" cy="4518000"/>
          </a:xfrm>
        </p:spPr>
        <p:txBody>
          <a:bodyPr/>
          <a:lstStyle/>
          <a:p>
            <a:pPr marL="0" indent="0">
              <a:buNone/>
            </a:pPr>
            <a:r>
              <a:rPr lang="da-DK" sz="1800" dirty="0" smtClean="0"/>
              <a:t>Materialet</a:t>
            </a:r>
            <a:r>
              <a:rPr lang="da-DK" sz="1800" b="1" dirty="0" smtClean="0"/>
              <a:t> ”</a:t>
            </a:r>
            <a:r>
              <a:rPr lang="da-DK" sz="1800" b="1" i="1" dirty="0" smtClean="0"/>
              <a:t>Klar til prøven i matematik med hjælpemidler” </a:t>
            </a:r>
            <a:r>
              <a:rPr lang="da-DK" sz="1800" dirty="0" smtClean="0"/>
              <a:t>er </a:t>
            </a:r>
            <a:r>
              <a:rPr lang="da-DK" sz="1800" dirty="0"/>
              <a:t>bygget op </a:t>
            </a:r>
            <a:r>
              <a:rPr lang="da-DK" sz="1800" dirty="0" smtClean="0"/>
              <a:t>som </a:t>
            </a:r>
            <a:r>
              <a:rPr lang="da-DK" sz="1800" dirty="0"/>
              <a:t>en PowerPoint, som </a:t>
            </a:r>
            <a:r>
              <a:rPr lang="da-DK" sz="1800" dirty="0" smtClean="0"/>
              <a:t>du kan benytte i undervisningen.</a:t>
            </a:r>
          </a:p>
          <a:p>
            <a:pPr marL="0" indent="0">
              <a:buNone/>
            </a:pPr>
            <a:endParaRPr lang="da-DK" sz="1800" dirty="0" smtClean="0"/>
          </a:p>
          <a:p>
            <a:pPr marL="0" indent="0">
              <a:buNone/>
            </a:pPr>
            <a:r>
              <a:rPr lang="da-DK" sz="1800" dirty="0" smtClean="0"/>
              <a:t>PowerPoint-præsentationen er består af tre dele:</a:t>
            </a:r>
          </a:p>
          <a:p>
            <a:pPr marL="457200" indent="-457200">
              <a:buFont typeface="+mj-lt"/>
              <a:buAutoNum type="arabicPeriod"/>
            </a:pPr>
            <a:r>
              <a:rPr lang="da-DK" sz="1800" dirty="0" smtClean="0"/>
              <a:t>Informationer til læreren</a:t>
            </a:r>
          </a:p>
          <a:p>
            <a:pPr marL="457200" indent="-457200">
              <a:buFont typeface="+mj-lt"/>
              <a:buAutoNum type="arabicPeriod"/>
            </a:pPr>
            <a:r>
              <a:rPr lang="da-DK" sz="1800" dirty="0" smtClean="0"/>
              <a:t>Informationer og gode råd til elever</a:t>
            </a:r>
          </a:p>
          <a:p>
            <a:pPr marL="457200" indent="-457200">
              <a:buFont typeface="+mj-lt"/>
              <a:buAutoNum type="arabicPeriod"/>
            </a:pPr>
            <a:r>
              <a:rPr lang="da-DK" sz="1800" dirty="0" smtClean="0"/>
              <a:t>Understøttende værktøjer til din undervisning.</a:t>
            </a:r>
            <a:endParaRPr lang="da-DK" sz="1800" dirty="0"/>
          </a:p>
          <a:p>
            <a:pPr marL="0" indent="0">
              <a:buNone/>
            </a:pPr>
            <a:r>
              <a:rPr lang="da-DK" sz="1800" dirty="0" smtClean="0"/>
              <a:t>Hertil er der vedlagt bilag, der kan understøtte arbejdet med signalord.</a:t>
            </a:r>
          </a:p>
          <a:p>
            <a:pPr marL="0" indent="0">
              <a:buNone/>
            </a:pPr>
            <a:r>
              <a:rPr lang="da-DK" sz="1800" dirty="0" smtClean="0"/>
              <a:t>Materialet </a:t>
            </a:r>
            <a:r>
              <a:rPr lang="da-DK" sz="1800" dirty="0"/>
              <a:t>og denne PowerPoint kan benyttes direkte </a:t>
            </a:r>
            <a:r>
              <a:rPr lang="da-DK" sz="1800" dirty="0" smtClean="0"/>
              <a:t>i </a:t>
            </a:r>
            <a:r>
              <a:rPr lang="da-DK" sz="1800" dirty="0"/>
              <a:t>undervisningen, men kan med fordel justeres og tilpasses den elevgruppe, du arbejder med. Derfor har du </a:t>
            </a:r>
            <a:r>
              <a:rPr lang="da-DK" sz="1800" dirty="0" smtClean="0"/>
              <a:t>selv </a:t>
            </a:r>
            <a:r>
              <a:rPr lang="da-DK" sz="1800" dirty="0"/>
              <a:t>mulighed for at </a:t>
            </a:r>
            <a:r>
              <a:rPr lang="da-DK" sz="1800" dirty="0" smtClean="0"/>
              <a:t>redigere </a:t>
            </a:r>
            <a:r>
              <a:rPr lang="da-DK" sz="1800" dirty="0"/>
              <a:t>i </a:t>
            </a:r>
            <a:r>
              <a:rPr lang="da-DK" sz="1800" dirty="0" smtClean="0"/>
              <a:t>dokumentet. Der </a:t>
            </a:r>
            <a:r>
              <a:rPr lang="da-DK" sz="1800" dirty="0"/>
              <a:t>er </a:t>
            </a:r>
            <a:r>
              <a:rPr lang="da-DK" sz="1800" dirty="0" smtClean="0"/>
              <a:t>til nogle slides tilføjet </a:t>
            </a:r>
            <a:r>
              <a:rPr lang="da-DK" sz="1800" dirty="0"/>
              <a:t>noter med fx </a:t>
            </a:r>
            <a:r>
              <a:rPr lang="da-DK" sz="1800" dirty="0" smtClean="0"/>
              <a:t>kommentarer, </a:t>
            </a:r>
            <a:r>
              <a:rPr lang="da-DK" sz="1800" dirty="0"/>
              <a:t>eksempler eller anden viden.</a:t>
            </a:r>
          </a:p>
          <a:p>
            <a:pPr marL="0" indent="0">
              <a:buNone/>
            </a:pPr>
            <a:endParaRPr lang="da-DK" sz="1800" dirty="0" smtClean="0"/>
          </a:p>
          <a:p>
            <a:pPr marL="0" indent="0">
              <a:buNone/>
            </a:pPr>
            <a:endParaRPr lang="da-DK" sz="1800" dirty="0"/>
          </a:p>
        </p:txBody>
      </p:sp>
      <p:sp>
        <p:nvSpPr>
          <p:cNvPr id="4" name="Date Placeholder 3">
            <a:extLst>
              <a:ext uri="{FF2B5EF4-FFF2-40B4-BE49-F238E27FC236}">
                <a16:creationId xmlns:a16="http://schemas.microsoft.com/office/drawing/2014/main" id="{92F38EBB-DDC7-48BA-8239-A2992E3D7F15}"/>
              </a:ext>
            </a:extLst>
          </p:cNvPr>
          <p:cNvSpPr>
            <a:spLocks noGrp="1"/>
          </p:cNvSpPr>
          <p:nvPr>
            <p:ph type="dt" sz="half" idx="10"/>
          </p:nvPr>
        </p:nvSpPr>
        <p:spPr/>
        <p:txBody>
          <a:bodyPr/>
          <a:lstStyle/>
          <a:p>
            <a:fld id="{5A954E5A-04E1-47A0-B895-78AF97800B9A}" type="datetime2">
              <a:rPr lang="da-DK" noProof="0" smtClean="0"/>
              <a:t>6. marts 2024</a:t>
            </a:fld>
            <a:endParaRPr lang="da-DK" noProof="0" dirty="0"/>
          </a:p>
        </p:txBody>
      </p:sp>
      <p:sp>
        <p:nvSpPr>
          <p:cNvPr id="6" name="Slide Number Placeholder 5">
            <a:extLst>
              <a:ext uri="{FF2B5EF4-FFF2-40B4-BE49-F238E27FC236}">
                <a16:creationId xmlns:a16="http://schemas.microsoft.com/office/drawing/2014/main" id="{C2C98229-FD76-40FD-90FD-D80517205825}"/>
              </a:ext>
            </a:extLst>
          </p:cNvPr>
          <p:cNvSpPr>
            <a:spLocks noGrp="1"/>
          </p:cNvSpPr>
          <p:nvPr>
            <p:ph type="sldNum" sz="quarter" idx="12"/>
          </p:nvPr>
        </p:nvSpPr>
        <p:spPr/>
        <p:txBody>
          <a:bodyPr/>
          <a:lstStyle/>
          <a:p>
            <a:fld id="{859873C9-BF5D-4A9A-BB31-45BBB7BABAF7}" type="slidenum">
              <a:rPr lang="da-DK" smtClean="0"/>
              <a:pPr/>
              <a:t>2</a:t>
            </a:fld>
            <a:endParaRPr lang="da-DK" dirty="0"/>
          </a:p>
        </p:txBody>
      </p:sp>
      <p:sp>
        <p:nvSpPr>
          <p:cNvPr id="5" name="Pladsholder til tekst 4"/>
          <p:cNvSpPr>
            <a:spLocks noGrp="1"/>
          </p:cNvSpPr>
          <p:nvPr>
            <p:ph type="body" sz="quarter" idx="14"/>
          </p:nvPr>
        </p:nvSpPr>
        <p:spPr/>
        <p:txBody>
          <a:bodyPr/>
          <a:lstStyle/>
          <a:p>
            <a:endParaRPr lang="da-DK"/>
          </a:p>
        </p:txBody>
      </p:sp>
      <p:sp>
        <p:nvSpPr>
          <p:cNvPr id="7" name="Pladsholder til tekst 6"/>
          <p:cNvSpPr>
            <a:spLocks noGrp="1"/>
          </p:cNvSpPr>
          <p:nvPr>
            <p:ph type="body" sz="quarter" idx="15"/>
          </p:nvPr>
        </p:nvSpPr>
        <p:spPr/>
        <p:txBody>
          <a:bodyPr/>
          <a:lstStyle/>
          <a:p>
            <a:endParaRPr lang="da-DK"/>
          </a:p>
        </p:txBody>
      </p:sp>
    </p:spTree>
    <p:extLst>
      <p:ext uri="{BB962C8B-B14F-4D97-AF65-F5344CB8AC3E}">
        <p14:creationId xmlns:p14="http://schemas.microsoft.com/office/powerpoint/2010/main" val="40226992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Hjælpemidler</a:t>
            </a:r>
            <a:endParaRPr lang="da-DK" dirty="0"/>
          </a:p>
        </p:txBody>
      </p:sp>
      <p:sp>
        <p:nvSpPr>
          <p:cNvPr id="3" name="Pladsholder til indhold 2"/>
          <p:cNvSpPr>
            <a:spLocks noGrp="1"/>
          </p:cNvSpPr>
          <p:nvPr>
            <p:ph sz="half" idx="1"/>
          </p:nvPr>
        </p:nvSpPr>
        <p:spPr>
          <a:xfrm>
            <a:off x="439387" y="1353951"/>
            <a:ext cx="8332789" cy="4518000"/>
          </a:xfrm>
        </p:spPr>
        <p:txBody>
          <a:bodyPr/>
          <a:lstStyle/>
          <a:p>
            <a:pPr marL="0" indent="0">
              <a:buNone/>
            </a:pPr>
            <a:r>
              <a:rPr lang="da-DK" dirty="0" smtClean="0"/>
              <a:t>Du må medbringe og bruge hjælpemidler</a:t>
            </a:r>
            <a:r>
              <a:rPr lang="da-DK" dirty="0"/>
              <a:t>, som har været anvendt i den daglige undervisning. Det kan fx være: </a:t>
            </a:r>
            <a:endParaRPr lang="da-DK" dirty="0" smtClean="0"/>
          </a:p>
          <a:p>
            <a:pPr lvl="1"/>
            <a:r>
              <a:rPr lang="da-DK" dirty="0" smtClean="0"/>
              <a:t>Lommeregner</a:t>
            </a:r>
          </a:p>
          <a:p>
            <a:pPr lvl="1"/>
            <a:r>
              <a:rPr lang="da-DK" dirty="0" smtClean="0"/>
              <a:t>Smartphone</a:t>
            </a:r>
            <a:r>
              <a:rPr lang="da-DK" dirty="0"/>
              <a:t>, tablet og computer </a:t>
            </a:r>
            <a:r>
              <a:rPr lang="da-DK" dirty="0" smtClean="0"/>
              <a:t>med </a:t>
            </a:r>
            <a:r>
              <a:rPr lang="da-DK" dirty="0"/>
              <a:t>de </a:t>
            </a:r>
            <a:r>
              <a:rPr lang="da-DK" dirty="0" err="1"/>
              <a:t>apps</a:t>
            </a:r>
            <a:r>
              <a:rPr lang="da-DK" dirty="0"/>
              <a:t> og programmer, som har været anvendt i den daglige </a:t>
            </a:r>
            <a:r>
              <a:rPr lang="da-DK" dirty="0" smtClean="0"/>
              <a:t>undervisning</a:t>
            </a:r>
          </a:p>
          <a:p>
            <a:pPr lvl="1"/>
            <a:r>
              <a:rPr lang="da-DK" dirty="0" smtClean="0"/>
              <a:t>Skrive- </a:t>
            </a:r>
            <a:r>
              <a:rPr lang="da-DK" dirty="0"/>
              <a:t>og </a:t>
            </a:r>
            <a:r>
              <a:rPr lang="da-DK" dirty="0" smtClean="0"/>
              <a:t>tegneredskaber</a:t>
            </a:r>
          </a:p>
          <a:p>
            <a:pPr lvl="1"/>
            <a:r>
              <a:rPr lang="da-DK" dirty="0" smtClean="0"/>
              <a:t>Egne </a:t>
            </a:r>
            <a:r>
              <a:rPr lang="da-DK" dirty="0"/>
              <a:t>udførte </a:t>
            </a:r>
            <a:r>
              <a:rPr lang="da-DK" dirty="0" smtClean="0"/>
              <a:t>noter</a:t>
            </a:r>
          </a:p>
          <a:p>
            <a:pPr lvl="1"/>
            <a:r>
              <a:rPr lang="da-DK" dirty="0"/>
              <a:t>O</a:t>
            </a:r>
            <a:r>
              <a:rPr lang="da-DK" dirty="0" smtClean="0"/>
              <a:t>pgavebesvarelser </a:t>
            </a:r>
            <a:r>
              <a:rPr lang="da-DK" dirty="0"/>
              <a:t>(både rettede og ikke </a:t>
            </a:r>
            <a:r>
              <a:rPr lang="da-DK" dirty="0" smtClean="0"/>
              <a:t>rettede)</a:t>
            </a:r>
          </a:p>
          <a:p>
            <a:pPr lvl="1"/>
            <a:r>
              <a:rPr lang="da-DK" dirty="0" smtClean="0"/>
              <a:t>Din matematikbog – digital eller i bogform</a:t>
            </a:r>
          </a:p>
          <a:p>
            <a:pPr lvl="1"/>
            <a:r>
              <a:rPr lang="da-DK" dirty="0" smtClean="0"/>
              <a:t>Kompendier</a:t>
            </a:r>
          </a:p>
          <a:p>
            <a:pPr lvl="1"/>
            <a:r>
              <a:rPr lang="da-DK" dirty="0" smtClean="0"/>
              <a:t>Formelsamling</a:t>
            </a:r>
          </a:p>
          <a:p>
            <a:pPr lvl="1"/>
            <a:r>
              <a:rPr lang="da-DK" dirty="0" smtClean="0"/>
              <a:t>Ordbøger</a:t>
            </a:r>
          </a:p>
          <a:p>
            <a:pPr marL="0" indent="0">
              <a:buNone/>
            </a:pPr>
            <a:r>
              <a:rPr lang="da-DK" dirty="0" smtClean="0"/>
              <a:t>Det er en fordel, hvis du ved, hvordan du kan bruge de hjælpemidler, som du medbringer til prøven. </a:t>
            </a:r>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20</a:t>
            </a:fld>
            <a:endParaRPr lang="da-DK" dirty="0"/>
          </a:p>
        </p:txBody>
      </p:sp>
      <p:sp>
        <p:nvSpPr>
          <p:cNvPr id="7" name="Pladsholder til tekst 6"/>
          <p:cNvSpPr>
            <a:spLocks noGrp="1"/>
          </p:cNvSpPr>
          <p:nvPr>
            <p:ph type="body" sz="quarter" idx="13"/>
          </p:nvPr>
        </p:nvSpPr>
        <p:spPr>
          <a:xfrm>
            <a:off x="539748" y="6210081"/>
            <a:ext cx="8332788" cy="173037"/>
          </a:xfrm>
        </p:spPr>
        <p:txBody>
          <a:bodyPr/>
          <a:lstStyle/>
          <a:p>
            <a:endParaRPr lang="da-DK" dirty="0"/>
          </a:p>
        </p:txBody>
      </p:sp>
      <p:sp>
        <p:nvSpPr>
          <p:cNvPr id="9" name="Pladsholder til indhold 3"/>
          <p:cNvSpPr txBox="1">
            <a:spLocks/>
          </p:cNvSpPr>
          <p:nvPr/>
        </p:nvSpPr>
        <p:spPr>
          <a:xfrm>
            <a:off x="9208545" y="1097280"/>
            <a:ext cx="2893807" cy="5220720"/>
          </a:xfrm>
          <a:prstGeom prst="rect">
            <a:avLst/>
          </a:prstGeom>
        </p:spPr>
        <p:txBody>
          <a:bodyPr vert="horz" lIns="0" tIns="0" rIns="0" bIns="0" rtlCol="0" anchor="b">
            <a:noAutofit/>
          </a:bodyPr>
          <a:lstStyle>
            <a:lvl1pPr marL="180000" indent="-1800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Char char="​"/>
              <a:defRPr sz="2000" b="1" kern="1200">
                <a:solidFill>
                  <a:schemeClr val="tx1"/>
                </a:solidFill>
                <a:latin typeface="+mn-lt"/>
                <a:ea typeface="+mn-ea"/>
                <a:cs typeface="+mn-cs"/>
              </a:defRPr>
            </a:lvl4pPr>
            <a:lvl5pPr marL="0" indent="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180000" indent="-180000" algn="l" defTabSz="914400" rtl="0" eaLnBrk="1" latinLnBrk="0" hangingPunct="1">
              <a:lnSpc>
                <a:spcPct val="100000"/>
              </a:lnSpc>
              <a:spcBef>
                <a:spcPts val="600"/>
              </a:spcBef>
              <a:buFont typeface="+mj-lt"/>
              <a:buAutoNum type="arabicParenR"/>
              <a:defRPr sz="1000" kern="1200">
                <a:solidFill>
                  <a:schemeClr val="tx1"/>
                </a:solidFill>
                <a:latin typeface="+mn-lt"/>
                <a:ea typeface="+mn-ea"/>
                <a:cs typeface="+mn-cs"/>
              </a:defRPr>
            </a:lvl6pPr>
            <a:lvl7pPr marL="228600" indent="-228600" algn="l" defTabSz="914400" rtl="0" eaLnBrk="1" latinLnBrk="0" hangingPunct="1">
              <a:lnSpc>
                <a:spcPct val="100000"/>
              </a:lnSpc>
              <a:spcBef>
                <a:spcPts val="600"/>
              </a:spcBef>
              <a:buFont typeface="+mj-lt"/>
              <a:buAutoNum type="alphaLcParenR"/>
              <a:defRPr sz="1000" kern="1200" baseline="0">
                <a:solidFill>
                  <a:schemeClr val="tx1"/>
                </a:solidFill>
                <a:latin typeface="+mn-lt"/>
                <a:ea typeface="+mn-ea"/>
                <a:cs typeface="+mn-cs"/>
              </a:defRPr>
            </a:lvl7pPr>
            <a:lvl8pPr marL="18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200" kern="1200" baseline="0">
                <a:solidFill>
                  <a:schemeClr val="tx1"/>
                </a:solidFill>
                <a:latin typeface="+mj-lt"/>
                <a:ea typeface="+mn-ea"/>
                <a:cs typeface="+mn-cs"/>
              </a:defRPr>
            </a:lvl9pPr>
          </a:lstStyle>
          <a:p>
            <a:pPr marL="0" indent="0">
              <a:buFont typeface="Arial" panose="020B0604020202020204" pitchFamily="34" charset="0"/>
              <a:buNone/>
            </a:pPr>
            <a:endParaRPr lang="da-DK" sz="1600" b="1" dirty="0" smtClean="0"/>
          </a:p>
          <a:p>
            <a:pPr marL="0" indent="0">
              <a:buFont typeface="Arial" panose="020B0604020202020204" pitchFamily="34" charset="0"/>
              <a:buNone/>
            </a:pPr>
            <a:endParaRPr lang="da-DK" sz="1600" b="1" dirty="0" smtClean="0"/>
          </a:p>
          <a:p>
            <a:pPr marL="0" indent="0">
              <a:buFont typeface="Arial" panose="020B0604020202020204" pitchFamily="34" charset="0"/>
              <a:buNone/>
            </a:pPr>
            <a:r>
              <a:rPr lang="da-DK" sz="1600" b="1" dirty="0" smtClean="0"/>
              <a:t>Gode pointer:</a:t>
            </a:r>
          </a:p>
          <a:p>
            <a:r>
              <a:rPr lang="da-DK" sz="1600" dirty="0" smtClean="0"/>
              <a:t>Du kan gøre overvejelser om hvilke hjælpemidler, der for dig er gode at finde viden i. </a:t>
            </a:r>
          </a:p>
          <a:p>
            <a:r>
              <a:rPr lang="da-DK" sz="1600" dirty="0" smtClean="0"/>
              <a:t>Hvor kigger du som det første, når du har brug for hjælp?</a:t>
            </a:r>
          </a:p>
          <a:p>
            <a:pPr marL="0" indent="0">
              <a:buNone/>
            </a:pPr>
            <a:endParaRPr lang="da-DK" sz="1600" dirty="0" smtClean="0"/>
          </a:p>
          <a:p>
            <a:endParaRPr lang="da-DK" sz="1600" dirty="0" smtClean="0"/>
          </a:p>
          <a:p>
            <a:endParaRPr lang="da-DK" sz="1600" dirty="0"/>
          </a:p>
          <a:p>
            <a:pPr marL="0" indent="0">
              <a:buFont typeface="Arial" panose="020B0604020202020204" pitchFamily="34" charset="0"/>
              <a:buNone/>
            </a:pPr>
            <a:endParaRPr lang="da-DK" sz="1600" dirty="0" smtClean="0"/>
          </a:p>
          <a:p>
            <a:pPr marL="0" indent="0">
              <a:buFont typeface="Arial" panose="020B0604020202020204" pitchFamily="34" charset="0"/>
              <a:buNone/>
            </a:pPr>
            <a:endParaRPr lang="da-DK" sz="1600" dirty="0"/>
          </a:p>
        </p:txBody>
      </p:sp>
    </p:spTree>
    <p:extLst>
      <p:ext uri="{BB962C8B-B14F-4D97-AF65-F5344CB8AC3E}">
        <p14:creationId xmlns:p14="http://schemas.microsoft.com/office/powerpoint/2010/main" val="30983305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Formelsamling</a:t>
            </a:r>
            <a:endParaRPr lang="da-DK" dirty="0"/>
          </a:p>
        </p:txBody>
      </p:sp>
      <p:sp>
        <p:nvSpPr>
          <p:cNvPr id="3" name="Pladsholder til indhold 2"/>
          <p:cNvSpPr>
            <a:spLocks noGrp="1"/>
          </p:cNvSpPr>
          <p:nvPr>
            <p:ph sz="half" idx="1"/>
          </p:nvPr>
        </p:nvSpPr>
        <p:spPr>
          <a:xfrm>
            <a:off x="539748" y="1800000"/>
            <a:ext cx="5040781" cy="4518000"/>
          </a:xfrm>
        </p:spPr>
        <p:txBody>
          <a:bodyPr/>
          <a:lstStyle/>
          <a:p>
            <a:pPr marL="0" indent="0">
              <a:buNone/>
            </a:pPr>
            <a:r>
              <a:rPr lang="da-DK" dirty="0" smtClean="0"/>
              <a:t>En formelsamling er en god opslagsbog at medbringe til prøven, hvis du har benyttet den i den daglige undervisning.</a:t>
            </a:r>
          </a:p>
          <a:p>
            <a:pPr marL="0" indent="0">
              <a:buNone/>
            </a:pPr>
            <a:r>
              <a:rPr lang="da-DK" dirty="0" smtClean="0"/>
              <a:t>I en formelsamling kan du finde faglig hjælp til prøven med hjælpemidler.</a:t>
            </a:r>
          </a:p>
          <a:p>
            <a:pPr marL="0" indent="0">
              <a:buNone/>
            </a:pPr>
            <a:endParaRPr lang="da-DK" dirty="0"/>
          </a:p>
          <a:p>
            <a:pPr marL="0" indent="0">
              <a:buNone/>
            </a:pPr>
            <a:endParaRPr lang="da-DK" dirty="0"/>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21</a:t>
            </a:fld>
            <a:endParaRPr lang="da-DK" dirty="0"/>
          </a:p>
        </p:txBody>
      </p:sp>
      <p:sp>
        <p:nvSpPr>
          <p:cNvPr id="7" name="Pladsholder til tekst 6"/>
          <p:cNvSpPr>
            <a:spLocks noGrp="1"/>
          </p:cNvSpPr>
          <p:nvPr>
            <p:ph type="body" sz="quarter" idx="13"/>
          </p:nvPr>
        </p:nvSpPr>
        <p:spPr/>
        <p:txBody>
          <a:bodyPr/>
          <a:lstStyle/>
          <a:p>
            <a:endParaRPr lang="da-DK" dirty="0"/>
          </a:p>
        </p:txBody>
      </p:sp>
      <p:pic>
        <p:nvPicPr>
          <p:cNvPr id="8" name="Billede 7"/>
          <p:cNvPicPr>
            <a:picLocks noChangeAspect="1"/>
          </p:cNvPicPr>
          <p:nvPr/>
        </p:nvPicPr>
        <p:blipFill>
          <a:blip r:embed="rId3"/>
          <a:stretch>
            <a:fillRect/>
          </a:stretch>
        </p:blipFill>
        <p:spPr>
          <a:xfrm>
            <a:off x="6337919" y="1800000"/>
            <a:ext cx="2534582" cy="3617166"/>
          </a:xfrm>
          <a:prstGeom prst="rect">
            <a:avLst/>
          </a:prstGeom>
        </p:spPr>
      </p:pic>
      <p:sp>
        <p:nvSpPr>
          <p:cNvPr id="9" name="Pladsholder til indhold 3"/>
          <p:cNvSpPr txBox="1">
            <a:spLocks/>
          </p:cNvSpPr>
          <p:nvPr/>
        </p:nvSpPr>
        <p:spPr>
          <a:xfrm>
            <a:off x="9208545" y="1097280"/>
            <a:ext cx="2893807" cy="5220720"/>
          </a:xfrm>
          <a:prstGeom prst="rect">
            <a:avLst/>
          </a:prstGeom>
        </p:spPr>
        <p:txBody>
          <a:bodyPr vert="horz" lIns="0" tIns="0" rIns="0" bIns="0" rtlCol="0" anchor="b">
            <a:noAutofit/>
          </a:bodyPr>
          <a:lstStyle>
            <a:lvl1pPr marL="180000" indent="-1800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Char char="​"/>
              <a:defRPr sz="2000" b="1" kern="1200">
                <a:solidFill>
                  <a:schemeClr val="tx1"/>
                </a:solidFill>
                <a:latin typeface="+mn-lt"/>
                <a:ea typeface="+mn-ea"/>
                <a:cs typeface="+mn-cs"/>
              </a:defRPr>
            </a:lvl4pPr>
            <a:lvl5pPr marL="0" indent="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180000" indent="-180000" algn="l" defTabSz="914400" rtl="0" eaLnBrk="1" latinLnBrk="0" hangingPunct="1">
              <a:lnSpc>
                <a:spcPct val="100000"/>
              </a:lnSpc>
              <a:spcBef>
                <a:spcPts val="600"/>
              </a:spcBef>
              <a:buFont typeface="+mj-lt"/>
              <a:buAutoNum type="arabicParenR"/>
              <a:defRPr sz="1000" kern="1200">
                <a:solidFill>
                  <a:schemeClr val="tx1"/>
                </a:solidFill>
                <a:latin typeface="+mn-lt"/>
                <a:ea typeface="+mn-ea"/>
                <a:cs typeface="+mn-cs"/>
              </a:defRPr>
            </a:lvl6pPr>
            <a:lvl7pPr marL="228600" indent="-228600" algn="l" defTabSz="914400" rtl="0" eaLnBrk="1" latinLnBrk="0" hangingPunct="1">
              <a:lnSpc>
                <a:spcPct val="100000"/>
              </a:lnSpc>
              <a:spcBef>
                <a:spcPts val="600"/>
              </a:spcBef>
              <a:buFont typeface="+mj-lt"/>
              <a:buAutoNum type="alphaLcParenR"/>
              <a:defRPr sz="1000" kern="1200" baseline="0">
                <a:solidFill>
                  <a:schemeClr val="tx1"/>
                </a:solidFill>
                <a:latin typeface="+mn-lt"/>
                <a:ea typeface="+mn-ea"/>
                <a:cs typeface="+mn-cs"/>
              </a:defRPr>
            </a:lvl7pPr>
            <a:lvl8pPr marL="18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200" kern="1200" baseline="0">
                <a:solidFill>
                  <a:schemeClr val="tx1"/>
                </a:solidFill>
                <a:latin typeface="+mj-lt"/>
                <a:ea typeface="+mn-ea"/>
                <a:cs typeface="+mn-cs"/>
              </a:defRPr>
            </a:lvl9pPr>
          </a:lstStyle>
          <a:p>
            <a:pPr marL="0" indent="0">
              <a:buFont typeface="Arial" panose="020B0604020202020204" pitchFamily="34" charset="0"/>
              <a:buNone/>
            </a:pPr>
            <a:endParaRPr lang="da-DK" sz="1600" b="1" dirty="0" smtClean="0"/>
          </a:p>
          <a:p>
            <a:pPr marL="0" indent="0">
              <a:buFont typeface="Arial" panose="020B0604020202020204" pitchFamily="34" charset="0"/>
              <a:buNone/>
            </a:pPr>
            <a:endParaRPr lang="da-DK" sz="1600" b="1" dirty="0" smtClean="0"/>
          </a:p>
          <a:p>
            <a:pPr marL="0" indent="0">
              <a:buFont typeface="Arial" panose="020B0604020202020204" pitchFamily="34" charset="0"/>
              <a:buNone/>
            </a:pPr>
            <a:r>
              <a:rPr lang="da-DK" sz="1600" b="1" dirty="0" smtClean="0"/>
              <a:t>God pointe:</a:t>
            </a:r>
          </a:p>
          <a:p>
            <a:r>
              <a:rPr lang="da-DK" sz="1600" dirty="0" smtClean="0"/>
              <a:t>Overvej, om der er emner, du kan markere i dine opslagsværker, så det er nemmere for dig at finde. Emner, som du ofte søger hjælp i forhold til. </a:t>
            </a:r>
          </a:p>
          <a:p>
            <a:endParaRPr lang="da-DK" sz="1600" dirty="0" smtClean="0"/>
          </a:p>
          <a:p>
            <a:endParaRPr lang="da-DK" sz="1600" dirty="0"/>
          </a:p>
          <a:p>
            <a:endParaRPr lang="da-DK" sz="1600" dirty="0" smtClean="0"/>
          </a:p>
          <a:p>
            <a:pPr marL="0" indent="0">
              <a:buNone/>
            </a:pPr>
            <a:endParaRPr lang="da-DK" sz="1600" dirty="0" smtClean="0"/>
          </a:p>
          <a:p>
            <a:pPr marL="0" indent="0">
              <a:buFont typeface="Arial" panose="020B0604020202020204" pitchFamily="34" charset="0"/>
              <a:buNone/>
            </a:pPr>
            <a:endParaRPr lang="da-DK" sz="1600" dirty="0" smtClean="0"/>
          </a:p>
          <a:p>
            <a:pPr marL="0" indent="0">
              <a:buFont typeface="Arial" panose="020B0604020202020204" pitchFamily="34" charset="0"/>
              <a:buNone/>
            </a:pPr>
            <a:endParaRPr lang="da-DK" sz="1600" dirty="0" smtClean="0"/>
          </a:p>
          <a:p>
            <a:pPr marL="0" indent="0">
              <a:buFont typeface="Arial" panose="020B0604020202020204" pitchFamily="34" charset="0"/>
              <a:buNone/>
            </a:pPr>
            <a:endParaRPr lang="da-DK" sz="1600" dirty="0"/>
          </a:p>
        </p:txBody>
      </p:sp>
    </p:spTree>
    <p:extLst>
      <p:ext uri="{BB962C8B-B14F-4D97-AF65-F5344CB8AC3E}">
        <p14:creationId xmlns:p14="http://schemas.microsoft.com/office/powerpoint/2010/main" val="19837883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dirty="0" smtClean="0"/>
              <a:t>Spørgsmål til prøven med hjælpemidler</a:t>
            </a:r>
            <a:endParaRPr lang="da-DK" sz="3600" dirty="0"/>
          </a:p>
        </p:txBody>
      </p:sp>
      <p:sp>
        <p:nvSpPr>
          <p:cNvPr id="3" name="Pladsholder til indhold 2"/>
          <p:cNvSpPr>
            <a:spLocks noGrp="1"/>
          </p:cNvSpPr>
          <p:nvPr>
            <p:ph sz="half" idx="1"/>
          </p:nvPr>
        </p:nvSpPr>
        <p:spPr>
          <a:ln>
            <a:solidFill>
              <a:schemeClr val="accent1"/>
            </a:solidFill>
          </a:ln>
        </p:spPr>
        <p:txBody>
          <a:bodyPr/>
          <a:lstStyle/>
          <a:p>
            <a:pPr marL="0" indent="0">
              <a:buNone/>
            </a:pPr>
            <a:r>
              <a:rPr lang="da-DK" b="1" dirty="0"/>
              <a:t>Må jeg høre musik til prøven? </a:t>
            </a:r>
            <a:endParaRPr lang="da-DK" b="1" dirty="0" smtClean="0"/>
          </a:p>
          <a:p>
            <a:pPr marL="0" indent="0">
              <a:buNone/>
            </a:pPr>
            <a:r>
              <a:rPr lang="da-DK" dirty="0" smtClean="0"/>
              <a:t>Svar: Det </a:t>
            </a:r>
            <a:r>
              <a:rPr lang="da-DK" dirty="0"/>
              <a:t>er din skole, der bestemmer, om du må høre musik til </a:t>
            </a:r>
            <a:r>
              <a:rPr lang="da-DK" dirty="0" smtClean="0"/>
              <a:t>prøverne.</a:t>
            </a:r>
          </a:p>
        </p:txBody>
      </p:sp>
      <p:sp>
        <p:nvSpPr>
          <p:cNvPr id="8" name="Pladsholder til indhold 7"/>
          <p:cNvSpPr>
            <a:spLocks noGrp="1"/>
          </p:cNvSpPr>
          <p:nvPr>
            <p:ph sz="half" idx="2"/>
          </p:nvPr>
        </p:nvSpPr>
        <p:spPr>
          <a:ln>
            <a:solidFill>
              <a:schemeClr val="accent1"/>
            </a:solidFill>
          </a:ln>
        </p:spPr>
        <p:txBody>
          <a:bodyPr/>
          <a:lstStyle/>
          <a:p>
            <a:pPr marL="0" indent="0">
              <a:buNone/>
            </a:pPr>
            <a:r>
              <a:rPr lang="da-DK" b="1" dirty="0"/>
              <a:t>Må jeg kommunikere med andre under prøven? </a:t>
            </a:r>
          </a:p>
          <a:p>
            <a:pPr marL="0" indent="0">
              <a:buNone/>
            </a:pPr>
            <a:r>
              <a:rPr lang="da-DK" dirty="0"/>
              <a:t>Svar: Nej. Det er ikke tilladt at tale med eller have kontakt til andre under prøverne.</a:t>
            </a:r>
          </a:p>
          <a:p>
            <a:pPr marL="0" lvl="0" indent="0">
              <a:buClr>
                <a:srgbClr val="007A98"/>
              </a:buClr>
              <a:buNone/>
            </a:pPr>
            <a:r>
              <a:rPr lang="da-DK" sz="1200" dirty="0">
                <a:solidFill>
                  <a:srgbClr val="161616"/>
                </a:solidFill>
              </a:rPr>
              <a:t>(De tilsynsførende er de eneste, du må kommunikere med under prøven. Det gør du ved at række hånden op)</a:t>
            </a:r>
          </a:p>
          <a:p>
            <a:pPr marL="0" indent="0">
              <a:buNone/>
            </a:pPr>
            <a:endParaRPr lang="da-DK" dirty="0"/>
          </a:p>
        </p:txBody>
      </p:sp>
      <p:sp>
        <p:nvSpPr>
          <p:cNvPr id="18" name="Pladsholder til indhold 17"/>
          <p:cNvSpPr>
            <a:spLocks noGrp="1"/>
          </p:cNvSpPr>
          <p:nvPr>
            <p:ph sz="quarter" idx="13"/>
          </p:nvPr>
        </p:nvSpPr>
        <p:spPr>
          <a:ln>
            <a:solidFill>
              <a:schemeClr val="accent1"/>
            </a:solidFill>
          </a:ln>
        </p:spPr>
        <p:txBody>
          <a:bodyPr/>
          <a:lstStyle/>
          <a:p>
            <a:pPr marL="0" indent="0">
              <a:buNone/>
            </a:pPr>
            <a:r>
              <a:rPr lang="da-DK" b="1" dirty="0"/>
              <a:t>Må jeg medbringe min mobiltelefon og bruge den under prøven? </a:t>
            </a:r>
          </a:p>
          <a:p>
            <a:pPr marL="0" indent="0">
              <a:buNone/>
            </a:pPr>
            <a:r>
              <a:rPr lang="da-DK" dirty="0" smtClean="0"/>
              <a:t>Svar: Din </a:t>
            </a:r>
            <a:r>
              <a:rPr lang="da-DK" dirty="0"/>
              <a:t>skole har regler for, om du må medbringe din </a:t>
            </a:r>
            <a:r>
              <a:rPr lang="da-DK" dirty="0" smtClean="0"/>
              <a:t>mobiltelefon.</a:t>
            </a:r>
            <a:endParaRPr lang="da-DK" dirty="0"/>
          </a:p>
        </p:txBody>
      </p:sp>
      <p:sp>
        <p:nvSpPr>
          <p:cNvPr id="10" name="Pladsholder til indhold 9"/>
          <p:cNvSpPr>
            <a:spLocks noGrp="1"/>
          </p:cNvSpPr>
          <p:nvPr>
            <p:ph sz="quarter" idx="14"/>
          </p:nvPr>
        </p:nvSpPr>
        <p:spPr>
          <a:ln>
            <a:solidFill>
              <a:schemeClr val="accent1"/>
            </a:solidFill>
          </a:ln>
        </p:spPr>
        <p:txBody>
          <a:bodyPr/>
          <a:lstStyle/>
          <a:p>
            <a:pPr marL="0" indent="0">
              <a:buNone/>
            </a:pPr>
            <a:r>
              <a:rPr lang="da-DK" b="1" dirty="0"/>
              <a:t>Må jeg bruge </a:t>
            </a:r>
            <a:r>
              <a:rPr lang="da-DK" b="1" dirty="0" smtClean="0"/>
              <a:t>hjælpemidler til prøven?</a:t>
            </a:r>
          </a:p>
          <a:p>
            <a:pPr marL="0" indent="0">
              <a:buNone/>
            </a:pPr>
            <a:r>
              <a:rPr lang="da-DK" dirty="0" smtClean="0"/>
              <a:t>Svar: Ja, du </a:t>
            </a:r>
            <a:r>
              <a:rPr lang="da-DK" dirty="0"/>
              <a:t>må </a:t>
            </a:r>
            <a:r>
              <a:rPr lang="da-DK" dirty="0" smtClean="0"/>
              <a:t>bruge </a:t>
            </a:r>
            <a:r>
              <a:rPr lang="da-DK" dirty="0"/>
              <a:t>fagspecifikke hjælpemidler, som har været anvendt i undervisningen” </a:t>
            </a:r>
          </a:p>
          <a:p>
            <a:pPr marL="0" indent="0">
              <a:buNone/>
            </a:pPr>
            <a:r>
              <a:rPr lang="da-DK" dirty="0" smtClean="0"/>
              <a:t>Din skole og lærer kan fortælle om de hjælpemidler, du må benytte.</a:t>
            </a:r>
            <a:endParaRPr lang="da-DK" dirty="0"/>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22</a:t>
            </a:fld>
            <a:endParaRPr lang="da-DK" dirty="0"/>
          </a:p>
        </p:txBody>
      </p:sp>
    </p:spTree>
    <p:extLst>
      <p:ext uri="{BB962C8B-B14F-4D97-AF65-F5344CB8AC3E}">
        <p14:creationId xmlns:p14="http://schemas.microsoft.com/office/powerpoint/2010/main" val="10685839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smtClean="0"/>
              <a:t>Under prøven</a:t>
            </a:r>
            <a:endParaRPr lang="da-DK" dirty="0"/>
          </a:p>
        </p:txBody>
      </p:sp>
      <p:sp>
        <p:nvSpPr>
          <p:cNvPr id="3" name="Pladsholder til dato 2"/>
          <p:cNvSpPr>
            <a:spLocks noGrp="1"/>
          </p:cNvSpPr>
          <p:nvPr>
            <p:ph type="dt" sz="half" idx="10"/>
          </p:nvPr>
        </p:nvSpPr>
        <p:spPr/>
        <p:txBody>
          <a:bodyPr/>
          <a:lstStyle/>
          <a:p>
            <a:fld id="{8CE1EE5F-543F-41CF-832B-13034BBB5ED1}" type="datetime2">
              <a:rPr lang="da-DK" smtClean="0"/>
              <a:t>6. marts 2024</a:t>
            </a:fld>
            <a:endParaRPr lang="da-DK" dirty="0"/>
          </a:p>
        </p:txBody>
      </p:sp>
      <p:sp>
        <p:nvSpPr>
          <p:cNvPr id="4" name="Pladsholder til slidenummer 3"/>
          <p:cNvSpPr>
            <a:spLocks noGrp="1"/>
          </p:cNvSpPr>
          <p:nvPr>
            <p:ph type="sldNum" sz="quarter" idx="12"/>
          </p:nvPr>
        </p:nvSpPr>
        <p:spPr/>
        <p:txBody>
          <a:bodyPr/>
          <a:lstStyle/>
          <a:p>
            <a:fld id="{24C8C45C-947F-4981-8B3F-4F32E973C901}" type="slidenum">
              <a:rPr lang="da-DK" smtClean="0"/>
              <a:pPr/>
              <a:t>23</a:t>
            </a:fld>
            <a:endParaRPr lang="da-DK" dirty="0"/>
          </a:p>
        </p:txBody>
      </p:sp>
    </p:spTree>
    <p:extLst>
      <p:ext uri="{BB962C8B-B14F-4D97-AF65-F5344CB8AC3E}">
        <p14:creationId xmlns:p14="http://schemas.microsoft.com/office/powerpoint/2010/main" val="41871324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Har du er skabelon klar?</a:t>
            </a:r>
            <a:endParaRPr lang="da-DK" dirty="0"/>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24C8C45C-947F-4981-8B3F-4F32E973C901}" type="slidenum">
              <a:rPr lang="da-DK" smtClean="0"/>
              <a:pPr/>
              <a:t>24</a:t>
            </a:fld>
            <a:endParaRPr lang="da-DK" dirty="0"/>
          </a:p>
        </p:txBody>
      </p:sp>
      <p:sp>
        <p:nvSpPr>
          <p:cNvPr id="8" name="Pladsholder til tekst 7"/>
          <p:cNvSpPr>
            <a:spLocks noGrp="1"/>
          </p:cNvSpPr>
          <p:nvPr>
            <p:ph type="body" sz="quarter" idx="13"/>
          </p:nvPr>
        </p:nvSpPr>
        <p:spPr/>
        <p:txBody>
          <a:bodyPr/>
          <a:lstStyle/>
          <a:p>
            <a:endParaRPr lang="da-DK"/>
          </a:p>
        </p:txBody>
      </p:sp>
      <p:sp>
        <p:nvSpPr>
          <p:cNvPr id="16" name="Pladsholder til indhold 3"/>
          <p:cNvSpPr txBox="1">
            <a:spLocks/>
          </p:cNvSpPr>
          <p:nvPr/>
        </p:nvSpPr>
        <p:spPr>
          <a:xfrm>
            <a:off x="9208545" y="1097280"/>
            <a:ext cx="2893807" cy="5220720"/>
          </a:xfrm>
          <a:prstGeom prst="rect">
            <a:avLst/>
          </a:prstGeom>
        </p:spPr>
        <p:txBody>
          <a:bodyPr vert="horz" lIns="0" tIns="0" rIns="0" bIns="0" rtlCol="0" anchor="b">
            <a:noAutofit/>
          </a:bodyPr>
          <a:lstStyle>
            <a:lvl1pPr marL="180000" indent="-1800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Char char="​"/>
              <a:defRPr sz="2000" b="1" kern="1200">
                <a:solidFill>
                  <a:schemeClr val="tx1"/>
                </a:solidFill>
                <a:latin typeface="+mn-lt"/>
                <a:ea typeface="+mn-ea"/>
                <a:cs typeface="+mn-cs"/>
              </a:defRPr>
            </a:lvl4pPr>
            <a:lvl5pPr marL="0" indent="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180000" indent="-180000" algn="l" defTabSz="914400" rtl="0" eaLnBrk="1" latinLnBrk="0" hangingPunct="1">
              <a:lnSpc>
                <a:spcPct val="100000"/>
              </a:lnSpc>
              <a:spcBef>
                <a:spcPts val="600"/>
              </a:spcBef>
              <a:buFont typeface="+mj-lt"/>
              <a:buAutoNum type="arabicParenR"/>
              <a:defRPr sz="1000" kern="1200">
                <a:solidFill>
                  <a:schemeClr val="tx1"/>
                </a:solidFill>
                <a:latin typeface="+mn-lt"/>
                <a:ea typeface="+mn-ea"/>
                <a:cs typeface="+mn-cs"/>
              </a:defRPr>
            </a:lvl6pPr>
            <a:lvl7pPr marL="228600" indent="-228600" algn="l" defTabSz="914400" rtl="0" eaLnBrk="1" latinLnBrk="0" hangingPunct="1">
              <a:lnSpc>
                <a:spcPct val="100000"/>
              </a:lnSpc>
              <a:spcBef>
                <a:spcPts val="600"/>
              </a:spcBef>
              <a:buFont typeface="+mj-lt"/>
              <a:buAutoNum type="alphaLcParenR"/>
              <a:defRPr sz="1000" kern="1200" baseline="0">
                <a:solidFill>
                  <a:schemeClr val="tx1"/>
                </a:solidFill>
                <a:latin typeface="+mn-lt"/>
                <a:ea typeface="+mn-ea"/>
                <a:cs typeface="+mn-cs"/>
              </a:defRPr>
            </a:lvl7pPr>
            <a:lvl8pPr marL="18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200" kern="1200" baseline="0">
                <a:solidFill>
                  <a:schemeClr val="tx1"/>
                </a:solidFill>
                <a:latin typeface="+mj-lt"/>
                <a:ea typeface="+mn-ea"/>
                <a:cs typeface="+mn-cs"/>
              </a:defRPr>
            </a:lvl9pPr>
          </a:lstStyle>
          <a:p>
            <a:pPr marL="0" indent="0">
              <a:buFont typeface="Arial" panose="020B0604020202020204" pitchFamily="34" charset="0"/>
              <a:buNone/>
            </a:pPr>
            <a:endParaRPr lang="da-DK" sz="1600" b="1" dirty="0" smtClean="0"/>
          </a:p>
          <a:p>
            <a:pPr marL="0" indent="0">
              <a:buFont typeface="Arial" panose="020B0604020202020204" pitchFamily="34" charset="0"/>
              <a:buNone/>
            </a:pPr>
            <a:endParaRPr lang="da-DK" sz="1600" b="1" dirty="0" smtClean="0"/>
          </a:p>
          <a:p>
            <a:pPr marL="0" indent="0">
              <a:buFont typeface="Arial" panose="020B0604020202020204" pitchFamily="34" charset="0"/>
              <a:buNone/>
            </a:pPr>
            <a:r>
              <a:rPr lang="da-DK" sz="1600" b="1" dirty="0" smtClean="0"/>
              <a:t>Gode pointer:</a:t>
            </a:r>
          </a:p>
          <a:p>
            <a:r>
              <a:rPr lang="da-DK" sz="1600" dirty="0" smtClean="0"/>
              <a:t>I kan hjælpe hinanden i klassen med at lave en skabelon til prøven. </a:t>
            </a:r>
          </a:p>
          <a:p>
            <a:r>
              <a:rPr lang="da-DK" sz="1600" dirty="0" smtClean="0"/>
              <a:t>Skabelonen skal indeholde et sidehovedet med bestemte oplysninger. Det ved din skole besked om.</a:t>
            </a:r>
          </a:p>
          <a:p>
            <a:r>
              <a:rPr lang="da-DK" sz="1600" dirty="0" smtClean="0"/>
              <a:t>Når du benytter skabelonen til prøven, skal du justere den i forhold til antallet af delopgaver.</a:t>
            </a:r>
          </a:p>
          <a:p>
            <a:endParaRPr lang="da-DK" sz="1600" dirty="0"/>
          </a:p>
          <a:p>
            <a:pPr marL="0" indent="0">
              <a:buFont typeface="Arial" panose="020B0604020202020204" pitchFamily="34" charset="0"/>
              <a:buNone/>
            </a:pPr>
            <a:endParaRPr lang="da-DK" sz="1600" dirty="0" smtClean="0"/>
          </a:p>
          <a:p>
            <a:pPr marL="0" indent="0">
              <a:buFont typeface="Arial" panose="020B0604020202020204" pitchFamily="34" charset="0"/>
              <a:buNone/>
            </a:pPr>
            <a:endParaRPr lang="da-DK" sz="1600" dirty="0"/>
          </a:p>
        </p:txBody>
      </p:sp>
      <p:pic>
        <p:nvPicPr>
          <p:cNvPr id="17" name="Billede 16"/>
          <p:cNvPicPr>
            <a:picLocks noChangeAspect="1"/>
          </p:cNvPicPr>
          <p:nvPr/>
        </p:nvPicPr>
        <p:blipFill>
          <a:blip r:embed="rId3"/>
          <a:stretch>
            <a:fillRect/>
          </a:stretch>
        </p:blipFill>
        <p:spPr>
          <a:xfrm>
            <a:off x="539748" y="1097280"/>
            <a:ext cx="5993132" cy="3787234"/>
          </a:xfrm>
          <a:prstGeom prst="rect">
            <a:avLst/>
          </a:prstGeom>
          <a:ln>
            <a:noFill/>
          </a:ln>
          <a:effectLst>
            <a:outerShdw blurRad="292100" dist="139700" dir="2700000" algn="tl" rotWithShape="0">
              <a:srgbClr val="333333">
                <a:alpha val="65000"/>
              </a:srgbClr>
            </a:outerShdw>
          </a:effectLst>
        </p:spPr>
      </p:pic>
      <p:pic>
        <p:nvPicPr>
          <p:cNvPr id="18" name="Billede 17"/>
          <p:cNvPicPr>
            <a:picLocks noChangeAspect="1"/>
          </p:cNvPicPr>
          <p:nvPr/>
        </p:nvPicPr>
        <p:blipFill>
          <a:blip r:embed="rId4"/>
          <a:stretch>
            <a:fillRect/>
          </a:stretch>
        </p:blipFill>
        <p:spPr>
          <a:xfrm>
            <a:off x="2879369" y="3226760"/>
            <a:ext cx="5993132" cy="44305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971651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Opgavetyper i prøven</a:t>
            </a:r>
            <a:endParaRPr lang="da-DK" dirty="0"/>
          </a:p>
        </p:txBody>
      </p:sp>
      <p:sp>
        <p:nvSpPr>
          <p:cNvPr id="3" name="Pladsholder til indhold 2"/>
          <p:cNvSpPr>
            <a:spLocks noGrp="1"/>
          </p:cNvSpPr>
          <p:nvPr>
            <p:ph sz="half" idx="1"/>
          </p:nvPr>
        </p:nvSpPr>
        <p:spPr/>
        <p:txBody>
          <a:bodyPr/>
          <a:lstStyle/>
          <a:p>
            <a:pPr marL="0" indent="0">
              <a:buNone/>
            </a:pPr>
            <a:r>
              <a:rPr lang="da-DK" dirty="0" smtClean="0"/>
              <a:t>Opgaverne i prøven med hjælpemidler tager udgangspunkt i et eller fle</a:t>
            </a:r>
            <a:r>
              <a:rPr lang="da-DK" dirty="0"/>
              <a:t>r</a:t>
            </a:r>
            <a:r>
              <a:rPr lang="da-DK" dirty="0" smtClean="0"/>
              <a:t>e temaer. Enkelte opgaver handler om ren matematik.</a:t>
            </a:r>
          </a:p>
          <a:p>
            <a:pPr marL="0" indent="0">
              <a:buNone/>
            </a:pPr>
            <a:r>
              <a:rPr lang="da-DK" dirty="0" smtClean="0"/>
              <a:t>I opgavesættet skal du læse teksten, men også benytte oplysninger fra fx tegninger, figurer, skemaer, grafer og lignende.</a:t>
            </a:r>
          </a:p>
          <a:p>
            <a:pPr marL="0" indent="0">
              <a:buNone/>
            </a:pPr>
            <a:r>
              <a:rPr lang="da-DK" dirty="0" smtClean="0"/>
              <a:t>De enkelte delopgaver har forskellige sværhedsgrader. Delopgave 1 i alle opgaverne er ofte en delopgave, hvor særhedsgraden ikke er så høj.</a:t>
            </a:r>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25</a:t>
            </a:fld>
            <a:endParaRPr lang="da-DK" dirty="0"/>
          </a:p>
        </p:txBody>
      </p:sp>
      <p:sp>
        <p:nvSpPr>
          <p:cNvPr id="7" name="Pladsholder til tekst 6"/>
          <p:cNvSpPr>
            <a:spLocks noGrp="1"/>
          </p:cNvSpPr>
          <p:nvPr>
            <p:ph type="body" sz="quarter" idx="13"/>
          </p:nvPr>
        </p:nvSpPr>
        <p:spPr/>
        <p:txBody>
          <a:bodyPr/>
          <a:lstStyle/>
          <a:p>
            <a:endParaRPr lang="da-DK"/>
          </a:p>
        </p:txBody>
      </p:sp>
      <p:sp>
        <p:nvSpPr>
          <p:cNvPr id="8" name="Pladsholder til indhold 3"/>
          <p:cNvSpPr txBox="1">
            <a:spLocks/>
          </p:cNvSpPr>
          <p:nvPr/>
        </p:nvSpPr>
        <p:spPr>
          <a:xfrm>
            <a:off x="9208545" y="1097280"/>
            <a:ext cx="2893807" cy="5220720"/>
          </a:xfrm>
          <a:prstGeom prst="rect">
            <a:avLst/>
          </a:prstGeom>
        </p:spPr>
        <p:txBody>
          <a:bodyPr vert="horz" lIns="0" tIns="0" rIns="0" bIns="0" rtlCol="0" anchor="b">
            <a:noAutofit/>
          </a:bodyPr>
          <a:lstStyle>
            <a:lvl1pPr marL="180000" indent="-1800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Char char="​"/>
              <a:defRPr sz="2000" b="1" kern="1200">
                <a:solidFill>
                  <a:schemeClr val="tx1"/>
                </a:solidFill>
                <a:latin typeface="+mn-lt"/>
                <a:ea typeface="+mn-ea"/>
                <a:cs typeface="+mn-cs"/>
              </a:defRPr>
            </a:lvl4pPr>
            <a:lvl5pPr marL="0" indent="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180000" indent="-180000" algn="l" defTabSz="914400" rtl="0" eaLnBrk="1" latinLnBrk="0" hangingPunct="1">
              <a:lnSpc>
                <a:spcPct val="100000"/>
              </a:lnSpc>
              <a:spcBef>
                <a:spcPts val="600"/>
              </a:spcBef>
              <a:buFont typeface="+mj-lt"/>
              <a:buAutoNum type="arabicParenR"/>
              <a:defRPr sz="1000" kern="1200">
                <a:solidFill>
                  <a:schemeClr val="tx1"/>
                </a:solidFill>
                <a:latin typeface="+mn-lt"/>
                <a:ea typeface="+mn-ea"/>
                <a:cs typeface="+mn-cs"/>
              </a:defRPr>
            </a:lvl6pPr>
            <a:lvl7pPr marL="228600" indent="-228600" algn="l" defTabSz="914400" rtl="0" eaLnBrk="1" latinLnBrk="0" hangingPunct="1">
              <a:lnSpc>
                <a:spcPct val="100000"/>
              </a:lnSpc>
              <a:spcBef>
                <a:spcPts val="600"/>
              </a:spcBef>
              <a:buFont typeface="+mj-lt"/>
              <a:buAutoNum type="alphaLcParenR"/>
              <a:defRPr sz="1000" kern="1200" baseline="0">
                <a:solidFill>
                  <a:schemeClr val="tx1"/>
                </a:solidFill>
                <a:latin typeface="+mn-lt"/>
                <a:ea typeface="+mn-ea"/>
                <a:cs typeface="+mn-cs"/>
              </a:defRPr>
            </a:lvl7pPr>
            <a:lvl8pPr marL="18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200" kern="1200" baseline="0">
                <a:solidFill>
                  <a:schemeClr val="tx1"/>
                </a:solidFill>
                <a:latin typeface="+mj-lt"/>
                <a:ea typeface="+mn-ea"/>
                <a:cs typeface="+mn-cs"/>
              </a:defRPr>
            </a:lvl9pPr>
          </a:lstStyle>
          <a:p>
            <a:pPr marL="0" indent="0">
              <a:buFont typeface="Arial" panose="020B0604020202020204" pitchFamily="34" charset="0"/>
              <a:buNone/>
            </a:pPr>
            <a:endParaRPr lang="da-DK" sz="1600" b="1" dirty="0" smtClean="0"/>
          </a:p>
          <a:p>
            <a:pPr marL="0" indent="0">
              <a:buFont typeface="Arial" panose="020B0604020202020204" pitchFamily="34" charset="0"/>
              <a:buNone/>
            </a:pPr>
            <a:endParaRPr lang="da-DK" sz="1600" b="1" dirty="0" smtClean="0"/>
          </a:p>
          <a:p>
            <a:pPr marL="0" indent="0">
              <a:buFont typeface="Arial" panose="020B0604020202020204" pitchFamily="34" charset="0"/>
              <a:buNone/>
            </a:pPr>
            <a:r>
              <a:rPr lang="da-DK" sz="1600" b="1" dirty="0" smtClean="0"/>
              <a:t>God pointe:</a:t>
            </a:r>
          </a:p>
          <a:p>
            <a:r>
              <a:rPr lang="da-DK" sz="1600" dirty="0" smtClean="0"/>
              <a:t>Vær opmærksom på, at det ikke kun er i teksten, du får oplysninger, du skal bruge.</a:t>
            </a:r>
          </a:p>
          <a:p>
            <a:r>
              <a:rPr lang="da-DK" sz="1600" dirty="0" smtClean="0"/>
              <a:t>De sidste opgaver i sættet har delopgaver, der ikke opfattes som så svære. Det er vigtigt at du også får arbejdet med dem.</a:t>
            </a:r>
          </a:p>
          <a:p>
            <a:endParaRPr lang="da-DK" sz="1600" dirty="0" smtClean="0"/>
          </a:p>
          <a:p>
            <a:endParaRPr lang="da-DK" sz="1600" dirty="0" smtClean="0"/>
          </a:p>
          <a:p>
            <a:pPr marL="0" indent="0">
              <a:buFont typeface="Arial" panose="020B0604020202020204" pitchFamily="34" charset="0"/>
              <a:buNone/>
            </a:pPr>
            <a:endParaRPr lang="da-DK" sz="1600" dirty="0" smtClean="0"/>
          </a:p>
          <a:p>
            <a:pPr marL="0" indent="0">
              <a:buFont typeface="Arial" panose="020B0604020202020204" pitchFamily="34" charset="0"/>
              <a:buNone/>
            </a:pPr>
            <a:endParaRPr lang="da-DK" sz="1600" dirty="0" smtClean="0"/>
          </a:p>
          <a:p>
            <a:pPr marL="0" indent="0">
              <a:buFont typeface="Arial" panose="020B0604020202020204" pitchFamily="34" charset="0"/>
              <a:buNone/>
            </a:pPr>
            <a:endParaRPr lang="da-DK" sz="1600" dirty="0"/>
          </a:p>
        </p:txBody>
      </p:sp>
    </p:spTree>
    <p:extLst>
      <p:ext uri="{BB962C8B-B14F-4D97-AF65-F5344CB8AC3E}">
        <p14:creationId xmlns:p14="http://schemas.microsoft.com/office/powerpoint/2010/main" val="23404082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Matematiske problemer</a:t>
            </a:r>
            <a:endParaRPr lang="da-DK" dirty="0"/>
          </a:p>
        </p:txBody>
      </p:sp>
      <p:sp>
        <p:nvSpPr>
          <p:cNvPr id="3" name="Pladsholder til indhold 2"/>
          <p:cNvSpPr>
            <a:spLocks noGrp="1"/>
          </p:cNvSpPr>
          <p:nvPr>
            <p:ph sz="half" idx="1"/>
          </p:nvPr>
        </p:nvSpPr>
        <p:spPr/>
        <p:txBody>
          <a:bodyPr/>
          <a:lstStyle/>
          <a:p>
            <a:pPr marL="0" indent="0">
              <a:buNone/>
            </a:pPr>
            <a:r>
              <a:rPr lang="da-DK" dirty="0" smtClean="0"/>
              <a:t>Opgaverne i prøven med hjælpemidler er matematiske problemstillinger, som du skal løse. </a:t>
            </a:r>
          </a:p>
          <a:p>
            <a:pPr marL="0" indent="0">
              <a:buNone/>
            </a:pPr>
            <a:r>
              <a:rPr lang="da-DK" dirty="0" smtClean="0"/>
              <a:t>Når du løser matematiske problemstillinger kan du hente hjælp fra følgende punkter:</a:t>
            </a:r>
          </a:p>
          <a:p>
            <a:pPr marL="0" indent="0">
              <a:buNone/>
            </a:pPr>
            <a:endParaRPr lang="da-DK" dirty="0" smtClean="0"/>
          </a:p>
          <a:p>
            <a:pPr lvl="1">
              <a:buFont typeface="+mj-lt"/>
              <a:buAutoNum type="arabicPeriod"/>
            </a:pPr>
            <a:r>
              <a:rPr lang="da-DK" sz="2000" b="1" dirty="0" smtClean="0"/>
              <a:t> Læs </a:t>
            </a:r>
            <a:r>
              <a:rPr lang="da-DK" sz="2000" b="1" dirty="0"/>
              <a:t>opgaven </a:t>
            </a:r>
            <a:r>
              <a:rPr lang="da-DK" sz="2000" b="1" dirty="0" smtClean="0"/>
              <a:t>grundigt – forstå problemet</a:t>
            </a:r>
            <a:endParaRPr lang="da-DK" sz="2000" b="1" dirty="0"/>
          </a:p>
          <a:p>
            <a:pPr lvl="1">
              <a:buFont typeface="+mj-lt"/>
              <a:buAutoNum type="arabicPeriod"/>
            </a:pPr>
            <a:r>
              <a:rPr lang="da-DK" sz="2000" b="1" dirty="0" smtClean="0"/>
              <a:t> Lav en plan og begynd </a:t>
            </a:r>
            <a:r>
              <a:rPr lang="da-DK" sz="2000" b="1" dirty="0"/>
              <a:t>regnearbejdet</a:t>
            </a:r>
          </a:p>
          <a:p>
            <a:pPr lvl="1">
              <a:buFont typeface="+mj-lt"/>
              <a:buAutoNum type="arabicPeriod"/>
            </a:pPr>
            <a:r>
              <a:rPr lang="da-DK" sz="2000" b="1" dirty="0" smtClean="0"/>
              <a:t> Skriv, </a:t>
            </a:r>
            <a:r>
              <a:rPr lang="da-DK" sz="2000" b="1" dirty="0"/>
              <a:t>hvordan du kommer frem til dit resultat</a:t>
            </a:r>
          </a:p>
          <a:p>
            <a:pPr lvl="1">
              <a:buFont typeface="+mj-lt"/>
              <a:buAutoNum type="arabicPeriod"/>
            </a:pPr>
            <a:r>
              <a:rPr lang="da-DK" sz="2000" b="1" dirty="0" smtClean="0"/>
              <a:t> Lav </a:t>
            </a:r>
            <a:r>
              <a:rPr lang="da-DK" sz="2000" b="1" dirty="0"/>
              <a:t>et tydeligt </a:t>
            </a:r>
            <a:r>
              <a:rPr lang="da-DK" sz="2000" b="1" dirty="0" smtClean="0"/>
              <a:t>svar</a:t>
            </a:r>
          </a:p>
          <a:p>
            <a:pPr lvl="1">
              <a:buFont typeface="+mj-lt"/>
              <a:buAutoNum type="arabicPeriod"/>
            </a:pPr>
            <a:r>
              <a:rPr lang="da-DK" sz="2000" b="1" dirty="0" smtClean="0"/>
              <a:t> Tjek svaret – kan det passe?</a:t>
            </a:r>
            <a:endParaRPr lang="da-DK" sz="2000" b="1" dirty="0"/>
          </a:p>
          <a:p>
            <a:pPr marL="0" indent="0">
              <a:buNone/>
            </a:pPr>
            <a:endParaRPr lang="da-DK" dirty="0" smtClean="0"/>
          </a:p>
          <a:p>
            <a:pPr marL="0" indent="0">
              <a:buNone/>
            </a:pPr>
            <a:endParaRPr lang="da-DK" dirty="0" smtClean="0"/>
          </a:p>
          <a:p>
            <a:pPr marL="0" indent="0">
              <a:buNone/>
            </a:pPr>
            <a:endParaRPr lang="da-DK" dirty="0"/>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26</a:t>
            </a:fld>
            <a:endParaRPr lang="da-DK" dirty="0"/>
          </a:p>
        </p:txBody>
      </p:sp>
      <p:sp>
        <p:nvSpPr>
          <p:cNvPr id="7" name="Pladsholder til tekst 6"/>
          <p:cNvSpPr>
            <a:spLocks noGrp="1"/>
          </p:cNvSpPr>
          <p:nvPr>
            <p:ph type="body" sz="quarter" idx="13"/>
          </p:nvPr>
        </p:nvSpPr>
        <p:spPr/>
        <p:txBody>
          <a:bodyPr/>
          <a:lstStyle/>
          <a:p>
            <a:endParaRPr lang="da-DK"/>
          </a:p>
        </p:txBody>
      </p:sp>
      <p:sp>
        <p:nvSpPr>
          <p:cNvPr id="10" name="Pladsholder til indhold 3"/>
          <p:cNvSpPr txBox="1">
            <a:spLocks/>
          </p:cNvSpPr>
          <p:nvPr/>
        </p:nvSpPr>
        <p:spPr>
          <a:xfrm>
            <a:off x="9208545" y="1097280"/>
            <a:ext cx="2893807" cy="5220720"/>
          </a:xfrm>
          <a:prstGeom prst="rect">
            <a:avLst/>
          </a:prstGeom>
        </p:spPr>
        <p:txBody>
          <a:bodyPr vert="horz" lIns="0" tIns="0" rIns="0" bIns="0" rtlCol="0" anchor="b">
            <a:noAutofit/>
          </a:bodyPr>
          <a:lstStyle>
            <a:lvl1pPr marL="180000" indent="-1800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Char char="​"/>
              <a:defRPr sz="2000" b="1" kern="1200">
                <a:solidFill>
                  <a:schemeClr val="tx1"/>
                </a:solidFill>
                <a:latin typeface="+mn-lt"/>
                <a:ea typeface="+mn-ea"/>
                <a:cs typeface="+mn-cs"/>
              </a:defRPr>
            </a:lvl4pPr>
            <a:lvl5pPr marL="0" indent="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180000" indent="-180000" algn="l" defTabSz="914400" rtl="0" eaLnBrk="1" latinLnBrk="0" hangingPunct="1">
              <a:lnSpc>
                <a:spcPct val="100000"/>
              </a:lnSpc>
              <a:spcBef>
                <a:spcPts val="600"/>
              </a:spcBef>
              <a:buFont typeface="+mj-lt"/>
              <a:buAutoNum type="arabicParenR"/>
              <a:defRPr sz="1000" kern="1200">
                <a:solidFill>
                  <a:schemeClr val="tx1"/>
                </a:solidFill>
                <a:latin typeface="+mn-lt"/>
                <a:ea typeface="+mn-ea"/>
                <a:cs typeface="+mn-cs"/>
              </a:defRPr>
            </a:lvl6pPr>
            <a:lvl7pPr marL="228600" indent="-228600" algn="l" defTabSz="914400" rtl="0" eaLnBrk="1" latinLnBrk="0" hangingPunct="1">
              <a:lnSpc>
                <a:spcPct val="100000"/>
              </a:lnSpc>
              <a:spcBef>
                <a:spcPts val="600"/>
              </a:spcBef>
              <a:buFont typeface="+mj-lt"/>
              <a:buAutoNum type="alphaLcParenR"/>
              <a:defRPr sz="1000" kern="1200" baseline="0">
                <a:solidFill>
                  <a:schemeClr val="tx1"/>
                </a:solidFill>
                <a:latin typeface="+mn-lt"/>
                <a:ea typeface="+mn-ea"/>
                <a:cs typeface="+mn-cs"/>
              </a:defRPr>
            </a:lvl7pPr>
            <a:lvl8pPr marL="18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200" kern="1200" baseline="0">
                <a:solidFill>
                  <a:schemeClr val="tx1"/>
                </a:solidFill>
                <a:latin typeface="+mj-lt"/>
                <a:ea typeface="+mn-ea"/>
                <a:cs typeface="+mn-cs"/>
              </a:defRPr>
            </a:lvl9pPr>
          </a:lstStyle>
          <a:p>
            <a:pPr marL="0" indent="0">
              <a:buFont typeface="Arial" panose="020B0604020202020204" pitchFamily="34" charset="0"/>
              <a:buNone/>
            </a:pPr>
            <a:endParaRPr lang="da-DK" sz="1600" b="1" dirty="0" smtClean="0"/>
          </a:p>
          <a:p>
            <a:pPr marL="0" indent="0">
              <a:buFont typeface="Arial" panose="020B0604020202020204" pitchFamily="34" charset="0"/>
              <a:buNone/>
            </a:pPr>
            <a:endParaRPr lang="da-DK" sz="1600" b="1" dirty="0" smtClean="0"/>
          </a:p>
          <a:p>
            <a:pPr marL="0" indent="0">
              <a:buFont typeface="Arial" panose="020B0604020202020204" pitchFamily="34" charset="0"/>
              <a:buNone/>
            </a:pPr>
            <a:r>
              <a:rPr lang="da-DK" sz="1600" b="1" dirty="0" smtClean="0"/>
              <a:t>God pointe:</a:t>
            </a:r>
            <a:endParaRPr lang="da-DK" sz="1600" dirty="0" smtClean="0"/>
          </a:p>
          <a:p>
            <a:r>
              <a:rPr lang="da-DK" sz="1600" dirty="0" smtClean="0"/>
              <a:t>Du kan sammen med din lærer lave en guide til hvordan, du arbejder med delopgaverne (matematiske problemstillinger).</a:t>
            </a:r>
          </a:p>
          <a:p>
            <a:pPr marL="0" indent="0">
              <a:buNone/>
            </a:pPr>
            <a:endParaRPr lang="da-DK" sz="1600" dirty="0"/>
          </a:p>
          <a:p>
            <a:endParaRPr lang="da-DK" sz="1600" dirty="0" smtClean="0"/>
          </a:p>
          <a:p>
            <a:pPr marL="0" indent="0">
              <a:buNone/>
            </a:pPr>
            <a:endParaRPr lang="da-DK" sz="1600" dirty="0" smtClean="0"/>
          </a:p>
          <a:p>
            <a:pPr marL="0" indent="0">
              <a:buNone/>
            </a:pPr>
            <a:endParaRPr lang="da-DK" sz="1600" dirty="0" smtClean="0"/>
          </a:p>
          <a:p>
            <a:endParaRPr lang="da-DK" sz="1600" dirty="0" smtClean="0"/>
          </a:p>
          <a:p>
            <a:pPr marL="0" indent="0">
              <a:buFont typeface="Arial" panose="020B0604020202020204" pitchFamily="34" charset="0"/>
              <a:buNone/>
            </a:pPr>
            <a:endParaRPr lang="da-DK" sz="1600" dirty="0" smtClean="0"/>
          </a:p>
          <a:p>
            <a:pPr marL="0" indent="0">
              <a:buFont typeface="Arial" panose="020B0604020202020204" pitchFamily="34" charset="0"/>
              <a:buNone/>
            </a:pPr>
            <a:endParaRPr lang="da-DK" sz="1600" dirty="0" smtClean="0"/>
          </a:p>
          <a:p>
            <a:pPr marL="0" indent="0">
              <a:buFont typeface="Arial" panose="020B0604020202020204" pitchFamily="34" charset="0"/>
              <a:buNone/>
            </a:pPr>
            <a:endParaRPr lang="da-DK" sz="1600" dirty="0"/>
          </a:p>
        </p:txBody>
      </p:sp>
      <p:sp>
        <p:nvSpPr>
          <p:cNvPr id="12" name="Rektangel 11"/>
          <p:cNvSpPr/>
          <p:nvPr/>
        </p:nvSpPr>
        <p:spPr>
          <a:xfrm>
            <a:off x="539748" y="3433761"/>
            <a:ext cx="7277960" cy="230187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smtClean="0"/>
          </a:p>
        </p:txBody>
      </p:sp>
    </p:spTree>
    <p:extLst>
      <p:ext uri="{BB962C8B-B14F-4D97-AF65-F5344CB8AC3E}">
        <p14:creationId xmlns:p14="http://schemas.microsoft.com/office/powerpoint/2010/main" val="42873238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Opgavetype </a:t>
            </a:r>
            <a:r>
              <a:rPr lang="da-DK" dirty="0"/>
              <a:t>du sikkert vil møde</a:t>
            </a:r>
          </a:p>
        </p:txBody>
      </p:sp>
      <p:sp>
        <p:nvSpPr>
          <p:cNvPr id="3" name="Pladsholder til indhold 2"/>
          <p:cNvSpPr>
            <a:spLocks noGrp="1"/>
          </p:cNvSpPr>
          <p:nvPr>
            <p:ph sz="half" idx="1"/>
          </p:nvPr>
        </p:nvSpPr>
        <p:spPr/>
        <p:txBody>
          <a:bodyPr/>
          <a:lstStyle/>
          <a:p>
            <a:pPr marL="0" indent="0">
              <a:buNone/>
            </a:pPr>
            <a:r>
              <a:rPr lang="da-DK" b="1" dirty="0" smtClean="0"/>
              <a:t>Et-spørgsmåls-opgaver:</a:t>
            </a:r>
          </a:p>
          <a:p>
            <a:pPr marL="0" indent="0">
              <a:buNone/>
            </a:pPr>
            <a:r>
              <a:rPr lang="da-DK" dirty="0" smtClean="0"/>
              <a:t>I opgavetypen er der bare ét spørgsmål. Dvs. én delopgave.</a:t>
            </a:r>
            <a:endParaRPr lang="da-DK" dirty="0"/>
          </a:p>
          <a:p>
            <a:pPr marL="0" indent="0">
              <a:buNone/>
            </a:pPr>
            <a:r>
              <a:rPr lang="da-DK" dirty="0" smtClean="0"/>
              <a:t>Et-spørgsmåls-opgaverne kræver mere tid </a:t>
            </a:r>
            <a:r>
              <a:rPr lang="da-DK" dirty="0"/>
              <a:t>at arbejde med end de andre delopgaver</a:t>
            </a:r>
            <a:r>
              <a:rPr lang="da-DK" dirty="0" smtClean="0"/>
              <a:t>.</a:t>
            </a:r>
          </a:p>
          <a:p>
            <a:pPr marL="0" indent="0">
              <a:buNone/>
            </a:pPr>
            <a:r>
              <a:rPr lang="da-DK" dirty="0" smtClean="0"/>
              <a:t>Et-spørgsmåls-opgaver er en opgave, hvor der skal laves et længere begrundet svar, og der skal evt. findes flere løsninger.</a:t>
            </a:r>
            <a:endParaRPr lang="da-DK" dirty="0"/>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27</a:t>
            </a:fld>
            <a:endParaRPr lang="da-DK" dirty="0"/>
          </a:p>
        </p:txBody>
      </p:sp>
      <p:sp>
        <p:nvSpPr>
          <p:cNvPr id="7" name="Pladsholder til tekst 6"/>
          <p:cNvSpPr>
            <a:spLocks noGrp="1"/>
          </p:cNvSpPr>
          <p:nvPr>
            <p:ph type="body" sz="quarter" idx="13"/>
          </p:nvPr>
        </p:nvSpPr>
        <p:spPr/>
        <p:txBody>
          <a:bodyPr/>
          <a:lstStyle/>
          <a:p>
            <a:endParaRPr lang="da-DK"/>
          </a:p>
        </p:txBody>
      </p:sp>
      <p:sp>
        <p:nvSpPr>
          <p:cNvPr id="8" name="Pladsholder til indhold 3"/>
          <p:cNvSpPr txBox="1">
            <a:spLocks/>
          </p:cNvSpPr>
          <p:nvPr/>
        </p:nvSpPr>
        <p:spPr>
          <a:xfrm>
            <a:off x="9208545" y="1097280"/>
            <a:ext cx="2893807" cy="5220720"/>
          </a:xfrm>
          <a:prstGeom prst="rect">
            <a:avLst/>
          </a:prstGeom>
        </p:spPr>
        <p:txBody>
          <a:bodyPr vert="horz" lIns="0" tIns="0" rIns="0" bIns="0" rtlCol="0" anchor="b">
            <a:noAutofit/>
          </a:bodyPr>
          <a:lstStyle>
            <a:lvl1pPr marL="180000" indent="-1800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Char char="​"/>
              <a:defRPr sz="2000" b="1" kern="1200">
                <a:solidFill>
                  <a:schemeClr val="tx1"/>
                </a:solidFill>
                <a:latin typeface="+mn-lt"/>
                <a:ea typeface="+mn-ea"/>
                <a:cs typeface="+mn-cs"/>
              </a:defRPr>
            </a:lvl4pPr>
            <a:lvl5pPr marL="0" indent="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180000" indent="-180000" algn="l" defTabSz="914400" rtl="0" eaLnBrk="1" latinLnBrk="0" hangingPunct="1">
              <a:lnSpc>
                <a:spcPct val="100000"/>
              </a:lnSpc>
              <a:spcBef>
                <a:spcPts val="600"/>
              </a:spcBef>
              <a:buFont typeface="+mj-lt"/>
              <a:buAutoNum type="arabicParenR"/>
              <a:defRPr sz="1000" kern="1200">
                <a:solidFill>
                  <a:schemeClr val="tx1"/>
                </a:solidFill>
                <a:latin typeface="+mn-lt"/>
                <a:ea typeface="+mn-ea"/>
                <a:cs typeface="+mn-cs"/>
              </a:defRPr>
            </a:lvl6pPr>
            <a:lvl7pPr marL="228600" indent="-228600" algn="l" defTabSz="914400" rtl="0" eaLnBrk="1" latinLnBrk="0" hangingPunct="1">
              <a:lnSpc>
                <a:spcPct val="100000"/>
              </a:lnSpc>
              <a:spcBef>
                <a:spcPts val="600"/>
              </a:spcBef>
              <a:buFont typeface="+mj-lt"/>
              <a:buAutoNum type="alphaLcParenR"/>
              <a:defRPr sz="1000" kern="1200" baseline="0">
                <a:solidFill>
                  <a:schemeClr val="tx1"/>
                </a:solidFill>
                <a:latin typeface="+mn-lt"/>
                <a:ea typeface="+mn-ea"/>
                <a:cs typeface="+mn-cs"/>
              </a:defRPr>
            </a:lvl7pPr>
            <a:lvl8pPr marL="18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200" kern="1200" baseline="0">
                <a:solidFill>
                  <a:schemeClr val="tx1"/>
                </a:solidFill>
                <a:latin typeface="+mj-lt"/>
                <a:ea typeface="+mn-ea"/>
                <a:cs typeface="+mn-cs"/>
              </a:defRPr>
            </a:lvl9pPr>
          </a:lstStyle>
          <a:p>
            <a:pPr marL="0" indent="0">
              <a:buFont typeface="Arial" panose="020B0604020202020204" pitchFamily="34" charset="0"/>
              <a:buNone/>
            </a:pPr>
            <a:endParaRPr lang="da-DK" sz="1600" b="1" dirty="0" smtClean="0"/>
          </a:p>
          <a:p>
            <a:pPr marL="0" indent="0">
              <a:buFont typeface="Arial" panose="020B0604020202020204" pitchFamily="34" charset="0"/>
              <a:buNone/>
            </a:pPr>
            <a:endParaRPr lang="da-DK" sz="1600" b="1" dirty="0" smtClean="0"/>
          </a:p>
          <a:p>
            <a:pPr marL="0" indent="0">
              <a:buFont typeface="Arial" panose="020B0604020202020204" pitchFamily="34" charset="0"/>
              <a:buNone/>
            </a:pPr>
            <a:r>
              <a:rPr lang="da-DK" sz="1600" b="1" dirty="0" smtClean="0"/>
              <a:t>God pointe:</a:t>
            </a:r>
            <a:endParaRPr lang="da-DK" sz="1600" dirty="0" smtClean="0"/>
          </a:p>
          <a:p>
            <a:r>
              <a:rPr lang="da-DK" sz="1600" dirty="0" smtClean="0"/>
              <a:t>Et-spørgsmåls-opgaven indeholder nogle gange ikke så meget tekst.</a:t>
            </a:r>
          </a:p>
          <a:p>
            <a:r>
              <a:rPr lang="da-DK" sz="1600" dirty="0" smtClean="0"/>
              <a:t>Et-spørgsmåls-opgaven er designet, så mange elever kan svare på dele af opgaven, og derfor er det vigtigt, at du prøver at arbejde med opgaven.</a:t>
            </a:r>
          </a:p>
          <a:p>
            <a:endParaRPr lang="da-DK" sz="1600" dirty="0" smtClean="0"/>
          </a:p>
          <a:p>
            <a:pPr marL="0" indent="0">
              <a:buFont typeface="Arial" panose="020B0604020202020204" pitchFamily="34" charset="0"/>
              <a:buNone/>
            </a:pPr>
            <a:endParaRPr lang="da-DK" sz="1600" dirty="0" smtClean="0"/>
          </a:p>
          <a:p>
            <a:pPr marL="0" indent="0">
              <a:buFont typeface="Arial" panose="020B0604020202020204" pitchFamily="34" charset="0"/>
              <a:buNone/>
            </a:pPr>
            <a:endParaRPr lang="da-DK" sz="1600" dirty="0" smtClean="0"/>
          </a:p>
          <a:p>
            <a:pPr marL="0" indent="0">
              <a:buFont typeface="Arial" panose="020B0604020202020204" pitchFamily="34" charset="0"/>
              <a:buNone/>
            </a:pPr>
            <a:endParaRPr lang="da-DK" sz="1600" dirty="0"/>
          </a:p>
        </p:txBody>
      </p:sp>
    </p:spTree>
    <p:extLst>
      <p:ext uri="{BB962C8B-B14F-4D97-AF65-F5344CB8AC3E}">
        <p14:creationId xmlns:p14="http://schemas.microsoft.com/office/powerpoint/2010/main" val="29631874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Opgavens højeste pointtal</a:t>
            </a:r>
            <a:endParaRPr lang="da-DK" dirty="0"/>
          </a:p>
        </p:txBody>
      </p:sp>
      <p:sp>
        <p:nvSpPr>
          <p:cNvPr id="3" name="Pladsholder til indhold 2"/>
          <p:cNvSpPr>
            <a:spLocks noGrp="1"/>
          </p:cNvSpPr>
          <p:nvPr>
            <p:ph sz="half" idx="1"/>
          </p:nvPr>
        </p:nvSpPr>
        <p:spPr/>
        <p:txBody>
          <a:bodyPr/>
          <a:lstStyle/>
          <a:p>
            <a:endParaRPr lang="da-DK"/>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28</a:t>
            </a:fld>
            <a:endParaRPr lang="da-DK" dirty="0"/>
          </a:p>
        </p:txBody>
      </p:sp>
      <p:sp>
        <p:nvSpPr>
          <p:cNvPr id="7" name="Pladsholder til tekst 6"/>
          <p:cNvSpPr>
            <a:spLocks noGrp="1"/>
          </p:cNvSpPr>
          <p:nvPr>
            <p:ph type="body" sz="quarter" idx="13"/>
          </p:nvPr>
        </p:nvSpPr>
        <p:spPr/>
        <p:txBody>
          <a:bodyPr/>
          <a:lstStyle/>
          <a:p>
            <a:endParaRPr lang="da-DK"/>
          </a:p>
        </p:txBody>
      </p:sp>
      <p:pic>
        <p:nvPicPr>
          <p:cNvPr id="8" name="Billede 7"/>
          <p:cNvPicPr>
            <a:picLocks noChangeAspect="1"/>
          </p:cNvPicPr>
          <p:nvPr/>
        </p:nvPicPr>
        <p:blipFill>
          <a:blip r:embed="rId3"/>
          <a:stretch>
            <a:fillRect/>
          </a:stretch>
        </p:blipFill>
        <p:spPr>
          <a:xfrm>
            <a:off x="2174208" y="1765100"/>
            <a:ext cx="3390900" cy="4619625"/>
          </a:xfrm>
          <a:prstGeom prst="rect">
            <a:avLst/>
          </a:prstGeom>
        </p:spPr>
      </p:pic>
      <p:sp>
        <p:nvSpPr>
          <p:cNvPr id="9" name="Pladsholder til indhold 3"/>
          <p:cNvSpPr txBox="1">
            <a:spLocks/>
          </p:cNvSpPr>
          <p:nvPr/>
        </p:nvSpPr>
        <p:spPr>
          <a:xfrm>
            <a:off x="9208545" y="1097280"/>
            <a:ext cx="2893807" cy="5220720"/>
          </a:xfrm>
          <a:prstGeom prst="rect">
            <a:avLst/>
          </a:prstGeom>
        </p:spPr>
        <p:txBody>
          <a:bodyPr vert="horz" lIns="0" tIns="0" rIns="0" bIns="0" rtlCol="0" anchor="b">
            <a:noAutofit/>
          </a:bodyPr>
          <a:lstStyle>
            <a:lvl1pPr marL="180000" indent="-1800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Char char="​"/>
              <a:defRPr sz="2000" b="1" kern="1200">
                <a:solidFill>
                  <a:schemeClr val="tx1"/>
                </a:solidFill>
                <a:latin typeface="+mn-lt"/>
                <a:ea typeface="+mn-ea"/>
                <a:cs typeface="+mn-cs"/>
              </a:defRPr>
            </a:lvl4pPr>
            <a:lvl5pPr marL="0" indent="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180000" indent="-180000" algn="l" defTabSz="914400" rtl="0" eaLnBrk="1" latinLnBrk="0" hangingPunct="1">
              <a:lnSpc>
                <a:spcPct val="100000"/>
              </a:lnSpc>
              <a:spcBef>
                <a:spcPts val="600"/>
              </a:spcBef>
              <a:buFont typeface="+mj-lt"/>
              <a:buAutoNum type="arabicParenR"/>
              <a:defRPr sz="1000" kern="1200">
                <a:solidFill>
                  <a:schemeClr val="tx1"/>
                </a:solidFill>
                <a:latin typeface="+mn-lt"/>
                <a:ea typeface="+mn-ea"/>
                <a:cs typeface="+mn-cs"/>
              </a:defRPr>
            </a:lvl6pPr>
            <a:lvl7pPr marL="228600" indent="-228600" algn="l" defTabSz="914400" rtl="0" eaLnBrk="1" latinLnBrk="0" hangingPunct="1">
              <a:lnSpc>
                <a:spcPct val="100000"/>
              </a:lnSpc>
              <a:spcBef>
                <a:spcPts val="600"/>
              </a:spcBef>
              <a:buFont typeface="+mj-lt"/>
              <a:buAutoNum type="alphaLcParenR"/>
              <a:defRPr sz="1000" kern="1200" baseline="0">
                <a:solidFill>
                  <a:schemeClr val="tx1"/>
                </a:solidFill>
                <a:latin typeface="+mn-lt"/>
                <a:ea typeface="+mn-ea"/>
                <a:cs typeface="+mn-cs"/>
              </a:defRPr>
            </a:lvl7pPr>
            <a:lvl8pPr marL="18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200" kern="1200" baseline="0">
                <a:solidFill>
                  <a:schemeClr val="tx1"/>
                </a:solidFill>
                <a:latin typeface="+mj-lt"/>
                <a:ea typeface="+mn-ea"/>
                <a:cs typeface="+mn-cs"/>
              </a:defRPr>
            </a:lvl9pPr>
          </a:lstStyle>
          <a:p>
            <a:pPr marL="0" indent="0">
              <a:buFont typeface="Arial" panose="020B0604020202020204" pitchFamily="34" charset="0"/>
              <a:buNone/>
            </a:pPr>
            <a:endParaRPr lang="da-DK" sz="1600" b="1" dirty="0" smtClean="0"/>
          </a:p>
          <a:p>
            <a:pPr marL="0" indent="0">
              <a:buFont typeface="Arial" panose="020B0604020202020204" pitchFamily="34" charset="0"/>
              <a:buNone/>
            </a:pPr>
            <a:endParaRPr lang="da-DK" sz="1600" b="1" dirty="0" smtClean="0"/>
          </a:p>
          <a:p>
            <a:pPr marL="0" indent="0">
              <a:buFont typeface="Arial" panose="020B0604020202020204" pitchFamily="34" charset="0"/>
              <a:buNone/>
            </a:pPr>
            <a:r>
              <a:rPr lang="da-DK" sz="1600" b="1" dirty="0" smtClean="0"/>
              <a:t>God pointe:</a:t>
            </a:r>
          </a:p>
          <a:p>
            <a:r>
              <a:rPr lang="da-DK" sz="1600" dirty="0" smtClean="0"/>
              <a:t>Øverst på siden i prøven kan du se, hvor mange point hele opgaven højst kan give.</a:t>
            </a:r>
          </a:p>
          <a:p>
            <a:r>
              <a:rPr lang="da-DK" sz="1600" dirty="0" smtClean="0"/>
              <a:t>Det er vigtigt at være opmærksom på  pointtallet. Pointtallet kan hjælpe dig med at vurdere, hvor meget tid du skal bruge på opgaverne.</a:t>
            </a:r>
          </a:p>
          <a:p>
            <a:endParaRPr lang="da-DK" sz="1600" dirty="0"/>
          </a:p>
          <a:p>
            <a:pPr marL="0" indent="0">
              <a:buNone/>
            </a:pPr>
            <a:endParaRPr lang="da-DK" sz="1600" dirty="0"/>
          </a:p>
          <a:p>
            <a:pPr marL="0" indent="0">
              <a:buFont typeface="Arial" panose="020B0604020202020204" pitchFamily="34" charset="0"/>
              <a:buNone/>
            </a:pPr>
            <a:endParaRPr lang="da-DK" sz="1600" dirty="0" smtClean="0"/>
          </a:p>
          <a:p>
            <a:pPr marL="0" indent="0">
              <a:buFont typeface="Arial" panose="020B0604020202020204" pitchFamily="34" charset="0"/>
              <a:buNone/>
            </a:pPr>
            <a:endParaRPr lang="da-DK" sz="1600" dirty="0"/>
          </a:p>
        </p:txBody>
      </p:sp>
    </p:spTree>
    <p:extLst>
      <p:ext uri="{BB962C8B-B14F-4D97-AF65-F5344CB8AC3E}">
        <p14:creationId xmlns:p14="http://schemas.microsoft.com/office/powerpoint/2010/main" val="1766002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Tegninger og grafer i din prøve</a:t>
            </a:r>
            <a:endParaRPr lang="da-DK" dirty="0"/>
          </a:p>
        </p:txBody>
      </p:sp>
      <p:sp>
        <p:nvSpPr>
          <p:cNvPr id="3" name="Pladsholder til indhold 2"/>
          <p:cNvSpPr>
            <a:spLocks noGrp="1"/>
          </p:cNvSpPr>
          <p:nvPr>
            <p:ph sz="half" idx="1"/>
          </p:nvPr>
        </p:nvSpPr>
        <p:spPr/>
        <p:txBody>
          <a:bodyPr/>
          <a:lstStyle/>
          <a:p>
            <a:pPr marL="0" indent="0">
              <a:buNone/>
            </a:pPr>
            <a:r>
              <a:rPr lang="da-DK" dirty="0" smtClean="0"/>
              <a:t>Når du indsætter grafer og tegninger, er det vigtigt:</a:t>
            </a:r>
          </a:p>
          <a:p>
            <a:r>
              <a:rPr lang="da-DK" dirty="0" smtClean="0"/>
              <a:t>At de er i en størrelse, så det, de skal vise, kan ses. Fx hvis der skal aflæses en søjle i et diagram, er det vigtigt, at tallene i diagrammet kan ses og kan læses. </a:t>
            </a:r>
          </a:p>
          <a:p>
            <a:r>
              <a:rPr lang="da-DK" dirty="0" smtClean="0"/>
              <a:t>At de oplysningen, som opgaven vil have skal være med, også er med på din tegning. Fx kan opgaven stille krav om, at der er mål på en tegning af en figur.</a:t>
            </a:r>
          </a:p>
          <a:p>
            <a:r>
              <a:rPr lang="da-DK" dirty="0" smtClean="0"/>
              <a:t>At du måske skriver med ord, hvad din tegning viser eller hvad du har aflæst i fx et diagram. </a:t>
            </a:r>
          </a:p>
          <a:p>
            <a:endParaRPr lang="da-DK" dirty="0" smtClean="0"/>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29</a:t>
            </a:fld>
            <a:endParaRPr lang="da-DK" dirty="0"/>
          </a:p>
        </p:txBody>
      </p:sp>
      <p:sp>
        <p:nvSpPr>
          <p:cNvPr id="7" name="Pladsholder til tekst 6"/>
          <p:cNvSpPr>
            <a:spLocks noGrp="1"/>
          </p:cNvSpPr>
          <p:nvPr>
            <p:ph type="body" sz="quarter" idx="13"/>
          </p:nvPr>
        </p:nvSpPr>
        <p:spPr/>
        <p:txBody>
          <a:bodyPr/>
          <a:lstStyle/>
          <a:p>
            <a:endParaRPr lang="da-DK"/>
          </a:p>
        </p:txBody>
      </p:sp>
      <p:sp>
        <p:nvSpPr>
          <p:cNvPr id="8" name="Pladsholder til indhold 3"/>
          <p:cNvSpPr txBox="1">
            <a:spLocks/>
          </p:cNvSpPr>
          <p:nvPr/>
        </p:nvSpPr>
        <p:spPr>
          <a:xfrm>
            <a:off x="9208545" y="1097280"/>
            <a:ext cx="2893807" cy="5220720"/>
          </a:xfrm>
          <a:prstGeom prst="rect">
            <a:avLst/>
          </a:prstGeom>
        </p:spPr>
        <p:txBody>
          <a:bodyPr vert="horz" lIns="0" tIns="0" rIns="0" bIns="0" rtlCol="0" anchor="b">
            <a:noAutofit/>
          </a:bodyPr>
          <a:lstStyle>
            <a:lvl1pPr marL="180000" indent="-1800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Char char="​"/>
              <a:defRPr sz="2000" b="1" kern="1200">
                <a:solidFill>
                  <a:schemeClr val="tx1"/>
                </a:solidFill>
                <a:latin typeface="+mn-lt"/>
                <a:ea typeface="+mn-ea"/>
                <a:cs typeface="+mn-cs"/>
              </a:defRPr>
            </a:lvl4pPr>
            <a:lvl5pPr marL="0" indent="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180000" indent="-180000" algn="l" defTabSz="914400" rtl="0" eaLnBrk="1" latinLnBrk="0" hangingPunct="1">
              <a:lnSpc>
                <a:spcPct val="100000"/>
              </a:lnSpc>
              <a:spcBef>
                <a:spcPts val="600"/>
              </a:spcBef>
              <a:buFont typeface="+mj-lt"/>
              <a:buAutoNum type="arabicParenR"/>
              <a:defRPr sz="1000" kern="1200">
                <a:solidFill>
                  <a:schemeClr val="tx1"/>
                </a:solidFill>
                <a:latin typeface="+mn-lt"/>
                <a:ea typeface="+mn-ea"/>
                <a:cs typeface="+mn-cs"/>
              </a:defRPr>
            </a:lvl6pPr>
            <a:lvl7pPr marL="228600" indent="-228600" algn="l" defTabSz="914400" rtl="0" eaLnBrk="1" latinLnBrk="0" hangingPunct="1">
              <a:lnSpc>
                <a:spcPct val="100000"/>
              </a:lnSpc>
              <a:spcBef>
                <a:spcPts val="600"/>
              </a:spcBef>
              <a:buFont typeface="+mj-lt"/>
              <a:buAutoNum type="alphaLcParenR"/>
              <a:defRPr sz="1000" kern="1200" baseline="0">
                <a:solidFill>
                  <a:schemeClr val="tx1"/>
                </a:solidFill>
                <a:latin typeface="+mn-lt"/>
                <a:ea typeface="+mn-ea"/>
                <a:cs typeface="+mn-cs"/>
              </a:defRPr>
            </a:lvl7pPr>
            <a:lvl8pPr marL="18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200" kern="1200" baseline="0">
                <a:solidFill>
                  <a:schemeClr val="tx1"/>
                </a:solidFill>
                <a:latin typeface="+mj-lt"/>
                <a:ea typeface="+mn-ea"/>
                <a:cs typeface="+mn-cs"/>
              </a:defRPr>
            </a:lvl9pPr>
          </a:lstStyle>
          <a:p>
            <a:pPr marL="0" indent="0">
              <a:buFont typeface="Arial" panose="020B0604020202020204" pitchFamily="34" charset="0"/>
              <a:buNone/>
            </a:pPr>
            <a:endParaRPr lang="da-DK" sz="1600" b="1" dirty="0" smtClean="0"/>
          </a:p>
          <a:p>
            <a:pPr marL="0" indent="0">
              <a:buFont typeface="Arial" panose="020B0604020202020204" pitchFamily="34" charset="0"/>
              <a:buNone/>
            </a:pPr>
            <a:endParaRPr lang="da-DK" sz="1600" b="1" dirty="0" smtClean="0"/>
          </a:p>
          <a:p>
            <a:pPr marL="0" indent="0">
              <a:buFont typeface="Arial" panose="020B0604020202020204" pitchFamily="34" charset="0"/>
              <a:buNone/>
            </a:pPr>
            <a:r>
              <a:rPr lang="da-DK" sz="1600" b="1" dirty="0" smtClean="0"/>
              <a:t>God pointe:</a:t>
            </a:r>
          </a:p>
          <a:p>
            <a:r>
              <a:rPr lang="da-DK" sz="1600" dirty="0" smtClean="0"/>
              <a:t>Tjek de ”klip” du indsætter i besvarelsen. </a:t>
            </a:r>
          </a:p>
          <a:p>
            <a:r>
              <a:rPr lang="da-DK" sz="1600" dirty="0" smtClean="0"/>
              <a:t>Kan man se de oplysninger, som skal ses?</a:t>
            </a:r>
          </a:p>
          <a:p>
            <a:endParaRPr lang="da-DK" sz="1600" dirty="0" smtClean="0"/>
          </a:p>
          <a:p>
            <a:endParaRPr lang="da-DK" sz="1600" dirty="0"/>
          </a:p>
          <a:p>
            <a:pPr marL="0" indent="0">
              <a:buNone/>
            </a:pPr>
            <a:endParaRPr lang="da-DK" sz="1600" dirty="0" smtClean="0"/>
          </a:p>
          <a:p>
            <a:pPr marL="0" indent="0">
              <a:buNone/>
            </a:pPr>
            <a:endParaRPr lang="da-DK" sz="1600" dirty="0" smtClean="0"/>
          </a:p>
          <a:p>
            <a:pPr marL="0" indent="0">
              <a:buFont typeface="Arial" panose="020B0604020202020204" pitchFamily="34" charset="0"/>
              <a:buNone/>
            </a:pPr>
            <a:endParaRPr lang="da-DK" sz="1600" dirty="0" smtClean="0"/>
          </a:p>
          <a:p>
            <a:pPr marL="0" indent="0">
              <a:buFont typeface="Arial" panose="020B0604020202020204" pitchFamily="34" charset="0"/>
              <a:buNone/>
            </a:pPr>
            <a:endParaRPr lang="da-DK" sz="1600" dirty="0" smtClean="0"/>
          </a:p>
          <a:p>
            <a:pPr marL="0" indent="0">
              <a:buFont typeface="Arial" panose="020B0604020202020204" pitchFamily="34" charset="0"/>
              <a:buNone/>
            </a:pPr>
            <a:endParaRPr lang="da-DK" sz="1600" dirty="0"/>
          </a:p>
        </p:txBody>
      </p:sp>
    </p:spTree>
    <p:extLst>
      <p:ext uri="{BB962C8B-B14F-4D97-AF65-F5344CB8AC3E}">
        <p14:creationId xmlns:p14="http://schemas.microsoft.com/office/powerpoint/2010/main" val="42594671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44D7354-50E1-45E7-BE22-D6E7CC805771}"/>
              </a:ext>
            </a:extLst>
          </p:cNvPr>
          <p:cNvSpPr>
            <a:spLocks noGrp="1"/>
          </p:cNvSpPr>
          <p:nvPr>
            <p:ph type="title"/>
          </p:nvPr>
        </p:nvSpPr>
        <p:spPr/>
        <p:txBody>
          <a:bodyPr/>
          <a:lstStyle/>
          <a:p>
            <a:r>
              <a:rPr lang="da-DK" dirty="0" smtClean="0"/>
              <a:t>Mål og målgruppe</a:t>
            </a:r>
            <a:r>
              <a:rPr lang="da-DK" dirty="0"/>
              <a:t/>
            </a:r>
            <a:br>
              <a:rPr lang="da-DK" dirty="0"/>
            </a:br>
            <a:endParaRPr lang="en-GB" dirty="0"/>
          </a:p>
        </p:txBody>
      </p:sp>
      <p:sp>
        <p:nvSpPr>
          <p:cNvPr id="2" name="Pladsholder til indhold 1"/>
          <p:cNvSpPr>
            <a:spLocks noGrp="1"/>
          </p:cNvSpPr>
          <p:nvPr>
            <p:ph idx="1"/>
          </p:nvPr>
        </p:nvSpPr>
        <p:spPr>
          <a:xfrm>
            <a:off x="539747" y="1800000"/>
            <a:ext cx="11110913" cy="4518000"/>
          </a:xfrm>
        </p:spPr>
        <p:txBody>
          <a:bodyPr/>
          <a:lstStyle/>
          <a:p>
            <a:pPr marL="0" indent="0">
              <a:buNone/>
            </a:pPr>
            <a:r>
              <a:rPr lang="da-DK" sz="1800" b="1" dirty="0" smtClean="0"/>
              <a:t>Mål:</a:t>
            </a:r>
          </a:p>
          <a:p>
            <a:r>
              <a:rPr lang="da-DK" sz="1800" dirty="0" smtClean="0"/>
              <a:t>At gøre eleverne klar til prøven med hjælpemidler. </a:t>
            </a:r>
          </a:p>
          <a:p>
            <a:r>
              <a:rPr lang="da-DK" sz="1800" dirty="0" smtClean="0"/>
              <a:t>At give eleverne viden om prøvens opbygning og struktur.</a:t>
            </a:r>
          </a:p>
          <a:p>
            <a:r>
              <a:rPr lang="da-DK" sz="1800" dirty="0" smtClean="0"/>
              <a:t>At støtte elevernes i at tage kvalificerede valg i forbindelse med prøven med hjælpemidler.</a:t>
            </a:r>
          </a:p>
          <a:p>
            <a:pPr marL="0" indent="0">
              <a:buNone/>
            </a:pPr>
            <a:endParaRPr lang="da-DK" sz="1800" dirty="0"/>
          </a:p>
          <a:p>
            <a:pPr marL="0" indent="0">
              <a:buNone/>
            </a:pPr>
            <a:r>
              <a:rPr lang="da-DK" sz="1800" b="1" dirty="0" smtClean="0"/>
              <a:t>Målgruppen</a:t>
            </a:r>
          </a:p>
          <a:p>
            <a:r>
              <a:rPr lang="da-DK" sz="1800" dirty="0" smtClean="0"/>
              <a:t>Materialet </a:t>
            </a:r>
            <a:r>
              <a:rPr lang="da-DK" sz="1800" dirty="0"/>
              <a:t>er </a:t>
            </a:r>
            <a:r>
              <a:rPr lang="da-DK" sz="1800" dirty="0" smtClean="0"/>
              <a:t>til elever </a:t>
            </a:r>
            <a:r>
              <a:rPr lang="da-DK" sz="1800" dirty="0"/>
              <a:t>i </a:t>
            </a:r>
            <a:r>
              <a:rPr lang="da-DK" sz="1800" dirty="0" smtClean="0"/>
              <a:t>udskolingen.</a:t>
            </a:r>
          </a:p>
          <a:p>
            <a:pPr marL="0" indent="0">
              <a:buNone/>
            </a:pPr>
            <a:endParaRPr lang="da-DK" sz="1800" dirty="0"/>
          </a:p>
          <a:p>
            <a:pPr marL="0" indent="0">
              <a:buNone/>
            </a:pPr>
            <a:endParaRPr lang="da-DK" sz="1800" dirty="0" smtClean="0"/>
          </a:p>
          <a:p>
            <a:pPr marL="0" indent="0">
              <a:buNone/>
            </a:pPr>
            <a:endParaRPr lang="da-DK" sz="1800" dirty="0"/>
          </a:p>
          <a:p>
            <a:pPr marL="0" indent="0">
              <a:buNone/>
            </a:pPr>
            <a:endParaRPr lang="da-DK" sz="1800" dirty="0"/>
          </a:p>
        </p:txBody>
      </p:sp>
      <p:sp>
        <p:nvSpPr>
          <p:cNvPr id="4" name="Date Placeholder 3">
            <a:extLst>
              <a:ext uri="{FF2B5EF4-FFF2-40B4-BE49-F238E27FC236}">
                <a16:creationId xmlns:a16="http://schemas.microsoft.com/office/drawing/2014/main" id="{92F38EBB-DDC7-48BA-8239-A2992E3D7F15}"/>
              </a:ext>
            </a:extLst>
          </p:cNvPr>
          <p:cNvSpPr>
            <a:spLocks noGrp="1"/>
          </p:cNvSpPr>
          <p:nvPr>
            <p:ph type="dt" sz="half" idx="10"/>
          </p:nvPr>
        </p:nvSpPr>
        <p:spPr/>
        <p:txBody>
          <a:bodyPr/>
          <a:lstStyle/>
          <a:p>
            <a:fld id="{5A954E5A-04E1-47A0-B895-78AF97800B9A}" type="datetime2">
              <a:rPr lang="da-DK" noProof="0" smtClean="0"/>
              <a:t>6. marts 2024</a:t>
            </a:fld>
            <a:endParaRPr lang="da-DK" noProof="0" dirty="0"/>
          </a:p>
        </p:txBody>
      </p:sp>
      <p:sp>
        <p:nvSpPr>
          <p:cNvPr id="6" name="Slide Number Placeholder 5">
            <a:extLst>
              <a:ext uri="{FF2B5EF4-FFF2-40B4-BE49-F238E27FC236}">
                <a16:creationId xmlns:a16="http://schemas.microsoft.com/office/drawing/2014/main" id="{C2C98229-FD76-40FD-90FD-D80517205825}"/>
              </a:ext>
            </a:extLst>
          </p:cNvPr>
          <p:cNvSpPr>
            <a:spLocks noGrp="1"/>
          </p:cNvSpPr>
          <p:nvPr>
            <p:ph type="sldNum" sz="quarter" idx="12"/>
          </p:nvPr>
        </p:nvSpPr>
        <p:spPr/>
        <p:txBody>
          <a:bodyPr/>
          <a:lstStyle/>
          <a:p>
            <a:fld id="{859873C9-BF5D-4A9A-BB31-45BBB7BABAF7}" type="slidenum">
              <a:rPr lang="da-DK" smtClean="0"/>
              <a:pPr/>
              <a:t>3</a:t>
            </a:fld>
            <a:endParaRPr lang="da-DK" dirty="0"/>
          </a:p>
        </p:txBody>
      </p:sp>
      <p:sp>
        <p:nvSpPr>
          <p:cNvPr id="5" name="Pladsholder til tekst 4"/>
          <p:cNvSpPr>
            <a:spLocks noGrp="1"/>
          </p:cNvSpPr>
          <p:nvPr>
            <p:ph type="body" sz="quarter" idx="14"/>
          </p:nvPr>
        </p:nvSpPr>
        <p:spPr/>
        <p:txBody>
          <a:bodyPr/>
          <a:lstStyle/>
          <a:p>
            <a:endParaRPr lang="da-DK"/>
          </a:p>
        </p:txBody>
      </p:sp>
      <p:sp>
        <p:nvSpPr>
          <p:cNvPr id="7" name="Pladsholder til tekst 6"/>
          <p:cNvSpPr>
            <a:spLocks noGrp="1"/>
          </p:cNvSpPr>
          <p:nvPr>
            <p:ph type="body" sz="quarter" idx="15"/>
          </p:nvPr>
        </p:nvSpPr>
        <p:spPr/>
        <p:txBody>
          <a:bodyPr/>
          <a:lstStyle/>
          <a:p>
            <a:endParaRPr lang="da-DK"/>
          </a:p>
        </p:txBody>
      </p:sp>
    </p:spTree>
    <p:extLst>
      <p:ext uri="{BB962C8B-B14F-4D97-AF65-F5344CB8AC3E}">
        <p14:creationId xmlns:p14="http://schemas.microsoft.com/office/powerpoint/2010/main" val="38415711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Rigtige svarelementer </a:t>
            </a:r>
            <a:r>
              <a:rPr lang="da-DK" dirty="0"/>
              <a:t>belønnes </a:t>
            </a:r>
            <a:r>
              <a:rPr lang="da-DK" dirty="0" smtClean="0"/>
              <a:t>i prøven</a:t>
            </a:r>
            <a:r>
              <a:rPr lang="da-DK" dirty="0"/>
              <a:t/>
            </a:r>
            <a:br>
              <a:rPr lang="da-DK" dirty="0"/>
            </a:br>
            <a:endParaRPr lang="da-DK" dirty="0"/>
          </a:p>
        </p:txBody>
      </p:sp>
      <p:sp>
        <p:nvSpPr>
          <p:cNvPr id="3" name="Pladsholder til indhold 2"/>
          <p:cNvSpPr>
            <a:spLocks noGrp="1"/>
          </p:cNvSpPr>
          <p:nvPr>
            <p:ph sz="half" idx="1"/>
          </p:nvPr>
        </p:nvSpPr>
        <p:spPr/>
        <p:txBody>
          <a:bodyPr/>
          <a:lstStyle/>
          <a:p>
            <a:pPr marL="0" indent="0">
              <a:buNone/>
            </a:pPr>
            <a:r>
              <a:rPr lang="da-DK" dirty="0" smtClean="0"/>
              <a:t>I prøven gives din karakter ud fra, hvor mange point du samler sammen i hele din besvarelse.</a:t>
            </a:r>
          </a:p>
          <a:p>
            <a:pPr marL="0" indent="0">
              <a:buNone/>
            </a:pPr>
            <a:r>
              <a:rPr lang="da-DK" dirty="0" smtClean="0"/>
              <a:t>Alle delopgaver vurderes, og rigtige svarelementer vi altid give point.</a:t>
            </a:r>
          </a:p>
          <a:p>
            <a:pPr marL="0" indent="0">
              <a:buNone/>
            </a:pPr>
            <a:endParaRPr lang="da-DK" dirty="0"/>
          </a:p>
          <a:p>
            <a:pPr marL="0" indent="0">
              <a:buNone/>
            </a:pPr>
            <a:r>
              <a:rPr lang="da-DK" b="1" dirty="0"/>
              <a:t>Fuldt pointtal </a:t>
            </a:r>
            <a:r>
              <a:rPr lang="da-DK" dirty="0" smtClean="0"/>
              <a:t>kan du få, </a:t>
            </a:r>
            <a:r>
              <a:rPr lang="da-DK" dirty="0"/>
              <a:t>når </a:t>
            </a:r>
            <a:r>
              <a:rPr lang="da-DK" dirty="0" smtClean="0"/>
              <a:t>du beskriver, hvordan du har løst delopgaven, og har et korrekt svar.</a:t>
            </a:r>
          </a:p>
          <a:p>
            <a:pPr marL="0" indent="0">
              <a:buNone/>
            </a:pPr>
            <a:r>
              <a:rPr lang="da-DK" b="1" dirty="0" smtClean="0"/>
              <a:t>Delvist </a:t>
            </a:r>
            <a:r>
              <a:rPr lang="da-DK" b="1" dirty="0"/>
              <a:t>pointtal </a:t>
            </a:r>
            <a:r>
              <a:rPr lang="da-DK" dirty="0"/>
              <a:t>kan </a:t>
            </a:r>
            <a:r>
              <a:rPr lang="da-DK" dirty="0" smtClean="0"/>
              <a:t>du få, når du har rigtige elementer i besvarelsen af delopgaven. </a:t>
            </a:r>
          </a:p>
          <a:p>
            <a:pPr marL="0" indent="0">
              <a:buNone/>
            </a:pPr>
            <a:r>
              <a:rPr lang="da-DK" b="1" dirty="0" smtClean="0"/>
              <a:t>Ingen </a:t>
            </a:r>
            <a:r>
              <a:rPr lang="da-DK" b="1" dirty="0"/>
              <a:t>point </a:t>
            </a:r>
            <a:r>
              <a:rPr lang="da-DK" dirty="0" smtClean="0"/>
              <a:t>får du, hvis der ikke er rigtige elementer i besvarelsen af delopgaven.</a:t>
            </a:r>
            <a:endParaRPr lang="da-DK" dirty="0"/>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30</a:t>
            </a:fld>
            <a:endParaRPr lang="da-DK" dirty="0"/>
          </a:p>
        </p:txBody>
      </p:sp>
      <p:sp>
        <p:nvSpPr>
          <p:cNvPr id="7" name="Pladsholder til tekst 6"/>
          <p:cNvSpPr>
            <a:spLocks noGrp="1"/>
          </p:cNvSpPr>
          <p:nvPr>
            <p:ph type="body" sz="quarter" idx="13"/>
          </p:nvPr>
        </p:nvSpPr>
        <p:spPr/>
        <p:txBody>
          <a:bodyPr/>
          <a:lstStyle/>
          <a:p>
            <a:endParaRPr lang="da-DK"/>
          </a:p>
        </p:txBody>
      </p:sp>
      <p:sp>
        <p:nvSpPr>
          <p:cNvPr id="8" name="Pladsholder til indhold 3"/>
          <p:cNvSpPr txBox="1">
            <a:spLocks/>
          </p:cNvSpPr>
          <p:nvPr/>
        </p:nvSpPr>
        <p:spPr>
          <a:xfrm>
            <a:off x="9208545" y="1097280"/>
            <a:ext cx="2893807" cy="5220720"/>
          </a:xfrm>
          <a:prstGeom prst="rect">
            <a:avLst/>
          </a:prstGeom>
        </p:spPr>
        <p:txBody>
          <a:bodyPr vert="horz" lIns="0" tIns="0" rIns="0" bIns="0" rtlCol="0" anchor="b">
            <a:noAutofit/>
          </a:bodyPr>
          <a:lstStyle>
            <a:lvl1pPr marL="180000" indent="-1800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Char char="​"/>
              <a:defRPr sz="2000" b="1" kern="1200">
                <a:solidFill>
                  <a:schemeClr val="tx1"/>
                </a:solidFill>
                <a:latin typeface="+mn-lt"/>
                <a:ea typeface="+mn-ea"/>
                <a:cs typeface="+mn-cs"/>
              </a:defRPr>
            </a:lvl4pPr>
            <a:lvl5pPr marL="0" indent="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180000" indent="-180000" algn="l" defTabSz="914400" rtl="0" eaLnBrk="1" latinLnBrk="0" hangingPunct="1">
              <a:lnSpc>
                <a:spcPct val="100000"/>
              </a:lnSpc>
              <a:spcBef>
                <a:spcPts val="600"/>
              </a:spcBef>
              <a:buFont typeface="+mj-lt"/>
              <a:buAutoNum type="arabicParenR"/>
              <a:defRPr sz="1000" kern="1200">
                <a:solidFill>
                  <a:schemeClr val="tx1"/>
                </a:solidFill>
                <a:latin typeface="+mn-lt"/>
                <a:ea typeface="+mn-ea"/>
                <a:cs typeface="+mn-cs"/>
              </a:defRPr>
            </a:lvl6pPr>
            <a:lvl7pPr marL="228600" indent="-228600" algn="l" defTabSz="914400" rtl="0" eaLnBrk="1" latinLnBrk="0" hangingPunct="1">
              <a:lnSpc>
                <a:spcPct val="100000"/>
              </a:lnSpc>
              <a:spcBef>
                <a:spcPts val="600"/>
              </a:spcBef>
              <a:buFont typeface="+mj-lt"/>
              <a:buAutoNum type="alphaLcParenR"/>
              <a:defRPr sz="1000" kern="1200" baseline="0">
                <a:solidFill>
                  <a:schemeClr val="tx1"/>
                </a:solidFill>
                <a:latin typeface="+mn-lt"/>
                <a:ea typeface="+mn-ea"/>
                <a:cs typeface="+mn-cs"/>
              </a:defRPr>
            </a:lvl7pPr>
            <a:lvl8pPr marL="18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200" kern="1200" baseline="0">
                <a:solidFill>
                  <a:schemeClr val="tx1"/>
                </a:solidFill>
                <a:latin typeface="+mj-lt"/>
                <a:ea typeface="+mn-ea"/>
                <a:cs typeface="+mn-cs"/>
              </a:defRPr>
            </a:lvl9pPr>
          </a:lstStyle>
          <a:p>
            <a:pPr marL="0" indent="0">
              <a:buFont typeface="Arial" panose="020B0604020202020204" pitchFamily="34" charset="0"/>
              <a:buNone/>
            </a:pPr>
            <a:endParaRPr lang="da-DK" sz="1600" b="1" dirty="0" smtClean="0"/>
          </a:p>
          <a:p>
            <a:pPr marL="0" indent="0">
              <a:buFont typeface="Arial" panose="020B0604020202020204" pitchFamily="34" charset="0"/>
              <a:buNone/>
            </a:pPr>
            <a:endParaRPr lang="da-DK" sz="1600" b="1" dirty="0" smtClean="0"/>
          </a:p>
          <a:p>
            <a:pPr marL="0" indent="0">
              <a:buFont typeface="Arial" panose="020B0604020202020204" pitchFamily="34" charset="0"/>
              <a:buNone/>
            </a:pPr>
            <a:r>
              <a:rPr lang="da-DK" sz="1600" b="1" dirty="0" smtClean="0"/>
              <a:t>God pointe:</a:t>
            </a:r>
          </a:p>
          <a:p>
            <a:r>
              <a:rPr lang="da-DK" sz="1600" dirty="0" smtClean="0"/>
              <a:t>Start på opgaven, hvis der er dele af den, som du kan finde ud af.</a:t>
            </a:r>
          </a:p>
          <a:p>
            <a:r>
              <a:rPr lang="da-DK" sz="1600" dirty="0" smtClean="0"/>
              <a:t>Start på opgaven, selvom du ikke er sikker på, om du løser den rigtigt. Rigtige svarelementer kan  belønnes i prøven – give point. </a:t>
            </a:r>
            <a:endParaRPr lang="da-DK" sz="1600" dirty="0"/>
          </a:p>
          <a:p>
            <a:endParaRPr lang="da-DK" sz="1600" dirty="0" smtClean="0"/>
          </a:p>
          <a:p>
            <a:endParaRPr lang="da-DK" sz="1600" dirty="0"/>
          </a:p>
          <a:p>
            <a:endParaRPr lang="da-DK" sz="1600" dirty="0" smtClean="0"/>
          </a:p>
          <a:p>
            <a:endParaRPr lang="da-DK" sz="1600" dirty="0" smtClean="0"/>
          </a:p>
          <a:p>
            <a:pPr marL="0" indent="0">
              <a:buFont typeface="Arial" panose="020B0604020202020204" pitchFamily="34" charset="0"/>
              <a:buNone/>
            </a:pPr>
            <a:endParaRPr lang="da-DK" sz="1600" dirty="0"/>
          </a:p>
        </p:txBody>
      </p:sp>
    </p:spTree>
    <p:extLst>
      <p:ext uri="{BB962C8B-B14F-4D97-AF65-F5344CB8AC3E}">
        <p14:creationId xmlns:p14="http://schemas.microsoft.com/office/powerpoint/2010/main" val="36730753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Har du en strategi til prøven?</a:t>
            </a:r>
            <a:endParaRPr lang="da-DK" dirty="0"/>
          </a:p>
        </p:txBody>
      </p:sp>
      <p:sp>
        <p:nvSpPr>
          <p:cNvPr id="3" name="Pladsholder til indhold 2"/>
          <p:cNvSpPr>
            <a:spLocks noGrp="1"/>
          </p:cNvSpPr>
          <p:nvPr>
            <p:ph sz="half" idx="1"/>
          </p:nvPr>
        </p:nvSpPr>
        <p:spPr/>
        <p:txBody>
          <a:bodyPr/>
          <a:lstStyle/>
          <a:p>
            <a:pPr marL="0" indent="0">
              <a:buNone/>
            </a:pPr>
            <a:r>
              <a:rPr lang="da-DK" b="1" dirty="0"/>
              <a:t>Hvordan vil du arbejde med </a:t>
            </a:r>
            <a:r>
              <a:rPr lang="da-DK" b="1" dirty="0" smtClean="0"/>
              <a:t>prøven, så du får set på alle opgaverne? Hvordan bruger du prøvetiden bedst? </a:t>
            </a:r>
          </a:p>
          <a:p>
            <a:r>
              <a:rPr lang="da-DK" dirty="0" smtClean="0"/>
              <a:t>Arbejder du med opgaverne i rækkefølgen fra opgave 1 og til den sidste opgave?</a:t>
            </a:r>
          </a:p>
          <a:p>
            <a:r>
              <a:rPr lang="da-DK" dirty="0" smtClean="0"/>
              <a:t>Laver du et overblik over hele opgave 1 og sætter ”</a:t>
            </a:r>
            <a:r>
              <a:rPr lang="da-DK" i="1" dirty="0" smtClean="0"/>
              <a:t>ok</a:t>
            </a:r>
            <a:r>
              <a:rPr lang="da-DK" dirty="0" smtClean="0"/>
              <a:t>” ved de delopgaver du kan, ”</a:t>
            </a:r>
            <a:r>
              <a:rPr lang="da-DK" i="1" dirty="0" smtClean="0"/>
              <a:t>?</a:t>
            </a:r>
            <a:r>
              <a:rPr lang="da-DK" dirty="0" smtClean="0"/>
              <a:t>” ved dem du måske kan og ”</a:t>
            </a:r>
            <a:r>
              <a:rPr lang="da-DK" i="1" dirty="0" smtClean="0"/>
              <a:t>%</a:t>
            </a:r>
            <a:r>
              <a:rPr lang="da-DK" dirty="0" smtClean="0"/>
              <a:t>” ved dem, du ikke kan? Herefter regnes opgaven.                          Samme strategi benyttes til de andre opgaver.</a:t>
            </a:r>
          </a:p>
          <a:p>
            <a:r>
              <a:rPr lang="da-DK" dirty="0" smtClean="0"/>
              <a:t>Hvordan kan du hjælpe dig selv i forhold til at få arbejdet med alle opgaverne inden for prøvetiden?</a:t>
            </a:r>
          </a:p>
          <a:p>
            <a:r>
              <a:rPr lang="da-DK" dirty="0" smtClean="0"/>
              <a:t>Hvad kan du gøre, hvis du er tidspresset?</a:t>
            </a:r>
          </a:p>
          <a:p>
            <a:r>
              <a:rPr lang="da-DK" dirty="0" smtClean="0"/>
              <a:t>…</a:t>
            </a:r>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31</a:t>
            </a:fld>
            <a:endParaRPr lang="da-DK" dirty="0"/>
          </a:p>
        </p:txBody>
      </p:sp>
      <p:sp>
        <p:nvSpPr>
          <p:cNvPr id="8" name="Pladsholder til indhold 3"/>
          <p:cNvSpPr txBox="1">
            <a:spLocks/>
          </p:cNvSpPr>
          <p:nvPr/>
        </p:nvSpPr>
        <p:spPr>
          <a:xfrm>
            <a:off x="9208545" y="1097280"/>
            <a:ext cx="2893807" cy="5220720"/>
          </a:xfrm>
          <a:prstGeom prst="rect">
            <a:avLst/>
          </a:prstGeom>
        </p:spPr>
        <p:txBody>
          <a:bodyPr vert="horz" lIns="0" tIns="0" rIns="0" bIns="0" rtlCol="0" anchor="b">
            <a:noAutofit/>
          </a:bodyPr>
          <a:lstStyle>
            <a:lvl1pPr marL="180000" indent="-1800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Char char="​"/>
              <a:defRPr sz="2000" b="1" kern="1200">
                <a:solidFill>
                  <a:schemeClr val="tx1"/>
                </a:solidFill>
                <a:latin typeface="+mn-lt"/>
                <a:ea typeface="+mn-ea"/>
                <a:cs typeface="+mn-cs"/>
              </a:defRPr>
            </a:lvl4pPr>
            <a:lvl5pPr marL="0" indent="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180000" indent="-180000" algn="l" defTabSz="914400" rtl="0" eaLnBrk="1" latinLnBrk="0" hangingPunct="1">
              <a:lnSpc>
                <a:spcPct val="100000"/>
              </a:lnSpc>
              <a:spcBef>
                <a:spcPts val="600"/>
              </a:spcBef>
              <a:buFont typeface="+mj-lt"/>
              <a:buAutoNum type="arabicParenR"/>
              <a:defRPr sz="1000" kern="1200">
                <a:solidFill>
                  <a:schemeClr val="tx1"/>
                </a:solidFill>
                <a:latin typeface="+mn-lt"/>
                <a:ea typeface="+mn-ea"/>
                <a:cs typeface="+mn-cs"/>
              </a:defRPr>
            </a:lvl6pPr>
            <a:lvl7pPr marL="228600" indent="-228600" algn="l" defTabSz="914400" rtl="0" eaLnBrk="1" latinLnBrk="0" hangingPunct="1">
              <a:lnSpc>
                <a:spcPct val="100000"/>
              </a:lnSpc>
              <a:spcBef>
                <a:spcPts val="600"/>
              </a:spcBef>
              <a:buFont typeface="+mj-lt"/>
              <a:buAutoNum type="alphaLcParenR"/>
              <a:defRPr sz="1000" kern="1200" baseline="0">
                <a:solidFill>
                  <a:schemeClr val="tx1"/>
                </a:solidFill>
                <a:latin typeface="+mn-lt"/>
                <a:ea typeface="+mn-ea"/>
                <a:cs typeface="+mn-cs"/>
              </a:defRPr>
            </a:lvl7pPr>
            <a:lvl8pPr marL="18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200" kern="1200" baseline="0">
                <a:solidFill>
                  <a:schemeClr val="tx1"/>
                </a:solidFill>
                <a:latin typeface="+mj-lt"/>
                <a:ea typeface="+mn-ea"/>
                <a:cs typeface="+mn-cs"/>
              </a:defRPr>
            </a:lvl9pPr>
          </a:lstStyle>
          <a:p>
            <a:pPr marL="0" indent="0">
              <a:buNone/>
            </a:pPr>
            <a:r>
              <a:rPr lang="da-DK" sz="1600" b="1" dirty="0" smtClean="0"/>
              <a:t>God </a:t>
            </a:r>
            <a:r>
              <a:rPr lang="da-DK" sz="1600" b="1" dirty="0"/>
              <a:t>pointe:</a:t>
            </a:r>
          </a:p>
          <a:p>
            <a:r>
              <a:rPr lang="da-DK" sz="1600" dirty="0"/>
              <a:t>I din strategi er det </a:t>
            </a:r>
            <a:r>
              <a:rPr lang="da-DK" sz="1600" dirty="0" smtClean="0"/>
              <a:t>vigtigt, </a:t>
            </a:r>
            <a:r>
              <a:rPr lang="da-DK" sz="1600" dirty="0"/>
              <a:t>at du husker at komme gennem alle </a:t>
            </a:r>
            <a:r>
              <a:rPr lang="da-DK" sz="1600" dirty="0" smtClean="0"/>
              <a:t>opgaverne.</a:t>
            </a:r>
            <a:endParaRPr lang="da-DK" sz="1600" dirty="0"/>
          </a:p>
          <a:p>
            <a:r>
              <a:rPr lang="da-DK" sz="1600" dirty="0"/>
              <a:t>I din strategi er det </a:t>
            </a:r>
            <a:r>
              <a:rPr lang="da-DK" sz="1600" dirty="0" smtClean="0"/>
              <a:t>vigtigt, </a:t>
            </a:r>
            <a:r>
              <a:rPr lang="da-DK" sz="1600" dirty="0"/>
              <a:t>at du ikke bruger for meget tid på </a:t>
            </a:r>
            <a:r>
              <a:rPr lang="da-DK" sz="1600" dirty="0" smtClean="0"/>
              <a:t>opgaver, </a:t>
            </a:r>
            <a:r>
              <a:rPr lang="da-DK" sz="1600" dirty="0"/>
              <a:t>du har meget svært ved. Der skal være tid til at </a:t>
            </a:r>
            <a:r>
              <a:rPr lang="da-DK" sz="1600" dirty="0" smtClean="0"/>
              <a:t>løse alt det, du kan.</a:t>
            </a:r>
            <a:endParaRPr lang="da-DK" sz="1600" dirty="0"/>
          </a:p>
          <a:p>
            <a:r>
              <a:rPr lang="da-DK" sz="1600" dirty="0"/>
              <a:t>I din strategi er det </a:t>
            </a:r>
            <a:r>
              <a:rPr lang="da-DK" sz="1600" dirty="0" smtClean="0"/>
              <a:t>vigtigt </a:t>
            </a:r>
            <a:r>
              <a:rPr lang="da-DK" sz="1600" dirty="0"/>
              <a:t>at få tjekket dine </a:t>
            </a:r>
            <a:r>
              <a:rPr lang="da-DK" sz="1600" dirty="0" smtClean="0"/>
              <a:t>resultater i dine delopgaver undervejs.</a:t>
            </a:r>
          </a:p>
          <a:p>
            <a:pPr marL="0" indent="0">
              <a:buFont typeface="Arial" panose="020B0604020202020204" pitchFamily="34" charset="0"/>
              <a:buNone/>
            </a:pPr>
            <a:endParaRPr lang="da-DK" sz="1600" dirty="0" smtClean="0"/>
          </a:p>
        </p:txBody>
      </p:sp>
    </p:spTree>
    <p:extLst>
      <p:ext uri="{BB962C8B-B14F-4D97-AF65-F5344CB8AC3E}">
        <p14:creationId xmlns:p14="http://schemas.microsoft.com/office/powerpoint/2010/main" val="33553718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Læs din besvarelse igennem!</a:t>
            </a:r>
            <a:endParaRPr lang="da-DK" dirty="0"/>
          </a:p>
        </p:txBody>
      </p:sp>
      <p:sp>
        <p:nvSpPr>
          <p:cNvPr id="3" name="Pladsholder til indhold 2"/>
          <p:cNvSpPr>
            <a:spLocks noGrp="1"/>
          </p:cNvSpPr>
          <p:nvPr>
            <p:ph sz="half" idx="1"/>
          </p:nvPr>
        </p:nvSpPr>
        <p:spPr/>
        <p:txBody>
          <a:bodyPr/>
          <a:lstStyle/>
          <a:p>
            <a:pPr marL="0" indent="0">
              <a:buNone/>
            </a:pPr>
            <a:r>
              <a:rPr lang="da-DK" dirty="0" smtClean="0"/>
              <a:t>Læs din besvarelse igennem, inden du afleverer, hvis du har tiden til det.</a:t>
            </a:r>
          </a:p>
          <a:p>
            <a:pPr marL="0" indent="0">
              <a:buNone/>
            </a:pPr>
            <a:endParaRPr lang="da-DK" dirty="0"/>
          </a:p>
          <a:p>
            <a:pPr marL="0" indent="0">
              <a:buNone/>
            </a:pPr>
            <a:r>
              <a:rPr lang="da-DK" dirty="0"/>
              <a:t>Når du læser din </a:t>
            </a:r>
            <a:r>
              <a:rPr lang="da-DK" dirty="0" smtClean="0"/>
              <a:t>opgave, </a:t>
            </a:r>
            <a:r>
              <a:rPr lang="da-DK" dirty="0"/>
              <a:t>kan det være en god ide at læse opgaven i prøvesættet og derefter dit svar. På den måde kan du </a:t>
            </a:r>
            <a:r>
              <a:rPr lang="da-DK" dirty="0" smtClean="0"/>
              <a:t>tjekke, </a:t>
            </a:r>
            <a:r>
              <a:rPr lang="da-DK" dirty="0"/>
              <a:t>om du har svaret på </a:t>
            </a:r>
            <a:r>
              <a:rPr lang="da-DK" dirty="0" smtClean="0"/>
              <a:t>det, </a:t>
            </a:r>
            <a:r>
              <a:rPr lang="da-DK" dirty="0"/>
              <a:t>opgaven vil have dig til.</a:t>
            </a:r>
          </a:p>
          <a:p>
            <a:pPr marL="0" indent="0">
              <a:buNone/>
            </a:pPr>
            <a:endParaRPr lang="da-DK" dirty="0" smtClean="0"/>
          </a:p>
          <a:p>
            <a:pPr marL="0" indent="0">
              <a:buNone/>
            </a:pPr>
            <a:r>
              <a:rPr lang="da-DK" dirty="0" smtClean="0"/>
              <a:t>Måske kan du finde og rette et par småfejl, eller du finder en enkelt opgave mere, som du måske kan regne.</a:t>
            </a:r>
          </a:p>
          <a:p>
            <a:pPr marL="0" indent="0">
              <a:buNone/>
            </a:pPr>
            <a:endParaRPr lang="da-DK" sz="1600" dirty="0" smtClean="0"/>
          </a:p>
          <a:p>
            <a:pPr marL="0" indent="0">
              <a:buNone/>
            </a:pPr>
            <a:endParaRPr lang="da-DK" sz="1600" dirty="0"/>
          </a:p>
        </p:txBody>
      </p:sp>
      <p:sp>
        <p:nvSpPr>
          <p:cNvPr id="4" name="Pladsholder til dato 3"/>
          <p:cNvSpPr>
            <a:spLocks noGrp="1"/>
          </p:cNvSpPr>
          <p:nvPr>
            <p:ph type="dt" sz="half" idx="10"/>
          </p:nvPr>
        </p:nvSpPr>
        <p:spPr/>
        <p:txBody>
          <a:bodyPr/>
          <a:lstStyle/>
          <a:p>
            <a:fld id="{F9F0A9FE-7243-42BC-A71C-38DE25DCBAEC}" type="datetime2">
              <a:rPr lang="da-DK" noProof="0" smtClean="0"/>
              <a:t>6. marts 2024</a:t>
            </a:fld>
            <a:endParaRPr lang="da-DK" noProof="0"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32</a:t>
            </a:fld>
            <a:endParaRPr lang="da-DK" dirty="0"/>
          </a:p>
        </p:txBody>
      </p:sp>
      <p:sp>
        <p:nvSpPr>
          <p:cNvPr id="10" name="Pladsholder til tekst 9"/>
          <p:cNvSpPr>
            <a:spLocks noGrp="1"/>
          </p:cNvSpPr>
          <p:nvPr>
            <p:ph type="body" sz="quarter" idx="13"/>
          </p:nvPr>
        </p:nvSpPr>
        <p:spPr/>
        <p:txBody>
          <a:bodyPr/>
          <a:lstStyle/>
          <a:p>
            <a:endParaRPr lang="da-DK"/>
          </a:p>
        </p:txBody>
      </p:sp>
      <p:sp>
        <p:nvSpPr>
          <p:cNvPr id="8" name="Pladsholder til indhold 3"/>
          <p:cNvSpPr txBox="1">
            <a:spLocks/>
          </p:cNvSpPr>
          <p:nvPr/>
        </p:nvSpPr>
        <p:spPr>
          <a:xfrm>
            <a:off x="9208545" y="1097280"/>
            <a:ext cx="2893807" cy="5220720"/>
          </a:xfrm>
          <a:prstGeom prst="rect">
            <a:avLst/>
          </a:prstGeom>
        </p:spPr>
        <p:txBody>
          <a:bodyPr vert="horz" lIns="0" tIns="0" rIns="0" bIns="0" rtlCol="0" anchor="b">
            <a:noAutofit/>
          </a:bodyPr>
          <a:lstStyle>
            <a:lvl1pPr marL="180000" indent="-1800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Char char="​"/>
              <a:defRPr sz="2000" b="1" kern="1200">
                <a:solidFill>
                  <a:schemeClr val="tx1"/>
                </a:solidFill>
                <a:latin typeface="+mn-lt"/>
                <a:ea typeface="+mn-ea"/>
                <a:cs typeface="+mn-cs"/>
              </a:defRPr>
            </a:lvl4pPr>
            <a:lvl5pPr marL="0" indent="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180000" indent="-180000" algn="l" defTabSz="914400" rtl="0" eaLnBrk="1" latinLnBrk="0" hangingPunct="1">
              <a:lnSpc>
                <a:spcPct val="100000"/>
              </a:lnSpc>
              <a:spcBef>
                <a:spcPts val="600"/>
              </a:spcBef>
              <a:buFont typeface="+mj-lt"/>
              <a:buAutoNum type="arabicParenR"/>
              <a:defRPr sz="1000" kern="1200">
                <a:solidFill>
                  <a:schemeClr val="tx1"/>
                </a:solidFill>
                <a:latin typeface="+mn-lt"/>
                <a:ea typeface="+mn-ea"/>
                <a:cs typeface="+mn-cs"/>
              </a:defRPr>
            </a:lvl6pPr>
            <a:lvl7pPr marL="228600" indent="-228600" algn="l" defTabSz="914400" rtl="0" eaLnBrk="1" latinLnBrk="0" hangingPunct="1">
              <a:lnSpc>
                <a:spcPct val="100000"/>
              </a:lnSpc>
              <a:spcBef>
                <a:spcPts val="600"/>
              </a:spcBef>
              <a:buFont typeface="+mj-lt"/>
              <a:buAutoNum type="alphaLcParenR"/>
              <a:defRPr sz="1000" kern="1200" baseline="0">
                <a:solidFill>
                  <a:schemeClr val="tx1"/>
                </a:solidFill>
                <a:latin typeface="+mn-lt"/>
                <a:ea typeface="+mn-ea"/>
                <a:cs typeface="+mn-cs"/>
              </a:defRPr>
            </a:lvl7pPr>
            <a:lvl8pPr marL="18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200" kern="1200" baseline="0">
                <a:solidFill>
                  <a:schemeClr val="tx1"/>
                </a:solidFill>
                <a:latin typeface="+mj-lt"/>
                <a:ea typeface="+mn-ea"/>
                <a:cs typeface="+mn-cs"/>
              </a:defRPr>
            </a:lvl9pPr>
          </a:lstStyle>
          <a:p>
            <a:pPr marL="0" indent="0">
              <a:buFont typeface="Arial" panose="020B0604020202020204" pitchFamily="34" charset="0"/>
              <a:buNone/>
            </a:pPr>
            <a:endParaRPr lang="da-DK" sz="1600" b="1" dirty="0" smtClean="0"/>
          </a:p>
          <a:p>
            <a:pPr marL="0" indent="0">
              <a:buFont typeface="Arial" panose="020B0604020202020204" pitchFamily="34" charset="0"/>
              <a:buNone/>
            </a:pPr>
            <a:endParaRPr lang="da-DK" sz="1600" b="1" dirty="0" smtClean="0"/>
          </a:p>
          <a:p>
            <a:pPr marL="0" indent="0">
              <a:buFont typeface="Arial" panose="020B0604020202020204" pitchFamily="34" charset="0"/>
              <a:buNone/>
            </a:pPr>
            <a:r>
              <a:rPr lang="da-DK" sz="1600" b="1" dirty="0" smtClean="0"/>
              <a:t>God pointe:</a:t>
            </a:r>
            <a:endParaRPr lang="da-DK" sz="1600" dirty="0" smtClean="0"/>
          </a:p>
          <a:p>
            <a:r>
              <a:rPr lang="da-DK" sz="1600" dirty="0"/>
              <a:t>Kig på oplysningerne i opgaven og på dit </a:t>
            </a:r>
            <a:r>
              <a:rPr lang="da-DK" sz="1600" dirty="0" smtClean="0"/>
              <a:t>facit. Kan </a:t>
            </a:r>
            <a:r>
              <a:rPr lang="da-DK" sz="1600" dirty="0"/>
              <a:t>d</a:t>
            </a:r>
            <a:r>
              <a:rPr lang="da-DK" sz="1600" dirty="0" smtClean="0"/>
              <a:t>it svar være rigtigt - er svaret realistisk?</a:t>
            </a:r>
          </a:p>
          <a:p>
            <a:endParaRPr lang="da-DK" sz="1600" dirty="0"/>
          </a:p>
          <a:p>
            <a:endParaRPr lang="da-DK" sz="1600" dirty="0" smtClean="0"/>
          </a:p>
          <a:p>
            <a:pPr marL="0" indent="0">
              <a:buNone/>
            </a:pPr>
            <a:endParaRPr lang="da-DK" sz="1600" dirty="0"/>
          </a:p>
          <a:p>
            <a:endParaRPr lang="da-DK" sz="1600" dirty="0"/>
          </a:p>
          <a:p>
            <a:pPr marL="0" indent="0">
              <a:buNone/>
            </a:pPr>
            <a:endParaRPr lang="da-DK" sz="1600" dirty="0" smtClean="0"/>
          </a:p>
          <a:p>
            <a:pPr marL="0" indent="0">
              <a:buFont typeface="Arial" panose="020B0604020202020204" pitchFamily="34" charset="0"/>
              <a:buNone/>
            </a:pPr>
            <a:endParaRPr lang="da-DK" sz="1600" dirty="0" smtClean="0"/>
          </a:p>
          <a:p>
            <a:pPr marL="0" indent="0">
              <a:buFont typeface="Arial" panose="020B0604020202020204" pitchFamily="34" charset="0"/>
              <a:buNone/>
            </a:pPr>
            <a:endParaRPr lang="da-DK" sz="1600" dirty="0" smtClean="0"/>
          </a:p>
          <a:p>
            <a:pPr marL="0" indent="0">
              <a:buFont typeface="Arial" panose="020B0604020202020204" pitchFamily="34" charset="0"/>
              <a:buNone/>
            </a:pPr>
            <a:r>
              <a:rPr lang="da-DK" sz="1600" dirty="0" smtClean="0"/>
              <a:t>C</a:t>
            </a:r>
            <a:endParaRPr lang="da-DK" sz="1600" dirty="0"/>
          </a:p>
        </p:txBody>
      </p:sp>
    </p:spTree>
    <p:extLst>
      <p:ext uri="{BB962C8B-B14F-4D97-AF65-F5344CB8AC3E}">
        <p14:creationId xmlns:p14="http://schemas.microsoft.com/office/powerpoint/2010/main" val="9682711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Brug tiden</a:t>
            </a:r>
            <a:endParaRPr lang="da-DK" dirty="0"/>
          </a:p>
        </p:txBody>
      </p:sp>
      <p:sp>
        <p:nvSpPr>
          <p:cNvPr id="3" name="Pladsholder til indhold 2"/>
          <p:cNvSpPr>
            <a:spLocks noGrp="1"/>
          </p:cNvSpPr>
          <p:nvPr>
            <p:ph sz="half" idx="1"/>
          </p:nvPr>
        </p:nvSpPr>
        <p:spPr>
          <a:xfrm>
            <a:off x="1882259" y="2113200"/>
            <a:ext cx="5647765" cy="4518000"/>
          </a:xfrm>
        </p:spPr>
        <p:txBody>
          <a:bodyPr/>
          <a:lstStyle/>
          <a:p>
            <a:pPr marL="0" indent="0">
              <a:buNone/>
            </a:pPr>
            <a:r>
              <a:rPr lang="da-DK" dirty="0" smtClean="0"/>
              <a:t>Du har 3 timer til prøven med hjælpemidler.</a:t>
            </a:r>
          </a:p>
          <a:p>
            <a:pPr marL="0" indent="0">
              <a:buNone/>
            </a:pPr>
            <a:r>
              <a:rPr lang="da-DK" dirty="0" smtClean="0"/>
              <a:t>Du kan med fordel benytte de 3 timer til at arbejde med opgaverne.</a:t>
            </a:r>
            <a:endParaRPr lang="da-DK" dirty="0"/>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33</a:t>
            </a:fld>
            <a:endParaRPr lang="da-DK" dirty="0"/>
          </a:p>
        </p:txBody>
      </p:sp>
      <p:sp>
        <p:nvSpPr>
          <p:cNvPr id="7" name="Pladsholder til tekst 6"/>
          <p:cNvSpPr>
            <a:spLocks noGrp="1"/>
          </p:cNvSpPr>
          <p:nvPr>
            <p:ph type="body" sz="quarter" idx="13"/>
          </p:nvPr>
        </p:nvSpPr>
        <p:spPr/>
        <p:txBody>
          <a:bodyPr/>
          <a:lstStyle/>
          <a:p>
            <a:endParaRPr lang="da-DK"/>
          </a:p>
        </p:txBody>
      </p:sp>
      <p:sp>
        <p:nvSpPr>
          <p:cNvPr id="8" name="Rektangel 7"/>
          <p:cNvSpPr/>
          <p:nvPr/>
        </p:nvSpPr>
        <p:spPr>
          <a:xfrm>
            <a:off x="1465264" y="1799750"/>
            <a:ext cx="6508842" cy="181721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smtClean="0"/>
          </a:p>
        </p:txBody>
      </p:sp>
      <p:sp>
        <p:nvSpPr>
          <p:cNvPr id="10" name="Pladsholder til indhold 3"/>
          <p:cNvSpPr>
            <a:spLocks noGrp="1"/>
          </p:cNvSpPr>
          <p:nvPr>
            <p:ph sz="half" idx="2"/>
          </p:nvPr>
        </p:nvSpPr>
        <p:spPr>
          <a:xfrm>
            <a:off x="9208545" y="1097280"/>
            <a:ext cx="2893807" cy="5220720"/>
          </a:xfrm>
        </p:spPr>
        <p:txBody>
          <a:bodyPr/>
          <a:lstStyle/>
          <a:p>
            <a:pPr marL="0" indent="0">
              <a:buNone/>
            </a:pPr>
            <a:endParaRPr lang="da-DK" sz="1600" b="1" dirty="0" smtClean="0"/>
          </a:p>
          <a:p>
            <a:pPr marL="0" indent="0">
              <a:buNone/>
            </a:pPr>
            <a:endParaRPr lang="da-DK" sz="1600" b="1" dirty="0"/>
          </a:p>
          <a:p>
            <a:pPr marL="0" indent="0">
              <a:buNone/>
            </a:pPr>
            <a:r>
              <a:rPr lang="da-DK" sz="1600" b="1" dirty="0" smtClean="0"/>
              <a:t>Gode pointer:</a:t>
            </a:r>
            <a:endParaRPr lang="da-DK" sz="1600" dirty="0" smtClean="0"/>
          </a:p>
          <a:p>
            <a:r>
              <a:rPr lang="da-DK" sz="1600" dirty="0" smtClean="0"/>
              <a:t>Hvis du har tid tilbage, kan du se på de opgaver, du har sprunget over. Måske kan du regne opgaven, når du vender tilbage til den.</a:t>
            </a:r>
          </a:p>
          <a:p>
            <a:r>
              <a:rPr lang="da-DK" sz="1600" dirty="0" smtClean="0"/>
              <a:t>Hvis du har tid tilbage, kan du tjekke opgaver, du allerede har regnet.</a:t>
            </a:r>
            <a:endParaRPr lang="da-DK" sz="1600" dirty="0"/>
          </a:p>
          <a:p>
            <a:r>
              <a:rPr lang="da-DK" sz="1600" dirty="0" smtClean="0"/>
              <a:t>Hvis du mister din koncentration under prøven, kan du med fordel måske tage en lille pause. Spørg din lærer om de regler, der gælder for det.</a:t>
            </a:r>
            <a:endParaRPr lang="da-DK" sz="1600" dirty="0"/>
          </a:p>
        </p:txBody>
      </p:sp>
    </p:spTree>
    <p:extLst>
      <p:ext uri="{BB962C8B-B14F-4D97-AF65-F5344CB8AC3E}">
        <p14:creationId xmlns:p14="http://schemas.microsoft.com/office/powerpoint/2010/main" val="18396372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smtClean="0"/>
              <a:t>Efter prøven</a:t>
            </a:r>
            <a:endParaRPr lang="da-DK" dirty="0"/>
          </a:p>
        </p:txBody>
      </p:sp>
      <p:sp>
        <p:nvSpPr>
          <p:cNvPr id="3" name="Pladsholder til dato 2"/>
          <p:cNvSpPr>
            <a:spLocks noGrp="1"/>
          </p:cNvSpPr>
          <p:nvPr>
            <p:ph type="dt" sz="half" idx="10"/>
          </p:nvPr>
        </p:nvSpPr>
        <p:spPr/>
        <p:txBody>
          <a:bodyPr/>
          <a:lstStyle/>
          <a:p>
            <a:fld id="{8CE1EE5F-543F-41CF-832B-13034BBB5ED1}" type="datetime2">
              <a:rPr lang="da-DK" smtClean="0"/>
              <a:t>6. marts 2024</a:t>
            </a:fld>
            <a:endParaRPr lang="da-DK" dirty="0"/>
          </a:p>
        </p:txBody>
      </p:sp>
      <p:sp>
        <p:nvSpPr>
          <p:cNvPr id="4" name="Pladsholder til slidenummer 3"/>
          <p:cNvSpPr>
            <a:spLocks noGrp="1"/>
          </p:cNvSpPr>
          <p:nvPr>
            <p:ph type="sldNum" sz="quarter" idx="12"/>
          </p:nvPr>
        </p:nvSpPr>
        <p:spPr/>
        <p:txBody>
          <a:bodyPr/>
          <a:lstStyle/>
          <a:p>
            <a:fld id="{24C8C45C-947F-4981-8B3F-4F32E973C901}" type="slidenum">
              <a:rPr lang="da-DK" smtClean="0"/>
              <a:pPr/>
              <a:t>34</a:t>
            </a:fld>
            <a:endParaRPr lang="da-DK" dirty="0"/>
          </a:p>
        </p:txBody>
      </p:sp>
    </p:spTree>
    <p:extLst>
      <p:ext uri="{BB962C8B-B14F-4D97-AF65-F5344CB8AC3E}">
        <p14:creationId xmlns:p14="http://schemas.microsoft.com/office/powerpoint/2010/main" val="11240670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Aflevering af din opgavebesvarelse</a:t>
            </a:r>
            <a:endParaRPr lang="da-DK" dirty="0"/>
          </a:p>
        </p:txBody>
      </p:sp>
      <p:sp>
        <p:nvSpPr>
          <p:cNvPr id="3" name="Pladsholder til indhold 2"/>
          <p:cNvSpPr>
            <a:spLocks noGrp="1"/>
          </p:cNvSpPr>
          <p:nvPr>
            <p:ph sz="half" idx="1"/>
          </p:nvPr>
        </p:nvSpPr>
        <p:spPr/>
        <p:txBody>
          <a:bodyPr/>
          <a:lstStyle/>
          <a:p>
            <a:pPr marL="0" indent="0">
              <a:buNone/>
            </a:pPr>
            <a:r>
              <a:rPr lang="da-DK" dirty="0" smtClean="0"/>
              <a:t>Når du afleverer din opgave, kan du aflevere:</a:t>
            </a:r>
          </a:p>
          <a:p>
            <a:r>
              <a:rPr lang="da-DK" dirty="0" smtClean="0"/>
              <a:t>Print</a:t>
            </a:r>
          </a:p>
          <a:p>
            <a:r>
              <a:rPr lang="da-DK" dirty="0" smtClean="0"/>
              <a:t>Håndskrevne ark</a:t>
            </a:r>
          </a:p>
          <a:p>
            <a:r>
              <a:rPr lang="da-DK" dirty="0" smtClean="0"/>
              <a:t>Tegninger på papir</a:t>
            </a:r>
          </a:p>
          <a:p>
            <a:r>
              <a:rPr lang="da-DK" dirty="0" smtClean="0"/>
              <a:t>Svarark</a:t>
            </a:r>
          </a:p>
          <a:p>
            <a:endParaRPr lang="da-DK" dirty="0" smtClean="0"/>
          </a:p>
          <a:p>
            <a:pPr marL="0" indent="0">
              <a:buNone/>
            </a:pPr>
            <a:r>
              <a:rPr lang="da-DK" dirty="0"/>
              <a:t>Når du afslutter prøven, skriver du under med Unilogin på, at det, du afleverer, er det, du vil have bedømt.</a:t>
            </a:r>
          </a:p>
          <a:p>
            <a:pPr marL="0" indent="0">
              <a:buNone/>
            </a:pPr>
            <a:endParaRPr lang="da-DK" dirty="0"/>
          </a:p>
          <a:p>
            <a:pPr marL="0" indent="0">
              <a:buNone/>
            </a:pPr>
            <a:endParaRPr lang="da-DK" dirty="0"/>
          </a:p>
          <a:p>
            <a:pPr marL="0" indent="0">
              <a:buNone/>
            </a:pPr>
            <a:endParaRPr lang="da-DK" dirty="0"/>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35</a:t>
            </a:fld>
            <a:endParaRPr lang="da-DK" dirty="0"/>
          </a:p>
        </p:txBody>
      </p:sp>
      <p:sp>
        <p:nvSpPr>
          <p:cNvPr id="7" name="Pladsholder til tekst 6"/>
          <p:cNvSpPr>
            <a:spLocks noGrp="1"/>
          </p:cNvSpPr>
          <p:nvPr>
            <p:ph type="body" sz="quarter" idx="13"/>
          </p:nvPr>
        </p:nvSpPr>
        <p:spPr/>
        <p:txBody>
          <a:bodyPr/>
          <a:lstStyle/>
          <a:p>
            <a:endParaRPr lang="da-DK" dirty="0"/>
          </a:p>
        </p:txBody>
      </p:sp>
      <p:sp>
        <p:nvSpPr>
          <p:cNvPr id="8" name="Pladsholder til indhold 3"/>
          <p:cNvSpPr>
            <a:spLocks noGrp="1"/>
          </p:cNvSpPr>
          <p:nvPr>
            <p:ph sz="half" idx="2"/>
          </p:nvPr>
        </p:nvSpPr>
        <p:spPr>
          <a:xfrm>
            <a:off x="9298193" y="4020840"/>
            <a:ext cx="2893807" cy="5220720"/>
          </a:xfrm>
        </p:spPr>
        <p:txBody>
          <a:bodyPr/>
          <a:lstStyle/>
          <a:p>
            <a:pPr marL="0" indent="0">
              <a:buNone/>
            </a:pPr>
            <a:endParaRPr lang="da-DK" sz="1600" b="1" dirty="0" smtClean="0"/>
          </a:p>
          <a:p>
            <a:pPr marL="0" indent="0">
              <a:buNone/>
            </a:pPr>
            <a:endParaRPr lang="da-DK" sz="1600" b="1" dirty="0"/>
          </a:p>
          <a:p>
            <a:pPr marL="0" indent="0">
              <a:buNone/>
            </a:pPr>
            <a:endParaRPr lang="da-DK" sz="1600" b="1" dirty="0" smtClean="0"/>
          </a:p>
          <a:p>
            <a:pPr marL="0" indent="0">
              <a:buNone/>
            </a:pPr>
            <a:r>
              <a:rPr lang="da-DK" sz="1600" b="1" dirty="0" smtClean="0"/>
              <a:t>Gode pointer:</a:t>
            </a:r>
          </a:p>
          <a:p>
            <a:r>
              <a:rPr lang="da-DK" sz="1600" dirty="0" smtClean="0"/>
              <a:t>Er </a:t>
            </a:r>
            <a:r>
              <a:rPr lang="da-DK" sz="1600" dirty="0"/>
              <a:t>der </a:t>
            </a:r>
            <a:r>
              <a:rPr lang="da-DK" sz="1600" dirty="0" smtClean="0"/>
              <a:t>delopgaver, </a:t>
            </a:r>
            <a:r>
              <a:rPr lang="da-DK" sz="1600" dirty="0"/>
              <a:t>som er nemmere for dig at løse på papir end på </a:t>
            </a:r>
            <a:r>
              <a:rPr lang="da-DK" sz="1600" dirty="0" smtClean="0"/>
              <a:t>computeren, </a:t>
            </a:r>
            <a:r>
              <a:rPr lang="da-DK" sz="1600" dirty="0"/>
              <a:t>må du gerne gøre det</a:t>
            </a:r>
            <a:r>
              <a:rPr lang="da-DK" sz="1600" dirty="0" smtClean="0"/>
              <a:t>.</a:t>
            </a:r>
          </a:p>
          <a:p>
            <a:r>
              <a:rPr lang="da-DK" sz="1600" dirty="0"/>
              <a:t>Det er vigtigt, at du får samlet og afleveret de ark, som du gerne vil have bedømt.</a:t>
            </a:r>
          </a:p>
          <a:p>
            <a:r>
              <a:rPr lang="da-DK" sz="1600" dirty="0"/>
              <a:t>Tjek om bilag og svarark  er med i det, du vil have bedømt. </a:t>
            </a:r>
          </a:p>
          <a:p>
            <a:endParaRPr lang="da-DK" sz="1600" dirty="0"/>
          </a:p>
          <a:p>
            <a:pPr marL="0" indent="0">
              <a:buNone/>
            </a:pPr>
            <a:endParaRPr lang="da-DK" sz="1600" dirty="0" smtClean="0"/>
          </a:p>
          <a:p>
            <a:pPr marL="0" indent="0">
              <a:buNone/>
            </a:pPr>
            <a:endParaRPr lang="da-DK" sz="1600" dirty="0"/>
          </a:p>
          <a:p>
            <a:pPr marL="0" indent="0">
              <a:buNone/>
            </a:pPr>
            <a:endParaRPr lang="da-DK" sz="1600" dirty="0"/>
          </a:p>
          <a:p>
            <a:endParaRPr lang="da-DK" sz="1600" dirty="0" smtClean="0"/>
          </a:p>
          <a:p>
            <a:endParaRPr lang="da-DK" sz="1600" dirty="0"/>
          </a:p>
          <a:p>
            <a:endParaRPr lang="da-DK" sz="1600" dirty="0" smtClean="0"/>
          </a:p>
          <a:p>
            <a:endParaRPr lang="da-DK" sz="1600" dirty="0"/>
          </a:p>
          <a:p>
            <a:pPr marL="0" indent="0">
              <a:buNone/>
            </a:pPr>
            <a:endParaRPr lang="da-DK" sz="1600" dirty="0"/>
          </a:p>
        </p:txBody>
      </p:sp>
    </p:spTree>
    <p:extLst>
      <p:ext uri="{BB962C8B-B14F-4D97-AF65-F5344CB8AC3E}">
        <p14:creationId xmlns:p14="http://schemas.microsoft.com/office/powerpoint/2010/main" val="28588390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Bedømmelse af prøven</a:t>
            </a:r>
            <a:endParaRPr lang="da-DK" dirty="0"/>
          </a:p>
        </p:txBody>
      </p:sp>
      <p:sp>
        <p:nvSpPr>
          <p:cNvPr id="3" name="Pladsholder til indhold 2"/>
          <p:cNvSpPr>
            <a:spLocks noGrp="1"/>
          </p:cNvSpPr>
          <p:nvPr>
            <p:ph sz="half" idx="1"/>
          </p:nvPr>
        </p:nvSpPr>
        <p:spPr/>
        <p:txBody>
          <a:bodyPr/>
          <a:lstStyle/>
          <a:p>
            <a:r>
              <a:rPr lang="da-DK" dirty="0" smtClean="0"/>
              <a:t>Det </a:t>
            </a:r>
            <a:r>
              <a:rPr lang="da-DK" dirty="0"/>
              <a:t>er en censor, der bedømmer din opgaver, og du er anonym i forhold til </a:t>
            </a:r>
            <a:r>
              <a:rPr lang="da-DK" dirty="0" smtClean="0"/>
              <a:t>censoren.</a:t>
            </a:r>
            <a:endParaRPr lang="da-DK" dirty="0"/>
          </a:p>
          <a:p>
            <a:r>
              <a:rPr lang="da-DK" dirty="0" smtClean="0"/>
              <a:t>Der går ca. 4-6 uger før du modtager din karakter.</a:t>
            </a:r>
            <a:endParaRPr lang="da-DK" dirty="0"/>
          </a:p>
          <a:p>
            <a:r>
              <a:rPr lang="da-DK" dirty="0"/>
              <a:t>Der gives én karakter for prøven </a:t>
            </a:r>
            <a:r>
              <a:rPr lang="da-DK" dirty="0" smtClean="0"/>
              <a:t>med </a:t>
            </a:r>
            <a:r>
              <a:rPr lang="da-DK" dirty="0"/>
              <a:t>hjælpemidler</a:t>
            </a:r>
            <a:r>
              <a:rPr lang="da-DK" dirty="0" smtClean="0"/>
              <a:t>.</a:t>
            </a:r>
          </a:p>
          <a:p>
            <a:r>
              <a:rPr lang="da-DK" dirty="0"/>
              <a:t>Når din skole får prøveresultatet ca. </a:t>
            </a:r>
            <a:r>
              <a:rPr lang="da-DK" dirty="0" smtClean="0"/>
              <a:t>4-6 </a:t>
            </a:r>
            <a:r>
              <a:rPr lang="da-DK" dirty="0"/>
              <a:t>uger efter prøven, skal du oplyses om din karakter</a:t>
            </a:r>
            <a:r>
              <a:rPr lang="da-DK" dirty="0" smtClean="0"/>
              <a:t>.</a:t>
            </a:r>
            <a:endParaRPr lang="da-DK" dirty="0"/>
          </a:p>
          <a:p>
            <a:endParaRPr lang="da-DK" dirty="0"/>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36</a:t>
            </a:fld>
            <a:endParaRPr lang="da-DK" dirty="0"/>
          </a:p>
        </p:txBody>
      </p:sp>
      <p:sp>
        <p:nvSpPr>
          <p:cNvPr id="7" name="Pladsholder til tekst 6"/>
          <p:cNvSpPr>
            <a:spLocks noGrp="1"/>
          </p:cNvSpPr>
          <p:nvPr>
            <p:ph type="body" sz="quarter" idx="13"/>
          </p:nvPr>
        </p:nvSpPr>
        <p:spPr/>
        <p:txBody>
          <a:bodyPr/>
          <a:lstStyle/>
          <a:p>
            <a:endParaRPr lang="da-DK"/>
          </a:p>
        </p:txBody>
      </p:sp>
      <p:sp>
        <p:nvSpPr>
          <p:cNvPr id="4" name="Pladsholder til indhold 3"/>
          <p:cNvSpPr>
            <a:spLocks noGrp="1"/>
          </p:cNvSpPr>
          <p:nvPr>
            <p:ph sz="half" idx="2"/>
          </p:nvPr>
        </p:nvSpPr>
        <p:spPr/>
        <p:txBody>
          <a:bodyPr/>
          <a:lstStyle/>
          <a:p>
            <a:endParaRPr lang="da-DK"/>
          </a:p>
        </p:txBody>
      </p:sp>
    </p:spTree>
    <p:extLst>
      <p:ext uri="{BB962C8B-B14F-4D97-AF65-F5344CB8AC3E}">
        <p14:creationId xmlns:p14="http://schemas.microsoft.com/office/powerpoint/2010/main" val="26594530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748" y="3585600"/>
            <a:ext cx="7911077" cy="1692000"/>
          </a:xfrm>
        </p:spPr>
        <p:txBody>
          <a:bodyPr/>
          <a:lstStyle/>
          <a:p>
            <a:r>
              <a:rPr lang="da-DK" dirty="0"/>
              <a:t>God </a:t>
            </a:r>
            <a:r>
              <a:rPr lang="da-DK" dirty="0" smtClean="0"/>
              <a:t>arbejdslyst og </a:t>
            </a:r>
            <a:r>
              <a:rPr lang="da-DK" dirty="0"/>
              <a:t>god fornøjelse med </a:t>
            </a:r>
            <a:r>
              <a:rPr lang="da-DK" dirty="0" smtClean="0"/>
              <a:t>prøven</a:t>
            </a:r>
            <a:endParaRPr lang="da-DK" dirty="0"/>
          </a:p>
        </p:txBody>
      </p:sp>
      <p:sp>
        <p:nvSpPr>
          <p:cNvPr id="3" name="Pladsholder til dato 2"/>
          <p:cNvSpPr>
            <a:spLocks noGrp="1"/>
          </p:cNvSpPr>
          <p:nvPr>
            <p:ph type="dt" sz="half" idx="10"/>
          </p:nvPr>
        </p:nvSpPr>
        <p:spPr/>
        <p:txBody>
          <a:bodyPr/>
          <a:lstStyle/>
          <a:p>
            <a:fld id="{8CE1EE5F-543F-41CF-832B-13034BBB5ED1}" type="datetime2">
              <a:rPr lang="da-DK" smtClean="0"/>
              <a:t>6. marts 2024</a:t>
            </a:fld>
            <a:endParaRPr lang="da-DK" dirty="0"/>
          </a:p>
        </p:txBody>
      </p:sp>
      <p:sp>
        <p:nvSpPr>
          <p:cNvPr id="4" name="Pladsholder til slidenummer 3"/>
          <p:cNvSpPr>
            <a:spLocks noGrp="1"/>
          </p:cNvSpPr>
          <p:nvPr>
            <p:ph type="sldNum" sz="quarter" idx="12"/>
          </p:nvPr>
        </p:nvSpPr>
        <p:spPr/>
        <p:txBody>
          <a:bodyPr/>
          <a:lstStyle/>
          <a:p>
            <a:fld id="{24C8C45C-947F-4981-8B3F-4F32E973C901}" type="slidenum">
              <a:rPr lang="da-DK" smtClean="0"/>
              <a:pPr/>
              <a:t>37</a:t>
            </a:fld>
            <a:endParaRPr lang="da-DK" dirty="0"/>
          </a:p>
        </p:txBody>
      </p:sp>
    </p:spTree>
    <p:extLst>
      <p:ext uri="{BB962C8B-B14F-4D97-AF65-F5344CB8AC3E}">
        <p14:creationId xmlns:p14="http://schemas.microsoft.com/office/powerpoint/2010/main" val="33874425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748" y="3585600"/>
            <a:ext cx="9257395" cy="1692000"/>
          </a:xfrm>
        </p:spPr>
        <p:txBody>
          <a:bodyPr/>
          <a:lstStyle/>
          <a:p>
            <a:r>
              <a:rPr lang="da-DK" dirty="0" smtClean="0"/>
              <a:t>Understøttende værktøjer til din undervisning</a:t>
            </a:r>
            <a:endParaRPr lang="da-DK" dirty="0"/>
          </a:p>
        </p:txBody>
      </p:sp>
      <p:sp>
        <p:nvSpPr>
          <p:cNvPr id="3" name="Pladsholder til dato 2"/>
          <p:cNvSpPr>
            <a:spLocks noGrp="1"/>
          </p:cNvSpPr>
          <p:nvPr>
            <p:ph type="dt" sz="half" idx="10"/>
          </p:nvPr>
        </p:nvSpPr>
        <p:spPr/>
        <p:txBody>
          <a:bodyPr/>
          <a:lstStyle/>
          <a:p>
            <a:fld id="{8CE1EE5F-543F-41CF-832B-13034BBB5ED1}" type="datetime2">
              <a:rPr lang="da-DK" smtClean="0"/>
              <a:t>6. marts 2024</a:t>
            </a:fld>
            <a:endParaRPr lang="da-DK" dirty="0"/>
          </a:p>
        </p:txBody>
      </p:sp>
      <p:sp>
        <p:nvSpPr>
          <p:cNvPr id="4" name="Pladsholder til slidenummer 3"/>
          <p:cNvSpPr>
            <a:spLocks noGrp="1"/>
          </p:cNvSpPr>
          <p:nvPr>
            <p:ph type="sldNum" sz="quarter" idx="12"/>
          </p:nvPr>
        </p:nvSpPr>
        <p:spPr/>
        <p:txBody>
          <a:bodyPr/>
          <a:lstStyle/>
          <a:p>
            <a:fld id="{24C8C45C-947F-4981-8B3F-4F32E973C901}" type="slidenum">
              <a:rPr lang="da-DK" smtClean="0"/>
              <a:pPr/>
              <a:t>38</a:t>
            </a:fld>
            <a:endParaRPr lang="da-DK" dirty="0"/>
          </a:p>
        </p:txBody>
      </p:sp>
    </p:spTree>
    <p:extLst>
      <p:ext uri="{BB962C8B-B14F-4D97-AF65-F5344CB8AC3E}">
        <p14:creationId xmlns:p14="http://schemas.microsoft.com/office/powerpoint/2010/main" val="8926293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Du kan sammenligne løsningen af et matematisk problem med en skattejagt…</a:t>
            </a:r>
            <a:endParaRPr lang="da-DK" dirty="0"/>
          </a:p>
        </p:txBody>
      </p:sp>
      <p:sp>
        <p:nvSpPr>
          <p:cNvPr id="3" name="Pladsholder til indhold 2"/>
          <p:cNvSpPr>
            <a:spLocks noGrp="1"/>
          </p:cNvSpPr>
          <p:nvPr>
            <p:ph sz="half" idx="1"/>
          </p:nvPr>
        </p:nvSpPr>
        <p:spPr>
          <a:xfrm>
            <a:off x="539749" y="1800000"/>
            <a:ext cx="5955180" cy="4518000"/>
          </a:xfrm>
        </p:spPr>
        <p:txBody>
          <a:bodyPr/>
          <a:lstStyle/>
          <a:p>
            <a:pPr marL="0" indent="0">
              <a:buNone/>
            </a:pPr>
            <a:r>
              <a:rPr lang="da-DK" b="1" dirty="0"/>
              <a:t>Problembehandling</a:t>
            </a:r>
          </a:p>
          <a:p>
            <a:pPr marL="0" indent="0">
              <a:buNone/>
            </a:pPr>
            <a:r>
              <a:rPr lang="da-DK" dirty="0" smtClean="0"/>
              <a:t>Du får </a:t>
            </a:r>
            <a:r>
              <a:rPr lang="da-DK" dirty="0"/>
              <a:t>en opgave, og </a:t>
            </a:r>
            <a:r>
              <a:rPr lang="da-DK" dirty="0" smtClean="0"/>
              <a:t>du </a:t>
            </a:r>
            <a:r>
              <a:rPr lang="da-DK" dirty="0"/>
              <a:t>ved, at der er en løsning.</a:t>
            </a:r>
          </a:p>
          <a:p>
            <a:r>
              <a:rPr lang="da-DK" sz="1800" i="1" dirty="0">
                <a:solidFill>
                  <a:schemeClr val="accent1">
                    <a:lumMod val="75000"/>
                  </a:schemeClr>
                </a:solidFill>
              </a:rPr>
              <a:t>Hvilken </a:t>
            </a:r>
            <a:r>
              <a:rPr lang="da-DK" sz="1800" i="1" dirty="0" smtClean="0">
                <a:solidFill>
                  <a:schemeClr val="accent1">
                    <a:lumMod val="75000"/>
                  </a:schemeClr>
                </a:solidFill>
              </a:rPr>
              <a:t>vej, </a:t>
            </a:r>
            <a:r>
              <a:rPr lang="da-DK" sz="1800" i="1" dirty="0">
                <a:solidFill>
                  <a:schemeClr val="accent1">
                    <a:lumMod val="75000"/>
                  </a:schemeClr>
                </a:solidFill>
              </a:rPr>
              <a:t>skal du gå?</a:t>
            </a:r>
          </a:p>
          <a:p>
            <a:r>
              <a:rPr lang="da-DK" sz="1800" i="1" dirty="0">
                <a:solidFill>
                  <a:schemeClr val="accent1">
                    <a:lumMod val="75000"/>
                  </a:schemeClr>
                </a:solidFill>
              </a:rPr>
              <a:t>Måske er vejen slet ikke på kortet?</a:t>
            </a:r>
          </a:p>
          <a:p>
            <a:r>
              <a:rPr lang="da-DK" sz="1800" i="1" dirty="0">
                <a:solidFill>
                  <a:schemeClr val="accent1">
                    <a:lumMod val="75000"/>
                  </a:schemeClr>
                </a:solidFill>
              </a:rPr>
              <a:t>Måske vælger du den forkerte vej?</a:t>
            </a:r>
          </a:p>
          <a:p>
            <a:r>
              <a:rPr lang="da-DK" sz="1800" i="1" dirty="0">
                <a:solidFill>
                  <a:schemeClr val="accent1">
                    <a:lumMod val="75000"/>
                  </a:schemeClr>
                </a:solidFill>
              </a:rPr>
              <a:t>Måske vælger du en lang omvej?</a:t>
            </a:r>
          </a:p>
          <a:p>
            <a:r>
              <a:rPr lang="da-DK" sz="1800" i="1" dirty="0">
                <a:solidFill>
                  <a:schemeClr val="accent1">
                    <a:lumMod val="75000"/>
                  </a:schemeClr>
                </a:solidFill>
              </a:rPr>
              <a:t>Måske finder du den direkte vej?</a:t>
            </a:r>
          </a:p>
          <a:p>
            <a:pPr marL="0" indent="0">
              <a:buNone/>
            </a:pPr>
            <a:r>
              <a:rPr lang="da-DK" dirty="0"/>
              <a:t>Problembehandling kræver </a:t>
            </a:r>
            <a:r>
              <a:rPr lang="da-DK" dirty="0" smtClean="0"/>
              <a:t>tålmodighed af dig, </a:t>
            </a:r>
            <a:r>
              <a:rPr lang="da-DK" dirty="0"/>
              <a:t>og du skal kunne håndtere frustration</a:t>
            </a:r>
            <a:r>
              <a:rPr lang="da-DK" dirty="0" smtClean="0"/>
              <a:t>. </a:t>
            </a:r>
            <a:endParaRPr lang="da-DK" dirty="0"/>
          </a:p>
        </p:txBody>
      </p:sp>
      <p:sp>
        <p:nvSpPr>
          <p:cNvPr id="5" name="Pladsholder til dato 4"/>
          <p:cNvSpPr>
            <a:spLocks noGrp="1"/>
          </p:cNvSpPr>
          <p:nvPr>
            <p:ph type="dt" sz="half" idx="10"/>
          </p:nvPr>
        </p:nvSpPr>
        <p:spPr/>
        <p:txBody>
          <a:bodyPr/>
          <a:lstStyle/>
          <a:p>
            <a:fld id="{5287408A-2C93-4FDA-893A-85FA7EDCDC14}"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39</a:t>
            </a:fld>
            <a:endParaRPr lang="da-DK" dirty="0"/>
          </a:p>
        </p:txBody>
      </p:sp>
      <p:sp>
        <p:nvSpPr>
          <p:cNvPr id="7" name="Pladsholder til tekst 6"/>
          <p:cNvSpPr>
            <a:spLocks noGrp="1"/>
          </p:cNvSpPr>
          <p:nvPr>
            <p:ph type="body" sz="quarter" idx="14"/>
          </p:nvPr>
        </p:nvSpPr>
        <p:spPr/>
        <p:txBody>
          <a:bodyPr/>
          <a:lstStyle/>
          <a:p>
            <a:endParaRPr lang="da-DK"/>
          </a:p>
        </p:txBody>
      </p:sp>
      <p:sp>
        <p:nvSpPr>
          <p:cNvPr id="8" name="Pladsholder til tekst 7"/>
          <p:cNvSpPr>
            <a:spLocks noGrp="1"/>
          </p:cNvSpPr>
          <p:nvPr>
            <p:ph type="body" sz="quarter" idx="15"/>
          </p:nvPr>
        </p:nvSpPr>
        <p:spPr/>
        <p:txBody>
          <a:bodyPr/>
          <a:lstStyle/>
          <a:p>
            <a:endParaRPr lang="da-DK"/>
          </a:p>
        </p:txBody>
      </p:sp>
      <p:pic>
        <p:nvPicPr>
          <p:cNvPr id="12" name="Pladsholder til indhold 11"/>
          <p:cNvPicPr>
            <a:picLocks noGrp="1" noChangeAspect="1"/>
          </p:cNvPicPr>
          <p:nvPr>
            <p:ph sz="half" idx="2"/>
          </p:nvPr>
        </p:nvPicPr>
        <p:blipFill>
          <a:blip r:embed="rId3"/>
          <a:stretch>
            <a:fillRect/>
          </a:stretch>
        </p:blipFill>
        <p:spPr>
          <a:xfrm>
            <a:off x="6632322" y="1869121"/>
            <a:ext cx="3872519" cy="3881610"/>
          </a:xfrm>
          <a:prstGeom prst="rect">
            <a:avLst/>
          </a:prstGeom>
        </p:spPr>
      </p:pic>
    </p:spTree>
    <p:extLst>
      <p:ext uri="{BB962C8B-B14F-4D97-AF65-F5344CB8AC3E}">
        <p14:creationId xmlns:p14="http://schemas.microsoft.com/office/powerpoint/2010/main" val="41166125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44D7354-50E1-45E7-BE22-D6E7CC805771}"/>
              </a:ext>
            </a:extLst>
          </p:cNvPr>
          <p:cNvSpPr>
            <a:spLocks noGrp="1"/>
          </p:cNvSpPr>
          <p:nvPr>
            <p:ph type="title"/>
          </p:nvPr>
        </p:nvSpPr>
        <p:spPr/>
        <p:txBody>
          <a:bodyPr/>
          <a:lstStyle/>
          <a:p>
            <a:r>
              <a:rPr lang="da-DK" dirty="0" smtClean="0"/>
              <a:t>Informationer til læreren</a:t>
            </a:r>
            <a:br>
              <a:rPr lang="da-DK" dirty="0" smtClean="0"/>
            </a:br>
            <a:endParaRPr lang="en-GB" dirty="0"/>
          </a:p>
        </p:txBody>
      </p:sp>
      <p:sp>
        <p:nvSpPr>
          <p:cNvPr id="2" name="Pladsholder til indhold 1"/>
          <p:cNvSpPr>
            <a:spLocks noGrp="1"/>
          </p:cNvSpPr>
          <p:nvPr>
            <p:ph idx="1"/>
          </p:nvPr>
        </p:nvSpPr>
        <p:spPr>
          <a:xfrm>
            <a:off x="539748" y="1800000"/>
            <a:ext cx="9508020" cy="4518000"/>
          </a:xfrm>
        </p:spPr>
        <p:txBody>
          <a:bodyPr/>
          <a:lstStyle/>
          <a:p>
            <a:pPr marL="0" indent="0">
              <a:buNone/>
            </a:pPr>
            <a:r>
              <a:rPr lang="da-DK" sz="1800" b="1" dirty="0" smtClean="0"/>
              <a:t>Del 1 </a:t>
            </a:r>
            <a:r>
              <a:rPr lang="da-DK" sz="1800" dirty="0" smtClean="0"/>
              <a:t>(slide 7 – 10) indeholder en gennemgang af prøvens opbygning og struktur</a:t>
            </a:r>
          </a:p>
          <a:p>
            <a:pPr marL="0" indent="0">
              <a:buNone/>
            </a:pPr>
            <a:endParaRPr lang="da-DK" sz="1800" dirty="0"/>
          </a:p>
        </p:txBody>
      </p:sp>
      <p:sp>
        <p:nvSpPr>
          <p:cNvPr id="4" name="Date Placeholder 3">
            <a:extLst>
              <a:ext uri="{FF2B5EF4-FFF2-40B4-BE49-F238E27FC236}">
                <a16:creationId xmlns:a16="http://schemas.microsoft.com/office/drawing/2014/main" id="{92F38EBB-DDC7-48BA-8239-A2992E3D7F15}"/>
              </a:ext>
            </a:extLst>
          </p:cNvPr>
          <p:cNvSpPr>
            <a:spLocks noGrp="1"/>
          </p:cNvSpPr>
          <p:nvPr>
            <p:ph type="dt" sz="half" idx="10"/>
          </p:nvPr>
        </p:nvSpPr>
        <p:spPr/>
        <p:txBody>
          <a:bodyPr/>
          <a:lstStyle/>
          <a:p>
            <a:fld id="{5A954E5A-04E1-47A0-B895-78AF97800B9A}" type="datetime2">
              <a:rPr lang="da-DK" noProof="0" smtClean="0"/>
              <a:t>6. marts 2024</a:t>
            </a:fld>
            <a:endParaRPr lang="da-DK" noProof="0" dirty="0"/>
          </a:p>
        </p:txBody>
      </p:sp>
      <p:sp>
        <p:nvSpPr>
          <p:cNvPr id="6" name="Slide Number Placeholder 5">
            <a:extLst>
              <a:ext uri="{FF2B5EF4-FFF2-40B4-BE49-F238E27FC236}">
                <a16:creationId xmlns:a16="http://schemas.microsoft.com/office/drawing/2014/main" id="{C2C98229-FD76-40FD-90FD-D80517205825}"/>
              </a:ext>
            </a:extLst>
          </p:cNvPr>
          <p:cNvSpPr>
            <a:spLocks noGrp="1"/>
          </p:cNvSpPr>
          <p:nvPr>
            <p:ph type="sldNum" sz="quarter" idx="12"/>
          </p:nvPr>
        </p:nvSpPr>
        <p:spPr/>
        <p:txBody>
          <a:bodyPr/>
          <a:lstStyle/>
          <a:p>
            <a:fld id="{859873C9-BF5D-4A9A-BB31-45BBB7BABAF7}" type="slidenum">
              <a:rPr lang="da-DK" smtClean="0"/>
              <a:pPr/>
              <a:t>4</a:t>
            </a:fld>
            <a:endParaRPr lang="da-DK" dirty="0"/>
          </a:p>
        </p:txBody>
      </p:sp>
      <p:sp>
        <p:nvSpPr>
          <p:cNvPr id="5" name="Pladsholder til tekst 4"/>
          <p:cNvSpPr>
            <a:spLocks noGrp="1"/>
          </p:cNvSpPr>
          <p:nvPr>
            <p:ph type="body" sz="quarter" idx="14"/>
          </p:nvPr>
        </p:nvSpPr>
        <p:spPr/>
        <p:txBody>
          <a:bodyPr/>
          <a:lstStyle/>
          <a:p>
            <a:endParaRPr lang="da-DK"/>
          </a:p>
        </p:txBody>
      </p:sp>
      <p:sp>
        <p:nvSpPr>
          <p:cNvPr id="7" name="Pladsholder til tekst 6"/>
          <p:cNvSpPr>
            <a:spLocks noGrp="1"/>
          </p:cNvSpPr>
          <p:nvPr>
            <p:ph type="body" sz="quarter" idx="15"/>
          </p:nvPr>
        </p:nvSpPr>
        <p:spPr/>
        <p:txBody>
          <a:bodyPr/>
          <a:lstStyle/>
          <a:p>
            <a:endParaRPr lang="da-DK"/>
          </a:p>
        </p:txBody>
      </p:sp>
    </p:spTree>
    <p:extLst>
      <p:ext uri="{BB962C8B-B14F-4D97-AF65-F5344CB8AC3E}">
        <p14:creationId xmlns:p14="http://schemas.microsoft.com/office/powerpoint/2010/main" val="34142973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Redskaber der kan understøtte problemløsning</a:t>
            </a:r>
          </a:p>
        </p:txBody>
      </p:sp>
      <p:sp>
        <p:nvSpPr>
          <p:cNvPr id="4" name="Pladsholder til indhold 3"/>
          <p:cNvSpPr>
            <a:spLocks noGrp="1"/>
          </p:cNvSpPr>
          <p:nvPr>
            <p:ph sz="half" idx="2"/>
          </p:nvPr>
        </p:nvSpPr>
        <p:spPr/>
        <p:txBody>
          <a:bodyPr/>
          <a:lstStyle/>
          <a:p>
            <a:endParaRPr lang="da-DK" dirty="0"/>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40</a:t>
            </a:fld>
            <a:endParaRPr lang="da-DK" dirty="0"/>
          </a:p>
        </p:txBody>
      </p:sp>
      <p:sp>
        <p:nvSpPr>
          <p:cNvPr id="10" name="Pladsholder til tekst 9"/>
          <p:cNvSpPr>
            <a:spLocks noGrp="1"/>
          </p:cNvSpPr>
          <p:nvPr>
            <p:ph type="body" sz="quarter" idx="14"/>
          </p:nvPr>
        </p:nvSpPr>
        <p:spPr/>
        <p:txBody>
          <a:bodyPr/>
          <a:lstStyle/>
          <a:p>
            <a:endParaRPr lang="da-DK"/>
          </a:p>
        </p:txBody>
      </p:sp>
      <p:sp>
        <p:nvSpPr>
          <p:cNvPr id="11" name="Pladsholder til tekst 10"/>
          <p:cNvSpPr>
            <a:spLocks noGrp="1"/>
          </p:cNvSpPr>
          <p:nvPr>
            <p:ph type="body" sz="quarter" idx="15"/>
          </p:nvPr>
        </p:nvSpPr>
        <p:spPr/>
        <p:txBody>
          <a:bodyPr/>
          <a:lstStyle/>
          <a:p>
            <a:endParaRPr lang="da-DK"/>
          </a:p>
        </p:txBody>
      </p:sp>
      <p:pic>
        <p:nvPicPr>
          <p:cNvPr id="9" name="Pladsholder til indhold 10"/>
          <p:cNvPicPr>
            <a:picLocks noChangeAspect="1"/>
          </p:cNvPicPr>
          <p:nvPr/>
        </p:nvPicPr>
        <p:blipFill>
          <a:blip r:embed="rId3"/>
          <a:stretch>
            <a:fillRect/>
          </a:stretch>
        </p:blipFill>
        <p:spPr>
          <a:xfrm>
            <a:off x="4333472" y="1660153"/>
            <a:ext cx="1607667" cy="4772167"/>
          </a:xfrm>
          <a:prstGeom prst="rect">
            <a:avLst/>
          </a:prstGeom>
          <a:ln>
            <a:noFill/>
          </a:ln>
          <a:effectLst>
            <a:outerShdw blurRad="292100" dist="139700" dir="2700000" algn="tl" rotWithShape="0">
              <a:srgbClr val="333333">
                <a:alpha val="65000"/>
              </a:srgbClr>
            </a:outerShdw>
          </a:effec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9699" y="1679791"/>
            <a:ext cx="5324090" cy="47360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ladsholder til indhold 8"/>
          <p:cNvPicPr>
            <a:picLocks noGrp="1" noChangeAspect="1"/>
          </p:cNvPicPr>
          <p:nvPr>
            <p:ph sz="half" idx="1"/>
          </p:nvPr>
        </p:nvPicPr>
        <p:blipFill>
          <a:blip r:embed="rId5"/>
          <a:stretch>
            <a:fillRect/>
          </a:stretch>
        </p:blipFill>
        <p:spPr>
          <a:xfrm>
            <a:off x="328844" y="1660153"/>
            <a:ext cx="3878515" cy="3843885"/>
          </a:xfrm>
          <a:prstGeom prst="rect">
            <a:avLst/>
          </a:prstGeom>
          <a:ln>
            <a:noFill/>
          </a:ln>
          <a:effectLst>
            <a:outerShdw blurRad="292100" dist="139700" dir="2700000" algn="tl" rotWithShape="0">
              <a:srgbClr val="333333">
                <a:alpha val="65000"/>
              </a:srgbClr>
            </a:outerShdw>
          </a:effectLst>
        </p:spPr>
      </p:pic>
      <p:sp>
        <p:nvSpPr>
          <p:cNvPr id="15" name="Tekstfelt 14"/>
          <p:cNvSpPr txBox="1"/>
          <p:nvPr/>
        </p:nvSpPr>
        <p:spPr>
          <a:xfrm rot="20588360">
            <a:off x="1903935" y="5284075"/>
            <a:ext cx="3225242" cy="553998"/>
          </a:xfrm>
          <a:prstGeom prst="rect">
            <a:avLst/>
          </a:prstGeom>
          <a:noFill/>
        </p:spPr>
        <p:txBody>
          <a:bodyPr wrap="none" lIns="0" tIns="0" rIns="0" bIns="0" rtlCol="0">
            <a:spAutoFit/>
          </a:bodyPr>
          <a:lstStyle/>
          <a:p>
            <a:r>
              <a:rPr lang="da-DK" sz="3600" dirty="0" smtClean="0">
                <a:solidFill>
                  <a:srgbClr val="FF0000"/>
                </a:solidFill>
              </a:rPr>
              <a:t>Eksempler     </a:t>
            </a:r>
          </a:p>
        </p:txBody>
      </p:sp>
    </p:spTree>
    <p:extLst>
      <p:ext uri="{BB962C8B-B14F-4D97-AF65-F5344CB8AC3E}">
        <p14:creationId xmlns:p14="http://schemas.microsoft.com/office/powerpoint/2010/main" val="38188341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Hvilket it-værktøj til hvilken matematik?</a:t>
            </a:r>
            <a:endParaRPr lang="da-DK" dirty="0"/>
          </a:p>
        </p:txBody>
      </p:sp>
      <p:graphicFrame>
        <p:nvGraphicFramePr>
          <p:cNvPr id="9" name="Pladsholder til indhold 8"/>
          <p:cNvGraphicFramePr>
            <a:graphicFrameLocks noGrp="1"/>
          </p:cNvGraphicFramePr>
          <p:nvPr>
            <p:ph sz="half" idx="1"/>
            <p:extLst>
              <p:ext uri="{D42A27DB-BD31-4B8C-83A1-F6EECF244321}">
                <p14:modId xmlns:p14="http://schemas.microsoft.com/office/powerpoint/2010/main" val="1141283964"/>
              </p:ext>
            </p:extLst>
          </p:nvPr>
        </p:nvGraphicFramePr>
        <p:xfrm>
          <a:off x="1315636" y="1607590"/>
          <a:ext cx="6189345" cy="3962400"/>
        </p:xfrm>
        <a:graphic>
          <a:graphicData uri="http://schemas.openxmlformats.org/drawingml/2006/table">
            <a:tbl>
              <a:tblPr firstRow="1" firstCol="1" bandRow="1">
                <a:tableStyleId>{69012ECD-51FC-41F1-AA8D-1B2483CD663E}</a:tableStyleId>
              </a:tblPr>
              <a:tblGrid>
                <a:gridCol w="2069465">
                  <a:extLst>
                    <a:ext uri="{9D8B030D-6E8A-4147-A177-3AD203B41FA5}">
                      <a16:colId xmlns:a16="http://schemas.microsoft.com/office/drawing/2014/main" val="1296338190"/>
                    </a:ext>
                  </a:extLst>
                </a:gridCol>
                <a:gridCol w="4119880">
                  <a:extLst>
                    <a:ext uri="{9D8B030D-6E8A-4147-A177-3AD203B41FA5}">
                      <a16:colId xmlns:a16="http://schemas.microsoft.com/office/drawing/2014/main" val="3501532021"/>
                    </a:ext>
                  </a:extLst>
                </a:gridCol>
              </a:tblGrid>
              <a:tr h="0">
                <a:tc>
                  <a:txBody>
                    <a:bodyPr/>
                    <a:lstStyle/>
                    <a:p>
                      <a:pPr>
                        <a:spcAft>
                          <a:spcPts val="0"/>
                        </a:spcAft>
                      </a:pPr>
                      <a:r>
                        <a:rPr lang="da-DK" sz="2000">
                          <a:effectLst/>
                        </a:rPr>
                        <a:t>It-værktøj</a:t>
                      </a:r>
                      <a:endParaRPr lang="da-DK"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da-DK" sz="2000">
                          <a:effectLst/>
                        </a:rPr>
                        <a:t>Matematik</a:t>
                      </a:r>
                      <a:endParaRPr lang="da-DK"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19786208"/>
                  </a:ext>
                </a:extLst>
              </a:tr>
              <a:tr h="0">
                <a:tc>
                  <a:txBody>
                    <a:bodyPr/>
                    <a:lstStyle/>
                    <a:p>
                      <a:pPr>
                        <a:spcAft>
                          <a:spcPts val="0"/>
                        </a:spcAft>
                      </a:pPr>
                      <a:r>
                        <a:rPr lang="da-DK" sz="1200">
                          <a:effectLst/>
                        </a:rPr>
                        <a:t>GeoGebra</a:t>
                      </a:r>
                      <a:endParaRPr lang="da-DK"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spcAft>
                          <a:spcPts val="0"/>
                        </a:spcAft>
                        <a:buFont typeface="Symbol" panose="05050102010706020507" pitchFamily="18" charset="2"/>
                        <a:buChar char=""/>
                        <a:tabLst>
                          <a:tab pos="228600" algn="l"/>
                        </a:tabLst>
                      </a:pPr>
                      <a:r>
                        <a:rPr lang="da-DK" sz="1200">
                          <a:effectLst/>
                        </a:rPr>
                        <a:t>Tegne figurer</a:t>
                      </a:r>
                    </a:p>
                    <a:p>
                      <a:pPr marL="342900" lvl="0" indent="-342900">
                        <a:spcAft>
                          <a:spcPts val="0"/>
                        </a:spcAft>
                        <a:buFont typeface="Symbol" panose="05050102010706020507" pitchFamily="18" charset="2"/>
                        <a:buChar char=""/>
                        <a:tabLst>
                          <a:tab pos="228600" algn="l"/>
                        </a:tabLst>
                      </a:pPr>
                      <a:r>
                        <a:rPr lang="da-DK" sz="1200">
                          <a:effectLst/>
                        </a:rPr>
                        <a:t>Finde omkreds og areal</a:t>
                      </a:r>
                    </a:p>
                    <a:p>
                      <a:pPr marL="342900" lvl="0" indent="-342900">
                        <a:spcAft>
                          <a:spcPts val="0"/>
                        </a:spcAft>
                        <a:buFont typeface="Symbol" panose="05050102010706020507" pitchFamily="18" charset="2"/>
                        <a:buChar char=""/>
                        <a:tabLst>
                          <a:tab pos="228600" algn="l"/>
                        </a:tabLst>
                      </a:pPr>
                      <a:r>
                        <a:rPr lang="da-DK" sz="1200">
                          <a:effectLst/>
                        </a:rPr>
                        <a:t>Tegne rette linjer (fx y=2x+3)</a:t>
                      </a:r>
                    </a:p>
                    <a:p>
                      <a:pPr marL="342900" lvl="0" indent="-342900">
                        <a:spcAft>
                          <a:spcPts val="0"/>
                        </a:spcAft>
                        <a:buFont typeface="Symbol" panose="05050102010706020507" pitchFamily="18" charset="2"/>
                        <a:buChar char=""/>
                        <a:tabLst>
                          <a:tab pos="228600" algn="l"/>
                        </a:tabLst>
                      </a:pPr>
                      <a:r>
                        <a:rPr lang="da-DK" sz="1200">
                          <a:effectLst/>
                        </a:rPr>
                        <a:t>Tegne grafer</a:t>
                      </a:r>
                    </a:p>
                    <a:p>
                      <a:pPr marL="342900" lvl="0" indent="-342900">
                        <a:spcAft>
                          <a:spcPts val="0"/>
                        </a:spcAft>
                        <a:buFont typeface="Symbol" panose="05050102010706020507" pitchFamily="18" charset="2"/>
                        <a:buChar char=""/>
                        <a:tabLst>
                          <a:tab pos="228600" algn="l"/>
                        </a:tabLst>
                      </a:pPr>
                      <a:r>
                        <a:rPr lang="da-DK" sz="1200">
                          <a:effectLst/>
                        </a:rPr>
                        <a:t>…</a:t>
                      </a:r>
                    </a:p>
                    <a:p>
                      <a:pPr marL="342900" lvl="0" indent="-342900">
                        <a:spcAft>
                          <a:spcPts val="0"/>
                        </a:spcAft>
                        <a:buFont typeface="Symbol" panose="05050102010706020507" pitchFamily="18" charset="2"/>
                        <a:buChar char=""/>
                        <a:tabLst>
                          <a:tab pos="228600" algn="l"/>
                        </a:tabLst>
                      </a:pPr>
                      <a:r>
                        <a:rPr lang="da-DK" sz="1200">
                          <a:effectLst/>
                        </a:rPr>
                        <a:t>…</a:t>
                      </a:r>
                    </a:p>
                    <a:p>
                      <a:pPr marL="228600" indent="-228600">
                        <a:spcAft>
                          <a:spcPts val="0"/>
                        </a:spcAft>
                        <a:tabLst>
                          <a:tab pos="228600" algn="l"/>
                          <a:tab pos="828040" algn="l"/>
                        </a:tabLst>
                      </a:pPr>
                      <a:r>
                        <a:rPr lang="da-DK" sz="1200">
                          <a:effectLst/>
                        </a:rPr>
                        <a:t> </a:t>
                      </a:r>
                    </a:p>
                    <a:p>
                      <a:pPr>
                        <a:spcAft>
                          <a:spcPts val="0"/>
                        </a:spcAft>
                      </a:pPr>
                      <a:r>
                        <a:rPr lang="da-DK" sz="1200">
                          <a:effectLst/>
                        </a:rPr>
                        <a:t> </a:t>
                      </a:r>
                      <a:endParaRPr lang="da-DK"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51413394"/>
                  </a:ext>
                </a:extLst>
              </a:tr>
              <a:tr h="0">
                <a:tc>
                  <a:txBody>
                    <a:bodyPr/>
                    <a:lstStyle/>
                    <a:p>
                      <a:pPr>
                        <a:spcAft>
                          <a:spcPts val="0"/>
                        </a:spcAft>
                      </a:pPr>
                      <a:r>
                        <a:rPr lang="da-DK" sz="1200">
                          <a:effectLst/>
                        </a:rPr>
                        <a:t>Regneark</a:t>
                      </a:r>
                      <a:endParaRPr lang="da-DK"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spcAft>
                          <a:spcPts val="0"/>
                        </a:spcAft>
                        <a:buFont typeface="Symbol" panose="05050102010706020507" pitchFamily="18" charset="2"/>
                        <a:buChar char=""/>
                        <a:tabLst>
                          <a:tab pos="228600" algn="l"/>
                        </a:tabLst>
                      </a:pPr>
                      <a:r>
                        <a:rPr lang="da-DK" sz="1200" dirty="0">
                          <a:effectLst/>
                        </a:rPr>
                        <a:t>Lave budget</a:t>
                      </a:r>
                    </a:p>
                    <a:p>
                      <a:pPr marL="342900" lvl="0" indent="-342900">
                        <a:spcAft>
                          <a:spcPts val="0"/>
                        </a:spcAft>
                        <a:buFont typeface="Symbol" panose="05050102010706020507" pitchFamily="18" charset="2"/>
                        <a:buChar char=""/>
                        <a:tabLst>
                          <a:tab pos="228600" algn="l"/>
                        </a:tabLst>
                      </a:pPr>
                      <a:r>
                        <a:rPr lang="da-DK" sz="1200" dirty="0">
                          <a:effectLst/>
                        </a:rPr>
                        <a:t>Når der er mange tal, jeg skal lave beregninger</a:t>
                      </a:r>
                    </a:p>
                    <a:p>
                      <a:pPr marL="342900" lvl="0" indent="-342900">
                        <a:spcAft>
                          <a:spcPts val="0"/>
                        </a:spcAft>
                        <a:buFont typeface="Symbol" panose="05050102010706020507" pitchFamily="18" charset="2"/>
                        <a:buChar char=""/>
                        <a:tabLst>
                          <a:tab pos="228600" algn="l"/>
                        </a:tabLst>
                      </a:pPr>
                      <a:r>
                        <a:rPr lang="da-DK" sz="1200" dirty="0">
                          <a:effectLst/>
                        </a:rPr>
                        <a:t>…</a:t>
                      </a:r>
                    </a:p>
                    <a:p>
                      <a:pPr marL="342900" lvl="0" indent="-342900">
                        <a:spcAft>
                          <a:spcPts val="0"/>
                        </a:spcAft>
                        <a:buFont typeface="Symbol" panose="05050102010706020507" pitchFamily="18" charset="2"/>
                        <a:buChar char=""/>
                        <a:tabLst>
                          <a:tab pos="228600" algn="l"/>
                        </a:tabLst>
                      </a:pPr>
                      <a:r>
                        <a:rPr lang="da-DK" sz="1200" dirty="0">
                          <a:effectLst/>
                        </a:rPr>
                        <a:t>…</a:t>
                      </a:r>
                    </a:p>
                    <a:p>
                      <a:pPr marL="342900" lvl="0" indent="-342900">
                        <a:spcAft>
                          <a:spcPts val="0"/>
                        </a:spcAft>
                        <a:buFont typeface="Symbol" panose="05050102010706020507" pitchFamily="18" charset="2"/>
                        <a:buChar char=""/>
                        <a:tabLst>
                          <a:tab pos="228600" algn="l"/>
                        </a:tabLst>
                      </a:pPr>
                      <a:r>
                        <a:rPr lang="da-DK" sz="1200" dirty="0">
                          <a:effectLst/>
                        </a:rPr>
                        <a:t> </a:t>
                      </a:r>
                      <a:endParaRPr lang="da-DK"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86768802"/>
                  </a:ext>
                </a:extLst>
              </a:tr>
              <a:tr h="0">
                <a:tc>
                  <a:txBody>
                    <a:bodyPr/>
                    <a:lstStyle/>
                    <a:p>
                      <a:pPr>
                        <a:spcAft>
                          <a:spcPts val="0"/>
                        </a:spcAft>
                      </a:pPr>
                      <a:r>
                        <a:rPr lang="da-DK" sz="1200">
                          <a:effectLst/>
                        </a:rPr>
                        <a:t>CAS-program</a:t>
                      </a:r>
                      <a:endParaRPr lang="da-DK"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spcAft>
                          <a:spcPts val="0"/>
                        </a:spcAft>
                        <a:buFont typeface="Symbol" panose="05050102010706020507" pitchFamily="18" charset="2"/>
                        <a:buChar char=""/>
                        <a:tabLst>
                          <a:tab pos="228600" algn="l"/>
                        </a:tabLst>
                      </a:pPr>
                      <a:r>
                        <a:rPr lang="da-DK" sz="1200" dirty="0">
                          <a:effectLst/>
                        </a:rPr>
                        <a:t>Beregninger</a:t>
                      </a:r>
                    </a:p>
                    <a:p>
                      <a:pPr marL="342900" lvl="0" indent="-342900">
                        <a:spcAft>
                          <a:spcPts val="0"/>
                        </a:spcAft>
                        <a:buFont typeface="Symbol" panose="05050102010706020507" pitchFamily="18" charset="2"/>
                        <a:buChar char=""/>
                        <a:tabLst>
                          <a:tab pos="228600" algn="l"/>
                        </a:tabLst>
                      </a:pPr>
                      <a:r>
                        <a:rPr lang="da-DK" sz="1200" dirty="0">
                          <a:effectLst/>
                        </a:rPr>
                        <a:t>Løsning af ligninger</a:t>
                      </a:r>
                    </a:p>
                    <a:p>
                      <a:pPr marL="342900" lvl="0" indent="-342900">
                        <a:spcAft>
                          <a:spcPts val="0"/>
                        </a:spcAft>
                        <a:buFont typeface="Symbol" panose="05050102010706020507" pitchFamily="18" charset="2"/>
                        <a:buChar char=""/>
                        <a:tabLst>
                          <a:tab pos="228600" algn="l"/>
                        </a:tabLst>
                      </a:pPr>
                      <a:r>
                        <a:rPr lang="da-DK" sz="1200" dirty="0">
                          <a:effectLst/>
                        </a:rPr>
                        <a:t>Beregne vinker og sider i en trekant (trekantsberegning)</a:t>
                      </a:r>
                    </a:p>
                    <a:p>
                      <a:pPr marL="342900" lvl="0" indent="-342900">
                        <a:spcAft>
                          <a:spcPts val="0"/>
                        </a:spcAft>
                        <a:buFont typeface="Symbol" panose="05050102010706020507" pitchFamily="18" charset="2"/>
                        <a:buChar char=""/>
                        <a:tabLst>
                          <a:tab pos="228600" algn="l"/>
                        </a:tabLst>
                      </a:pPr>
                      <a:r>
                        <a:rPr lang="da-DK" sz="1200" dirty="0">
                          <a:effectLst/>
                        </a:rPr>
                        <a:t>…</a:t>
                      </a:r>
                    </a:p>
                    <a:p>
                      <a:pPr marL="342900" lvl="0" indent="-342900">
                        <a:spcAft>
                          <a:spcPts val="0"/>
                        </a:spcAft>
                        <a:buFont typeface="Symbol" panose="05050102010706020507" pitchFamily="18" charset="2"/>
                        <a:buChar char=""/>
                        <a:tabLst>
                          <a:tab pos="228600" algn="l"/>
                        </a:tabLst>
                      </a:pPr>
                      <a:r>
                        <a:rPr lang="da-DK" sz="1200" dirty="0">
                          <a:effectLst/>
                        </a:rPr>
                        <a:t>…</a:t>
                      </a:r>
                      <a:endParaRPr lang="da-DK"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47155934"/>
                  </a:ext>
                </a:extLst>
              </a:tr>
            </a:tbl>
          </a:graphicData>
        </a:graphic>
      </p:graphicFrame>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41</a:t>
            </a:fld>
            <a:endParaRPr lang="da-DK" dirty="0"/>
          </a:p>
        </p:txBody>
      </p:sp>
      <p:sp>
        <p:nvSpPr>
          <p:cNvPr id="7" name="Pladsholder til tekst 6"/>
          <p:cNvSpPr>
            <a:spLocks noGrp="1"/>
          </p:cNvSpPr>
          <p:nvPr>
            <p:ph type="body" sz="quarter" idx="13"/>
          </p:nvPr>
        </p:nvSpPr>
        <p:spPr/>
        <p:txBody>
          <a:bodyPr/>
          <a:lstStyle/>
          <a:p>
            <a:endParaRPr lang="da-DK"/>
          </a:p>
        </p:txBody>
      </p:sp>
      <p:sp>
        <p:nvSpPr>
          <p:cNvPr id="10" name="Tekstfelt 9"/>
          <p:cNvSpPr txBox="1"/>
          <p:nvPr/>
        </p:nvSpPr>
        <p:spPr>
          <a:xfrm rot="20588360">
            <a:off x="5861718" y="4934061"/>
            <a:ext cx="2218556" cy="553998"/>
          </a:xfrm>
          <a:prstGeom prst="rect">
            <a:avLst/>
          </a:prstGeom>
          <a:noFill/>
        </p:spPr>
        <p:txBody>
          <a:bodyPr wrap="none" lIns="0" tIns="0" rIns="0" bIns="0" rtlCol="0">
            <a:spAutoFit/>
          </a:bodyPr>
          <a:lstStyle/>
          <a:p>
            <a:r>
              <a:rPr lang="da-DK" sz="3600" dirty="0" smtClean="0">
                <a:solidFill>
                  <a:srgbClr val="FF0000"/>
                </a:solidFill>
              </a:rPr>
              <a:t>Eksempel</a:t>
            </a:r>
          </a:p>
        </p:txBody>
      </p:sp>
      <p:sp>
        <p:nvSpPr>
          <p:cNvPr id="12" name="Pladsholder til indhold 3"/>
          <p:cNvSpPr>
            <a:spLocks noGrp="1"/>
          </p:cNvSpPr>
          <p:nvPr>
            <p:ph sz="half" idx="2"/>
          </p:nvPr>
        </p:nvSpPr>
        <p:spPr>
          <a:xfrm>
            <a:off x="9208545" y="1097280"/>
            <a:ext cx="2893807" cy="5220720"/>
          </a:xfrm>
        </p:spPr>
        <p:txBody>
          <a:bodyPr/>
          <a:lstStyle/>
          <a:p>
            <a:pPr marL="0" indent="0">
              <a:buNone/>
            </a:pPr>
            <a:endParaRPr lang="da-DK" sz="1600" b="1" dirty="0" smtClean="0"/>
          </a:p>
          <a:p>
            <a:pPr marL="0" indent="0">
              <a:buNone/>
            </a:pPr>
            <a:endParaRPr lang="da-DK" sz="1600" b="1" dirty="0"/>
          </a:p>
          <a:p>
            <a:pPr marL="0" indent="0">
              <a:buNone/>
            </a:pPr>
            <a:r>
              <a:rPr lang="da-DK" sz="1600" b="1" dirty="0" smtClean="0"/>
              <a:t>Gode pointer:</a:t>
            </a:r>
          </a:p>
          <a:p>
            <a:r>
              <a:rPr lang="da-DK" sz="1600" dirty="0" smtClean="0"/>
              <a:t>Lav sammen med din klasse et liste, hvor du skriver, hvilke værktøjer du bruger til hvilken matematik</a:t>
            </a:r>
            <a:r>
              <a:rPr lang="da-DK" sz="1600" dirty="0"/>
              <a:t>.</a:t>
            </a:r>
            <a:endParaRPr lang="da-DK" sz="1600" dirty="0" smtClean="0"/>
          </a:p>
          <a:p>
            <a:pPr marL="0" indent="0">
              <a:buNone/>
            </a:pPr>
            <a:endParaRPr lang="da-DK" sz="1600" dirty="0" smtClean="0"/>
          </a:p>
          <a:p>
            <a:pPr marL="0" indent="0">
              <a:buNone/>
            </a:pPr>
            <a:endParaRPr lang="da-DK" sz="1600" dirty="0"/>
          </a:p>
          <a:p>
            <a:pPr marL="0" indent="0">
              <a:buNone/>
            </a:pPr>
            <a:endParaRPr lang="da-DK" sz="1600" dirty="0" smtClean="0"/>
          </a:p>
          <a:p>
            <a:pPr marL="0" indent="0">
              <a:buNone/>
            </a:pPr>
            <a:endParaRPr lang="da-DK" sz="1600" dirty="0"/>
          </a:p>
          <a:p>
            <a:pPr marL="0" indent="0">
              <a:buNone/>
            </a:pPr>
            <a:endParaRPr lang="da-DK" sz="1600" dirty="0"/>
          </a:p>
          <a:p>
            <a:endParaRPr lang="da-DK" sz="1600" dirty="0" smtClean="0"/>
          </a:p>
          <a:p>
            <a:endParaRPr lang="da-DK" sz="1600" dirty="0"/>
          </a:p>
          <a:p>
            <a:pPr marL="0" indent="0">
              <a:buNone/>
            </a:pPr>
            <a:endParaRPr lang="da-DK" sz="1600" dirty="0"/>
          </a:p>
        </p:txBody>
      </p:sp>
    </p:spTree>
    <p:extLst>
      <p:ext uri="{BB962C8B-B14F-4D97-AF65-F5344CB8AC3E}">
        <p14:creationId xmlns:p14="http://schemas.microsoft.com/office/powerpoint/2010/main" val="2599299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Signalord</a:t>
            </a:r>
            <a:br>
              <a:rPr lang="da-DK" dirty="0" smtClean="0"/>
            </a:br>
            <a:endParaRPr lang="da-DK" dirty="0"/>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42</a:t>
            </a:fld>
            <a:endParaRPr lang="da-DK" dirty="0"/>
          </a:p>
        </p:txBody>
      </p:sp>
      <p:sp>
        <p:nvSpPr>
          <p:cNvPr id="7" name="Pladsholder til tekst 6"/>
          <p:cNvSpPr>
            <a:spLocks noGrp="1"/>
          </p:cNvSpPr>
          <p:nvPr>
            <p:ph type="body" sz="quarter" idx="13"/>
          </p:nvPr>
        </p:nvSpPr>
        <p:spPr/>
        <p:txBody>
          <a:bodyPr/>
          <a:lstStyle/>
          <a:p>
            <a:endParaRPr lang="da-DK"/>
          </a:p>
        </p:txBody>
      </p:sp>
      <p:sp>
        <p:nvSpPr>
          <p:cNvPr id="10" name="Pladsholder til indhold 3"/>
          <p:cNvSpPr>
            <a:spLocks noGrp="1"/>
          </p:cNvSpPr>
          <p:nvPr>
            <p:ph sz="half" idx="2"/>
          </p:nvPr>
        </p:nvSpPr>
        <p:spPr>
          <a:xfrm>
            <a:off x="9208545" y="1097280"/>
            <a:ext cx="2893807" cy="5220720"/>
          </a:xfrm>
        </p:spPr>
        <p:txBody>
          <a:bodyPr/>
          <a:lstStyle/>
          <a:p>
            <a:pPr marL="0" indent="0">
              <a:buNone/>
            </a:pPr>
            <a:endParaRPr lang="da-DK" sz="1600" b="1" dirty="0" smtClean="0"/>
          </a:p>
          <a:p>
            <a:pPr marL="0" indent="0">
              <a:buNone/>
            </a:pPr>
            <a:endParaRPr lang="da-DK" sz="1600" b="1" dirty="0"/>
          </a:p>
          <a:p>
            <a:pPr marL="0" indent="0">
              <a:buNone/>
            </a:pPr>
            <a:r>
              <a:rPr lang="da-DK" sz="1600" b="1" dirty="0" smtClean="0"/>
              <a:t>Gode pointer:</a:t>
            </a:r>
          </a:p>
          <a:p>
            <a:r>
              <a:rPr lang="da-DK" sz="1600" dirty="0" smtClean="0"/>
              <a:t>Signalordene kan være et nøgleord, der guider dig til, hvad du skal i opgaven.</a:t>
            </a:r>
          </a:p>
          <a:p>
            <a:r>
              <a:rPr lang="da-DK" sz="1600" dirty="0" smtClean="0"/>
              <a:t>Du kan lave en liste med signalordene sammen med din lærer, som du kan benytte til prøven.</a:t>
            </a:r>
          </a:p>
          <a:p>
            <a:pPr marL="0" indent="0">
              <a:buNone/>
            </a:pPr>
            <a:endParaRPr lang="da-DK" sz="1600" dirty="0"/>
          </a:p>
          <a:p>
            <a:pPr marL="0" indent="0">
              <a:buNone/>
            </a:pPr>
            <a:endParaRPr lang="da-DK" sz="1600" dirty="0" smtClean="0"/>
          </a:p>
          <a:p>
            <a:pPr marL="0" indent="0">
              <a:buNone/>
            </a:pPr>
            <a:endParaRPr lang="da-DK" sz="1600" dirty="0"/>
          </a:p>
          <a:p>
            <a:pPr marL="0" indent="0">
              <a:buNone/>
            </a:pPr>
            <a:endParaRPr lang="da-DK" sz="1600" dirty="0" smtClean="0"/>
          </a:p>
          <a:p>
            <a:endParaRPr lang="da-DK" sz="1600" dirty="0"/>
          </a:p>
          <a:p>
            <a:pPr marL="0" indent="0">
              <a:buNone/>
            </a:pPr>
            <a:endParaRPr lang="da-DK" sz="1600" dirty="0"/>
          </a:p>
        </p:txBody>
      </p:sp>
      <p:graphicFrame>
        <p:nvGraphicFramePr>
          <p:cNvPr id="9" name="Pladsholder til indhold 7"/>
          <p:cNvGraphicFramePr>
            <a:graphicFrameLocks/>
          </p:cNvGraphicFramePr>
          <p:nvPr>
            <p:extLst>
              <p:ext uri="{D42A27DB-BD31-4B8C-83A1-F6EECF244321}">
                <p14:modId xmlns:p14="http://schemas.microsoft.com/office/powerpoint/2010/main" val="2162482046"/>
              </p:ext>
            </p:extLst>
          </p:nvPr>
        </p:nvGraphicFramePr>
        <p:xfrm>
          <a:off x="678600" y="1607590"/>
          <a:ext cx="7359931" cy="4389120"/>
        </p:xfrm>
        <a:graphic>
          <a:graphicData uri="http://schemas.openxmlformats.org/drawingml/2006/table">
            <a:tbl>
              <a:tblPr firstRow="1" firstCol="1" bandRow="1">
                <a:tableStyleId>{69012ECD-51FC-41F1-AA8D-1B2483CD663E}</a:tableStyleId>
              </a:tblPr>
              <a:tblGrid>
                <a:gridCol w="1768307">
                  <a:extLst>
                    <a:ext uri="{9D8B030D-6E8A-4147-A177-3AD203B41FA5}">
                      <a16:colId xmlns:a16="http://schemas.microsoft.com/office/drawing/2014/main" val="812801950"/>
                    </a:ext>
                  </a:extLst>
                </a:gridCol>
                <a:gridCol w="5591624">
                  <a:extLst>
                    <a:ext uri="{9D8B030D-6E8A-4147-A177-3AD203B41FA5}">
                      <a16:colId xmlns:a16="http://schemas.microsoft.com/office/drawing/2014/main" val="2460807091"/>
                    </a:ext>
                  </a:extLst>
                </a:gridCol>
              </a:tblGrid>
              <a:tr h="0">
                <a:tc>
                  <a:txBody>
                    <a:bodyPr/>
                    <a:lstStyle/>
                    <a:p>
                      <a:pPr algn="ctr">
                        <a:spcAft>
                          <a:spcPts val="0"/>
                        </a:spcAft>
                      </a:pPr>
                      <a:r>
                        <a:rPr lang="da-DK" sz="1200">
                          <a:effectLst/>
                        </a:rPr>
                        <a:t>Signalord</a:t>
                      </a:r>
                      <a:endParaRPr lang="da-DK" sz="1200">
                        <a:effectLst/>
                        <a:latin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da-DK" sz="1200">
                          <a:effectLst/>
                        </a:rPr>
                        <a:t>Handling </a:t>
                      </a:r>
                      <a:endParaRPr lang="da-DK" sz="12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22053144"/>
                  </a:ext>
                </a:extLst>
              </a:tr>
              <a:tr h="0">
                <a:tc>
                  <a:txBody>
                    <a:bodyPr/>
                    <a:lstStyle/>
                    <a:p>
                      <a:pPr>
                        <a:spcAft>
                          <a:spcPts val="0"/>
                        </a:spcAft>
                      </a:pPr>
                      <a:r>
                        <a:rPr lang="da-DK" sz="1200">
                          <a:effectLst/>
                        </a:rPr>
                        <a:t>Beregn…</a:t>
                      </a:r>
                      <a:endParaRPr lang="da-DK" sz="120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da-DK" sz="1200" dirty="0">
                          <a:effectLst/>
                        </a:rPr>
                        <a:t>Du  skal lave en eller flere beregninger eller evt. benytte en formel til beregningen.</a:t>
                      </a:r>
                      <a:endParaRPr lang="da-DK" sz="12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96636947"/>
                  </a:ext>
                </a:extLst>
              </a:tr>
              <a:tr h="0">
                <a:tc>
                  <a:txBody>
                    <a:bodyPr/>
                    <a:lstStyle/>
                    <a:p>
                      <a:pPr>
                        <a:spcAft>
                          <a:spcPts val="0"/>
                        </a:spcAft>
                      </a:pPr>
                      <a:r>
                        <a:rPr lang="da-DK" sz="1200">
                          <a:effectLst/>
                        </a:rPr>
                        <a:t>Undersøg…</a:t>
                      </a:r>
                      <a:endParaRPr lang="da-DK" sz="120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da-DK" sz="1200" dirty="0">
                          <a:effectLst/>
                        </a:rPr>
                        <a:t>Du skal løse et matematisk problem, hvor fremgangsmåden ikke nødvendigvis er en metode, </a:t>
                      </a:r>
                      <a:r>
                        <a:rPr lang="da-DK" sz="1200" dirty="0" smtClean="0">
                          <a:effectLst/>
                        </a:rPr>
                        <a:t>du </a:t>
                      </a:r>
                      <a:r>
                        <a:rPr lang="da-DK" sz="1200" dirty="0">
                          <a:effectLst/>
                        </a:rPr>
                        <a:t>på forhånd kender. Du skal finde en god måde at løse problemet på.</a:t>
                      </a:r>
                      <a:endParaRPr lang="da-DK" sz="12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22679279"/>
                  </a:ext>
                </a:extLst>
              </a:tr>
              <a:tr h="0">
                <a:tc>
                  <a:txBody>
                    <a:bodyPr/>
                    <a:lstStyle/>
                    <a:p>
                      <a:pPr>
                        <a:spcAft>
                          <a:spcPts val="0"/>
                        </a:spcAft>
                      </a:pPr>
                      <a:r>
                        <a:rPr lang="da-DK" sz="1200">
                          <a:effectLst/>
                        </a:rPr>
                        <a:t>Er det rigtigt at… ?</a:t>
                      </a:r>
                      <a:endParaRPr lang="da-DK" sz="120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da-DK" sz="1200" dirty="0">
                          <a:effectLst/>
                        </a:rPr>
                        <a:t>Du skal skrive med tekst og bruge beregninger til at vise, hvorfor det er rigtigt, eller hvorfor det ikke er rigtigt. Du må ikke kun skrives ”ja” eller ”nej”</a:t>
                      </a:r>
                      <a:endParaRPr lang="da-DK" sz="12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98778954"/>
                  </a:ext>
                </a:extLst>
              </a:tr>
              <a:tr h="0">
                <a:tc>
                  <a:txBody>
                    <a:bodyPr/>
                    <a:lstStyle/>
                    <a:p>
                      <a:pPr>
                        <a:spcAft>
                          <a:spcPts val="0"/>
                        </a:spcAft>
                      </a:pPr>
                      <a:r>
                        <a:rPr lang="da-DK" sz="1200">
                          <a:effectLst/>
                        </a:rPr>
                        <a:t>Vis…</a:t>
                      </a:r>
                      <a:endParaRPr lang="da-DK" sz="120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da-DK" sz="1200" dirty="0">
                          <a:effectLst/>
                        </a:rPr>
                        <a:t>Du skal vise ved at regne, måle eller tegne, hvordan man kommer frem til et bestem resultat.</a:t>
                      </a:r>
                      <a:endParaRPr lang="da-DK" sz="12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99645043"/>
                  </a:ext>
                </a:extLst>
              </a:tr>
              <a:tr h="0">
                <a:tc>
                  <a:txBody>
                    <a:bodyPr/>
                    <a:lstStyle/>
                    <a:p>
                      <a:pPr>
                        <a:spcAft>
                          <a:spcPts val="0"/>
                        </a:spcAft>
                      </a:pPr>
                      <a:r>
                        <a:rPr lang="da-DK" sz="1200">
                          <a:effectLst/>
                        </a:rPr>
                        <a:t>Hvor stor…?</a:t>
                      </a:r>
                    </a:p>
                    <a:p>
                      <a:pPr>
                        <a:spcAft>
                          <a:spcPts val="0"/>
                        </a:spcAft>
                      </a:pPr>
                      <a:r>
                        <a:rPr lang="da-DK" sz="1200">
                          <a:effectLst/>
                        </a:rPr>
                        <a:t>Hvor mange…?</a:t>
                      </a:r>
                    </a:p>
                    <a:p>
                      <a:pPr>
                        <a:spcAft>
                          <a:spcPts val="0"/>
                        </a:spcAft>
                      </a:pPr>
                      <a:r>
                        <a:rPr lang="da-DK" sz="1200">
                          <a:effectLst/>
                        </a:rPr>
                        <a:t>Hvad er…?</a:t>
                      </a:r>
                      <a:endParaRPr lang="da-DK" sz="120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da-DK" sz="1200" dirty="0">
                          <a:effectLst/>
                        </a:rPr>
                        <a:t>Du skal komme frem til et bestem resultat ved at aflæse, tegne, regne eller </a:t>
                      </a:r>
                      <a:r>
                        <a:rPr lang="da-DK" sz="1200" dirty="0" smtClean="0">
                          <a:effectLst/>
                        </a:rPr>
                        <a:t>måle. </a:t>
                      </a:r>
                      <a:r>
                        <a:rPr lang="da-DK" sz="1200" dirty="0">
                          <a:effectLst/>
                        </a:rPr>
                        <a:t>Du skal skrive med tal og </a:t>
                      </a:r>
                      <a:r>
                        <a:rPr lang="da-DK" sz="1200" dirty="0" smtClean="0">
                          <a:solidFill>
                            <a:schemeClr val="tx1"/>
                          </a:solidFill>
                          <a:effectLst/>
                        </a:rPr>
                        <a:t>ord. </a:t>
                      </a:r>
                      <a:endParaRPr lang="da-DK" sz="1200" dirty="0">
                        <a:solidFill>
                          <a:schemeClr val="tx1"/>
                        </a:solidFill>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2921559"/>
                  </a:ext>
                </a:extLst>
              </a:tr>
              <a:tr h="0">
                <a:tc>
                  <a:txBody>
                    <a:bodyPr/>
                    <a:lstStyle/>
                    <a:p>
                      <a:pPr>
                        <a:spcAft>
                          <a:spcPts val="0"/>
                        </a:spcAft>
                      </a:pPr>
                      <a:r>
                        <a:rPr lang="da-DK" sz="1200">
                          <a:effectLst/>
                        </a:rPr>
                        <a:t>Forklar… </a:t>
                      </a:r>
                    </a:p>
                    <a:p>
                      <a:pPr>
                        <a:spcAft>
                          <a:spcPts val="0"/>
                        </a:spcAft>
                      </a:pPr>
                      <a:r>
                        <a:rPr lang="da-DK" sz="1200">
                          <a:effectLst/>
                        </a:rPr>
                        <a:t>Beskriv…</a:t>
                      </a:r>
                      <a:endParaRPr lang="da-DK" sz="120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da-DK" sz="1200" dirty="0">
                          <a:effectLst/>
                        </a:rPr>
                        <a:t>Du skal lave en forklaringen på eller beskrivelse af hvorfor noget er på en bestem måde. Der kan hentes hjælp i ordet ”fordi”. Tingene er på en bestem måde ”fordi”.</a:t>
                      </a:r>
                      <a:endParaRPr lang="da-DK" sz="12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9738069"/>
                  </a:ext>
                </a:extLst>
              </a:tr>
              <a:tr h="0">
                <a:tc>
                  <a:txBody>
                    <a:bodyPr/>
                    <a:lstStyle/>
                    <a:p>
                      <a:pPr>
                        <a:spcAft>
                          <a:spcPts val="0"/>
                        </a:spcAft>
                      </a:pPr>
                      <a:r>
                        <a:rPr lang="da-DK" sz="1200">
                          <a:effectLst/>
                        </a:rPr>
                        <a:t>Udfyld…</a:t>
                      </a:r>
                      <a:endParaRPr lang="da-DK" sz="120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da-DK" sz="1200">
                          <a:effectLst/>
                        </a:rPr>
                        <a:t>Du skal skrive nogle tal, udtryk eller symboler, der mangler i et skema eller en figur. </a:t>
                      </a:r>
                      <a:endParaRPr lang="da-DK" sz="12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25690439"/>
                  </a:ext>
                </a:extLst>
              </a:tr>
              <a:tr h="0">
                <a:tc>
                  <a:txBody>
                    <a:bodyPr/>
                    <a:lstStyle/>
                    <a:p>
                      <a:pPr>
                        <a:spcAft>
                          <a:spcPts val="0"/>
                        </a:spcAft>
                      </a:pPr>
                      <a:r>
                        <a:rPr lang="da-DK" sz="1200">
                          <a:effectLst/>
                        </a:rPr>
                        <a:t>Skriv…</a:t>
                      </a:r>
                      <a:endParaRPr lang="da-DK" sz="120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da-DK" sz="1200" dirty="0">
                          <a:effectLst/>
                        </a:rPr>
                        <a:t>Du skal skrive en tekst, formel, regneudtryk mv. der bliver bedt om i </a:t>
                      </a:r>
                      <a:r>
                        <a:rPr lang="da-DK" sz="1200" dirty="0" smtClean="0">
                          <a:solidFill>
                            <a:schemeClr val="tx1"/>
                          </a:solidFill>
                          <a:effectLst/>
                        </a:rPr>
                        <a:t>opgaven.</a:t>
                      </a:r>
                      <a:endParaRPr lang="da-DK" sz="1200" dirty="0">
                        <a:solidFill>
                          <a:schemeClr val="tx1"/>
                        </a:solidFill>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75548597"/>
                  </a:ext>
                </a:extLst>
              </a:tr>
              <a:tr h="0">
                <a:tc>
                  <a:txBody>
                    <a:bodyPr/>
                    <a:lstStyle/>
                    <a:p>
                      <a:pPr>
                        <a:spcAft>
                          <a:spcPts val="0"/>
                        </a:spcAft>
                      </a:pPr>
                      <a:r>
                        <a:rPr lang="da-DK" sz="1200">
                          <a:effectLst/>
                        </a:rPr>
                        <a:t>Tegn…</a:t>
                      </a:r>
                      <a:endParaRPr lang="da-DK" sz="120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da-DK" sz="1200" dirty="0">
                          <a:effectLst/>
                        </a:rPr>
                        <a:t>Du skal tegne en tegning selvom man kan komme frem til svaret på anden vis. Vær opmærksom på </a:t>
                      </a:r>
                      <a:r>
                        <a:rPr lang="da-DK" sz="1200" dirty="0" smtClean="0">
                          <a:effectLst/>
                        </a:rPr>
                        <a:t>tegningens </a:t>
                      </a:r>
                      <a:r>
                        <a:rPr lang="da-DK" sz="1200" dirty="0">
                          <a:effectLst/>
                        </a:rPr>
                        <a:t>art (fx skitse eller præcis tegning). Anvendelse af it-værktøj kan være en fordel.</a:t>
                      </a:r>
                      <a:endParaRPr lang="da-DK" sz="12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8770092"/>
                  </a:ext>
                </a:extLst>
              </a:tr>
            </a:tbl>
          </a:graphicData>
        </a:graphic>
      </p:graphicFrame>
    </p:spTree>
    <p:extLst>
      <p:ext uri="{BB962C8B-B14F-4D97-AF65-F5344CB8AC3E}">
        <p14:creationId xmlns:p14="http://schemas.microsoft.com/office/powerpoint/2010/main" val="3451118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Hjælpe-sætninger</a:t>
            </a:r>
            <a:br>
              <a:rPr lang="da-DK" dirty="0" smtClean="0"/>
            </a:br>
            <a:endParaRPr lang="da-DK" dirty="0"/>
          </a:p>
        </p:txBody>
      </p:sp>
      <p:sp>
        <p:nvSpPr>
          <p:cNvPr id="3" name="Pladsholder til indhold 2"/>
          <p:cNvSpPr>
            <a:spLocks noGrp="1"/>
          </p:cNvSpPr>
          <p:nvPr>
            <p:ph sz="half" idx="1"/>
          </p:nvPr>
        </p:nvSpPr>
        <p:spPr>
          <a:xfrm>
            <a:off x="539749" y="1097280"/>
            <a:ext cx="8254628" cy="5220720"/>
          </a:xfrm>
          <a:ln>
            <a:noFill/>
          </a:ln>
        </p:spPr>
        <p:txBody>
          <a:bodyPr/>
          <a:lstStyle/>
          <a:p>
            <a:pPr marL="0" indent="0">
              <a:buNone/>
            </a:pPr>
            <a:r>
              <a:rPr lang="da-DK" dirty="0" smtClean="0"/>
              <a:t>I hjælpesætninger kan du få hjælp til at skrive og formulere dig i din opgave.</a:t>
            </a:r>
          </a:p>
          <a:p>
            <a:pPr marL="0" indent="0">
              <a:buNone/>
            </a:pPr>
            <a:endParaRPr lang="da-DK" sz="1800" dirty="0" smtClean="0"/>
          </a:p>
          <a:p>
            <a:pPr marL="0" indent="0">
              <a:buNone/>
            </a:pPr>
            <a:r>
              <a:rPr lang="da-DK" sz="1800" dirty="0" smtClean="0"/>
              <a:t>Når du skal </a:t>
            </a:r>
            <a:r>
              <a:rPr lang="da-DK" sz="1800" u="sng" dirty="0" smtClean="0"/>
              <a:t>tegne</a:t>
            </a:r>
            <a:r>
              <a:rPr lang="da-DK" sz="1800" dirty="0" smtClean="0"/>
              <a:t> kan du fx benytte følgende hjælpesætninger:</a:t>
            </a:r>
          </a:p>
          <a:p>
            <a:r>
              <a:rPr lang="da-DK" sz="1800" i="1" dirty="0"/>
              <a:t>Jeg har tegnet… og på min tegning kan man se… og det betyder… </a:t>
            </a:r>
            <a:endParaRPr lang="da-DK" sz="1800" i="1" dirty="0" smtClean="0"/>
          </a:p>
          <a:p>
            <a:endParaRPr lang="da-DK" sz="1800" b="1" dirty="0"/>
          </a:p>
          <a:p>
            <a:pPr marL="0" indent="0">
              <a:buNone/>
            </a:pPr>
            <a:r>
              <a:rPr lang="da-DK" sz="1800" dirty="0" smtClean="0"/>
              <a:t>Når </a:t>
            </a:r>
            <a:r>
              <a:rPr lang="da-DK" sz="1800" dirty="0"/>
              <a:t>du skal </a:t>
            </a:r>
            <a:r>
              <a:rPr lang="da-DK" sz="1800" u="sng" dirty="0" smtClean="0"/>
              <a:t>undersøge</a:t>
            </a:r>
            <a:r>
              <a:rPr lang="da-DK" sz="1800" dirty="0" smtClean="0"/>
              <a:t> </a:t>
            </a:r>
            <a:r>
              <a:rPr lang="da-DK" sz="1800" dirty="0"/>
              <a:t>kan du fx benytte følgende hjælpesætninger</a:t>
            </a:r>
            <a:r>
              <a:rPr lang="da-DK" sz="1800" dirty="0" smtClean="0"/>
              <a:t>:</a:t>
            </a:r>
          </a:p>
          <a:p>
            <a:r>
              <a:rPr lang="da-DK" sz="1800" i="1" dirty="0"/>
              <a:t>Jeg har undersøgt… og min undersøgelse viser at… derfor… </a:t>
            </a:r>
          </a:p>
          <a:p>
            <a:pPr marL="0" indent="0">
              <a:buNone/>
            </a:pPr>
            <a:endParaRPr lang="da-DK" sz="1800" dirty="0"/>
          </a:p>
          <a:p>
            <a:pPr marL="0" indent="0">
              <a:buNone/>
            </a:pPr>
            <a:r>
              <a:rPr lang="da-DK" sz="1800" dirty="0"/>
              <a:t>Når du skal </a:t>
            </a:r>
            <a:r>
              <a:rPr lang="da-DK" sz="1800" u="sng" dirty="0" smtClean="0"/>
              <a:t>vise</a:t>
            </a:r>
            <a:r>
              <a:rPr lang="da-DK" sz="1800" dirty="0" smtClean="0"/>
              <a:t> </a:t>
            </a:r>
            <a:r>
              <a:rPr lang="da-DK" sz="1800" dirty="0"/>
              <a:t>kan du fx benytte følgende hjælpesætninger:</a:t>
            </a:r>
          </a:p>
          <a:p>
            <a:r>
              <a:rPr lang="da-DK" sz="1800" i="1" dirty="0"/>
              <a:t>Jeg har vist med beregning at… derfor… </a:t>
            </a:r>
          </a:p>
          <a:p>
            <a:endParaRPr lang="da-DK" dirty="0"/>
          </a:p>
        </p:txBody>
      </p:sp>
      <p:sp>
        <p:nvSpPr>
          <p:cNvPr id="4" name="Pladsholder til dato 3"/>
          <p:cNvSpPr>
            <a:spLocks noGrp="1"/>
          </p:cNvSpPr>
          <p:nvPr>
            <p:ph type="dt" sz="half" idx="10"/>
          </p:nvPr>
        </p:nvSpPr>
        <p:spPr/>
        <p:txBody>
          <a:bodyPr/>
          <a:lstStyle/>
          <a:p>
            <a:fld id="{F7DEBFBC-3EA9-44C1-B812-425A86C4EEE2}" type="datetime2">
              <a:rPr lang="da-DK" noProof="0" smtClean="0"/>
              <a:t>6. marts 2024</a:t>
            </a:fld>
            <a:endParaRPr lang="da-DK" noProof="0"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43</a:t>
            </a:fld>
            <a:endParaRPr lang="da-DK" dirty="0"/>
          </a:p>
        </p:txBody>
      </p:sp>
      <p:sp>
        <p:nvSpPr>
          <p:cNvPr id="6" name="Pladsholder til tekst 5"/>
          <p:cNvSpPr>
            <a:spLocks noGrp="1"/>
          </p:cNvSpPr>
          <p:nvPr>
            <p:ph type="body" sz="quarter" idx="13"/>
          </p:nvPr>
        </p:nvSpPr>
        <p:spPr/>
        <p:txBody>
          <a:bodyPr/>
          <a:lstStyle/>
          <a:p>
            <a:endParaRPr lang="da-DK"/>
          </a:p>
        </p:txBody>
      </p:sp>
      <p:sp>
        <p:nvSpPr>
          <p:cNvPr id="15" name="Pladsholder til indhold 3"/>
          <p:cNvSpPr>
            <a:spLocks noGrp="1"/>
          </p:cNvSpPr>
          <p:nvPr>
            <p:ph sz="half" idx="2"/>
          </p:nvPr>
        </p:nvSpPr>
        <p:spPr>
          <a:xfrm>
            <a:off x="9208545" y="1097280"/>
            <a:ext cx="2893807" cy="5220720"/>
          </a:xfrm>
        </p:spPr>
        <p:txBody>
          <a:bodyPr/>
          <a:lstStyle/>
          <a:p>
            <a:pPr marL="0" indent="0">
              <a:buNone/>
            </a:pPr>
            <a:endParaRPr lang="da-DK" sz="1600" b="1" dirty="0" smtClean="0"/>
          </a:p>
          <a:p>
            <a:pPr marL="0" indent="0">
              <a:buNone/>
            </a:pPr>
            <a:endParaRPr lang="da-DK" sz="1600" b="1" dirty="0"/>
          </a:p>
          <a:p>
            <a:pPr marL="0" indent="0">
              <a:buNone/>
            </a:pPr>
            <a:r>
              <a:rPr lang="da-DK" sz="1600" b="1" dirty="0" smtClean="0"/>
              <a:t>Gode pointer:</a:t>
            </a:r>
          </a:p>
          <a:p>
            <a:r>
              <a:rPr lang="da-DK" sz="1600" dirty="0" smtClean="0"/>
              <a:t>I kan sammen i klassen lave hjælpesætninger til de spørgeord, som I ofte møder i matematikopgaverne.</a:t>
            </a:r>
          </a:p>
          <a:p>
            <a:pPr marL="0" indent="0">
              <a:buNone/>
            </a:pPr>
            <a:endParaRPr lang="da-DK" sz="1600" dirty="0"/>
          </a:p>
          <a:p>
            <a:endParaRPr lang="da-DK" sz="1600" dirty="0" smtClean="0"/>
          </a:p>
          <a:p>
            <a:endParaRPr lang="da-DK" sz="1600" dirty="0"/>
          </a:p>
          <a:p>
            <a:endParaRPr lang="da-DK" sz="1600" dirty="0" smtClean="0"/>
          </a:p>
          <a:p>
            <a:endParaRPr lang="da-DK" sz="1600" dirty="0"/>
          </a:p>
          <a:p>
            <a:endParaRPr lang="da-DK" sz="1600" dirty="0" smtClean="0"/>
          </a:p>
          <a:p>
            <a:endParaRPr lang="da-DK" sz="1600" dirty="0"/>
          </a:p>
          <a:p>
            <a:pPr marL="0" indent="0">
              <a:buNone/>
            </a:pPr>
            <a:endParaRPr lang="da-DK" sz="1600" dirty="0"/>
          </a:p>
        </p:txBody>
      </p:sp>
      <p:sp>
        <p:nvSpPr>
          <p:cNvPr id="16" name="Rektangel 15"/>
          <p:cNvSpPr/>
          <p:nvPr/>
        </p:nvSpPr>
        <p:spPr>
          <a:xfrm>
            <a:off x="363071" y="1799749"/>
            <a:ext cx="8323729" cy="402282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smtClean="0"/>
          </a:p>
        </p:txBody>
      </p:sp>
    </p:spTree>
    <p:extLst>
      <p:ext uri="{BB962C8B-B14F-4D97-AF65-F5344CB8AC3E}">
        <p14:creationId xmlns:p14="http://schemas.microsoft.com/office/powerpoint/2010/main" val="16009202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a:t>
            </a:r>
            <a:r>
              <a:rPr lang="da-DK" dirty="0" smtClean="0"/>
              <a:t>in egen linkliste</a:t>
            </a:r>
            <a:endParaRPr lang="da-DK" dirty="0"/>
          </a:p>
        </p:txBody>
      </p:sp>
      <p:sp>
        <p:nvSpPr>
          <p:cNvPr id="3" name="Pladsholder til indhold 2"/>
          <p:cNvSpPr>
            <a:spLocks noGrp="1"/>
          </p:cNvSpPr>
          <p:nvPr>
            <p:ph sz="half" idx="1"/>
          </p:nvPr>
        </p:nvSpPr>
        <p:spPr/>
        <p:txBody>
          <a:bodyPr/>
          <a:lstStyle/>
          <a:p>
            <a:pPr marL="0" indent="0">
              <a:buNone/>
            </a:pPr>
            <a:r>
              <a:rPr lang="da-DK" dirty="0" smtClean="0"/>
              <a:t>Du må ikke søge frit på internettet.</a:t>
            </a:r>
          </a:p>
          <a:p>
            <a:pPr marL="0" indent="0">
              <a:buNone/>
            </a:pPr>
            <a:r>
              <a:rPr lang="da-DK" dirty="0" smtClean="0"/>
              <a:t>Din skole kan tillade, at du benytter hjemmesider, som har været anvendt i den daglige undervisning.</a:t>
            </a:r>
          </a:p>
          <a:p>
            <a:pPr marL="0" indent="0">
              <a:buNone/>
            </a:pPr>
            <a:r>
              <a:rPr lang="da-DK" dirty="0" smtClean="0"/>
              <a:t>I kan i klasse samle de links, I har brugt i undervisningen på en liste, som du kan medbringe til prøven med hjælpemidler.</a:t>
            </a:r>
            <a:endParaRPr lang="da-DK" dirty="0"/>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44</a:t>
            </a:fld>
            <a:endParaRPr lang="da-DK" dirty="0"/>
          </a:p>
        </p:txBody>
      </p:sp>
      <p:sp>
        <p:nvSpPr>
          <p:cNvPr id="7" name="Pladsholder til tekst 6"/>
          <p:cNvSpPr>
            <a:spLocks noGrp="1"/>
          </p:cNvSpPr>
          <p:nvPr>
            <p:ph type="body" sz="quarter" idx="13"/>
          </p:nvPr>
        </p:nvSpPr>
        <p:spPr/>
        <p:txBody>
          <a:bodyPr/>
          <a:lstStyle/>
          <a:p>
            <a:endParaRPr lang="da-DK"/>
          </a:p>
        </p:txBody>
      </p:sp>
      <p:sp>
        <p:nvSpPr>
          <p:cNvPr id="8" name="Pladsholder til indhold 3"/>
          <p:cNvSpPr>
            <a:spLocks noGrp="1"/>
          </p:cNvSpPr>
          <p:nvPr>
            <p:ph sz="half" idx="2"/>
          </p:nvPr>
        </p:nvSpPr>
        <p:spPr>
          <a:xfrm>
            <a:off x="9221993" y="1474640"/>
            <a:ext cx="2893807" cy="5220720"/>
          </a:xfrm>
        </p:spPr>
        <p:txBody>
          <a:bodyPr/>
          <a:lstStyle/>
          <a:p>
            <a:pPr marL="0" indent="0">
              <a:buNone/>
            </a:pPr>
            <a:endParaRPr lang="da-DK" sz="1600" b="1" dirty="0" smtClean="0"/>
          </a:p>
          <a:p>
            <a:pPr marL="0" indent="0">
              <a:buNone/>
            </a:pPr>
            <a:endParaRPr lang="da-DK" sz="1600" b="1" dirty="0"/>
          </a:p>
          <a:p>
            <a:pPr marL="0" indent="0">
              <a:buNone/>
            </a:pPr>
            <a:endParaRPr lang="da-DK" sz="1600" b="1" dirty="0" smtClean="0"/>
          </a:p>
          <a:p>
            <a:pPr marL="0" indent="0">
              <a:buNone/>
            </a:pPr>
            <a:endParaRPr lang="da-DK" sz="1600" b="1" dirty="0"/>
          </a:p>
          <a:p>
            <a:pPr marL="0" indent="0">
              <a:buNone/>
            </a:pPr>
            <a:endParaRPr lang="da-DK" sz="1600" b="1" dirty="0" smtClean="0"/>
          </a:p>
          <a:p>
            <a:pPr marL="0" indent="0">
              <a:buNone/>
            </a:pPr>
            <a:endParaRPr lang="da-DK" sz="1600" b="1" dirty="0"/>
          </a:p>
          <a:p>
            <a:pPr marL="0" indent="0">
              <a:buNone/>
            </a:pPr>
            <a:endParaRPr lang="da-DK" sz="1600" b="1" dirty="0" smtClean="0"/>
          </a:p>
          <a:p>
            <a:pPr marL="0" indent="0">
              <a:buNone/>
            </a:pPr>
            <a:endParaRPr lang="da-DK" sz="1600" b="1" dirty="0"/>
          </a:p>
          <a:p>
            <a:pPr marL="0" indent="0">
              <a:buNone/>
            </a:pPr>
            <a:r>
              <a:rPr lang="da-DK" sz="1600" b="1" dirty="0" smtClean="0"/>
              <a:t>Gode pointer:</a:t>
            </a:r>
          </a:p>
          <a:p>
            <a:r>
              <a:rPr lang="da-DK" sz="1600" dirty="0" smtClean="0"/>
              <a:t>Hvis du har lavet en linkliste, er det nemt for dig at slå op på et link, der evt. kan hjælpe dig på vej i opgaveregningen</a:t>
            </a:r>
            <a:r>
              <a:rPr lang="da-DK" sz="1600" dirty="0" smtClean="0">
                <a:solidFill>
                  <a:srgbClr val="FF0000"/>
                </a:solidFill>
              </a:rPr>
              <a:t>.</a:t>
            </a:r>
            <a:endParaRPr lang="da-DK" sz="1600" dirty="0" smtClean="0"/>
          </a:p>
          <a:p>
            <a:r>
              <a:rPr lang="da-DK" sz="1600" dirty="0" smtClean="0"/>
              <a:t>Få ALTID godkendt din linkliste af din lærer.</a:t>
            </a:r>
          </a:p>
          <a:p>
            <a:endParaRPr lang="da-DK" sz="1600" dirty="0"/>
          </a:p>
          <a:p>
            <a:endParaRPr lang="da-DK" sz="1600" dirty="0" smtClean="0"/>
          </a:p>
          <a:p>
            <a:endParaRPr lang="da-DK" sz="1600" dirty="0"/>
          </a:p>
          <a:p>
            <a:endParaRPr lang="da-DK" sz="1600" dirty="0" smtClean="0"/>
          </a:p>
          <a:p>
            <a:endParaRPr lang="da-DK" sz="1600" dirty="0"/>
          </a:p>
          <a:p>
            <a:endParaRPr lang="da-DK" sz="1600" dirty="0" smtClean="0"/>
          </a:p>
          <a:p>
            <a:endParaRPr lang="da-DK" sz="1600" dirty="0"/>
          </a:p>
          <a:p>
            <a:pPr marL="0" indent="0">
              <a:buNone/>
            </a:pPr>
            <a:endParaRPr lang="da-DK" sz="1600" dirty="0"/>
          </a:p>
        </p:txBody>
      </p:sp>
      <p:sp>
        <p:nvSpPr>
          <p:cNvPr id="4" name="Tekstfelt 3"/>
          <p:cNvSpPr txBox="1"/>
          <p:nvPr/>
        </p:nvSpPr>
        <p:spPr>
          <a:xfrm>
            <a:off x="482506" y="3871109"/>
            <a:ext cx="8389995" cy="2154436"/>
          </a:xfrm>
          <a:prstGeom prst="rect">
            <a:avLst/>
          </a:prstGeom>
        </p:spPr>
        <p:style>
          <a:lnRef idx="2">
            <a:schemeClr val="accent5"/>
          </a:lnRef>
          <a:fillRef idx="1">
            <a:schemeClr val="lt1"/>
          </a:fillRef>
          <a:effectRef idx="0">
            <a:schemeClr val="accent5"/>
          </a:effectRef>
          <a:fontRef idx="minor">
            <a:schemeClr val="dk1"/>
          </a:fontRef>
        </p:style>
        <p:txBody>
          <a:bodyPr wrap="square" lIns="0" tIns="0" rIns="0" bIns="0" rtlCol="0">
            <a:spAutoFit/>
          </a:bodyPr>
          <a:lstStyle/>
          <a:p>
            <a:r>
              <a:rPr lang="da-DK" sz="2000" dirty="0" smtClean="0"/>
              <a:t>Linkliste: </a:t>
            </a:r>
          </a:p>
          <a:p>
            <a:endParaRPr lang="da-DK" sz="2000" dirty="0"/>
          </a:p>
          <a:p>
            <a:r>
              <a:rPr lang="da-DK" sz="1600" dirty="0" smtClean="0"/>
              <a:t>Formelsamlingen: </a:t>
            </a:r>
            <a:r>
              <a:rPr lang="da-DK" sz="1600" dirty="0" smtClean="0">
                <a:hlinkClick r:id="rId3"/>
              </a:rPr>
              <a:t>uvm.dk</a:t>
            </a:r>
            <a:r>
              <a:rPr lang="da-DK" sz="1600" dirty="0" smtClean="0"/>
              <a:t>  </a:t>
            </a:r>
          </a:p>
          <a:p>
            <a:endParaRPr lang="da-DK" sz="1600" dirty="0"/>
          </a:p>
          <a:p>
            <a:r>
              <a:rPr lang="da-DK" sz="1600" dirty="0" smtClean="0"/>
              <a:t>Linjer </a:t>
            </a:r>
            <a:r>
              <a:rPr lang="da-DK" sz="1600" dirty="0"/>
              <a:t>i trekanter: </a:t>
            </a:r>
            <a:r>
              <a:rPr lang="da-DK" sz="1600" dirty="0">
                <a:hlinkClick r:id="rId4"/>
              </a:rPr>
              <a:t>https://</a:t>
            </a:r>
            <a:r>
              <a:rPr lang="da-DK" sz="1600" dirty="0" smtClean="0">
                <a:hlinkClick r:id="rId4"/>
              </a:rPr>
              <a:t>www.youtube.com/watch?v=RmS2iFZBZ6Y</a:t>
            </a:r>
            <a:endParaRPr lang="da-DK" sz="1600" dirty="0" smtClean="0"/>
          </a:p>
          <a:p>
            <a:endParaRPr lang="da-DK" sz="1600" dirty="0" smtClean="0"/>
          </a:p>
          <a:p>
            <a:r>
              <a:rPr lang="da-DK" sz="1600" dirty="0" smtClean="0"/>
              <a:t>Regn med </a:t>
            </a:r>
            <a:r>
              <a:rPr lang="da-DK" sz="1600" dirty="0" err="1" smtClean="0"/>
              <a:t>pythagoras</a:t>
            </a:r>
            <a:r>
              <a:rPr lang="da-DK" sz="1600" dirty="0"/>
              <a:t>: </a:t>
            </a:r>
            <a:r>
              <a:rPr lang="da-DK" sz="1600" dirty="0">
                <a:hlinkClick r:id="rId5"/>
              </a:rPr>
              <a:t>https://</a:t>
            </a:r>
            <a:r>
              <a:rPr lang="da-DK" sz="1600" dirty="0" smtClean="0">
                <a:hlinkClick r:id="rId5"/>
              </a:rPr>
              <a:t>www.youtube.com/watch?v=n6W8htqkZeQ</a:t>
            </a:r>
            <a:endParaRPr lang="da-DK" sz="1600" dirty="0" smtClean="0"/>
          </a:p>
          <a:p>
            <a:endParaRPr lang="da-DK" sz="2000" dirty="0" smtClean="0"/>
          </a:p>
        </p:txBody>
      </p:sp>
      <p:pic>
        <p:nvPicPr>
          <p:cNvPr id="11" name="Billede 10"/>
          <p:cNvPicPr>
            <a:picLocks noChangeAspect="1"/>
          </p:cNvPicPr>
          <p:nvPr/>
        </p:nvPicPr>
        <p:blipFill>
          <a:blip r:embed="rId6"/>
          <a:stretch>
            <a:fillRect/>
          </a:stretch>
        </p:blipFill>
        <p:spPr>
          <a:xfrm>
            <a:off x="6771295" y="4862549"/>
            <a:ext cx="2883658" cy="2158171"/>
          </a:xfrm>
          <a:prstGeom prst="rect">
            <a:avLst/>
          </a:prstGeom>
        </p:spPr>
      </p:pic>
    </p:spTree>
    <p:extLst>
      <p:ext uri="{BB962C8B-B14F-4D97-AF65-F5344CB8AC3E}">
        <p14:creationId xmlns:p14="http://schemas.microsoft.com/office/powerpoint/2010/main" val="27176811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lede 9"/>
          <p:cNvPicPr>
            <a:picLocks noChangeAspect="1"/>
          </p:cNvPicPr>
          <p:nvPr/>
        </p:nvPicPr>
        <p:blipFill>
          <a:blip r:embed="rId3"/>
          <a:stretch>
            <a:fillRect/>
          </a:stretch>
        </p:blipFill>
        <p:spPr>
          <a:xfrm>
            <a:off x="4583723" y="3621559"/>
            <a:ext cx="3996606" cy="2523404"/>
          </a:xfrm>
          <a:prstGeom prst="rect">
            <a:avLst/>
          </a:prstGeom>
        </p:spPr>
      </p:pic>
      <p:sp>
        <p:nvSpPr>
          <p:cNvPr id="2" name="Titel 1"/>
          <p:cNvSpPr>
            <a:spLocks noGrp="1"/>
          </p:cNvSpPr>
          <p:nvPr>
            <p:ph type="title"/>
          </p:nvPr>
        </p:nvSpPr>
        <p:spPr/>
        <p:txBody>
          <a:bodyPr/>
          <a:lstStyle/>
          <a:p>
            <a:r>
              <a:rPr lang="da-DK" dirty="0" smtClean="0"/>
              <a:t>Ordkassen</a:t>
            </a:r>
            <a:endParaRPr lang="da-DK" dirty="0"/>
          </a:p>
        </p:txBody>
      </p:sp>
      <p:sp>
        <p:nvSpPr>
          <p:cNvPr id="3" name="Pladsholder til indhold 2"/>
          <p:cNvSpPr>
            <a:spLocks noGrp="1"/>
          </p:cNvSpPr>
          <p:nvPr>
            <p:ph sz="half" idx="1"/>
          </p:nvPr>
        </p:nvSpPr>
        <p:spPr/>
        <p:txBody>
          <a:bodyPr/>
          <a:lstStyle/>
          <a:p>
            <a:pPr marL="180000" lvl="1" indent="0">
              <a:buNone/>
            </a:pPr>
            <a:r>
              <a:rPr lang="da-DK" sz="2000" dirty="0" smtClean="0"/>
              <a:t>Ord jeg møder i matematikopgaverne:</a:t>
            </a:r>
          </a:p>
          <a:p>
            <a:pPr lvl="2"/>
            <a:r>
              <a:rPr lang="da-DK" dirty="0" smtClean="0"/>
              <a:t>Hvilken/hvilket/hvilke</a:t>
            </a:r>
            <a:endParaRPr lang="da-DK" dirty="0"/>
          </a:p>
          <a:p>
            <a:pPr lvl="2"/>
            <a:r>
              <a:rPr lang="da-DK" dirty="0"/>
              <a:t>Giv et eksempel  </a:t>
            </a:r>
          </a:p>
          <a:p>
            <a:pPr lvl="2"/>
            <a:r>
              <a:rPr lang="da-DK" dirty="0"/>
              <a:t>Sammenlign</a:t>
            </a:r>
          </a:p>
          <a:p>
            <a:pPr lvl="2"/>
            <a:r>
              <a:rPr lang="da-DK" dirty="0"/>
              <a:t>Regneudtryk</a:t>
            </a:r>
          </a:p>
          <a:p>
            <a:pPr lvl="2"/>
            <a:r>
              <a:rPr lang="da-DK" dirty="0"/>
              <a:t>Bestem</a:t>
            </a:r>
          </a:p>
          <a:p>
            <a:pPr lvl="2"/>
            <a:r>
              <a:rPr lang="da-DK" dirty="0"/>
              <a:t>Omskrive/omskrivning</a:t>
            </a:r>
          </a:p>
          <a:p>
            <a:pPr lvl="2"/>
            <a:r>
              <a:rPr lang="da-DK" dirty="0"/>
              <a:t>Formel</a:t>
            </a:r>
          </a:p>
          <a:p>
            <a:pPr lvl="2"/>
            <a:r>
              <a:rPr lang="da-DK" dirty="0"/>
              <a:t>Ubekendt</a:t>
            </a:r>
          </a:p>
          <a:p>
            <a:pPr lvl="2"/>
            <a:r>
              <a:rPr lang="da-DK" dirty="0"/>
              <a:t>Forskellige</a:t>
            </a:r>
          </a:p>
          <a:p>
            <a:pPr lvl="2"/>
            <a:r>
              <a:rPr lang="da-DK" dirty="0"/>
              <a:t>Fremstil</a:t>
            </a:r>
          </a:p>
          <a:p>
            <a:pPr lvl="2"/>
            <a:r>
              <a:rPr lang="da-DK" dirty="0"/>
              <a:t>Forhold</a:t>
            </a:r>
          </a:p>
          <a:p>
            <a:pPr lvl="2"/>
            <a:r>
              <a:rPr lang="da-DK" dirty="0"/>
              <a:t>Værdi</a:t>
            </a:r>
          </a:p>
          <a:p>
            <a:pPr marL="0" indent="0">
              <a:buNone/>
            </a:pPr>
            <a:endParaRPr lang="da-DK" dirty="0" smtClean="0"/>
          </a:p>
          <a:p>
            <a:pPr marL="0" indent="0">
              <a:buNone/>
            </a:pPr>
            <a:endParaRPr lang="da-DK" dirty="0"/>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45</a:t>
            </a:fld>
            <a:endParaRPr lang="da-DK" dirty="0"/>
          </a:p>
        </p:txBody>
      </p:sp>
      <p:sp>
        <p:nvSpPr>
          <p:cNvPr id="7" name="Pladsholder til tekst 6"/>
          <p:cNvSpPr>
            <a:spLocks noGrp="1"/>
          </p:cNvSpPr>
          <p:nvPr>
            <p:ph type="body" sz="quarter" idx="13"/>
          </p:nvPr>
        </p:nvSpPr>
        <p:spPr/>
        <p:txBody>
          <a:bodyPr/>
          <a:lstStyle/>
          <a:p>
            <a:endParaRPr lang="da-DK" dirty="0"/>
          </a:p>
        </p:txBody>
      </p:sp>
      <p:sp>
        <p:nvSpPr>
          <p:cNvPr id="9" name="Pladsholder til indhold 3"/>
          <p:cNvSpPr>
            <a:spLocks noGrp="1"/>
          </p:cNvSpPr>
          <p:nvPr>
            <p:ph sz="half" idx="2"/>
          </p:nvPr>
        </p:nvSpPr>
        <p:spPr>
          <a:xfrm>
            <a:off x="9208545" y="1097280"/>
            <a:ext cx="2893807" cy="5220720"/>
          </a:xfrm>
        </p:spPr>
        <p:txBody>
          <a:bodyPr/>
          <a:lstStyle/>
          <a:p>
            <a:pPr marL="0" indent="0">
              <a:buNone/>
            </a:pPr>
            <a:endParaRPr lang="da-DK" sz="1600" b="1" dirty="0" smtClean="0"/>
          </a:p>
          <a:p>
            <a:pPr marL="0" indent="0">
              <a:buNone/>
            </a:pPr>
            <a:endParaRPr lang="da-DK" sz="1600" b="1" dirty="0"/>
          </a:p>
          <a:p>
            <a:pPr marL="0" indent="0">
              <a:buNone/>
            </a:pPr>
            <a:r>
              <a:rPr lang="da-DK" sz="1600" b="1" dirty="0" smtClean="0"/>
              <a:t>Gode pointer:</a:t>
            </a:r>
          </a:p>
          <a:p>
            <a:r>
              <a:rPr lang="da-DK" sz="1600" dirty="0" smtClean="0"/>
              <a:t>Er der ord, som du synes er svære, og som du gang på gang ikke kan huske, hvad de betyder, kan du lave en ordkasse med forklaring på ordene.</a:t>
            </a:r>
            <a:endParaRPr lang="da-DK" sz="1600" dirty="0"/>
          </a:p>
          <a:p>
            <a:endParaRPr lang="da-DK" sz="1600" dirty="0" smtClean="0"/>
          </a:p>
          <a:p>
            <a:endParaRPr lang="da-DK" sz="1600" dirty="0"/>
          </a:p>
          <a:p>
            <a:endParaRPr lang="da-DK" sz="1600" dirty="0" smtClean="0"/>
          </a:p>
          <a:p>
            <a:endParaRPr lang="da-DK" sz="1600" dirty="0"/>
          </a:p>
          <a:p>
            <a:endParaRPr lang="da-DK" sz="1600" dirty="0" smtClean="0"/>
          </a:p>
          <a:p>
            <a:endParaRPr lang="da-DK" sz="1600" dirty="0"/>
          </a:p>
          <a:p>
            <a:pPr marL="0" indent="0">
              <a:buNone/>
            </a:pPr>
            <a:endParaRPr lang="da-DK" sz="1600" dirty="0"/>
          </a:p>
        </p:txBody>
      </p:sp>
      <p:pic>
        <p:nvPicPr>
          <p:cNvPr id="4" name="Billede 3"/>
          <p:cNvPicPr>
            <a:picLocks noChangeAspect="1"/>
          </p:cNvPicPr>
          <p:nvPr/>
        </p:nvPicPr>
        <p:blipFill>
          <a:blip r:embed="rId4"/>
          <a:stretch>
            <a:fillRect/>
          </a:stretch>
        </p:blipFill>
        <p:spPr>
          <a:xfrm>
            <a:off x="6636941" y="4829503"/>
            <a:ext cx="2883658" cy="2158171"/>
          </a:xfrm>
          <a:prstGeom prst="rect">
            <a:avLst/>
          </a:prstGeom>
        </p:spPr>
      </p:pic>
    </p:spTree>
    <p:extLst>
      <p:ext uri="{BB962C8B-B14F-4D97-AF65-F5344CB8AC3E}">
        <p14:creationId xmlns:p14="http://schemas.microsoft.com/office/powerpoint/2010/main" val="38674528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En mulig strategi til prøven</a:t>
            </a:r>
            <a:endParaRPr lang="da-DK" dirty="0"/>
          </a:p>
        </p:txBody>
      </p:sp>
      <p:pic>
        <p:nvPicPr>
          <p:cNvPr id="4" name="Pladsholder til indhold 3"/>
          <p:cNvPicPr>
            <a:picLocks noGrp="1" noChangeAspect="1"/>
          </p:cNvPicPr>
          <p:nvPr>
            <p:ph sz="half" idx="1"/>
          </p:nvPr>
        </p:nvPicPr>
        <p:blipFill>
          <a:blip r:embed="rId3"/>
          <a:stretch>
            <a:fillRect/>
          </a:stretch>
        </p:blipFill>
        <p:spPr>
          <a:xfrm>
            <a:off x="678600" y="1474640"/>
            <a:ext cx="5505450" cy="4448175"/>
          </a:xfrm>
          <a:prstGeom prst="rect">
            <a:avLst/>
          </a:prstGeom>
          <a:ln>
            <a:noFill/>
          </a:ln>
          <a:effectLst>
            <a:outerShdw blurRad="292100" dist="139700" dir="2700000" algn="tl" rotWithShape="0">
              <a:srgbClr val="333333">
                <a:alpha val="65000"/>
              </a:srgbClr>
            </a:outerShdw>
          </a:effectLst>
        </p:spPr>
      </p:pic>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46</a:t>
            </a:fld>
            <a:endParaRPr lang="da-DK" dirty="0"/>
          </a:p>
        </p:txBody>
      </p:sp>
      <p:sp>
        <p:nvSpPr>
          <p:cNvPr id="9" name="Pladsholder til tekst 8"/>
          <p:cNvSpPr>
            <a:spLocks noGrp="1"/>
          </p:cNvSpPr>
          <p:nvPr>
            <p:ph type="body" sz="quarter" idx="14"/>
          </p:nvPr>
        </p:nvSpPr>
        <p:spPr/>
        <p:txBody>
          <a:bodyPr/>
          <a:lstStyle/>
          <a:p>
            <a:endParaRPr lang="da-DK" dirty="0"/>
          </a:p>
        </p:txBody>
      </p:sp>
      <p:sp>
        <p:nvSpPr>
          <p:cNvPr id="10" name="Pladsholder til tekst 9"/>
          <p:cNvSpPr>
            <a:spLocks noGrp="1"/>
          </p:cNvSpPr>
          <p:nvPr>
            <p:ph type="body" sz="quarter" idx="15"/>
          </p:nvPr>
        </p:nvSpPr>
        <p:spPr/>
        <p:txBody>
          <a:bodyPr/>
          <a:lstStyle/>
          <a:p>
            <a:endParaRPr lang="da-DK"/>
          </a:p>
        </p:txBody>
      </p:sp>
      <p:sp>
        <p:nvSpPr>
          <p:cNvPr id="11" name="Tekstfelt 10"/>
          <p:cNvSpPr txBox="1"/>
          <p:nvPr/>
        </p:nvSpPr>
        <p:spPr>
          <a:xfrm rot="19899885">
            <a:off x="5440613" y="3718872"/>
            <a:ext cx="2218556" cy="553998"/>
          </a:xfrm>
          <a:prstGeom prst="rect">
            <a:avLst/>
          </a:prstGeom>
          <a:noFill/>
        </p:spPr>
        <p:txBody>
          <a:bodyPr wrap="none" lIns="0" tIns="0" rIns="0" bIns="0" rtlCol="0">
            <a:spAutoFit/>
          </a:bodyPr>
          <a:lstStyle/>
          <a:p>
            <a:r>
              <a:rPr lang="da-DK" sz="3600" dirty="0" smtClean="0">
                <a:solidFill>
                  <a:srgbClr val="FF0000"/>
                </a:solidFill>
              </a:rPr>
              <a:t>Eksempel</a:t>
            </a:r>
          </a:p>
        </p:txBody>
      </p:sp>
    </p:spTree>
    <p:extLst>
      <p:ext uri="{BB962C8B-B14F-4D97-AF65-F5344CB8AC3E}">
        <p14:creationId xmlns:p14="http://schemas.microsoft.com/office/powerpoint/2010/main" val="4001438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748" y="3585600"/>
            <a:ext cx="7407463" cy="1692000"/>
          </a:xfrm>
        </p:spPr>
        <p:txBody>
          <a:bodyPr/>
          <a:lstStyle/>
          <a:p>
            <a:r>
              <a:rPr lang="da-DK" dirty="0" smtClean="0"/>
              <a:t>Bilag</a:t>
            </a:r>
            <a:endParaRPr lang="da-DK" dirty="0"/>
          </a:p>
        </p:txBody>
      </p:sp>
      <p:sp>
        <p:nvSpPr>
          <p:cNvPr id="3" name="Pladsholder til dato 2"/>
          <p:cNvSpPr>
            <a:spLocks noGrp="1"/>
          </p:cNvSpPr>
          <p:nvPr>
            <p:ph type="dt" sz="half" idx="10"/>
          </p:nvPr>
        </p:nvSpPr>
        <p:spPr/>
        <p:txBody>
          <a:bodyPr/>
          <a:lstStyle/>
          <a:p>
            <a:fld id="{8CE1EE5F-543F-41CF-832B-13034BBB5ED1}" type="datetime2">
              <a:rPr lang="da-DK" smtClean="0"/>
              <a:t>6. marts 2024</a:t>
            </a:fld>
            <a:endParaRPr lang="da-DK" dirty="0"/>
          </a:p>
        </p:txBody>
      </p:sp>
      <p:sp>
        <p:nvSpPr>
          <p:cNvPr id="4" name="Pladsholder til slidenummer 3"/>
          <p:cNvSpPr>
            <a:spLocks noGrp="1"/>
          </p:cNvSpPr>
          <p:nvPr>
            <p:ph type="sldNum" sz="quarter" idx="12"/>
          </p:nvPr>
        </p:nvSpPr>
        <p:spPr/>
        <p:txBody>
          <a:bodyPr/>
          <a:lstStyle/>
          <a:p>
            <a:fld id="{24C8C45C-947F-4981-8B3F-4F32E973C901}" type="slidenum">
              <a:rPr lang="da-DK" smtClean="0"/>
              <a:pPr/>
              <a:t>47</a:t>
            </a:fld>
            <a:endParaRPr lang="da-DK" dirty="0"/>
          </a:p>
        </p:txBody>
      </p:sp>
    </p:spTree>
    <p:extLst>
      <p:ext uri="{BB962C8B-B14F-4D97-AF65-F5344CB8AC3E}">
        <p14:creationId xmlns:p14="http://schemas.microsoft.com/office/powerpoint/2010/main" val="34303212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Signalord</a:t>
            </a:r>
            <a:br>
              <a:rPr lang="da-DK" dirty="0" smtClean="0"/>
            </a:br>
            <a:endParaRPr lang="da-DK" dirty="0"/>
          </a:p>
        </p:txBody>
      </p:sp>
      <p:sp>
        <p:nvSpPr>
          <p:cNvPr id="4" name="Pladsholder til indhold 3"/>
          <p:cNvSpPr>
            <a:spLocks noGrp="1"/>
          </p:cNvSpPr>
          <p:nvPr>
            <p:ph sz="half" idx="2"/>
          </p:nvPr>
        </p:nvSpPr>
        <p:spPr/>
        <p:txBody>
          <a:bodyPr/>
          <a:lstStyle/>
          <a:p>
            <a:endParaRPr lang="da-DK"/>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48</a:t>
            </a:fld>
            <a:endParaRPr lang="da-DK" dirty="0"/>
          </a:p>
        </p:txBody>
      </p:sp>
      <p:sp>
        <p:nvSpPr>
          <p:cNvPr id="7" name="Pladsholder til tekst 6"/>
          <p:cNvSpPr>
            <a:spLocks noGrp="1"/>
          </p:cNvSpPr>
          <p:nvPr>
            <p:ph type="body" sz="quarter" idx="13"/>
          </p:nvPr>
        </p:nvSpPr>
        <p:spPr/>
        <p:txBody>
          <a:bodyPr/>
          <a:lstStyle/>
          <a:p>
            <a:endParaRPr lang="da-DK"/>
          </a:p>
        </p:txBody>
      </p:sp>
      <p:graphicFrame>
        <p:nvGraphicFramePr>
          <p:cNvPr id="9" name="Pladsholder til indhold 7"/>
          <p:cNvGraphicFramePr>
            <a:graphicFrameLocks/>
          </p:cNvGraphicFramePr>
          <p:nvPr>
            <p:extLst>
              <p:ext uri="{D42A27DB-BD31-4B8C-83A1-F6EECF244321}">
                <p14:modId xmlns:p14="http://schemas.microsoft.com/office/powerpoint/2010/main" val="1078327727"/>
              </p:ext>
            </p:extLst>
          </p:nvPr>
        </p:nvGraphicFramePr>
        <p:xfrm>
          <a:off x="817200" y="1349854"/>
          <a:ext cx="7359931" cy="4463117"/>
        </p:xfrm>
        <a:graphic>
          <a:graphicData uri="http://schemas.openxmlformats.org/drawingml/2006/table">
            <a:tbl>
              <a:tblPr firstRow="1" firstCol="1" bandRow="1">
                <a:tableStyleId>{69012ECD-51FC-41F1-AA8D-1B2483CD663E}</a:tableStyleId>
              </a:tblPr>
              <a:tblGrid>
                <a:gridCol w="1699361">
                  <a:extLst>
                    <a:ext uri="{9D8B030D-6E8A-4147-A177-3AD203B41FA5}">
                      <a16:colId xmlns:a16="http://schemas.microsoft.com/office/drawing/2014/main" val="812801950"/>
                    </a:ext>
                  </a:extLst>
                </a:gridCol>
                <a:gridCol w="5660570">
                  <a:extLst>
                    <a:ext uri="{9D8B030D-6E8A-4147-A177-3AD203B41FA5}">
                      <a16:colId xmlns:a16="http://schemas.microsoft.com/office/drawing/2014/main" val="2460807091"/>
                    </a:ext>
                  </a:extLst>
                </a:gridCol>
              </a:tblGrid>
              <a:tr h="0">
                <a:tc>
                  <a:txBody>
                    <a:bodyPr/>
                    <a:lstStyle/>
                    <a:p>
                      <a:pPr algn="ctr">
                        <a:spcAft>
                          <a:spcPts val="0"/>
                        </a:spcAft>
                      </a:pPr>
                      <a:r>
                        <a:rPr lang="da-DK" sz="1200">
                          <a:effectLst/>
                        </a:rPr>
                        <a:t>Signalord</a:t>
                      </a:r>
                      <a:endParaRPr lang="da-DK" sz="1200">
                        <a:effectLst/>
                        <a:latin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da-DK" sz="1200">
                          <a:effectLst/>
                        </a:rPr>
                        <a:t>Handling </a:t>
                      </a:r>
                      <a:endParaRPr lang="da-DK" sz="12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22053144"/>
                  </a:ext>
                </a:extLst>
              </a:tr>
              <a:tr h="0">
                <a:tc>
                  <a:txBody>
                    <a:bodyPr/>
                    <a:lstStyle/>
                    <a:p>
                      <a:pPr>
                        <a:spcAft>
                          <a:spcPts val="0"/>
                        </a:spcAft>
                      </a:pPr>
                      <a:r>
                        <a:rPr lang="da-DK" sz="1200" dirty="0">
                          <a:effectLst/>
                        </a:rPr>
                        <a:t>Beregn…</a:t>
                      </a:r>
                      <a:endParaRPr lang="da-DK" sz="1200" dirty="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da-DK" sz="1200" dirty="0">
                          <a:effectLst/>
                        </a:rPr>
                        <a:t>Du  skal lave en eller flere beregninger eller evt. benytte en formel til beregningen.</a:t>
                      </a:r>
                      <a:endParaRPr lang="da-DK" sz="12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96636947"/>
                  </a:ext>
                </a:extLst>
              </a:tr>
              <a:tr h="0">
                <a:tc>
                  <a:txBody>
                    <a:bodyPr/>
                    <a:lstStyle/>
                    <a:p>
                      <a:pPr>
                        <a:spcAft>
                          <a:spcPts val="0"/>
                        </a:spcAft>
                      </a:pPr>
                      <a:r>
                        <a:rPr lang="da-DK" sz="1200" dirty="0">
                          <a:effectLst/>
                        </a:rPr>
                        <a:t>Undersøg…</a:t>
                      </a:r>
                      <a:endParaRPr lang="da-DK" sz="1200" dirty="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da-DK" sz="1200" dirty="0">
                          <a:effectLst/>
                        </a:rPr>
                        <a:t>Du skal løse et matematisk problem, hvor fremgangsmåden ikke nødvendigvis er en metode, de på forhånd kender. Du skal finde en god måde at løse problemet på.</a:t>
                      </a:r>
                      <a:endParaRPr lang="da-DK" sz="12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22679279"/>
                  </a:ext>
                </a:extLst>
              </a:tr>
              <a:tr h="622637">
                <a:tc>
                  <a:txBody>
                    <a:bodyPr/>
                    <a:lstStyle/>
                    <a:p>
                      <a:pPr>
                        <a:spcAft>
                          <a:spcPts val="0"/>
                        </a:spcAft>
                      </a:pPr>
                      <a:r>
                        <a:rPr lang="da-DK" sz="1200" dirty="0">
                          <a:effectLst/>
                        </a:rPr>
                        <a:t>Er det rigtigt at… ?</a:t>
                      </a:r>
                      <a:endParaRPr lang="da-DK" sz="1200" dirty="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da-DK" sz="1200" dirty="0">
                          <a:effectLst/>
                        </a:rPr>
                        <a:t>Du skal skrive med tekst og bruge beregninger til at vise, hvorfor det er rigtigt, eller hvorfor det ikke er rigtigt. Du må ikke kun skrives ”ja” eller ”nej</a:t>
                      </a:r>
                      <a:r>
                        <a:rPr lang="da-DK" sz="1200" dirty="0" smtClean="0">
                          <a:solidFill>
                            <a:schemeClr val="tx1"/>
                          </a:solidFill>
                          <a:effectLst/>
                        </a:rPr>
                        <a:t>”.</a:t>
                      </a:r>
                      <a:endParaRPr lang="da-DK" sz="1200" dirty="0">
                        <a:solidFill>
                          <a:schemeClr val="tx1"/>
                        </a:solidFill>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98778954"/>
                  </a:ext>
                </a:extLst>
              </a:tr>
              <a:tr h="0">
                <a:tc>
                  <a:txBody>
                    <a:bodyPr/>
                    <a:lstStyle/>
                    <a:p>
                      <a:pPr>
                        <a:spcAft>
                          <a:spcPts val="0"/>
                        </a:spcAft>
                      </a:pPr>
                      <a:r>
                        <a:rPr lang="da-DK" sz="1200" dirty="0">
                          <a:effectLst/>
                        </a:rPr>
                        <a:t>Vis…</a:t>
                      </a:r>
                      <a:endParaRPr lang="da-DK" sz="1200" dirty="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da-DK" sz="1200" dirty="0">
                          <a:effectLst/>
                        </a:rPr>
                        <a:t>Du skal vise ved at regne, måle eller tegne, hvordan man kommer frem til et bestem resultat.</a:t>
                      </a:r>
                      <a:endParaRPr lang="da-DK" sz="12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99645043"/>
                  </a:ext>
                </a:extLst>
              </a:tr>
              <a:tr h="0">
                <a:tc>
                  <a:txBody>
                    <a:bodyPr/>
                    <a:lstStyle/>
                    <a:p>
                      <a:pPr>
                        <a:spcAft>
                          <a:spcPts val="0"/>
                        </a:spcAft>
                      </a:pPr>
                      <a:r>
                        <a:rPr lang="da-DK" sz="1200" dirty="0">
                          <a:effectLst/>
                        </a:rPr>
                        <a:t>Hvor stor…?</a:t>
                      </a:r>
                    </a:p>
                    <a:p>
                      <a:pPr>
                        <a:spcAft>
                          <a:spcPts val="0"/>
                        </a:spcAft>
                      </a:pPr>
                      <a:r>
                        <a:rPr lang="da-DK" sz="1200" dirty="0">
                          <a:effectLst/>
                        </a:rPr>
                        <a:t>Hvor mange…?</a:t>
                      </a:r>
                    </a:p>
                    <a:p>
                      <a:pPr>
                        <a:spcAft>
                          <a:spcPts val="0"/>
                        </a:spcAft>
                      </a:pPr>
                      <a:r>
                        <a:rPr lang="da-DK" sz="1200" dirty="0">
                          <a:effectLst/>
                        </a:rPr>
                        <a:t>Hvad er…?</a:t>
                      </a:r>
                      <a:endParaRPr lang="da-DK" sz="1200" dirty="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da-DK" sz="1200" dirty="0">
                          <a:effectLst/>
                        </a:rPr>
                        <a:t>Du skal komme frem til et bestem resultat ved at aflæse, tegne, regne eller </a:t>
                      </a:r>
                      <a:r>
                        <a:rPr lang="da-DK" sz="1200" dirty="0" smtClean="0">
                          <a:effectLst/>
                        </a:rPr>
                        <a:t>måle. </a:t>
                      </a:r>
                      <a:r>
                        <a:rPr lang="da-DK" sz="1200" dirty="0">
                          <a:effectLst/>
                        </a:rPr>
                        <a:t>Du skal skrive </a:t>
                      </a:r>
                      <a:r>
                        <a:rPr lang="da-DK" sz="1200" dirty="0">
                          <a:solidFill>
                            <a:schemeClr val="tx1"/>
                          </a:solidFill>
                          <a:effectLst/>
                        </a:rPr>
                        <a:t>med tal og </a:t>
                      </a:r>
                      <a:r>
                        <a:rPr lang="da-DK" sz="1200" dirty="0" smtClean="0">
                          <a:solidFill>
                            <a:schemeClr val="tx1"/>
                          </a:solidFill>
                          <a:effectLst/>
                        </a:rPr>
                        <a:t>ord. </a:t>
                      </a:r>
                      <a:endParaRPr lang="da-DK" sz="1200" dirty="0">
                        <a:solidFill>
                          <a:schemeClr val="tx1"/>
                        </a:solidFill>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2921559"/>
                  </a:ext>
                </a:extLst>
              </a:tr>
              <a:tr h="0">
                <a:tc>
                  <a:txBody>
                    <a:bodyPr/>
                    <a:lstStyle/>
                    <a:p>
                      <a:pPr>
                        <a:spcAft>
                          <a:spcPts val="0"/>
                        </a:spcAft>
                      </a:pPr>
                      <a:r>
                        <a:rPr lang="da-DK" sz="1200" dirty="0">
                          <a:effectLst/>
                        </a:rPr>
                        <a:t>Forklar… </a:t>
                      </a:r>
                    </a:p>
                    <a:p>
                      <a:pPr>
                        <a:spcAft>
                          <a:spcPts val="0"/>
                        </a:spcAft>
                      </a:pPr>
                      <a:r>
                        <a:rPr lang="da-DK" sz="1200" dirty="0">
                          <a:effectLst/>
                        </a:rPr>
                        <a:t>Beskriv…</a:t>
                      </a:r>
                      <a:endParaRPr lang="da-DK" sz="1200" dirty="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da-DK" sz="1200" dirty="0">
                          <a:effectLst/>
                        </a:rPr>
                        <a:t>Du skal lave en forklaringen på eller beskrivelse af hvorfor noget er på en bestem måde. Der kan hentes hjælp i ordet ”fordi”. Tingene er på en bestem måde ”fordi”.</a:t>
                      </a:r>
                      <a:endParaRPr lang="da-DK" sz="12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9738069"/>
                  </a:ext>
                </a:extLst>
              </a:tr>
              <a:tr h="0">
                <a:tc>
                  <a:txBody>
                    <a:bodyPr/>
                    <a:lstStyle/>
                    <a:p>
                      <a:pPr>
                        <a:spcAft>
                          <a:spcPts val="0"/>
                        </a:spcAft>
                      </a:pPr>
                      <a:r>
                        <a:rPr lang="da-DK" sz="1200" dirty="0">
                          <a:effectLst/>
                        </a:rPr>
                        <a:t>Udfyld…</a:t>
                      </a:r>
                      <a:endParaRPr lang="da-DK" sz="1200" dirty="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da-DK" sz="1200" dirty="0">
                          <a:effectLst/>
                        </a:rPr>
                        <a:t>Du skal skrive nogle tal, udtryk eller symboler, der mangler i et skema eller en figur. </a:t>
                      </a:r>
                      <a:endParaRPr lang="da-DK" sz="12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25690439"/>
                  </a:ext>
                </a:extLst>
              </a:tr>
              <a:tr h="0">
                <a:tc>
                  <a:txBody>
                    <a:bodyPr/>
                    <a:lstStyle/>
                    <a:p>
                      <a:pPr>
                        <a:spcAft>
                          <a:spcPts val="0"/>
                        </a:spcAft>
                      </a:pPr>
                      <a:r>
                        <a:rPr lang="da-DK" sz="1200" dirty="0">
                          <a:effectLst/>
                        </a:rPr>
                        <a:t>Skriv…</a:t>
                      </a:r>
                      <a:endParaRPr lang="da-DK" sz="1200" dirty="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da-DK" sz="1200" dirty="0">
                          <a:effectLst/>
                        </a:rPr>
                        <a:t>Du skal skrive en tekst, formel, regneudtryk mv. der bliver bedt om i </a:t>
                      </a:r>
                      <a:r>
                        <a:rPr lang="da-DK" sz="1200" dirty="0" smtClean="0">
                          <a:solidFill>
                            <a:schemeClr val="tx1"/>
                          </a:solidFill>
                          <a:effectLst/>
                        </a:rPr>
                        <a:t>opgaven.</a:t>
                      </a:r>
                      <a:endParaRPr lang="da-DK" sz="1200" dirty="0">
                        <a:solidFill>
                          <a:schemeClr val="tx1"/>
                        </a:solidFill>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75548597"/>
                  </a:ext>
                </a:extLst>
              </a:tr>
              <a:tr h="0">
                <a:tc>
                  <a:txBody>
                    <a:bodyPr/>
                    <a:lstStyle/>
                    <a:p>
                      <a:pPr>
                        <a:spcAft>
                          <a:spcPts val="0"/>
                        </a:spcAft>
                      </a:pPr>
                      <a:r>
                        <a:rPr lang="da-DK" sz="1200" dirty="0">
                          <a:effectLst/>
                        </a:rPr>
                        <a:t>Tegn…</a:t>
                      </a:r>
                      <a:endParaRPr lang="da-DK" sz="1200" dirty="0">
                        <a:effectLst/>
                        <a:latin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da-DK" sz="1200" dirty="0">
                          <a:effectLst/>
                        </a:rPr>
                        <a:t>Du skal tegne en tegning selvom man kan komme frem til svaret på anden vis. Vær opmærksom på tegningen art (fx skitse eller præcis tegning). Anvendelse af it-værktøj kan være en fordel.</a:t>
                      </a:r>
                      <a:endParaRPr lang="da-DK" sz="12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8770092"/>
                  </a:ext>
                </a:extLst>
              </a:tr>
            </a:tbl>
          </a:graphicData>
        </a:graphic>
      </p:graphicFrame>
    </p:spTree>
    <p:extLst>
      <p:ext uri="{BB962C8B-B14F-4D97-AF65-F5344CB8AC3E}">
        <p14:creationId xmlns:p14="http://schemas.microsoft.com/office/powerpoint/2010/main" val="16308299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Beregn</a:t>
            </a:r>
            <a:endParaRPr lang="da-DK" dirty="0"/>
          </a:p>
        </p:txBody>
      </p:sp>
      <p:sp>
        <p:nvSpPr>
          <p:cNvPr id="3" name="Pladsholder til indhold 2"/>
          <p:cNvSpPr>
            <a:spLocks noGrp="1"/>
          </p:cNvSpPr>
          <p:nvPr>
            <p:ph sz="half" idx="1"/>
          </p:nvPr>
        </p:nvSpPr>
        <p:spPr/>
        <p:txBody>
          <a:bodyPr/>
          <a:lstStyle/>
          <a:p>
            <a:pPr marL="0" indent="0" fontAlgn="t">
              <a:buNone/>
            </a:pPr>
            <a:r>
              <a:rPr lang="da-DK" b="1" dirty="0" smtClean="0"/>
              <a:t>Du skal </a:t>
            </a:r>
            <a:r>
              <a:rPr lang="da-DK" b="1" dirty="0"/>
              <a:t>lave en eller flere beregninger eller evt. benytte en formel til beregningen</a:t>
            </a:r>
            <a:r>
              <a:rPr lang="da-DK" b="1" dirty="0" smtClean="0"/>
              <a:t>. </a:t>
            </a:r>
          </a:p>
          <a:p>
            <a:pPr marL="0" indent="0" fontAlgn="t">
              <a:buNone/>
            </a:pPr>
            <a:r>
              <a:rPr lang="da-DK" b="1" dirty="0" smtClean="0"/>
              <a:t>Så derfor skal du </a:t>
            </a:r>
            <a:r>
              <a:rPr lang="da-DK" b="1" dirty="0"/>
              <a:t>skrive det </a:t>
            </a:r>
            <a:r>
              <a:rPr lang="da-DK" b="1" dirty="0" smtClean="0"/>
              <a:t>regnestykke, </a:t>
            </a:r>
            <a:r>
              <a:rPr lang="da-DK" b="1" dirty="0"/>
              <a:t>som du bruger for at komme frem til opgavens svar.</a:t>
            </a:r>
          </a:p>
          <a:p>
            <a:pPr marL="0" indent="0" fontAlgn="t">
              <a:buNone/>
            </a:pPr>
            <a:endParaRPr lang="da-DK" dirty="0"/>
          </a:p>
          <a:p>
            <a:endParaRPr lang="da-DK" sz="1600" dirty="0"/>
          </a:p>
          <a:p>
            <a:pPr marL="0" indent="0">
              <a:buNone/>
            </a:pPr>
            <a:endParaRPr lang="da-DK" sz="1600" dirty="0"/>
          </a:p>
          <a:p>
            <a:pPr marL="0" indent="0">
              <a:buNone/>
            </a:pPr>
            <a:endParaRPr lang="da-DK" dirty="0"/>
          </a:p>
        </p:txBody>
      </p:sp>
      <p:sp>
        <p:nvSpPr>
          <p:cNvPr id="13" name="Pladsholder til indhold 12"/>
          <p:cNvSpPr>
            <a:spLocks noGrp="1"/>
          </p:cNvSpPr>
          <p:nvPr>
            <p:ph sz="half" idx="2"/>
          </p:nvPr>
        </p:nvSpPr>
        <p:spPr>
          <a:xfrm>
            <a:off x="9274629" y="1800000"/>
            <a:ext cx="2772228" cy="4518000"/>
          </a:xfrm>
        </p:spPr>
        <p:txBody>
          <a:bodyPr/>
          <a:lstStyle/>
          <a:p>
            <a:pPr marL="0" indent="0">
              <a:buNone/>
            </a:pPr>
            <a:r>
              <a:rPr lang="da-DK" sz="1600" b="1" dirty="0" smtClean="0"/>
              <a:t>Gode pointer:</a:t>
            </a:r>
            <a:endParaRPr lang="da-DK" sz="1600" b="1" dirty="0"/>
          </a:p>
          <a:p>
            <a:pPr lvl="0"/>
            <a:r>
              <a:rPr lang="da-DK" sz="1600" dirty="0"/>
              <a:t>Beregn og beregning bruges ofte sammen med andre </a:t>
            </a:r>
            <a:r>
              <a:rPr lang="da-DK" sz="1600" dirty="0" smtClean="0"/>
              <a:t>signalord. Fx </a:t>
            </a:r>
            <a:r>
              <a:rPr lang="da-DK" sz="1600" dirty="0"/>
              <a:t>undersøg med </a:t>
            </a:r>
            <a:r>
              <a:rPr lang="da-DK" sz="1600" dirty="0" smtClean="0"/>
              <a:t>beregning eller vis </a:t>
            </a:r>
            <a:r>
              <a:rPr lang="da-DK" sz="1600" dirty="0"/>
              <a:t>med </a:t>
            </a:r>
            <a:r>
              <a:rPr lang="da-DK" sz="1600" dirty="0" smtClean="0"/>
              <a:t>beregning.</a:t>
            </a:r>
          </a:p>
          <a:p>
            <a:endParaRPr lang="da-DK" dirty="0"/>
          </a:p>
          <a:p>
            <a:endParaRPr lang="da-DK" dirty="0" smtClean="0"/>
          </a:p>
          <a:p>
            <a:endParaRPr lang="da-DK" dirty="0"/>
          </a:p>
          <a:p>
            <a:pPr marL="0" indent="0">
              <a:buNone/>
            </a:pPr>
            <a:endParaRPr lang="da-DK" dirty="0" smtClean="0"/>
          </a:p>
          <a:p>
            <a:endParaRPr lang="da-DK" dirty="0"/>
          </a:p>
          <a:p>
            <a:endParaRPr lang="da-DK" dirty="0"/>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49</a:t>
            </a:fld>
            <a:endParaRPr lang="da-DK" dirty="0"/>
          </a:p>
        </p:txBody>
      </p:sp>
      <p:sp>
        <p:nvSpPr>
          <p:cNvPr id="14" name="Pladsholder til tekst 13"/>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2958193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44D7354-50E1-45E7-BE22-D6E7CC805771}"/>
              </a:ext>
            </a:extLst>
          </p:cNvPr>
          <p:cNvSpPr>
            <a:spLocks noGrp="1"/>
          </p:cNvSpPr>
          <p:nvPr>
            <p:ph type="title"/>
          </p:nvPr>
        </p:nvSpPr>
        <p:spPr/>
        <p:txBody>
          <a:bodyPr/>
          <a:lstStyle/>
          <a:p>
            <a:r>
              <a:rPr lang="da-DK" dirty="0" smtClean="0"/>
              <a:t>Informationer </a:t>
            </a:r>
            <a:r>
              <a:rPr lang="da-DK" dirty="0"/>
              <a:t>til og gode råd til elever </a:t>
            </a:r>
            <a:r>
              <a:rPr lang="da-DK" dirty="0" smtClean="0"/>
              <a:t/>
            </a:r>
            <a:br>
              <a:rPr lang="da-DK" dirty="0" smtClean="0"/>
            </a:br>
            <a:endParaRPr lang="en-GB" dirty="0"/>
          </a:p>
        </p:txBody>
      </p:sp>
      <p:sp>
        <p:nvSpPr>
          <p:cNvPr id="2" name="Pladsholder til indhold 1"/>
          <p:cNvSpPr>
            <a:spLocks noGrp="1"/>
          </p:cNvSpPr>
          <p:nvPr>
            <p:ph idx="1"/>
          </p:nvPr>
        </p:nvSpPr>
        <p:spPr>
          <a:xfrm>
            <a:off x="539748" y="1800000"/>
            <a:ext cx="9508020" cy="4518000"/>
          </a:xfrm>
        </p:spPr>
        <p:txBody>
          <a:bodyPr/>
          <a:lstStyle/>
          <a:p>
            <a:pPr marL="0" indent="0">
              <a:buNone/>
            </a:pPr>
            <a:r>
              <a:rPr lang="da-DK" sz="1800" b="1" dirty="0" smtClean="0"/>
              <a:t>Del </a:t>
            </a:r>
            <a:r>
              <a:rPr lang="da-DK" sz="1800" b="1" dirty="0"/>
              <a:t>2</a:t>
            </a:r>
            <a:r>
              <a:rPr lang="da-DK" sz="1800" b="1" dirty="0" smtClean="0"/>
              <a:t> </a:t>
            </a:r>
            <a:r>
              <a:rPr lang="da-DK" sz="1800" dirty="0" smtClean="0"/>
              <a:t>(slide 11 – 37) indeholder en gennemgang af vigtige elementer i forhold til prøvens opbygning og struktur med udgangspunkt i </a:t>
            </a:r>
            <a:r>
              <a:rPr lang="da-DK" sz="1800" i="1" dirty="0" smtClean="0"/>
              <a:t>før, under </a:t>
            </a:r>
            <a:r>
              <a:rPr lang="da-DK" sz="1800" dirty="0" smtClean="0"/>
              <a:t>og</a:t>
            </a:r>
            <a:r>
              <a:rPr lang="da-DK" sz="1800" i="1" dirty="0" smtClean="0"/>
              <a:t> efter </a:t>
            </a:r>
            <a:r>
              <a:rPr lang="da-DK" sz="1800" dirty="0" smtClean="0"/>
              <a:t>prøven – herunder også strategier og vigtige pointer, der kan understøtte eleven i gode arbejdsgange i selve prøvesituationen.</a:t>
            </a:r>
          </a:p>
          <a:p>
            <a:pPr marL="0" indent="0">
              <a:buNone/>
            </a:pPr>
            <a:r>
              <a:rPr lang="da-DK" sz="1800" dirty="0" smtClean="0"/>
              <a:t>Materialet kan benyttes fra start til slut med justeringer i forhold til elevgruppen</a:t>
            </a:r>
            <a:r>
              <a:rPr lang="da-DK" sz="1800" dirty="0"/>
              <a:t>.</a:t>
            </a:r>
            <a:r>
              <a:rPr lang="da-DK" sz="1800" dirty="0" smtClean="0"/>
              <a:t> </a:t>
            </a:r>
          </a:p>
          <a:p>
            <a:pPr marL="0" indent="0">
              <a:buNone/>
            </a:pPr>
            <a:r>
              <a:rPr lang="da-DK" sz="1800" dirty="0" smtClean="0"/>
              <a:t>Eleverne kan med fordel have et eksemplar af en tidligere prøver med hjælpemidler, så du sammen med eleverne kan pege ind i konkrete eksempler.</a:t>
            </a:r>
          </a:p>
          <a:p>
            <a:pPr marL="0" indent="0">
              <a:buNone/>
            </a:pPr>
            <a:endParaRPr lang="da-DK" sz="1800" dirty="0" smtClean="0"/>
          </a:p>
          <a:p>
            <a:pPr marL="0" indent="0">
              <a:buNone/>
            </a:pPr>
            <a:endParaRPr lang="da-DK" sz="1800" dirty="0"/>
          </a:p>
        </p:txBody>
      </p:sp>
      <p:sp>
        <p:nvSpPr>
          <p:cNvPr id="4" name="Date Placeholder 3">
            <a:extLst>
              <a:ext uri="{FF2B5EF4-FFF2-40B4-BE49-F238E27FC236}">
                <a16:creationId xmlns:a16="http://schemas.microsoft.com/office/drawing/2014/main" id="{92F38EBB-DDC7-48BA-8239-A2992E3D7F15}"/>
              </a:ext>
            </a:extLst>
          </p:cNvPr>
          <p:cNvSpPr>
            <a:spLocks noGrp="1"/>
          </p:cNvSpPr>
          <p:nvPr>
            <p:ph type="dt" sz="half" idx="10"/>
          </p:nvPr>
        </p:nvSpPr>
        <p:spPr/>
        <p:txBody>
          <a:bodyPr/>
          <a:lstStyle/>
          <a:p>
            <a:fld id="{5A954E5A-04E1-47A0-B895-78AF97800B9A}" type="datetime2">
              <a:rPr lang="da-DK" noProof="0" smtClean="0"/>
              <a:t>6. marts 2024</a:t>
            </a:fld>
            <a:endParaRPr lang="da-DK" noProof="0" dirty="0"/>
          </a:p>
        </p:txBody>
      </p:sp>
      <p:sp>
        <p:nvSpPr>
          <p:cNvPr id="6" name="Slide Number Placeholder 5">
            <a:extLst>
              <a:ext uri="{FF2B5EF4-FFF2-40B4-BE49-F238E27FC236}">
                <a16:creationId xmlns:a16="http://schemas.microsoft.com/office/drawing/2014/main" id="{C2C98229-FD76-40FD-90FD-D80517205825}"/>
              </a:ext>
            </a:extLst>
          </p:cNvPr>
          <p:cNvSpPr>
            <a:spLocks noGrp="1"/>
          </p:cNvSpPr>
          <p:nvPr>
            <p:ph type="sldNum" sz="quarter" idx="12"/>
          </p:nvPr>
        </p:nvSpPr>
        <p:spPr/>
        <p:txBody>
          <a:bodyPr/>
          <a:lstStyle/>
          <a:p>
            <a:fld id="{859873C9-BF5D-4A9A-BB31-45BBB7BABAF7}" type="slidenum">
              <a:rPr lang="da-DK" smtClean="0"/>
              <a:pPr/>
              <a:t>5</a:t>
            </a:fld>
            <a:endParaRPr lang="da-DK" dirty="0"/>
          </a:p>
        </p:txBody>
      </p:sp>
      <p:sp>
        <p:nvSpPr>
          <p:cNvPr id="5" name="Pladsholder til tekst 4"/>
          <p:cNvSpPr>
            <a:spLocks noGrp="1"/>
          </p:cNvSpPr>
          <p:nvPr>
            <p:ph type="body" sz="quarter" idx="14"/>
          </p:nvPr>
        </p:nvSpPr>
        <p:spPr/>
        <p:txBody>
          <a:bodyPr/>
          <a:lstStyle/>
          <a:p>
            <a:endParaRPr lang="da-DK"/>
          </a:p>
        </p:txBody>
      </p:sp>
      <p:sp>
        <p:nvSpPr>
          <p:cNvPr id="7" name="Pladsholder til tekst 6"/>
          <p:cNvSpPr>
            <a:spLocks noGrp="1"/>
          </p:cNvSpPr>
          <p:nvPr>
            <p:ph type="body" sz="quarter" idx="15"/>
          </p:nvPr>
        </p:nvSpPr>
        <p:spPr/>
        <p:txBody>
          <a:bodyPr/>
          <a:lstStyle/>
          <a:p>
            <a:endParaRPr lang="da-DK"/>
          </a:p>
        </p:txBody>
      </p:sp>
    </p:spTree>
    <p:extLst>
      <p:ext uri="{BB962C8B-B14F-4D97-AF65-F5344CB8AC3E}">
        <p14:creationId xmlns:p14="http://schemas.microsoft.com/office/powerpoint/2010/main" val="23847940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Forklar… Beskriv…</a:t>
            </a:r>
          </a:p>
        </p:txBody>
      </p:sp>
      <p:sp>
        <p:nvSpPr>
          <p:cNvPr id="3" name="Pladsholder til indhold 2"/>
          <p:cNvSpPr>
            <a:spLocks noGrp="1"/>
          </p:cNvSpPr>
          <p:nvPr>
            <p:ph sz="half" idx="1"/>
          </p:nvPr>
        </p:nvSpPr>
        <p:spPr/>
        <p:txBody>
          <a:bodyPr/>
          <a:lstStyle/>
          <a:p>
            <a:pPr marL="0" indent="0">
              <a:buNone/>
            </a:pPr>
            <a:r>
              <a:rPr lang="da-DK" b="1" dirty="0"/>
              <a:t>Du skal lave en </a:t>
            </a:r>
            <a:r>
              <a:rPr lang="da-DK" b="1" i="1" dirty="0" smtClean="0"/>
              <a:t>forklaring </a:t>
            </a:r>
            <a:r>
              <a:rPr lang="da-DK" b="1" i="1" dirty="0"/>
              <a:t>på </a:t>
            </a:r>
            <a:r>
              <a:rPr lang="da-DK" b="1" dirty="0"/>
              <a:t>eller </a:t>
            </a:r>
            <a:r>
              <a:rPr lang="da-DK" b="1" i="1" dirty="0"/>
              <a:t>beskrivelse af </a:t>
            </a:r>
            <a:r>
              <a:rPr lang="da-DK" b="1" dirty="0"/>
              <a:t>hvorfor noget er på en </a:t>
            </a:r>
            <a:r>
              <a:rPr lang="da-DK" b="1" dirty="0" smtClean="0"/>
              <a:t>bestemt </a:t>
            </a:r>
            <a:r>
              <a:rPr lang="da-DK" b="1" dirty="0"/>
              <a:t>måde. </a:t>
            </a:r>
            <a:endParaRPr lang="da-DK" b="1" dirty="0" smtClean="0"/>
          </a:p>
          <a:p>
            <a:pPr marL="0" indent="0">
              <a:buNone/>
            </a:pPr>
            <a:r>
              <a:rPr lang="da-DK" b="1" dirty="0" smtClean="0"/>
              <a:t>Der </a:t>
            </a:r>
            <a:r>
              <a:rPr lang="da-DK" b="1" dirty="0"/>
              <a:t>kan hentes hjælp i ordet ”fordi”. Tingene er på en </a:t>
            </a:r>
            <a:r>
              <a:rPr lang="da-DK" b="1" dirty="0" smtClean="0"/>
              <a:t>bestemt </a:t>
            </a:r>
            <a:r>
              <a:rPr lang="da-DK" b="1" dirty="0"/>
              <a:t>måde ”fordi</a:t>
            </a:r>
            <a:r>
              <a:rPr lang="da-DK" b="1" dirty="0" smtClean="0"/>
              <a:t>”…</a:t>
            </a:r>
            <a:endParaRPr lang="da-DK" b="1" dirty="0">
              <a:cs typeface="Times New Roman" panose="02020603050405020304" pitchFamily="18" charset="0"/>
            </a:endParaRPr>
          </a:p>
          <a:p>
            <a:endParaRPr lang="da-DK" sz="1600" dirty="0"/>
          </a:p>
          <a:p>
            <a:pPr marL="0" indent="0">
              <a:buNone/>
            </a:pPr>
            <a:endParaRPr lang="da-DK" sz="1600" dirty="0"/>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50</a:t>
            </a:fld>
            <a:endParaRPr lang="da-DK" dirty="0"/>
          </a:p>
        </p:txBody>
      </p:sp>
      <p:sp>
        <p:nvSpPr>
          <p:cNvPr id="7" name="Pladsholder til tekst 6"/>
          <p:cNvSpPr>
            <a:spLocks noGrp="1"/>
          </p:cNvSpPr>
          <p:nvPr>
            <p:ph type="body" sz="quarter" idx="13"/>
          </p:nvPr>
        </p:nvSpPr>
        <p:spPr/>
        <p:txBody>
          <a:bodyPr/>
          <a:lstStyle/>
          <a:p>
            <a:endParaRPr lang="da-DK"/>
          </a:p>
        </p:txBody>
      </p:sp>
      <p:sp>
        <p:nvSpPr>
          <p:cNvPr id="11" name="Pladsholder til indhold 12"/>
          <p:cNvSpPr>
            <a:spLocks noGrp="1"/>
          </p:cNvSpPr>
          <p:nvPr>
            <p:ph sz="half" idx="2"/>
          </p:nvPr>
        </p:nvSpPr>
        <p:spPr>
          <a:xfrm>
            <a:off x="9274629" y="1800000"/>
            <a:ext cx="2772228" cy="4518000"/>
          </a:xfrm>
        </p:spPr>
        <p:txBody>
          <a:bodyPr/>
          <a:lstStyle/>
          <a:p>
            <a:pPr marL="0" indent="0">
              <a:buNone/>
            </a:pPr>
            <a:r>
              <a:rPr lang="da-DK" sz="1600" b="1" dirty="0" smtClean="0"/>
              <a:t>Gode pointer:</a:t>
            </a:r>
            <a:endParaRPr lang="da-DK" sz="1600" dirty="0"/>
          </a:p>
          <a:p>
            <a:r>
              <a:rPr lang="da-DK" sz="1600" dirty="0"/>
              <a:t>Nogle gange har opgaverne ikke </a:t>
            </a:r>
            <a:r>
              <a:rPr lang="da-DK" sz="1600" dirty="0" smtClean="0"/>
              <a:t>bare et </a:t>
            </a:r>
            <a:r>
              <a:rPr lang="da-DK" sz="1600" dirty="0"/>
              <a:t>præcist svar. </a:t>
            </a:r>
            <a:r>
              <a:rPr lang="da-DK" sz="1600" dirty="0" smtClean="0"/>
              <a:t>Netop derfor er din forklaring vigtigt.</a:t>
            </a:r>
          </a:p>
          <a:p>
            <a:endParaRPr lang="da-DK" dirty="0"/>
          </a:p>
          <a:p>
            <a:endParaRPr lang="da-DK" dirty="0" smtClean="0"/>
          </a:p>
          <a:p>
            <a:endParaRPr lang="da-DK" dirty="0" smtClean="0"/>
          </a:p>
          <a:p>
            <a:endParaRPr lang="da-DK" dirty="0"/>
          </a:p>
          <a:p>
            <a:endParaRPr lang="da-DK" dirty="0"/>
          </a:p>
          <a:p>
            <a:endParaRPr lang="da-DK" dirty="0"/>
          </a:p>
          <a:p>
            <a:endParaRPr lang="da-DK" dirty="0"/>
          </a:p>
        </p:txBody>
      </p:sp>
    </p:spTree>
    <p:extLst>
      <p:ext uri="{BB962C8B-B14F-4D97-AF65-F5344CB8AC3E}">
        <p14:creationId xmlns:p14="http://schemas.microsoft.com/office/powerpoint/2010/main" val="25232142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Er det rigtigt at…?</a:t>
            </a:r>
            <a:endParaRPr lang="da-DK" dirty="0"/>
          </a:p>
        </p:txBody>
      </p:sp>
      <p:sp>
        <p:nvSpPr>
          <p:cNvPr id="3" name="Pladsholder til indhold 2"/>
          <p:cNvSpPr>
            <a:spLocks noGrp="1"/>
          </p:cNvSpPr>
          <p:nvPr>
            <p:ph sz="half" idx="1"/>
          </p:nvPr>
        </p:nvSpPr>
        <p:spPr/>
        <p:txBody>
          <a:bodyPr/>
          <a:lstStyle/>
          <a:p>
            <a:pPr marL="0" indent="0">
              <a:buNone/>
            </a:pPr>
            <a:r>
              <a:rPr lang="da-DK" b="1" dirty="0" smtClean="0"/>
              <a:t>Du </a:t>
            </a:r>
            <a:r>
              <a:rPr lang="da-DK" b="1" dirty="0"/>
              <a:t>skal skrive med tekst og bruge beregninger til at vise, hvorfor det er rigtigt, eller hvorfor det ikke er rigtigt. </a:t>
            </a:r>
            <a:endParaRPr lang="da-DK" b="1" dirty="0" smtClean="0"/>
          </a:p>
          <a:p>
            <a:pPr marL="0" indent="0" algn="ctr">
              <a:buNone/>
            </a:pPr>
            <a:endParaRPr lang="da-DK" b="1" u="sng" dirty="0" smtClean="0"/>
          </a:p>
          <a:p>
            <a:pPr marL="0" indent="0" algn="ctr">
              <a:buNone/>
            </a:pPr>
            <a:r>
              <a:rPr lang="da-DK" b="1" u="sng" dirty="0" smtClean="0"/>
              <a:t>Du </a:t>
            </a:r>
            <a:r>
              <a:rPr lang="da-DK" b="1" u="sng" dirty="0"/>
              <a:t>må ikke kun skrives ”ja” eller ”nej”</a:t>
            </a:r>
            <a:endParaRPr lang="da-DK" b="1" u="sng" dirty="0">
              <a:cs typeface="Times New Roman" panose="02020603050405020304" pitchFamily="18" charset="0"/>
            </a:endParaRPr>
          </a:p>
          <a:p>
            <a:pPr marL="0" indent="0">
              <a:buNone/>
            </a:pPr>
            <a:endParaRPr lang="da-DK" sz="1600" b="1" dirty="0" smtClean="0"/>
          </a:p>
          <a:p>
            <a:pPr marL="0" indent="0">
              <a:buNone/>
            </a:pPr>
            <a:endParaRPr lang="da-DK" sz="1600" b="1" dirty="0"/>
          </a:p>
          <a:p>
            <a:pPr marL="0" indent="0">
              <a:buNone/>
            </a:pPr>
            <a:endParaRPr lang="da-DK" dirty="0"/>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51</a:t>
            </a:fld>
            <a:endParaRPr lang="da-DK" dirty="0"/>
          </a:p>
        </p:txBody>
      </p:sp>
      <p:sp>
        <p:nvSpPr>
          <p:cNvPr id="13" name="Pladsholder til tekst 12"/>
          <p:cNvSpPr>
            <a:spLocks noGrp="1"/>
          </p:cNvSpPr>
          <p:nvPr>
            <p:ph type="body" sz="quarter" idx="13"/>
          </p:nvPr>
        </p:nvSpPr>
        <p:spPr/>
        <p:txBody>
          <a:bodyPr/>
          <a:lstStyle/>
          <a:p>
            <a:endParaRPr lang="da-DK"/>
          </a:p>
        </p:txBody>
      </p:sp>
      <p:sp>
        <p:nvSpPr>
          <p:cNvPr id="4" name="Tekstfelt 3"/>
          <p:cNvSpPr txBox="1"/>
          <p:nvPr/>
        </p:nvSpPr>
        <p:spPr>
          <a:xfrm>
            <a:off x="3962400" y="1364343"/>
            <a:ext cx="65" cy="307777"/>
          </a:xfrm>
          <a:prstGeom prst="rect">
            <a:avLst/>
          </a:prstGeom>
          <a:noFill/>
        </p:spPr>
        <p:txBody>
          <a:bodyPr wrap="none" lIns="0" tIns="0" rIns="0" bIns="0" rtlCol="0">
            <a:spAutoFit/>
          </a:bodyPr>
          <a:lstStyle/>
          <a:p>
            <a:endParaRPr lang="da-DK" sz="2000" dirty="0" err="1" smtClean="0"/>
          </a:p>
        </p:txBody>
      </p:sp>
      <p:sp>
        <p:nvSpPr>
          <p:cNvPr id="14" name="Pladsholder til indhold 12"/>
          <p:cNvSpPr>
            <a:spLocks noGrp="1"/>
          </p:cNvSpPr>
          <p:nvPr>
            <p:ph sz="half" idx="2"/>
          </p:nvPr>
        </p:nvSpPr>
        <p:spPr>
          <a:xfrm>
            <a:off x="9274629" y="1800000"/>
            <a:ext cx="2772228" cy="4518000"/>
          </a:xfrm>
        </p:spPr>
        <p:txBody>
          <a:bodyPr/>
          <a:lstStyle/>
          <a:p>
            <a:pPr marL="0" indent="0">
              <a:buNone/>
            </a:pPr>
            <a:r>
              <a:rPr lang="da-DK" sz="1600" b="1" dirty="0" smtClean="0"/>
              <a:t>Gode pointer:</a:t>
            </a:r>
            <a:endParaRPr lang="da-DK" sz="1600" b="1" dirty="0"/>
          </a:p>
          <a:p>
            <a:r>
              <a:rPr lang="da-DK" sz="1600" dirty="0" smtClean="0"/>
              <a:t>Spørgsmålene kan se sådan ud:</a:t>
            </a:r>
          </a:p>
          <a:p>
            <a:pPr lvl="1"/>
            <a:r>
              <a:rPr lang="da-DK" sz="1600" dirty="0"/>
              <a:t>Er det rigtigt </a:t>
            </a:r>
            <a:r>
              <a:rPr lang="da-DK" sz="1600" dirty="0" smtClean="0"/>
              <a:t>at…</a:t>
            </a:r>
          </a:p>
          <a:p>
            <a:pPr lvl="1"/>
            <a:r>
              <a:rPr lang="da-DK" sz="1600" dirty="0" smtClean="0"/>
              <a:t>Kan </a:t>
            </a:r>
            <a:r>
              <a:rPr lang="da-DK" sz="1600" dirty="0"/>
              <a:t>det passe at</a:t>
            </a:r>
            <a:r>
              <a:rPr lang="da-DK" sz="1600" dirty="0" smtClean="0"/>
              <a:t>…</a:t>
            </a:r>
          </a:p>
          <a:p>
            <a:pPr lvl="1"/>
            <a:r>
              <a:rPr lang="da-DK" sz="1600" dirty="0" smtClean="0"/>
              <a:t>Er </a:t>
            </a:r>
            <a:r>
              <a:rPr lang="da-DK" sz="1600" dirty="0"/>
              <a:t>du enig </a:t>
            </a:r>
            <a:r>
              <a:rPr lang="da-DK" sz="1600" dirty="0" smtClean="0"/>
              <a:t>med…</a:t>
            </a:r>
          </a:p>
          <a:p>
            <a:pPr lvl="1"/>
            <a:r>
              <a:rPr lang="da-DK" sz="1600" dirty="0" smtClean="0"/>
              <a:t>Har </a:t>
            </a:r>
            <a:r>
              <a:rPr lang="da-DK" sz="1600" dirty="0"/>
              <a:t>han/hun ret</a:t>
            </a:r>
            <a:r>
              <a:rPr lang="da-DK" sz="1600" dirty="0" smtClean="0"/>
              <a:t>…</a:t>
            </a:r>
            <a:endParaRPr lang="da-DK" sz="1600" dirty="0"/>
          </a:p>
          <a:p>
            <a:endParaRPr lang="da-DK" dirty="0" smtClean="0"/>
          </a:p>
          <a:p>
            <a:endParaRPr lang="da-DK" dirty="0"/>
          </a:p>
          <a:p>
            <a:endParaRPr lang="da-DK" dirty="0" smtClean="0"/>
          </a:p>
          <a:p>
            <a:endParaRPr lang="da-DK" dirty="0"/>
          </a:p>
          <a:p>
            <a:endParaRPr lang="da-DK" dirty="0"/>
          </a:p>
        </p:txBody>
      </p:sp>
    </p:spTree>
    <p:extLst>
      <p:ext uri="{BB962C8B-B14F-4D97-AF65-F5344CB8AC3E}">
        <p14:creationId xmlns:p14="http://schemas.microsoft.com/office/powerpoint/2010/main" val="32942559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Hvor stor… Hvor mange… Hvad er…?</a:t>
            </a:r>
            <a:r>
              <a:rPr lang="da-DK" b="1" dirty="0"/>
              <a:t/>
            </a:r>
            <a:br>
              <a:rPr lang="da-DK" b="1" dirty="0"/>
            </a:br>
            <a:endParaRPr lang="da-DK" dirty="0"/>
          </a:p>
        </p:txBody>
      </p:sp>
      <p:sp>
        <p:nvSpPr>
          <p:cNvPr id="3" name="Pladsholder til indhold 2"/>
          <p:cNvSpPr>
            <a:spLocks noGrp="1"/>
          </p:cNvSpPr>
          <p:nvPr>
            <p:ph sz="half" idx="1"/>
          </p:nvPr>
        </p:nvSpPr>
        <p:spPr/>
        <p:txBody>
          <a:bodyPr/>
          <a:lstStyle/>
          <a:p>
            <a:pPr marL="0" indent="0">
              <a:buNone/>
            </a:pPr>
            <a:r>
              <a:rPr lang="da-DK" b="1" dirty="0" smtClean="0"/>
              <a:t>Du </a:t>
            </a:r>
            <a:r>
              <a:rPr lang="da-DK" b="1" dirty="0"/>
              <a:t>skal komme frem til et </a:t>
            </a:r>
            <a:r>
              <a:rPr lang="da-DK" b="1" dirty="0" smtClean="0"/>
              <a:t>bestemt </a:t>
            </a:r>
            <a:r>
              <a:rPr lang="da-DK" b="1" dirty="0"/>
              <a:t>resultat ved at aflæse, tegne, regne eller </a:t>
            </a:r>
            <a:r>
              <a:rPr lang="da-DK" b="1" dirty="0" smtClean="0"/>
              <a:t>måle.</a:t>
            </a:r>
          </a:p>
          <a:p>
            <a:pPr marL="0" indent="0">
              <a:buNone/>
            </a:pPr>
            <a:r>
              <a:rPr lang="da-DK" b="1" dirty="0" smtClean="0"/>
              <a:t>Du </a:t>
            </a:r>
            <a:r>
              <a:rPr lang="da-DK" b="1" dirty="0"/>
              <a:t>skal skrive </a:t>
            </a:r>
            <a:r>
              <a:rPr lang="da-DK" b="1" dirty="0" smtClean="0"/>
              <a:t>dine beregninger med </a:t>
            </a:r>
            <a:r>
              <a:rPr lang="da-DK" b="1" dirty="0"/>
              <a:t>tal og </a:t>
            </a:r>
            <a:r>
              <a:rPr lang="da-DK" b="1" dirty="0" smtClean="0"/>
              <a:t>ord. </a:t>
            </a:r>
            <a:endParaRPr lang="da-DK" b="1" dirty="0" smtClean="0">
              <a:latin typeface="Calibri" panose="020F0502020204030204" pitchFamily="34" charset="0"/>
              <a:cs typeface="Times New Roman" panose="02020603050405020304" pitchFamily="18" charset="0"/>
            </a:endParaRPr>
          </a:p>
          <a:p>
            <a:pPr marL="0" indent="0">
              <a:buNone/>
            </a:pPr>
            <a:endParaRPr lang="da-DK" dirty="0"/>
          </a:p>
          <a:p>
            <a:pPr marL="0" indent="0">
              <a:buNone/>
            </a:pPr>
            <a:r>
              <a:rPr lang="da-DK" u="sng" dirty="0" smtClean="0"/>
              <a:t>Vigtigt:</a:t>
            </a:r>
            <a:endParaRPr lang="da-DK" u="sng" dirty="0"/>
          </a:p>
          <a:p>
            <a:pPr lvl="0"/>
            <a:r>
              <a:rPr lang="da-DK" dirty="0" smtClean="0"/>
              <a:t>Resultatet skal måske afrundes (Fx 3,7 elever afrunderes til 4 elever).</a:t>
            </a:r>
          </a:p>
          <a:p>
            <a:pPr lvl="0"/>
            <a:r>
              <a:rPr lang="da-DK" dirty="0" smtClean="0"/>
              <a:t>Resultatet skal ofte have enheder (Det kan være kr., km, L, kg…).</a:t>
            </a:r>
          </a:p>
          <a:p>
            <a:pPr lvl="0"/>
            <a:r>
              <a:rPr lang="da-DK" dirty="0" smtClean="0"/>
              <a:t>Hvis du aflæser noget på fx en tegning eller graf, skal du skrive, hvor du har aflæst det.</a:t>
            </a:r>
          </a:p>
          <a:p>
            <a:pPr marL="0" lvl="0" indent="0">
              <a:buNone/>
            </a:pPr>
            <a:endParaRPr lang="da-DK" sz="1600" dirty="0"/>
          </a:p>
          <a:p>
            <a:pPr marL="0" indent="0">
              <a:buNone/>
            </a:pPr>
            <a:endParaRPr lang="da-DK" sz="1400" dirty="0"/>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52</a:t>
            </a:fld>
            <a:endParaRPr lang="da-DK" dirty="0"/>
          </a:p>
        </p:txBody>
      </p:sp>
      <p:sp>
        <p:nvSpPr>
          <p:cNvPr id="7" name="Pladsholder til tekst 6"/>
          <p:cNvSpPr>
            <a:spLocks noGrp="1"/>
          </p:cNvSpPr>
          <p:nvPr>
            <p:ph type="body" sz="quarter" idx="13"/>
          </p:nvPr>
        </p:nvSpPr>
        <p:spPr/>
        <p:txBody>
          <a:bodyPr/>
          <a:lstStyle/>
          <a:p>
            <a:endParaRPr lang="da-DK"/>
          </a:p>
        </p:txBody>
      </p:sp>
      <p:sp>
        <p:nvSpPr>
          <p:cNvPr id="11" name="Pladsholder til indhold 12"/>
          <p:cNvSpPr>
            <a:spLocks noGrp="1"/>
          </p:cNvSpPr>
          <p:nvPr>
            <p:ph sz="half" idx="2"/>
          </p:nvPr>
        </p:nvSpPr>
        <p:spPr>
          <a:xfrm>
            <a:off x="9274629" y="1800000"/>
            <a:ext cx="2772228" cy="4518000"/>
          </a:xfrm>
        </p:spPr>
        <p:txBody>
          <a:bodyPr/>
          <a:lstStyle/>
          <a:p>
            <a:pPr marL="0" indent="0">
              <a:buNone/>
            </a:pPr>
            <a:r>
              <a:rPr lang="da-DK" sz="1600" b="1" dirty="0" smtClean="0"/>
              <a:t>Gode pointer:</a:t>
            </a:r>
            <a:endParaRPr lang="da-DK" sz="1600" b="1" dirty="0"/>
          </a:p>
          <a:p>
            <a:pPr marL="0" indent="0">
              <a:buNone/>
            </a:pPr>
            <a:r>
              <a:rPr lang="da-DK" sz="1600" dirty="0"/>
              <a:t>Spørgsmålene kan se sådan ud:</a:t>
            </a:r>
          </a:p>
          <a:p>
            <a:pPr lvl="1"/>
            <a:r>
              <a:rPr lang="da-DK" sz="1600" dirty="0"/>
              <a:t>Hvor mange sække</a:t>
            </a:r>
            <a:r>
              <a:rPr lang="da-DK" sz="1600" dirty="0" smtClean="0"/>
              <a:t>…</a:t>
            </a:r>
          </a:p>
          <a:p>
            <a:pPr lvl="1"/>
            <a:r>
              <a:rPr lang="da-DK" sz="1600" dirty="0" smtClean="0"/>
              <a:t>Hvor </a:t>
            </a:r>
            <a:r>
              <a:rPr lang="da-DK" sz="1600" dirty="0"/>
              <a:t>mange </a:t>
            </a:r>
            <a:r>
              <a:rPr lang="da-DK" sz="1600" dirty="0" smtClean="0"/>
              <a:t>penge…</a:t>
            </a:r>
          </a:p>
          <a:p>
            <a:pPr lvl="1"/>
            <a:r>
              <a:rPr lang="da-DK" sz="1600" dirty="0" smtClean="0"/>
              <a:t>Hvor </a:t>
            </a:r>
            <a:r>
              <a:rPr lang="da-DK" sz="1600" dirty="0"/>
              <a:t>mange liter</a:t>
            </a:r>
            <a:r>
              <a:rPr lang="da-DK" sz="1600" dirty="0" smtClean="0"/>
              <a:t>...</a:t>
            </a:r>
          </a:p>
          <a:p>
            <a:pPr lvl="1"/>
            <a:r>
              <a:rPr lang="da-DK" sz="1600" dirty="0" smtClean="0"/>
              <a:t>Hvor </a:t>
            </a:r>
            <a:r>
              <a:rPr lang="da-DK" sz="1600" dirty="0"/>
              <a:t>mange </a:t>
            </a:r>
            <a:r>
              <a:rPr lang="da-DK" sz="1600" dirty="0" smtClean="0"/>
              <a:t>kvadrater…</a:t>
            </a:r>
          </a:p>
          <a:p>
            <a:pPr lvl="1"/>
            <a:r>
              <a:rPr lang="da-DK" sz="1600" dirty="0" smtClean="0"/>
              <a:t>Hvor </a:t>
            </a:r>
            <a:r>
              <a:rPr lang="da-DK" sz="1600" dirty="0"/>
              <a:t>stor er </a:t>
            </a:r>
            <a:r>
              <a:rPr lang="da-DK" sz="1600" dirty="0" smtClean="0"/>
              <a:t>vinklen…</a:t>
            </a:r>
          </a:p>
          <a:p>
            <a:pPr lvl="1"/>
            <a:r>
              <a:rPr lang="da-DK" sz="1600" dirty="0" smtClean="0"/>
              <a:t>Hvor </a:t>
            </a:r>
            <a:r>
              <a:rPr lang="da-DK" sz="1600" dirty="0"/>
              <a:t>stor er sandsynligheden</a:t>
            </a:r>
            <a:r>
              <a:rPr lang="da-DK" sz="1600" dirty="0" smtClean="0"/>
              <a:t>…</a:t>
            </a:r>
          </a:p>
          <a:p>
            <a:pPr lvl="1"/>
            <a:endParaRPr lang="da-DK" sz="1600" dirty="0"/>
          </a:p>
          <a:p>
            <a:pPr lvl="1"/>
            <a:endParaRPr lang="da-DK" sz="1600" dirty="0" smtClean="0"/>
          </a:p>
          <a:p>
            <a:pPr lvl="1"/>
            <a:endParaRPr lang="da-DK" sz="1600" dirty="0"/>
          </a:p>
          <a:p>
            <a:pPr lvl="1"/>
            <a:endParaRPr lang="da-DK" sz="1600" dirty="0"/>
          </a:p>
        </p:txBody>
      </p:sp>
    </p:spTree>
    <p:extLst>
      <p:ext uri="{BB962C8B-B14F-4D97-AF65-F5344CB8AC3E}">
        <p14:creationId xmlns:p14="http://schemas.microsoft.com/office/powerpoint/2010/main" val="30140049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Vis</a:t>
            </a:r>
            <a:endParaRPr lang="da-DK" dirty="0"/>
          </a:p>
        </p:txBody>
      </p:sp>
      <p:sp>
        <p:nvSpPr>
          <p:cNvPr id="3" name="Pladsholder til indhold 2"/>
          <p:cNvSpPr>
            <a:spLocks noGrp="1"/>
          </p:cNvSpPr>
          <p:nvPr>
            <p:ph sz="half" idx="1"/>
          </p:nvPr>
        </p:nvSpPr>
        <p:spPr/>
        <p:txBody>
          <a:bodyPr/>
          <a:lstStyle/>
          <a:p>
            <a:pPr marL="0" indent="0">
              <a:buNone/>
            </a:pPr>
            <a:r>
              <a:rPr lang="da-DK" b="1" dirty="0"/>
              <a:t>Du skal vise ved </a:t>
            </a:r>
            <a:r>
              <a:rPr lang="da-DK" b="1" dirty="0" smtClean="0"/>
              <a:t>fx at </a:t>
            </a:r>
            <a:r>
              <a:rPr lang="da-DK" b="1" dirty="0"/>
              <a:t>regne, måle eller tegne, hvordan man kommer frem til et </a:t>
            </a:r>
            <a:r>
              <a:rPr lang="da-DK" b="1" dirty="0" smtClean="0"/>
              <a:t>bestemt </a:t>
            </a:r>
            <a:r>
              <a:rPr lang="da-DK" b="1" dirty="0"/>
              <a:t>resultat.</a:t>
            </a:r>
            <a:endParaRPr lang="da-DK" b="1" dirty="0">
              <a:cs typeface="Times New Roman" panose="02020603050405020304" pitchFamily="18" charset="0"/>
            </a:endParaRPr>
          </a:p>
          <a:p>
            <a:pPr marL="0" indent="0">
              <a:buNone/>
            </a:pPr>
            <a:endParaRPr lang="da-DK" dirty="0"/>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53</a:t>
            </a:fld>
            <a:endParaRPr lang="da-DK" dirty="0"/>
          </a:p>
        </p:txBody>
      </p:sp>
      <p:sp>
        <p:nvSpPr>
          <p:cNvPr id="7" name="Pladsholder til tekst 6"/>
          <p:cNvSpPr>
            <a:spLocks noGrp="1"/>
          </p:cNvSpPr>
          <p:nvPr>
            <p:ph type="body" sz="quarter" idx="13"/>
          </p:nvPr>
        </p:nvSpPr>
        <p:spPr/>
        <p:txBody>
          <a:bodyPr/>
          <a:lstStyle/>
          <a:p>
            <a:endParaRPr lang="da-DK"/>
          </a:p>
        </p:txBody>
      </p:sp>
      <p:sp>
        <p:nvSpPr>
          <p:cNvPr id="11" name="Pladsholder til indhold 12"/>
          <p:cNvSpPr>
            <a:spLocks noGrp="1"/>
          </p:cNvSpPr>
          <p:nvPr>
            <p:ph sz="half" idx="2"/>
          </p:nvPr>
        </p:nvSpPr>
        <p:spPr>
          <a:xfrm>
            <a:off x="9274629" y="1800000"/>
            <a:ext cx="2772228" cy="4518000"/>
          </a:xfrm>
        </p:spPr>
        <p:txBody>
          <a:bodyPr/>
          <a:lstStyle/>
          <a:p>
            <a:pPr marL="0" indent="0">
              <a:buNone/>
            </a:pPr>
            <a:r>
              <a:rPr lang="da-DK" sz="1600" b="1" dirty="0" smtClean="0"/>
              <a:t>Gode pointer:</a:t>
            </a:r>
            <a:endParaRPr lang="da-DK" sz="1600" b="1" dirty="0"/>
          </a:p>
          <a:p>
            <a:pPr lvl="0"/>
            <a:r>
              <a:rPr lang="da-DK" sz="1600" dirty="0"/>
              <a:t>Hvis der står </a:t>
            </a:r>
            <a:r>
              <a:rPr lang="da-DK" sz="1600" i="1" dirty="0"/>
              <a:t>vis ved </a:t>
            </a:r>
            <a:r>
              <a:rPr lang="da-DK" sz="1600" i="1" dirty="0" smtClean="0"/>
              <a:t>beregning, </a:t>
            </a:r>
            <a:r>
              <a:rPr lang="da-DK" sz="1600" dirty="0"/>
              <a:t>SKAL du lave </a:t>
            </a:r>
            <a:r>
              <a:rPr lang="da-DK" sz="1600" dirty="0" smtClean="0"/>
              <a:t>beregninger. </a:t>
            </a:r>
          </a:p>
          <a:p>
            <a:pPr lvl="0"/>
            <a:r>
              <a:rPr lang="da-DK" sz="1600" dirty="0" smtClean="0"/>
              <a:t>Hvis </a:t>
            </a:r>
            <a:r>
              <a:rPr lang="da-DK" sz="1600" dirty="0"/>
              <a:t>der står </a:t>
            </a:r>
            <a:r>
              <a:rPr lang="da-DK" sz="1600" i="1" dirty="0"/>
              <a:t>vis med en tegning,</a:t>
            </a:r>
            <a:r>
              <a:rPr lang="da-DK" sz="1600" dirty="0"/>
              <a:t> SKAL du </a:t>
            </a:r>
            <a:r>
              <a:rPr lang="da-DK" sz="1600" dirty="0" smtClean="0"/>
              <a:t>tegne.</a:t>
            </a:r>
            <a:endParaRPr lang="da-DK" sz="1600" dirty="0"/>
          </a:p>
          <a:p>
            <a:pPr lvl="0"/>
            <a:r>
              <a:rPr lang="da-DK" sz="1600" dirty="0" smtClean="0"/>
              <a:t>Du skal vise din løsning, </a:t>
            </a:r>
            <a:r>
              <a:rPr lang="da-DK" sz="1600" dirty="0"/>
              <a:t>så det er forståeligt for andre</a:t>
            </a:r>
            <a:r>
              <a:rPr lang="da-DK" sz="1600" dirty="0" smtClean="0"/>
              <a:t>.</a:t>
            </a:r>
          </a:p>
          <a:p>
            <a:pPr lvl="0"/>
            <a:endParaRPr lang="da-DK" sz="1600" dirty="0"/>
          </a:p>
          <a:p>
            <a:pPr lvl="0"/>
            <a:endParaRPr lang="da-DK" sz="1600" dirty="0" smtClean="0"/>
          </a:p>
          <a:p>
            <a:pPr marL="0" lvl="0" indent="0">
              <a:buNone/>
            </a:pPr>
            <a:endParaRPr lang="da-DK" sz="1600" dirty="0" smtClean="0"/>
          </a:p>
          <a:p>
            <a:pPr lvl="0"/>
            <a:endParaRPr lang="da-DK" dirty="0"/>
          </a:p>
        </p:txBody>
      </p:sp>
    </p:spTree>
    <p:extLst>
      <p:ext uri="{BB962C8B-B14F-4D97-AF65-F5344CB8AC3E}">
        <p14:creationId xmlns:p14="http://schemas.microsoft.com/office/powerpoint/2010/main" val="25644952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Undersøg</a:t>
            </a:r>
            <a:endParaRPr lang="da-DK" dirty="0"/>
          </a:p>
        </p:txBody>
      </p:sp>
      <p:sp>
        <p:nvSpPr>
          <p:cNvPr id="3" name="Pladsholder til indhold 2"/>
          <p:cNvSpPr>
            <a:spLocks noGrp="1"/>
          </p:cNvSpPr>
          <p:nvPr>
            <p:ph sz="half" idx="1"/>
          </p:nvPr>
        </p:nvSpPr>
        <p:spPr/>
        <p:txBody>
          <a:bodyPr/>
          <a:lstStyle/>
          <a:p>
            <a:pPr marL="0" indent="0">
              <a:buNone/>
            </a:pPr>
            <a:r>
              <a:rPr lang="da-DK" b="1" dirty="0"/>
              <a:t>D</a:t>
            </a:r>
            <a:r>
              <a:rPr lang="da-DK" b="1" dirty="0" smtClean="0"/>
              <a:t>u </a:t>
            </a:r>
            <a:r>
              <a:rPr lang="da-DK" b="1" dirty="0"/>
              <a:t>skal løse et matematisk problem, </a:t>
            </a:r>
            <a:r>
              <a:rPr lang="da-DK" b="1" dirty="0" smtClean="0"/>
              <a:t>og du selv skal finde en fremgangsmåde. </a:t>
            </a:r>
          </a:p>
          <a:p>
            <a:pPr marL="0" indent="0">
              <a:buNone/>
            </a:pPr>
            <a:r>
              <a:rPr lang="da-DK" b="1" dirty="0" smtClean="0"/>
              <a:t>Du </a:t>
            </a:r>
            <a:r>
              <a:rPr lang="da-DK" b="1" dirty="0"/>
              <a:t>skal finde en god måde at </a:t>
            </a:r>
            <a:r>
              <a:rPr lang="da-DK" b="1" dirty="0" smtClean="0"/>
              <a:t>løse </a:t>
            </a:r>
            <a:r>
              <a:rPr lang="da-DK" b="1" dirty="0"/>
              <a:t>problemet på</a:t>
            </a:r>
            <a:r>
              <a:rPr lang="da-DK" b="1" dirty="0" smtClean="0"/>
              <a:t>.</a:t>
            </a:r>
          </a:p>
          <a:p>
            <a:pPr marL="0" indent="0">
              <a:buNone/>
            </a:pPr>
            <a:endParaRPr lang="da-DK" b="1" dirty="0" smtClean="0">
              <a:latin typeface="Calibri" panose="020F0502020204030204" pitchFamily="34" charset="0"/>
              <a:cs typeface="Times New Roman" panose="02020603050405020304" pitchFamily="18" charset="0"/>
            </a:endParaRPr>
          </a:p>
          <a:p>
            <a:pPr marL="0" indent="0">
              <a:buNone/>
            </a:pPr>
            <a:r>
              <a:rPr lang="da-DK" b="1" dirty="0" smtClean="0">
                <a:latin typeface="Calibri" panose="020F0502020204030204" pitchFamily="34" charset="0"/>
                <a:cs typeface="Times New Roman" panose="02020603050405020304" pitchFamily="18" charset="0"/>
              </a:rPr>
              <a:t>(</a:t>
            </a:r>
            <a:r>
              <a:rPr lang="da-DK" b="1" dirty="0"/>
              <a:t>Der er forskel på at løse/beregne noget og at undersøge </a:t>
            </a:r>
            <a:r>
              <a:rPr lang="da-DK" b="1" dirty="0" smtClean="0"/>
              <a:t>noget).</a:t>
            </a:r>
            <a:endParaRPr lang="da-DK" dirty="0"/>
          </a:p>
          <a:p>
            <a:pPr marL="0" indent="0">
              <a:buNone/>
            </a:pPr>
            <a:endParaRPr lang="da-DK" b="1" dirty="0">
              <a:latin typeface="Calibri" panose="020F0502020204030204" pitchFamily="34" charset="0"/>
              <a:cs typeface="Times New Roman" panose="02020603050405020304" pitchFamily="18" charset="0"/>
            </a:endParaRPr>
          </a:p>
          <a:p>
            <a:pPr marL="0" indent="0">
              <a:buNone/>
            </a:pPr>
            <a:endParaRPr lang="da-DK" dirty="0"/>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54</a:t>
            </a:fld>
            <a:endParaRPr lang="da-DK" dirty="0"/>
          </a:p>
        </p:txBody>
      </p:sp>
      <p:sp>
        <p:nvSpPr>
          <p:cNvPr id="7" name="Pladsholder til tekst 6"/>
          <p:cNvSpPr>
            <a:spLocks noGrp="1"/>
          </p:cNvSpPr>
          <p:nvPr>
            <p:ph type="body" sz="quarter" idx="13"/>
          </p:nvPr>
        </p:nvSpPr>
        <p:spPr/>
        <p:txBody>
          <a:bodyPr/>
          <a:lstStyle/>
          <a:p>
            <a:endParaRPr lang="da-DK"/>
          </a:p>
        </p:txBody>
      </p:sp>
      <p:sp>
        <p:nvSpPr>
          <p:cNvPr id="11" name="Pladsholder til indhold 12"/>
          <p:cNvSpPr>
            <a:spLocks noGrp="1"/>
          </p:cNvSpPr>
          <p:nvPr>
            <p:ph sz="half" idx="2"/>
          </p:nvPr>
        </p:nvSpPr>
        <p:spPr>
          <a:xfrm>
            <a:off x="9274629" y="1800000"/>
            <a:ext cx="2772228" cy="4518000"/>
          </a:xfrm>
        </p:spPr>
        <p:txBody>
          <a:bodyPr/>
          <a:lstStyle/>
          <a:p>
            <a:pPr marL="0" indent="0">
              <a:buNone/>
            </a:pPr>
            <a:r>
              <a:rPr lang="da-DK" sz="1600" b="1" dirty="0" smtClean="0"/>
              <a:t>Gode pointer:</a:t>
            </a:r>
          </a:p>
          <a:p>
            <a:pPr lvl="0"/>
            <a:r>
              <a:rPr lang="da-DK" sz="1600" dirty="0" smtClean="0"/>
              <a:t>Sørg for, at dit svar viser hele din undersøgelse.</a:t>
            </a:r>
          </a:p>
          <a:p>
            <a:pPr lvl="0"/>
            <a:r>
              <a:rPr lang="da-DK" sz="1600" dirty="0" smtClean="0"/>
              <a:t>Beskriv </a:t>
            </a:r>
            <a:r>
              <a:rPr lang="da-DK" sz="1600" dirty="0"/>
              <a:t>din </a:t>
            </a:r>
            <a:r>
              <a:rPr lang="da-DK" sz="1600" dirty="0" smtClean="0"/>
              <a:t>undersøgelse </a:t>
            </a:r>
            <a:r>
              <a:rPr lang="da-DK" sz="1600" dirty="0"/>
              <a:t>og </a:t>
            </a:r>
            <a:r>
              <a:rPr lang="da-DK" sz="1600" dirty="0" smtClean="0"/>
              <a:t>hvad, </a:t>
            </a:r>
            <a:r>
              <a:rPr lang="da-DK" sz="1600" dirty="0"/>
              <a:t>du har fundet ud af.</a:t>
            </a:r>
          </a:p>
          <a:p>
            <a:r>
              <a:rPr lang="da-DK" sz="1600" dirty="0" smtClean="0"/>
              <a:t>Der </a:t>
            </a:r>
            <a:r>
              <a:rPr lang="da-DK" sz="1600" dirty="0"/>
              <a:t>er ofte flere løsninger eller </a:t>
            </a:r>
            <a:r>
              <a:rPr lang="da-DK" sz="1600" dirty="0" smtClean="0"/>
              <a:t>beregninger, </a:t>
            </a:r>
            <a:r>
              <a:rPr lang="da-DK" sz="1600" dirty="0"/>
              <a:t>du skal vise</a:t>
            </a:r>
            <a:r>
              <a:rPr lang="da-DK" sz="1600" dirty="0" smtClean="0"/>
              <a:t>.</a:t>
            </a:r>
          </a:p>
          <a:p>
            <a:endParaRPr lang="da-DK" dirty="0" smtClean="0"/>
          </a:p>
          <a:p>
            <a:endParaRPr lang="da-DK" dirty="0"/>
          </a:p>
          <a:p>
            <a:endParaRPr lang="da-DK" dirty="0" smtClean="0"/>
          </a:p>
          <a:p>
            <a:endParaRPr lang="da-DK" dirty="0"/>
          </a:p>
        </p:txBody>
      </p:sp>
    </p:spTree>
    <p:extLst>
      <p:ext uri="{BB962C8B-B14F-4D97-AF65-F5344CB8AC3E}">
        <p14:creationId xmlns:p14="http://schemas.microsoft.com/office/powerpoint/2010/main" val="13738374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Udfyld…</a:t>
            </a:r>
            <a:r>
              <a:rPr lang="da-DK" dirty="0">
                <a:latin typeface="Calibri" panose="020F0502020204030204" pitchFamily="34" charset="0"/>
                <a:cs typeface="Times New Roman" panose="02020603050405020304" pitchFamily="18" charset="0"/>
              </a:rPr>
              <a:t/>
            </a:r>
            <a:br>
              <a:rPr lang="da-DK" dirty="0">
                <a:latin typeface="Calibri" panose="020F0502020204030204" pitchFamily="34" charset="0"/>
                <a:cs typeface="Times New Roman" panose="02020603050405020304" pitchFamily="18" charset="0"/>
              </a:rPr>
            </a:br>
            <a:endParaRPr lang="da-DK" dirty="0"/>
          </a:p>
        </p:txBody>
      </p:sp>
      <p:sp>
        <p:nvSpPr>
          <p:cNvPr id="3" name="Pladsholder til indhold 2"/>
          <p:cNvSpPr>
            <a:spLocks noGrp="1"/>
          </p:cNvSpPr>
          <p:nvPr>
            <p:ph sz="half" idx="1"/>
          </p:nvPr>
        </p:nvSpPr>
        <p:spPr/>
        <p:txBody>
          <a:bodyPr/>
          <a:lstStyle/>
          <a:p>
            <a:pPr marL="0" indent="0">
              <a:buNone/>
            </a:pPr>
            <a:r>
              <a:rPr lang="da-DK" b="1" dirty="0"/>
              <a:t>Du skal skrive nogle tal, udtryk eller symboler, der mangler i et skema eller en figur. </a:t>
            </a:r>
            <a:endParaRPr lang="da-DK" b="1" dirty="0">
              <a:latin typeface="Calibri" panose="020F0502020204030204" pitchFamily="34" charset="0"/>
              <a:cs typeface="Times New Roman" panose="02020603050405020304" pitchFamily="18" charset="0"/>
            </a:endParaRPr>
          </a:p>
          <a:p>
            <a:pPr marL="0" indent="0">
              <a:buNone/>
            </a:pPr>
            <a:endParaRPr lang="da-DK" dirty="0"/>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55</a:t>
            </a:fld>
            <a:endParaRPr lang="da-DK" dirty="0"/>
          </a:p>
        </p:txBody>
      </p:sp>
      <p:sp>
        <p:nvSpPr>
          <p:cNvPr id="7" name="Pladsholder til tekst 6"/>
          <p:cNvSpPr>
            <a:spLocks noGrp="1"/>
          </p:cNvSpPr>
          <p:nvPr>
            <p:ph type="body" sz="quarter" idx="13"/>
          </p:nvPr>
        </p:nvSpPr>
        <p:spPr/>
        <p:txBody>
          <a:bodyPr/>
          <a:lstStyle/>
          <a:p>
            <a:endParaRPr lang="da-DK"/>
          </a:p>
        </p:txBody>
      </p:sp>
      <p:sp>
        <p:nvSpPr>
          <p:cNvPr id="11" name="Pladsholder til indhold 12"/>
          <p:cNvSpPr>
            <a:spLocks noGrp="1"/>
          </p:cNvSpPr>
          <p:nvPr>
            <p:ph sz="half" idx="2"/>
          </p:nvPr>
        </p:nvSpPr>
        <p:spPr>
          <a:xfrm>
            <a:off x="9274629" y="1800000"/>
            <a:ext cx="2772228" cy="4518000"/>
          </a:xfrm>
        </p:spPr>
        <p:txBody>
          <a:bodyPr/>
          <a:lstStyle/>
          <a:p>
            <a:pPr marL="0" indent="0">
              <a:buNone/>
            </a:pPr>
            <a:r>
              <a:rPr lang="da-DK" sz="1600" b="1" dirty="0" smtClean="0"/>
              <a:t>Gode pointer:</a:t>
            </a:r>
            <a:endParaRPr lang="da-DK" sz="1600" b="1" dirty="0"/>
          </a:p>
          <a:p>
            <a:pPr lvl="0"/>
            <a:r>
              <a:rPr lang="da-DK" sz="1600" dirty="0"/>
              <a:t>Hvis tallene mangler i en </a:t>
            </a:r>
            <a:r>
              <a:rPr lang="da-DK" sz="1600" dirty="0" smtClean="0"/>
              <a:t>figur, behøver </a:t>
            </a:r>
            <a:r>
              <a:rPr lang="da-DK" sz="1600" dirty="0"/>
              <a:t>du ikke at tegne hele figuren. Du kan nøjes med at skrive </a:t>
            </a:r>
            <a:r>
              <a:rPr lang="da-DK" sz="1600" dirty="0" smtClean="0"/>
              <a:t>tallene og henvise til figuren.</a:t>
            </a:r>
            <a:endParaRPr lang="da-DK" sz="1600" dirty="0"/>
          </a:p>
          <a:p>
            <a:pPr lvl="0"/>
            <a:r>
              <a:rPr lang="da-DK" sz="1600" dirty="0"/>
              <a:t>Det er en god </a:t>
            </a:r>
            <a:r>
              <a:rPr lang="da-DK" sz="1600" dirty="0" smtClean="0"/>
              <a:t>ide </a:t>
            </a:r>
            <a:r>
              <a:rPr lang="da-DK" sz="1600" dirty="0"/>
              <a:t>at vise dine </a:t>
            </a:r>
            <a:r>
              <a:rPr lang="da-DK" sz="1600" dirty="0" smtClean="0"/>
              <a:t>udregninger.</a:t>
            </a:r>
          </a:p>
          <a:p>
            <a:pPr lvl="0"/>
            <a:endParaRPr lang="da-DK" sz="1600" dirty="0"/>
          </a:p>
          <a:p>
            <a:pPr lvl="0"/>
            <a:endParaRPr lang="da-DK" sz="1600" dirty="0"/>
          </a:p>
          <a:p>
            <a:endParaRPr lang="da-DK" dirty="0"/>
          </a:p>
          <a:p>
            <a:endParaRPr lang="da-DK" dirty="0"/>
          </a:p>
          <a:p>
            <a:endParaRPr lang="da-DK" dirty="0"/>
          </a:p>
        </p:txBody>
      </p:sp>
    </p:spTree>
    <p:extLst>
      <p:ext uri="{BB962C8B-B14F-4D97-AF65-F5344CB8AC3E}">
        <p14:creationId xmlns:p14="http://schemas.microsoft.com/office/powerpoint/2010/main" val="34047403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Skriv…</a:t>
            </a:r>
            <a:endParaRPr lang="da-DK" dirty="0"/>
          </a:p>
        </p:txBody>
      </p:sp>
      <p:sp>
        <p:nvSpPr>
          <p:cNvPr id="3" name="Pladsholder til indhold 2"/>
          <p:cNvSpPr>
            <a:spLocks noGrp="1"/>
          </p:cNvSpPr>
          <p:nvPr>
            <p:ph sz="half" idx="1"/>
          </p:nvPr>
        </p:nvSpPr>
        <p:spPr>
          <a:xfrm>
            <a:off x="1149348" y="1800000"/>
            <a:ext cx="8332789" cy="4518000"/>
          </a:xfrm>
        </p:spPr>
        <p:txBody>
          <a:bodyPr/>
          <a:lstStyle/>
          <a:p>
            <a:pPr marL="0" indent="0">
              <a:buNone/>
            </a:pPr>
            <a:r>
              <a:rPr lang="da-DK" b="1" dirty="0"/>
              <a:t>Du skal skrive en tekst, formel, regneudtryk mv. </a:t>
            </a:r>
            <a:endParaRPr lang="da-DK" b="1" dirty="0" smtClean="0"/>
          </a:p>
          <a:p>
            <a:pPr marL="0" indent="0">
              <a:buNone/>
            </a:pPr>
            <a:r>
              <a:rPr lang="da-DK" b="1" dirty="0" smtClean="0"/>
              <a:t>Du skal skrive det, du bliver bedt om i opgaven.  </a:t>
            </a:r>
            <a:endParaRPr lang="da-DK" dirty="0"/>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56</a:t>
            </a:fld>
            <a:endParaRPr lang="da-DK" dirty="0"/>
          </a:p>
        </p:txBody>
      </p:sp>
      <p:sp>
        <p:nvSpPr>
          <p:cNvPr id="7" name="Pladsholder til tekst 6"/>
          <p:cNvSpPr>
            <a:spLocks noGrp="1"/>
          </p:cNvSpPr>
          <p:nvPr>
            <p:ph type="body" sz="quarter" idx="13"/>
          </p:nvPr>
        </p:nvSpPr>
        <p:spPr/>
        <p:txBody>
          <a:bodyPr/>
          <a:lstStyle/>
          <a:p>
            <a:endParaRPr lang="da-DK"/>
          </a:p>
        </p:txBody>
      </p:sp>
      <p:sp>
        <p:nvSpPr>
          <p:cNvPr id="11" name="Pladsholder til indhold 12"/>
          <p:cNvSpPr>
            <a:spLocks noGrp="1"/>
          </p:cNvSpPr>
          <p:nvPr>
            <p:ph sz="half" idx="2"/>
          </p:nvPr>
        </p:nvSpPr>
        <p:spPr>
          <a:xfrm>
            <a:off x="9274629" y="1800000"/>
            <a:ext cx="2772228" cy="4518000"/>
          </a:xfrm>
        </p:spPr>
        <p:txBody>
          <a:bodyPr/>
          <a:lstStyle/>
          <a:p>
            <a:pPr marL="0" indent="0">
              <a:buNone/>
            </a:pPr>
            <a:r>
              <a:rPr lang="da-DK" sz="1600" b="1" dirty="0" smtClean="0"/>
              <a:t>Gode pointer:</a:t>
            </a:r>
            <a:endParaRPr lang="da-DK" sz="1600" dirty="0"/>
          </a:p>
          <a:p>
            <a:pPr marL="0" indent="0">
              <a:buNone/>
            </a:pPr>
            <a:r>
              <a:rPr lang="da-DK" sz="1600" dirty="0"/>
              <a:t>Spørgsmålene </a:t>
            </a:r>
            <a:r>
              <a:rPr lang="da-DK" sz="1600" dirty="0" smtClean="0"/>
              <a:t>kan fx </a:t>
            </a:r>
            <a:r>
              <a:rPr lang="da-DK" sz="1600" dirty="0"/>
              <a:t>se sådan ud:</a:t>
            </a:r>
          </a:p>
          <a:p>
            <a:pPr lvl="0"/>
            <a:r>
              <a:rPr lang="da-DK" sz="1600" dirty="0"/>
              <a:t>Skriv et </a:t>
            </a:r>
            <a:r>
              <a:rPr lang="da-DK" sz="1600" dirty="0" smtClean="0"/>
              <a:t>regneudtryk…</a:t>
            </a:r>
            <a:endParaRPr lang="da-DK" sz="1600" dirty="0"/>
          </a:p>
          <a:p>
            <a:pPr lvl="0"/>
            <a:r>
              <a:rPr lang="da-DK" sz="1600" dirty="0" smtClean="0"/>
              <a:t>Skriv længden på de 3 sidelængder…</a:t>
            </a:r>
            <a:endParaRPr lang="da-DK" sz="1600" dirty="0"/>
          </a:p>
          <a:p>
            <a:pPr lvl="0"/>
            <a:r>
              <a:rPr lang="da-DK" sz="1600" dirty="0"/>
              <a:t>Skriv en </a:t>
            </a:r>
            <a:r>
              <a:rPr lang="da-DK" sz="1600" dirty="0" smtClean="0"/>
              <a:t>formel…</a:t>
            </a:r>
            <a:endParaRPr lang="da-DK" sz="1600" dirty="0"/>
          </a:p>
          <a:p>
            <a:pPr lvl="0"/>
            <a:r>
              <a:rPr lang="da-DK" sz="1600" dirty="0"/>
              <a:t>Skriv en </a:t>
            </a:r>
            <a:r>
              <a:rPr lang="da-DK" sz="1600" dirty="0" smtClean="0"/>
              <a:t>funktionsforskrift…</a:t>
            </a:r>
            <a:endParaRPr lang="da-DK" sz="1600" dirty="0"/>
          </a:p>
          <a:p>
            <a:pPr lvl="0"/>
            <a:r>
              <a:rPr lang="da-DK" sz="1600" dirty="0" smtClean="0"/>
              <a:t>Skriv forholdet…</a:t>
            </a:r>
          </a:p>
          <a:p>
            <a:pPr marL="0" lvl="0" indent="0">
              <a:buNone/>
            </a:pPr>
            <a:endParaRPr lang="da-DK" dirty="0" smtClean="0"/>
          </a:p>
          <a:p>
            <a:pPr marL="0" lvl="0" indent="0">
              <a:buNone/>
            </a:pPr>
            <a:endParaRPr lang="da-DK" dirty="0"/>
          </a:p>
          <a:p>
            <a:endParaRPr lang="da-DK" dirty="0"/>
          </a:p>
        </p:txBody>
      </p:sp>
    </p:spTree>
    <p:extLst>
      <p:ext uri="{BB962C8B-B14F-4D97-AF65-F5344CB8AC3E}">
        <p14:creationId xmlns:p14="http://schemas.microsoft.com/office/powerpoint/2010/main" val="180016714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Tegn…</a:t>
            </a:r>
            <a:endParaRPr lang="da-DK" dirty="0"/>
          </a:p>
        </p:txBody>
      </p:sp>
      <p:sp>
        <p:nvSpPr>
          <p:cNvPr id="11" name="Pladsholder til indhold 10"/>
          <p:cNvSpPr>
            <a:spLocks noGrp="1"/>
          </p:cNvSpPr>
          <p:nvPr>
            <p:ph sz="half" idx="1"/>
          </p:nvPr>
        </p:nvSpPr>
        <p:spPr/>
        <p:txBody>
          <a:bodyPr/>
          <a:lstStyle/>
          <a:p>
            <a:pPr marL="0" indent="0">
              <a:buNone/>
            </a:pPr>
            <a:r>
              <a:rPr lang="da-DK" b="1" dirty="0"/>
              <a:t>Du skal tegne en </a:t>
            </a:r>
            <a:r>
              <a:rPr lang="da-DK" b="1" dirty="0" smtClean="0"/>
              <a:t>tegning, </a:t>
            </a:r>
            <a:r>
              <a:rPr lang="da-DK" b="1" dirty="0"/>
              <a:t>selvom man kan komme frem til svaret på anden </a:t>
            </a:r>
            <a:r>
              <a:rPr lang="da-DK" b="1" dirty="0" smtClean="0"/>
              <a:t>måde. </a:t>
            </a:r>
          </a:p>
          <a:p>
            <a:pPr marL="0" indent="0">
              <a:buNone/>
            </a:pPr>
            <a:r>
              <a:rPr lang="da-DK" b="1" dirty="0" smtClean="0"/>
              <a:t>Vær </a:t>
            </a:r>
            <a:r>
              <a:rPr lang="da-DK" b="1" dirty="0"/>
              <a:t>opmærksom på </a:t>
            </a:r>
            <a:r>
              <a:rPr lang="da-DK" b="1" dirty="0" smtClean="0"/>
              <a:t>tegningens </a:t>
            </a:r>
            <a:r>
              <a:rPr lang="da-DK" b="1" dirty="0"/>
              <a:t>art (fx skitse eller præcis tegning</a:t>
            </a:r>
            <a:r>
              <a:rPr lang="da-DK" b="1" dirty="0" smtClean="0"/>
              <a:t>).</a:t>
            </a:r>
          </a:p>
          <a:p>
            <a:pPr marL="0" indent="0">
              <a:buNone/>
            </a:pPr>
            <a:r>
              <a:rPr lang="da-DK" b="1" dirty="0" smtClean="0"/>
              <a:t>Vær sikker på, at de krav, der er til tegningen fx mål, også er synlige i besvarelsen.</a:t>
            </a:r>
          </a:p>
          <a:p>
            <a:pPr marL="0" indent="0">
              <a:buNone/>
            </a:pPr>
            <a:r>
              <a:rPr lang="da-DK" b="1" dirty="0" smtClean="0"/>
              <a:t>Anvendelse </a:t>
            </a:r>
            <a:r>
              <a:rPr lang="da-DK" b="1" dirty="0"/>
              <a:t>af it-værktøj kan være en </a:t>
            </a:r>
            <a:r>
              <a:rPr lang="da-DK" b="1" dirty="0" smtClean="0"/>
              <a:t>fordel.</a:t>
            </a:r>
            <a:endParaRPr lang="da-DK" b="1" dirty="0"/>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57</a:t>
            </a:fld>
            <a:endParaRPr lang="da-DK" dirty="0"/>
          </a:p>
        </p:txBody>
      </p:sp>
      <p:sp>
        <p:nvSpPr>
          <p:cNvPr id="13" name="Pladsholder til tekst 12"/>
          <p:cNvSpPr>
            <a:spLocks noGrp="1"/>
          </p:cNvSpPr>
          <p:nvPr>
            <p:ph type="body" sz="quarter" idx="13"/>
          </p:nvPr>
        </p:nvSpPr>
        <p:spPr/>
        <p:txBody>
          <a:bodyPr/>
          <a:lstStyle/>
          <a:p>
            <a:endParaRPr lang="da-DK"/>
          </a:p>
        </p:txBody>
      </p:sp>
      <p:sp>
        <p:nvSpPr>
          <p:cNvPr id="14" name="Pladsholder til indhold 12"/>
          <p:cNvSpPr>
            <a:spLocks noGrp="1"/>
          </p:cNvSpPr>
          <p:nvPr>
            <p:ph sz="half" idx="2"/>
          </p:nvPr>
        </p:nvSpPr>
        <p:spPr>
          <a:xfrm>
            <a:off x="9274629" y="1800000"/>
            <a:ext cx="2772228" cy="4518000"/>
          </a:xfrm>
        </p:spPr>
        <p:txBody>
          <a:bodyPr/>
          <a:lstStyle/>
          <a:p>
            <a:pPr marL="0" indent="0">
              <a:buNone/>
            </a:pPr>
            <a:endParaRPr lang="da-DK" sz="1600" b="1" dirty="0" smtClean="0"/>
          </a:p>
          <a:p>
            <a:pPr marL="0" indent="0">
              <a:buNone/>
            </a:pPr>
            <a:endParaRPr lang="da-DK" sz="1600" b="1" dirty="0"/>
          </a:p>
          <a:p>
            <a:pPr marL="0" indent="0">
              <a:buNone/>
            </a:pPr>
            <a:r>
              <a:rPr lang="da-DK" sz="1600" b="1" dirty="0" smtClean="0"/>
              <a:t>Gode pointer:</a:t>
            </a:r>
            <a:endParaRPr lang="da-DK" sz="1600" b="1" dirty="0"/>
          </a:p>
          <a:p>
            <a:pPr lvl="0"/>
            <a:r>
              <a:rPr lang="da-DK" sz="1600" dirty="0"/>
              <a:t>Skal det være </a:t>
            </a:r>
            <a:r>
              <a:rPr lang="da-DK" sz="1600" dirty="0" smtClean="0"/>
              <a:t>en </a:t>
            </a:r>
            <a:r>
              <a:rPr lang="da-DK" sz="1600" dirty="0"/>
              <a:t>præcis </a:t>
            </a:r>
            <a:r>
              <a:rPr lang="da-DK" sz="1600" dirty="0" smtClean="0"/>
              <a:t>tegning?</a:t>
            </a:r>
            <a:endParaRPr lang="da-DK" sz="1600" dirty="0"/>
          </a:p>
          <a:p>
            <a:pPr lvl="0"/>
            <a:r>
              <a:rPr lang="da-DK" sz="1600" dirty="0"/>
              <a:t>Skal det være en </a:t>
            </a:r>
            <a:r>
              <a:rPr lang="da-DK" sz="1600" dirty="0" smtClean="0"/>
              <a:t>skitse?</a:t>
            </a:r>
            <a:endParaRPr lang="da-DK" sz="1600" dirty="0"/>
          </a:p>
          <a:p>
            <a:r>
              <a:rPr lang="da-DK" sz="1600" dirty="0"/>
              <a:t>Hvilke </a:t>
            </a:r>
            <a:r>
              <a:rPr lang="da-DK" sz="1600" dirty="0" smtClean="0"/>
              <a:t>mål </a:t>
            </a:r>
            <a:r>
              <a:rPr lang="da-DK" sz="1600" dirty="0"/>
              <a:t>skal </a:t>
            </a:r>
            <a:r>
              <a:rPr lang="da-DK" sz="1600" dirty="0" smtClean="0"/>
              <a:t>der på tegningen?</a:t>
            </a:r>
          </a:p>
          <a:p>
            <a:r>
              <a:rPr lang="da-DK" sz="1600" dirty="0" smtClean="0"/>
              <a:t>Er tegningen i en passende størrelse i besvarelsen?</a:t>
            </a:r>
            <a:endParaRPr lang="da-DK" sz="1600" dirty="0"/>
          </a:p>
          <a:p>
            <a:endParaRPr lang="da-DK" sz="1600" dirty="0"/>
          </a:p>
          <a:p>
            <a:endParaRPr lang="da-DK" dirty="0" smtClean="0"/>
          </a:p>
          <a:p>
            <a:endParaRPr lang="da-DK" dirty="0"/>
          </a:p>
          <a:p>
            <a:endParaRPr lang="da-DK" dirty="0" smtClean="0"/>
          </a:p>
        </p:txBody>
      </p:sp>
    </p:spTree>
    <p:extLst>
      <p:ext uri="{BB962C8B-B14F-4D97-AF65-F5344CB8AC3E}">
        <p14:creationId xmlns:p14="http://schemas.microsoft.com/office/powerpoint/2010/main" val="291788276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748" y="3585600"/>
            <a:ext cx="7911077" cy="1692000"/>
          </a:xfrm>
        </p:spPr>
        <p:txBody>
          <a:bodyPr/>
          <a:lstStyle/>
          <a:p>
            <a:r>
              <a:rPr lang="da-DK" dirty="0"/>
              <a:t>God </a:t>
            </a:r>
            <a:r>
              <a:rPr lang="da-DK" dirty="0" smtClean="0"/>
              <a:t>arbejdslyst og </a:t>
            </a:r>
            <a:r>
              <a:rPr lang="da-DK" dirty="0"/>
              <a:t>god fornøjelse med </a:t>
            </a:r>
            <a:r>
              <a:rPr lang="da-DK" dirty="0" smtClean="0"/>
              <a:t>prøven</a:t>
            </a:r>
            <a:endParaRPr lang="da-DK" dirty="0"/>
          </a:p>
        </p:txBody>
      </p:sp>
      <p:sp>
        <p:nvSpPr>
          <p:cNvPr id="3" name="Pladsholder til dato 2"/>
          <p:cNvSpPr>
            <a:spLocks noGrp="1"/>
          </p:cNvSpPr>
          <p:nvPr>
            <p:ph type="dt" sz="half" idx="10"/>
          </p:nvPr>
        </p:nvSpPr>
        <p:spPr/>
        <p:txBody>
          <a:bodyPr/>
          <a:lstStyle/>
          <a:p>
            <a:fld id="{8CE1EE5F-543F-41CF-832B-13034BBB5ED1}" type="datetime2">
              <a:rPr lang="da-DK" smtClean="0"/>
              <a:t>6. marts 2024</a:t>
            </a:fld>
            <a:endParaRPr lang="da-DK" dirty="0"/>
          </a:p>
        </p:txBody>
      </p:sp>
      <p:sp>
        <p:nvSpPr>
          <p:cNvPr id="4" name="Pladsholder til slidenummer 3"/>
          <p:cNvSpPr>
            <a:spLocks noGrp="1"/>
          </p:cNvSpPr>
          <p:nvPr>
            <p:ph type="sldNum" sz="quarter" idx="12"/>
          </p:nvPr>
        </p:nvSpPr>
        <p:spPr/>
        <p:txBody>
          <a:bodyPr/>
          <a:lstStyle/>
          <a:p>
            <a:fld id="{24C8C45C-947F-4981-8B3F-4F32E973C901}" type="slidenum">
              <a:rPr lang="da-DK" smtClean="0"/>
              <a:pPr/>
              <a:t>58</a:t>
            </a:fld>
            <a:endParaRPr lang="da-DK" dirty="0"/>
          </a:p>
        </p:txBody>
      </p:sp>
    </p:spTree>
    <p:extLst>
      <p:ext uri="{BB962C8B-B14F-4D97-AF65-F5344CB8AC3E}">
        <p14:creationId xmlns:p14="http://schemas.microsoft.com/office/powerpoint/2010/main" val="15235460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
            </a:r>
            <a:br>
              <a:rPr lang="da-DK" dirty="0" smtClean="0"/>
            </a:br>
            <a:r>
              <a:rPr lang="da-DK" dirty="0" smtClean="0"/>
              <a:t>Her kan du få mere viden – til læreren</a:t>
            </a:r>
            <a:br>
              <a:rPr lang="da-DK" dirty="0" smtClean="0"/>
            </a:br>
            <a:endParaRPr lang="da-DK" dirty="0"/>
          </a:p>
        </p:txBody>
      </p:sp>
      <p:sp>
        <p:nvSpPr>
          <p:cNvPr id="3" name="Pladsholder til indhold 2"/>
          <p:cNvSpPr>
            <a:spLocks noGrp="1"/>
          </p:cNvSpPr>
          <p:nvPr>
            <p:ph idx="1"/>
          </p:nvPr>
        </p:nvSpPr>
        <p:spPr>
          <a:xfrm>
            <a:off x="539747" y="1800000"/>
            <a:ext cx="11110913" cy="4518000"/>
          </a:xfrm>
        </p:spPr>
        <p:txBody>
          <a:bodyPr/>
          <a:lstStyle/>
          <a:p>
            <a:pPr marL="0" indent="0">
              <a:buNone/>
            </a:pPr>
            <a:r>
              <a:rPr lang="da-DK" dirty="0" smtClean="0"/>
              <a:t>Har du brug for mere viden, kan du bl.a. læse i følgende dokumenter:</a:t>
            </a:r>
            <a:endParaRPr lang="da-DK" dirty="0"/>
          </a:p>
          <a:p>
            <a:pPr marL="0" indent="0">
              <a:buNone/>
            </a:pPr>
            <a:r>
              <a:rPr lang="da-DK" sz="1600" b="1" dirty="0" smtClean="0"/>
              <a:t>Prøvevejledningen:</a:t>
            </a:r>
          </a:p>
          <a:p>
            <a:pPr marL="0" indent="0">
              <a:buNone/>
            </a:pPr>
            <a:r>
              <a:rPr lang="da-DK" sz="1600" dirty="0">
                <a:hlinkClick r:id="rId3"/>
              </a:rPr>
              <a:t>https://</a:t>
            </a:r>
            <a:r>
              <a:rPr lang="da-DK" sz="1600" dirty="0" smtClean="0">
                <a:hlinkClick r:id="rId3"/>
              </a:rPr>
              <a:t>www.uvm.dk/folkeskolen/folkeskolens-proever/faglig-forberedelse/proevevejledninger</a:t>
            </a:r>
            <a:endParaRPr lang="da-DK" sz="1600" dirty="0" smtClean="0"/>
          </a:p>
          <a:p>
            <a:pPr marL="0" indent="0">
              <a:buNone/>
            </a:pPr>
            <a:r>
              <a:rPr lang="da-DK" sz="1600" b="1" dirty="0" smtClean="0"/>
              <a:t>Information til elever:</a:t>
            </a:r>
          </a:p>
          <a:p>
            <a:pPr marL="0" indent="0">
              <a:buNone/>
            </a:pPr>
            <a:r>
              <a:rPr lang="da-DK" sz="1600" dirty="0">
                <a:hlinkClick r:id="rId4"/>
              </a:rPr>
              <a:t>https://</a:t>
            </a:r>
            <a:r>
              <a:rPr lang="da-DK" sz="1600" dirty="0" smtClean="0">
                <a:hlinkClick r:id="rId4"/>
              </a:rPr>
              <a:t>www.uvm.dk/folkeskolen/folkeskolens-proever/proevetilrettelaeggelse/information-til-elever</a:t>
            </a:r>
            <a:endParaRPr lang="da-DK" sz="1600" dirty="0" smtClean="0"/>
          </a:p>
          <a:p>
            <a:pPr marL="0" indent="0">
              <a:buNone/>
            </a:pPr>
            <a:endParaRPr lang="da-DK" sz="1600" dirty="0"/>
          </a:p>
          <a:p>
            <a:pPr marL="0" indent="0">
              <a:buNone/>
            </a:pPr>
            <a:r>
              <a:rPr lang="da-DK" sz="1600" b="1" dirty="0" smtClean="0"/>
              <a:t>På følgende hjemmeside har du adgang til dokumenter og informationer, der vedrører prøverne</a:t>
            </a:r>
            <a:r>
              <a:rPr lang="da-DK" sz="1600" dirty="0" smtClean="0"/>
              <a:t>: </a:t>
            </a:r>
          </a:p>
          <a:p>
            <a:pPr marL="0" indent="0">
              <a:buNone/>
            </a:pPr>
            <a:r>
              <a:rPr lang="da-DK" sz="1600" dirty="0">
                <a:hlinkClick r:id="rId5"/>
              </a:rPr>
              <a:t>https://</a:t>
            </a:r>
            <a:r>
              <a:rPr lang="da-DK" sz="1600" dirty="0" smtClean="0">
                <a:hlinkClick r:id="rId5"/>
              </a:rPr>
              <a:t>www.uvm.dk/folkeskolen/folkeskolens-proever</a:t>
            </a:r>
            <a:endParaRPr lang="da-DK" sz="1600" dirty="0" smtClean="0"/>
          </a:p>
          <a:p>
            <a:pPr marL="0" indent="0">
              <a:buNone/>
            </a:pPr>
            <a:endParaRPr lang="da-DK" sz="1800" dirty="0" smtClean="0"/>
          </a:p>
          <a:p>
            <a:pPr marL="0" indent="0">
              <a:buNone/>
            </a:pPr>
            <a:endParaRPr lang="da-DK" dirty="0"/>
          </a:p>
        </p:txBody>
      </p:sp>
      <p:sp>
        <p:nvSpPr>
          <p:cNvPr id="4" name="Pladsholder til dato 3"/>
          <p:cNvSpPr>
            <a:spLocks noGrp="1"/>
          </p:cNvSpPr>
          <p:nvPr>
            <p:ph type="dt" sz="half" idx="10"/>
          </p:nvPr>
        </p:nvSpPr>
        <p:spPr/>
        <p:txBody>
          <a:bodyPr/>
          <a:lstStyle/>
          <a:p>
            <a:fld id="{F9F0A9FE-7243-42BC-A71C-38DE25DCBAEC}" type="datetime2">
              <a:rPr lang="da-DK" noProof="0" smtClean="0"/>
              <a:t>6. marts 2024</a:t>
            </a:fld>
            <a:endParaRPr lang="da-DK" noProof="0"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59</a:t>
            </a:fld>
            <a:endParaRPr lang="da-DK" dirty="0"/>
          </a:p>
        </p:txBody>
      </p:sp>
      <p:sp>
        <p:nvSpPr>
          <p:cNvPr id="7" name="Pladsholder til tekst 6"/>
          <p:cNvSpPr>
            <a:spLocks noGrp="1"/>
          </p:cNvSpPr>
          <p:nvPr>
            <p:ph type="body" sz="quarter" idx="14"/>
          </p:nvPr>
        </p:nvSpPr>
        <p:spPr/>
        <p:txBody>
          <a:bodyPr/>
          <a:lstStyle/>
          <a:p>
            <a:endParaRPr lang="da-DK"/>
          </a:p>
        </p:txBody>
      </p:sp>
      <p:sp>
        <p:nvSpPr>
          <p:cNvPr id="8" name="Pladsholder til tekst 7"/>
          <p:cNvSpPr>
            <a:spLocks noGrp="1"/>
          </p:cNvSpPr>
          <p:nvPr>
            <p:ph type="body" sz="quarter" idx="15"/>
          </p:nvPr>
        </p:nvSpPr>
        <p:spPr/>
        <p:txBody>
          <a:bodyPr/>
          <a:lstStyle/>
          <a:p>
            <a:endParaRPr lang="da-DK"/>
          </a:p>
        </p:txBody>
      </p:sp>
    </p:spTree>
    <p:extLst>
      <p:ext uri="{BB962C8B-B14F-4D97-AF65-F5344CB8AC3E}">
        <p14:creationId xmlns:p14="http://schemas.microsoft.com/office/powerpoint/2010/main" val="3599419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44D7354-50E1-45E7-BE22-D6E7CC805771}"/>
              </a:ext>
            </a:extLst>
          </p:cNvPr>
          <p:cNvSpPr>
            <a:spLocks noGrp="1"/>
          </p:cNvSpPr>
          <p:nvPr>
            <p:ph type="title"/>
          </p:nvPr>
        </p:nvSpPr>
        <p:spPr/>
        <p:txBody>
          <a:bodyPr/>
          <a:lstStyle/>
          <a:p>
            <a:r>
              <a:rPr lang="da-DK" dirty="0" smtClean="0"/>
              <a:t>Understøttende </a:t>
            </a:r>
            <a:r>
              <a:rPr lang="da-DK" dirty="0"/>
              <a:t>værktøjer</a:t>
            </a:r>
            <a:br>
              <a:rPr lang="da-DK" dirty="0"/>
            </a:br>
            <a:r>
              <a:rPr lang="da-DK" dirty="0" smtClean="0"/>
              <a:t/>
            </a:r>
            <a:br>
              <a:rPr lang="da-DK" dirty="0" smtClean="0"/>
            </a:br>
            <a:endParaRPr lang="en-GB" dirty="0"/>
          </a:p>
        </p:txBody>
      </p:sp>
      <p:sp>
        <p:nvSpPr>
          <p:cNvPr id="2" name="Pladsholder til indhold 1"/>
          <p:cNvSpPr>
            <a:spLocks noGrp="1"/>
          </p:cNvSpPr>
          <p:nvPr>
            <p:ph idx="1"/>
          </p:nvPr>
        </p:nvSpPr>
        <p:spPr>
          <a:xfrm>
            <a:off x="539747" y="1800000"/>
            <a:ext cx="11110913" cy="4518000"/>
          </a:xfrm>
        </p:spPr>
        <p:txBody>
          <a:bodyPr/>
          <a:lstStyle/>
          <a:p>
            <a:pPr marL="0" indent="0">
              <a:buNone/>
            </a:pPr>
            <a:r>
              <a:rPr lang="da-DK" sz="1800" b="1" dirty="0" smtClean="0"/>
              <a:t>Del 3 </a:t>
            </a:r>
            <a:r>
              <a:rPr lang="da-DK" sz="1800" dirty="0" smtClean="0"/>
              <a:t>(slide 38 – 46) beskriver værktøjer, der kan understøtte elever i arbejdet med prøven med hjælpemidler.</a:t>
            </a:r>
          </a:p>
          <a:p>
            <a:pPr marL="0" indent="0">
              <a:buNone/>
            </a:pPr>
            <a:r>
              <a:rPr lang="da-DK" sz="1800" dirty="0" smtClean="0"/>
              <a:t>Materialet er til inspiration og til at understøtte faglige værktøjer, der kan være med til at forbedre elevernes muligheder for at lykkes ved prøven med hjælpemidler. De enkelte slides er tænkt som afsæt for undervisningen, men udvælg gerne nogle enkelte værktøjer at have fokus på med udgangspunkt i elevgruppen.</a:t>
            </a:r>
          </a:p>
          <a:p>
            <a:pPr marL="0" indent="0">
              <a:buNone/>
            </a:pPr>
            <a:r>
              <a:rPr lang="da-DK" sz="1800" dirty="0" smtClean="0"/>
              <a:t>Det er vigtigt, at du afprøver værktøjerne sammen med eleverne i forhold til arbejdet med skriftlige opgaver i matematik, og at eleverne arbejder med værktøjerne i fx makkerpar eller selvstændigt.</a:t>
            </a:r>
          </a:p>
          <a:p>
            <a:pPr marL="0" indent="0">
              <a:buNone/>
            </a:pPr>
            <a:r>
              <a:rPr lang="da-DK" sz="1800" dirty="0" smtClean="0"/>
              <a:t>Det anbefales, at du vender tilbage og gentager brugen af de understøttende værktøjer.</a:t>
            </a:r>
            <a:endParaRPr lang="da-DK" sz="1800" dirty="0"/>
          </a:p>
        </p:txBody>
      </p:sp>
      <p:sp>
        <p:nvSpPr>
          <p:cNvPr id="4" name="Date Placeholder 3">
            <a:extLst>
              <a:ext uri="{FF2B5EF4-FFF2-40B4-BE49-F238E27FC236}">
                <a16:creationId xmlns:a16="http://schemas.microsoft.com/office/drawing/2014/main" id="{92F38EBB-DDC7-48BA-8239-A2992E3D7F15}"/>
              </a:ext>
            </a:extLst>
          </p:cNvPr>
          <p:cNvSpPr>
            <a:spLocks noGrp="1"/>
          </p:cNvSpPr>
          <p:nvPr>
            <p:ph type="dt" sz="half" idx="10"/>
          </p:nvPr>
        </p:nvSpPr>
        <p:spPr/>
        <p:txBody>
          <a:bodyPr/>
          <a:lstStyle/>
          <a:p>
            <a:fld id="{5A954E5A-04E1-47A0-B895-78AF97800B9A}" type="datetime2">
              <a:rPr lang="da-DK" noProof="0" smtClean="0"/>
              <a:t>6. marts 2024</a:t>
            </a:fld>
            <a:endParaRPr lang="da-DK" noProof="0" dirty="0"/>
          </a:p>
        </p:txBody>
      </p:sp>
      <p:sp>
        <p:nvSpPr>
          <p:cNvPr id="6" name="Slide Number Placeholder 5">
            <a:extLst>
              <a:ext uri="{FF2B5EF4-FFF2-40B4-BE49-F238E27FC236}">
                <a16:creationId xmlns:a16="http://schemas.microsoft.com/office/drawing/2014/main" id="{C2C98229-FD76-40FD-90FD-D80517205825}"/>
              </a:ext>
            </a:extLst>
          </p:cNvPr>
          <p:cNvSpPr>
            <a:spLocks noGrp="1"/>
          </p:cNvSpPr>
          <p:nvPr>
            <p:ph type="sldNum" sz="quarter" idx="12"/>
          </p:nvPr>
        </p:nvSpPr>
        <p:spPr/>
        <p:txBody>
          <a:bodyPr/>
          <a:lstStyle/>
          <a:p>
            <a:fld id="{859873C9-BF5D-4A9A-BB31-45BBB7BABAF7}" type="slidenum">
              <a:rPr lang="da-DK" smtClean="0"/>
              <a:pPr/>
              <a:t>6</a:t>
            </a:fld>
            <a:endParaRPr lang="da-DK" dirty="0"/>
          </a:p>
        </p:txBody>
      </p:sp>
      <p:sp>
        <p:nvSpPr>
          <p:cNvPr id="5" name="Pladsholder til tekst 4"/>
          <p:cNvSpPr>
            <a:spLocks noGrp="1"/>
          </p:cNvSpPr>
          <p:nvPr>
            <p:ph type="body" sz="quarter" idx="14"/>
          </p:nvPr>
        </p:nvSpPr>
        <p:spPr/>
        <p:txBody>
          <a:bodyPr/>
          <a:lstStyle/>
          <a:p>
            <a:endParaRPr lang="da-DK"/>
          </a:p>
        </p:txBody>
      </p:sp>
      <p:sp>
        <p:nvSpPr>
          <p:cNvPr id="7" name="Pladsholder til tekst 6"/>
          <p:cNvSpPr>
            <a:spLocks noGrp="1"/>
          </p:cNvSpPr>
          <p:nvPr>
            <p:ph type="body" sz="quarter" idx="15"/>
          </p:nvPr>
        </p:nvSpPr>
        <p:spPr/>
        <p:txBody>
          <a:bodyPr/>
          <a:lstStyle/>
          <a:p>
            <a:endParaRPr lang="da-DK"/>
          </a:p>
        </p:txBody>
      </p:sp>
    </p:spTree>
    <p:extLst>
      <p:ext uri="{BB962C8B-B14F-4D97-AF65-F5344CB8AC3E}">
        <p14:creationId xmlns:p14="http://schemas.microsoft.com/office/powerpoint/2010/main" val="42582998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2" name="Titel 1"/>
          <p:cNvSpPr>
            <a:spLocks noGrp="1"/>
          </p:cNvSpPr>
          <p:nvPr>
            <p:ph type="ctrTitle"/>
          </p:nvPr>
        </p:nvSpPr>
        <p:spPr>
          <a:xfrm>
            <a:off x="2360038" y="2464096"/>
            <a:ext cx="9223200" cy="1378800"/>
          </a:xfrm>
        </p:spPr>
        <p:txBody>
          <a:bodyPr/>
          <a:lstStyle/>
          <a:p>
            <a:r>
              <a:rPr lang="da-DK" dirty="0" smtClean="0"/>
              <a:t>Spørgsmål?</a:t>
            </a:r>
            <a:endParaRPr lang="da-DK" dirty="0"/>
          </a:p>
        </p:txBody>
      </p:sp>
      <p:sp>
        <p:nvSpPr>
          <p:cNvPr id="592" name="Google Shape;592;p67"/>
          <p:cNvSpPr txBox="1">
            <a:spLocks noGrp="1"/>
          </p:cNvSpPr>
          <p:nvPr>
            <p:ph type="sldNum" sz="quarter"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endParaRPr dirty="0"/>
          </a:p>
        </p:txBody>
      </p:sp>
      <p:sp>
        <p:nvSpPr>
          <p:cNvPr id="596" name="Google Shape;596;p67"/>
          <p:cNvSpPr/>
          <p:nvPr/>
        </p:nvSpPr>
        <p:spPr>
          <a:xfrm>
            <a:off x="877619" y="1321451"/>
            <a:ext cx="412981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800" dirty="0">
              <a:solidFill>
                <a:schemeClr val="tx1"/>
              </a:solidFill>
              <a:latin typeface="+mj-lt"/>
              <a:sym typeface="Arial"/>
            </a:endParaRPr>
          </a:p>
        </p:txBody>
      </p:sp>
      <p:grpSp>
        <p:nvGrpSpPr>
          <p:cNvPr id="9" name="Group 4">
            <a:extLst>
              <a:ext uri="{FF2B5EF4-FFF2-40B4-BE49-F238E27FC236}">
                <a16:creationId xmlns:a16="http://schemas.microsoft.com/office/drawing/2014/main" id="{49690C66-A8CD-4D99-9425-482390F80A8E}"/>
              </a:ext>
            </a:extLst>
          </p:cNvPr>
          <p:cNvGrpSpPr>
            <a:grpSpLocks noChangeAspect="1"/>
          </p:cNvGrpSpPr>
          <p:nvPr/>
        </p:nvGrpSpPr>
        <p:grpSpPr bwMode="auto">
          <a:xfrm>
            <a:off x="2360038" y="3817849"/>
            <a:ext cx="1690795" cy="1196760"/>
            <a:chOff x="377" y="435"/>
            <a:chExt cx="397" cy="281"/>
          </a:xfrm>
        </p:grpSpPr>
        <p:sp>
          <p:nvSpPr>
            <p:cNvPr id="10" name="Freeform 5">
              <a:extLst>
                <a:ext uri="{FF2B5EF4-FFF2-40B4-BE49-F238E27FC236}">
                  <a16:creationId xmlns:a16="http://schemas.microsoft.com/office/drawing/2014/main" id="{A826984E-A739-4821-B85E-BAD2DB9FEBAD}"/>
                </a:ext>
              </a:extLst>
            </p:cNvPr>
            <p:cNvSpPr>
              <a:spLocks noEditPoints="1"/>
            </p:cNvSpPr>
            <p:nvPr/>
          </p:nvSpPr>
          <p:spPr bwMode="auto">
            <a:xfrm>
              <a:off x="377" y="435"/>
              <a:ext cx="397" cy="281"/>
            </a:xfrm>
            <a:custGeom>
              <a:avLst/>
              <a:gdLst>
                <a:gd name="T0" fmla="*/ 103 w 704"/>
                <a:gd name="T1" fmla="*/ 32 h 496"/>
                <a:gd name="T2" fmla="*/ 32 w 704"/>
                <a:gd name="T3" fmla="*/ 103 h 496"/>
                <a:gd name="T4" fmla="*/ 32 w 704"/>
                <a:gd name="T5" fmla="*/ 393 h 496"/>
                <a:gd name="T6" fmla="*/ 103 w 704"/>
                <a:gd name="T7" fmla="*/ 464 h 496"/>
                <a:gd name="T8" fmla="*/ 601 w 704"/>
                <a:gd name="T9" fmla="*/ 464 h 496"/>
                <a:gd name="T10" fmla="*/ 672 w 704"/>
                <a:gd name="T11" fmla="*/ 393 h 496"/>
                <a:gd name="T12" fmla="*/ 672 w 704"/>
                <a:gd name="T13" fmla="*/ 103 h 496"/>
                <a:gd name="T14" fmla="*/ 601 w 704"/>
                <a:gd name="T15" fmla="*/ 32 h 496"/>
                <a:gd name="T16" fmla="*/ 103 w 704"/>
                <a:gd name="T17" fmla="*/ 32 h 496"/>
                <a:gd name="T18" fmla="*/ 103 w 704"/>
                <a:gd name="T19" fmla="*/ 0 h 496"/>
                <a:gd name="T20" fmla="*/ 601 w 704"/>
                <a:gd name="T21" fmla="*/ 0 h 496"/>
                <a:gd name="T22" fmla="*/ 704 w 704"/>
                <a:gd name="T23" fmla="*/ 103 h 496"/>
                <a:gd name="T24" fmla="*/ 704 w 704"/>
                <a:gd name="T25" fmla="*/ 393 h 496"/>
                <a:gd name="T26" fmla="*/ 601 w 704"/>
                <a:gd name="T27" fmla="*/ 496 h 496"/>
                <a:gd name="T28" fmla="*/ 103 w 704"/>
                <a:gd name="T29" fmla="*/ 496 h 496"/>
                <a:gd name="T30" fmla="*/ 0 w 704"/>
                <a:gd name="T31" fmla="*/ 393 h 496"/>
                <a:gd name="T32" fmla="*/ 0 w 704"/>
                <a:gd name="T33" fmla="*/ 103 h 496"/>
                <a:gd name="T34" fmla="*/ 103 w 704"/>
                <a:gd name="T35" fmla="*/ 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496">
                  <a:moveTo>
                    <a:pt x="103" y="32"/>
                  </a:moveTo>
                  <a:cubicBezTo>
                    <a:pt x="64" y="32"/>
                    <a:pt x="32" y="64"/>
                    <a:pt x="32" y="103"/>
                  </a:cubicBezTo>
                  <a:cubicBezTo>
                    <a:pt x="32" y="393"/>
                    <a:pt x="32" y="393"/>
                    <a:pt x="32" y="393"/>
                  </a:cubicBezTo>
                  <a:cubicBezTo>
                    <a:pt x="32" y="432"/>
                    <a:pt x="64" y="464"/>
                    <a:pt x="103" y="464"/>
                  </a:cubicBezTo>
                  <a:cubicBezTo>
                    <a:pt x="601" y="464"/>
                    <a:pt x="601" y="464"/>
                    <a:pt x="601" y="464"/>
                  </a:cubicBezTo>
                  <a:cubicBezTo>
                    <a:pt x="640" y="464"/>
                    <a:pt x="672" y="432"/>
                    <a:pt x="672" y="393"/>
                  </a:cubicBezTo>
                  <a:cubicBezTo>
                    <a:pt x="672" y="103"/>
                    <a:pt x="672" y="103"/>
                    <a:pt x="672" y="103"/>
                  </a:cubicBezTo>
                  <a:cubicBezTo>
                    <a:pt x="672" y="64"/>
                    <a:pt x="640" y="32"/>
                    <a:pt x="601" y="32"/>
                  </a:cubicBezTo>
                  <a:lnTo>
                    <a:pt x="103" y="32"/>
                  </a:lnTo>
                  <a:close/>
                  <a:moveTo>
                    <a:pt x="103" y="0"/>
                  </a:moveTo>
                  <a:cubicBezTo>
                    <a:pt x="601" y="0"/>
                    <a:pt x="601" y="0"/>
                    <a:pt x="601" y="0"/>
                  </a:cubicBezTo>
                  <a:cubicBezTo>
                    <a:pt x="658" y="0"/>
                    <a:pt x="704" y="46"/>
                    <a:pt x="704" y="103"/>
                  </a:cubicBezTo>
                  <a:cubicBezTo>
                    <a:pt x="704" y="393"/>
                    <a:pt x="704" y="393"/>
                    <a:pt x="704" y="393"/>
                  </a:cubicBezTo>
                  <a:cubicBezTo>
                    <a:pt x="704" y="450"/>
                    <a:pt x="658" y="496"/>
                    <a:pt x="601" y="496"/>
                  </a:cubicBezTo>
                  <a:cubicBezTo>
                    <a:pt x="103" y="496"/>
                    <a:pt x="103" y="496"/>
                    <a:pt x="103" y="496"/>
                  </a:cubicBezTo>
                  <a:cubicBezTo>
                    <a:pt x="46" y="496"/>
                    <a:pt x="0" y="450"/>
                    <a:pt x="0" y="393"/>
                  </a:cubicBezTo>
                  <a:cubicBezTo>
                    <a:pt x="0" y="103"/>
                    <a:pt x="0" y="103"/>
                    <a:pt x="0" y="103"/>
                  </a:cubicBezTo>
                  <a:cubicBezTo>
                    <a:pt x="0" y="46"/>
                    <a:pt x="46" y="0"/>
                    <a:pt x="103"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
              <a:extLst>
                <a:ext uri="{FF2B5EF4-FFF2-40B4-BE49-F238E27FC236}">
                  <a16:creationId xmlns:a16="http://schemas.microsoft.com/office/drawing/2014/main" id="{E951C6DD-AC71-40DA-B969-6CA89301C586}"/>
                </a:ext>
              </a:extLst>
            </p:cNvPr>
            <p:cNvSpPr>
              <a:spLocks/>
            </p:cNvSpPr>
            <p:nvPr/>
          </p:nvSpPr>
          <p:spPr bwMode="auto">
            <a:xfrm>
              <a:off x="421" y="471"/>
              <a:ext cx="309" cy="146"/>
            </a:xfrm>
            <a:custGeom>
              <a:avLst/>
              <a:gdLst>
                <a:gd name="T0" fmla="*/ 519 w 548"/>
                <a:gd name="T1" fmla="*/ 6 h 259"/>
                <a:gd name="T2" fmla="*/ 542 w 548"/>
                <a:gd name="T3" fmla="*/ 7 h 259"/>
                <a:gd name="T4" fmla="*/ 541 w 548"/>
                <a:gd name="T5" fmla="*/ 30 h 259"/>
                <a:gd name="T6" fmla="*/ 285 w 548"/>
                <a:gd name="T7" fmla="*/ 254 h 259"/>
                <a:gd name="T8" fmla="*/ 263 w 548"/>
                <a:gd name="T9" fmla="*/ 254 h 259"/>
                <a:gd name="T10" fmla="*/ 7 w 548"/>
                <a:gd name="T11" fmla="*/ 30 h 259"/>
                <a:gd name="T12" fmla="*/ 6 w 548"/>
                <a:gd name="T13" fmla="*/ 7 h 259"/>
                <a:gd name="T14" fmla="*/ 29 w 548"/>
                <a:gd name="T15" fmla="*/ 6 h 259"/>
                <a:gd name="T16" fmla="*/ 274 w 548"/>
                <a:gd name="T17" fmla="*/ 221 h 259"/>
                <a:gd name="T18" fmla="*/ 519 w 548"/>
                <a:gd name="T19" fmla="*/ 6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259">
                  <a:moveTo>
                    <a:pt x="519" y="6"/>
                  </a:moveTo>
                  <a:cubicBezTo>
                    <a:pt x="526" y="0"/>
                    <a:pt x="536" y="1"/>
                    <a:pt x="542" y="7"/>
                  </a:cubicBezTo>
                  <a:cubicBezTo>
                    <a:pt x="548" y="14"/>
                    <a:pt x="547" y="24"/>
                    <a:pt x="541" y="30"/>
                  </a:cubicBezTo>
                  <a:cubicBezTo>
                    <a:pt x="285" y="254"/>
                    <a:pt x="285" y="254"/>
                    <a:pt x="285" y="254"/>
                  </a:cubicBezTo>
                  <a:cubicBezTo>
                    <a:pt x="279" y="259"/>
                    <a:pt x="269" y="259"/>
                    <a:pt x="263" y="254"/>
                  </a:cubicBezTo>
                  <a:cubicBezTo>
                    <a:pt x="7" y="30"/>
                    <a:pt x="7" y="30"/>
                    <a:pt x="7" y="30"/>
                  </a:cubicBezTo>
                  <a:cubicBezTo>
                    <a:pt x="1" y="24"/>
                    <a:pt x="0" y="14"/>
                    <a:pt x="6" y="7"/>
                  </a:cubicBezTo>
                  <a:cubicBezTo>
                    <a:pt x="12" y="1"/>
                    <a:pt x="22" y="0"/>
                    <a:pt x="29" y="6"/>
                  </a:cubicBezTo>
                  <a:cubicBezTo>
                    <a:pt x="274" y="221"/>
                    <a:pt x="274" y="221"/>
                    <a:pt x="274" y="221"/>
                  </a:cubicBezTo>
                  <a:lnTo>
                    <a:pt x="51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3" name="Billede 2"/>
          <p:cNvPicPr>
            <a:picLocks noChangeAspect="1"/>
          </p:cNvPicPr>
          <p:nvPr/>
        </p:nvPicPr>
        <p:blipFill rotWithShape="1">
          <a:blip r:embed="rId3">
            <a:extLst>
              <a:ext uri="{28A0092B-C50C-407E-A947-70E740481C1C}">
                <a14:useLocalDpi xmlns:a14="http://schemas.microsoft.com/office/drawing/2010/main" val="0"/>
              </a:ext>
            </a:extLst>
          </a:blip>
          <a:srcRect l="1708" b="5961"/>
          <a:stretch/>
        </p:blipFill>
        <p:spPr>
          <a:xfrm>
            <a:off x="4395121" y="3830373"/>
            <a:ext cx="6663097" cy="1196760"/>
          </a:xfrm>
          <a:prstGeom prst="rect">
            <a:avLst/>
          </a:prstGeom>
          <a:ln w="28575">
            <a:solidFill>
              <a:schemeClr val="accent3"/>
            </a:solidFill>
          </a:ln>
        </p:spPr>
      </p:pic>
    </p:spTree>
    <p:extLst>
      <p:ext uri="{BB962C8B-B14F-4D97-AF65-F5344CB8AC3E}">
        <p14:creationId xmlns:p14="http://schemas.microsoft.com/office/powerpoint/2010/main" val="26788594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564132" y="4024512"/>
            <a:ext cx="8470139" cy="1692000"/>
          </a:xfrm>
        </p:spPr>
        <p:txBody>
          <a:bodyPr/>
          <a:lstStyle/>
          <a:p>
            <a:r>
              <a:rPr lang="da-DK" dirty="0" smtClean="0"/>
              <a:t>Information til læreren</a:t>
            </a:r>
            <a:endParaRPr lang="da-DK" dirty="0"/>
          </a:p>
        </p:txBody>
      </p:sp>
      <p:sp>
        <p:nvSpPr>
          <p:cNvPr id="3" name="Pladsholder til dato 2"/>
          <p:cNvSpPr>
            <a:spLocks noGrp="1"/>
          </p:cNvSpPr>
          <p:nvPr>
            <p:ph type="dt" sz="half" idx="10"/>
          </p:nvPr>
        </p:nvSpPr>
        <p:spPr/>
        <p:txBody>
          <a:bodyPr/>
          <a:lstStyle/>
          <a:p>
            <a:fld id="{8059C2FA-8E91-43CD-8326-92E957F89AF9}" type="datetime2">
              <a:rPr lang="da-DK" smtClean="0"/>
              <a:t>6. marts 2024</a:t>
            </a:fld>
            <a:endParaRPr lang="da-DK" dirty="0"/>
          </a:p>
        </p:txBody>
      </p:sp>
      <p:sp>
        <p:nvSpPr>
          <p:cNvPr id="4" name="Pladsholder til slidenummer 3"/>
          <p:cNvSpPr>
            <a:spLocks noGrp="1"/>
          </p:cNvSpPr>
          <p:nvPr>
            <p:ph type="sldNum" sz="quarter" idx="12"/>
          </p:nvPr>
        </p:nvSpPr>
        <p:spPr/>
        <p:txBody>
          <a:bodyPr/>
          <a:lstStyle/>
          <a:p>
            <a:fld id="{24C8C45C-947F-4981-8B3F-4F32E973C901}" type="slidenum">
              <a:rPr lang="da-DK" smtClean="0"/>
              <a:pPr/>
              <a:t>7</a:t>
            </a:fld>
            <a:endParaRPr lang="da-DK" dirty="0"/>
          </a:p>
        </p:txBody>
      </p:sp>
      <p:sp>
        <p:nvSpPr>
          <p:cNvPr id="2" name="Pladsholder til sidefod 1"/>
          <p:cNvSpPr>
            <a:spLocks noGrp="1"/>
          </p:cNvSpPr>
          <p:nvPr>
            <p:ph type="ftr" sz="quarter" idx="11"/>
          </p:nvPr>
        </p:nvSpPr>
        <p:spPr/>
        <p:txBody>
          <a:bodyPr/>
          <a:lstStyle/>
          <a:p>
            <a:r>
              <a:rPr lang="da-DK" smtClean="0"/>
              <a:t>Klar til den mundtlige prøve i engelsk</a:t>
            </a:r>
            <a:endParaRPr lang="da-DK" dirty="0"/>
          </a:p>
        </p:txBody>
      </p:sp>
    </p:spTree>
    <p:extLst>
      <p:ext uri="{BB962C8B-B14F-4D97-AF65-F5344CB8AC3E}">
        <p14:creationId xmlns:p14="http://schemas.microsoft.com/office/powerpoint/2010/main" val="2976307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Prøvevejledningen</a:t>
            </a:r>
            <a:endParaRPr lang="da-DK" dirty="0"/>
          </a:p>
        </p:txBody>
      </p:sp>
      <p:sp>
        <p:nvSpPr>
          <p:cNvPr id="3" name="Pladsholder til indhold 2"/>
          <p:cNvSpPr>
            <a:spLocks noGrp="1"/>
          </p:cNvSpPr>
          <p:nvPr>
            <p:ph sz="half" idx="1"/>
          </p:nvPr>
        </p:nvSpPr>
        <p:spPr/>
        <p:txBody>
          <a:bodyPr/>
          <a:lstStyle/>
          <a:p>
            <a:r>
              <a:rPr lang="da-DK" dirty="0"/>
              <a:t>I </a:t>
            </a:r>
            <a:r>
              <a:rPr lang="da-DK" dirty="0" smtClean="0"/>
              <a:t>prøvevejledningen </a:t>
            </a:r>
            <a:r>
              <a:rPr lang="da-DK" dirty="0"/>
              <a:t>kan du læse om regler og rammer for prøverne, og om hvordan elevernes besvarelser og præstationer bedømmes. </a:t>
            </a:r>
            <a:endParaRPr lang="da-DK" dirty="0" smtClean="0"/>
          </a:p>
          <a:p>
            <a:r>
              <a:rPr lang="da-DK" dirty="0"/>
              <a:t>Formålet med prøvevejledningerne er at præcisere og uddybe de krav, der stilles i prøvebekendtgørelsen. I prøvevejledningerne tydeliggøres også den sammenhæng, der er mellem folkeskolens formål, faget og reglerne i prøvebekendtgørelsen. </a:t>
            </a:r>
            <a:br>
              <a:rPr lang="da-DK" dirty="0"/>
            </a:br>
            <a:endParaRPr lang="da-DK" dirty="0"/>
          </a:p>
        </p:txBody>
      </p:sp>
      <p:sp>
        <p:nvSpPr>
          <p:cNvPr id="5" name="Pladsholder til dato 4"/>
          <p:cNvSpPr>
            <a:spLocks noGrp="1"/>
          </p:cNvSpPr>
          <p:nvPr>
            <p:ph type="dt" sz="half" idx="10"/>
          </p:nvPr>
        </p:nvSpPr>
        <p:spPr/>
        <p:txBody>
          <a:bodyPr/>
          <a:lstStyle/>
          <a:p>
            <a:fld id="{E5121572-54CA-463F-9CE8-B6688CF15F9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8</a:t>
            </a:fld>
            <a:endParaRPr lang="da-DK" dirty="0"/>
          </a:p>
        </p:txBody>
      </p:sp>
      <p:sp>
        <p:nvSpPr>
          <p:cNvPr id="7" name="Pladsholder til tekst 6"/>
          <p:cNvSpPr>
            <a:spLocks noGrp="1"/>
          </p:cNvSpPr>
          <p:nvPr>
            <p:ph type="body" sz="quarter" idx="14"/>
          </p:nvPr>
        </p:nvSpPr>
        <p:spPr/>
        <p:txBody>
          <a:bodyPr/>
          <a:lstStyle/>
          <a:p>
            <a:endParaRPr lang="da-DK" dirty="0"/>
          </a:p>
        </p:txBody>
      </p:sp>
      <p:sp>
        <p:nvSpPr>
          <p:cNvPr id="8" name="Pladsholder til tekst 7"/>
          <p:cNvSpPr>
            <a:spLocks noGrp="1"/>
          </p:cNvSpPr>
          <p:nvPr>
            <p:ph type="body" sz="quarter" idx="15"/>
          </p:nvPr>
        </p:nvSpPr>
        <p:spPr/>
        <p:txBody>
          <a:bodyPr/>
          <a:lstStyle/>
          <a:p>
            <a:endParaRPr lang="da-DK" dirty="0"/>
          </a:p>
        </p:txBody>
      </p:sp>
      <p:pic>
        <p:nvPicPr>
          <p:cNvPr id="11" name="Pladsholder til indhold 10"/>
          <p:cNvPicPr>
            <a:picLocks noGrp="1" noChangeAspect="1"/>
          </p:cNvPicPr>
          <p:nvPr>
            <p:ph sz="half" idx="2"/>
          </p:nvPr>
        </p:nvPicPr>
        <p:blipFill>
          <a:blip r:embed="rId3"/>
          <a:stretch>
            <a:fillRect/>
          </a:stretch>
        </p:blipFill>
        <p:spPr>
          <a:xfrm>
            <a:off x="7317430" y="1800225"/>
            <a:ext cx="3202291" cy="4518025"/>
          </a:xfrm>
          <a:prstGeom prst="rect">
            <a:avLst/>
          </a:prstGeom>
        </p:spPr>
      </p:pic>
    </p:spTree>
    <p:extLst>
      <p:ext uri="{BB962C8B-B14F-4D97-AF65-F5344CB8AC3E}">
        <p14:creationId xmlns:p14="http://schemas.microsoft.com/office/powerpoint/2010/main" val="36344943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Prøven i matematik 9. klasse</a:t>
            </a:r>
            <a:r>
              <a:rPr lang="da-DK" dirty="0"/>
              <a:t/>
            </a:r>
            <a:br>
              <a:rPr lang="da-DK" dirty="0"/>
            </a:br>
            <a:r>
              <a:rPr lang="da-DK" dirty="0" smtClean="0"/>
              <a:t/>
            </a:r>
            <a:br>
              <a:rPr lang="da-DK" dirty="0" smtClean="0"/>
            </a:br>
            <a:endParaRPr lang="da-DK" dirty="0"/>
          </a:p>
        </p:txBody>
      </p:sp>
      <p:sp>
        <p:nvSpPr>
          <p:cNvPr id="3" name="Pladsholder til indhold 2"/>
          <p:cNvSpPr>
            <a:spLocks noGrp="1"/>
          </p:cNvSpPr>
          <p:nvPr>
            <p:ph sz="half" idx="1"/>
          </p:nvPr>
        </p:nvSpPr>
        <p:spPr/>
        <p:txBody>
          <a:bodyPr/>
          <a:lstStyle/>
          <a:p>
            <a:endParaRPr lang="da-DK"/>
          </a:p>
        </p:txBody>
      </p:sp>
      <p:sp>
        <p:nvSpPr>
          <p:cNvPr id="4" name="Pladsholder til indhold 3"/>
          <p:cNvSpPr>
            <a:spLocks noGrp="1"/>
          </p:cNvSpPr>
          <p:nvPr>
            <p:ph sz="half" idx="2"/>
          </p:nvPr>
        </p:nvSpPr>
        <p:spPr/>
        <p:txBody>
          <a:bodyPr/>
          <a:lstStyle/>
          <a:p>
            <a:endParaRPr lang="da-DK"/>
          </a:p>
        </p:txBody>
      </p:sp>
      <p:sp>
        <p:nvSpPr>
          <p:cNvPr id="5" name="Pladsholder til dato 4"/>
          <p:cNvSpPr>
            <a:spLocks noGrp="1"/>
          </p:cNvSpPr>
          <p:nvPr>
            <p:ph type="dt" sz="half" idx="10"/>
          </p:nvPr>
        </p:nvSpPr>
        <p:spPr/>
        <p:txBody>
          <a:bodyPr/>
          <a:lstStyle/>
          <a:p>
            <a:fld id="{5287408A-2C93-4FDA-893A-85FA7EDCDC14}"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9</a:t>
            </a:fld>
            <a:endParaRPr lang="da-DK" dirty="0"/>
          </a:p>
        </p:txBody>
      </p:sp>
      <p:sp>
        <p:nvSpPr>
          <p:cNvPr id="7" name="Pladsholder til tekst 6"/>
          <p:cNvSpPr>
            <a:spLocks noGrp="1"/>
          </p:cNvSpPr>
          <p:nvPr>
            <p:ph type="body" sz="quarter" idx="14"/>
          </p:nvPr>
        </p:nvSpPr>
        <p:spPr/>
        <p:txBody>
          <a:bodyPr/>
          <a:lstStyle/>
          <a:p>
            <a:endParaRPr lang="da-DK"/>
          </a:p>
        </p:txBody>
      </p:sp>
      <p:sp>
        <p:nvSpPr>
          <p:cNvPr id="8" name="Pladsholder til tekst 7"/>
          <p:cNvSpPr>
            <a:spLocks noGrp="1"/>
          </p:cNvSpPr>
          <p:nvPr>
            <p:ph type="body" sz="quarter" idx="15"/>
          </p:nvPr>
        </p:nvSpPr>
        <p:spPr/>
        <p:txBody>
          <a:bodyPr/>
          <a:lstStyle/>
          <a:p>
            <a:endParaRPr lang="da-DK"/>
          </a:p>
        </p:txBody>
      </p:sp>
      <p:pic>
        <p:nvPicPr>
          <p:cNvPr id="9" name="Billede 8"/>
          <p:cNvPicPr>
            <a:picLocks noChangeAspect="1"/>
          </p:cNvPicPr>
          <p:nvPr/>
        </p:nvPicPr>
        <p:blipFill>
          <a:blip r:embed="rId3"/>
          <a:stretch>
            <a:fillRect/>
          </a:stretch>
        </p:blipFill>
        <p:spPr>
          <a:xfrm>
            <a:off x="1504458" y="1800000"/>
            <a:ext cx="9181496" cy="4859251"/>
          </a:xfrm>
          <a:prstGeom prst="rect">
            <a:avLst/>
          </a:prstGeom>
        </p:spPr>
      </p:pic>
    </p:spTree>
    <p:extLst>
      <p:ext uri="{BB962C8B-B14F-4D97-AF65-F5344CB8AC3E}">
        <p14:creationId xmlns:p14="http://schemas.microsoft.com/office/powerpoint/2010/main" val="981488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UVM">
  <a:themeElements>
    <a:clrScheme name="Undervisningsministeriet">
      <a:dk1>
        <a:srgbClr val="161616"/>
      </a:dk1>
      <a:lt1>
        <a:srgbClr val="FFFFFF"/>
      </a:lt1>
      <a:dk2>
        <a:srgbClr val="404042"/>
      </a:dk2>
      <a:lt2>
        <a:srgbClr val="E5F1F4"/>
      </a:lt2>
      <a:accent1>
        <a:srgbClr val="007A98"/>
      </a:accent1>
      <a:accent2>
        <a:srgbClr val="99CAD6"/>
      </a:accent2>
      <a:accent3>
        <a:srgbClr val="33786D"/>
      </a:accent3>
      <a:accent4>
        <a:srgbClr val="C31F59"/>
      </a:accent4>
      <a:accent5>
        <a:srgbClr val="69226A"/>
      </a:accent5>
      <a:accent6>
        <a:srgbClr val="EA8145"/>
      </a:accent6>
      <a:hlink>
        <a:srgbClr val="007A98"/>
      </a:hlink>
      <a:folHlink>
        <a:srgbClr val="99CAD6"/>
      </a:folHlink>
    </a:clrScheme>
    <a:fontScheme name="UVM">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Blank.potx" id="{A3B46BF8-4555-4BFE-9F2B-CB276DC98C80}" vid="{950795C3-1738-4D4D-8153-8A0A722C738E}"/>
    </a:ext>
  </a:extLst>
</a:theme>
</file>

<file path=ppt/theme/theme2.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6881</Words>
  <Application>Microsoft Office PowerPoint</Application>
  <PresentationFormat>Widescreen</PresentationFormat>
  <Paragraphs>992</Paragraphs>
  <Slides>60</Slides>
  <Notes>52</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60</vt:i4>
      </vt:variant>
    </vt:vector>
  </HeadingPairs>
  <TitlesOfParts>
    <vt:vector size="67" baseType="lpstr">
      <vt:lpstr>Arial</vt:lpstr>
      <vt:lpstr>Calibri</vt:lpstr>
      <vt:lpstr>Georgia</vt:lpstr>
      <vt:lpstr>Symbol</vt:lpstr>
      <vt:lpstr>Times New Roman</vt:lpstr>
      <vt:lpstr>Verdana</vt:lpstr>
      <vt:lpstr>UVM</vt:lpstr>
      <vt:lpstr>Klar til prøven i matematik med hjælpemidler </vt:lpstr>
      <vt:lpstr>Lærerinformation</vt:lpstr>
      <vt:lpstr>Mål og målgruppe </vt:lpstr>
      <vt:lpstr>Informationer til læreren </vt:lpstr>
      <vt:lpstr>Informationer til og gode råd til elever  </vt:lpstr>
      <vt:lpstr>Understøttende værktøjer  </vt:lpstr>
      <vt:lpstr>Information til læreren</vt:lpstr>
      <vt:lpstr>Prøvevejledningen</vt:lpstr>
      <vt:lpstr>Prøven i matematik 9. klasse  </vt:lpstr>
      <vt:lpstr>Prøven i matematik 9. klasse </vt:lpstr>
      <vt:lpstr>Information og gode råd til elever </vt:lpstr>
      <vt:lpstr>Før prøven</vt:lpstr>
      <vt:lpstr>Kender du til prøvens opbygning?</vt:lpstr>
      <vt:lpstr>Hvad bliver du prøvet i?</vt:lpstr>
      <vt:lpstr>Kommunikation</vt:lpstr>
      <vt:lpstr>Den digitale udgave</vt:lpstr>
      <vt:lpstr>Prøven med hjælpemidler digitalt og på papir</vt:lpstr>
      <vt:lpstr>Introtekst til prøven med hjælpemidler</vt:lpstr>
      <vt:lpstr>Internettet</vt:lpstr>
      <vt:lpstr>Hjælpemidler</vt:lpstr>
      <vt:lpstr>Formelsamling</vt:lpstr>
      <vt:lpstr>Spørgsmål til prøven med hjælpemidler</vt:lpstr>
      <vt:lpstr>Under prøven</vt:lpstr>
      <vt:lpstr>Har du er skabelon klar?</vt:lpstr>
      <vt:lpstr>Opgavetyper i prøven</vt:lpstr>
      <vt:lpstr>Matematiske problemer</vt:lpstr>
      <vt:lpstr>Opgavetype du sikkert vil møde</vt:lpstr>
      <vt:lpstr>Opgavens højeste pointtal</vt:lpstr>
      <vt:lpstr>Tegninger og grafer i din prøve</vt:lpstr>
      <vt:lpstr>Rigtige svarelementer belønnes i prøven </vt:lpstr>
      <vt:lpstr>Har du en strategi til prøven?</vt:lpstr>
      <vt:lpstr>Læs din besvarelse igennem!</vt:lpstr>
      <vt:lpstr>Brug tiden</vt:lpstr>
      <vt:lpstr>Efter prøven</vt:lpstr>
      <vt:lpstr>Aflevering af din opgavebesvarelse</vt:lpstr>
      <vt:lpstr>Bedømmelse af prøven</vt:lpstr>
      <vt:lpstr>God arbejdslyst og god fornøjelse med prøven</vt:lpstr>
      <vt:lpstr>Understøttende værktøjer til din undervisning</vt:lpstr>
      <vt:lpstr>Du kan sammenligne løsningen af et matematisk problem med en skattejagt…</vt:lpstr>
      <vt:lpstr>Redskaber der kan understøtte problemløsning</vt:lpstr>
      <vt:lpstr>Hvilket it-værktøj til hvilken matematik?</vt:lpstr>
      <vt:lpstr>Signalord </vt:lpstr>
      <vt:lpstr>Hjælpe-sætninger </vt:lpstr>
      <vt:lpstr>Din egen linkliste</vt:lpstr>
      <vt:lpstr>Ordkassen</vt:lpstr>
      <vt:lpstr>En mulig strategi til prøven</vt:lpstr>
      <vt:lpstr>Bilag</vt:lpstr>
      <vt:lpstr>Signalord </vt:lpstr>
      <vt:lpstr>Beregn</vt:lpstr>
      <vt:lpstr>Forklar… Beskriv…</vt:lpstr>
      <vt:lpstr>Er det rigtigt at…?</vt:lpstr>
      <vt:lpstr>Hvor stor… Hvor mange… Hvad er…? </vt:lpstr>
      <vt:lpstr>Vis</vt:lpstr>
      <vt:lpstr>Undersøg</vt:lpstr>
      <vt:lpstr>Udfyld… </vt:lpstr>
      <vt:lpstr>Skriv…</vt:lpstr>
      <vt:lpstr>Tegn…</vt:lpstr>
      <vt:lpstr>God arbejdslyst og god fornøjelse med prøven</vt:lpstr>
      <vt:lpstr> Her kan du få mere viden – til læreren </vt:lpstr>
      <vt:lpstr>Spørgsmål?</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2021-02-18T10:38:01Z</dcterms:created>
  <dcterms:modified xsi:type="dcterms:W3CDTF">2024-03-06T11:53:08Z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DocumentInfoFinished">
    <vt:lpwstr>True</vt:lpwstr>
  </property>
</Properties>
</file>