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handoutMasterIdLst>
    <p:handoutMasterId r:id="rId51"/>
  </p:handoutMasterIdLst>
  <p:sldIdLst>
    <p:sldId id="275" r:id="rId2"/>
    <p:sldId id="259" r:id="rId3"/>
    <p:sldId id="311" r:id="rId4"/>
    <p:sldId id="336" r:id="rId5"/>
    <p:sldId id="330" r:id="rId6"/>
    <p:sldId id="312" r:id="rId7"/>
    <p:sldId id="331" r:id="rId8"/>
    <p:sldId id="333" r:id="rId9"/>
    <p:sldId id="327" r:id="rId10"/>
    <p:sldId id="326" r:id="rId11"/>
    <p:sldId id="334" r:id="rId12"/>
    <p:sldId id="335" r:id="rId13"/>
    <p:sldId id="260" r:id="rId14"/>
    <p:sldId id="290" r:id="rId15"/>
    <p:sldId id="264" r:id="rId16"/>
    <p:sldId id="277" r:id="rId17"/>
    <p:sldId id="278" r:id="rId18"/>
    <p:sldId id="279" r:id="rId19"/>
    <p:sldId id="297" r:id="rId20"/>
    <p:sldId id="292" r:id="rId21"/>
    <p:sldId id="262" r:id="rId22"/>
    <p:sldId id="286" r:id="rId23"/>
    <p:sldId id="298" r:id="rId24"/>
    <p:sldId id="299" r:id="rId25"/>
    <p:sldId id="300" r:id="rId26"/>
    <p:sldId id="291" r:id="rId27"/>
    <p:sldId id="302" r:id="rId28"/>
    <p:sldId id="266" r:id="rId29"/>
    <p:sldId id="323" r:id="rId30"/>
    <p:sldId id="294" r:id="rId31"/>
    <p:sldId id="295" r:id="rId32"/>
    <p:sldId id="324" r:id="rId33"/>
    <p:sldId id="268" r:id="rId34"/>
    <p:sldId id="270" r:id="rId35"/>
    <p:sldId id="272" r:id="rId36"/>
    <p:sldId id="271" r:id="rId37"/>
    <p:sldId id="303" r:id="rId38"/>
    <p:sldId id="306" r:id="rId39"/>
    <p:sldId id="315" r:id="rId40"/>
    <p:sldId id="307" r:id="rId41"/>
    <p:sldId id="308" r:id="rId42"/>
    <p:sldId id="317" r:id="rId43"/>
    <p:sldId id="321" r:id="rId44"/>
    <p:sldId id="320" r:id="rId45"/>
    <p:sldId id="319" r:id="rId46"/>
    <p:sldId id="322" r:id="rId47"/>
    <p:sldId id="325" r:id="rId48"/>
    <p:sldId id="32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77027" autoAdjust="0"/>
  </p:normalViewPr>
  <p:slideViewPr>
    <p:cSldViewPr snapToGrid="0" showGuides="1">
      <p:cViewPr varScale="1">
        <p:scale>
          <a:sx n="88" d="100"/>
          <a:sy n="88" d="100"/>
        </p:scale>
        <p:origin x="294"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06/03/2024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06/03/2024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49640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55882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Kan</a:t>
            </a:r>
            <a:r>
              <a:rPr lang="da-DK" baseline="0" dirty="0" smtClean="0"/>
              <a:t> understøttes ved, at eleverne fortæller sidemakkeren/skriver i chatten om hvilket gange</a:t>
            </a:r>
            <a:r>
              <a:rPr lang="da-DK" baseline="0" dirty="0" smtClean="0">
                <a:solidFill>
                  <a:srgbClr val="FF0000"/>
                </a:solidFill>
              </a:rPr>
              <a:t>-</a:t>
            </a:r>
            <a:r>
              <a:rPr lang="da-DK" baseline="0" dirty="0" smtClean="0"/>
              <a:t> og divisionstegn de benytter. Det er vigtigt at sikre, at alle kan skrive hævet skrift eller ^ som benyttes ved potens.</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17884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Her kan der med fordel vises et</a:t>
            </a:r>
            <a:r>
              <a:rPr lang="da-DK" baseline="0" dirty="0" smtClean="0"/>
              <a:t> opgavesæt for prøven uden hjælpemidler i papirudgave, så eleverne visuelt kan se, at der er 20 opgaver, der samlet indeholder 50 delopgaver.</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05698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eleverne trykker på ”gå til aflevering” vil elevens besvarelse vises på skærmen som et samlet dokument. Her er der mulighed for at gennemse og redigere</a:t>
            </a:r>
            <a:r>
              <a:rPr lang="da-DK" baseline="0" dirty="0" smtClean="0"/>
              <a:t> i dokumentet.</a:t>
            </a:r>
          </a:p>
          <a:p>
            <a:endParaRPr lang="da-DK" baseline="0" dirty="0" smtClean="0"/>
          </a:p>
          <a:p>
            <a:r>
              <a:rPr lang="da-DK" baseline="0" dirty="0" smtClean="0"/>
              <a:t>Når tiden er gået, skal eleverne på egen computer lukke prøven ned. Prøven lukkes ikke fra centralt hold.</a:t>
            </a:r>
          </a:p>
          <a:p>
            <a:r>
              <a:rPr lang="da-DK" baseline="0" dirty="0" smtClean="0"/>
              <a:t>I prøvelokalet kan der på en skærm for tilsynet følges, at alle elever lukker ned som anvist.</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116878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slide</a:t>
            </a:r>
            <a:r>
              <a:rPr lang="da-DK" baseline="0" dirty="0" smtClean="0"/>
              <a:t> skal redigeres i forhold til de bestemmelser, der er på skolen mht. mobiltelefon, og om eleverne må lytte til musik.</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 forhold til kommunikationen</a:t>
            </a:r>
            <a:r>
              <a:rPr lang="da-DK" sz="1200" kern="1200" dirty="0" smtClean="0">
                <a:solidFill>
                  <a:schemeClr val="tx1"/>
                </a:solidFill>
                <a:effectLst/>
                <a:latin typeface="+mn-lt"/>
                <a:ea typeface="+mn-ea"/>
                <a:cs typeface="+mn-cs"/>
              </a:rPr>
              <a:t> må eleverne ikke kommunikere utilsigtet, men de må gerne tale med tilsynet om fx. at kunne holde en pause, komme på toilettet,</a:t>
            </a:r>
            <a:r>
              <a:rPr lang="da-DK" sz="1200" kern="1200" baseline="0" dirty="0" smtClean="0">
                <a:solidFill>
                  <a:schemeClr val="tx1"/>
                </a:solidFill>
                <a:effectLst/>
                <a:latin typeface="+mn-lt"/>
                <a:ea typeface="+mn-ea"/>
                <a:cs typeface="+mn-cs"/>
              </a:rPr>
              <a:t> mv.</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58919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digitale prøve får enkelte elever til at lave alt regnearbejdet i hovedet. El</a:t>
            </a:r>
            <a:r>
              <a:rPr lang="da-DK" baseline="0" dirty="0" smtClean="0"/>
              <a:t>ever, der er udfordrede i faget, kan have vanskeligheder ved at fastholde informationerne i opgaven og bearbejdningen af dem, hvis de ikke støtter sig til noter på papir.</a:t>
            </a:r>
          </a:p>
          <a:p>
            <a:r>
              <a:rPr lang="da-DK" baseline="0" dirty="0" smtClean="0"/>
              <a:t>Det er en god ide, at der i prøvelokalet er papir og blyanter til rådighed til alle elever fra prøvens begyndelse.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173697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prøven vil elevene</a:t>
            </a:r>
            <a:r>
              <a:rPr lang="da-DK" baseline="0" dirty="0" smtClean="0"/>
              <a:t> i enkelte delopgaver blive spurgt om, hvordan de vil afgive deres svar. De skal selv vælge svartypen og skal selvfølgelig vælge den, de finder bedst i forhold til opgaven. Eleverne behøver ikke at benytte samme svartyper genne hele opgaven.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66365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Nogle</a:t>
            </a:r>
            <a:r>
              <a:rPr lang="da-DK" baseline="0" dirty="0" smtClean="0"/>
              <a:t> elever kan trække på deres kompetencer fra hverdagen i opgaver, der er svære for dem at finde svar på gennem matematikken. De kan lave ræsonnementer og på den måde komme frem til brugbare resultater. Det skal eleverne opfordres til at gøre.</a:t>
            </a:r>
          </a:p>
          <a:p>
            <a:endParaRPr lang="da-DK" baseline="0" dirty="0" smtClean="0"/>
          </a:p>
          <a:p>
            <a:r>
              <a:rPr lang="da-DK" baseline="0" dirty="0" smtClean="0"/>
              <a:t>Handler opgaven om en vare, der er nedsat med 25 procent, så skal eleverne tænke på, hvad de gør i en sådan situation, når de står og handler en varer i fx en tøjbutik.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229052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smtClean="0"/>
              <a:t>Lave regnestykke om til en opgave, der handler om noget i din hverdag</a:t>
            </a:r>
          </a:p>
          <a:p>
            <a:pPr marL="171450" indent="-171450">
              <a:buFont typeface="Arial" panose="020B0604020202020204" pitchFamily="34" charset="0"/>
              <a:buChar char="•"/>
            </a:pPr>
            <a:r>
              <a:rPr lang="da-DK" dirty="0" smtClean="0"/>
              <a:t>20</a:t>
            </a:r>
            <a:r>
              <a:rPr lang="da-DK" baseline="0" dirty="0" smtClean="0"/>
              <a:t> % af 300 laves om til at jeg får 20% rabat på en bluse til 200 kr. Hvor meget får jeg så i rabat?</a:t>
            </a:r>
          </a:p>
          <a:p>
            <a:pPr marL="171450" indent="-171450">
              <a:buFont typeface="Arial" panose="020B0604020202020204" pitchFamily="34" charset="0"/>
              <a:buChar char="•"/>
            </a:pPr>
            <a:r>
              <a:rPr lang="da-DK" baseline="0" dirty="0" smtClean="0"/>
              <a:t>7021:7, her kan man tænke på, at 7 personer skal dele 7021kr.</a:t>
            </a:r>
          </a:p>
          <a:p>
            <a:pPr marL="171450" indent="-171450">
              <a:buFont typeface="Arial" panose="020B0604020202020204" pitchFamily="34" charset="0"/>
              <a:buChar char="•"/>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smtClean="0"/>
              <a:t>Bruge tegning til at forstå og løse en opgave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Ved brøker kan tegning ofte</a:t>
            </a:r>
            <a:r>
              <a:rPr lang="da-DK" sz="1200" baseline="0" dirty="0" smtClean="0"/>
              <a:t> understøtte forståelsen.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t>Divisionsregnestykke kan med fordel tegnes. 7021:7, der tegnes 7 personer, der skal dele 7021 kr. Pengene kan også tegnes og uddeles ligeligt.</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171916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Elever</a:t>
            </a:r>
            <a:r>
              <a:rPr lang="da-DK" baseline="0" dirty="0" smtClean="0"/>
              <a:t>ne kan med fordel vises en sådan type opgave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5163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684888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Link til prøvevejledningen: https://www.uvm.dk/folkeskolen/folkeskolens-proever/faglig-forberedelse/proevevejledninger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161207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Det kan være en hjælp for</a:t>
            </a:r>
            <a:r>
              <a:rPr lang="da-DK" baseline="0" dirty="0" smtClean="0"/>
              <a:t> særligt de udfordrede elever</a:t>
            </a:r>
            <a:r>
              <a:rPr lang="da-DK" dirty="0" smtClean="0"/>
              <a:t> at have tænkt over, hvordan man arbejder bedste med prøven uden hjælpemidler i den digitale udgave. Denne elevgruppe skal hjælpes med en strategi. </a:t>
            </a:r>
          </a:p>
          <a:p>
            <a:pPr marL="0" indent="0">
              <a:buNone/>
            </a:pPr>
            <a:r>
              <a:rPr lang="da-DK" dirty="0" smtClean="0"/>
              <a:t>Er</a:t>
            </a:r>
            <a:r>
              <a:rPr lang="da-DK" baseline="0" dirty="0" smtClean="0"/>
              <a:t> man udfordret i matematik, kan det være en hjælp for nogle at tage sig lidt mere tid til det, man ved, man kan, og sikre, at man regner rigtigt. Opgaver, som man finder meget svære, skal ikke optage al tiden. </a:t>
            </a:r>
          </a:p>
          <a:p>
            <a:pPr marL="0" indent="0">
              <a:buNone/>
            </a:pPr>
            <a:endParaRPr lang="da-DK" baseline="0" dirty="0" smtClean="0"/>
          </a:p>
          <a:p>
            <a:pPr marL="0" indent="0">
              <a:buNone/>
            </a:pPr>
            <a:r>
              <a:rPr lang="da-DK" baseline="0" dirty="0" smtClean="0"/>
              <a:t>For nogle elever kan det være vanskeligt at bevare et overblik over opgavesættet, hvis der ”springes rundt” i sættet. Det kan betyde, at der er opgaver, de ikke får afgivet et svar til. Disse elever skal selvfølgelig hjælpes til at regne opgaverne i rækkefølgen fra nr. 1 til 50.</a:t>
            </a: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2285560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a:t>
            </a:r>
            <a:r>
              <a:rPr lang="da-DK" baseline="0" dirty="0" smtClean="0"/>
              <a:t> anbefales at eleverne benytter al tiden</a:t>
            </a:r>
            <a:r>
              <a:rPr lang="da-DK" dirty="0" smtClean="0"/>
              <a:t> til at arbejde med opgaverne og evt. tjekke svar. Dog kan eleverne aflevere besvarelsen, når de vil.</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1592107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Ca. 3 uger efter prøvens afholdelse får skolens leder/prøveansvarlige adgang til forløbsrapporten og elevernes karakterer. Når karakteren foreligger, skal eleven straks have oplyst sin karakter jf. prøvebekendtgørelsens § 56, stk. 1.</a:t>
            </a:r>
          </a:p>
          <a:p>
            <a:endParaRPr lang="da-DK" dirty="0" smtClean="0"/>
          </a:p>
          <a:p>
            <a:r>
              <a:rPr lang="da-DK" dirty="0" smtClean="0"/>
              <a:t>Du få adgang til dine elevers forløbsrapporter fra den digitale selvrettende prøve, når</a:t>
            </a:r>
            <a:r>
              <a:rPr lang="da-DK" baseline="0" dirty="0" smtClean="0"/>
              <a:t> </a:t>
            </a:r>
            <a:r>
              <a:rPr lang="da-DK" dirty="0" smtClean="0"/>
              <a:t>prøveresultaterne</a:t>
            </a:r>
            <a:r>
              <a:rPr lang="da-DK" baseline="0" dirty="0" smtClean="0"/>
              <a:t> er klar</a:t>
            </a:r>
            <a:r>
              <a:rPr lang="da-DK" dirty="0" smtClean="0"/>
              <a:t>. Du kan se, hvordan eleverne har svaret, og hvor mange point, de har fået </a:t>
            </a:r>
            <a:r>
              <a:rPr lang="da-DK" strike="noStrike" baseline="0" dirty="0" smtClean="0"/>
              <a:t>samt</a:t>
            </a:r>
            <a:r>
              <a:rPr lang="da-DK" dirty="0" smtClean="0"/>
              <a:t> deres karakter.</a:t>
            </a:r>
          </a:p>
          <a:p>
            <a:endParaRPr lang="da-DK" dirty="0" smtClean="0"/>
          </a:p>
          <a:p>
            <a:r>
              <a:rPr lang="da-DK" dirty="0" smtClean="0"/>
              <a:t>Du</a:t>
            </a:r>
            <a:r>
              <a:rPr lang="da-DK" baseline="0" dirty="0" smtClean="0"/>
              <a:t> kan som faglærer sammen med dit fagteam se ind i resultaterne og have en reflekterende samtale omkring resultatet. </a:t>
            </a:r>
          </a:p>
          <a:p>
            <a:r>
              <a:rPr lang="da-DK" baseline="0" dirty="0" smtClean="0"/>
              <a:t>Samtalen kan være med fokus på:</a:t>
            </a:r>
          </a:p>
          <a:p>
            <a:pPr marL="171450" indent="-171450">
              <a:buFont typeface="Arial" panose="020B0604020202020204" pitchFamily="34" charset="0"/>
              <a:buChar char="•"/>
            </a:pPr>
            <a:r>
              <a:rPr lang="da-DK" baseline="0" dirty="0" smtClean="0"/>
              <a:t>Er der fagområder, hvor eleverne generelt har mange fejl? Hvorfor netop det område?</a:t>
            </a:r>
          </a:p>
          <a:p>
            <a:pPr marL="171450" indent="-171450">
              <a:buFont typeface="Arial" panose="020B0604020202020204" pitchFamily="34" charset="0"/>
              <a:buChar char="•"/>
            </a:pPr>
            <a:r>
              <a:rPr lang="da-DK" baseline="0" dirty="0" smtClean="0"/>
              <a:t>Er der fagområder, hvor vi kan se eleverne viser høj faglighed? Hvorfor netop dette område?</a:t>
            </a:r>
          </a:p>
          <a:p>
            <a:pPr marL="171450" indent="-171450">
              <a:buFont typeface="Arial" panose="020B0604020202020204" pitchFamily="34" charset="0"/>
              <a:buChar char="•"/>
            </a:pPr>
            <a:r>
              <a:rPr lang="da-DK" baseline="0" dirty="0" smtClean="0"/>
              <a:t>Er der opgaver, som de fagligt stærke elever burde kunne løse med rigtigt svar? Hvorfor gør de det ikke?</a:t>
            </a:r>
          </a:p>
          <a:p>
            <a:pPr marL="171450" indent="-171450">
              <a:buFont typeface="Arial" panose="020B0604020202020204" pitchFamily="34" charset="0"/>
              <a:buChar char="•"/>
            </a:pPr>
            <a:r>
              <a:rPr lang="da-DK" baseline="0" dirty="0" smtClean="0"/>
              <a:t>Er der fagområder, som de fagligt udfordrede lykkes særlig godt med?</a:t>
            </a:r>
          </a:p>
          <a:p>
            <a:pPr marL="171450" indent="-171450">
              <a:buFont typeface="Arial" panose="020B0604020202020204" pitchFamily="34" charset="0"/>
              <a:buChar char="•"/>
            </a:pPr>
            <a:r>
              <a:rPr lang="da-DK" baseline="0" dirty="0" smtClean="0"/>
              <a:t>Er der fagområder, der skal have mere plads i undervisningen fremadrettet?</a:t>
            </a:r>
          </a:p>
          <a:p>
            <a:pPr marL="171450" indent="-171450">
              <a:buFont typeface="Arial" panose="020B0604020202020204" pitchFamily="34" charset="0"/>
              <a:buChar char="•"/>
            </a:pPr>
            <a:r>
              <a:rPr lang="da-DK" baseline="0" dirty="0" smtClean="0"/>
              <a:t>På hvilken måde kan prøveresultatet give anledning til at justere på prøveresultatet?</a:t>
            </a:r>
          </a:p>
          <a:p>
            <a:pPr marL="171450" indent="-171450">
              <a:buFont typeface="Arial" panose="020B0604020202020204" pitchFamily="34" charset="0"/>
              <a:buChar char="•"/>
            </a:pPr>
            <a:r>
              <a:rPr lang="da-DK" baseline="0" dirty="0" smtClean="0"/>
              <a:t>På hvilken måde kan de kommende årgange få viden fra netop årets prøve, og hvem sikrer, at det sker?</a:t>
            </a:r>
          </a:p>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2650175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smtClean="0"/>
              <a:t>Afsnittet har fokus på faglige elementer, hvor elever, der er </a:t>
            </a:r>
            <a:r>
              <a:rPr lang="da-DK" sz="1200" strike="noStrike" baseline="0" dirty="0" smtClean="0"/>
              <a:t>udfordrede</a:t>
            </a:r>
            <a:r>
              <a:rPr lang="da-DK" sz="1200" dirty="0" smtClean="0"/>
              <a:t> i matematik, med enkelte læringsgreb kan understøttes i deres faglige viden og læring.</a:t>
            </a:r>
          </a:p>
          <a:p>
            <a:pPr marL="0" indent="0">
              <a:buNone/>
            </a:pPr>
            <a:r>
              <a:rPr lang="da-DK" sz="1200" dirty="0" smtClean="0"/>
              <a:t>I denne del af forløbet, kan du med fordel lade dig inspirere til at udvælge de faglige nedslag, der kan være med til at forbedre elevernes muligheder for at lykkedes ved prøven uden hjælpemidler. </a:t>
            </a:r>
          </a:p>
          <a:p>
            <a:pPr marL="0" indent="0">
              <a:buNone/>
            </a:pPr>
            <a:r>
              <a:rPr lang="da-DK" sz="1200" dirty="0" smtClean="0"/>
              <a:t>De enkelte slides er tænkt som afsæt for undervisningen, og du kan med fordel supplere med flere eksempler og elevopgaver.</a:t>
            </a:r>
          </a:p>
          <a:p>
            <a:pPr marL="0" indent="0">
              <a:buNone/>
            </a:pPr>
            <a:endParaRPr lang="da-DK" sz="1200" dirty="0" smtClean="0"/>
          </a:p>
          <a:p>
            <a:pPr marL="0" indent="0">
              <a:buNone/>
            </a:pPr>
            <a:r>
              <a:rPr lang="da-DK" sz="1200" dirty="0" smtClean="0"/>
              <a:t>Tidsforbruget kan fastsættes til en lektion for hvert fagligt nedslag. Hertil kan det anbefales, at du vender tilbage og gentager de faglige pointer og strategier for elever,</a:t>
            </a:r>
            <a:r>
              <a:rPr lang="da-DK" sz="1200" baseline="0" dirty="0" smtClean="0"/>
              <a:t> der er udfordret i faget</a:t>
            </a:r>
            <a:r>
              <a:rPr lang="da-DK" sz="1200" dirty="0" smtClean="0"/>
              <a:t>.</a:t>
            </a:r>
          </a:p>
          <a:p>
            <a:endParaRPr lang="da-DK" dirty="0" smtClean="0"/>
          </a:p>
          <a:p>
            <a:r>
              <a:rPr lang="da-DK" dirty="0" smtClean="0"/>
              <a:t>Der er flest faglige nedslag i forbindelse med tal og algebra. Det skyldes, at området også</a:t>
            </a:r>
            <a:r>
              <a:rPr lang="da-DK" baseline="0" dirty="0" smtClean="0"/>
              <a:t> er repræsenteret med flest opgaver i prøvesættene. Herefter kommer geometri og statistik og sandsynlighed.</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2959889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fortælle om den regnestrategi, som de gør brug af.</a:t>
            </a:r>
          </a:p>
          <a:p>
            <a:endParaRPr lang="da-DK" b="1" dirty="0" smtClean="0"/>
          </a:p>
          <a:p>
            <a:endParaRPr lang="da-DK" b="1" dirty="0" smtClean="0"/>
          </a:p>
          <a:p>
            <a:r>
              <a:rPr lang="da-DK" b="1" dirty="0" smtClean="0"/>
              <a:t>Eksempel</a:t>
            </a:r>
            <a:r>
              <a:rPr lang="da-DK" b="1" baseline="0" dirty="0" smtClean="0"/>
              <a:t> p</a:t>
            </a:r>
            <a:r>
              <a:rPr lang="da-DK" b="1" dirty="0" smtClean="0"/>
              <a:t>lus: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(Papir og blyant er nødvendigt for at støtte regneprocessen).</a:t>
            </a:r>
          </a:p>
          <a:p>
            <a:endParaRPr lang="da-DK" b="1" dirty="0" smtClean="0"/>
          </a:p>
          <a:p>
            <a:pPr marL="0" indent="0">
              <a:buFont typeface="Arial" panose="020B0604020202020204" pitchFamily="34" charset="0"/>
              <a:buNone/>
            </a:pPr>
            <a:r>
              <a:rPr lang="da-DK" b="1" dirty="0" smtClean="0"/>
              <a:t>1072+4038</a:t>
            </a:r>
          </a:p>
          <a:p>
            <a:r>
              <a:rPr lang="da-DK" dirty="0" smtClean="0"/>
              <a:t>Knuse:</a:t>
            </a:r>
          </a:p>
          <a:p>
            <a:pPr marL="171450" indent="-171450">
              <a:buFont typeface="Arial" panose="020B0604020202020204" pitchFamily="34" charset="0"/>
              <a:buChar char="•"/>
            </a:pPr>
            <a:r>
              <a:rPr lang="da-DK" dirty="0" smtClean="0"/>
              <a:t>1072 =</a:t>
            </a:r>
            <a:r>
              <a:rPr lang="da-DK" baseline="0" dirty="0" smtClean="0"/>
              <a:t> 1000+70+2</a:t>
            </a:r>
          </a:p>
          <a:p>
            <a:pPr marL="171450" indent="-171450">
              <a:buFont typeface="Arial" panose="020B0604020202020204" pitchFamily="34" charset="0"/>
              <a:buChar char="•"/>
            </a:pPr>
            <a:r>
              <a:rPr lang="da-DK" baseline="0" dirty="0" smtClean="0"/>
              <a:t>4038 = 4000+30+8</a:t>
            </a:r>
          </a:p>
          <a:p>
            <a:r>
              <a:rPr lang="da-DK" baseline="0" dirty="0" smtClean="0"/>
              <a:t>Addition:</a:t>
            </a:r>
          </a:p>
          <a:p>
            <a:pPr marL="171450" indent="-171450">
              <a:buFont typeface="Arial" panose="020B0604020202020204" pitchFamily="34" charset="0"/>
              <a:buChar char="•"/>
            </a:pPr>
            <a:r>
              <a:rPr lang="da-DK" baseline="0" dirty="0" smtClean="0"/>
              <a:t>8+2=10</a:t>
            </a:r>
          </a:p>
          <a:p>
            <a:pPr marL="171450" indent="-171450">
              <a:buFont typeface="Arial" panose="020B0604020202020204" pitchFamily="34" charset="0"/>
              <a:buChar char="•"/>
            </a:pPr>
            <a:r>
              <a:rPr lang="da-DK" baseline="0" dirty="0" smtClean="0"/>
              <a:t>70+30=100</a:t>
            </a:r>
          </a:p>
          <a:p>
            <a:pPr marL="171450" indent="-171450">
              <a:buFont typeface="Arial" panose="020B0604020202020204" pitchFamily="34" charset="0"/>
              <a:buChar char="•"/>
            </a:pPr>
            <a:r>
              <a:rPr lang="da-DK" baseline="0" dirty="0" smtClean="0"/>
              <a:t>1000+4000=5000</a:t>
            </a:r>
          </a:p>
          <a:p>
            <a:r>
              <a:rPr lang="da-DK" baseline="0" dirty="0" smtClean="0"/>
              <a:t>Det hele samlet:</a:t>
            </a:r>
          </a:p>
          <a:p>
            <a:pPr marL="171450" indent="-171450">
              <a:buFont typeface="Arial" panose="020B0604020202020204" pitchFamily="34" charset="0"/>
              <a:buChar char="•"/>
            </a:pPr>
            <a:r>
              <a:rPr lang="da-DK" baseline="0" dirty="0" smtClean="0"/>
              <a:t>10+100+5000=</a:t>
            </a:r>
            <a:r>
              <a:rPr lang="da-DK" u="dbl" baseline="0" dirty="0" smtClean="0"/>
              <a:t>5110</a:t>
            </a:r>
            <a:r>
              <a:rPr lang="da-DK" baseline="0" dirty="0" smtClean="0"/>
              <a:t> </a:t>
            </a:r>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1" baseline="0" dirty="0" smtClean="0"/>
              <a:t>Eksempel minus: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smtClean="0"/>
              <a:t>(Papir og blyant er nødvendigt for at støtte regneprocessen)</a:t>
            </a:r>
          </a:p>
          <a:p>
            <a:pPr marL="0" indent="0">
              <a:buFont typeface="Arial" panose="020B0604020202020204" pitchFamily="34" charset="0"/>
              <a:buNone/>
            </a:pPr>
            <a:endParaRPr lang="da-DK" b="1" baseline="0" dirty="0" smtClean="0"/>
          </a:p>
          <a:p>
            <a:pPr marL="171450" indent="-171450">
              <a:buFont typeface="Arial" panose="020B0604020202020204" pitchFamily="34" charset="0"/>
              <a:buChar char="•"/>
            </a:pPr>
            <a:r>
              <a:rPr lang="da-DK" dirty="0" smtClean="0"/>
              <a:t>1024-996</a:t>
            </a:r>
          </a:p>
          <a:p>
            <a:r>
              <a:rPr lang="da-DK" dirty="0" smtClean="0"/>
              <a:t>Ændring i tallene</a:t>
            </a:r>
          </a:p>
          <a:p>
            <a:pPr marL="171450" indent="-171450">
              <a:buFont typeface="Arial" panose="020B0604020202020204" pitchFamily="34" charset="0"/>
              <a:buChar char="•"/>
            </a:pPr>
            <a:r>
              <a:rPr lang="da-DK" dirty="0" smtClean="0"/>
              <a:t>Jeg</a:t>
            </a:r>
            <a:r>
              <a:rPr lang="da-DK" baseline="0" dirty="0" smtClean="0"/>
              <a:t> trækker 1000 fra 1024 (1024-1000=24)</a:t>
            </a:r>
          </a:p>
          <a:p>
            <a:pPr marL="171450" indent="-171450">
              <a:buFont typeface="Arial" panose="020B0604020202020204" pitchFamily="34" charset="0"/>
              <a:buChar char="•"/>
            </a:pPr>
            <a:r>
              <a:rPr lang="da-DK" baseline="0" dirty="0" smtClean="0"/>
              <a:t>Når jeg trækker 1000 fra, har jeg trukket 4 for meget fra. Derfor plusser jeg 4 til de 24 (24+4=28)</a:t>
            </a:r>
          </a:p>
          <a:p>
            <a:pPr marL="171450" indent="-171450">
              <a:buFont typeface="Arial" panose="020B0604020202020204" pitchFamily="34" charset="0"/>
              <a:buChar char="•"/>
            </a:pPr>
            <a:r>
              <a:rPr lang="da-DK" u="dbl" baseline="0" dirty="0" smtClean="0"/>
              <a:t>Facit: 28</a:t>
            </a:r>
          </a:p>
          <a:p>
            <a:pPr marL="0" indent="0">
              <a:buFont typeface="Arial" panose="020B0604020202020204" pitchFamily="34" charset="0"/>
              <a:buNone/>
            </a:pPr>
            <a:endParaRPr lang="da-DK" u="dbl" baseline="0" dirty="0" smtClean="0"/>
          </a:p>
          <a:p>
            <a:pPr marL="0" indent="0">
              <a:buFont typeface="Arial" panose="020B0604020202020204" pitchFamily="34" charset="0"/>
              <a:buNone/>
            </a:pPr>
            <a:endParaRPr lang="da-DK" u="none"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3337773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fortælle, om den regnestrategi de gør brug af.</a:t>
            </a:r>
          </a:p>
          <a:p>
            <a:endParaRPr lang="da-DK" b="1" dirty="0" smtClean="0"/>
          </a:p>
          <a:p>
            <a:endParaRPr lang="da-DK" b="1" dirty="0" smtClean="0"/>
          </a:p>
          <a:p>
            <a:r>
              <a:rPr lang="da-DK" b="1" dirty="0" smtClean="0"/>
              <a:t>Eksempel</a:t>
            </a:r>
            <a:r>
              <a:rPr lang="da-DK" b="1" baseline="0" dirty="0" smtClean="0"/>
              <a:t> gange</a:t>
            </a:r>
            <a:r>
              <a:rPr lang="da-DK"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(Papir og blyant er nødvendigt for at støtte regneprocessen).</a:t>
            </a:r>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r>
              <a:rPr lang="da-DK" dirty="0" smtClean="0"/>
              <a:t>350*9</a:t>
            </a:r>
          </a:p>
          <a:p>
            <a:pPr marL="171450" indent="-171450">
              <a:buFont typeface="Arial" panose="020B0604020202020204" pitchFamily="34" charset="0"/>
              <a:buChar char="•"/>
            </a:pPr>
            <a:r>
              <a:rPr lang="da-DK" dirty="0" smtClean="0"/>
              <a:t>Du</a:t>
            </a:r>
            <a:r>
              <a:rPr lang="da-DK" baseline="0" dirty="0" smtClean="0"/>
              <a:t> kan ændre regnestykket til 350*10 og herefter fratrække 350, for du skulle jo kun have de 350*9</a:t>
            </a:r>
          </a:p>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r>
              <a:rPr lang="da-DK" baseline="0" dirty="0" smtClean="0"/>
              <a:t>12*250</a:t>
            </a:r>
          </a:p>
          <a:p>
            <a:pPr marL="171450" indent="-171450">
              <a:buFont typeface="Arial" panose="020B0604020202020204" pitchFamily="34" charset="0"/>
              <a:buChar char="•"/>
            </a:pPr>
            <a:r>
              <a:rPr lang="da-DK" baseline="0" dirty="0" smtClean="0"/>
              <a:t>Du kan tage 10*250 og så addere 500 (2*250), som mangler</a:t>
            </a:r>
            <a:endParaRPr lang="da-DK" dirty="0" smtClean="0"/>
          </a:p>
          <a:p>
            <a:endParaRPr lang="da-DK" dirty="0" smtClean="0"/>
          </a:p>
          <a:p>
            <a:r>
              <a:rPr lang="da-DK" b="1" dirty="0" smtClean="0"/>
              <a:t>Eksempel</a:t>
            </a:r>
            <a:r>
              <a:rPr lang="da-DK" b="1" baseline="0" dirty="0" smtClean="0"/>
              <a:t> division</a:t>
            </a:r>
            <a:r>
              <a:rPr lang="da-DK"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(Papir og blyant er nødvendigt for at støtte regneprocessen)</a:t>
            </a:r>
          </a:p>
          <a:p>
            <a:endParaRPr lang="da-DK"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t>7021:7=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aseline="0" dirty="0" smtClean="0"/>
              <a:t>Du kan tegne 7 personer, der skal dele 7021 kr. Pengene kan hertil tegnes og uddeles ligeligt.</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2960316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fortælle, om den ligningsstrategi de gør brug af.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Elever, der finder ligninger svære, har</a:t>
            </a:r>
            <a:r>
              <a:rPr lang="da-DK" b="0" baseline="0" dirty="0" smtClean="0"/>
              <a:t> </a:t>
            </a:r>
            <a:r>
              <a:rPr lang="da-DK" b="0" dirty="0" smtClean="0"/>
              <a:t>ofte svært ved at huske metoder</a:t>
            </a:r>
            <a:r>
              <a:rPr lang="da-DK" b="0" baseline="0" dirty="0" smtClean="0"/>
              <a:t> og regler for ligningsregning.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Der kan med fordel arbejdes med at gøre det tydeligt, hvad der egentlig står i ligningen.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Eksempel: 2x – 7 = 11</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(Papir og blyant er nødvendigt for at støtte regneprocessen).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r>
              <a:rPr lang="da-DK" dirty="0" smtClean="0"/>
              <a:t>2x skal være 7 større end 11 kan man se.</a:t>
            </a:r>
          </a:p>
          <a:p>
            <a:r>
              <a:rPr lang="da-DK" dirty="0" smtClean="0"/>
              <a:t>Dvs.</a:t>
            </a:r>
            <a:r>
              <a:rPr lang="da-DK" baseline="0" dirty="0" smtClean="0"/>
              <a:t> at 2x skal være 11+7=18</a:t>
            </a:r>
          </a:p>
          <a:p>
            <a:r>
              <a:rPr lang="da-DK" baseline="0" dirty="0" smtClean="0"/>
              <a:t>Når 2x=18 så må x=9</a:t>
            </a:r>
          </a:p>
          <a:p>
            <a:endParaRPr lang="da-DK" baseline="0" dirty="0" smtClean="0"/>
          </a:p>
          <a:p>
            <a:r>
              <a:rPr lang="da-DK" b="1" baseline="0" dirty="0" smtClean="0"/>
              <a:t>Afprøv om det er rigtigt</a:t>
            </a:r>
            <a:endParaRPr lang="da-DK" baseline="0" dirty="0" smtClean="0"/>
          </a:p>
          <a:p>
            <a:r>
              <a:rPr lang="da-DK" dirty="0" smtClean="0"/>
              <a:t>2*9 – 7 = 11</a:t>
            </a:r>
          </a:p>
          <a:p>
            <a:r>
              <a:rPr lang="da-DK" dirty="0" smtClean="0"/>
              <a:t>18 – 7 = 11</a:t>
            </a:r>
          </a:p>
          <a:p>
            <a:r>
              <a:rPr lang="da-DK" dirty="0" smtClean="0"/>
              <a:t>11=11</a:t>
            </a:r>
          </a:p>
          <a:p>
            <a:r>
              <a:rPr lang="da-DK" u="dbl" strike="noStrike" dirty="0" smtClean="0"/>
              <a:t>9</a:t>
            </a:r>
            <a:r>
              <a:rPr lang="da-DK" u="dbl" strike="noStrike" baseline="0" dirty="0" smtClean="0"/>
              <a:t> </a:t>
            </a:r>
            <a:r>
              <a:rPr lang="da-DK" u="dbl" strike="noStrike" dirty="0" smtClean="0"/>
              <a:t>er det rigtige svar</a:t>
            </a:r>
          </a:p>
          <a:p>
            <a:endParaRPr lang="da-DK" baseline="0" dirty="0" smtClean="0"/>
          </a:p>
          <a:p>
            <a:r>
              <a:rPr lang="da-DK" baseline="0" dirty="0" smtClean="0"/>
              <a:t>Lad eleverne gætte og prøve svar i simple ligninger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172100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smtClean="0"/>
                  <a:t>Du kan med fordel supplere med flere eksempler og elevopgaver, som eleverne kan arbejde</a:t>
                </a:r>
                <a:r>
                  <a:rPr lang="da-DK" sz="1800" baseline="0" dirty="0" smtClean="0"/>
                  <a:t> med</a:t>
                </a:r>
                <a:r>
                  <a:rPr lang="da-DK" sz="1800" dirty="0" smtClean="0"/>
                  <a:t>. Lad evt. eleverne arbejde i makkerpar og lad dem fortælle, om den ligningsstrategi de gør brug af. </a:t>
                </a:r>
                <a:r>
                  <a:rPr lang="da-DK" sz="1800" baseline="0" dirty="0" smtClean="0"/>
                  <a:t>(Papir og blyant er nødvendigt for at støtte regneprocessen).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smtClean="0"/>
              </a:p>
              <a:p>
                <a:pPr marL="0" indent="0">
                  <a:buNone/>
                </a:pPr>
                <a:endParaRPr lang="da-DK" sz="1800" i="1" dirty="0" smtClean="0">
                  <a:latin typeface="Cambria Math" panose="02040503050406030204" pitchFamily="18" charset="0"/>
                </a:endParaRPr>
              </a:p>
              <a:p>
                <a:pPr marL="0" indent="0">
                  <a:buNone/>
                </a:pPr>
                <a14:m>
                  <m:oMath xmlns:m="http://schemas.openxmlformats.org/officeDocument/2006/math">
                    <m:f>
                      <m:fPr>
                        <m:ctrlPr>
                          <a:rPr lang="da-DK" sz="1800" i="1" smtClean="0">
                            <a:latin typeface="Cambria Math" panose="02040503050406030204" pitchFamily="18" charset="0"/>
                          </a:rPr>
                        </m:ctrlPr>
                      </m:fPr>
                      <m:num>
                        <m:r>
                          <a:rPr lang="da-DK" sz="1800" b="0" i="1" smtClean="0">
                            <a:latin typeface="Cambria Math" panose="02040503050406030204" pitchFamily="18" charset="0"/>
                          </a:rPr>
                          <m:t>18</m:t>
                        </m:r>
                      </m:num>
                      <m:den>
                        <m:r>
                          <a:rPr lang="da-DK" sz="1800" b="0" i="1" smtClean="0">
                            <a:latin typeface="Cambria Math" panose="02040503050406030204" pitchFamily="18" charset="0"/>
                          </a:rPr>
                          <m:t>𝑥</m:t>
                        </m:r>
                      </m:den>
                    </m:f>
                  </m:oMath>
                </a14:m>
                <a:r>
                  <a:rPr lang="da-DK" dirty="0" smtClean="0"/>
                  <a:t> skal være 6 fordi 6–2=4</a:t>
                </a:r>
              </a:p>
              <a:p>
                <a:pPr marL="0" indent="0">
                  <a:buNone/>
                </a:pPr>
                <a:r>
                  <a:rPr lang="da-DK" dirty="0" smtClean="0"/>
                  <a:t>18 divideret med et x skal give 6</a:t>
                </a:r>
              </a:p>
              <a:p>
                <a:pPr marL="0" indent="0">
                  <a:buNone/>
                </a:pPr>
                <a:r>
                  <a:rPr lang="da-DK" dirty="0" smtClean="0"/>
                  <a:t>18 : 3=6</a:t>
                </a:r>
              </a:p>
              <a:p>
                <a:pPr marL="0" indent="0">
                  <a:buNone/>
                </a:pPr>
                <a:r>
                  <a:rPr lang="da-DK" dirty="0" smtClean="0"/>
                  <a:t>X=6</a:t>
                </a:r>
              </a:p>
              <a:p>
                <a:endParaRPr lang="da-DK" dirty="0" smtClean="0"/>
              </a:p>
              <a:p>
                <a:r>
                  <a:rPr lang="da-DK" dirty="0" smtClean="0"/>
                  <a:t>Lav tilsvarende opgaver:</a:t>
                </a:r>
              </a:p>
              <a:p>
                <a:r>
                  <a:rPr lang="da-DK" dirty="0" smtClean="0"/>
                  <a:t>36/x+5=11</a:t>
                </a:r>
              </a:p>
              <a:p>
                <a:r>
                  <a:rPr lang="da-DK" dirty="0" smtClean="0"/>
                  <a:t>3x/2+1=7</a:t>
                </a:r>
              </a:p>
              <a:p>
                <a:endParaRPr lang="da-DK" dirty="0" smtClean="0"/>
              </a:p>
              <a:p>
                <a:r>
                  <a:rPr lang="da-DK" dirty="0" smtClean="0"/>
                  <a:t>Kan</a:t>
                </a:r>
                <a:r>
                  <a:rPr lang="da-DK" baseline="0" dirty="0" smtClean="0"/>
                  <a:t> opfattes som meget svære for nogle elever.</a:t>
                </a:r>
                <a:endParaRPr lang="da-DK" dirty="0"/>
              </a:p>
            </p:txBody>
          </p:sp>
        </mc:Choice>
        <mc:Fallback xmlns="">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smtClean="0"/>
                  <a:t>Du kan med fordel supplere med flere eksempler og elevopgaver, som eleverne kan arbejde</a:t>
                </a:r>
                <a:r>
                  <a:rPr lang="da-DK" sz="1800" baseline="0" dirty="0" smtClean="0"/>
                  <a:t> med</a:t>
                </a:r>
                <a:r>
                  <a:rPr lang="da-DK" sz="1800" dirty="0" smtClean="0"/>
                  <a:t>. Lad evt. eleverne arbejde i makkerpar og lad dem fortælle, om den ligningsstrategi de gør brug af.</a:t>
                </a:r>
              </a:p>
              <a:p>
                <a:pPr marL="0" indent="0">
                  <a:buNone/>
                </a:pPr>
                <a:endParaRPr lang="da-DK" sz="1800" i="1" dirty="0" smtClean="0">
                  <a:latin typeface="Cambria Math" panose="02040503050406030204" pitchFamily="18" charset="0"/>
                </a:endParaRPr>
              </a:p>
              <a:p>
                <a:pPr marL="0" indent="0">
                  <a:buNone/>
                </a:pPr>
                <a:r>
                  <a:rPr lang="da-DK" sz="1800" b="0" i="0" smtClean="0">
                    <a:latin typeface="Cambria Math" panose="02040503050406030204" pitchFamily="18" charset="0"/>
                  </a:rPr>
                  <a:t>18</a:t>
                </a:r>
                <a:r>
                  <a:rPr lang="da-DK" sz="1800" b="0" i="0" smtClean="0">
                    <a:latin typeface="Cambria Math" panose="02040503050406030204" pitchFamily="18" charset="0"/>
                  </a:rPr>
                  <a:t>/</a:t>
                </a:r>
                <a:r>
                  <a:rPr lang="da-DK" sz="1800" b="0" i="0" smtClean="0">
                    <a:latin typeface="Cambria Math" panose="02040503050406030204" pitchFamily="18" charset="0"/>
                  </a:rPr>
                  <a:t>𝑥</a:t>
                </a:r>
                <a:r>
                  <a:rPr lang="da-DK" dirty="0" smtClean="0"/>
                  <a:t> skal være 6 fordi 6–2=4</a:t>
                </a:r>
              </a:p>
              <a:p>
                <a:pPr marL="0" indent="0">
                  <a:buNone/>
                </a:pPr>
                <a:r>
                  <a:rPr lang="da-DK" dirty="0" smtClean="0"/>
                  <a:t>18 divideret med et x skal give 6</a:t>
                </a:r>
              </a:p>
              <a:p>
                <a:pPr marL="0" indent="0">
                  <a:buNone/>
                </a:pPr>
                <a:r>
                  <a:rPr lang="da-DK" dirty="0" smtClean="0"/>
                  <a:t>18 : 3=6</a:t>
                </a:r>
                <a:endParaRPr lang="da-DK" dirty="0" smtClean="0"/>
              </a:p>
              <a:p>
                <a:pPr marL="0" indent="0">
                  <a:buNone/>
                </a:pPr>
                <a:r>
                  <a:rPr lang="da-DK" dirty="0" smtClean="0"/>
                  <a:t>X=6</a:t>
                </a:r>
                <a:endParaRPr lang="da-DK" dirty="0" smtClean="0"/>
              </a:p>
              <a:p>
                <a:endParaRPr lang="da-DK" dirty="0" smtClean="0"/>
              </a:p>
              <a:p>
                <a:r>
                  <a:rPr lang="da-DK" dirty="0" smtClean="0"/>
                  <a:t>Lav tilsvarende opgaver:</a:t>
                </a:r>
              </a:p>
              <a:p>
                <a:r>
                  <a:rPr lang="da-DK" dirty="0" smtClean="0"/>
                  <a:t>36/x+5=11</a:t>
                </a:r>
              </a:p>
              <a:p>
                <a:r>
                  <a:rPr lang="da-DK" dirty="0" smtClean="0"/>
                  <a:t>3x/2+1=7</a:t>
                </a:r>
              </a:p>
              <a:p>
                <a:endParaRPr lang="da-DK" dirty="0" smtClean="0"/>
              </a:p>
              <a:p>
                <a:r>
                  <a:rPr lang="da-DK" dirty="0" smtClean="0"/>
                  <a:t>Kan</a:t>
                </a:r>
                <a:r>
                  <a:rPr lang="da-DK" baseline="0" dirty="0" smtClean="0"/>
                  <a:t> opfattes som svær for nogle elever – væg så ikke fokus på denne type ligninger.</a:t>
                </a:r>
                <a:endParaRPr lang="da-DK" dirty="0"/>
              </a:p>
            </p:txBody>
          </p:sp>
        </mc:Fallback>
      </mc:AlternateContent>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1495963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fortælle, om den</a:t>
            </a:r>
            <a:r>
              <a:rPr lang="da-DK" sz="1200" baseline="0" dirty="0" smtClean="0"/>
              <a:t> regnerækkefølgen </a:t>
            </a:r>
            <a:r>
              <a:rPr lang="da-DK" sz="1200" dirty="0" smtClean="0"/>
              <a:t>de gør brug af. </a:t>
            </a:r>
            <a:r>
              <a:rPr lang="da-DK" sz="1200" baseline="0" dirty="0" smtClean="0"/>
              <a:t>(Papir og blyant er nødvendigt for at støtte regneprocessen).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smtClean="0"/>
              <a:t>Hvorfor</a:t>
            </a:r>
            <a:r>
              <a:rPr lang="da-DK" u="none" baseline="0" dirty="0" smtClean="0"/>
              <a:t> denne huskeregel?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u="sng" dirty="0" smtClean="0"/>
              <a:t>Prik-regning før streg-regning</a:t>
            </a:r>
            <a:endParaRPr lang="da-DK"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smtClean="0"/>
              <a:t>Prik-regning</a:t>
            </a:r>
            <a:r>
              <a:rPr lang="da-DK" dirty="0" smtClean="0"/>
              <a:t> er gange og dividere ( lavet af prikker * og </a:t>
            </a:r>
            <a:r>
              <a:rPr lang="da-DK" dirty="0" smtClean="0">
                <a:sym typeface="Wingdings" panose="05000000000000000000" pitchFamily="2" charset="2"/>
              </a:rPr>
              <a:t>:) og </a:t>
            </a:r>
            <a:r>
              <a:rPr lang="da-DK" u="sng" dirty="0" smtClean="0">
                <a:sym typeface="Wingdings" panose="05000000000000000000" pitchFamily="2" charset="2"/>
              </a:rPr>
              <a:t>streg-regning</a:t>
            </a:r>
            <a:r>
              <a:rPr lang="da-DK" dirty="0" smtClean="0">
                <a:sym typeface="Wingdings" panose="05000000000000000000" pitchFamily="2" charset="2"/>
              </a:rPr>
              <a:t> er plus og minus (lavet af streger</a:t>
            </a:r>
            <a:r>
              <a:rPr lang="da-DK" baseline="0" dirty="0" smtClean="0">
                <a:sym typeface="Wingdings" panose="05000000000000000000" pitchFamily="2" charset="2"/>
              </a:rPr>
              <a:t> </a:t>
            </a:r>
            <a:r>
              <a:rPr lang="da-DK" dirty="0" smtClean="0">
                <a:sym typeface="Wingdings" panose="05000000000000000000" pitchFamily="2" charset="2"/>
              </a:rPr>
              <a:t>+ og -)</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88217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446182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a:t>
            </a:r>
            <a:r>
              <a:rPr lang="da-DK" sz="1200" baseline="0" dirty="0" smtClean="0"/>
              <a:t> lade elever lave</a:t>
            </a:r>
            <a:r>
              <a:rPr lang="da-DK" sz="1200" dirty="0" smtClean="0"/>
              <a:t> eksempler og</a:t>
            </a:r>
            <a:r>
              <a:rPr lang="da-DK" sz="1200" baseline="0" dirty="0" smtClean="0"/>
              <a:t> opgaver, som de sammen kigger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t>Potens kan hertil præsenteres i opgaver med regningsarternes hierarki.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Det er vigtigt at sikre, at alle elever kan skrive hævet skrift eller ^ som benyttes ved potens på deres computer.</a:t>
            </a:r>
            <a:endParaRPr lang="da-DK" sz="1200"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39</a:t>
            </a:fld>
            <a:endParaRPr lang="en-GB"/>
          </a:p>
        </p:txBody>
      </p:sp>
    </p:spTree>
    <p:extLst>
      <p:ext uri="{BB962C8B-B14F-4D97-AF65-F5344CB8AC3E}">
        <p14:creationId xmlns:p14="http://schemas.microsoft.com/office/powerpoint/2010/main" val="134968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fortælle om de</a:t>
            </a:r>
            <a:r>
              <a:rPr lang="da-DK" sz="1200" baseline="0" dirty="0" smtClean="0"/>
              <a:t> strategier, </a:t>
            </a:r>
            <a:r>
              <a:rPr lang="da-DK" sz="1200" dirty="0" smtClean="0"/>
              <a:t>de gør brug af. </a:t>
            </a:r>
            <a:r>
              <a:rPr lang="da-DK" sz="1200" baseline="0" dirty="0" smtClean="0"/>
              <a:t>(Papir og blyant er nødvendigt for at støtte regneprocessen).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endParaRPr lang="da-DK" b="1" dirty="0" smtClean="0"/>
          </a:p>
          <a:p>
            <a:r>
              <a:rPr lang="da-DK" b="1" dirty="0" smtClean="0"/>
              <a:t>Vis eleverne eksempler</a:t>
            </a:r>
            <a:r>
              <a:rPr lang="da-DK" b="1" baseline="0" dirty="0" smtClean="0"/>
              <a:t> som:</a:t>
            </a:r>
          </a:p>
          <a:p>
            <a:r>
              <a:rPr lang="da-DK" baseline="0" dirty="0" smtClean="0"/>
              <a:t>24 % af 250</a:t>
            </a:r>
          </a:p>
          <a:p>
            <a:r>
              <a:rPr lang="da-DK" baseline="0" dirty="0" smtClean="0"/>
              <a:t>24% af 100 ved du er 24</a:t>
            </a:r>
          </a:p>
          <a:p>
            <a:r>
              <a:rPr lang="da-DK" baseline="0" dirty="0" smtClean="0"/>
              <a:t>Derfor er 24% af 200 regnestykket 24+24</a:t>
            </a:r>
          </a:p>
          <a:p>
            <a:r>
              <a:rPr lang="da-DK" baseline="0" dirty="0" smtClean="0"/>
              <a:t>Så mangler du 24% af 50 og det må være det halve af 24 og derfor 12</a:t>
            </a:r>
          </a:p>
          <a:p>
            <a:r>
              <a:rPr lang="da-DK" baseline="0" dirty="0" smtClean="0"/>
              <a:t>48+12=60</a:t>
            </a:r>
          </a:p>
          <a:p>
            <a:r>
              <a:rPr lang="da-DK" u="sng" baseline="0" dirty="0" smtClean="0"/>
              <a:t>Resultatet er 60</a:t>
            </a:r>
          </a:p>
          <a:p>
            <a:endParaRPr lang="da-DK" u="sng" baseline="0" dirty="0" smtClean="0"/>
          </a:p>
          <a:p>
            <a:endParaRPr lang="da-DK" u="sng"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40</a:t>
            </a:fld>
            <a:endParaRPr lang="en-GB"/>
          </a:p>
        </p:txBody>
      </p:sp>
    </p:spTree>
    <p:extLst>
      <p:ext uri="{BB962C8B-B14F-4D97-AF65-F5344CB8AC3E}">
        <p14:creationId xmlns:p14="http://schemas.microsoft.com/office/powerpoint/2010/main" val="500116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eksempler og elevopgaver, som eleverne kan arbejde</a:t>
            </a:r>
            <a:r>
              <a:rPr lang="da-DK" sz="1200" baseline="0" dirty="0" smtClean="0"/>
              <a:t> med</a:t>
            </a:r>
            <a:r>
              <a:rPr lang="da-DK" sz="1200" dirty="0" smtClean="0"/>
              <a:t>. Lad evt. eleverne arbejde i makkerpar og lad den fortælle om de</a:t>
            </a:r>
            <a:r>
              <a:rPr lang="da-DK" sz="1200" baseline="0" dirty="0" smtClean="0"/>
              <a:t> strategier, </a:t>
            </a:r>
            <a:r>
              <a:rPr lang="da-DK" sz="1200" dirty="0" smtClean="0"/>
              <a:t>de gør brug. </a:t>
            </a:r>
            <a:r>
              <a:rPr lang="da-DK" sz="1200" baseline="0" dirty="0" smtClean="0"/>
              <a:t>(Papir og blyant er nødvendigt for at støtte regneprocessen).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41</a:t>
            </a:fld>
            <a:endParaRPr lang="en-GB"/>
          </a:p>
        </p:txBody>
      </p:sp>
    </p:spTree>
    <p:extLst>
      <p:ext uri="{BB962C8B-B14F-4D97-AF65-F5344CB8AC3E}">
        <p14:creationId xmlns:p14="http://schemas.microsoft.com/office/powerpoint/2010/main" val="716655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den fortælle om de</a:t>
            </a:r>
            <a:r>
              <a:rPr lang="da-DK" sz="1200" baseline="0" dirty="0" smtClean="0"/>
              <a:t> strategier, </a:t>
            </a:r>
            <a:r>
              <a:rPr lang="da-DK" sz="1200" dirty="0" smtClean="0"/>
              <a:t>de gør brug af. </a:t>
            </a:r>
            <a:r>
              <a:rPr lang="da-DK" sz="1200" baseline="0" dirty="0" smtClean="0"/>
              <a:t>(Papir og blyant er nødvendigt for at støtte regneprocessen).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endParaRPr lang="da-DK" b="1" dirty="0" smtClean="0"/>
          </a:p>
          <a:p>
            <a:r>
              <a:rPr lang="da-DK" b="1" dirty="0" smtClean="0"/>
              <a:t>Opgaveeksempler:</a:t>
            </a:r>
          </a:p>
          <a:p>
            <a:r>
              <a:rPr lang="da-DK" dirty="0" smtClean="0"/>
              <a:t>Karl cykler 4 km, når han skal til svømning.</a:t>
            </a:r>
          </a:p>
          <a:p>
            <a:pPr marL="171450" indent="-171450">
              <a:buFont typeface="Arial" panose="020B0604020202020204" pitchFamily="34" charset="0"/>
              <a:buChar char="•"/>
            </a:pPr>
            <a:r>
              <a:rPr lang="da-DK" dirty="0" smtClean="0"/>
              <a:t>Hvor stor er Karls gennemsnitsfart, hvis han cykler til svømning på 15 min.?</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dirty="0" smtClean="0"/>
              <a:t>Du</a:t>
            </a:r>
            <a:r>
              <a:rPr lang="da-DK" baseline="0" dirty="0" smtClean="0"/>
              <a:t> kan med fordel knytte sprog på opgaven nedenfor, og flere vil kunne se strategien i løsningsmetoden.</a:t>
            </a:r>
          </a:p>
          <a:p>
            <a:pPr marL="0" indent="0">
              <a:buFont typeface="Arial" panose="020B0604020202020204" pitchFamily="34" charset="0"/>
              <a:buNone/>
            </a:pPr>
            <a:r>
              <a:rPr lang="da-DK" dirty="0" smtClean="0"/>
              <a:t>Karl cykler 5 km, når han skal i skole.</a:t>
            </a:r>
          </a:p>
          <a:p>
            <a:pPr marL="171450" indent="-171450">
              <a:buFont typeface="Arial" panose="020B0604020202020204" pitchFamily="34" charset="0"/>
              <a:buChar char="•"/>
            </a:pPr>
            <a:r>
              <a:rPr lang="da-DK" dirty="0" smtClean="0"/>
              <a:t>Hvor mange minutter tager det for Karl at cykle til skole, hvis han cykler med en gennemsnitsfart på 25 km/t?</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dirty="0" smtClean="0"/>
              <a:t>Han når 25 km på en time</a:t>
            </a:r>
            <a:r>
              <a:rPr lang="da-DK" baseline="0" dirty="0" smtClean="0"/>
              <a:t> dvs. 25 km på 60 minutter. Herefter benyttes forholdsregning. 25 km skal deles med 5 for at få de 5 km, derfor skal de 60 min også deles i 5. dvs. 12 minutter</a:t>
            </a:r>
            <a:endParaRPr lang="da-DK" dirty="0" smtClean="0"/>
          </a:p>
          <a:p>
            <a:pPr marL="0" indent="0">
              <a:buFont typeface="Arial" panose="020B0604020202020204" pitchFamily="34" charset="0"/>
              <a:buNone/>
            </a:pPr>
            <a:endParaRPr lang="da-DK" dirty="0" smtClean="0"/>
          </a:p>
          <a:p>
            <a:pPr marL="0" indent="0">
              <a:buFont typeface="Arial" panose="020B0604020202020204" pitchFamily="34" charset="0"/>
              <a:buNone/>
            </a:pPr>
            <a:r>
              <a:rPr lang="da-DK" b="1" dirty="0" smtClean="0"/>
              <a:t>Lignende</a:t>
            </a:r>
            <a:r>
              <a:rPr lang="da-DK" b="1" baseline="0" dirty="0" smtClean="0"/>
              <a:t> opgave:</a:t>
            </a:r>
            <a:endParaRPr lang="da-DK" b="1" dirty="0" smtClean="0"/>
          </a:p>
          <a:p>
            <a:pPr marL="0" indent="0">
              <a:buFont typeface="Arial" panose="020B0604020202020204" pitchFamily="34" charset="0"/>
              <a:buNone/>
            </a:pPr>
            <a:r>
              <a:rPr lang="da-DK" dirty="0" smtClean="0"/>
              <a:t>Mikkel cykler 5 km på 15 minutter.</a:t>
            </a:r>
          </a:p>
          <a:p>
            <a:pPr marL="171450" indent="-171450">
              <a:buFont typeface="Arial" panose="020B0604020202020204" pitchFamily="34" charset="0"/>
              <a:buChar char="•"/>
            </a:pPr>
            <a:r>
              <a:rPr lang="da-DK" dirty="0" smtClean="0"/>
              <a:t>Hvor stor er Mikkels gennemsnitsfart? km/t </a:t>
            </a:r>
          </a:p>
          <a:p>
            <a:pPr marL="0" indent="0">
              <a:buFont typeface="Arial" panose="020B0604020202020204" pitchFamily="34" charset="0"/>
              <a:buNone/>
            </a:pPr>
            <a:endParaRPr lang="da-DK" dirty="0" smtClean="0"/>
          </a:p>
          <a:p>
            <a:pPr marL="0" indent="0">
              <a:buFont typeface="Arial" panose="020B0604020202020204" pitchFamily="34" charset="0"/>
              <a:buNone/>
            </a:pPr>
            <a:r>
              <a:rPr lang="da-DK" dirty="0" smtClean="0"/>
              <a:t>Luna cykler med en gennemsnitsfart på 18 km/t. </a:t>
            </a:r>
          </a:p>
          <a:p>
            <a:pPr marL="171450" indent="-171450">
              <a:buFont typeface="Arial" panose="020B0604020202020204" pitchFamily="34" charset="0"/>
              <a:buChar char="•"/>
            </a:pPr>
            <a:r>
              <a:rPr lang="da-DK" dirty="0" smtClean="0"/>
              <a:t>Hvor langt cykler Luna på 40 minutter?</a:t>
            </a:r>
          </a:p>
          <a:p>
            <a:pPr marL="0" indent="0">
              <a:buNone/>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42</a:t>
            </a:fld>
            <a:endParaRPr lang="en-GB"/>
          </a:p>
        </p:txBody>
      </p:sp>
    </p:spTree>
    <p:extLst>
      <p:ext uri="{BB962C8B-B14F-4D97-AF65-F5344CB8AC3E}">
        <p14:creationId xmlns:p14="http://schemas.microsoft.com/office/powerpoint/2010/main" val="3976486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I</a:t>
            </a:r>
            <a:r>
              <a:rPr lang="da-DK" baseline="0" dirty="0" smtClean="0"/>
              <a:t> emnet geometri er fagsproget vigtigt og afgørende. Det kan være svært for elever at huske betydningerne af de geometriske </a:t>
            </a:r>
            <a:r>
              <a:rPr lang="da-DK" baseline="0" dirty="0" err="1" smtClean="0"/>
              <a:t>fagord</a:t>
            </a:r>
            <a:r>
              <a:rPr lang="da-DK" baseline="0" dirty="0" smtClean="0"/>
              <a:t>. Idet teksten i opgaverne er meget kort, er det afgørende, at eleverne forstår alle ordene for at kunne skabe en sammenhæng i opgaven og heraf en forståelse.</a:t>
            </a:r>
          </a:p>
          <a:p>
            <a:pPr marL="0" inden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Af data fra tidligere års prøver kan ses, at geometri er det fagområde, hvor fejlprocenten er høj.  Man må antage, at det faglige område geometri, også må være svært for de fagligt udfordrede elever. Derfor kan og skal der gøres faglige overvejelser om, på hvilket niveau og med hvilket afsæt, der skal arbejdes med geometrien samt i hvilket omfang. </a:t>
            </a:r>
          </a:p>
          <a:p>
            <a:pPr marL="0" indent="0">
              <a:buNone/>
            </a:pPr>
            <a:endParaRPr lang="da-DK" baseline="0" dirty="0" smtClean="0"/>
          </a:p>
          <a:p>
            <a:pPr marL="0" indent="0">
              <a:buNone/>
            </a:pPr>
            <a:endParaRPr lang="da-DK" baseline="0" dirty="0" smtClean="0"/>
          </a:p>
          <a:p>
            <a:pPr marL="0" indent="0">
              <a:buNone/>
            </a:pPr>
            <a:endParaRPr lang="da-DK" baseline="0" dirty="0" smtClean="0"/>
          </a:p>
          <a:p>
            <a:pPr marL="0" indent="0">
              <a:buNone/>
            </a:pPr>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43</a:t>
            </a:fld>
            <a:endParaRPr lang="en-GB"/>
          </a:p>
        </p:txBody>
      </p:sp>
    </p:spTree>
    <p:extLst>
      <p:ext uri="{BB962C8B-B14F-4D97-AF65-F5344CB8AC3E}">
        <p14:creationId xmlns:p14="http://schemas.microsoft.com/office/powerpoint/2010/main" val="3330278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Omsætning har</a:t>
            </a:r>
            <a:r>
              <a:rPr lang="da-DK" baseline="0" dirty="0" smtClean="0"/>
              <a:t> været</a:t>
            </a:r>
            <a:r>
              <a:rPr lang="da-DK" dirty="0" smtClean="0"/>
              <a:t> repræsenteret</a:t>
            </a:r>
            <a:r>
              <a:rPr lang="da-DK" baseline="0" dirty="0" smtClean="0"/>
              <a:t> i opgavesættene i mange år.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Fagligt svage elever kan med lille viden og få greb måske svare på to ud af de fire opgave. Dette ses af data fra tidligere </a:t>
            </a:r>
            <a:r>
              <a:rPr lang="da-DK" baseline="0" dirty="0" err="1" smtClean="0"/>
              <a:t>prøveår</a:t>
            </a:r>
            <a:r>
              <a:rPr lang="da-DK" baseline="0" dirty="0" smtClean="0"/>
              <a:t>.</a:t>
            </a:r>
            <a:endParaRPr lang="da-DK" dirty="0" smtClean="0"/>
          </a:p>
          <a:p>
            <a:endParaRPr lang="da-DK" baseline="0" dirty="0" smtClean="0"/>
          </a:p>
          <a:p>
            <a:r>
              <a:rPr lang="da-DK" baseline="0" dirty="0" smtClean="0"/>
              <a:t>Dette er et område af geometri og måling, hvor der med fordel kan være et fokus, og hvor du med enkle greb kan hjælpe eleverne på vej til at svare kvalificeret.</a:t>
            </a:r>
          </a:p>
          <a:p>
            <a:endParaRPr lang="da-DK" baseline="0" dirty="0" smtClean="0"/>
          </a:p>
          <a:p>
            <a:r>
              <a:rPr lang="da-DK" dirty="0" smtClean="0"/>
              <a:t>Omsætninger</a:t>
            </a:r>
            <a:r>
              <a:rPr lang="da-DK" baseline="0" dirty="0" smtClean="0"/>
              <a:t> på denne slides kan tilføjes eller fjernes.</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fortælle om de</a:t>
            </a:r>
            <a:r>
              <a:rPr lang="da-DK" sz="1200" baseline="0" dirty="0" smtClean="0"/>
              <a:t> strategier, </a:t>
            </a:r>
            <a:r>
              <a:rPr lang="da-DK" sz="1200" dirty="0" smtClean="0"/>
              <a:t>de gør brug af. </a:t>
            </a:r>
            <a:r>
              <a:rPr lang="da-DK" sz="1200" baseline="0" dirty="0" smtClean="0"/>
              <a:t>(Papir og blyant er nødvendigt for at støtte 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44</a:t>
            </a:fld>
            <a:endParaRPr lang="en-GB"/>
          </a:p>
        </p:txBody>
      </p:sp>
    </p:spTree>
    <p:extLst>
      <p:ext uri="{BB962C8B-B14F-4D97-AF65-F5344CB8AC3E}">
        <p14:creationId xmlns:p14="http://schemas.microsoft.com/office/powerpoint/2010/main" val="958125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I opgaver</a:t>
            </a:r>
            <a:r>
              <a:rPr lang="da-DK" baseline="0" dirty="0" smtClean="0"/>
              <a:t> med statistik er der mange fagord, som eleverne skal kende.</a:t>
            </a:r>
          </a:p>
          <a:p>
            <a:pPr marL="0" indent="0">
              <a:buNone/>
            </a:pPr>
            <a:r>
              <a:rPr lang="da-DK" baseline="0" dirty="0" smtClean="0"/>
              <a:t>Fagligt svage elever har ofte succes med aflæsning inden for statistik.</a:t>
            </a:r>
          </a:p>
          <a:p>
            <a:pPr marL="0" inden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Du kan med fordel supplere med flere eksempler og elevopgaver, som eleverne kan arbejde</a:t>
            </a:r>
            <a:r>
              <a:rPr lang="da-DK" sz="1200" baseline="0" dirty="0" smtClean="0"/>
              <a:t> med</a:t>
            </a:r>
            <a:r>
              <a:rPr lang="da-DK" sz="1200" dirty="0" smtClean="0"/>
              <a:t>. Lad evt. eleverne arbejde i makkerpar og lad dem i fællesskab aflæse diagrammer.</a:t>
            </a:r>
          </a:p>
          <a:p>
            <a:pPr marL="0" indent="0">
              <a:buNone/>
            </a:pPr>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45</a:t>
            </a:fld>
            <a:endParaRPr lang="en-GB"/>
          </a:p>
        </p:txBody>
      </p:sp>
    </p:spTree>
    <p:extLst>
      <p:ext uri="{BB962C8B-B14F-4D97-AF65-F5344CB8AC3E}">
        <p14:creationId xmlns:p14="http://schemas.microsoft.com/office/powerpoint/2010/main" val="169642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Hertil har du mulighed for at rette henvendelse</a:t>
            </a:r>
            <a:r>
              <a:rPr lang="da-DK" baseline="0" dirty="0" smtClean="0"/>
              <a:t> til læringskonsulenterne i matematik på emu-respons i forhold til hjælp, sparring og vejledning. </a:t>
            </a:r>
          </a:p>
          <a:p>
            <a:r>
              <a:rPr lang="da-DK" baseline="0" dirty="0" smtClean="0"/>
              <a:t>Link: https://respons.emu.dk/</a:t>
            </a:r>
          </a:p>
          <a:p>
            <a:endParaRPr lang="da-DK" baseline="0"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47</a:t>
            </a:fld>
            <a:endParaRPr lang="en-GB"/>
          </a:p>
        </p:txBody>
      </p:sp>
    </p:spTree>
    <p:extLst>
      <p:ext uri="{BB962C8B-B14F-4D97-AF65-F5344CB8AC3E}">
        <p14:creationId xmlns:p14="http://schemas.microsoft.com/office/powerpoint/2010/main" val="1951890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a-DK" dirty="0" smtClean="0"/>
              <a:t>Hertil har du mulighed for rette henvendelse</a:t>
            </a:r>
            <a:r>
              <a:rPr lang="da-DK" baseline="0" dirty="0" smtClean="0"/>
              <a:t> til læringskonsulenterne i matematik på emu-respons i forhold til hjælp, sparring og vejledning. </a:t>
            </a:r>
          </a:p>
          <a:p>
            <a:r>
              <a:rPr lang="da-DK" baseline="0" dirty="0" smtClean="0"/>
              <a:t>Link: https://respons.emu.dk/</a:t>
            </a:r>
          </a:p>
          <a:p>
            <a:pPr marL="0" lvl="0" indent="0" algn="l" rtl="0">
              <a:spcBef>
                <a:spcPts val="0"/>
              </a:spcBef>
              <a:spcAft>
                <a:spcPts val="0"/>
              </a:spcAft>
              <a:buNone/>
            </a:pPr>
            <a:endParaRPr dirty="0"/>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06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7303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22864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https://www.uvm.dk/folkeskolen/folkeskolens-proever/faglig-forberedelse/proevevejledninger</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341139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Figuren er fra ”Prøvevejledning i matematik 9. klasse”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https://www.uvm.dk/folkeskolen/folkeskolens-proever/faglig-forberedelse/proevevejledninger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305563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er fra ”Prøvevejledning i matematik 9. klasse”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https://www.uvm.dk/folkeskolen/folkeskolens-proever/faglig-forberedelse/proevevejledninger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4875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2211575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6. marts 2024</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6. marts 2024</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6. marts 2024</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6. marts 2024</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6. marts 2024</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1_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BF693F16-0C67-49EC-BCB8-62AF1BD5CABB}" type="datetime2">
              <a:rPr lang="da-DK" smtClean="0"/>
              <a:t>6. marts 2024</a:t>
            </a:fld>
            <a:endParaRPr lang="da-DK" dirty="0"/>
          </a:p>
        </p:txBody>
      </p:sp>
      <p:sp>
        <p:nvSpPr>
          <p:cNvPr id="6" name="FLD_PresentationTitle"/>
          <p:cNvSpPr>
            <a:spLocks noGrp="1"/>
          </p:cNvSpPr>
          <p:nvPr>
            <p:ph type="ftr" sz="quarter" idx="11"/>
          </p:nvPr>
        </p:nvSpPr>
        <p:spPr/>
        <p:txBody>
          <a:bodyPr/>
          <a:lstStyle/>
          <a:p>
            <a:r>
              <a:rPr lang="da-DK" dirty="0"/>
              <a:t>Indsæt tekst via fanen Indsæt, Sidehoved &amp; Sidefod</a:t>
            </a:r>
          </a:p>
        </p:txBody>
      </p:sp>
      <p:sp>
        <p:nvSpPr>
          <p:cNvPr id="7" name="Slide Number Placeholder 6"/>
          <p:cNvSpPr>
            <a:spLocks noGrp="1"/>
          </p:cNvSpPr>
          <p:nvPr>
            <p:ph type="sldNum" sz="quarter" idx="12"/>
          </p:nvPr>
        </p:nvSpPr>
        <p:spPr/>
        <p:txBody>
          <a:bodyPr/>
          <a:lstStyle/>
          <a:p>
            <a:pPr algn="l"/>
            <a:fld id="{24C8C45C-947F-4981-8B3F-4F32E973C901}" type="slidenum">
              <a:rPr lang="da-DK" smtClean="0"/>
              <a:pPr algn="l"/>
              <a:t>‹nr.›</a:t>
            </a:fld>
            <a:endParaRPr lang="da-DK" dirty="0"/>
          </a:p>
        </p:txBody>
      </p:sp>
      <p:pic>
        <p:nvPicPr>
          <p:cNvPr id="10" name="Picture 2"/>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723647" y="255687"/>
            <a:ext cx="2124000" cy="8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1953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6. marts 2024</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6. marts 2024</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6. marts 2024</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6. marts 2024</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4"/>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5"/>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6"/>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7"/>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8"/>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9"/>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0"/>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1"/>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2"/>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3"/>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4"/>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5"/>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testogpr&#248;ver.dk/"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hyperlink" Target="https://www.uvm.dk/folkeskolen/folkeskolens-proever" TargetMode="External"/><Relationship Id="rId4" Type="http://schemas.openxmlformats.org/officeDocument/2006/relationships/hyperlink" Target="https://www.uvm.dk/folkeskolen/folkeskolens-proever/proevetilrettelaeggelse/information-til-eleve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25979" y="3790800"/>
            <a:ext cx="9526021" cy="1378800"/>
          </a:xfrm>
        </p:spPr>
        <p:txBody>
          <a:bodyPr/>
          <a:lstStyle/>
          <a:p>
            <a:r>
              <a:rPr lang="da-DK" dirty="0" smtClean="0"/>
              <a:t>Klar til prøven i matematik uden hjælpemidler</a:t>
            </a:r>
            <a:br>
              <a:rPr lang="da-DK" dirty="0" smtClean="0"/>
            </a:br>
            <a:endParaRPr lang="da-DK" dirty="0"/>
          </a:p>
        </p:txBody>
      </p:sp>
      <p:pic>
        <p:nvPicPr>
          <p:cNvPr id="8" name="Pladsholder til billede 7"/>
          <p:cNvPicPr>
            <a:picLocks noGrp="1" noChangeAspect="1"/>
          </p:cNvPicPr>
          <p:nvPr>
            <p:ph type="pic" sz="quarter" idx="14"/>
          </p:nvPr>
        </p:nvPicPr>
        <p:blipFill>
          <a:blip r:embed="rId2"/>
          <a:srcRect t="28" b="28"/>
          <a:stretch>
            <a:fillRect/>
          </a:stretch>
        </p:blipFill>
        <p:spPr>
          <a:prstGeom prst="rect">
            <a:avLst/>
          </a:prstGeom>
        </p:spPr>
      </p:pic>
      <p:sp>
        <p:nvSpPr>
          <p:cNvPr id="4" name="Pladsholder til tekst 3"/>
          <p:cNvSpPr>
            <a:spLocks noGrp="1"/>
          </p:cNvSpPr>
          <p:nvPr>
            <p:ph type="body" sz="quarter" idx="17"/>
          </p:nvPr>
        </p:nvSpPr>
        <p:spPr>
          <a:xfrm>
            <a:off x="2211977" y="5529600"/>
            <a:ext cx="489012" cy="72000"/>
          </a:xfrm>
        </p:spPr>
        <p:txBody>
          <a:bodyPr/>
          <a:lstStyle/>
          <a:p>
            <a:endParaRPr lang="da-DK" dirty="0"/>
          </a:p>
        </p:txBody>
      </p:sp>
      <p:sp>
        <p:nvSpPr>
          <p:cNvPr id="5" name="Pladsholder til tekst 4"/>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73D4F9EA-A605-4D01-863E-708DD5D85776}" type="datetime2">
              <a:rPr lang="da-DK" smtClean="0"/>
              <a:t>6. marts 2024</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142923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Prøven i matematik 9. klasse</a:t>
            </a:r>
            <a:br>
              <a:rPr lang="da-DK" dirty="0"/>
            </a:b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3"/>
          <a:stretch>
            <a:fillRect/>
          </a:stretch>
        </p:blipFill>
        <p:spPr>
          <a:xfrm>
            <a:off x="1048036" y="1733275"/>
            <a:ext cx="10094341" cy="4651450"/>
          </a:xfrm>
          <a:prstGeom prst="rect">
            <a:avLst/>
          </a:prstGeom>
        </p:spPr>
      </p:pic>
    </p:spTree>
    <p:extLst>
      <p:ext uri="{BB962C8B-B14F-4D97-AF65-F5344CB8AC3E}">
        <p14:creationId xmlns:p14="http://schemas.microsoft.com/office/powerpoint/2010/main" val="399838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og gode råd til elever </a:t>
            </a:r>
            <a:endParaRPr lang="da-DK" dirty="0"/>
          </a:p>
        </p:txBody>
      </p:sp>
      <p:sp>
        <p:nvSpPr>
          <p:cNvPr id="3" name="Pladsholder til dato 2"/>
          <p:cNvSpPr>
            <a:spLocks noGrp="1"/>
          </p:cNvSpPr>
          <p:nvPr>
            <p:ph type="dt" sz="half" idx="10"/>
          </p:nvPr>
        </p:nvSpPr>
        <p:spPr/>
        <p:txBody>
          <a:bodyPr/>
          <a:lstStyle/>
          <a:p>
            <a:fld id="{4D59F42B-6F38-4B76-B2C2-B8F27A942229}"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11</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96043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Før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12</a:t>
            </a:fld>
            <a:endParaRPr lang="da-DK" dirty="0"/>
          </a:p>
        </p:txBody>
      </p:sp>
    </p:spTree>
    <p:extLst>
      <p:ext uri="{BB962C8B-B14F-4D97-AF65-F5344CB8AC3E}">
        <p14:creationId xmlns:p14="http://schemas.microsoft.com/office/powerpoint/2010/main" val="1407638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Kender du til prøvens opbygning?</a:t>
            </a:r>
            <a:endParaRPr lang="da-DK" dirty="0"/>
          </a:p>
        </p:txBody>
      </p:sp>
      <p:sp>
        <p:nvSpPr>
          <p:cNvPr id="3" name="Pladsholder til indhold 2"/>
          <p:cNvSpPr>
            <a:spLocks noGrp="1"/>
          </p:cNvSpPr>
          <p:nvPr>
            <p:ph sz="half" idx="1"/>
          </p:nvPr>
        </p:nvSpPr>
        <p:spPr/>
        <p:txBody>
          <a:bodyPr/>
          <a:lstStyle/>
          <a:p>
            <a:pPr marL="0" indent="0" algn="ctr">
              <a:buNone/>
            </a:pPr>
            <a:endParaRPr lang="da-DK" dirty="0" smtClean="0"/>
          </a:p>
          <a:p>
            <a:pPr marL="0" indent="0" algn="ctr">
              <a:buNone/>
            </a:pPr>
            <a:r>
              <a:rPr lang="da-DK" dirty="0" smtClean="0"/>
              <a:t>Prøven </a:t>
            </a:r>
            <a:r>
              <a:rPr lang="da-DK" dirty="0"/>
              <a:t>varer 1 </a:t>
            </a:r>
            <a:r>
              <a:rPr lang="da-DK" dirty="0" smtClean="0"/>
              <a:t>time</a:t>
            </a:r>
          </a:p>
          <a:p>
            <a:pPr marL="0" indent="0" algn="ctr">
              <a:buNone/>
            </a:pPr>
            <a:r>
              <a:rPr lang="da-DK" dirty="0" smtClean="0"/>
              <a:t>Prøven består </a:t>
            </a:r>
            <a:r>
              <a:rPr lang="da-DK" dirty="0"/>
              <a:t>af 50 </a:t>
            </a:r>
            <a:r>
              <a:rPr lang="da-DK" dirty="0" smtClean="0"/>
              <a:t>delopgaver</a:t>
            </a:r>
          </a:p>
          <a:p>
            <a:endParaRPr lang="da-DK" dirty="0"/>
          </a:p>
          <a:p>
            <a:endParaRPr lang="da-DK" dirty="0" smtClean="0"/>
          </a:p>
          <a:p>
            <a:pPr marL="0" indent="0">
              <a:buNone/>
            </a:pPr>
            <a:r>
              <a:rPr lang="da-DK" dirty="0" smtClean="0"/>
              <a:t>Der er spørgsmål inden for de 3 stofområder:</a:t>
            </a:r>
          </a:p>
          <a:p>
            <a:r>
              <a:rPr lang="da-DK" dirty="0"/>
              <a:t>Tal og </a:t>
            </a:r>
            <a:r>
              <a:rPr lang="da-DK" dirty="0" smtClean="0"/>
              <a:t>algebra</a:t>
            </a:r>
          </a:p>
          <a:p>
            <a:r>
              <a:rPr lang="da-DK" dirty="0" smtClean="0"/>
              <a:t>Geometri </a:t>
            </a:r>
            <a:r>
              <a:rPr lang="da-DK" dirty="0"/>
              <a:t>og </a:t>
            </a:r>
            <a:r>
              <a:rPr lang="da-DK" dirty="0" smtClean="0"/>
              <a:t>måling</a:t>
            </a:r>
          </a:p>
          <a:p>
            <a:r>
              <a:rPr lang="da-DK" dirty="0" smtClean="0"/>
              <a:t>Statistik </a:t>
            </a:r>
            <a:r>
              <a:rPr lang="da-DK" dirty="0"/>
              <a:t>og sandsynlighed</a:t>
            </a:r>
            <a:endParaRPr lang="da-DK" dirty="0" smtClean="0"/>
          </a:p>
          <a:p>
            <a:endParaRPr lang="da-DK" dirty="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sp>
        <p:nvSpPr>
          <p:cNvPr id="7" name="Pladsholder til tekst 6"/>
          <p:cNvSpPr>
            <a:spLocks noGrp="1"/>
          </p:cNvSpPr>
          <p:nvPr>
            <p:ph type="body" sz="quarter" idx="13"/>
          </p:nvPr>
        </p:nvSpPr>
        <p:spPr/>
        <p:txBody>
          <a:bodyPr/>
          <a:lstStyle/>
          <a:p>
            <a:endParaRPr lang="da-DK"/>
          </a:p>
        </p:txBody>
      </p:sp>
      <p:sp>
        <p:nvSpPr>
          <p:cNvPr id="9"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a:t>Alle opgaver </a:t>
            </a:r>
            <a:r>
              <a:rPr lang="da-DK" sz="1600" dirty="0" smtClean="0"/>
              <a:t>kræver kun </a:t>
            </a:r>
            <a:r>
              <a:rPr lang="da-DK" sz="1600" dirty="0"/>
              <a:t>et resultat </a:t>
            </a:r>
            <a:r>
              <a:rPr lang="da-DK" sz="1600" dirty="0" smtClean="0"/>
              <a:t>og ingen </a:t>
            </a:r>
            <a:r>
              <a:rPr lang="da-DK" sz="1600" dirty="0"/>
              <a:t>udregninger eller begrundelser. </a:t>
            </a:r>
          </a:p>
          <a:p>
            <a:endParaRPr lang="da-DK" sz="1600" dirty="0" smtClean="0"/>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
        <p:nvSpPr>
          <p:cNvPr id="10" name="Rektangel 9"/>
          <p:cNvSpPr/>
          <p:nvPr/>
        </p:nvSpPr>
        <p:spPr>
          <a:xfrm>
            <a:off x="2364660" y="1917290"/>
            <a:ext cx="4552334" cy="15413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141701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Prøven uden hjælpemidler er digital</a:t>
            </a:r>
            <a:endParaRPr lang="da-DK" dirty="0"/>
          </a:p>
        </p:txBody>
      </p:sp>
      <p:sp>
        <p:nvSpPr>
          <p:cNvPr id="3" name="Pladsholder til indhold 2"/>
          <p:cNvSpPr>
            <a:spLocks noGrp="1"/>
          </p:cNvSpPr>
          <p:nvPr>
            <p:ph sz="half" idx="1"/>
          </p:nvPr>
        </p:nvSpPr>
        <p:spPr/>
        <p:txBody>
          <a:bodyPr/>
          <a:lstStyle/>
          <a:p>
            <a:r>
              <a:rPr lang="da-DK" dirty="0"/>
              <a:t>Prøven </a:t>
            </a:r>
            <a:r>
              <a:rPr lang="da-DK" dirty="0" smtClean="0"/>
              <a:t>hentes </a:t>
            </a:r>
            <a:r>
              <a:rPr lang="da-DK" dirty="0"/>
              <a:t>på </a:t>
            </a:r>
            <a:r>
              <a:rPr lang="da-DK" dirty="0" smtClean="0">
                <a:hlinkClick r:id="rId2"/>
              </a:rPr>
              <a:t>www.testogprøver.dk</a:t>
            </a:r>
            <a:r>
              <a:rPr lang="da-DK" dirty="0" smtClean="0"/>
              <a:t>.</a:t>
            </a:r>
            <a:endParaRPr lang="da-DK" dirty="0"/>
          </a:p>
          <a:p>
            <a:r>
              <a:rPr lang="da-DK" dirty="0"/>
              <a:t>Når du åbner </a:t>
            </a:r>
            <a:r>
              <a:rPr lang="da-DK" dirty="0" smtClean="0"/>
              <a:t>prøven, </a:t>
            </a:r>
            <a:r>
              <a:rPr lang="da-DK" dirty="0"/>
              <a:t>skal du </a:t>
            </a:r>
            <a:r>
              <a:rPr lang="da-DK" dirty="0" smtClean="0"/>
              <a:t>bruge </a:t>
            </a:r>
            <a:r>
              <a:rPr lang="da-DK" dirty="0"/>
              <a:t>dit </a:t>
            </a:r>
            <a:r>
              <a:rPr lang="da-DK" dirty="0" smtClean="0"/>
              <a:t>Unilogin.</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a:t>Spørg </a:t>
            </a:r>
            <a:r>
              <a:rPr lang="da-DK" sz="1600" dirty="0" smtClean="0"/>
              <a:t>om </a:t>
            </a:r>
            <a:r>
              <a:rPr lang="da-DK" sz="1600" dirty="0"/>
              <a:t>hjælp i </a:t>
            </a:r>
            <a:r>
              <a:rPr lang="da-DK" sz="1600" dirty="0" smtClean="0"/>
              <a:t>prøvesituationen, hvis du har problemer med </a:t>
            </a:r>
            <a:r>
              <a:rPr lang="da-DK" sz="1600" dirty="0"/>
              <a:t>at åbne </a:t>
            </a:r>
            <a:r>
              <a:rPr lang="da-DK" sz="1600" dirty="0" smtClean="0"/>
              <a:t>prøven.</a:t>
            </a:r>
            <a:endParaRPr lang="da-DK" sz="1600" dirty="0"/>
          </a:p>
          <a:p>
            <a:endParaRPr lang="da-DK" sz="1600" dirty="0" smtClean="0"/>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642683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FF0000"/>
                </a:solidFill>
              </a:rPr>
              <a:t>Første side i den digitale prøve</a:t>
            </a:r>
            <a:endParaRPr lang="da-DK" dirty="0">
              <a:solidFill>
                <a:srgbClr val="FF0000"/>
              </a:solidFill>
            </a:endParaRPr>
          </a:p>
        </p:txBody>
      </p:sp>
      <p:sp>
        <p:nvSpPr>
          <p:cNvPr id="3" name="Pladsholder til indhold 2"/>
          <p:cNvSpPr>
            <a:spLocks noGrp="1"/>
          </p:cNvSpPr>
          <p:nvPr>
            <p:ph sz="half" idx="1"/>
          </p:nvPr>
        </p:nvSpPr>
        <p:spPr/>
        <p:txBody>
          <a:bodyPr/>
          <a:lstStyle/>
          <a:p>
            <a:endParaRPr lang="da-DK" dirty="0"/>
          </a:p>
        </p:txBody>
      </p:sp>
      <p:sp>
        <p:nvSpPr>
          <p:cNvPr id="4"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Hvordan kan du skrive gange? </a:t>
            </a:r>
          </a:p>
          <a:p>
            <a:r>
              <a:rPr lang="da-DK" sz="1600" dirty="0" smtClean="0"/>
              <a:t>Kan du finde tasten på computeren så du kan skrive ^ ?                     (4</a:t>
            </a:r>
            <a:r>
              <a:rPr lang="da-DK" sz="1600" baseline="30000" dirty="0" smtClean="0"/>
              <a:t>2</a:t>
            </a:r>
            <a:r>
              <a:rPr lang="da-DK" sz="1600" dirty="0" smtClean="0"/>
              <a:t> = 4^2)</a:t>
            </a:r>
          </a:p>
          <a:p>
            <a:r>
              <a:rPr lang="da-DK" sz="1600" dirty="0" smtClean="0"/>
              <a:t>Hvilket af de to divisionstegn benytter du?</a:t>
            </a:r>
          </a:p>
          <a:p>
            <a:pPr marL="0" indent="0">
              <a:buNone/>
            </a:pPr>
            <a:r>
              <a:rPr lang="da-DK" sz="1600" dirty="0" smtClean="0"/>
              <a:t>  : eller /</a:t>
            </a:r>
          </a:p>
          <a:p>
            <a:pPr marL="0" indent="0">
              <a:buNone/>
            </a:pPr>
            <a:endParaRPr lang="da-DK" sz="1600" dirty="0" smtClean="0"/>
          </a:p>
          <a:p>
            <a:pPr marL="0" indent="0">
              <a:buNone/>
            </a:pPr>
            <a:endParaRPr lang="da-DK" sz="1600" dirty="0"/>
          </a:p>
          <a:p>
            <a:pPr marL="0" indent="0">
              <a:buNone/>
            </a:pPr>
            <a:endParaRPr lang="da-DK" sz="1600" dirty="0" smtClean="0"/>
          </a:p>
          <a:p>
            <a:pPr marL="0" indent="0">
              <a:buNone/>
            </a:pPr>
            <a:endParaRPr lang="da-DK" sz="1600" dirty="0"/>
          </a:p>
          <a:p>
            <a:pPr marL="0" indent="0">
              <a:buNone/>
            </a:pPr>
            <a:endParaRPr lang="da-DK" sz="16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
        <p:nvSpPr>
          <p:cNvPr id="7" name="Pladsholder til tekst 6"/>
          <p:cNvSpPr>
            <a:spLocks noGrp="1"/>
          </p:cNvSpPr>
          <p:nvPr>
            <p:ph type="body" sz="quarter" idx="13"/>
          </p:nvPr>
        </p:nvSpPr>
        <p:spPr/>
        <p:txBody>
          <a:bodyPr/>
          <a:lstStyle/>
          <a:p>
            <a:endParaRPr lang="da-DK"/>
          </a:p>
        </p:txBody>
      </p:sp>
      <p:pic>
        <p:nvPicPr>
          <p:cNvPr id="8" name="Billede 7"/>
          <p:cNvPicPr>
            <a:picLocks noChangeAspect="1"/>
          </p:cNvPicPr>
          <p:nvPr/>
        </p:nvPicPr>
        <p:blipFill>
          <a:blip r:embed="rId3"/>
          <a:stretch>
            <a:fillRect/>
          </a:stretch>
        </p:blipFill>
        <p:spPr>
          <a:xfrm>
            <a:off x="446610" y="1322920"/>
            <a:ext cx="7503291" cy="5308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581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D</a:t>
            </a:r>
            <a:r>
              <a:rPr lang="da-DK" dirty="0" smtClean="0"/>
              <a:t>u har en time til opgaveløsning</a:t>
            </a:r>
            <a:br>
              <a:rPr lang="da-DK" dirty="0" smtClean="0"/>
            </a:br>
            <a:endParaRPr lang="da-DK" dirty="0"/>
          </a:p>
        </p:txBody>
      </p:sp>
      <p:sp>
        <p:nvSpPr>
          <p:cNvPr id="3" name="Pladsholder til indhold 2"/>
          <p:cNvSpPr>
            <a:spLocks noGrp="1"/>
          </p:cNvSpPr>
          <p:nvPr>
            <p:ph sz="half" idx="1"/>
          </p:nvPr>
        </p:nvSpPr>
        <p:spPr/>
        <p:txBody>
          <a:bodyPr/>
          <a:lstStyle/>
          <a:p>
            <a:pPr marL="0" indent="0">
              <a:buNone/>
            </a:pPr>
            <a:r>
              <a:rPr lang="da-DK" dirty="0" smtClean="0"/>
              <a:t>Øverst i vinduet gennem hele prøven kan du se dette:</a:t>
            </a:r>
          </a:p>
          <a:p>
            <a:pPr marL="0" indent="0">
              <a:buNone/>
            </a:pPr>
            <a:endParaRPr lang="da-DK" dirty="0"/>
          </a:p>
          <a:p>
            <a:pPr marL="0" indent="0">
              <a:buNone/>
            </a:pPr>
            <a:endParaRPr lang="da-DK" dirty="0" smtClean="0"/>
          </a:p>
          <a:p>
            <a:pPr marL="0" indent="0">
              <a:buNone/>
            </a:pPr>
            <a:endParaRPr lang="da-DK" dirty="0"/>
          </a:p>
          <a:p>
            <a:r>
              <a:rPr lang="da-DK" dirty="0" smtClean="0"/>
              <a:t>Der </a:t>
            </a:r>
            <a:r>
              <a:rPr lang="da-DK" dirty="0"/>
              <a:t>er omkring 20 </a:t>
            </a:r>
            <a:r>
              <a:rPr lang="da-DK" dirty="0" smtClean="0"/>
              <a:t>opgaver </a:t>
            </a:r>
            <a:r>
              <a:rPr lang="da-DK" dirty="0"/>
              <a:t>i prøven, </a:t>
            </a:r>
            <a:r>
              <a:rPr lang="da-DK" dirty="0" smtClean="0"/>
              <a:t>men </a:t>
            </a:r>
            <a:r>
              <a:rPr lang="da-DK" dirty="0"/>
              <a:t>samlet er der 50 </a:t>
            </a:r>
            <a:r>
              <a:rPr lang="da-DK" dirty="0" smtClean="0"/>
              <a:t>del-opgaver.</a:t>
            </a: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sp>
        <p:nvSpPr>
          <p:cNvPr id="7" name="Pladsholder til tekst 6"/>
          <p:cNvSpPr>
            <a:spLocks noGrp="1"/>
          </p:cNvSpPr>
          <p:nvPr>
            <p:ph type="body" sz="quarter" idx="13"/>
          </p:nvPr>
        </p:nvSpPr>
        <p:spPr/>
        <p:txBody>
          <a:bodyPr/>
          <a:lstStyle/>
          <a:p>
            <a:endParaRPr lang="da-DK"/>
          </a:p>
        </p:txBody>
      </p:sp>
      <p:pic>
        <p:nvPicPr>
          <p:cNvPr id="8" name="Billede 7"/>
          <p:cNvPicPr>
            <a:picLocks noChangeAspect="1"/>
          </p:cNvPicPr>
          <p:nvPr/>
        </p:nvPicPr>
        <p:blipFill>
          <a:blip r:embed="rId3"/>
          <a:stretch>
            <a:fillRect/>
          </a:stretch>
        </p:blipFill>
        <p:spPr>
          <a:xfrm>
            <a:off x="352425" y="2270645"/>
            <a:ext cx="8520076" cy="946675"/>
          </a:xfrm>
          <a:prstGeom prst="rect">
            <a:avLst/>
          </a:prstGeom>
          <a:ln>
            <a:noFill/>
          </a:ln>
          <a:effectLst>
            <a:outerShdw blurRad="292100" dist="139700" dir="2700000" algn="tl" rotWithShape="0">
              <a:srgbClr val="333333">
                <a:alpha val="65000"/>
              </a:srgbClr>
            </a:outerShdw>
          </a:effectLst>
        </p:spPr>
      </p:pic>
      <p:sp>
        <p:nvSpPr>
          <p:cNvPr id="9"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Du klikker med musen på opgavenummeret, når du vil arbejde med de enkelte opgaver.</a:t>
            </a:r>
          </a:p>
          <a:p>
            <a:r>
              <a:rPr lang="da-DK" sz="1600" dirty="0" smtClean="0"/>
              <a:t>Du kan godt gå tilbage for at </a:t>
            </a:r>
            <a:r>
              <a:rPr lang="da-DK" sz="1600" dirty="0"/>
              <a:t>s</a:t>
            </a:r>
            <a:r>
              <a:rPr lang="da-DK" sz="1600" dirty="0" smtClean="0"/>
              <a:t>e på en opgave igen.</a:t>
            </a:r>
          </a:p>
          <a:p>
            <a:endParaRPr lang="da-DK" sz="1600" dirty="0" smtClean="0"/>
          </a:p>
          <a:p>
            <a:endParaRPr lang="da-DK" sz="1600" dirty="0"/>
          </a:p>
          <a:p>
            <a:endParaRPr lang="da-DK" sz="1600" dirty="0" smtClean="0"/>
          </a:p>
          <a:p>
            <a:pPr marL="0" indent="0">
              <a:buNone/>
            </a:pPr>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4105396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Lav sidste tjek inden du afleveringer</a:t>
            </a:r>
            <a:endParaRPr lang="da-DK" dirty="0"/>
          </a:p>
        </p:txBody>
      </p:sp>
      <p:sp>
        <p:nvSpPr>
          <p:cNvPr id="3" name="Pladsholder til indhold 2"/>
          <p:cNvSpPr>
            <a:spLocks noGrp="1"/>
          </p:cNvSpPr>
          <p:nvPr>
            <p:ph sz="half" idx="1"/>
          </p:nvPr>
        </p:nvSpPr>
        <p:spPr/>
        <p:txBody>
          <a:bodyPr/>
          <a:lstStyle/>
          <a:p>
            <a:pPr marL="0" indent="0">
              <a:buNone/>
            </a:pPr>
            <a:endParaRPr lang="da-DK" dirty="0"/>
          </a:p>
          <a:p>
            <a:pPr marL="0" indent="0">
              <a:buNone/>
            </a:pPr>
            <a:endParaRPr lang="da-DK" dirty="0" smtClean="0"/>
          </a:p>
          <a:p>
            <a:endParaRPr lang="da-DK" dirty="0" smtClean="0"/>
          </a:p>
          <a:p>
            <a:r>
              <a:rPr lang="da-DK" dirty="0" smtClean="0"/>
              <a:t>Tryk på              når du har regnet opgaverne og dette kommer frem:</a:t>
            </a:r>
          </a:p>
          <a:p>
            <a:endParaRPr lang="da-DK" dirty="0"/>
          </a:p>
          <a:p>
            <a:endParaRPr lang="da-DK" dirty="0" smtClean="0"/>
          </a:p>
          <a:p>
            <a:endParaRPr lang="da-DK" dirty="0"/>
          </a:p>
          <a:p>
            <a:r>
              <a:rPr lang="da-DK" dirty="0"/>
              <a:t>A</a:t>
            </a:r>
            <a:r>
              <a:rPr lang="da-DK" dirty="0" smtClean="0"/>
              <a:t>lle opgaverne og dine besvarelser er synlige, og du kan </a:t>
            </a:r>
            <a:r>
              <a:rPr lang="da-DK" dirty="0"/>
              <a:t>s</a:t>
            </a:r>
            <a:r>
              <a:rPr lang="da-DK" dirty="0" smtClean="0"/>
              <a:t>e dem igennem og lave rettelser, hvis du ønsker det.</a:t>
            </a:r>
          </a:p>
          <a:p>
            <a:pPr marL="0" indent="0">
              <a:buNone/>
            </a:pPr>
            <a:endParaRPr lang="da-DK" b="1"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7" name="Pladsholder til tekst 6"/>
          <p:cNvSpPr>
            <a:spLocks noGrp="1"/>
          </p:cNvSpPr>
          <p:nvPr>
            <p:ph type="body" sz="quarter" idx="13"/>
          </p:nvPr>
        </p:nvSpPr>
        <p:spPr/>
        <p:txBody>
          <a:bodyPr/>
          <a:lstStyle/>
          <a:p>
            <a:endParaRPr lang="da-DK" dirty="0"/>
          </a:p>
        </p:txBody>
      </p:sp>
      <p:pic>
        <p:nvPicPr>
          <p:cNvPr id="8" name="Billede 7"/>
          <p:cNvPicPr>
            <a:picLocks noChangeAspect="1"/>
          </p:cNvPicPr>
          <p:nvPr/>
        </p:nvPicPr>
        <p:blipFill>
          <a:blip r:embed="rId3"/>
          <a:stretch>
            <a:fillRect/>
          </a:stretch>
        </p:blipFill>
        <p:spPr>
          <a:xfrm>
            <a:off x="539748" y="1648439"/>
            <a:ext cx="8152431" cy="905826"/>
          </a:xfrm>
          <a:prstGeom prst="rect">
            <a:avLst/>
          </a:prstGeom>
          <a:ln>
            <a:solidFill>
              <a:schemeClr val="accent1"/>
            </a:solidFill>
          </a:ln>
        </p:spPr>
      </p:pic>
      <p:sp>
        <p:nvSpPr>
          <p:cNvPr id="9"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p>
          <a:p>
            <a:r>
              <a:rPr lang="da-DK" sz="1600" dirty="0" smtClean="0"/>
              <a:t>Du har mulighed for at tjekke dine svar igennem, når du trykker på:</a:t>
            </a:r>
          </a:p>
          <a:p>
            <a:pPr marL="0" indent="0">
              <a:buNone/>
            </a:pPr>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smtClean="0"/>
          </a:p>
          <a:p>
            <a:endParaRPr lang="da-DK" sz="1600" dirty="0"/>
          </a:p>
          <a:p>
            <a:endParaRPr lang="da-DK" sz="1600" dirty="0" smtClean="0"/>
          </a:p>
          <a:p>
            <a:endParaRPr lang="da-DK" sz="1600" dirty="0"/>
          </a:p>
          <a:p>
            <a:pPr marL="0" indent="0">
              <a:buNone/>
            </a:pPr>
            <a:endParaRPr lang="da-DK" sz="1600" dirty="0"/>
          </a:p>
        </p:txBody>
      </p:sp>
      <p:pic>
        <p:nvPicPr>
          <p:cNvPr id="13" name="Billede 12"/>
          <p:cNvPicPr>
            <a:picLocks noChangeAspect="1"/>
          </p:cNvPicPr>
          <p:nvPr/>
        </p:nvPicPr>
        <p:blipFill rotWithShape="1">
          <a:blip r:embed="rId3"/>
          <a:srcRect l="83333" t="25856" r="2021" b="24145"/>
          <a:stretch/>
        </p:blipFill>
        <p:spPr>
          <a:xfrm>
            <a:off x="1807285" y="3116067"/>
            <a:ext cx="1011220" cy="383566"/>
          </a:xfrm>
          <a:prstGeom prst="rect">
            <a:avLst/>
          </a:prstGeom>
        </p:spPr>
      </p:pic>
      <p:pic>
        <p:nvPicPr>
          <p:cNvPr id="15" name="Billede 14"/>
          <p:cNvPicPr>
            <a:picLocks noChangeAspect="1"/>
          </p:cNvPicPr>
          <p:nvPr/>
        </p:nvPicPr>
        <p:blipFill>
          <a:blip r:embed="rId4"/>
          <a:stretch>
            <a:fillRect/>
          </a:stretch>
        </p:blipFill>
        <p:spPr>
          <a:xfrm>
            <a:off x="539748" y="3824993"/>
            <a:ext cx="8152432" cy="750607"/>
          </a:xfrm>
          <a:prstGeom prst="rect">
            <a:avLst/>
          </a:prstGeom>
          <a:ln>
            <a:solidFill>
              <a:schemeClr val="accent1"/>
            </a:solidFill>
          </a:ln>
        </p:spPr>
      </p:pic>
      <p:pic>
        <p:nvPicPr>
          <p:cNvPr id="16" name="Billede 15"/>
          <p:cNvPicPr>
            <a:picLocks noChangeAspect="1"/>
          </p:cNvPicPr>
          <p:nvPr/>
        </p:nvPicPr>
        <p:blipFill rotWithShape="1">
          <a:blip r:embed="rId3"/>
          <a:srcRect l="83333" t="25856" r="2021" b="24145"/>
          <a:stretch/>
        </p:blipFill>
        <p:spPr>
          <a:xfrm>
            <a:off x="9996033" y="2812421"/>
            <a:ext cx="1011220" cy="383566"/>
          </a:xfrm>
          <a:prstGeom prst="rect">
            <a:avLst/>
          </a:prstGeom>
        </p:spPr>
      </p:pic>
    </p:spTree>
    <p:extLst>
      <p:ext uri="{BB962C8B-B14F-4D97-AF65-F5344CB8AC3E}">
        <p14:creationId xmlns:p14="http://schemas.microsoft.com/office/powerpoint/2010/main" val="4002542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Når du afleverer</a:t>
            </a:r>
            <a:endParaRPr lang="da-DK" dirty="0"/>
          </a:p>
        </p:txBody>
      </p:sp>
      <p:sp>
        <p:nvSpPr>
          <p:cNvPr id="3" name="Pladsholder til indhold 2"/>
          <p:cNvSpPr>
            <a:spLocks noGrp="1"/>
          </p:cNvSpPr>
          <p:nvPr>
            <p:ph sz="half" idx="1"/>
          </p:nvPr>
        </p:nvSpPr>
        <p:spPr/>
        <p:txBody>
          <a:bodyPr/>
          <a:lstStyle/>
          <a:p>
            <a:pPr marL="0" indent="0">
              <a:buNone/>
            </a:pPr>
            <a:endParaRPr lang="da-DK" dirty="0" smtClean="0"/>
          </a:p>
          <a:p>
            <a:pPr marL="0" indent="0">
              <a:buNone/>
            </a:pPr>
            <a:endParaRPr lang="da-DK" dirty="0"/>
          </a:p>
          <a:p>
            <a:pPr marL="0" indent="0">
              <a:buNone/>
            </a:pPr>
            <a:r>
              <a:rPr lang="da-DK" dirty="0" smtClean="0"/>
              <a:t>Tryk på ”afslut prøven”, når du er helt færdig. </a:t>
            </a:r>
          </a:p>
          <a:p>
            <a:pPr marL="0" indent="0">
              <a:buNone/>
            </a:pPr>
            <a:endParaRPr lang="da-DK" dirty="0" smtClean="0"/>
          </a:p>
          <a:p>
            <a:pPr marL="0" indent="0">
              <a:buNone/>
            </a:pPr>
            <a:r>
              <a:rPr lang="da-DK" dirty="0" smtClean="0"/>
              <a:t>Dette kommer nu frem på din skærm:</a:t>
            </a:r>
            <a:endParaRPr lang="da-DK" b="1" dirty="0"/>
          </a:p>
          <a:p>
            <a:pPr marL="0" indent="0">
              <a:buNone/>
            </a:pPr>
            <a:r>
              <a:rPr lang="da-DK" b="1" dirty="0" smtClean="0"/>
              <a:t>      </a:t>
            </a:r>
          </a:p>
          <a:p>
            <a:pPr marL="0" indent="0">
              <a:buNone/>
            </a:pPr>
            <a:endParaRPr lang="da-DK" dirty="0"/>
          </a:p>
          <a:p>
            <a:pPr marL="0" indent="0">
              <a:buNone/>
            </a:pPr>
            <a:endParaRPr lang="da-DK" dirty="0" smtClean="0"/>
          </a:p>
          <a:p>
            <a:pPr marL="0" indent="0">
              <a:buNone/>
            </a:pPr>
            <a:endParaRPr lang="da-DK" dirty="0" smtClean="0"/>
          </a:p>
          <a:p>
            <a:pPr marL="0" indent="0">
              <a:buNone/>
            </a:pPr>
            <a:r>
              <a:rPr lang="da-DK" dirty="0" smtClean="0"/>
              <a:t>Når du afslutter her, kan du ikke længere fortryde…</a:t>
            </a:r>
          </a:p>
          <a:p>
            <a:pPr marL="0" indent="0">
              <a:buNone/>
            </a:pPr>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sp>
        <p:nvSpPr>
          <p:cNvPr id="7" name="Pladsholder til tekst 6"/>
          <p:cNvSpPr>
            <a:spLocks noGrp="1"/>
          </p:cNvSpPr>
          <p:nvPr>
            <p:ph type="body" sz="quarter" idx="13"/>
          </p:nvPr>
        </p:nvSpPr>
        <p:spPr/>
        <p:txBody>
          <a:bodyPr/>
          <a:lstStyle/>
          <a:p>
            <a:endParaRPr lang="da-DK"/>
          </a:p>
        </p:txBody>
      </p:sp>
      <p:pic>
        <p:nvPicPr>
          <p:cNvPr id="9" name="Billede 8"/>
          <p:cNvPicPr>
            <a:picLocks noChangeAspect="1"/>
          </p:cNvPicPr>
          <p:nvPr/>
        </p:nvPicPr>
        <p:blipFill>
          <a:blip r:embed="rId2"/>
          <a:stretch>
            <a:fillRect/>
          </a:stretch>
        </p:blipFill>
        <p:spPr>
          <a:xfrm>
            <a:off x="408623" y="1564020"/>
            <a:ext cx="8595038" cy="791359"/>
          </a:xfrm>
          <a:prstGeom prst="rect">
            <a:avLst/>
          </a:prstGeom>
          <a:ln>
            <a:solidFill>
              <a:schemeClr val="accent1"/>
            </a:solidFill>
          </a:ln>
        </p:spPr>
      </p:pic>
      <p:pic>
        <p:nvPicPr>
          <p:cNvPr id="11" name="Billede 10"/>
          <p:cNvPicPr>
            <a:picLocks noChangeAspect="1"/>
          </p:cNvPicPr>
          <p:nvPr/>
        </p:nvPicPr>
        <p:blipFill>
          <a:blip r:embed="rId3"/>
          <a:stretch>
            <a:fillRect/>
          </a:stretch>
        </p:blipFill>
        <p:spPr>
          <a:xfrm>
            <a:off x="2041167" y="4132306"/>
            <a:ext cx="5191125" cy="1038225"/>
          </a:xfrm>
          <a:prstGeom prst="rect">
            <a:avLst/>
          </a:prstGeom>
          <a:ln>
            <a:solidFill>
              <a:schemeClr val="accent1"/>
            </a:solidFill>
          </a:ln>
        </p:spPr>
      </p:pic>
      <p:sp>
        <p:nvSpPr>
          <p:cNvPr id="12"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p>
          <a:p>
            <a:r>
              <a:rPr lang="da-DK" sz="1600" dirty="0" smtClean="0"/>
              <a:t>Du bliver spurgt flere gange, om du vil afslutte prøven. Derfor skal du ikke tænke på, om du kan komme til at lukke prøven ved en fejl.</a:t>
            </a:r>
          </a:p>
          <a:p>
            <a:endParaRPr lang="da-DK" sz="1600" dirty="0"/>
          </a:p>
          <a:p>
            <a:endParaRPr lang="da-DK" sz="1600" dirty="0" smtClean="0"/>
          </a:p>
          <a:p>
            <a:pPr marL="0" indent="0">
              <a:buNone/>
            </a:pPr>
            <a:endParaRPr lang="da-DK" sz="1600" dirty="0" smtClean="0"/>
          </a:p>
          <a:p>
            <a:endParaRPr lang="da-DK" sz="1600" dirty="0"/>
          </a:p>
          <a:p>
            <a:pPr marL="0" indent="0">
              <a:buNone/>
            </a:pPr>
            <a:endParaRPr lang="da-DK" sz="1600" dirty="0"/>
          </a:p>
          <a:p>
            <a:pPr marL="0" indent="0">
              <a:buNone/>
            </a:pPr>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428183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Spørgsmål til prøven uden hjælpemidler</a:t>
            </a:r>
            <a:endParaRPr lang="da-DK" sz="3600" dirty="0"/>
          </a:p>
        </p:txBody>
      </p:sp>
      <p:sp>
        <p:nvSpPr>
          <p:cNvPr id="3" name="Pladsholder til indhold 2"/>
          <p:cNvSpPr>
            <a:spLocks noGrp="1"/>
          </p:cNvSpPr>
          <p:nvPr>
            <p:ph sz="half" idx="1"/>
          </p:nvPr>
        </p:nvSpPr>
        <p:spPr>
          <a:ln>
            <a:solidFill>
              <a:schemeClr val="accent1"/>
            </a:solidFill>
          </a:ln>
        </p:spPr>
        <p:txBody>
          <a:bodyPr/>
          <a:lstStyle/>
          <a:p>
            <a:pPr marL="0" indent="0">
              <a:buNone/>
            </a:pPr>
            <a:r>
              <a:rPr lang="da-DK" b="1" dirty="0"/>
              <a:t>Må jeg høre musik til prøven? </a:t>
            </a:r>
            <a:endParaRPr lang="da-DK" b="1" dirty="0" smtClean="0"/>
          </a:p>
          <a:p>
            <a:pPr marL="0" indent="0">
              <a:buNone/>
            </a:pPr>
            <a:r>
              <a:rPr lang="da-DK" dirty="0" smtClean="0"/>
              <a:t>Svar: Det </a:t>
            </a:r>
            <a:r>
              <a:rPr lang="da-DK" dirty="0"/>
              <a:t>er din skole, der bestemmer, om du må høre musik til </a:t>
            </a:r>
            <a:r>
              <a:rPr lang="da-DK" dirty="0" smtClean="0"/>
              <a:t>prøverne.</a:t>
            </a:r>
          </a:p>
        </p:txBody>
      </p:sp>
      <p:sp>
        <p:nvSpPr>
          <p:cNvPr id="8" name="Pladsholder til indhold 7"/>
          <p:cNvSpPr>
            <a:spLocks noGrp="1"/>
          </p:cNvSpPr>
          <p:nvPr>
            <p:ph sz="half" idx="2"/>
          </p:nvPr>
        </p:nvSpPr>
        <p:spPr>
          <a:ln>
            <a:solidFill>
              <a:schemeClr val="accent1"/>
            </a:solidFill>
          </a:ln>
        </p:spPr>
        <p:txBody>
          <a:bodyPr/>
          <a:lstStyle/>
          <a:p>
            <a:pPr marL="0" indent="0">
              <a:buNone/>
            </a:pPr>
            <a:r>
              <a:rPr lang="da-DK" b="1" dirty="0"/>
              <a:t>Må jeg kommunikere med andre under prøven? </a:t>
            </a:r>
          </a:p>
          <a:p>
            <a:pPr marL="0" indent="0">
              <a:buNone/>
            </a:pPr>
            <a:r>
              <a:rPr lang="da-DK" dirty="0"/>
              <a:t>Svar: </a:t>
            </a:r>
            <a:r>
              <a:rPr lang="da-DK" dirty="0" smtClean="0"/>
              <a:t>Nej</a:t>
            </a:r>
            <a:r>
              <a:rPr lang="da-DK" dirty="0"/>
              <a:t>. Det er ikke tilladt at tale med eller have kontakt til andre under prøverne.</a:t>
            </a:r>
          </a:p>
          <a:p>
            <a:pPr marL="0" indent="0">
              <a:buNone/>
            </a:pPr>
            <a:r>
              <a:rPr lang="da-DK" sz="1200" dirty="0" smtClean="0"/>
              <a:t>(De </a:t>
            </a:r>
            <a:r>
              <a:rPr lang="da-DK" sz="1200" dirty="0"/>
              <a:t>tilsynsførende er de eneste, du må kommunikere med under prøven. Det gør du ved at række hånden </a:t>
            </a:r>
            <a:r>
              <a:rPr lang="da-DK" sz="1200" dirty="0" smtClean="0"/>
              <a:t>op)</a:t>
            </a:r>
            <a:endParaRPr lang="da-DK" sz="1200" dirty="0"/>
          </a:p>
        </p:txBody>
      </p:sp>
      <p:sp>
        <p:nvSpPr>
          <p:cNvPr id="18" name="Pladsholder til indhold 17"/>
          <p:cNvSpPr>
            <a:spLocks noGrp="1"/>
          </p:cNvSpPr>
          <p:nvPr>
            <p:ph sz="quarter" idx="13"/>
          </p:nvPr>
        </p:nvSpPr>
        <p:spPr>
          <a:ln>
            <a:solidFill>
              <a:schemeClr val="accent1"/>
            </a:solidFill>
          </a:ln>
        </p:spPr>
        <p:txBody>
          <a:bodyPr/>
          <a:lstStyle/>
          <a:p>
            <a:pPr marL="0" indent="0">
              <a:buNone/>
            </a:pPr>
            <a:r>
              <a:rPr lang="da-DK" b="1" dirty="0"/>
              <a:t>Må jeg medbringe min mobiltelefon og bruge den under prøven? </a:t>
            </a:r>
          </a:p>
          <a:p>
            <a:pPr marL="0" indent="0">
              <a:buNone/>
            </a:pPr>
            <a:r>
              <a:rPr lang="da-DK" dirty="0" smtClean="0"/>
              <a:t>Svar: Din </a:t>
            </a:r>
            <a:r>
              <a:rPr lang="da-DK" dirty="0"/>
              <a:t>skole har regler for, om du må medbringe din mobiltelefon, men du må ikke anvende den til prøven </a:t>
            </a:r>
            <a:r>
              <a:rPr lang="da-DK" dirty="0" smtClean="0"/>
              <a:t>uden hjælpemidler.</a:t>
            </a:r>
            <a:endParaRPr lang="da-DK" dirty="0"/>
          </a:p>
          <a:p>
            <a:endParaRPr lang="da-DK" dirty="0"/>
          </a:p>
        </p:txBody>
      </p:sp>
      <p:sp>
        <p:nvSpPr>
          <p:cNvPr id="10" name="Pladsholder til indhold 9"/>
          <p:cNvSpPr>
            <a:spLocks noGrp="1"/>
          </p:cNvSpPr>
          <p:nvPr>
            <p:ph sz="quarter" idx="14"/>
          </p:nvPr>
        </p:nvSpPr>
        <p:spPr>
          <a:ln>
            <a:solidFill>
              <a:schemeClr val="accent1"/>
            </a:solidFill>
          </a:ln>
        </p:spPr>
        <p:txBody>
          <a:bodyPr/>
          <a:lstStyle/>
          <a:p>
            <a:pPr marL="0" indent="0">
              <a:buNone/>
            </a:pPr>
            <a:r>
              <a:rPr lang="da-DK" b="1" dirty="0"/>
              <a:t>Må jeg bruge internettet til prøven</a:t>
            </a:r>
            <a:r>
              <a:rPr lang="da-DK" b="1" dirty="0" smtClean="0"/>
              <a:t>?</a:t>
            </a:r>
          </a:p>
          <a:p>
            <a:pPr marL="0" indent="0">
              <a:buNone/>
            </a:pPr>
            <a:r>
              <a:rPr lang="da-DK" dirty="0" smtClean="0"/>
              <a:t>Svar: Nej, du må ikke benytte hjælpemidler – kun skriveredskab og papir.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Tree>
    <p:extLst>
      <p:ext uri="{BB962C8B-B14F-4D97-AF65-F5344CB8AC3E}">
        <p14:creationId xmlns:p14="http://schemas.microsoft.com/office/powerpoint/2010/main" val="250436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Lærerinformation</a:t>
            </a: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dirty="0" smtClean="0"/>
              <a:t>Materialet </a:t>
            </a:r>
            <a:r>
              <a:rPr lang="da-DK" sz="1800" b="1" dirty="0" smtClean="0"/>
              <a:t>”</a:t>
            </a:r>
            <a:r>
              <a:rPr lang="da-DK" sz="1800" b="1" i="1" dirty="0" smtClean="0"/>
              <a:t>Klar til prøven i matematik uden hjælpemidler” </a:t>
            </a:r>
            <a:r>
              <a:rPr lang="da-DK" sz="1800" dirty="0" smtClean="0"/>
              <a:t>er </a:t>
            </a:r>
            <a:r>
              <a:rPr lang="da-DK" sz="1800" dirty="0"/>
              <a:t>bygget op </a:t>
            </a:r>
            <a:r>
              <a:rPr lang="da-DK" sz="1800" dirty="0" smtClean="0"/>
              <a:t>som </a:t>
            </a:r>
            <a:r>
              <a:rPr lang="da-DK" sz="1800" dirty="0"/>
              <a:t>en PowerPoint, som </a:t>
            </a:r>
            <a:r>
              <a:rPr lang="da-DK" sz="1800" dirty="0" smtClean="0"/>
              <a:t>du som lærer kan </a:t>
            </a:r>
            <a:r>
              <a:rPr lang="da-DK" sz="1800" dirty="0"/>
              <a:t>benytte </a:t>
            </a:r>
            <a:r>
              <a:rPr lang="da-DK" sz="1800" dirty="0" smtClean="0"/>
              <a:t>i undervisningen.</a:t>
            </a:r>
          </a:p>
          <a:p>
            <a:pPr marL="0" indent="0">
              <a:buNone/>
            </a:pPr>
            <a:endParaRPr lang="da-DK" sz="1800" dirty="0" smtClean="0"/>
          </a:p>
          <a:p>
            <a:pPr marL="0" indent="0">
              <a:buNone/>
            </a:pPr>
            <a:r>
              <a:rPr lang="da-DK" sz="1800" dirty="0" smtClean="0"/>
              <a:t>PowerPoint-præsentationen er består af tre dele:</a:t>
            </a:r>
          </a:p>
          <a:p>
            <a:pPr marL="457200" indent="-457200">
              <a:buFont typeface="+mj-lt"/>
              <a:buAutoNum type="arabicPeriod"/>
            </a:pPr>
            <a:r>
              <a:rPr lang="da-DK" sz="1800" dirty="0" smtClean="0"/>
              <a:t>Informationer til læreren</a:t>
            </a:r>
            <a:endParaRPr lang="da-DK" sz="1800" i="1" dirty="0" smtClean="0"/>
          </a:p>
          <a:p>
            <a:pPr marL="457200" indent="-457200">
              <a:buFont typeface="+mj-lt"/>
              <a:buAutoNum type="arabicPeriod"/>
            </a:pPr>
            <a:r>
              <a:rPr lang="da-DK" sz="1800" smtClean="0"/>
              <a:t>Informationer </a:t>
            </a:r>
            <a:r>
              <a:rPr lang="da-DK" sz="1800" dirty="0" smtClean="0"/>
              <a:t>og gode råd til elever</a:t>
            </a:r>
          </a:p>
          <a:p>
            <a:pPr marL="457200" indent="-457200">
              <a:buFont typeface="+mj-lt"/>
              <a:buAutoNum type="arabicPeriod"/>
            </a:pPr>
            <a:r>
              <a:rPr lang="da-DK" sz="1800" dirty="0" smtClean="0"/>
              <a:t>Matematikfaglige nedslag til brug i din undervisning.</a:t>
            </a:r>
            <a:endParaRPr lang="da-DK" sz="1800" dirty="0"/>
          </a:p>
          <a:p>
            <a:pPr marL="0" indent="0">
              <a:buNone/>
            </a:pPr>
            <a:endParaRPr lang="da-DK" sz="1800" dirty="0"/>
          </a:p>
          <a:p>
            <a:pPr marL="0" indent="0">
              <a:buNone/>
            </a:pPr>
            <a:r>
              <a:rPr lang="da-DK" sz="1800" dirty="0" smtClean="0"/>
              <a:t>Materialet kan benyttes </a:t>
            </a:r>
            <a:r>
              <a:rPr lang="da-DK" sz="1800" dirty="0"/>
              <a:t>direkte ind i undervisningen, men kan med fordel justeres og tilpasses den elevgruppe</a:t>
            </a:r>
            <a:r>
              <a:rPr lang="da-DK" sz="1800" dirty="0" smtClean="0"/>
              <a:t>, som </a:t>
            </a:r>
            <a:r>
              <a:rPr lang="da-DK" sz="1800" dirty="0"/>
              <a:t>du arbejder med. </a:t>
            </a:r>
            <a:r>
              <a:rPr lang="da-DK" sz="1800" dirty="0" smtClean="0"/>
              <a:t>Derfor har du selv mulighed for at redigere i præsentationen. Der er til nogle slides tilføjet </a:t>
            </a:r>
            <a:r>
              <a:rPr lang="da-DK" sz="1800" dirty="0"/>
              <a:t>noter med fx </a:t>
            </a:r>
            <a:r>
              <a:rPr lang="da-DK" sz="1800" dirty="0" smtClean="0"/>
              <a:t>kommentarer, </a:t>
            </a:r>
            <a:r>
              <a:rPr lang="da-DK" sz="1800" dirty="0"/>
              <a:t>eksempler eller anden viden.</a:t>
            </a:r>
          </a:p>
          <a:p>
            <a:pPr marL="0" indent="0">
              <a:buNone/>
            </a:pPr>
            <a:endParaRPr lang="da-DK" sz="1800" dirty="0" smtClean="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2</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971726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Under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30044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Husk blyant og papir til udregninger</a:t>
            </a:r>
            <a:endParaRPr lang="da-DK" dirty="0"/>
          </a:p>
        </p:txBody>
      </p:sp>
      <p:sp>
        <p:nvSpPr>
          <p:cNvPr id="3" name="Pladsholder til indhold 2"/>
          <p:cNvSpPr>
            <a:spLocks noGrp="1"/>
          </p:cNvSpPr>
          <p:nvPr>
            <p:ph sz="half" idx="1"/>
          </p:nvPr>
        </p:nvSpPr>
        <p:spPr/>
        <p:txBody>
          <a:bodyPr/>
          <a:lstStyle/>
          <a:p>
            <a:pPr marL="0" indent="0">
              <a:buNone/>
            </a:pPr>
            <a:r>
              <a:rPr lang="da-DK" b="1" dirty="0" smtClean="0"/>
              <a:t>Hjælpemidler:</a:t>
            </a:r>
          </a:p>
          <a:p>
            <a:r>
              <a:rPr lang="da-DK" dirty="0" smtClean="0"/>
              <a:t>Det er ”prøven uden hjælpemidler”, og du må ikke anvende hjælpemidler, selvom du arbejder med prøven på din computer.</a:t>
            </a:r>
          </a:p>
          <a:p>
            <a:r>
              <a:rPr lang="da-DK" dirty="0" smtClean="0"/>
              <a:t>Du må medbringe papir og skriveredskaber. </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endParaRPr lang="da-DK" sz="1600" dirty="0"/>
          </a:p>
          <a:p>
            <a:r>
              <a:rPr lang="da-DK" sz="1600" dirty="0"/>
              <a:t>Det er en rigtig god </a:t>
            </a:r>
            <a:r>
              <a:rPr lang="da-DK" sz="1600" dirty="0" smtClean="0"/>
              <a:t>ide </a:t>
            </a:r>
            <a:r>
              <a:rPr lang="da-DK" sz="1600" dirty="0"/>
              <a:t>at </a:t>
            </a:r>
            <a:r>
              <a:rPr lang="da-DK" sz="1600" dirty="0" smtClean="0"/>
              <a:t>lave udregninger på papiret. </a:t>
            </a:r>
          </a:p>
          <a:p>
            <a:r>
              <a:rPr lang="da-DK" sz="1600" dirty="0" smtClean="0"/>
              <a:t>Når du regner på papir, skal du huske at skrive resultatet ind i den digitale prøve.</a:t>
            </a:r>
            <a:endParaRPr lang="da-DK" sz="1600" dirty="0"/>
          </a:p>
          <a:p>
            <a:endParaRPr lang="da-DK" sz="1600" dirty="0" smtClean="0"/>
          </a:p>
          <a:p>
            <a:endParaRPr lang="da-DK" sz="1600" dirty="0" smtClean="0"/>
          </a:p>
          <a:p>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897749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Hvilken svartype er bedst for dig?</a:t>
            </a:r>
            <a:endParaRPr lang="da-DK" sz="3600" dirty="0"/>
          </a:p>
        </p:txBody>
      </p:sp>
      <p:sp>
        <p:nvSpPr>
          <p:cNvPr id="3" name="Pladsholder til indhold 2"/>
          <p:cNvSpPr>
            <a:spLocks noGrp="1"/>
          </p:cNvSpPr>
          <p:nvPr>
            <p:ph sz="half" idx="1"/>
          </p:nvPr>
        </p:nvSpPr>
        <p:spPr>
          <a:xfrm>
            <a:off x="3516128" y="1239839"/>
            <a:ext cx="5188429" cy="2410504"/>
          </a:xfrm>
          <a:ln>
            <a:noFill/>
          </a:ln>
        </p:spPr>
        <p:txBody>
          <a:bodyPr/>
          <a:lstStyle/>
          <a:p>
            <a:pPr marL="0" indent="0">
              <a:buNone/>
            </a:pPr>
            <a:r>
              <a:rPr lang="da-DK" dirty="0" smtClean="0"/>
              <a:t>I nogle opgaver skal du vælge svartype, og du vil møde dette vindue:</a:t>
            </a:r>
          </a:p>
          <a:p>
            <a:pPr marL="0" indent="0" algn="ctr">
              <a:buNone/>
            </a:pPr>
            <a:endParaRPr lang="da-DK" dirty="0"/>
          </a:p>
          <a:p>
            <a:pPr marL="0" indent="0" algn="ctr">
              <a:buNone/>
            </a:pPr>
            <a:endParaRPr lang="da-DK" dirty="0" smtClean="0"/>
          </a:p>
          <a:p>
            <a:pPr marL="0" indent="0" algn="ctr">
              <a:buNone/>
            </a:pPr>
            <a:endParaRPr lang="da-DK" dirty="0"/>
          </a:p>
          <a:p>
            <a:pPr marL="0" indent="0">
              <a:buNone/>
            </a:pPr>
            <a:r>
              <a:rPr lang="da-DK" dirty="0" smtClean="0"/>
              <a:t>Væg den type, du synes, er bedst for dig til netop den opgave, du skal løse.</a:t>
            </a:r>
            <a:endParaRPr lang="da-DK" dirty="0"/>
          </a:p>
        </p:txBody>
      </p:sp>
      <p:sp>
        <p:nvSpPr>
          <p:cNvPr id="9" name="Pladsholder til indhold 3"/>
          <p:cNvSpPr>
            <a:spLocks noGrp="1"/>
          </p:cNvSpPr>
          <p:nvPr>
            <p:ph sz="half" idx="2"/>
          </p:nvPr>
        </p:nvSpPr>
        <p:spPr/>
        <p:txBody>
          <a:bodyPr/>
          <a:lstStyle/>
          <a:p>
            <a:pPr marL="0" indent="0">
              <a:buNone/>
            </a:pPr>
            <a:endParaRPr lang="da-DK" sz="1600" b="1" dirty="0" smtClean="0"/>
          </a:p>
          <a:p>
            <a:pPr marL="0" indent="0">
              <a:buNone/>
            </a:pPr>
            <a:endParaRPr lang="da-DK" sz="1600" b="1" dirty="0"/>
          </a:p>
          <a:p>
            <a:pPr marL="0" indent="0">
              <a:buNone/>
            </a:pPr>
            <a:r>
              <a:rPr lang="da-DK" sz="1600" dirty="0" smtClean="0"/>
              <a:t>	</a:t>
            </a:r>
            <a:r>
              <a:rPr lang="da-DK" sz="1600" dirty="0"/>
              <a:t>	</a:t>
            </a:r>
            <a:endParaRPr lang="da-DK" sz="1600" dirty="0" smtClean="0"/>
          </a:p>
          <a:p>
            <a:endParaRPr lang="da-DK" dirty="0"/>
          </a:p>
          <a:p>
            <a:pPr marL="0" indent="0">
              <a:buNone/>
            </a:pPr>
            <a:endParaRPr lang="da-DK" sz="1600" dirty="0"/>
          </a:p>
          <a:p>
            <a:pPr marL="0" indent="0">
              <a:buNone/>
            </a:pPr>
            <a:endParaRPr lang="da-DK" sz="1600" dirty="0"/>
          </a:p>
        </p:txBody>
      </p:sp>
      <p:sp>
        <p:nvSpPr>
          <p:cNvPr id="13" name="Pladsholder til indhold 12"/>
          <p:cNvSpPr>
            <a:spLocks noGrp="1"/>
          </p:cNvSpPr>
          <p:nvPr>
            <p:ph sz="quarter" idx="14"/>
          </p:nvPr>
        </p:nvSpPr>
        <p:spPr>
          <a:xfrm>
            <a:off x="547242" y="4533990"/>
            <a:ext cx="3106842" cy="1791912"/>
          </a:xfrm>
          <a:ln>
            <a:solidFill>
              <a:schemeClr val="accent1"/>
            </a:solidFill>
          </a:ln>
        </p:spPr>
        <p:txBody>
          <a:bodyPr/>
          <a:lstStyle/>
          <a:p>
            <a:pPr marL="0" indent="0">
              <a:buNone/>
            </a:pPr>
            <a:r>
              <a:rPr lang="da-DK" sz="1600" dirty="0" smtClean="0"/>
              <a:t>Eksempler på heltal:</a:t>
            </a:r>
          </a:p>
          <a:p>
            <a:r>
              <a:rPr lang="da-DK" sz="1600" dirty="0" smtClean="0"/>
              <a:t>17</a:t>
            </a:r>
          </a:p>
          <a:p>
            <a:r>
              <a:rPr lang="da-DK" sz="1600" dirty="0" smtClean="0"/>
              <a:t>3</a:t>
            </a:r>
          </a:p>
          <a:p>
            <a:r>
              <a:rPr lang="da-DK" sz="1600" dirty="0" smtClean="0"/>
              <a:t>45</a:t>
            </a:r>
            <a:endParaRPr lang="da-DK" sz="1600" dirty="0"/>
          </a:p>
        </p:txBody>
      </p:sp>
      <p:sp>
        <p:nvSpPr>
          <p:cNvPr id="14" name="Pladsholder til indhold 13"/>
          <p:cNvSpPr>
            <a:spLocks noGrp="1"/>
          </p:cNvSpPr>
          <p:nvPr>
            <p:ph sz="quarter" idx="15"/>
          </p:nvPr>
        </p:nvSpPr>
        <p:spPr>
          <a:xfrm>
            <a:off x="4194719" y="4551918"/>
            <a:ext cx="3346645" cy="1791912"/>
          </a:xfrm>
          <a:ln>
            <a:solidFill>
              <a:schemeClr val="accent1"/>
            </a:solidFill>
          </a:ln>
        </p:spPr>
        <p:txBody>
          <a:bodyPr/>
          <a:lstStyle/>
          <a:p>
            <a:pPr marL="0" indent="0">
              <a:buNone/>
            </a:pPr>
            <a:r>
              <a:rPr lang="da-DK" sz="1600" dirty="0" smtClean="0"/>
              <a:t>Eksempler på decimaltal:</a:t>
            </a:r>
          </a:p>
          <a:p>
            <a:r>
              <a:rPr lang="da-DK" sz="1600" dirty="0"/>
              <a:t>0</a:t>
            </a:r>
            <a:r>
              <a:rPr lang="da-DK" sz="1600" dirty="0" smtClean="0"/>
              <a:t>,5</a:t>
            </a:r>
          </a:p>
          <a:p>
            <a:r>
              <a:rPr lang="da-DK" sz="1600" dirty="0" smtClean="0"/>
              <a:t>9,25</a:t>
            </a:r>
          </a:p>
          <a:p>
            <a:r>
              <a:rPr lang="da-DK" sz="1600" dirty="0" smtClean="0"/>
              <a:t>1,3333</a:t>
            </a:r>
            <a:endParaRPr lang="da-DK" sz="1600" dirty="0"/>
          </a:p>
        </p:txBody>
      </p:sp>
      <mc:AlternateContent xmlns:mc="http://schemas.openxmlformats.org/markup-compatibility/2006" xmlns:a14="http://schemas.microsoft.com/office/drawing/2010/main">
        <mc:Choice Requires="a14">
          <p:sp>
            <p:nvSpPr>
              <p:cNvPr id="15" name="Pladsholder til indhold 14"/>
              <p:cNvSpPr>
                <a:spLocks noGrp="1"/>
              </p:cNvSpPr>
              <p:nvPr>
                <p:ph sz="quarter" idx="16"/>
              </p:nvPr>
            </p:nvSpPr>
            <p:spPr>
              <a:xfrm>
                <a:off x="8048929" y="4533990"/>
                <a:ext cx="3547016" cy="1788311"/>
              </a:xfrm>
              <a:ln>
                <a:solidFill>
                  <a:schemeClr val="accent1"/>
                </a:solidFill>
              </a:ln>
            </p:spPr>
            <p:txBody>
              <a:bodyPr/>
              <a:lstStyle/>
              <a:p>
                <a:pPr marL="0" indent="0">
                  <a:buNone/>
                </a:pPr>
                <a:r>
                  <a:rPr lang="da-DK" sz="1600" dirty="0"/>
                  <a:t>Eksempler på brøk</a:t>
                </a:r>
              </a:p>
              <a:p>
                <a14:m>
                  <m:oMath xmlns:m="http://schemas.openxmlformats.org/officeDocument/2006/math">
                    <m:f>
                      <m:fPr>
                        <m:ctrlPr>
                          <a:rPr lang="da-DK" sz="1600" i="1">
                            <a:latin typeface="Cambria Math" panose="02040503050406030204" pitchFamily="18" charset="0"/>
                          </a:rPr>
                        </m:ctrlPr>
                      </m:fPr>
                      <m:num>
                        <m:r>
                          <a:rPr lang="da-DK" sz="1600">
                            <a:latin typeface="Cambria Math" panose="02040503050406030204" pitchFamily="18" charset="0"/>
                          </a:rPr>
                          <m:t>1</m:t>
                        </m:r>
                      </m:num>
                      <m:den>
                        <m:r>
                          <a:rPr lang="da-DK" sz="1600">
                            <a:latin typeface="Cambria Math" panose="02040503050406030204" pitchFamily="18" charset="0"/>
                          </a:rPr>
                          <m:t>3</m:t>
                        </m:r>
                      </m:den>
                    </m:f>
                  </m:oMath>
                </a14:m>
                <a:endParaRPr lang="da-DK" sz="1600" dirty="0"/>
              </a:p>
              <a:p>
                <a14:m>
                  <m:oMath xmlns:m="http://schemas.openxmlformats.org/officeDocument/2006/math">
                    <m:f>
                      <m:fPr>
                        <m:ctrlPr>
                          <a:rPr lang="da-DK" sz="1600" i="1">
                            <a:latin typeface="Cambria Math" panose="02040503050406030204" pitchFamily="18" charset="0"/>
                          </a:rPr>
                        </m:ctrlPr>
                      </m:fPr>
                      <m:num>
                        <m:r>
                          <a:rPr lang="da-DK" sz="1600" i="1">
                            <a:latin typeface="Cambria Math" panose="02040503050406030204" pitchFamily="18" charset="0"/>
                          </a:rPr>
                          <m:t>2</m:t>
                        </m:r>
                      </m:num>
                      <m:den>
                        <m:r>
                          <a:rPr lang="da-DK" sz="1600" i="1">
                            <a:latin typeface="Cambria Math" panose="02040503050406030204" pitchFamily="18" charset="0"/>
                          </a:rPr>
                          <m:t>7</m:t>
                        </m:r>
                      </m:den>
                    </m:f>
                  </m:oMath>
                </a14:m>
                <a:endParaRPr lang="da-DK" sz="1600" dirty="0"/>
              </a:p>
              <a:p>
                <a14:m>
                  <m:oMath xmlns:m="http://schemas.openxmlformats.org/officeDocument/2006/math">
                    <m:f>
                      <m:fPr>
                        <m:ctrlPr>
                          <a:rPr lang="da-DK" sz="1600" i="1">
                            <a:latin typeface="Cambria Math" panose="02040503050406030204" pitchFamily="18" charset="0"/>
                          </a:rPr>
                        </m:ctrlPr>
                      </m:fPr>
                      <m:num>
                        <m:r>
                          <a:rPr lang="da-DK" sz="1600" i="1">
                            <a:latin typeface="Cambria Math" panose="02040503050406030204" pitchFamily="18" charset="0"/>
                          </a:rPr>
                          <m:t>5</m:t>
                        </m:r>
                      </m:num>
                      <m:den>
                        <m:r>
                          <a:rPr lang="da-DK" sz="1600" i="1">
                            <a:latin typeface="Cambria Math" panose="02040503050406030204" pitchFamily="18" charset="0"/>
                          </a:rPr>
                          <m:t>2</m:t>
                        </m:r>
                      </m:den>
                    </m:f>
                  </m:oMath>
                </a14:m>
                <a:endParaRPr lang="da-DK" sz="1600" dirty="0"/>
              </a:p>
            </p:txBody>
          </p:sp>
        </mc:Choice>
        <mc:Fallback xmlns="">
          <p:sp>
            <p:nvSpPr>
              <p:cNvPr id="15" name="Pladsholder til indhold 14"/>
              <p:cNvSpPr>
                <a:spLocks noGrp="1" noRot="1" noChangeAspect="1" noMove="1" noResize="1" noEditPoints="1" noAdjustHandles="1" noChangeArrowheads="1" noChangeShapeType="1" noTextEdit="1"/>
              </p:cNvSpPr>
              <p:nvPr>
                <p:ph sz="quarter" idx="16"/>
              </p:nvPr>
            </p:nvSpPr>
            <p:spPr>
              <a:xfrm>
                <a:off x="8048929" y="4533990"/>
                <a:ext cx="3547016" cy="1788311"/>
              </a:xfrm>
              <a:blipFill>
                <a:blip r:embed="rId3"/>
                <a:stretch>
                  <a:fillRect l="-3253" t="-3390" b="-339"/>
                </a:stretch>
              </a:blipFill>
              <a:ln>
                <a:solidFill>
                  <a:schemeClr val="accent1"/>
                </a:solidFill>
              </a:ln>
            </p:spPr>
            <p:txBody>
              <a:bodyPr/>
              <a:lstStyle/>
              <a:p>
                <a:r>
                  <a:rPr lang="da-DK">
                    <a:noFill/>
                  </a:rPr>
                  <a:t> </a:t>
                </a:r>
              </a:p>
            </p:txBody>
          </p:sp>
        </mc:Fallback>
      </mc:AlternateContent>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pic>
        <p:nvPicPr>
          <p:cNvPr id="8" name="Pladsholder til indhold 7"/>
          <p:cNvPicPr>
            <a:picLocks noChangeAspect="1"/>
          </p:cNvPicPr>
          <p:nvPr/>
        </p:nvPicPr>
        <p:blipFill rotWithShape="1">
          <a:blip r:embed="rId4"/>
          <a:srcRect l="51443" t="62616" r="39393" b="28759"/>
          <a:stretch/>
        </p:blipFill>
        <p:spPr>
          <a:xfrm>
            <a:off x="4854774" y="2044543"/>
            <a:ext cx="2133600" cy="1129553"/>
          </a:xfrm>
          <a:prstGeom prst="rect">
            <a:avLst/>
          </a:prstGeom>
        </p:spPr>
      </p:pic>
      <p:sp>
        <p:nvSpPr>
          <p:cNvPr id="4" name="Rektangel 3"/>
          <p:cNvSpPr/>
          <p:nvPr/>
        </p:nvSpPr>
        <p:spPr>
          <a:xfrm>
            <a:off x="3119718" y="1118795"/>
            <a:ext cx="5981251" cy="303519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18590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Opgavetyper du </a:t>
            </a:r>
            <a:r>
              <a:rPr lang="da-DK" dirty="0" smtClean="0"/>
              <a:t>vil </a:t>
            </a:r>
            <a:r>
              <a:rPr lang="da-DK" dirty="0"/>
              <a:t>møde</a:t>
            </a:r>
          </a:p>
        </p:txBody>
      </p:sp>
      <p:sp>
        <p:nvSpPr>
          <p:cNvPr id="3" name="Pladsholder til indhold 2"/>
          <p:cNvSpPr>
            <a:spLocks noGrp="1"/>
          </p:cNvSpPr>
          <p:nvPr>
            <p:ph sz="half" idx="1"/>
          </p:nvPr>
        </p:nvSpPr>
        <p:spPr/>
        <p:txBody>
          <a:bodyPr/>
          <a:lstStyle/>
          <a:p>
            <a:pPr marL="0" indent="0">
              <a:buNone/>
            </a:pPr>
            <a:r>
              <a:rPr lang="da-DK" b="1" dirty="0" smtClean="0"/>
              <a:t>Opgaver, </a:t>
            </a:r>
            <a:r>
              <a:rPr lang="da-DK" b="1" dirty="0"/>
              <a:t>der handler om hverdagen. </a:t>
            </a:r>
            <a:endParaRPr lang="da-DK" b="1" dirty="0" smtClean="0"/>
          </a:p>
          <a:p>
            <a:pPr marL="0" indent="0">
              <a:buNone/>
            </a:pPr>
            <a:r>
              <a:rPr lang="da-DK" u="sng" dirty="0" smtClean="0"/>
              <a:t>Det </a:t>
            </a:r>
            <a:r>
              <a:rPr lang="da-DK" u="sng" dirty="0"/>
              <a:t>kan fx være:</a:t>
            </a:r>
          </a:p>
          <a:p>
            <a:r>
              <a:rPr lang="da-DK" dirty="0"/>
              <a:t>O</a:t>
            </a:r>
            <a:r>
              <a:rPr lang="da-DK" dirty="0" smtClean="0"/>
              <a:t>pskrifter (madlavning)</a:t>
            </a:r>
            <a:endParaRPr lang="da-DK" dirty="0"/>
          </a:p>
          <a:p>
            <a:r>
              <a:rPr lang="da-DK" dirty="0"/>
              <a:t>Priser på varer</a:t>
            </a:r>
          </a:p>
          <a:p>
            <a:r>
              <a:rPr lang="da-DK" dirty="0"/>
              <a:t>Tid og </a:t>
            </a:r>
            <a:r>
              <a:rPr lang="da-DK" dirty="0" smtClean="0"/>
              <a:t>hastighed</a:t>
            </a:r>
            <a:endParaRPr lang="da-DK" dirty="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
        <p:nvSpPr>
          <p:cNvPr id="7" name="Pladsholder til tekst 6"/>
          <p:cNvSpPr>
            <a:spLocks noGrp="1"/>
          </p:cNvSpPr>
          <p:nvPr>
            <p:ph type="body" sz="quarter" idx="13"/>
          </p:nvPr>
        </p:nvSpPr>
        <p:spPr/>
        <p:txBody>
          <a:bodyPr/>
          <a:lstStyle/>
          <a:p>
            <a:endParaRPr lang="da-DK"/>
          </a:p>
        </p:txBody>
      </p:sp>
      <p:sp>
        <p:nvSpPr>
          <p:cNvPr id="9"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endParaRPr lang="da-DK" sz="1600" dirty="0"/>
          </a:p>
          <a:p>
            <a:r>
              <a:rPr lang="da-DK" sz="1600" dirty="0" smtClean="0"/>
              <a:t>Brug </a:t>
            </a:r>
            <a:r>
              <a:rPr lang="da-DK" sz="1600" dirty="0"/>
              <a:t>din </a:t>
            </a:r>
            <a:r>
              <a:rPr lang="da-DK" sz="1600" dirty="0" smtClean="0"/>
              <a:t>viden og erfaring fra hverdagen til at løse opgaven. </a:t>
            </a:r>
          </a:p>
          <a:p>
            <a:r>
              <a:rPr lang="da-DK" sz="1600" dirty="0" smtClean="0"/>
              <a:t>Tjek, </a:t>
            </a:r>
            <a:r>
              <a:rPr lang="da-DK" sz="1600" dirty="0"/>
              <a:t>om </a:t>
            </a:r>
            <a:r>
              <a:rPr lang="da-DK" sz="1600" dirty="0" smtClean="0"/>
              <a:t>resultatet, du kommer frem til, er realistisk.</a:t>
            </a:r>
            <a:endParaRPr lang="da-DK" sz="1600" dirty="0"/>
          </a:p>
          <a:p>
            <a:endParaRPr lang="da-DK" sz="1600" dirty="0" smtClean="0"/>
          </a:p>
          <a:p>
            <a:pPr marL="0" indent="0">
              <a:buNone/>
            </a:pPr>
            <a:endParaRPr lang="da-DK" sz="1600" dirty="0" smtClean="0"/>
          </a:p>
          <a:p>
            <a:pPr marL="0" indent="0">
              <a:buNone/>
            </a:pPr>
            <a:endParaRPr lang="da-DK" sz="1600" dirty="0" smtClean="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279008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Opgavetyper du </a:t>
            </a:r>
            <a:r>
              <a:rPr lang="da-DK" dirty="0" smtClean="0"/>
              <a:t>vil </a:t>
            </a:r>
            <a:r>
              <a:rPr lang="da-DK" dirty="0"/>
              <a:t>møde</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24</a:t>
            </a:fld>
            <a:endParaRPr lang="da-DK" dirty="0"/>
          </a:p>
        </p:txBody>
      </p:sp>
      <p:sp>
        <p:nvSpPr>
          <p:cNvPr id="7" name="Pladsholder til tekst 6"/>
          <p:cNvSpPr>
            <a:spLocks noGrp="1"/>
          </p:cNvSpPr>
          <p:nvPr>
            <p:ph type="body" sz="quarter" idx="13"/>
          </p:nvPr>
        </p:nvSpPr>
        <p:spPr/>
        <p:txBody>
          <a:bodyPr/>
          <a:lstStyle/>
          <a:p>
            <a:endParaRPr lang="da-DK"/>
          </a:p>
        </p:txBody>
      </p:sp>
      <p:sp>
        <p:nvSpPr>
          <p:cNvPr id="9" name="Pladsholder til indhold 14"/>
          <p:cNvSpPr>
            <a:spLocks noGrp="1"/>
          </p:cNvSpPr>
          <p:nvPr>
            <p:ph sz="half" idx="1"/>
          </p:nvPr>
        </p:nvSpPr>
        <p:spPr>
          <a:ln>
            <a:noFill/>
          </a:ln>
        </p:spPr>
        <p:txBody>
          <a:bodyPr/>
          <a:lstStyle/>
          <a:p>
            <a:pPr marL="0" indent="0">
              <a:buNone/>
            </a:pPr>
            <a:r>
              <a:rPr lang="da-DK" b="1" dirty="0" smtClean="0"/>
              <a:t>Opgaver, der handler om ren matematik. </a:t>
            </a:r>
          </a:p>
          <a:p>
            <a:pPr marL="0" indent="0">
              <a:buNone/>
            </a:pPr>
            <a:r>
              <a:rPr lang="da-DK" u="sng" dirty="0" smtClean="0"/>
              <a:t>Det kan fx være:</a:t>
            </a:r>
          </a:p>
          <a:p>
            <a:r>
              <a:rPr lang="da-DK" dirty="0" smtClean="0"/>
              <a:t>De 4 regningsarter</a:t>
            </a:r>
          </a:p>
          <a:p>
            <a:r>
              <a:rPr lang="da-DK" dirty="0" smtClean="0"/>
              <a:t>Brøker og decimaltal</a:t>
            </a:r>
          </a:p>
          <a:p>
            <a:r>
              <a:rPr lang="da-DK" dirty="0" smtClean="0"/>
              <a:t>Procentregning</a:t>
            </a:r>
          </a:p>
          <a:p>
            <a:r>
              <a:rPr lang="da-DK" dirty="0"/>
              <a:t>L</a:t>
            </a:r>
            <a:r>
              <a:rPr lang="da-DK" dirty="0" smtClean="0"/>
              <a:t>igninger</a:t>
            </a:r>
          </a:p>
          <a:p>
            <a:endParaRPr lang="da-DK" sz="1600" dirty="0" smtClean="0"/>
          </a:p>
          <a:p>
            <a:endParaRPr lang="da-DK" dirty="0" smtClean="0"/>
          </a:p>
          <a:p>
            <a:endParaRPr lang="da-DK" dirty="0" smtClean="0"/>
          </a:p>
          <a:p>
            <a:endParaRPr lang="da-DK" dirty="0"/>
          </a:p>
        </p:txBody>
      </p:sp>
      <p:sp>
        <p:nvSpPr>
          <p:cNvPr id="10"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p>
          <a:p>
            <a:r>
              <a:rPr lang="da-DK" sz="1600" dirty="0" smtClean="0"/>
              <a:t>Brug </a:t>
            </a:r>
            <a:r>
              <a:rPr lang="da-DK" sz="1600" dirty="0"/>
              <a:t>papir og blyant til notater og </a:t>
            </a:r>
            <a:r>
              <a:rPr lang="da-DK" sz="1600" dirty="0" smtClean="0"/>
              <a:t>mellemregninger.</a:t>
            </a:r>
            <a:endParaRPr lang="da-DK" sz="1600" dirty="0"/>
          </a:p>
          <a:p>
            <a:r>
              <a:rPr lang="da-DK" sz="1600" dirty="0" smtClean="0"/>
              <a:t>Nogle gange kan du måske lave regnestykket om til en opgave, der handler om noget i din hverdag, og på den måde kunne løse opgaven.</a:t>
            </a:r>
          </a:p>
          <a:p>
            <a:r>
              <a:rPr lang="da-DK" sz="1600" dirty="0" smtClean="0"/>
              <a:t>Nogle gange kan du måske bruge tegning til at forstå og løse en opgave.</a:t>
            </a:r>
            <a:endParaRPr lang="da-DK" sz="1600" dirty="0"/>
          </a:p>
          <a:p>
            <a:pPr marL="0" indent="0">
              <a:buNone/>
            </a:pPr>
            <a:endParaRPr lang="da-DK" sz="1600" dirty="0"/>
          </a:p>
          <a:p>
            <a:pPr marL="0" indent="0">
              <a:buNone/>
            </a:pPr>
            <a:endParaRPr lang="da-DK" sz="1600" dirty="0"/>
          </a:p>
        </p:txBody>
      </p:sp>
    </p:spTree>
    <p:extLst>
      <p:ext uri="{BB962C8B-B14F-4D97-AF65-F5344CB8AC3E}">
        <p14:creationId xmlns:p14="http://schemas.microsoft.com/office/powerpoint/2010/main" val="105127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Opgavetype </a:t>
            </a:r>
            <a:r>
              <a:rPr lang="da-DK" dirty="0"/>
              <a:t>du </a:t>
            </a:r>
            <a:r>
              <a:rPr lang="da-DK" dirty="0" smtClean="0"/>
              <a:t>måske </a:t>
            </a:r>
            <a:r>
              <a:rPr lang="da-DK" dirty="0"/>
              <a:t>vil møde</a:t>
            </a:r>
          </a:p>
        </p:txBody>
      </p:sp>
      <p:sp>
        <p:nvSpPr>
          <p:cNvPr id="3" name="Pladsholder til indhold 2"/>
          <p:cNvSpPr>
            <a:spLocks noGrp="1"/>
          </p:cNvSpPr>
          <p:nvPr>
            <p:ph sz="half" idx="1"/>
          </p:nvPr>
        </p:nvSpPr>
        <p:spPr/>
        <p:txBody>
          <a:bodyPr/>
          <a:lstStyle/>
          <a:p>
            <a:pPr marL="0" indent="0">
              <a:buNone/>
            </a:pPr>
            <a:r>
              <a:rPr lang="da-DK" b="1" dirty="0"/>
              <a:t>Multiple </a:t>
            </a:r>
            <a:r>
              <a:rPr lang="da-DK" b="1" dirty="0" err="1"/>
              <a:t>choice</a:t>
            </a:r>
            <a:r>
              <a:rPr lang="da-DK" b="1" dirty="0"/>
              <a:t> opgaver</a:t>
            </a:r>
          </a:p>
          <a:p>
            <a:pPr marL="0" indent="0">
              <a:buNone/>
            </a:pPr>
            <a:r>
              <a:rPr lang="da-DK" dirty="0" smtClean="0"/>
              <a:t>Opgaver, </a:t>
            </a:r>
            <a:r>
              <a:rPr lang="da-DK" dirty="0"/>
              <a:t>hvor du skal </a:t>
            </a:r>
            <a:r>
              <a:rPr lang="da-DK" dirty="0" smtClean="0"/>
              <a:t>vælge </a:t>
            </a:r>
            <a:r>
              <a:rPr lang="da-DK" dirty="0"/>
              <a:t>det </a:t>
            </a:r>
            <a:r>
              <a:rPr lang="da-DK" dirty="0" smtClean="0"/>
              <a:t>rigtige </a:t>
            </a:r>
            <a:r>
              <a:rPr lang="da-DK" dirty="0"/>
              <a:t>svar</a:t>
            </a:r>
            <a:r>
              <a:rPr lang="da-DK" dirty="0" smtClean="0"/>
              <a:t>.</a:t>
            </a:r>
          </a:p>
          <a:p>
            <a:pPr marL="0" indent="0">
              <a:buNone/>
            </a:pPr>
            <a:r>
              <a:rPr lang="da-DK" dirty="0" smtClean="0"/>
              <a:t>Du </a:t>
            </a:r>
            <a:r>
              <a:rPr lang="da-DK" dirty="0"/>
              <a:t>har 5 til 6 </a:t>
            </a:r>
            <a:r>
              <a:rPr lang="da-DK" dirty="0" smtClean="0"/>
              <a:t>muligheder, </a:t>
            </a:r>
            <a:r>
              <a:rPr lang="da-DK" dirty="0"/>
              <a:t>og skal sætte kryds </a:t>
            </a:r>
            <a:r>
              <a:rPr lang="da-DK" dirty="0" smtClean="0"/>
              <a:t>ud for det rigtige svar.</a:t>
            </a:r>
            <a:endParaRPr lang="da-DK" dirty="0"/>
          </a:p>
          <a:p>
            <a:pPr marL="0" indent="0">
              <a:buNone/>
            </a:pPr>
            <a:endParaRPr lang="da-DK" dirty="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p>
          <a:p>
            <a:r>
              <a:rPr lang="da-DK" sz="1600" dirty="0" smtClean="0"/>
              <a:t>Udeluk muligheder, som du ved, </a:t>
            </a:r>
            <a:r>
              <a:rPr lang="da-DK" sz="1600" dirty="0"/>
              <a:t>der ikke er </a:t>
            </a:r>
            <a:r>
              <a:rPr lang="da-DK" sz="1600" dirty="0" smtClean="0"/>
              <a:t>rigtige, </a:t>
            </a:r>
            <a:r>
              <a:rPr lang="da-DK" sz="1600" dirty="0"/>
              <a:t>og </a:t>
            </a:r>
            <a:r>
              <a:rPr lang="da-DK" sz="1600" dirty="0" smtClean="0"/>
              <a:t>få på </a:t>
            </a:r>
            <a:r>
              <a:rPr lang="da-DK" sz="1600" dirty="0"/>
              <a:t>den </a:t>
            </a:r>
            <a:r>
              <a:rPr lang="da-DK" sz="1600" dirty="0" smtClean="0"/>
              <a:t>måde </a:t>
            </a:r>
            <a:r>
              <a:rPr lang="da-DK" sz="1600" dirty="0"/>
              <a:t>færre at vælge </a:t>
            </a:r>
            <a:r>
              <a:rPr lang="da-DK" sz="1600" dirty="0" smtClean="0"/>
              <a:t>imellem.</a:t>
            </a:r>
            <a:endParaRPr lang="da-DK" sz="1600" dirty="0"/>
          </a:p>
          <a:p>
            <a:r>
              <a:rPr lang="da-DK" sz="1600" dirty="0" smtClean="0"/>
              <a:t>Udvælg </a:t>
            </a:r>
            <a:r>
              <a:rPr lang="da-DK" sz="1600" dirty="0"/>
              <a:t>den </a:t>
            </a:r>
            <a:r>
              <a:rPr lang="da-DK" sz="1600" dirty="0" smtClean="0"/>
              <a:t>mulighed,</a:t>
            </a:r>
            <a:r>
              <a:rPr lang="da-DK" sz="1600" dirty="0" smtClean="0">
                <a:solidFill>
                  <a:srgbClr val="FF0000"/>
                </a:solidFill>
              </a:rPr>
              <a:t> </a:t>
            </a:r>
            <a:r>
              <a:rPr lang="da-DK" sz="1600" dirty="0" smtClean="0"/>
              <a:t>som </a:t>
            </a:r>
            <a:r>
              <a:rPr lang="da-DK" sz="1600" dirty="0"/>
              <a:t>du tror mest </a:t>
            </a:r>
            <a:r>
              <a:rPr lang="da-DK" sz="1600" dirty="0" smtClean="0"/>
              <a:t>på.</a:t>
            </a:r>
            <a:endParaRPr lang="da-DK" sz="1600" dirty="0"/>
          </a:p>
          <a:p>
            <a:r>
              <a:rPr lang="da-DK" sz="1600" dirty="0"/>
              <a:t>Lav et gæt som sidste </a:t>
            </a:r>
            <a:r>
              <a:rPr lang="da-DK" sz="1600" dirty="0" smtClean="0"/>
              <a:t>udvej.</a:t>
            </a:r>
            <a:endParaRPr lang="da-DK" sz="1600" dirty="0"/>
          </a:p>
          <a:p>
            <a:endParaRPr lang="da-DK" sz="1600" dirty="0" smtClean="0"/>
          </a:p>
          <a:p>
            <a:endParaRPr lang="da-DK" sz="1600" dirty="0"/>
          </a:p>
          <a:p>
            <a:pPr marL="0" indent="0">
              <a:buNone/>
            </a:pPr>
            <a:endParaRPr lang="da-DK" sz="1600" dirty="0"/>
          </a:p>
          <a:p>
            <a:pPr marL="0" indent="0">
              <a:buNone/>
            </a:pPr>
            <a:endParaRPr lang="da-DK" sz="1600" dirty="0"/>
          </a:p>
          <a:p>
            <a:endParaRPr lang="da-DK" sz="1600" dirty="0" smtClean="0"/>
          </a:p>
        </p:txBody>
      </p:sp>
    </p:spTree>
    <p:extLst>
      <p:ext uri="{BB962C8B-B14F-4D97-AF65-F5344CB8AC3E}">
        <p14:creationId xmlns:p14="http://schemas.microsoft.com/office/powerpoint/2010/main" val="82304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Tjek ALTID dit facit!</a:t>
            </a:r>
            <a:endParaRPr lang="da-DK" dirty="0"/>
          </a:p>
        </p:txBody>
      </p:sp>
      <p:sp>
        <p:nvSpPr>
          <p:cNvPr id="3" name="Pladsholder til indhold 2"/>
          <p:cNvSpPr>
            <a:spLocks noGrp="1"/>
          </p:cNvSpPr>
          <p:nvPr>
            <p:ph sz="half" idx="1"/>
          </p:nvPr>
        </p:nvSpPr>
        <p:spPr/>
        <p:txBody>
          <a:bodyPr/>
          <a:lstStyle/>
          <a:p>
            <a:pPr marL="0" indent="0">
              <a:buNone/>
            </a:pPr>
            <a:r>
              <a:rPr lang="da-DK" b="1" dirty="0" smtClean="0"/>
              <a:t>Eksempler, hvor der må være fejl i beregningen:</a:t>
            </a:r>
          </a:p>
          <a:p>
            <a:pPr marL="0" indent="0">
              <a:buNone/>
            </a:pPr>
            <a:endParaRPr lang="da-DK" dirty="0" smtClean="0"/>
          </a:p>
          <a:p>
            <a:pPr marL="0" indent="0">
              <a:buNone/>
            </a:pPr>
            <a:r>
              <a:rPr lang="da-DK" sz="1600" b="1" u="sng" dirty="0" smtClean="0"/>
              <a:t>Biografbillet koster 120 kr. pr. pers. </a:t>
            </a:r>
          </a:p>
          <a:p>
            <a:r>
              <a:rPr lang="da-DK" sz="1600" dirty="0" smtClean="0"/>
              <a:t>Fejlsvar: Billetter til 4 pers. koster 4880 kr. – det kan ikke passe!</a:t>
            </a:r>
          </a:p>
          <a:p>
            <a:r>
              <a:rPr lang="da-DK" sz="1600" dirty="0" smtClean="0"/>
              <a:t>Svaret må jo ligge mellem 400 kr. og 500 kr.</a:t>
            </a:r>
          </a:p>
          <a:p>
            <a:endParaRPr lang="da-DK" sz="1600" dirty="0"/>
          </a:p>
          <a:p>
            <a:pPr marL="0" indent="0">
              <a:buNone/>
            </a:pPr>
            <a:r>
              <a:rPr lang="da-DK" sz="1600" b="1" u="sng" dirty="0" smtClean="0"/>
              <a:t>7021:7=</a:t>
            </a:r>
          </a:p>
          <a:p>
            <a:r>
              <a:rPr lang="da-DK" sz="1600" dirty="0" smtClean="0"/>
              <a:t>Fejlsvar: 13 og 103 – det kan ikke passe!</a:t>
            </a:r>
          </a:p>
          <a:p>
            <a:r>
              <a:rPr lang="da-DK" sz="1600" dirty="0"/>
              <a:t>D</a:t>
            </a:r>
            <a:r>
              <a:rPr lang="da-DK" sz="1600" dirty="0" smtClean="0"/>
              <a:t>u </a:t>
            </a:r>
            <a:r>
              <a:rPr lang="da-DK" sz="1600" dirty="0"/>
              <a:t>har lidt mere end </a:t>
            </a:r>
            <a:r>
              <a:rPr lang="da-DK" sz="1600" dirty="0" smtClean="0"/>
              <a:t>7000, </a:t>
            </a:r>
            <a:r>
              <a:rPr lang="da-DK" sz="1600" dirty="0"/>
              <a:t>der skal deles mellem </a:t>
            </a:r>
            <a:r>
              <a:rPr lang="da-DK" sz="1600" dirty="0" smtClean="0"/>
              <a:t>7.</a:t>
            </a:r>
            <a:r>
              <a:rPr lang="da-DK" sz="1600" dirty="0"/>
              <a:t> </a:t>
            </a:r>
            <a:r>
              <a:rPr lang="da-DK" sz="1600" dirty="0" smtClean="0"/>
              <a:t>Svaret </a:t>
            </a:r>
            <a:r>
              <a:rPr lang="da-DK" sz="1600" dirty="0"/>
              <a:t>må </a:t>
            </a:r>
            <a:r>
              <a:rPr lang="da-DK" sz="1600" dirty="0" smtClean="0"/>
              <a:t>jo være </a:t>
            </a:r>
            <a:r>
              <a:rPr lang="da-DK" sz="1600" dirty="0"/>
              <a:t>lidt mere end </a:t>
            </a:r>
            <a:r>
              <a:rPr lang="da-DK" sz="1600" dirty="0" smtClean="0"/>
              <a:t>1000.</a:t>
            </a:r>
            <a:endParaRPr lang="da-DK" sz="1600" dirty="0"/>
          </a:p>
          <a:p>
            <a:pPr marL="0" indent="0">
              <a:buNone/>
            </a:pPr>
            <a:endParaRPr lang="da-DK" sz="1600" dirty="0" smtClean="0"/>
          </a:p>
          <a:p>
            <a:pPr marL="0" indent="0">
              <a:buNone/>
            </a:pPr>
            <a:endParaRPr lang="da-DK" sz="1600" dirty="0"/>
          </a:p>
        </p:txBody>
      </p:sp>
      <p:sp>
        <p:nvSpPr>
          <p:cNvPr id="4" name="Pladsholder til dato 3"/>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26</a:t>
            </a:fld>
            <a:endParaRPr lang="da-DK" dirty="0"/>
          </a:p>
        </p:txBody>
      </p:sp>
      <p:sp>
        <p:nvSpPr>
          <p:cNvPr id="10" name="Pladsholder til tekst 9"/>
          <p:cNvSpPr>
            <a:spLocks noGrp="1"/>
          </p:cNvSpPr>
          <p:nvPr>
            <p:ph type="body" sz="quarter" idx="13"/>
          </p:nvPr>
        </p:nvSpPr>
        <p:spPr/>
        <p:txBody>
          <a:bodyPr/>
          <a:lstStyle/>
          <a:p>
            <a:endParaRPr lang="da-DK"/>
          </a:p>
        </p:txBody>
      </p:sp>
      <p:sp>
        <p:nvSpPr>
          <p:cNvPr id="12"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p>
          <a:p>
            <a:r>
              <a:rPr lang="da-DK" sz="1600" dirty="0"/>
              <a:t>Kig på oplysningerne i opgaven og på dit </a:t>
            </a:r>
            <a:r>
              <a:rPr lang="da-DK" sz="1600" dirty="0" smtClean="0"/>
              <a:t>facit. Er det et realistisk facit, du er kommet frem til?</a:t>
            </a:r>
            <a:endParaRPr lang="da-DK" sz="1600" dirty="0"/>
          </a:p>
          <a:p>
            <a:endParaRPr lang="da-DK" sz="1600" dirty="0"/>
          </a:p>
          <a:p>
            <a:endParaRPr lang="da-DK" sz="1600" dirty="0" smtClean="0"/>
          </a:p>
          <a:p>
            <a:pPr marL="0" indent="0">
              <a:buNone/>
            </a:pPr>
            <a:endParaRPr lang="da-DK" sz="1600" dirty="0" smtClean="0"/>
          </a:p>
          <a:p>
            <a:endParaRPr lang="da-DK" sz="1600" dirty="0"/>
          </a:p>
          <a:p>
            <a:endParaRPr lang="da-DK" sz="1600" dirty="0" smtClean="0"/>
          </a:p>
          <a:p>
            <a:endParaRPr lang="da-DK" sz="1600" dirty="0"/>
          </a:p>
          <a:p>
            <a:pPr marL="0" indent="0">
              <a:buNone/>
            </a:pPr>
            <a:endParaRPr lang="da-DK" sz="1600" dirty="0"/>
          </a:p>
          <a:p>
            <a:pPr marL="0" indent="0">
              <a:buNone/>
            </a:pPr>
            <a:endParaRPr lang="da-DK" sz="1600" dirty="0"/>
          </a:p>
        </p:txBody>
      </p:sp>
      <p:sp>
        <p:nvSpPr>
          <p:cNvPr id="13" name="Rektangel 12"/>
          <p:cNvSpPr/>
          <p:nvPr/>
        </p:nvSpPr>
        <p:spPr>
          <a:xfrm>
            <a:off x="470264" y="2499360"/>
            <a:ext cx="8281850" cy="13846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4" name="Rektangel 13"/>
          <p:cNvSpPr/>
          <p:nvPr/>
        </p:nvSpPr>
        <p:spPr>
          <a:xfrm>
            <a:off x="470264" y="4123509"/>
            <a:ext cx="8281850" cy="16963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2833555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Svar på alle opgaverne i prøven</a:t>
            </a:r>
            <a:endParaRPr lang="da-DK" dirty="0"/>
          </a:p>
        </p:txBody>
      </p:sp>
      <p:sp>
        <p:nvSpPr>
          <p:cNvPr id="3" name="Pladsholder til indhold 2"/>
          <p:cNvSpPr>
            <a:spLocks noGrp="1"/>
          </p:cNvSpPr>
          <p:nvPr>
            <p:ph sz="half" idx="1"/>
          </p:nvPr>
        </p:nvSpPr>
        <p:spPr/>
        <p:txBody>
          <a:bodyPr/>
          <a:lstStyle/>
          <a:p>
            <a:r>
              <a:rPr lang="da-DK" dirty="0"/>
              <a:t>For hver rigtig delopgave får du ét </a:t>
            </a:r>
            <a:r>
              <a:rPr lang="da-DK" dirty="0" smtClean="0"/>
              <a:t>point.</a:t>
            </a:r>
            <a:endParaRPr lang="da-DK" dirty="0"/>
          </a:p>
          <a:p>
            <a:pPr marL="0" indent="0">
              <a:buNone/>
            </a:pPr>
            <a:endParaRPr lang="da-DK" dirty="0"/>
          </a:p>
          <a:p>
            <a:r>
              <a:rPr lang="da-DK" dirty="0" smtClean="0"/>
              <a:t>Det er en </a:t>
            </a:r>
            <a:r>
              <a:rPr lang="da-DK" dirty="0"/>
              <a:t>god ide at skrive et svar til </a:t>
            </a:r>
            <a:r>
              <a:rPr lang="da-DK" dirty="0" smtClean="0"/>
              <a:t>alle 50 delopgaver.</a:t>
            </a:r>
          </a:p>
          <a:p>
            <a:endParaRPr lang="da-DK" dirty="0"/>
          </a:p>
          <a:p>
            <a:r>
              <a:rPr lang="da-DK" dirty="0" smtClean="0"/>
              <a:t>Et </a:t>
            </a:r>
            <a:r>
              <a:rPr lang="da-DK" dirty="0"/>
              <a:t>forkert svar tæller ikke </a:t>
            </a:r>
            <a:r>
              <a:rPr lang="da-DK" dirty="0" smtClean="0"/>
              <a:t>negativt eller giver minuspoint. Et forkertsvar betyder bare, at du ikke får et point for opgaven.</a:t>
            </a:r>
            <a:endParaRPr lang="da-DK" dirty="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endParaRPr lang="da-DK" sz="1600" dirty="0"/>
          </a:p>
          <a:p>
            <a:r>
              <a:rPr lang="da-DK" sz="1600" dirty="0"/>
              <a:t>Hvis du ikke kan regne </a:t>
            </a:r>
            <a:r>
              <a:rPr lang="da-DK" sz="1600" dirty="0" smtClean="0"/>
              <a:t>opgaven, </a:t>
            </a:r>
            <a:r>
              <a:rPr lang="da-DK" sz="1600" dirty="0"/>
              <a:t>kan du måske gætte svaret og </a:t>
            </a:r>
            <a:r>
              <a:rPr lang="da-DK" sz="1600" dirty="0" smtClean="0"/>
              <a:t>afprøve, </a:t>
            </a:r>
            <a:r>
              <a:rPr lang="da-DK" sz="1600" dirty="0"/>
              <a:t>om svaret er rigtigt.</a:t>
            </a:r>
          </a:p>
          <a:p>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147196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Har du en strategi til prøven?</a:t>
            </a:r>
            <a:endParaRPr lang="da-DK" dirty="0"/>
          </a:p>
        </p:txBody>
      </p:sp>
      <p:sp>
        <p:nvSpPr>
          <p:cNvPr id="3" name="Pladsholder til indhold 2"/>
          <p:cNvSpPr>
            <a:spLocks noGrp="1"/>
          </p:cNvSpPr>
          <p:nvPr>
            <p:ph sz="half" idx="1"/>
          </p:nvPr>
        </p:nvSpPr>
        <p:spPr/>
        <p:txBody>
          <a:bodyPr/>
          <a:lstStyle/>
          <a:p>
            <a:pPr marL="0" indent="0">
              <a:buNone/>
            </a:pPr>
            <a:r>
              <a:rPr lang="da-DK" b="1" dirty="0" smtClean="0"/>
              <a:t>Hvordan vil du arbejde med prøven?</a:t>
            </a:r>
          </a:p>
          <a:p>
            <a:pPr marL="0" indent="0">
              <a:buNone/>
            </a:pPr>
            <a:r>
              <a:rPr lang="da-DK" b="1" dirty="0" smtClean="0"/>
              <a:t>Hvad er bedst for dig?</a:t>
            </a:r>
          </a:p>
          <a:p>
            <a:r>
              <a:rPr lang="da-DK" dirty="0" smtClean="0"/>
              <a:t>At regne opgaverne i rækkefølge fra nr. 1 til nr. 50.</a:t>
            </a:r>
          </a:p>
          <a:p>
            <a:r>
              <a:rPr lang="da-DK" dirty="0" smtClean="0"/>
              <a:t>At gå opgaverne igennem og kun regne de opgaver, som du føler dig sikker i. Herefter skal du starte forfra med at regne fra nr. 1 til 50, så du arbejder med alle opgaverne.</a:t>
            </a:r>
          </a:p>
          <a:p>
            <a:r>
              <a:rPr lang="da-DK" dirty="0" smtClean="0"/>
              <a:t>At starte med at regne en speciel opgavetype, fx de 4 regningsarter. </a:t>
            </a:r>
            <a:r>
              <a:rPr lang="da-DK" dirty="0"/>
              <a:t>Herefter skal du starte </a:t>
            </a:r>
            <a:r>
              <a:rPr lang="da-DK" dirty="0" smtClean="0"/>
              <a:t>forfra med at regne </a:t>
            </a:r>
            <a:r>
              <a:rPr lang="da-DK" dirty="0"/>
              <a:t>fra nr. 1 til </a:t>
            </a:r>
            <a:r>
              <a:rPr lang="da-DK" dirty="0" smtClean="0"/>
              <a:t>50, </a:t>
            </a:r>
            <a:r>
              <a:rPr lang="da-DK" dirty="0"/>
              <a:t>så du arbejder med alle opgaverne</a:t>
            </a:r>
            <a:r>
              <a:rPr lang="da-DK" dirty="0" smtClean="0"/>
              <a:t>.</a:t>
            </a:r>
            <a:endParaRPr lang="da-DK" dirty="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a:spLocks noGrp="1"/>
          </p:cNvSpPr>
          <p:nvPr>
            <p:ph sz="half" idx="2"/>
          </p:nvPr>
        </p:nvSpPr>
        <p:spPr>
          <a:xfrm>
            <a:off x="9208545" y="1594624"/>
            <a:ext cx="2893807" cy="4723376"/>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p>
          <a:p>
            <a:r>
              <a:rPr lang="da-DK" sz="1600" dirty="0" smtClean="0"/>
              <a:t>I din strategi er det vigtigt, at du kommer gennem alle 50 delopgaver.</a:t>
            </a:r>
          </a:p>
          <a:p>
            <a:r>
              <a:rPr lang="da-DK" sz="1600" dirty="0" smtClean="0"/>
              <a:t>I din strategi er det vigtigt, at du ikke bruger for meget tid på opgaver, du har meget svært ved. Der skal være tid til at løse det, du kan.</a:t>
            </a:r>
          </a:p>
          <a:p>
            <a:r>
              <a:rPr lang="da-DK" sz="1600" dirty="0" smtClean="0"/>
              <a:t>I din strategi er det vigtigt, at få tjekket dine resultater, inden du afleverer.</a:t>
            </a:r>
          </a:p>
          <a:p>
            <a:pPr marL="0" indent="0">
              <a:buNone/>
            </a:pPr>
            <a:endParaRPr lang="da-DK" sz="1600" dirty="0" smtClean="0"/>
          </a:p>
        </p:txBody>
      </p:sp>
    </p:spTree>
    <p:extLst>
      <p:ext uri="{BB962C8B-B14F-4D97-AF65-F5344CB8AC3E}">
        <p14:creationId xmlns:p14="http://schemas.microsoft.com/office/powerpoint/2010/main" val="4257146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Brug tiden</a:t>
            </a:r>
            <a:endParaRPr lang="da-DK" dirty="0"/>
          </a:p>
        </p:txBody>
      </p:sp>
      <p:sp>
        <p:nvSpPr>
          <p:cNvPr id="3" name="Pladsholder til indhold 2"/>
          <p:cNvSpPr>
            <a:spLocks noGrp="1"/>
          </p:cNvSpPr>
          <p:nvPr>
            <p:ph sz="half" idx="1"/>
          </p:nvPr>
        </p:nvSpPr>
        <p:spPr>
          <a:xfrm>
            <a:off x="1882259" y="2113200"/>
            <a:ext cx="5742657" cy="4518000"/>
          </a:xfrm>
        </p:spPr>
        <p:txBody>
          <a:bodyPr/>
          <a:lstStyle/>
          <a:p>
            <a:pPr marL="0" indent="0">
              <a:buNone/>
            </a:pPr>
            <a:r>
              <a:rPr lang="da-DK" dirty="0" smtClean="0"/>
              <a:t>Du har 1 timer til prøven uden hjælpemidler.</a:t>
            </a:r>
          </a:p>
          <a:p>
            <a:pPr marL="0" indent="0">
              <a:buNone/>
            </a:pPr>
            <a:r>
              <a:rPr lang="da-DK" dirty="0" smtClean="0"/>
              <a:t>Du skal benytte hele timen til at arbejde med opgaverne og evt. tjekke dine svar.</a:t>
            </a:r>
          </a:p>
          <a:p>
            <a:pPr marL="0" indent="0">
              <a:buNone/>
            </a:pPr>
            <a:endParaRPr lang="da-DK" dirty="0"/>
          </a:p>
          <a:p>
            <a:pPr marL="0" indent="0">
              <a:buNone/>
            </a:pPr>
            <a:endParaRPr lang="da-DK" dirty="0" smtClean="0"/>
          </a:p>
          <a:p>
            <a:pPr marL="0" indent="0">
              <a:buNone/>
            </a:pPr>
            <a:endParaRPr lang="da-DK" dirty="0"/>
          </a:p>
          <a:p>
            <a:pPr marL="0" indent="0">
              <a:buNone/>
            </a:pPr>
            <a:r>
              <a:rPr lang="da-DK" dirty="0" smtClean="0"/>
              <a:t>Efter prøvens afslutning skal du arbejde videre med prøven med hjælpemidler. Der er ingen pause mellem de to delprøver.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Rektangel 7"/>
          <p:cNvSpPr/>
          <p:nvPr/>
        </p:nvSpPr>
        <p:spPr>
          <a:xfrm>
            <a:off x="1465264" y="1799750"/>
            <a:ext cx="6508842" cy="18172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9"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 pointe:</a:t>
            </a:r>
            <a:endParaRPr lang="da-DK" sz="1600" dirty="0"/>
          </a:p>
          <a:p>
            <a:r>
              <a:rPr lang="da-DK" sz="1600" dirty="0" smtClean="0"/>
              <a:t>Spørg din lærer, hvordan overgangen mellem de to prøver foregår.</a:t>
            </a:r>
          </a:p>
          <a:p>
            <a:endParaRPr lang="da-DK" sz="1600" dirty="0"/>
          </a:p>
          <a:p>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305279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Mål og målgruppe</a:t>
            </a:r>
            <a:r>
              <a:rPr lang="da-DK" dirty="0"/>
              <a:t/>
            </a:r>
            <a:br>
              <a:rPr lang="da-DK" dirty="0"/>
            </a:b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b="1" dirty="0" smtClean="0"/>
              <a:t>Mål:</a:t>
            </a:r>
          </a:p>
          <a:p>
            <a:r>
              <a:rPr lang="da-DK" sz="1800" dirty="0" smtClean="0"/>
              <a:t>At gøre eleverne klar til prøven uden hjælpemidler. </a:t>
            </a:r>
          </a:p>
          <a:p>
            <a:r>
              <a:rPr lang="da-DK" sz="1800" dirty="0" smtClean="0"/>
              <a:t>At give eleverne viden omkring prøvens opbygning og struktur.</a:t>
            </a:r>
          </a:p>
          <a:p>
            <a:r>
              <a:rPr lang="da-DK" sz="1800" dirty="0" smtClean="0"/>
              <a:t>At støtte eleverne i at træff</a:t>
            </a:r>
            <a:r>
              <a:rPr lang="da-DK" sz="1800" strike="sngStrike" dirty="0" smtClean="0"/>
              <a:t>e</a:t>
            </a:r>
            <a:r>
              <a:rPr lang="da-DK" sz="1800" dirty="0" smtClean="0"/>
              <a:t> kvalificerede valg i forbindelse med prøven uden hjælpemidler.</a:t>
            </a:r>
          </a:p>
          <a:p>
            <a:pPr marL="0" indent="0">
              <a:buNone/>
            </a:pPr>
            <a:endParaRPr lang="da-DK" sz="1800" dirty="0"/>
          </a:p>
          <a:p>
            <a:pPr marL="0" indent="0">
              <a:buNone/>
            </a:pPr>
            <a:r>
              <a:rPr lang="da-DK" sz="1800" b="1" dirty="0" smtClean="0"/>
              <a:t>Målgruppen</a:t>
            </a:r>
          </a:p>
          <a:p>
            <a:r>
              <a:rPr lang="da-DK" sz="1800" smtClean="0"/>
              <a:t>Materialet er </a:t>
            </a:r>
            <a:r>
              <a:rPr lang="da-DK" sz="1800" dirty="0"/>
              <a:t>til elever i udskolingen.</a:t>
            </a:r>
          </a:p>
          <a:p>
            <a:pPr marL="0" indent="0">
              <a:buNone/>
            </a:pPr>
            <a:endParaRPr lang="da-DK" sz="1800" dirty="0"/>
          </a:p>
          <a:p>
            <a:pPr marL="0" indent="0">
              <a:buNone/>
            </a:pPr>
            <a:endParaRPr lang="da-DK" sz="1800" dirty="0" smtClean="0"/>
          </a:p>
          <a:p>
            <a:pPr marL="0" indent="0">
              <a:buNone/>
            </a:pPr>
            <a:endParaRPr lang="da-DK" sz="1800" dirty="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3</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898861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Efter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30</a:t>
            </a:fld>
            <a:endParaRPr lang="da-DK" dirty="0"/>
          </a:p>
        </p:txBody>
      </p:sp>
    </p:spTree>
    <p:extLst>
      <p:ext uri="{BB962C8B-B14F-4D97-AF65-F5344CB8AC3E}">
        <p14:creationId xmlns:p14="http://schemas.microsoft.com/office/powerpoint/2010/main" val="245291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Bedømmelse af prøven</a:t>
            </a:r>
            <a:endParaRPr lang="da-DK" dirty="0"/>
          </a:p>
        </p:txBody>
      </p:sp>
      <p:sp>
        <p:nvSpPr>
          <p:cNvPr id="3" name="Pladsholder til indhold 2"/>
          <p:cNvSpPr>
            <a:spLocks noGrp="1"/>
          </p:cNvSpPr>
          <p:nvPr>
            <p:ph sz="half" idx="1"/>
          </p:nvPr>
        </p:nvSpPr>
        <p:spPr/>
        <p:txBody>
          <a:bodyPr/>
          <a:lstStyle/>
          <a:p>
            <a:r>
              <a:rPr lang="da-DK" dirty="0" smtClean="0"/>
              <a:t>Prøven rettes og bedømmes automatisk i test- og prøvesystemet.</a:t>
            </a:r>
          </a:p>
          <a:p>
            <a:endParaRPr lang="da-DK" dirty="0" smtClean="0"/>
          </a:p>
          <a:p>
            <a:r>
              <a:rPr lang="da-DK" dirty="0" smtClean="0"/>
              <a:t>Der gives én karakter for prøven uden hjælpemidler.</a:t>
            </a:r>
          </a:p>
          <a:p>
            <a:endParaRPr lang="da-DK" dirty="0"/>
          </a:p>
          <a:p>
            <a:r>
              <a:rPr lang="da-DK" dirty="0" smtClean="0"/>
              <a:t>Når din skole får prøveresultatet ca. 3 uger efter prøven, skal du oplyses om din karakter.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31</a:t>
            </a:fld>
            <a:endParaRPr lang="da-DK" dirty="0"/>
          </a:p>
        </p:txBody>
      </p:sp>
      <p:sp>
        <p:nvSpPr>
          <p:cNvPr id="7" name="Pladsholder til tekst 6"/>
          <p:cNvSpPr>
            <a:spLocks noGrp="1"/>
          </p:cNvSpPr>
          <p:nvPr>
            <p:ph type="body" sz="quarter" idx="13"/>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95373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911077" cy="1692000"/>
          </a:xfrm>
        </p:spPr>
        <p:txBody>
          <a:bodyPr/>
          <a:lstStyle/>
          <a:p>
            <a:r>
              <a:rPr lang="da-DK" dirty="0"/>
              <a:t>God </a:t>
            </a:r>
            <a:r>
              <a:rPr lang="da-DK" dirty="0" smtClean="0"/>
              <a:t>arbejdslyst og </a:t>
            </a:r>
            <a:r>
              <a:rPr lang="da-DK" dirty="0"/>
              <a:t>god fornøjelse med </a:t>
            </a:r>
            <a:r>
              <a:rPr lang="da-DK" dirty="0" smtClean="0"/>
              <a:t>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32</a:t>
            </a:fld>
            <a:endParaRPr lang="da-DK" dirty="0"/>
          </a:p>
        </p:txBody>
      </p:sp>
    </p:spTree>
    <p:extLst>
      <p:ext uri="{BB962C8B-B14F-4D97-AF65-F5344CB8AC3E}">
        <p14:creationId xmlns:p14="http://schemas.microsoft.com/office/powerpoint/2010/main" val="340342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9" y="3585600"/>
            <a:ext cx="8179708" cy="1692000"/>
          </a:xfrm>
        </p:spPr>
        <p:txBody>
          <a:bodyPr/>
          <a:lstStyle/>
          <a:p>
            <a:r>
              <a:rPr lang="da-DK" dirty="0" smtClean="0"/>
              <a:t>Matematikfaglige nedslag til brug i din undervisning </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33</a:t>
            </a:fld>
            <a:endParaRPr lang="da-DK" dirty="0"/>
          </a:p>
        </p:txBody>
      </p:sp>
    </p:spTree>
    <p:extLst>
      <p:ext uri="{BB962C8B-B14F-4D97-AF65-F5344CB8AC3E}">
        <p14:creationId xmlns:p14="http://schemas.microsoft.com/office/powerpoint/2010/main" val="3890273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Regnestrategier bruger du det?</a:t>
            </a:r>
            <a:endParaRPr lang="da-DK" sz="3600" dirty="0"/>
          </a:p>
        </p:txBody>
      </p:sp>
      <p:sp>
        <p:nvSpPr>
          <p:cNvPr id="12" name="Pladsholder til indhold 11"/>
          <p:cNvSpPr>
            <a:spLocks noGrp="1"/>
          </p:cNvSpPr>
          <p:nvPr>
            <p:ph sz="half" idx="1"/>
          </p:nvPr>
        </p:nvSpPr>
        <p:spPr>
          <a:ln>
            <a:solidFill>
              <a:schemeClr val="accent1"/>
            </a:solidFill>
          </a:ln>
        </p:spPr>
        <p:txBody>
          <a:bodyPr/>
          <a:lstStyle/>
          <a:p>
            <a:pPr marL="0" indent="0">
              <a:buNone/>
            </a:pPr>
            <a:r>
              <a:rPr lang="da-DK" sz="2400" b="1" dirty="0" smtClean="0"/>
              <a:t>		Plus</a:t>
            </a:r>
          </a:p>
          <a:p>
            <a:pPr marL="0" indent="0">
              <a:buNone/>
            </a:pPr>
            <a:r>
              <a:rPr lang="da-DK" sz="2400" dirty="0" smtClean="0"/>
              <a:t>		731+279</a:t>
            </a:r>
          </a:p>
          <a:p>
            <a:pPr marL="0" indent="0">
              <a:buNone/>
            </a:pPr>
            <a:r>
              <a:rPr lang="da-DK" sz="2400" dirty="0" smtClean="0"/>
              <a:t>		1072+4038</a:t>
            </a:r>
          </a:p>
          <a:p>
            <a:pPr marL="0" indent="0">
              <a:buNone/>
            </a:pPr>
            <a:r>
              <a:rPr lang="da-DK" sz="2400" dirty="0" smtClean="0"/>
              <a:t>		2998+1999</a:t>
            </a:r>
          </a:p>
          <a:p>
            <a:endParaRPr lang="da-DK" sz="1600" dirty="0"/>
          </a:p>
          <a:p>
            <a:pPr marL="0" indent="0">
              <a:buNone/>
            </a:pPr>
            <a:r>
              <a:rPr lang="da-DK" sz="1600" u="sng" dirty="0" smtClean="0"/>
              <a:t>Vær opmærksom på:</a:t>
            </a:r>
          </a:p>
          <a:p>
            <a:r>
              <a:rPr lang="da-DK" sz="1600" dirty="0" smtClean="0"/>
              <a:t>Du kan ”knuse” tallene og ændre på regnestykket og regne i små steps.</a:t>
            </a:r>
          </a:p>
          <a:p>
            <a:r>
              <a:rPr lang="da-DK" sz="1600" dirty="0"/>
              <a:t>Tjek facit – kan det </a:t>
            </a:r>
            <a:r>
              <a:rPr lang="da-DK" sz="1600" dirty="0" smtClean="0"/>
              <a:t>passe.</a:t>
            </a:r>
            <a:endParaRPr lang="da-DK" sz="1600" dirty="0"/>
          </a:p>
          <a:p>
            <a:pPr marL="0" indent="0">
              <a:buNone/>
            </a:pPr>
            <a:endParaRPr lang="da-DK" sz="2400" dirty="0" smtClean="0"/>
          </a:p>
          <a:p>
            <a:endParaRPr lang="da-DK" sz="2400" dirty="0" smtClean="0"/>
          </a:p>
          <a:p>
            <a:pPr marL="0" indent="0">
              <a:buNone/>
            </a:pPr>
            <a:endParaRPr lang="da-DK" sz="2400" dirty="0"/>
          </a:p>
        </p:txBody>
      </p:sp>
      <p:sp>
        <p:nvSpPr>
          <p:cNvPr id="13" name="Pladsholder til indhold 12"/>
          <p:cNvSpPr>
            <a:spLocks noGrp="1"/>
          </p:cNvSpPr>
          <p:nvPr>
            <p:ph sz="half" idx="2"/>
          </p:nvPr>
        </p:nvSpPr>
        <p:spPr>
          <a:ln>
            <a:solidFill>
              <a:schemeClr val="accent1"/>
            </a:solidFill>
          </a:ln>
        </p:spPr>
        <p:txBody>
          <a:bodyPr/>
          <a:lstStyle/>
          <a:p>
            <a:pPr marL="0" indent="0">
              <a:buNone/>
            </a:pPr>
            <a:r>
              <a:rPr lang="da-DK" sz="2400" b="1" dirty="0" smtClean="0"/>
              <a:t>		Minus</a:t>
            </a:r>
          </a:p>
          <a:p>
            <a:pPr marL="0" indent="0">
              <a:buNone/>
            </a:pPr>
            <a:r>
              <a:rPr lang="da-DK" sz="2400" dirty="0" smtClean="0"/>
              <a:t>		1024-996</a:t>
            </a:r>
          </a:p>
          <a:p>
            <a:pPr marL="0" indent="0">
              <a:buNone/>
            </a:pPr>
            <a:r>
              <a:rPr lang="da-DK" sz="2400" dirty="0" smtClean="0"/>
              <a:t>		701-149</a:t>
            </a:r>
          </a:p>
          <a:p>
            <a:pPr marL="0" indent="0">
              <a:buNone/>
            </a:pPr>
            <a:r>
              <a:rPr lang="da-DK" sz="2400" dirty="0" smtClean="0"/>
              <a:t>		3045-305</a:t>
            </a:r>
          </a:p>
          <a:p>
            <a:pPr marL="0" indent="0">
              <a:buNone/>
            </a:pPr>
            <a:endParaRPr lang="da-DK" sz="1600" dirty="0"/>
          </a:p>
          <a:p>
            <a:pPr marL="0" indent="0">
              <a:buNone/>
            </a:pPr>
            <a:r>
              <a:rPr lang="da-DK" sz="1600" u="sng" dirty="0" smtClean="0"/>
              <a:t>Vær opmærksom på:</a:t>
            </a:r>
          </a:p>
          <a:p>
            <a:r>
              <a:rPr lang="da-DK" sz="1600" dirty="0" smtClean="0"/>
              <a:t>Du kan ændre lidt på tallene og regne i små steps.</a:t>
            </a:r>
          </a:p>
          <a:p>
            <a:r>
              <a:rPr lang="da-DK" sz="1600" dirty="0"/>
              <a:t>Tjek facit – kan det </a:t>
            </a:r>
            <a:r>
              <a:rPr lang="da-DK" sz="1600" dirty="0" smtClean="0"/>
              <a:t>passe.</a:t>
            </a:r>
            <a:endParaRPr lang="da-DK" sz="1600" dirty="0"/>
          </a:p>
          <a:p>
            <a:endParaRPr lang="da-DK" sz="24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34</a:t>
            </a:fld>
            <a:endParaRPr lang="da-DK" dirty="0"/>
          </a:p>
        </p:txBody>
      </p:sp>
      <p:sp>
        <p:nvSpPr>
          <p:cNvPr id="14" name="Pladsholder til tekst 13"/>
          <p:cNvSpPr>
            <a:spLocks noGrp="1"/>
          </p:cNvSpPr>
          <p:nvPr>
            <p:ph type="body" sz="quarter" idx="14"/>
          </p:nvPr>
        </p:nvSpPr>
        <p:spPr/>
        <p:txBody>
          <a:bodyPr/>
          <a:lstStyle/>
          <a:p>
            <a:endParaRPr lang="da-DK" dirty="0"/>
          </a:p>
        </p:txBody>
      </p:sp>
      <p:sp>
        <p:nvSpPr>
          <p:cNvPr id="15" name="Pladsholder til tekst 14"/>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120323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Regnestrategier bruger du det?</a:t>
            </a:r>
            <a:endParaRPr lang="da-DK" sz="3600" dirty="0"/>
          </a:p>
        </p:txBody>
      </p:sp>
      <p:sp>
        <p:nvSpPr>
          <p:cNvPr id="12" name="Pladsholder til indhold 11"/>
          <p:cNvSpPr>
            <a:spLocks noGrp="1"/>
          </p:cNvSpPr>
          <p:nvPr>
            <p:ph sz="half" idx="1"/>
          </p:nvPr>
        </p:nvSpPr>
        <p:spPr>
          <a:ln>
            <a:solidFill>
              <a:schemeClr val="accent1"/>
            </a:solidFill>
          </a:ln>
        </p:spPr>
        <p:txBody>
          <a:bodyPr/>
          <a:lstStyle/>
          <a:p>
            <a:pPr marL="0" indent="0">
              <a:buNone/>
            </a:pPr>
            <a:r>
              <a:rPr lang="da-DK" sz="2400" b="1" dirty="0" smtClean="0"/>
              <a:t>		Gange:</a:t>
            </a:r>
          </a:p>
          <a:p>
            <a:pPr marL="0" indent="0">
              <a:buNone/>
            </a:pPr>
            <a:r>
              <a:rPr lang="da-DK" sz="2400" dirty="0" smtClean="0"/>
              <a:t>		8</a:t>
            </a:r>
            <a:r>
              <a:rPr lang="da-DK" sz="2400" b="1" dirty="0" smtClean="0"/>
              <a:t> </a:t>
            </a:r>
            <a:r>
              <a:rPr lang="da-DK" sz="2400" b="1" dirty="0"/>
              <a:t>∙ </a:t>
            </a:r>
            <a:r>
              <a:rPr lang="da-DK" sz="2400" dirty="0" smtClean="0"/>
              <a:t>305</a:t>
            </a:r>
          </a:p>
          <a:p>
            <a:pPr marL="0" indent="0">
              <a:buNone/>
            </a:pPr>
            <a:r>
              <a:rPr lang="da-DK" sz="2400" dirty="0" smtClean="0"/>
              <a:t>		350</a:t>
            </a:r>
            <a:r>
              <a:rPr lang="da-DK" sz="2400" b="1" dirty="0" smtClean="0"/>
              <a:t> </a:t>
            </a:r>
            <a:r>
              <a:rPr lang="da-DK" sz="2400" b="1" dirty="0"/>
              <a:t>∙ </a:t>
            </a:r>
            <a:r>
              <a:rPr lang="da-DK" sz="2400" dirty="0" smtClean="0"/>
              <a:t>9</a:t>
            </a:r>
          </a:p>
          <a:p>
            <a:pPr marL="0" indent="0">
              <a:buNone/>
            </a:pPr>
            <a:r>
              <a:rPr lang="da-DK" sz="2400" dirty="0" smtClean="0"/>
              <a:t>		12</a:t>
            </a:r>
            <a:r>
              <a:rPr lang="da-DK" sz="2400" b="1" dirty="0" smtClean="0"/>
              <a:t> </a:t>
            </a:r>
            <a:r>
              <a:rPr lang="da-DK" sz="2400" b="1" dirty="0"/>
              <a:t>∙ </a:t>
            </a:r>
            <a:r>
              <a:rPr lang="da-DK" sz="2400" dirty="0" smtClean="0"/>
              <a:t>250</a:t>
            </a:r>
          </a:p>
          <a:p>
            <a:endParaRPr lang="da-DK" sz="1600" dirty="0" smtClean="0"/>
          </a:p>
          <a:p>
            <a:pPr marL="0" indent="0">
              <a:buNone/>
            </a:pPr>
            <a:r>
              <a:rPr lang="da-DK" sz="1600" u="sng" dirty="0"/>
              <a:t>Vær opmærksom på:</a:t>
            </a:r>
          </a:p>
          <a:p>
            <a:r>
              <a:rPr lang="da-DK" sz="1600" dirty="0" smtClean="0"/>
              <a:t>Der er ofte et ”nul” der kan drille.</a:t>
            </a:r>
          </a:p>
          <a:p>
            <a:r>
              <a:rPr lang="da-DK" sz="1600" dirty="0" smtClean="0"/>
              <a:t>Ændr regnestykket, så du ganger med 10 (træk fra eller plus bagefter).</a:t>
            </a:r>
          </a:p>
          <a:p>
            <a:r>
              <a:rPr lang="da-DK" sz="1600" dirty="0"/>
              <a:t>Tjek facit – kan det </a:t>
            </a:r>
            <a:r>
              <a:rPr lang="da-DK" sz="1600" dirty="0" smtClean="0"/>
              <a:t>passe?</a:t>
            </a:r>
            <a:endParaRPr lang="da-DK" sz="1600" dirty="0"/>
          </a:p>
          <a:p>
            <a:endParaRPr lang="da-DK" sz="2400" dirty="0"/>
          </a:p>
        </p:txBody>
      </p:sp>
      <p:sp>
        <p:nvSpPr>
          <p:cNvPr id="13" name="Pladsholder til indhold 12"/>
          <p:cNvSpPr>
            <a:spLocks noGrp="1"/>
          </p:cNvSpPr>
          <p:nvPr>
            <p:ph sz="half" idx="2"/>
          </p:nvPr>
        </p:nvSpPr>
        <p:spPr>
          <a:ln>
            <a:solidFill>
              <a:schemeClr val="accent1"/>
            </a:solidFill>
          </a:ln>
        </p:spPr>
        <p:txBody>
          <a:bodyPr/>
          <a:lstStyle/>
          <a:p>
            <a:pPr marL="0" indent="0">
              <a:buNone/>
            </a:pPr>
            <a:r>
              <a:rPr lang="da-DK" sz="2400" b="1" dirty="0" smtClean="0"/>
              <a:t>		Division:</a:t>
            </a:r>
          </a:p>
          <a:p>
            <a:pPr marL="0" indent="0">
              <a:buNone/>
            </a:pPr>
            <a:r>
              <a:rPr lang="da-DK" sz="2400" dirty="0" smtClean="0"/>
              <a:t>		2121:7</a:t>
            </a:r>
          </a:p>
          <a:p>
            <a:pPr marL="0" indent="0">
              <a:buNone/>
            </a:pPr>
            <a:r>
              <a:rPr lang="da-DK" sz="2400" dirty="0" smtClean="0"/>
              <a:t>		7021:7 </a:t>
            </a:r>
          </a:p>
          <a:p>
            <a:pPr marL="0" indent="0">
              <a:buNone/>
            </a:pPr>
            <a:r>
              <a:rPr lang="da-DK" sz="2400" dirty="0" smtClean="0"/>
              <a:t>		20040:4</a:t>
            </a:r>
          </a:p>
          <a:p>
            <a:endParaRPr lang="da-DK" sz="1600" dirty="0" smtClean="0"/>
          </a:p>
          <a:p>
            <a:pPr marL="0" indent="0">
              <a:buNone/>
            </a:pPr>
            <a:r>
              <a:rPr lang="da-DK" sz="1600" u="sng" dirty="0"/>
              <a:t>Vær opmærksom på:</a:t>
            </a:r>
          </a:p>
          <a:p>
            <a:r>
              <a:rPr lang="da-DK" sz="1600" dirty="0" smtClean="0"/>
              <a:t>Du kan tænke på, at regnestykket er penge, du skal dele mellem nogle personer (en tegning kan evt. hjælpe).</a:t>
            </a:r>
          </a:p>
          <a:p>
            <a:r>
              <a:rPr lang="da-DK" sz="1600" dirty="0" smtClean="0"/>
              <a:t>Tjek facit – kan det passe?</a:t>
            </a:r>
            <a:endParaRPr lang="da-DK" sz="16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35</a:t>
            </a:fld>
            <a:endParaRPr lang="da-DK" dirty="0"/>
          </a:p>
        </p:txBody>
      </p:sp>
      <p:sp>
        <p:nvSpPr>
          <p:cNvPr id="14" name="Pladsholder til tekst 13"/>
          <p:cNvSpPr>
            <a:spLocks noGrp="1"/>
          </p:cNvSpPr>
          <p:nvPr>
            <p:ph type="body" sz="quarter" idx="14"/>
          </p:nvPr>
        </p:nvSpPr>
        <p:spPr/>
        <p:txBody>
          <a:bodyPr/>
          <a:lstStyle/>
          <a:p>
            <a:endParaRPr lang="da-DK" dirty="0"/>
          </a:p>
        </p:txBody>
      </p:sp>
      <p:sp>
        <p:nvSpPr>
          <p:cNvPr id="15" name="Pladsholder til tekst 14"/>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088217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Find x – prøv og gæt  (ligninger)</a:t>
            </a:r>
            <a:endParaRPr lang="da-DK" dirty="0"/>
          </a:p>
        </p:txBody>
      </p:sp>
      <p:sp>
        <p:nvSpPr>
          <p:cNvPr id="3" name="Pladsholder til indhold 2"/>
          <p:cNvSpPr>
            <a:spLocks noGrp="1"/>
          </p:cNvSpPr>
          <p:nvPr>
            <p:ph sz="half" idx="1"/>
          </p:nvPr>
        </p:nvSpPr>
        <p:spPr>
          <a:xfrm>
            <a:off x="539748" y="1800000"/>
            <a:ext cx="11110915" cy="4518000"/>
          </a:xfrm>
          <a:ln>
            <a:solidFill>
              <a:schemeClr val="accent1"/>
            </a:solidFill>
          </a:ln>
        </p:spPr>
        <p:txBody>
          <a:bodyPr/>
          <a:lstStyle/>
          <a:p>
            <a:pPr marL="0" indent="0">
              <a:buNone/>
            </a:pPr>
            <a:r>
              <a:rPr lang="da-DK" dirty="0" smtClean="0"/>
              <a:t>Hvilket tal skal stå i stedet for x, så resultatet er rigtigt?</a:t>
            </a:r>
          </a:p>
          <a:p>
            <a:pPr marL="0" indent="0">
              <a:buNone/>
            </a:pPr>
            <a:r>
              <a:rPr lang="da-DK" dirty="0" smtClean="0"/>
              <a:t>		</a:t>
            </a:r>
            <a:r>
              <a:rPr lang="da-DK" b="1" dirty="0" smtClean="0"/>
              <a:t>2x – 7 = 11</a:t>
            </a:r>
          </a:p>
          <a:p>
            <a:pPr marL="0" indent="0">
              <a:buNone/>
            </a:pPr>
            <a:r>
              <a:rPr lang="da-DK" b="1" dirty="0" smtClean="0"/>
              <a:t>		3x + 1 = 10</a:t>
            </a:r>
          </a:p>
          <a:p>
            <a:pPr marL="0" indent="0">
              <a:buNone/>
            </a:pPr>
            <a:r>
              <a:rPr lang="da-DK" b="1" dirty="0"/>
              <a:t>	</a:t>
            </a:r>
            <a:r>
              <a:rPr lang="da-DK" b="1" dirty="0" smtClean="0"/>
              <a:t>	5x + 9 = 34</a:t>
            </a:r>
          </a:p>
          <a:p>
            <a:pPr marL="0" indent="0">
              <a:buNone/>
            </a:pPr>
            <a:endParaRPr lang="da-DK" dirty="0" smtClean="0"/>
          </a:p>
          <a:p>
            <a:pPr marL="0" indent="0">
              <a:buNone/>
            </a:pPr>
            <a:r>
              <a:rPr lang="da-DK" sz="1600" u="sng" dirty="0"/>
              <a:t>Vær opmærksom på:</a:t>
            </a:r>
          </a:p>
          <a:p>
            <a:r>
              <a:rPr lang="da-DK" sz="1600" dirty="0"/>
              <a:t>Du skal finde ud af hvilket tal, der skal stå i stedet </a:t>
            </a:r>
            <a:r>
              <a:rPr lang="da-DK" sz="1600" dirty="0" smtClean="0"/>
              <a:t>for x.</a:t>
            </a:r>
            <a:endParaRPr lang="da-DK" sz="1600" dirty="0"/>
          </a:p>
          <a:p>
            <a:r>
              <a:rPr lang="da-DK" sz="1600" dirty="0" smtClean="0"/>
              <a:t>Når der står 3x betyder det ”tre gange x” når der står 4x betyder det ”fire gange x”.</a:t>
            </a:r>
          </a:p>
          <a:p>
            <a:r>
              <a:rPr lang="da-DK" sz="1600" dirty="0" smtClean="0"/>
              <a:t>Afprøv forskellige tal for x og kom frem til det rigtige svar (lav en systematik, start med 1 så 2 osv. …).</a:t>
            </a:r>
          </a:p>
          <a:p>
            <a:r>
              <a:rPr lang="da-DK" sz="1600" dirty="0"/>
              <a:t>A</a:t>
            </a:r>
            <a:r>
              <a:rPr lang="da-DK" sz="1600" dirty="0" smtClean="0"/>
              <a:t>fprøv om dit svar er det rigtige svar (sæt dit tal ind i stedet for x).</a:t>
            </a:r>
          </a:p>
          <a:p>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36</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144933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Ligninger med brøk  </a:t>
            </a:r>
            <a:br>
              <a:rPr lang="da-DK" dirty="0"/>
            </a:br>
            <a:r>
              <a:rPr lang="da-DK" dirty="0"/>
              <a:t>- behøver ikke at være </a:t>
            </a:r>
            <a:r>
              <a:rPr lang="da-DK" dirty="0" smtClean="0"/>
              <a:t>svære!</a:t>
            </a:r>
            <a:endParaRPr lang="da-DK" dirty="0"/>
          </a:p>
        </p:txBody>
      </p:sp>
      <mc:AlternateContent xmlns:mc="http://schemas.openxmlformats.org/markup-compatibility/2006" xmlns:a14="http://schemas.microsoft.com/office/drawing/2010/main">
        <mc:Choice Requires="a14">
          <p:sp>
            <p:nvSpPr>
              <p:cNvPr id="3" name="Pladsholder til indhold 2"/>
              <p:cNvSpPr>
                <a:spLocks noGrp="1"/>
              </p:cNvSpPr>
              <p:nvPr>
                <p:ph sz="half" idx="1"/>
              </p:nvPr>
            </p:nvSpPr>
            <p:spPr>
              <a:xfrm>
                <a:off x="539748" y="1800000"/>
                <a:ext cx="11110915" cy="4518000"/>
              </a:xfrm>
              <a:ln>
                <a:solidFill>
                  <a:schemeClr val="accent1"/>
                </a:solidFill>
              </a:ln>
            </p:spPr>
            <p:txBody>
              <a:bodyPr/>
              <a:lstStyle/>
              <a:p>
                <a:pPr marL="0" indent="0">
                  <a:buNone/>
                </a:pPr>
                <a:r>
                  <a:rPr lang="da-DK" dirty="0" smtClean="0"/>
                  <a:t>Hvilket tal skal stå i stedet for x?</a:t>
                </a:r>
                <a:endParaRPr lang="da-DK" dirty="0"/>
              </a:p>
              <a:p>
                <a:pPr marL="0" indent="0">
                  <a:buNone/>
                </a:pPr>
                <a:endParaRPr lang="da-DK" dirty="0"/>
              </a:p>
              <a:p>
                <a:pPr marL="0" indent="0" algn="ctr">
                  <a:buNone/>
                </a:pPr>
                <a14:m>
                  <m:oMath xmlns:m="http://schemas.openxmlformats.org/officeDocument/2006/math">
                    <m:f>
                      <m:fPr>
                        <m:ctrlPr>
                          <a:rPr lang="da-DK" sz="3200" b="1" i="1" smtClean="0">
                            <a:latin typeface="Cambria Math" panose="02040503050406030204" pitchFamily="18" charset="0"/>
                          </a:rPr>
                        </m:ctrlPr>
                      </m:fPr>
                      <m:num>
                        <m:r>
                          <a:rPr lang="da-DK" sz="3200" b="1" i="1" smtClean="0">
                            <a:latin typeface="Cambria Math" panose="02040503050406030204" pitchFamily="18" charset="0"/>
                          </a:rPr>
                          <m:t>𝟏𝟖</m:t>
                        </m:r>
                      </m:num>
                      <m:den>
                        <m:r>
                          <a:rPr lang="da-DK" sz="3200" b="1" i="1" smtClean="0">
                            <a:latin typeface="Cambria Math" panose="02040503050406030204" pitchFamily="18" charset="0"/>
                          </a:rPr>
                          <m:t>𝒙</m:t>
                        </m:r>
                      </m:den>
                    </m:f>
                    <m:r>
                      <a:rPr lang="da-DK" sz="3200" b="1" i="1" smtClean="0">
                        <a:latin typeface="Cambria Math" panose="02040503050406030204" pitchFamily="18" charset="0"/>
                      </a:rPr>
                      <m:t>−</m:t>
                    </m:r>
                    <m:r>
                      <a:rPr lang="da-DK" sz="3200" b="1" i="1" smtClean="0">
                        <a:latin typeface="Cambria Math" panose="02040503050406030204" pitchFamily="18" charset="0"/>
                      </a:rPr>
                      <m:t>𝟐</m:t>
                    </m:r>
                    <m:r>
                      <a:rPr lang="da-DK" sz="3200" b="1" i="1" smtClean="0">
                        <a:latin typeface="Cambria Math" panose="02040503050406030204" pitchFamily="18" charset="0"/>
                      </a:rPr>
                      <m:t>=</m:t>
                    </m:r>
                    <m:r>
                      <a:rPr lang="da-DK" sz="3200" b="1" i="1" smtClean="0">
                        <a:latin typeface="Cambria Math" panose="02040503050406030204" pitchFamily="18" charset="0"/>
                      </a:rPr>
                      <m:t>𝟒</m:t>
                    </m:r>
                  </m:oMath>
                </a14:m>
                <a:r>
                  <a:rPr lang="da-DK" sz="3200" b="1" dirty="0" smtClean="0"/>
                  <a:t> </a:t>
                </a:r>
                <a:endParaRPr lang="da-DK" sz="3200" b="1" dirty="0"/>
              </a:p>
              <a:p>
                <a:pPr marL="0" indent="0">
                  <a:buNone/>
                </a:pPr>
                <a:endParaRPr lang="da-DK" dirty="0" smtClean="0"/>
              </a:p>
              <a:p>
                <a:pPr marL="0" indent="0">
                  <a:buNone/>
                </a:pPr>
                <a:endParaRPr lang="da-DK" dirty="0"/>
              </a:p>
              <a:p>
                <a:pPr marL="0" indent="0">
                  <a:buNone/>
                </a:pPr>
                <a:endParaRPr lang="da-DK" dirty="0" smtClean="0"/>
              </a:p>
              <a:p>
                <a:pPr marL="0" indent="0">
                  <a:buNone/>
                </a:pPr>
                <a:r>
                  <a:rPr lang="da-DK" sz="1600" u="sng" dirty="0"/>
                  <a:t>Vær opmærksom på:</a:t>
                </a:r>
              </a:p>
              <a:p>
                <a:r>
                  <a:rPr lang="da-DK" sz="1600" dirty="0" smtClean="0"/>
                  <a:t>Du kan tænke på hvilket tal, der skal erstatte hele brøken (i dette tilfælde skal hele brøken være 6).    Find så ud af, hvad x skal være (I dette tilfælde må x=3 fordi 18:3=6).</a:t>
                </a:r>
              </a:p>
              <a:p>
                <a:pPr marL="0" indent="0">
                  <a:buNone/>
                </a:pPr>
                <a:endParaRPr lang="da-DK" dirty="0" smtClean="0"/>
              </a:p>
            </p:txBody>
          </p:sp>
        </mc:Choice>
        <mc:Fallback xmlns="">
          <p:sp>
            <p:nvSpPr>
              <p:cNvPr id="3" name="Pladsholder til indhold 2"/>
              <p:cNvSpPr>
                <a:spLocks noGrp="1" noRot="1" noChangeAspect="1" noMove="1" noResize="1" noEditPoints="1" noAdjustHandles="1" noChangeArrowheads="1" noChangeShapeType="1" noTextEdit="1"/>
              </p:cNvSpPr>
              <p:nvPr>
                <p:ph sz="half" idx="1"/>
              </p:nvPr>
            </p:nvSpPr>
            <p:spPr>
              <a:xfrm>
                <a:off x="539748" y="1800000"/>
                <a:ext cx="11110915" cy="4518000"/>
              </a:xfrm>
              <a:blipFill>
                <a:blip r:embed="rId3"/>
                <a:stretch>
                  <a:fillRect l="-1371" t="-1615"/>
                </a:stretch>
              </a:blipFill>
              <a:ln>
                <a:solidFill>
                  <a:schemeClr val="accent1"/>
                </a:solidFill>
              </a:ln>
            </p:spPr>
            <p:txBody>
              <a:bodyPr/>
              <a:lstStyle/>
              <a:p>
                <a:r>
                  <a:rPr lang="da-DK">
                    <a:noFill/>
                  </a:rPr>
                  <a:t> </a:t>
                </a:r>
              </a:p>
            </p:txBody>
          </p:sp>
        </mc:Fallback>
      </mc:AlternateContent>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37</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835230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Regnerækkefølgen – kender du den?</a:t>
            </a:r>
            <a:endParaRPr lang="da-DK" dirty="0"/>
          </a:p>
        </p:txBody>
      </p:sp>
      <p:sp>
        <p:nvSpPr>
          <p:cNvPr id="3" name="Pladsholder til indhold 2"/>
          <p:cNvSpPr>
            <a:spLocks noGrp="1"/>
          </p:cNvSpPr>
          <p:nvPr>
            <p:ph sz="half" idx="1"/>
          </p:nvPr>
        </p:nvSpPr>
        <p:spPr>
          <a:xfrm>
            <a:off x="539748" y="1474640"/>
            <a:ext cx="11110915" cy="4843360"/>
          </a:xfrm>
          <a:ln>
            <a:solidFill>
              <a:schemeClr val="accent1"/>
            </a:solidFill>
          </a:ln>
        </p:spPr>
        <p:txBody>
          <a:bodyPr/>
          <a:lstStyle/>
          <a:p>
            <a:pPr marL="0" indent="0">
              <a:buNone/>
            </a:pPr>
            <a:r>
              <a:rPr lang="da-DK" dirty="0" smtClean="0"/>
              <a:t>Når der er flere regningsarter i et regnestykke, skal du regne i den rigtige rækkefølge:</a:t>
            </a:r>
            <a:r>
              <a:rPr lang="da-DK" sz="800" dirty="0"/>
              <a:t> </a:t>
            </a:r>
            <a:endParaRPr lang="da-DK" dirty="0" smtClean="0">
              <a:sym typeface="Wingdings" panose="05000000000000000000" pitchFamily="2" charset="2"/>
            </a:endParaRPr>
          </a:p>
          <a:p>
            <a:pPr marL="0" indent="0" algn="ctr">
              <a:buNone/>
            </a:pPr>
            <a:endParaRPr lang="da-DK" sz="800" dirty="0" smtClean="0"/>
          </a:p>
          <a:p>
            <a:pPr marL="0" indent="0" algn="ctr">
              <a:buNone/>
            </a:pPr>
            <a:r>
              <a:rPr lang="da-DK" sz="2800" b="1" u="sng" dirty="0"/>
              <a:t>P</a:t>
            </a:r>
            <a:r>
              <a:rPr lang="da-DK" sz="2800" b="1" u="sng" dirty="0" smtClean="0"/>
              <a:t>rik-regning </a:t>
            </a:r>
            <a:r>
              <a:rPr lang="da-DK" sz="2800" b="1" u="sng" dirty="0"/>
              <a:t>før </a:t>
            </a:r>
            <a:r>
              <a:rPr lang="da-DK" sz="2800" b="1" u="sng" dirty="0" smtClean="0"/>
              <a:t>streg-regning</a:t>
            </a:r>
          </a:p>
          <a:p>
            <a:pPr marL="0" indent="0" algn="ctr">
              <a:buNone/>
            </a:pPr>
            <a:r>
              <a:rPr lang="da-DK" dirty="0" smtClean="0"/>
              <a:t>Gange og dividerer før plus og minus</a:t>
            </a:r>
          </a:p>
          <a:p>
            <a:pPr marL="0" indent="0">
              <a:buNone/>
            </a:pPr>
            <a:endParaRPr lang="da-DK" dirty="0" smtClean="0"/>
          </a:p>
          <a:p>
            <a:pPr marL="0" indent="0">
              <a:buNone/>
            </a:pPr>
            <a:r>
              <a:rPr lang="da-DK" dirty="0" smtClean="0"/>
              <a:t>Eksempler: 	</a:t>
            </a:r>
            <a:r>
              <a:rPr lang="da-DK" b="1" dirty="0" smtClean="0"/>
              <a:t>15 – 3 * 2		12 + 3 * 4		36 – 16 </a:t>
            </a:r>
            <a:r>
              <a:rPr lang="da-DK" b="1" dirty="0"/>
              <a:t>:</a:t>
            </a:r>
            <a:r>
              <a:rPr lang="da-DK" b="1" dirty="0" smtClean="0"/>
              <a:t> 4	</a:t>
            </a:r>
          </a:p>
          <a:p>
            <a:pPr marL="0" indent="0">
              <a:buNone/>
            </a:pPr>
            <a:endParaRPr lang="da-DK" dirty="0"/>
          </a:p>
          <a:p>
            <a:pPr marL="0" indent="0">
              <a:buNone/>
            </a:pPr>
            <a:r>
              <a:rPr lang="da-DK" dirty="0" smtClean="0"/>
              <a:t>	</a:t>
            </a:r>
            <a:endParaRPr lang="da-DK" dirty="0"/>
          </a:p>
          <a:p>
            <a:pPr marL="0" indent="0">
              <a:buNone/>
            </a:pPr>
            <a:r>
              <a:rPr lang="da-DK" sz="1600" u="sng" dirty="0"/>
              <a:t>Vær opmærksom på:</a:t>
            </a:r>
          </a:p>
          <a:p>
            <a:r>
              <a:rPr lang="da-DK" sz="1600" dirty="0" smtClean="0"/>
              <a:t>Et regnestykke skal ikke altid regnes i den rækkefølge, som man læser regnestykket. </a:t>
            </a:r>
          </a:p>
          <a:p>
            <a:r>
              <a:rPr lang="da-DK" sz="1600" dirty="0" smtClean="0"/>
              <a:t>Måske skal bagerste del af regnestykket regnes først.</a:t>
            </a:r>
            <a:endParaRPr lang="da-DK" sz="16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38</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209018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Potensregning</a:t>
            </a:r>
            <a:endParaRPr lang="da-DK" dirty="0"/>
          </a:p>
        </p:txBody>
      </p:sp>
      <p:sp>
        <p:nvSpPr>
          <p:cNvPr id="3" name="Pladsholder til indhold 2"/>
          <p:cNvSpPr>
            <a:spLocks noGrp="1"/>
          </p:cNvSpPr>
          <p:nvPr>
            <p:ph sz="half" idx="1"/>
          </p:nvPr>
        </p:nvSpPr>
        <p:spPr>
          <a:xfrm>
            <a:off x="539748" y="1800000"/>
            <a:ext cx="11110915" cy="4518000"/>
          </a:xfrm>
          <a:ln>
            <a:solidFill>
              <a:schemeClr val="accent1"/>
            </a:solidFill>
          </a:ln>
        </p:spPr>
        <p:txBody>
          <a:bodyPr/>
          <a:lstStyle/>
          <a:p>
            <a:pPr marL="0" indent="0">
              <a:buNone/>
            </a:pPr>
            <a:endParaRPr lang="da-DK" dirty="0" smtClean="0"/>
          </a:p>
          <a:p>
            <a:pPr marL="0" indent="0">
              <a:buNone/>
            </a:pPr>
            <a:endParaRPr lang="da-DK" dirty="0" smtClean="0"/>
          </a:p>
          <a:p>
            <a:pPr marL="0" indent="0">
              <a:buNone/>
            </a:pPr>
            <a:r>
              <a:rPr lang="da-DK" dirty="0" smtClean="0"/>
              <a:t>		2</a:t>
            </a:r>
            <a:r>
              <a:rPr lang="da-DK" baseline="30000" dirty="0" smtClean="0"/>
              <a:t>3</a:t>
            </a:r>
            <a:r>
              <a:rPr lang="da-DK" dirty="0" smtClean="0"/>
              <a:t> = 2 * 2 * 2</a:t>
            </a:r>
            <a:endParaRPr lang="da-DK" dirty="0"/>
          </a:p>
          <a:p>
            <a:pPr marL="0" indent="0">
              <a:buNone/>
            </a:pPr>
            <a:r>
              <a:rPr lang="da-DK" dirty="0"/>
              <a:t>		</a:t>
            </a:r>
            <a:r>
              <a:rPr lang="da-DK" dirty="0" smtClean="0"/>
              <a:t>4</a:t>
            </a:r>
            <a:r>
              <a:rPr lang="da-DK" baseline="30000" dirty="0" smtClean="0"/>
              <a:t>2</a:t>
            </a:r>
            <a:r>
              <a:rPr lang="da-DK" dirty="0" smtClean="0"/>
              <a:t> </a:t>
            </a:r>
            <a:r>
              <a:rPr lang="da-DK" dirty="0"/>
              <a:t>= </a:t>
            </a:r>
            <a:r>
              <a:rPr lang="da-DK" dirty="0" smtClean="0"/>
              <a:t>4 * 4</a:t>
            </a:r>
            <a:endParaRPr lang="da-DK" dirty="0"/>
          </a:p>
          <a:p>
            <a:pPr marL="0" indent="0">
              <a:buNone/>
            </a:pPr>
            <a:r>
              <a:rPr lang="da-DK" dirty="0"/>
              <a:t>		</a:t>
            </a:r>
            <a:r>
              <a:rPr lang="da-DK" dirty="0" smtClean="0"/>
              <a:t>10</a:t>
            </a:r>
            <a:r>
              <a:rPr lang="da-DK" baseline="30000" dirty="0"/>
              <a:t>2</a:t>
            </a:r>
            <a:r>
              <a:rPr lang="da-DK" dirty="0" smtClean="0"/>
              <a:t> </a:t>
            </a:r>
            <a:r>
              <a:rPr lang="da-DK" dirty="0"/>
              <a:t>= </a:t>
            </a:r>
            <a:r>
              <a:rPr lang="da-DK" dirty="0" smtClean="0"/>
              <a:t>10*10</a:t>
            </a:r>
            <a:endParaRPr lang="da-DK" dirty="0"/>
          </a:p>
          <a:p>
            <a:pPr marL="0" indent="0">
              <a:buNone/>
            </a:pPr>
            <a:endParaRPr lang="da-DK" dirty="0" smtClean="0"/>
          </a:p>
          <a:p>
            <a:pPr marL="0" indent="0">
              <a:buNone/>
            </a:pPr>
            <a:endParaRPr lang="da-DK" sz="1600" dirty="0"/>
          </a:p>
          <a:p>
            <a:pPr marL="0" indent="0">
              <a:buNone/>
            </a:pPr>
            <a:r>
              <a:rPr lang="da-DK" sz="1600" u="sng" dirty="0"/>
              <a:t>Vær opmærksom på</a:t>
            </a:r>
            <a:r>
              <a:rPr lang="da-DK" sz="1600" u="sng" dirty="0" smtClean="0"/>
              <a:t>:</a:t>
            </a:r>
          </a:p>
          <a:p>
            <a:r>
              <a:rPr lang="da-DK" sz="1600" dirty="0" smtClean="0"/>
              <a:t>Du skal bruge gange som regningsart</a:t>
            </a:r>
            <a:r>
              <a:rPr lang="da-DK" sz="1600" dirty="0" smtClean="0">
                <a:solidFill>
                  <a:srgbClr val="FF0000"/>
                </a:solidFill>
              </a:rPr>
              <a:t>.</a:t>
            </a:r>
            <a:r>
              <a:rPr lang="da-DK" sz="1600" dirty="0" smtClean="0"/>
              <a:t> </a:t>
            </a:r>
            <a:endParaRPr lang="da-DK" sz="1600" dirty="0"/>
          </a:p>
          <a:p>
            <a:pPr marL="0" indent="0">
              <a:buNone/>
            </a:pPr>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39</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89920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Informationer til læreren</a:t>
            </a:r>
            <a:br>
              <a:rPr lang="da-DK" dirty="0" smtClean="0"/>
            </a:br>
            <a:endParaRPr lang="en-GB" dirty="0"/>
          </a:p>
        </p:txBody>
      </p:sp>
      <p:sp>
        <p:nvSpPr>
          <p:cNvPr id="2" name="Pladsholder til indhold 1"/>
          <p:cNvSpPr>
            <a:spLocks noGrp="1"/>
          </p:cNvSpPr>
          <p:nvPr>
            <p:ph idx="1"/>
          </p:nvPr>
        </p:nvSpPr>
        <p:spPr>
          <a:xfrm>
            <a:off x="539748" y="1800000"/>
            <a:ext cx="9508020" cy="4518000"/>
          </a:xfrm>
        </p:spPr>
        <p:txBody>
          <a:bodyPr/>
          <a:lstStyle/>
          <a:p>
            <a:pPr marL="0" indent="0">
              <a:buNone/>
            </a:pPr>
            <a:endParaRPr lang="da-DK" sz="1800" b="1" dirty="0" smtClean="0"/>
          </a:p>
          <a:p>
            <a:pPr marL="0" indent="0">
              <a:buNone/>
            </a:pPr>
            <a:r>
              <a:rPr lang="da-DK" sz="1800" b="1" dirty="0" smtClean="0"/>
              <a:t>Del 1 </a:t>
            </a:r>
            <a:r>
              <a:rPr lang="da-DK" sz="1800" dirty="0" smtClean="0"/>
              <a:t>(slide 7 – 10) indeholder en gennemgang af prøvens opbygning og struktur</a:t>
            </a:r>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4</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092176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Procent – gør det nemt for dig selv!</a:t>
            </a:r>
            <a:endParaRPr lang="da-DK" dirty="0"/>
          </a:p>
        </p:txBody>
      </p:sp>
      <mc:AlternateContent xmlns:mc="http://schemas.openxmlformats.org/markup-compatibility/2006" xmlns:a14="http://schemas.microsoft.com/office/drawing/2010/main">
        <mc:Choice Requires="a14">
          <p:sp>
            <p:nvSpPr>
              <p:cNvPr id="3" name="Pladsholder til indhold 2"/>
              <p:cNvSpPr>
                <a:spLocks noGrp="1"/>
              </p:cNvSpPr>
              <p:nvPr>
                <p:ph sz="half" idx="1"/>
              </p:nvPr>
            </p:nvSpPr>
            <p:spPr>
              <a:xfrm>
                <a:off x="539748" y="1800000"/>
                <a:ext cx="11110915" cy="4518000"/>
              </a:xfrm>
              <a:ln>
                <a:solidFill>
                  <a:schemeClr val="accent1"/>
                </a:solidFill>
              </a:ln>
            </p:spPr>
            <p:txBody>
              <a:bodyPr/>
              <a:lstStyle/>
              <a:p>
                <a:pPr marL="0" indent="0">
                  <a:buNone/>
                </a:pPr>
                <a:r>
                  <a:rPr lang="da-DK" dirty="0" smtClean="0"/>
                  <a:t>Det helt grundlæggende i procent er:</a:t>
                </a:r>
              </a:p>
              <a:p>
                <a:pPr marL="0" indent="0">
                  <a:buNone/>
                </a:pPr>
                <a:r>
                  <a:rPr lang="da-DK" b="1" dirty="0"/>
                  <a:t>	</a:t>
                </a:r>
                <a:r>
                  <a:rPr lang="da-DK" b="1" dirty="0" smtClean="0"/>
                  <a:t>	</a:t>
                </a:r>
              </a:p>
              <a:p>
                <a:pPr marL="0" indent="0">
                  <a:buNone/>
                </a:pPr>
                <a:r>
                  <a:rPr lang="da-DK" b="1" dirty="0" smtClean="0"/>
                  <a:t>1% = </a:t>
                </a:r>
                <a14:m>
                  <m:oMath xmlns:m="http://schemas.openxmlformats.org/officeDocument/2006/math">
                    <m:f>
                      <m:fPr>
                        <m:ctrlPr>
                          <a:rPr lang="da-DK" b="1" i="1" smtClean="0">
                            <a:latin typeface="Cambria Math" panose="02040503050406030204" pitchFamily="18" charset="0"/>
                          </a:rPr>
                        </m:ctrlPr>
                      </m:fPr>
                      <m:num>
                        <m:r>
                          <a:rPr lang="da-DK" b="1" i="1" smtClean="0">
                            <a:latin typeface="Cambria Math" panose="02040503050406030204" pitchFamily="18" charset="0"/>
                          </a:rPr>
                          <m:t>𝟏</m:t>
                        </m:r>
                      </m:num>
                      <m:den>
                        <m:r>
                          <a:rPr lang="da-DK" b="1" i="1" smtClean="0">
                            <a:latin typeface="Cambria Math" panose="02040503050406030204" pitchFamily="18" charset="0"/>
                          </a:rPr>
                          <m:t>𝟏𝟎𝟎</m:t>
                        </m:r>
                      </m:den>
                    </m:f>
                    <m:r>
                      <a:rPr lang="da-DK" b="0" i="0" smtClean="0">
                        <a:latin typeface="Cambria Math" panose="02040503050406030204" pitchFamily="18" charset="0"/>
                      </a:rPr>
                      <m:t> </m:t>
                    </m:r>
                  </m:oMath>
                </a14:m>
                <a:r>
                  <a:rPr lang="da-DK" dirty="0" smtClean="0"/>
                  <a:t> 	eller 	</a:t>
                </a:r>
                <a:r>
                  <a:rPr lang="da-DK" b="1" dirty="0" smtClean="0"/>
                  <a:t>1% = 0,01</a:t>
                </a:r>
              </a:p>
              <a:p>
                <a:pPr marL="0" indent="0">
                  <a:buNone/>
                </a:pPr>
                <a:endParaRPr lang="da-DK" dirty="0" smtClean="0"/>
              </a:p>
              <a:p>
                <a:pPr marL="0" indent="0">
                  <a:buNone/>
                </a:pPr>
                <a:r>
                  <a:rPr lang="da-DK" sz="1600" u="sng" dirty="0"/>
                  <a:t>Vær opmærksom </a:t>
                </a:r>
                <a:r>
                  <a:rPr lang="da-DK" sz="1600" u="sng" dirty="0" smtClean="0"/>
                  <a:t>på:</a:t>
                </a:r>
              </a:p>
              <a:p>
                <a:r>
                  <a:rPr lang="da-DK" sz="1600" dirty="0" smtClean="0"/>
                  <a:t>Det betyder, </a:t>
                </a:r>
                <a:r>
                  <a:rPr lang="da-DK" sz="1600" dirty="0"/>
                  <a:t>at 1% af 100 er </a:t>
                </a:r>
                <a:r>
                  <a:rPr lang="da-DK" sz="1600" dirty="0" smtClean="0"/>
                  <a:t>1.</a:t>
                </a:r>
              </a:p>
              <a:p>
                <a:r>
                  <a:rPr lang="da-DK" sz="1600" dirty="0" smtClean="0"/>
                  <a:t>Det betyder, at 5% af 100 er 5.</a:t>
                </a:r>
              </a:p>
              <a:p>
                <a:r>
                  <a:rPr lang="da-DK" sz="1600" dirty="0" smtClean="0"/>
                  <a:t>Det betyder, at 17% af 100 er 17.</a:t>
                </a:r>
              </a:p>
              <a:p>
                <a:r>
                  <a:rPr lang="da-DK" sz="1600" dirty="0" smtClean="0"/>
                  <a:t>Du kan knuse tallene og på den måde gøre procent regning nemmere.</a:t>
                </a:r>
                <a:endParaRPr lang="da-DK" sz="1600" dirty="0"/>
              </a:p>
              <a:p>
                <a:endParaRPr lang="da-DK" sz="1600" dirty="0"/>
              </a:p>
              <a:p>
                <a:pPr marL="0" indent="0">
                  <a:buNone/>
                </a:pPr>
                <a:endParaRPr lang="da-DK" dirty="0"/>
              </a:p>
            </p:txBody>
          </p:sp>
        </mc:Choice>
        <mc:Fallback xmlns="">
          <p:sp>
            <p:nvSpPr>
              <p:cNvPr id="3" name="Pladsholder til indhold 2"/>
              <p:cNvSpPr>
                <a:spLocks noGrp="1" noRot="1" noChangeAspect="1" noMove="1" noResize="1" noEditPoints="1" noAdjustHandles="1" noChangeArrowheads="1" noChangeShapeType="1" noTextEdit="1"/>
              </p:cNvSpPr>
              <p:nvPr>
                <p:ph sz="half" idx="1"/>
              </p:nvPr>
            </p:nvSpPr>
            <p:spPr>
              <a:xfrm>
                <a:off x="539748" y="1800000"/>
                <a:ext cx="11110915" cy="4518000"/>
              </a:xfrm>
              <a:blipFill>
                <a:blip r:embed="rId3"/>
                <a:stretch>
                  <a:fillRect l="-1371" t="-1615"/>
                </a:stretch>
              </a:blipFill>
              <a:ln>
                <a:solidFill>
                  <a:schemeClr val="accent1"/>
                </a:solidFill>
              </a:ln>
            </p:spPr>
            <p:txBody>
              <a:bodyPr/>
              <a:lstStyle/>
              <a:p>
                <a:r>
                  <a:rPr lang="da-DK">
                    <a:noFill/>
                  </a:rPr>
                  <a:t> </a:t>
                </a:r>
              </a:p>
            </p:txBody>
          </p:sp>
        </mc:Fallback>
      </mc:AlternateContent>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40</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366355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Timer, minutter og sekunder</a:t>
            </a:r>
            <a:endParaRPr lang="da-DK" dirty="0"/>
          </a:p>
        </p:txBody>
      </p:sp>
      <p:sp>
        <p:nvSpPr>
          <p:cNvPr id="3" name="Pladsholder til indhold 2"/>
          <p:cNvSpPr>
            <a:spLocks noGrp="1"/>
          </p:cNvSpPr>
          <p:nvPr>
            <p:ph sz="half" idx="1"/>
          </p:nvPr>
        </p:nvSpPr>
        <p:spPr>
          <a:xfrm>
            <a:off x="539748" y="1800000"/>
            <a:ext cx="11110915" cy="4518000"/>
          </a:xfrm>
          <a:ln>
            <a:solidFill>
              <a:schemeClr val="accent1"/>
            </a:solidFill>
          </a:ln>
        </p:spPr>
        <p:txBody>
          <a:bodyPr/>
          <a:lstStyle/>
          <a:p>
            <a:pPr marL="0" indent="0" algn="ctr">
              <a:buNone/>
            </a:pPr>
            <a:r>
              <a:rPr lang="da-DK" b="1" dirty="0" smtClean="0"/>
              <a:t>1 </a:t>
            </a:r>
            <a:r>
              <a:rPr lang="da-DK" b="1" dirty="0"/>
              <a:t>time er 60 minutter</a:t>
            </a:r>
          </a:p>
          <a:p>
            <a:pPr marL="0" indent="0" algn="ctr">
              <a:buNone/>
            </a:pPr>
            <a:r>
              <a:rPr lang="da-DK" b="1" dirty="0"/>
              <a:t>1 minut er 60 </a:t>
            </a:r>
            <a:r>
              <a:rPr lang="da-DK" b="1" dirty="0" smtClean="0"/>
              <a:t>sekunder</a:t>
            </a:r>
          </a:p>
          <a:p>
            <a:pPr marL="0" indent="0" algn="ctr">
              <a:buNone/>
            </a:pPr>
            <a:endParaRPr lang="da-DK" b="1" dirty="0"/>
          </a:p>
          <a:p>
            <a:pPr marL="0" indent="0" algn="ctr">
              <a:buNone/>
            </a:pPr>
            <a:r>
              <a:rPr lang="da-DK" b="1" dirty="0"/>
              <a:t>Tid </a:t>
            </a:r>
            <a:r>
              <a:rPr lang="da-DK" b="1" dirty="0" smtClean="0"/>
              <a:t>skrives normalt ikke </a:t>
            </a:r>
            <a:r>
              <a:rPr lang="da-DK" b="1" dirty="0"/>
              <a:t>som </a:t>
            </a:r>
            <a:r>
              <a:rPr lang="da-DK" b="1" dirty="0" smtClean="0"/>
              <a:t>decimaltal! Det skrives i timer og minutter.</a:t>
            </a:r>
          </a:p>
          <a:p>
            <a:pPr marL="0" indent="0">
              <a:buNone/>
            </a:pPr>
            <a:endParaRPr lang="da-DK" dirty="0" smtClean="0"/>
          </a:p>
          <a:p>
            <a:pPr marL="0" indent="0">
              <a:buNone/>
            </a:pPr>
            <a:r>
              <a:rPr lang="da-DK" sz="1600" u="sng" dirty="0"/>
              <a:t>Vær opmærksom på:</a:t>
            </a:r>
          </a:p>
          <a:p>
            <a:r>
              <a:rPr lang="da-DK" sz="1600" dirty="0" smtClean="0"/>
              <a:t>Når du laver beregninger med tid, kan det være en fordel at lave alle tallene om til minutter (hvis opgaven tillader det).</a:t>
            </a:r>
          </a:p>
          <a:p>
            <a:r>
              <a:rPr lang="da-DK" sz="1600" dirty="0"/>
              <a:t>D</a:t>
            </a:r>
            <a:r>
              <a:rPr lang="da-DK" sz="1600" dirty="0" smtClean="0"/>
              <a:t>u skal ikke benytte decimaltal, når du regner med tid, 2 </a:t>
            </a:r>
            <a:r>
              <a:rPr lang="da-DK" sz="1600" dirty="0"/>
              <a:t>t. og 30 min. kan IKKE skrives som 2,3 </a:t>
            </a:r>
            <a:r>
              <a:rPr lang="da-DK" sz="1600" dirty="0" smtClean="0"/>
              <a:t>time.</a:t>
            </a:r>
            <a:endParaRPr lang="da-DK" sz="1600" dirty="0"/>
          </a:p>
          <a:p>
            <a:endParaRPr lang="da-DK" sz="1600" dirty="0" smtClean="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41</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866716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Hastighed</a:t>
            </a:r>
            <a:endParaRPr lang="da-DK" dirty="0"/>
          </a:p>
        </p:txBody>
      </p:sp>
      <mc:AlternateContent xmlns:mc="http://schemas.openxmlformats.org/markup-compatibility/2006" xmlns:a14="http://schemas.microsoft.com/office/drawing/2010/main">
        <mc:Choice Requires="a14">
          <p:sp>
            <p:nvSpPr>
              <p:cNvPr id="3" name="Pladsholder til indhold 2"/>
              <p:cNvSpPr>
                <a:spLocks noGrp="1"/>
              </p:cNvSpPr>
              <p:nvPr>
                <p:ph sz="half" idx="1"/>
              </p:nvPr>
            </p:nvSpPr>
            <p:spPr>
              <a:xfrm>
                <a:off x="539748" y="1800000"/>
                <a:ext cx="11110915" cy="4518000"/>
              </a:xfrm>
              <a:ln>
                <a:solidFill>
                  <a:schemeClr val="accent1"/>
                </a:solidFill>
              </a:ln>
            </p:spPr>
            <p:txBody>
              <a:bodyPr/>
              <a:lstStyle/>
              <a:p>
                <a:pPr marL="0" indent="0">
                  <a:buNone/>
                </a:pPr>
                <a:endParaRPr lang="da-DK" dirty="0" smtClean="0"/>
              </a:p>
              <a:p>
                <a:pPr marL="0" indent="0" algn="ctr">
                  <a:buNone/>
                </a:pPr>
                <a:r>
                  <a:rPr lang="da-DK" b="1" dirty="0"/>
                  <a:t>Hastighed </a:t>
                </a:r>
                <a:r>
                  <a:rPr lang="da-DK" b="1" dirty="0" smtClean="0"/>
                  <a:t>er, </a:t>
                </a:r>
                <a:r>
                  <a:rPr lang="da-DK" b="1" dirty="0"/>
                  <a:t>hvor langt man når (afstand) på en </a:t>
                </a:r>
                <a:r>
                  <a:rPr lang="da-DK" b="1" dirty="0" smtClean="0"/>
                  <a:t>bestemt </a:t>
                </a:r>
                <a:r>
                  <a:rPr lang="da-DK" b="1" dirty="0"/>
                  <a:t>tid. </a:t>
                </a:r>
              </a:p>
              <a:p>
                <a:pPr marL="0" indent="0" algn="ctr">
                  <a:buNone/>
                </a:pPr>
                <a:endParaRPr lang="da-DK" b="1" dirty="0" smtClean="0"/>
              </a:p>
              <a:p>
                <a:pPr marL="0" indent="0" algn="ctr">
                  <a:buNone/>
                </a:pPr>
                <a:r>
                  <a:rPr lang="da-DK" b="1" i="1" dirty="0"/>
                  <a:t>Hastighed=</a:t>
                </a:r>
                <a14:m>
                  <m:oMath xmlns:m="http://schemas.openxmlformats.org/officeDocument/2006/math">
                    <m:f>
                      <m:fPr>
                        <m:ctrlPr>
                          <a:rPr lang="da-DK" b="1" i="1">
                            <a:latin typeface="Cambria Math" panose="02040503050406030204" pitchFamily="18" charset="0"/>
                          </a:rPr>
                        </m:ctrlPr>
                      </m:fPr>
                      <m:num>
                        <m:r>
                          <a:rPr lang="da-DK" b="1" i="1">
                            <a:latin typeface="Cambria Math" panose="02040503050406030204" pitchFamily="18" charset="0"/>
                          </a:rPr>
                          <m:t>𝑨𝒇𝒔𝒕𝒂𝒏𝒅</m:t>
                        </m:r>
                      </m:num>
                      <m:den>
                        <m:r>
                          <a:rPr lang="da-DK" b="1" i="1">
                            <a:latin typeface="Cambria Math" panose="02040503050406030204" pitchFamily="18" charset="0"/>
                          </a:rPr>
                          <m:t>𝒕𝒊𝒅</m:t>
                        </m:r>
                      </m:den>
                    </m:f>
                  </m:oMath>
                </a14:m>
                <a:endParaRPr lang="da-DK" b="1" i="1" dirty="0"/>
              </a:p>
              <a:p>
                <a:pPr marL="0" indent="0">
                  <a:buNone/>
                </a:pPr>
                <a:endParaRPr lang="da-DK" dirty="0"/>
              </a:p>
              <a:p>
                <a:pPr marL="0" indent="0">
                  <a:buNone/>
                </a:pPr>
                <a:r>
                  <a:rPr lang="da-DK" sz="1600" u="sng" dirty="0"/>
                  <a:t>Vær opmærksom på:</a:t>
                </a:r>
              </a:p>
              <a:p>
                <a:r>
                  <a:rPr lang="da-DK" sz="1600" dirty="0" smtClean="0"/>
                  <a:t>Enheden km/t viser dig, at du dividerer afstanden (km) med tiden(t)</a:t>
                </a:r>
                <a:r>
                  <a:rPr lang="da-DK" sz="1600" dirty="0" smtClean="0">
                    <a:solidFill>
                      <a:srgbClr val="FF0000"/>
                    </a:solidFill>
                  </a:rPr>
                  <a:t>.</a:t>
                </a:r>
                <a:endParaRPr lang="da-DK" sz="1600" dirty="0" smtClean="0"/>
              </a:p>
              <a:p>
                <a:pPr marL="0" indent="0">
                  <a:buNone/>
                </a:pPr>
                <a:endParaRPr lang="da-DK" dirty="0"/>
              </a:p>
              <a:p>
                <a:pPr marL="0" indent="0">
                  <a:buNone/>
                </a:pPr>
                <a:endParaRPr lang="da-DK" sz="1600" u="sng" dirty="0" smtClean="0"/>
              </a:p>
              <a:p>
                <a:pPr marL="0" indent="0">
                  <a:buNone/>
                </a:pPr>
                <a:endParaRPr lang="da-DK" dirty="0" smtClean="0"/>
              </a:p>
            </p:txBody>
          </p:sp>
        </mc:Choice>
        <mc:Fallback xmlns="">
          <p:sp>
            <p:nvSpPr>
              <p:cNvPr id="3" name="Pladsholder til indhold 2"/>
              <p:cNvSpPr>
                <a:spLocks noGrp="1" noRot="1" noChangeAspect="1" noMove="1" noResize="1" noEditPoints="1" noAdjustHandles="1" noChangeArrowheads="1" noChangeShapeType="1" noTextEdit="1"/>
              </p:cNvSpPr>
              <p:nvPr>
                <p:ph sz="half" idx="1"/>
              </p:nvPr>
            </p:nvSpPr>
            <p:spPr>
              <a:xfrm>
                <a:off x="539748" y="1800000"/>
                <a:ext cx="11110915" cy="4518000"/>
              </a:xfrm>
              <a:blipFill>
                <a:blip r:embed="rId3"/>
                <a:stretch>
                  <a:fillRect l="-1096"/>
                </a:stretch>
              </a:blipFill>
              <a:ln>
                <a:solidFill>
                  <a:schemeClr val="accent1"/>
                </a:solidFill>
              </a:ln>
            </p:spPr>
            <p:txBody>
              <a:bodyPr/>
              <a:lstStyle/>
              <a:p>
                <a:r>
                  <a:rPr lang="da-DK">
                    <a:noFill/>
                  </a:rPr>
                  <a:t> </a:t>
                </a:r>
              </a:p>
            </p:txBody>
          </p:sp>
        </mc:Fallback>
      </mc:AlternateContent>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42</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972201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Geometri – kender du ordene?</a:t>
            </a:r>
            <a:endParaRPr lang="da-DK" sz="3600" dirty="0"/>
          </a:p>
        </p:txBody>
      </p:sp>
      <p:sp>
        <p:nvSpPr>
          <p:cNvPr id="3" name="Pladsholder til indhold 2"/>
          <p:cNvSpPr>
            <a:spLocks noGrp="1"/>
          </p:cNvSpPr>
          <p:nvPr>
            <p:ph sz="half" idx="1"/>
          </p:nvPr>
        </p:nvSpPr>
        <p:spPr>
          <a:ln>
            <a:solidFill>
              <a:schemeClr val="accent1"/>
            </a:solidFill>
          </a:ln>
        </p:spPr>
        <p:txBody>
          <a:bodyPr/>
          <a:lstStyle/>
          <a:p>
            <a:pPr marL="0" indent="0">
              <a:buNone/>
            </a:pPr>
            <a:r>
              <a:rPr lang="da-DK" b="1" dirty="0" smtClean="0"/>
              <a:t>Forskellige 4-kanter</a:t>
            </a:r>
          </a:p>
          <a:p>
            <a:r>
              <a:rPr lang="da-DK" sz="1600" dirty="0" smtClean="0"/>
              <a:t>Kvadrat</a:t>
            </a:r>
          </a:p>
          <a:p>
            <a:r>
              <a:rPr lang="da-DK" sz="1600" dirty="0" smtClean="0"/>
              <a:t>Rektangel</a:t>
            </a:r>
          </a:p>
          <a:p>
            <a:r>
              <a:rPr lang="da-DK" sz="1600" dirty="0" smtClean="0"/>
              <a:t>Parallelogram</a:t>
            </a:r>
          </a:p>
          <a:p>
            <a:r>
              <a:rPr lang="da-DK" sz="1600" dirty="0" smtClean="0"/>
              <a:t>Trapez</a:t>
            </a:r>
          </a:p>
          <a:p>
            <a:pPr marL="0" indent="0">
              <a:buNone/>
            </a:pPr>
            <a:endParaRPr lang="da-DK" sz="1600" dirty="0"/>
          </a:p>
          <a:p>
            <a:pPr marL="0" indent="0">
              <a:buNone/>
            </a:pPr>
            <a:endParaRPr lang="da-DK" sz="1600" dirty="0" smtClean="0"/>
          </a:p>
          <a:p>
            <a:pPr marL="0" indent="0">
              <a:buNone/>
            </a:pPr>
            <a:endParaRPr lang="da-DK" dirty="0" smtClean="0"/>
          </a:p>
        </p:txBody>
      </p:sp>
      <p:sp>
        <p:nvSpPr>
          <p:cNvPr id="4" name="Pladsholder til indhold 3"/>
          <p:cNvSpPr>
            <a:spLocks noGrp="1"/>
          </p:cNvSpPr>
          <p:nvPr>
            <p:ph sz="half" idx="2"/>
          </p:nvPr>
        </p:nvSpPr>
        <p:spPr>
          <a:ln>
            <a:solidFill>
              <a:schemeClr val="accent1"/>
            </a:solidFill>
          </a:ln>
        </p:spPr>
        <p:txBody>
          <a:bodyPr/>
          <a:lstStyle/>
          <a:p>
            <a:pPr marL="0" indent="0">
              <a:buNone/>
            </a:pPr>
            <a:r>
              <a:rPr lang="da-DK" b="1" dirty="0" smtClean="0"/>
              <a:t>Forskellige trekanter:</a:t>
            </a:r>
          </a:p>
          <a:p>
            <a:r>
              <a:rPr lang="da-DK" sz="1600" dirty="0" smtClean="0"/>
              <a:t>Ligebenet trekant</a:t>
            </a:r>
          </a:p>
          <a:p>
            <a:r>
              <a:rPr lang="da-DK" sz="1600" dirty="0" smtClean="0"/>
              <a:t>Ligesidet trekant</a:t>
            </a:r>
          </a:p>
          <a:p>
            <a:r>
              <a:rPr lang="da-DK" sz="1600" dirty="0" smtClean="0"/>
              <a:t>Retvinklet trekant</a:t>
            </a:r>
          </a:p>
          <a:p>
            <a:pPr marL="0" indent="0">
              <a:buNone/>
            </a:pPr>
            <a:endParaRPr lang="da-DK" sz="1600" dirty="0"/>
          </a:p>
        </p:txBody>
      </p:sp>
      <p:sp>
        <p:nvSpPr>
          <p:cNvPr id="7" name="Pladsholder til indhold 6"/>
          <p:cNvSpPr>
            <a:spLocks noGrp="1"/>
          </p:cNvSpPr>
          <p:nvPr>
            <p:ph sz="quarter" idx="13"/>
          </p:nvPr>
        </p:nvSpPr>
        <p:spPr>
          <a:ln>
            <a:solidFill>
              <a:schemeClr val="accent1"/>
            </a:solidFill>
          </a:ln>
        </p:spPr>
        <p:txBody>
          <a:bodyPr/>
          <a:lstStyle/>
          <a:p>
            <a:pPr marL="0" indent="0">
              <a:buNone/>
            </a:pPr>
            <a:r>
              <a:rPr lang="da-DK" b="1" dirty="0" smtClean="0"/>
              <a:t>Begreber:</a:t>
            </a:r>
          </a:p>
          <a:p>
            <a:r>
              <a:rPr lang="da-DK" sz="1600" dirty="0" smtClean="0"/>
              <a:t>To figurer kan være ligedannede</a:t>
            </a:r>
          </a:p>
          <a:p>
            <a:endParaRPr lang="da-DK" sz="1600" dirty="0"/>
          </a:p>
        </p:txBody>
      </p:sp>
      <p:sp>
        <p:nvSpPr>
          <p:cNvPr id="8" name="Pladsholder til indhold 7"/>
          <p:cNvSpPr>
            <a:spLocks noGrp="1"/>
          </p:cNvSpPr>
          <p:nvPr>
            <p:ph sz="quarter" idx="14"/>
          </p:nvPr>
        </p:nvSpPr>
        <p:spPr>
          <a:xfrm>
            <a:off x="539749" y="4057200"/>
            <a:ext cx="3582000" cy="2077200"/>
          </a:xfrm>
          <a:ln>
            <a:solidFill>
              <a:schemeClr val="accent1"/>
            </a:solidFill>
          </a:ln>
        </p:spPr>
        <p:txBody>
          <a:bodyPr/>
          <a:lstStyle/>
          <a:p>
            <a:pPr marL="0" indent="0">
              <a:buNone/>
            </a:pPr>
            <a:r>
              <a:rPr lang="da-DK" b="1" dirty="0" smtClean="0"/>
              <a:t>Hvordan beregner du:</a:t>
            </a:r>
          </a:p>
          <a:p>
            <a:r>
              <a:rPr lang="da-DK" sz="1600" dirty="0" smtClean="0"/>
              <a:t>Længde</a:t>
            </a:r>
          </a:p>
          <a:p>
            <a:r>
              <a:rPr lang="da-DK" sz="1600" dirty="0" smtClean="0"/>
              <a:t>Omkreds</a:t>
            </a:r>
          </a:p>
          <a:p>
            <a:r>
              <a:rPr lang="da-DK" sz="1600" dirty="0" smtClean="0"/>
              <a:t>Areal </a:t>
            </a:r>
          </a:p>
          <a:p>
            <a:r>
              <a:rPr lang="da-DK" sz="1600" dirty="0" smtClean="0"/>
              <a:t>Rumfang</a:t>
            </a:r>
            <a:endParaRPr lang="da-DK" sz="1600" dirty="0"/>
          </a:p>
        </p:txBody>
      </p:sp>
      <p:sp>
        <p:nvSpPr>
          <p:cNvPr id="11" name="Pladsholder til indhold 10"/>
          <p:cNvSpPr>
            <a:spLocks noGrp="1"/>
          </p:cNvSpPr>
          <p:nvPr>
            <p:ph sz="quarter" idx="15"/>
          </p:nvPr>
        </p:nvSpPr>
        <p:spPr>
          <a:ln>
            <a:solidFill>
              <a:schemeClr val="accent1"/>
            </a:solidFill>
          </a:ln>
        </p:spPr>
        <p:txBody>
          <a:bodyPr/>
          <a:lstStyle/>
          <a:p>
            <a:pPr marL="0" indent="0">
              <a:buNone/>
            </a:pPr>
            <a:r>
              <a:rPr lang="da-DK" b="1" dirty="0" smtClean="0"/>
              <a:t>Vinkler:</a:t>
            </a:r>
          </a:p>
          <a:p>
            <a:r>
              <a:rPr lang="da-DK" sz="1600" dirty="0" err="1" smtClean="0"/>
              <a:t>Retvinkel</a:t>
            </a:r>
            <a:endParaRPr lang="da-DK" sz="1600" dirty="0" smtClean="0"/>
          </a:p>
          <a:p>
            <a:r>
              <a:rPr lang="da-DK" sz="1600" dirty="0" smtClean="0"/>
              <a:t>Nabovinkel</a:t>
            </a:r>
          </a:p>
          <a:p>
            <a:r>
              <a:rPr lang="da-DK" sz="1600" dirty="0" smtClean="0"/>
              <a:t>Topvinkel</a:t>
            </a:r>
          </a:p>
          <a:p>
            <a:endParaRPr lang="da-DK" dirty="0"/>
          </a:p>
        </p:txBody>
      </p:sp>
      <p:sp>
        <p:nvSpPr>
          <p:cNvPr id="12" name="Pladsholder til indhold 11"/>
          <p:cNvSpPr>
            <a:spLocks noGrp="1"/>
          </p:cNvSpPr>
          <p:nvPr>
            <p:ph sz="quarter" idx="16"/>
          </p:nvPr>
        </p:nvSpPr>
        <p:spPr>
          <a:ln>
            <a:solidFill>
              <a:schemeClr val="accent1"/>
            </a:solidFill>
          </a:ln>
        </p:spPr>
        <p:txBody>
          <a:bodyPr/>
          <a:lstStyle/>
          <a:p>
            <a:pPr marL="0" indent="0">
              <a:buNone/>
            </a:pPr>
            <a:r>
              <a:rPr lang="da-DK" b="1" dirty="0" smtClean="0"/>
              <a:t>Vinkelsum:</a:t>
            </a:r>
          </a:p>
          <a:p>
            <a:r>
              <a:rPr lang="da-DK" sz="1600" dirty="0" smtClean="0"/>
              <a:t>Trekant 180 grader</a:t>
            </a:r>
          </a:p>
          <a:p>
            <a:r>
              <a:rPr lang="da-DK" sz="1600" dirty="0" smtClean="0"/>
              <a:t>Firkant 360 grader</a:t>
            </a:r>
          </a:p>
          <a:p>
            <a:endParaRPr lang="da-DK" sz="1600" b="1"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43</a:t>
            </a:fld>
            <a:endParaRPr lang="da-DK" dirty="0"/>
          </a:p>
        </p:txBody>
      </p:sp>
    </p:spTree>
    <p:extLst>
      <p:ext uri="{BB962C8B-B14F-4D97-AF65-F5344CB8AC3E}">
        <p14:creationId xmlns:p14="http://schemas.microsoft.com/office/powerpoint/2010/main" val="3487772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Omsætning af enheder?</a:t>
            </a:r>
            <a:endParaRPr lang="da-DK" sz="3600" dirty="0"/>
          </a:p>
        </p:txBody>
      </p:sp>
      <p:sp>
        <p:nvSpPr>
          <p:cNvPr id="3" name="Pladsholder til indhold 2"/>
          <p:cNvSpPr>
            <a:spLocks noGrp="1"/>
          </p:cNvSpPr>
          <p:nvPr>
            <p:ph sz="half" idx="1"/>
          </p:nvPr>
        </p:nvSpPr>
        <p:spPr>
          <a:xfrm>
            <a:off x="3575121" y="1809267"/>
            <a:ext cx="5981833" cy="1975641"/>
          </a:xfrm>
          <a:ln>
            <a:noFill/>
          </a:ln>
        </p:spPr>
        <p:txBody>
          <a:bodyPr/>
          <a:lstStyle/>
          <a:p>
            <a:pPr marL="0" indent="0">
              <a:buNone/>
            </a:pPr>
            <a:r>
              <a:rPr lang="da-DK" dirty="0"/>
              <a:t>Nogle af de mest brugte omsætninger er:</a:t>
            </a:r>
          </a:p>
          <a:p>
            <a:pPr marL="0" indent="0">
              <a:buNone/>
            </a:pPr>
            <a:r>
              <a:rPr lang="da-DK" dirty="0" smtClean="0"/>
              <a:t> </a:t>
            </a:r>
            <a:endParaRPr lang="da-DK" dirty="0"/>
          </a:p>
        </p:txBody>
      </p:sp>
      <p:sp>
        <p:nvSpPr>
          <p:cNvPr id="13" name="Pladsholder til indhold 12"/>
          <p:cNvSpPr>
            <a:spLocks noGrp="1"/>
          </p:cNvSpPr>
          <p:nvPr>
            <p:ph sz="quarter" idx="14"/>
          </p:nvPr>
        </p:nvSpPr>
        <p:spPr>
          <a:xfrm>
            <a:off x="795315" y="2490198"/>
            <a:ext cx="3106842" cy="1949067"/>
          </a:xfrm>
          <a:ln>
            <a:solidFill>
              <a:schemeClr val="accent1"/>
            </a:solidFill>
          </a:ln>
        </p:spPr>
        <p:txBody>
          <a:bodyPr/>
          <a:lstStyle/>
          <a:p>
            <a:pPr marL="0" indent="0">
              <a:buNone/>
            </a:pPr>
            <a:r>
              <a:rPr lang="da-DK" b="1" dirty="0" smtClean="0"/>
              <a:t>Længde:</a:t>
            </a:r>
          </a:p>
          <a:p>
            <a:r>
              <a:rPr lang="da-DK" sz="1600" dirty="0" smtClean="0"/>
              <a:t>1 </a:t>
            </a:r>
            <a:r>
              <a:rPr lang="da-DK" sz="1600" dirty="0"/>
              <a:t>cm 	= 10 mm</a:t>
            </a:r>
          </a:p>
          <a:p>
            <a:r>
              <a:rPr lang="da-DK" sz="1600" dirty="0"/>
              <a:t>1 m	= 1000 mm</a:t>
            </a:r>
          </a:p>
          <a:p>
            <a:r>
              <a:rPr lang="da-DK" sz="1600" dirty="0"/>
              <a:t>1 </a:t>
            </a:r>
            <a:r>
              <a:rPr lang="da-DK" sz="1600" dirty="0" smtClean="0"/>
              <a:t>m	= </a:t>
            </a:r>
            <a:r>
              <a:rPr lang="da-DK" sz="1600" dirty="0"/>
              <a:t>100 cm</a:t>
            </a:r>
          </a:p>
          <a:p>
            <a:r>
              <a:rPr lang="da-DK" sz="1600" dirty="0"/>
              <a:t>1 </a:t>
            </a:r>
            <a:r>
              <a:rPr lang="da-DK" sz="1600" dirty="0" smtClean="0"/>
              <a:t>km	= 1000 m</a:t>
            </a:r>
            <a:endParaRPr lang="da-DK" sz="1600" dirty="0"/>
          </a:p>
          <a:p>
            <a:pPr marL="0" indent="0">
              <a:buNone/>
            </a:pPr>
            <a:endParaRPr lang="da-DK" sz="1600" dirty="0" smtClean="0"/>
          </a:p>
        </p:txBody>
      </p:sp>
      <p:sp>
        <p:nvSpPr>
          <p:cNvPr id="14" name="Pladsholder til indhold 13"/>
          <p:cNvSpPr>
            <a:spLocks noGrp="1"/>
          </p:cNvSpPr>
          <p:nvPr>
            <p:ph sz="quarter" idx="15"/>
          </p:nvPr>
        </p:nvSpPr>
        <p:spPr>
          <a:xfrm>
            <a:off x="4290821" y="2508549"/>
            <a:ext cx="3346645" cy="1930716"/>
          </a:xfrm>
          <a:ln>
            <a:solidFill>
              <a:schemeClr val="accent1"/>
            </a:solidFill>
          </a:ln>
        </p:spPr>
        <p:txBody>
          <a:bodyPr/>
          <a:lstStyle/>
          <a:p>
            <a:pPr marL="0" indent="0">
              <a:buNone/>
            </a:pPr>
            <a:r>
              <a:rPr lang="da-DK" b="1" dirty="0" smtClean="0"/>
              <a:t>Vægt:</a:t>
            </a:r>
          </a:p>
          <a:p>
            <a:r>
              <a:rPr lang="da-DK" sz="1600" dirty="0"/>
              <a:t>1 kg = 1000 g</a:t>
            </a:r>
          </a:p>
          <a:p>
            <a:endParaRPr lang="da-DK" sz="1600" dirty="0"/>
          </a:p>
        </p:txBody>
      </p:sp>
      <p:sp>
        <p:nvSpPr>
          <p:cNvPr id="15" name="Pladsholder til indhold 14"/>
          <p:cNvSpPr>
            <a:spLocks noGrp="1"/>
          </p:cNvSpPr>
          <p:nvPr>
            <p:ph sz="quarter" idx="16"/>
          </p:nvPr>
        </p:nvSpPr>
        <p:spPr>
          <a:xfrm>
            <a:off x="8026130" y="2508549"/>
            <a:ext cx="3547016" cy="1930716"/>
          </a:xfrm>
          <a:ln>
            <a:solidFill>
              <a:schemeClr val="accent1"/>
            </a:solidFill>
          </a:ln>
        </p:spPr>
        <p:txBody>
          <a:bodyPr/>
          <a:lstStyle/>
          <a:p>
            <a:pPr marL="0" indent="0">
              <a:buNone/>
            </a:pPr>
            <a:r>
              <a:rPr lang="da-DK" b="1" dirty="0" smtClean="0"/>
              <a:t>Rumfang:</a:t>
            </a:r>
          </a:p>
          <a:p>
            <a:r>
              <a:rPr lang="da-DK" sz="1600" dirty="0" smtClean="0"/>
              <a:t>1 L = 10 </a:t>
            </a:r>
            <a:r>
              <a:rPr lang="da-DK" sz="1600" dirty="0" err="1" smtClean="0"/>
              <a:t>dL</a:t>
            </a:r>
            <a:endParaRPr lang="da-DK" sz="16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44</a:t>
            </a:fld>
            <a:endParaRPr lang="da-DK" dirty="0"/>
          </a:p>
        </p:txBody>
      </p:sp>
      <p:sp>
        <p:nvSpPr>
          <p:cNvPr id="10" name="Tekstfelt 9"/>
          <p:cNvSpPr txBox="1"/>
          <p:nvPr/>
        </p:nvSpPr>
        <p:spPr>
          <a:xfrm>
            <a:off x="795315" y="5096983"/>
            <a:ext cx="9529788" cy="1354217"/>
          </a:xfrm>
          <a:prstGeom prst="rect">
            <a:avLst/>
          </a:prstGeom>
          <a:noFill/>
        </p:spPr>
        <p:txBody>
          <a:bodyPr wrap="none" lIns="0" tIns="0" rIns="0" bIns="0" rtlCol="0">
            <a:spAutoFit/>
          </a:bodyPr>
          <a:lstStyle/>
          <a:p>
            <a:pPr lvl="0">
              <a:spcBef>
                <a:spcPts val="1200"/>
              </a:spcBef>
              <a:buClr>
                <a:srgbClr val="007A98"/>
              </a:buClr>
            </a:pPr>
            <a:r>
              <a:rPr lang="da-DK" sz="1600" u="sng" dirty="0">
                <a:solidFill>
                  <a:srgbClr val="161616"/>
                </a:solidFill>
              </a:rPr>
              <a:t>Vær opmærksom på:</a:t>
            </a:r>
          </a:p>
          <a:p>
            <a:pPr marL="180000" lvl="0" indent="-180000">
              <a:spcBef>
                <a:spcPts val="1200"/>
              </a:spcBef>
              <a:buClr>
                <a:srgbClr val="007A98"/>
              </a:buClr>
              <a:buFont typeface="Arial" panose="020B0604020202020204" pitchFamily="34" charset="0"/>
              <a:buChar char="•"/>
            </a:pPr>
            <a:r>
              <a:rPr lang="da-DK" sz="1600" dirty="0" smtClean="0">
                <a:solidFill>
                  <a:srgbClr val="161616"/>
                </a:solidFill>
              </a:rPr>
              <a:t>At kigge</a:t>
            </a:r>
            <a:r>
              <a:rPr lang="da-DK" sz="1600" dirty="0" smtClean="0"/>
              <a:t> </a:t>
            </a:r>
            <a:r>
              <a:rPr lang="da-DK" sz="1600" dirty="0"/>
              <a:t>på enhederne – skal tallet blive større eller </a:t>
            </a:r>
            <a:r>
              <a:rPr lang="da-DK" sz="1600" dirty="0" smtClean="0"/>
              <a:t>mindre? </a:t>
            </a:r>
          </a:p>
          <a:p>
            <a:pPr marL="180000" lvl="0" indent="-180000">
              <a:spcBef>
                <a:spcPts val="1200"/>
              </a:spcBef>
              <a:buClr>
                <a:srgbClr val="007A98"/>
              </a:buClr>
              <a:buFont typeface="Arial" panose="020B0604020202020204" pitchFamily="34" charset="0"/>
              <a:buChar char="•"/>
            </a:pPr>
            <a:r>
              <a:rPr lang="da-DK" sz="1600" dirty="0" smtClean="0"/>
              <a:t>Ved </a:t>
            </a:r>
            <a:r>
              <a:rPr lang="da-DK" sz="1600" dirty="0"/>
              <a:t>omsætning af </a:t>
            </a:r>
            <a:r>
              <a:rPr lang="da-DK" sz="1600" dirty="0" smtClean="0"/>
              <a:t>enheder </a:t>
            </a:r>
            <a:r>
              <a:rPr lang="da-DK" sz="1600" dirty="0"/>
              <a:t>skal du ofte gange eller dividere tallet med 10, 100 eller </a:t>
            </a:r>
            <a:r>
              <a:rPr lang="da-DK" sz="1600" dirty="0" smtClean="0"/>
              <a:t>1000.</a:t>
            </a:r>
            <a:endParaRPr lang="da-DK" sz="1600" dirty="0"/>
          </a:p>
          <a:p>
            <a:endParaRPr lang="da-DK" sz="2000" dirty="0" err="1" smtClean="0"/>
          </a:p>
        </p:txBody>
      </p:sp>
    </p:spTree>
    <p:extLst>
      <p:ext uri="{BB962C8B-B14F-4D97-AF65-F5344CB8AC3E}">
        <p14:creationId xmlns:p14="http://schemas.microsoft.com/office/powerpoint/2010/main" val="3100358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Statistik</a:t>
            </a:r>
            <a:endParaRPr lang="da-DK" dirty="0"/>
          </a:p>
        </p:txBody>
      </p:sp>
      <p:sp>
        <p:nvSpPr>
          <p:cNvPr id="3" name="Pladsholder til indhold 2"/>
          <p:cNvSpPr>
            <a:spLocks noGrp="1"/>
          </p:cNvSpPr>
          <p:nvPr>
            <p:ph sz="half" idx="1"/>
          </p:nvPr>
        </p:nvSpPr>
        <p:spPr>
          <a:xfrm>
            <a:off x="539748" y="1800000"/>
            <a:ext cx="5878507" cy="4518000"/>
          </a:xfrm>
          <a:ln>
            <a:solidFill>
              <a:schemeClr val="accent1"/>
            </a:solidFill>
          </a:ln>
        </p:spPr>
        <p:txBody>
          <a:bodyPr/>
          <a:lstStyle/>
          <a:p>
            <a:pPr marL="0" indent="0">
              <a:buNone/>
            </a:pPr>
            <a:r>
              <a:rPr lang="da-DK" b="1" dirty="0" smtClean="0"/>
              <a:t>Hvad kan du læse af diagrammet?</a:t>
            </a:r>
          </a:p>
          <a:p>
            <a:r>
              <a:rPr lang="da-DK" dirty="0" smtClean="0"/>
              <a:t>Hvor mange fik 12?</a:t>
            </a:r>
          </a:p>
          <a:p>
            <a:r>
              <a:rPr lang="da-DK" dirty="0" smtClean="0"/>
              <a:t>Hvor mange fik mindre end 7?</a:t>
            </a:r>
          </a:p>
          <a:p>
            <a:r>
              <a:rPr lang="da-DK" dirty="0" smtClean="0"/>
              <a:t>Hvor mange fik mere en 7?</a:t>
            </a:r>
          </a:p>
          <a:p>
            <a:r>
              <a:rPr lang="da-DK" dirty="0" smtClean="0"/>
              <a:t>Hvad er den typiske karakter – typetallet?</a:t>
            </a:r>
          </a:p>
          <a:p>
            <a:r>
              <a:rPr lang="da-DK" dirty="0" smtClean="0"/>
              <a:t>Hvad er mindste og største værdi?</a:t>
            </a:r>
          </a:p>
          <a:p>
            <a:endParaRPr lang="da-DK" sz="1600" dirty="0"/>
          </a:p>
          <a:p>
            <a:pPr marL="0" indent="0">
              <a:buNone/>
            </a:pPr>
            <a:r>
              <a:rPr lang="da-DK" sz="1600" u="sng" dirty="0"/>
              <a:t>Vær opmærksom på</a:t>
            </a:r>
            <a:r>
              <a:rPr lang="da-DK" sz="1600" u="sng" dirty="0" smtClean="0"/>
              <a:t>:</a:t>
            </a:r>
          </a:p>
          <a:p>
            <a:r>
              <a:rPr lang="da-DK" sz="1600" dirty="0" smtClean="0"/>
              <a:t>Lav præcis aflæsning</a:t>
            </a:r>
            <a:r>
              <a:rPr lang="da-DK" sz="1600" dirty="0" smtClean="0">
                <a:solidFill>
                  <a:srgbClr val="FF0000"/>
                </a:solidFill>
              </a:rPr>
              <a:t>.</a:t>
            </a:r>
            <a:endParaRPr lang="da-DK" sz="1600" dirty="0" smtClean="0"/>
          </a:p>
          <a:p>
            <a:pPr marL="0" indent="0">
              <a:buNone/>
            </a:pPr>
            <a:endParaRPr lang="da-DK" sz="1600" dirty="0" smtClean="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45</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pic>
        <p:nvPicPr>
          <p:cNvPr id="4" name="Billede 3"/>
          <p:cNvPicPr>
            <a:picLocks noChangeAspect="1"/>
          </p:cNvPicPr>
          <p:nvPr/>
        </p:nvPicPr>
        <p:blipFill>
          <a:blip r:embed="rId3"/>
          <a:stretch>
            <a:fillRect/>
          </a:stretch>
        </p:blipFill>
        <p:spPr>
          <a:xfrm>
            <a:off x="6565740" y="1800000"/>
            <a:ext cx="5232407" cy="3390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5492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911077" cy="1692000"/>
          </a:xfrm>
        </p:spPr>
        <p:txBody>
          <a:bodyPr/>
          <a:lstStyle/>
          <a:p>
            <a:r>
              <a:rPr lang="da-DK" dirty="0"/>
              <a:t>God </a:t>
            </a:r>
            <a:r>
              <a:rPr lang="da-DK" dirty="0" smtClean="0"/>
              <a:t>arbejdslyst og </a:t>
            </a:r>
            <a:r>
              <a:rPr lang="da-DK" dirty="0"/>
              <a:t>god fornøjelse med </a:t>
            </a:r>
            <a:r>
              <a:rPr lang="da-DK" dirty="0" smtClean="0"/>
              <a:t>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46</a:t>
            </a:fld>
            <a:endParaRPr lang="da-DK" dirty="0"/>
          </a:p>
        </p:txBody>
      </p:sp>
    </p:spTree>
    <p:extLst>
      <p:ext uri="{BB962C8B-B14F-4D97-AF65-F5344CB8AC3E}">
        <p14:creationId xmlns:p14="http://schemas.microsoft.com/office/powerpoint/2010/main" val="2046307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Her kan du få mere viden</a:t>
            </a:r>
            <a:br>
              <a:rPr lang="da-DK" dirty="0" smtClean="0"/>
            </a:br>
            <a:r>
              <a:rPr lang="da-DK" dirty="0" smtClean="0"/>
              <a:t>(lærerinformation</a:t>
            </a:r>
            <a:r>
              <a:rPr lang="da-DK" dirty="0"/>
              <a:t>) </a:t>
            </a:r>
          </a:p>
        </p:txBody>
      </p:sp>
      <p:sp>
        <p:nvSpPr>
          <p:cNvPr id="3" name="Pladsholder til indhold 2"/>
          <p:cNvSpPr>
            <a:spLocks noGrp="1"/>
          </p:cNvSpPr>
          <p:nvPr>
            <p:ph idx="1"/>
          </p:nvPr>
        </p:nvSpPr>
        <p:spPr>
          <a:xfrm>
            <a:off x="539747" y="1800000"/>
            <a:ext cx="11110913" cy="4518000"/>
          </a:xfrm>
        </p:spPr>
        <p:txBody>
          <a:bodyPr/>
          <a:lstStyle/>
          <a:p>
            <a:pPr marL="0" indent="0">
              <a:buNone/>
            </a:pPr>
            <a:r>
              <a:rPr lang="da-DK" dirty="0" smtClean="0"/>
              <a:t>Har du brug for mere viden kan du bl.a. læse i følgende dokumenter:</a:t>
            </a:r>
            <a:endParaRPr lang="da-DK" dirty="0"/>
          </a:p>
          <a:p>
            <a:pPr marL="0" indent="0">
              <a:buNone/>
            </a:pPr>
            <a:r>
              <a:rPr lang="da-DK" sz="1600" b="1" dirty="0" smtClean="0"/>
              <a:t>Prøvevejledningen:</a:t>
            </a:r>
          </a:p>
          <a:p>
            <a:pPr marL="0" indent="0">
              <a:buNone/>
            </a:pPr>
            <a:r>
              <a:rPr lang="da-DK" sz="1600" dirty="0">
                <a:hlinkClick r:id="rId3"/>
              </a:rPr>
              <a:t>https://</a:t>
            </a:r>
            <a:r>
              <a:rPr lang="da-DK" sz="1600" dirty="0" smtClean="0">
                <a:hlinkClick r:id="rId3"/>
              </a:rPr>
              <a:t>www.uvm.dk/folkeskolen/folkeskolens-proever/faglig-forberedelse/proevevejledninger</a:t>
            </a:r>
            <a:endParaRPr lang="da-DK" sz="1600" dirty="0" smtClean="0"/>
          </a:p>
          <a:p>
            <a:pPr marL="0" indent="0">
              <a:buNone/>
            </a:pPr>
            <a:r>
              <a:rPr lang="da-DK" sz="1600" b="1" dirty="0" smtClean="0"/>
              <a:t>Information til elever:</a:t>
            </a:r>
          </a:p>
          <a:p>
            <a:pPr marL="0" indent="0">
              <a:buNone/>
            </a:pPr>
            <a:r>
              <a:rPr lang="da-DK" sz="1600" dirty="0">
                <a:hlinkClick r:id="rId4"/>
              </a:rPr>
              <a:t>https://</a:t>
            </a:r>
            <a:r>
              <a:rPr lang="da-DK" sz="1600" dirty="0" smtClean="0">
                <a:hlinkClick r:id="rId4"/>
              </a:rPr>
              <a:t>www.uvm.dk/folkeskolen/folkeskolens-proever/proevetilrettelaeggelse/information-til-elever</a:t>
            </a:r>
            <a:endParaRPr lang="da-DK" sz="1600" dirty="0"/>
          </a:p>
          <a:p>
            <a:pPr marL="0" indent="0">
              <a:buNone/>
            </a:pPr>
            <a:endParaRPr lang="da-DK" sz="1600" dirty="0"/>
          </a:p>
          <a:p>
            <a:pPr marL="0" indent="0">
              <a:buNone/>
            </a:pPr>
            <a:r>
              <a:rPr lang="da-DK" sz="1600" b="1" dirty="0" smtClean="0"/>
              <a:t>På følgende hjemmeside har du adgang til dokumenter og informationer, der vedrører prøverne</a:t>
            </a:r>
            <a:r>
              <a:rPr lang="da-DK" sz="1600" dirty="0" smtClean="0"/>
              <a:t>: </a:t>
            </a:r>
          </a:p>
          <a:p>
            <a:pPr marL="0" indent="0">
              <a:buNone/>
            </a:pPr>
            <a:r>
              <a:rPr lang="da-DK" sz="1600" dirty="0">
                <a:hlinkClick r:id="rId5"/>
              </a:rPr>
              <a:t>https://</a:t>
            </a:r>
            <a:r>
              <a:rPr lang="da-DK" sz="1600" dirty="0" smtClean="0">
                <a:hlinkClick r:id="rId5"/>
              </a:rPr>
              <a:t>www.uvm.dk/folkeskolen/folkeskolens-proever</a:t>
            </a:r>
            <a:endParaRPr lang="da-DK" sz="1600" dirty="0" smtClean="0"/>
          </a:p>
          <a:p>
            <a:pPr marL="0" indent="0">
              <a:buNone/>
            </a:pPr>
            <a:endParaRPr lang="da-DK" sz="1800" dirty="0" smtClean="0"/>
          </a:p>
          <a:p>
            <a:pPr marL="0" indent="0">
              <a:buNone/>
            </a:pPr>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47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468814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2" name="Titel 1"/>
          <p:cNvSpPr>
            <a:spLocks noGrp="1"/>
          </p:cNvSpPr>
          <p:nvPr>
            <p:ph type="ctrTitle"/>
          </p:nvPr>
        </p:nvSpPr>
        <p:spPr>
          <a:xfrm>
            <a:off x="2360038" y="2464096"/>
            <a:ext cx="9223200" cy="1378800"/>
          </a:xfrm>
        </p:spPr>
        <p:txBody>
          <a:bodyPr/>
          <a:lstStyle/>
          <a:p>
            <a:r>
              <a:rPr lang="da-DK" dirty="0" smtClean="0"/>
              <a:t>Spørgsmål?</a:t>
            </a:r>
            <a:endParaRPr lang="da-DK" dirty="0"/>
          </a:p>
        </p:txBody>
      </p:sp>
      <p:sp>
        <p:nvSpPr>
          <p:cNvPr id="592" name="Google Shape;592;p67"/>
          <p:cNvSpPr txBox="1">
            <a:spLocks noGrp="1"/>
          </p:cNvSpPr>
          <p:nvPr>
            <p:ph type="sldNum" sz="quarter"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412981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dirty="0">
              <a:solidFill>
                <a:schemeClr val="tx1"/>
              </a:solidFill>
              <a:latin typeface="+mj-lt"/>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360038" y="38178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1708" b="5961"/>
          <a:stretch/>
        </p:blipFill>
        <p:spPr>
          <a:xfrm>
            <a:off x="4395121" y="3830373"/>
            <a:ext cx="6663097" cy="1196760"/>
          </a:xfrm>
          <a:prstGeom prst="rect">
            <a:avLst/>
          </a:prstGeom>
          <a:ln w="28575">
            <a:solidFill>
              <a:schemeClr val="accent3"/>
            </a:solidFill>
          </a:ln>
        </p:spPr>
      </p:pic>
    </p:spTree>
    <p:extLst>
      <p:ext uri="{BB962C8B-B14F-4D97-AF65-F5344CB8AC3E}">
        <p14:creationId xmlns:p14="http://schemas.microsoft.com/office/powerpoint/2010/main" val="62055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Informationer til elever </a:t>
            </a:r>
            <a:r>
              <a:rPr lang="da-DK" dirty="0"/>
              <a:t>og </a:t>
            </a:r>
            <a:r>
              <a:rPr lang="da-DK" dirty="0" smtClean="0"/>
              <a:t>nyttig </a:t>
            </a:r>
            <a:r>
              <a:rPr lang="da-DK" dirty="0"/>
              <a:t>viden</a:t>
            </a:r>
            <a:br>
              <a:rPr lang="da-DK" dirty="0"/>
            </a:br>
            <a:endParaRPr lang="en-GB" dirty="0"/>
          </a:p>
        </p:txBody>
      </p:sp>
      <p:sp>
        <p:nvSpPr>
          <p:cNvPr id="2" name="Pladsholder til indhold 1"/>
          <p:cNvSpPr>
            <a:spLocks noGrp="1"/>
          </p:cNvSpPr>
          <p:nvPr>
            <p:ph idx="1"/>
          </p:nvPr>
        </p:nvSpPr>
        <p:spPr>
          <a:xfrm>
            <a:off x="539747" y="2023200"/>
            <a:ext cx="9259891" cy="4518000"/>
          </a:xfrm>
        </p:spPr>
        <p:txBody>
          <a:bodyPr/>
          <a:lstStyle/>
          <a:p>
            <a:pPr marL="0" indent="0">
              <a:buNone/>
            </a:pPr>
            <a:r>
              <a:rPr lang="da-DK" sz="1800" b="1" dirty="0" smtClean="0"/>
              <a:t>Del 2 </a:t>
            </a:r>
            <a:r>
              <a:rPr lang="da-DK" sz="1800" dirty="0" smtClean="0"/>
              <a:t>(slide 11 – 32) indeholder en gennemgang af vigtige elementer i forhold til prøvens opbygning og struktur med udgangspunkt i </a:t>
            </a:r>
            <a:r>
              <a:rPr lang="da-DK" sz="1800" i="1" dirty="0" smtClean="0"/>
              <a:t>før, under </a:t>
            </a:r>
            <a:r>
              <a:rPr lang="da-DK" sz="1800" dirty="0" smtClean="0"/>
              <a:t>og</a:t>
            </a:r>
            <a:r>
              <a:rPr lang="da-DK" sz="1800" i="1" dirty="0" smtClean="0"/>
              <a:t> efter </a:t>
            </a:r>
            <a:r>
              <a:rPr lang="da-DK" sz="1800" dirty="0" smtClean="0"/>
              <a:t>prøven</a:t>
            </a:r>
            <a:r>
              <a:rPr lang="da-DK" sz="1800" dirty="0"/>
              <a:t> </a:t>
            </a:r>
            <a:r>
              <a:rPr lang="da-DK" sz="1800" dirty="0" smtClean="0"/>
              <a:t>– herunder også strategier og vigtige pointer, der kan understøtte eleven i gode arbejdsgange i selve prøvesituationen.</a:t>
            </a:r>
          </a:p>
          <a:p>
            <a:pPr marL="0" indent="0">
              <a:buNone/>
            </a:pPr>
            <a:r>
              <a:rPr lang="da-DK" sz="1800" dirty="0" smtClean="0"/>
              <a:t>Materialet </a:t>
            </a:r>
            <a:r>
              <a:rPr lang="da-DK" sz="1800" dirty="0"/>
              <a:t>kan benyttes fra start til slut </a:t>
            </a:r>
            <a:r>
              <a:rPr lang="da-DK" sz="1800" dirty="0" smtClean="0"/>
              <a:t>med </a:t>
            </a:r>
            <a:r>
              <a:rPr lang="da-DK" sz="1800" dirty="0"/>
              <a:t>justeringer i forhold </a:t>
            </a:r>
            <a:r>
              <a:rPr lang="da-DK" sz="1800" dirty="0" smtClean="0"/>
              <a:t>til elevgruppen</a:t>
            </a:r>
            <a:r>
              <a:rPr lang="da-DK" sz="1800" dirty="0"/>
              <a:t>. </a:t>
            </a:r>
            <a:endParaRPr lang="da-DK" sz="1800" dirty="0" smtClean="0"/>
          </a:p>
          <a:p>
            <a:pPr marL="0" indent="0">
              <a:buNone/>
            </a:pPr>
            <a:endParaRPr lang="da-DK" sz="1800" dirty="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5</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20748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Matematikfaglige nedslag </a:t>
            </a:r>
            <a:r>
              <a:rPr lang="da-DK" dirty="0"/>
              <a:t/>
            </a:r>
            <a:br>
              <a:rPr lang="da-DK" dirty="0"/>
            </a:br>
            <a:r>
              <a:rPr lang="da-DK" dirty="0" smtClean="0"/>
              <a:t/>
            </a:r>
            <a:br>
              <a:rPr lang="da-DK" dirty="0" smtClean="0"/>
            </a:br>
            <a:endParaRPr lang="en-GB" dirty="0"/>
          </a:p>
        </p:txBody>
      </p:sp>
      <p:sp>
        <p:nvSpPr>
          <p:cNvPr id="2" name="Pladsholder til indhold 1"/>
          <p:cNvSpPr>
            <a:spLocks noGrp="1"/>
          </p:cNvSpPr>
          <p:nvPr>
            <p:ph idx="1"/>
          </p:nvPr>
        </p:nvSpPr>
        <p:spPr>
          <a:xfrm>
            <a:off x="539747" y="1800000"/>
            <a:ext cx="9351385" cy="4518000"/>
          </a:xfrm>
        </p:spPr>
        <p:txBody>
          <a:bodyPr/>
          <a:lstStyle/>
          <a:p>
            <a:pPr marL="0" indent="0">
              <a:buNone/>
            </a:pPr>
            <a:r>
              <a:rPr lang="da-DK" sz="1800" b="1" dirty="0" smtClean="0"/>
              <a:t>Del 3 </a:t>
            </a:r>
            <a:r>
              <a:rPr lang="da-DK" sz="1800" dirty="0" smtClean="0"/>
              <a:t>(slide 33 – 48) indeholder </a:t>
            </a:r>
            <a:r>
              <a:rPr lang="da-DK" sz="1800" dirty="0"/>
              <a:t>faglige elementer, hvor </a:t>
            </a:r>
            <a:r>
              <a:rPr lang="da-DK" sz="1800" dirty="0" smtClean="0"/>
              <a:t>elever, </a:t>
            </a:r>
            <a:r>
              <a:rPr lang="da-DK" sz="1800" dirty="0"/>
              <a:t>der er </a:t>
            </a:r>
            <a:r>
              <a:rPr lang="da-DK" sz="1800" dirty="0" smtClean="0"/>
              <a:t>udfordrede </a:t>
            </a:r>
            <a:r>
              <a:rPr lang="da-DK" sz="1800" dirty="0"/>
              <a:t>i </a:t>
            </a:r>
            <a:r>
              <a:rPr lang="da-DK" sz="1800" dirty="0" smtClean="0"/>
              <a:t>matematik</a:t>
            </a:r>
            <a:r>
              <a:rPr lang="da-DK" sz="1800" dirty="0"/>
              <a:t> </a:t>
            </a:r>
            <a:r>
              <a:rPr lang="da-DK" sz="1800" dirty="0" smtClean="0"/>
              <a:t>med enkelte læringsgreb kan understøttes i deres faglig viden og læring.</a:t>
            </a:r>
          </a:p>
          <a:p>
            <a:pPr marL="0" indent="0">
              <a:buNone/>
            </a:pPr>
            <a:r>
              <a:rPr lang="da-DK" sz="1800" dirty="0" smtClean="0"/>
              <a:t>Materialet </a:t>
            </a:r>
            <a:r>
              <a:rPr lang="da-DK" sz="1800" dirty="0"/>
              <a:t>er til inspiration og </a:t>
            </a:r>
            <a:r>
              <a:rPr lang="da-DK" sz="1800" dirty="0" smtClean="0"/>
              <a:t>til understøttelse af </a:t>
            </a:r>
            <a:r>
              <a:rPr lang="da-DK" sz="1800" dirty="0"/>
              <a:t>faglige værktøjer, der kan være med til at forbedre elevernes muligheder for at lykkes ved prøven </a:t>
            </a:r>
            <a:r>
              <a:rPr lang="da-DK" sz="1800" dirty="0" smtClean="0"/>
              <a:t>uden </a:t>
            </a:r>
            <a:r>
              <a:rPr lang="da-DK" sz="1800" dirty="0"/>
              <a:t>hjælpemidler. </a:t>
            </a:r>
            <a:r>
              <a:rPr lang="da-DK" sz="1800" dirty="0" smtClean="0"/>
              <a:t>Udvælg det du finder relevant i forhold til elevgruppen, du underviser.</a:t>
            </a:r>
          </a:p>
          <a:p>
            <a:pPr marL="0" indent="0">
              <a:buNone/>
            </a:pPr>
            <a:r>
              <a:rPr lang="da-DK" sz="1800" dirty="0" smtClean="0"/>
              <a:t>De enkelte slides er tænkt som afsæt for undervisningen, og du kan med fordel supplere med flere eksempler og elevopgaver.</a:t>
            </a:r>
            <a:endParaRPr lang="da-DK" sz="1800" dirty="0"/>
          </a:p>
          <a:p>
            <a:pPr marL="0" indent="0">
              <a:buNone/>
            </a:pPr>
            <a:r>
              <a:rPr lang="da-DK" sz="1800" dirty="0" smtClean="0"/>
              <a:t>Tidsforbruget kan fastsættes til en lektion for hvert fagligt nedslag. Hertil kan det anbefales, at du vender tilbage og gentager de faglige pointer og strategier for elevgruppen.</a:t>
            </a: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6</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70788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til læreren</a:t>
            </a:r>
            <a:endParaRPr lang="da-DK" dirty="0"/>
          </a:p>
        </p:txBody>
      </p:sp>
      <p:sp>
        <p:nvSpPr>
          <p:cNvPr id="3" name="Pladsholder til dato 2"/>
          <p:cNvSpPr>
            <a:spLocks noGrp="1"/>
          </p:cNvSpPr>
          <p:nvPr>
            <p:ph type="dt" sz="half" idx="10"/>
          </p:nvPr>
        </p:nvSpPr>
        <p:spPr/>
        <p:txBody>
          <a:bodyPr/>
          <a:lstStyle/>
          <a:p>
            <a:fld id="{8059C2FA-8E91-43CD-8326-92E957F89AF9}"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4256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3" name="Pladsholder til indhold 2"/>
          <p:cNvSpPr>
            <a:spLocks noGrp="1"/>
          </p:cNvSpPr>
          <p:nvPr>
            <p:ph sz="half" idx="1"/>
          </p:nvPr>
        </p:nvSpPr>
        <p:spPr/>
        <p:txBody>
          <a:bodyPr/>
          <a:lstStyle/>
          <a:p>
            <a:r>
              <a:rPr lang="da-DK" dirty="0"/>
              <a:t>I </a:t>
            </a:r>
            <a:r>
              <a:rPr lang="da-DK" dirty="0" smtClean="0"/>
              <a:t>prøvevejledningen </a:t>
            </a:r>
            <a:r>
              <a:rPr lang="da-DK" dirty="0"/>
              <a:t>kan du læse om regler og rammer for prøverne, og om hvordan elevernes besvarelser og præstationer bedømmes. </a:t>
            </a:r>
            <a:endParaRPr lang="da-DK" dirty="0" smtClean="0"/>
          </a:p>
          <a:p>
            <a:r>
              <a:rPr lang="da-DK" dirty="0"/>
              <a:t>Formålet med prøvevejledningerne er at præcisere og uddybe de krav, der stilles i prøvebekendtgørelsen. I prøvevejledningerne tydeliggøres også den sammenhæng, der er mellem folkeskolens formål, faget og reglerne i prøvebekendtgørelsen. </a:t>
            </a:r>
            <a:br>
              <a:rPr lang="da-DK" dirty="0"/>
            </a:br>
            <a:endParaRPr lang="da-DK" dirty="0"/>
          </a:p>
        </p:txBody>
      </p:sp>
      <p:sp>
        <p:nvSpPr>
          <p:cNvPr id="5" name="Pladsholder til dato 4"/>
          <p:cNvSpPr>
            <a:spLocks noGrp="1"/>
          </p:cNvSpPr>
          <p:nvPr>
            <p:ph type="dt" sz="half" idx="10"/>
          </p:nvPr>
        </p:nvSpPr>
        <p:spPr/>
        <p:txBody>
          <a:bodyPr/>
          <a:lstStyle/>
          <a:p>
            <a:fld id="{E5121572-54CA-463F-9CE8-B6688CF15F9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pic>
        <p:nvPicPr>
          <p:cNvPr id="11" name="Pladsholder til indhold 10"/>
          <p:cNvPicPr>
            <a:picLocks noGrp="1" noChangeAspect="1"/>
          </p:cNvPicPr>
          <p:nvPr>
            <p:ph sz="half" idx="2"/>
          </p:nvPr>
        </p:nvPicPr>
        <p:blipFill>
          <a:blip r:embed="rId3"/>
          <a:stretch>
            <a:fillRect/>
          </a:stretch>
        </p:blipFill>
        <p:spPr>
          <a:xfrm>
            <a:off x="7317430" y="1800225"/>
            <a:ext cx="3202291" cy="4518025"/>
          </a:xfrm>
          <a:prstGeom prst="rect">
            <a:avLst/>
          </a:prstGeom>
        </p:spPr>
      </p:pic>
    </p:spTree>
    <p:extLst>
      <p:ext uri="{BB962C8B-B14F-4D97-AF65-F5344CB8AC3E}">
        <p14:creationId xmlns:p14="http://schemas.microsoft.com/office/powerpoint/2010/main" val="63829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Prøven i matematik 9. klasse</a:t>
            </a:r>
            <a:br>
              <a:rPr lang="da-DK" dirty="0"/>
            </a:b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3"/>
          <a:stretch>
            <a:fillRect/>
          </a:stretch>
        </p:blipFill>
        <p:spPr>
          <a:xfrm>
            <a:off x="1504458" y="1800000"/>
            <a:ext cx="9181496" cy="4859251"/>
          </a:xfrm>
          <a:prstGeom prst="rect">
            <a:avLst/>
          </a:prstGeom>
        </p:spPr>
      </p:pic>
    </p:spTree>
    <p:extLst>
      <p:ext uri="{BB962C8B-B14F-4D97-AF65-F5344CB8AC3E}">
        <p14:creationId xmlns:p14="http://schemas.microsoft.com/office/powerpoint/2010/main" val="2856484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5320</Words>
  <Application>Microsoft Office PowerPoint</Application>
  <PresentationFormat>Widescreen</PresentationFormat>
  <Paragraphs>798</Paragraphs>
  <Slides>48</Slides>
  <Notes>38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48</vt:i4>
      </vt:variant>
    </vt:vector>
  </HeadingPairs>
  <TitlesOfParts>
    <vt:vector size="54" baseType="lpstr">
      <vt:lpstr>Arial</vt:lpstr>
      <vt:lpstr>Cambria Math</vt:lpstr>
      <vt:lpstr>Georgia</vt:lpstr>
      <vt:lpstr>Verdana</vt:lpstr>
      <vt:lpstr>Wingdings</vt:lpstr>
      <vt:lpstr>UVM</vt:lpstr>
      <vt:lpstr>Klar til prøven i matematik uden hjælpemidler </vt:lpstr>
      <vt:lpstr>Lærerinformation</vt:lpstr>
      <vt:lpstr>Mål og målgruppe </vt:lpstr>
      <vt:lpstr>Informationer til læreren </vt:lpstr>
      <vt:lpstr>Informationer til elever og nyttig viden </vt:lpstr>
      <vt:lpstr>Matematikfaglige nedslag   </vt:lpstr>
      <vt:lpstr>Information til læreren</vt:lpstr>
      <vt:lpstr>Prøvevejledningen</vt:lpstr>
      <vt:lpstr>Prøven i matematik 9. klasse </vt:lpstr>
      <vt:lpstr>Prøven i matematik 9. klasse </vt:lpstr>
      <vt:lpstr>Information og gode råd til elever </vt:lpstr>
      <vt:lpstr>Før prøven</vt:lpstr>
      <vt:lpstr>Kender du til prøvens opbygning?</vt:lpstr>
      <vt:lpstr>Prøven uden hjælpemidler er digital</vt:lpstr>
      <vt:lpstr>Første side i den digitale prøve</vt:lpstr>
      <vt:lpstr>Du har en time til opgaveløsning </vt:lpstr>
      <vt:lpstr>Lav sidste tjek inden du afleveringer</vt:lpstr>
      <vt:lpstr>Når du afleverer</vt:lpstr>
      <vt:lpstr>Spørgsmål til prøven uden hjælpemidler</vt:lpstr>
      <vt:lpstr>Under prøven</vt:lpstr>
      <vt:lpstr>Husk blyant og papir til udregninger</vt:lpstr>
      <vt:lpstr>Hvilken svartype er bedst for dig?</vt:lpstr>
      <vt:lpstr>Opgavetyper du vil møde</vt:lpstr>
      <vt:lpstr>Opgavetyper du vil møde</vt:lpstr>
      <vt:lpstr>Opgavetype du måske vil møde</vt:lpstr>
      <vt:lpstr>Tjek ALTID dit facit!</vt:lpstr>
      <vt:lpstr>Svar på alle opgaverne i prøven</vt:lpstr>
      <vt:lpstr>Har du en strategi til prøven?</vt:lpstr>
      <vt:lpstr>Brug tiden</vt:lpstr>
      <vt:lpstr>Efter prøven</vt:lpstr>
      <vt:lpstr>Bedømmelse af prøven</vt:lpstr>
      <vt:lpstr>God arbejdslyst og god fornøjelse med prøven</vt:lpstr>
      <vt:lpstr>Matematikfaglige nedslag til brug i din undervisning </vt:lpstr>
      <vt:lpstr>Regnestrategier bruger du det?</vt:lpstr>
      <vt:lpstr>Regnestrategier bruger du det?</vt:lpstr>
      <vt:lpstr>Find x – prøv og gæt  (ligninger)</vt:lpstr>
      <vt:lpstr>Ligninger med brøk   - behøver ikke at være svære!</vt:lpstr>
      <vt:lpstr>Regnerækkefølgen – kender du den?</vt:lpstr>
      <vt:lpstr>Potensregning</vt:lpstr>
      <vt:lpstr>Procent – gør det nemt for dig selv!</vt:lpstr>
      <vt:lpstr>Timer, minutter og sekunder</vt:lpstr>
      <vt:lpstr>Hastighed</vt:lpstr>
      <vt:lpstr>Geometri – kender du ordene?</vt:lpstr>
      <vt:lpstr>Omsætning af enheder?</vt:lpstr>
      <vt:lpstr>Statistik</vt:lpstr>
      <vt:lpstr>God arbejdslyst og god fornøjelse med prøven</vt:lpstr>
      <vt:lpstr>Her kan du få mere viden (lærerinformation) </vt:lpstr>
      <vt:lpstr>Spørgsmål?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2021-02-17T17:28:49Z</dcterms:created>
  <dcterms:modified xsi:type="dcterms:W3CDTF">2024-03-06T11:52:05Z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