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handoutMasterIdLst>
    <p:handoutMasterId r:id="rId50"/>
  </p:handoutMasterIdLst>
  <p:sldIdLst>
    <p:sldId id="260" r:id="rId2"/>
    <p:sldId id="290" r:id="rId3"/>
    <p:sldId id="291" r:id="rId4"/>
    <p:sldId id="292" r:id="rId5"/>
    <p:sldId id="293" r:id="rId6"/>
    <p:sldId id="417" r:id="rId7"/>
    <p:sldId id="415" r:id="rId8"/>
    <p:sldId id="419" r:id="rId9"/>
    <p:sldId id="372" r:id="rId10"/>
    <p:sldId id="382" r:id="rId11"/>
    <p:sldId id="384" r:id="rId12"/>
    <p:sldId id="385" r:id="rId13"/>
    <p:sldId id="387" r:id="rId14"/>
    <p:sldId id="420" r:id="rId15"/>
    <p:sldId id="416" r:id="rId16"/>
    <p:sldId id="410" r:id="rId17"/>
    <p:sldId id="350" r:id="rId18"/>
    <p:sldId id="388" r:id="rId19"/>
    <p:sldId id="355" r:id="rId20"/>
    <p:sldId id="354" r:id="rId21"/>
    <p:sldId id="356" r:id="rId22"/>
    <p:sldId id="357" r:id="rId23"/>
    <p:sldId id="396" r:id="rId24"/>
    <p:sldId id="360" r:id="rId25"/>
    <p:sldId id="364" r:id="rId26"/>
    <p:sldId id="404" r:id="rId27"/>
    <p:sldId id="323" r:id="rId28"/>
    <p:sldId id="421" r:id="rId29"/>
    <p:sldId id="422" r:id="rId30"/>
    <p:sldId id="423" r:id="rId31"/>
    <p:sldId id="344" r:id="rId32"/>
    <p:sldId id="278" r:id="rId33"/>
    <p:sldId id="405" r:id="rId34"/>
    <p:sldId id="336" r:id="rId35"/>
    <p:sldId id="342" r:id="rId36"/>
    <p:sldId id="406" r:id="rId37"/>
    <p:sldId id="412" r:id="rId38"/>
    <p:sldId id="407" r:id="rId39"/>
    <p:sldId id="414" r:id="rId40"/>
    <p:sldId id="408" r:id="rId41"/>
    <p:sldId id="411" r:id="rId42"/>
    <p:sldId id="409" r:id="rId43"/>
    <p:sldId id="337" r:id="rId44"/>
    <p:sldId id="284" r:id="rId45"/>
    <p:sldId id="345" r:id="rId46"/>
    <p:sldId id="424" r:id="rId47"/>
    <p:sldId id="34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77"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74447" autoAdjust="0"/>
  </p:normalViewPr>
  <p:slideViewPr>
    <p:cSldViewPr snapToGrid="0" showGuides="1">
      <p:cViewPr varScale="1">
        <p:scale>
          <a:sx n="86" d="100"/>
          <a:sy n="86" d="100"/>
        </p:scale>
        <p:origin x="155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06/03/2024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06/03/2024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94473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er fra ”Prøvevejledning i matematik 9. klasse”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https://www.uvm.dk/folkeskolen/folkeskolens-proever/faglig-forberedelse/proevevejledninger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52430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3899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Skolens leder kan i særlige tilfælde beslutte, at en prøve, der er tilrettelagt som gruppeprøve, i stedet tilrettelægges som en individuel prøve for en elev, når dette er begrundet i hensyn vedrørende eleven (jf. § 22, stk. 2 i prøvebekendtgørelsen). At en elev har lavt fagligt</a:t>
            </a:r>
            <a:r>
              <a:rPr lang="da-DK" baseline="0" dirty="0" smtClean="0"/>
              <a:t> niveau, eller at der ikke er nogen der vil være sammen med en pågældende elev, er ikke en gyldig grund til, at en elev kan gå op individuelt.</a:t>
            </a:r>
            <a:endParaRPr lang="da-DK" dirty="0" smtClean="0"/>
          </a:p>
          <a:p>
            <a:endParaRPr lang="da-DK" baseline="0" dirty="0" smtClean="0"/>
          </a:p>
          <a:p>
            <a:r>
              <a:rPr lang="da-DK" dirty="0" smtClean="0"/>
              <a:t>Fravigelse af kravet om gruppeprøve kan også ske med udgangspunkt i regler om særlige prøvevilkår. Læs mere i Vejledning om prøver på særlige vilkår og fritagelser: https://www.uvm.dk/folkeskolen/folkeskolens-proever/proevetilrettelaeggelse/proever-paa-saerlige-vilkaar/proeve-paa-saerlige-vilkaar-og-fritagelser.</a:t>
            </a:r>
            <a:endParaRPr lang="da-DK" baseline="0" dirty="0" smtClean="0"/>
          </a:p>
          <a:p>
            <a:endParaRPr lang="da-DK" baseline="0" dirty="0" smtClean="0"/>
          </a:p>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203724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Med kendskab til eleverne og deres faglige</a:t>
            </a:r>
            <a:r>
              <a:rPr lang="da-DK" baseline="0" dirty="0" smtClean="0"/>
              <a:t> niveau og arbejdsgange kan du anbefale, i hvilke opslagsværker eleverne primært skal finde oplysninger og hjælp. Elever, der er udfordret i matematik, kan have svært ved at overskue, hvilke hjælpemidler der er anvendelige hvornår, og derfor kan det være svært for dem selv at vurdere, hvilke hjælpemidler de skal medbringe.</a:t>
            </a:r>
          </a:p>
          <a:p>
            <a:endParaRPr lang="da-DK" baseline="0" dirty="0" smtClean="0"/>
          </a:p>
          <a:p>
            <a:r>
              <a:rPr lang="da-DK" baseline="0" dirty="0" smtClean="0"/>
              <a:t>Der kan være elever, der ikke får medbragt nødvendige hjælpemidler. Det kan være til stor hjælp for denne gruppe, at det i prøvelokalet er muligt at låne fx en formelsamling og de primære materialer, der er benyttet i undervisningen fx matematikbogen.</a:t>
            </a:r>
          </a:p>
          <a:p>
            <a:endParaRPr lang="da-DK" baseline="0" dirty="0" smtClean="0"/>
          </a:p>
          <a:p>
            <a:r>
              <a:rPr lang="da-DK" baseline="0" dirty="0" smtClean="0"/>
              <a:t>Er der anvendt meget materialet fra nettet, kan det være en fordel at udarbejde en linkliste, se slide 45, så eleverne ved hvilke links, de må anvende </a:t>
            </a:r>
            <a:r>
              <a:rPr lang="da-DK" baseline="0" dirty="0" smtClean="0">
                <a:solidFill>
                  <a:srgbClr val="FF0000"/>
                </a:solidFill>
              </a:rPr>
              <a:t>og så de ikke ved en fejl benytter ikke tilladte hjælpemidler</a:t>
            </a:r>
            <a:r>
              <a:rPr lang="da-DK" baseline="0" dirty="0" smtClean="0"/>
              <a:t>. En linkliste kan hertil hjælpe tilsynet.</a:t>
            </a:r>
          </a:p>
          <a:p>
            <a:endParaRPr lang="da-DK" baseline="0" dirty="0" smtClean="0"/>
          </a:p>
          <a:p>
            <a:r>
              <a:rPr lang="da-DK" baseline="0" dirty="0" smtClean="0"/>
              <a:t>Du kan læse mere i prøvevejledningen:</a:t>
            </a:r>
          </a:p>
          <a:p>
            <a:r>
              <a:rPr lang="da-DK" baseline="0" dirty="0" smtClean="0"/>
              <a:t>https://www.uvm.dk/folkeskolen/folkeskolens-proever/faglig-forberedelse/proevevejledninger</a:t>
            </a:r>
          </a:p>
          <a:p>
            <a:endParaRPr lang="da-DK" baseline="0" dirty="0" smtClean="0"/>
          </a:p>
          <a:p>
            <a:endParaRPr lang="da-DK" baseline="0" dirty="0" smtClean="0"/>
          </a:p>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75524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a:t>
            </a:r>
            <a:r>
              <a:rPr lang="da-DK" baseline="0" dirty="0" smtClean="0"/>
              <a:t> forbindelse med brug af internettet og hjælpemidler kan forrige slide med stor fordel redigeres og omskrives i forhold til de undervisningsmaterialer og hjælpemidler, der er anvendt i netop din undervisning.</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Dette er de generelle regler og du kan læse mere i prøvevejledningen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https://www.uvm.dk/folkeskolen/folkeskolens-proever/faglig-forberedelse/proevevejledninger</a:t>
            </a:r>
            <a:endParaRPr lang="da-DK" dirty="0" smtClean="0"/>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Er der anvendt materialer fra nettet, kan det være en fordel at udarbejde en linkliste, se slide 45, så eleverne ved, hvilke links de må anvende og ikke benytter ikke tilladte hjælpemidler.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340589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Formelsamlingen kan være et stort dokument at navigere i. Der kan med fordel markeres, hvilke del</a:t>
            </a:r>
            <a:r>
              <a:rPr lang="da-DK" baseline="0" dirty="0" smtClean="0"/>
              <a:t>e eleven kan have brug for at finde oplysninger i. </a:t>
            </a:r>
          </a:p>
          <a:p>
            <a:endParaRPr lang="da-DK" baseline="0" dirty="0" smtClean="0"/>
          </a:p>
          <a:p>
            <a:pPr marL="0" indent="0">
              <a:buNone/>
            </a:pPr>
            <a:r>
              <a:rPr lang="da-DK" dirty="0" smtClean="0"/>
              <a:t>Link til formelsamlingen, </a:t>
            </a:r>
            <a:r>
              <a:rPr lang="da-DK" i="1" dirty="0" smtClean="0"/>
              <a:t>Matematiske formler og </a:t>
            </a:r>
            <a:r>
              <a:rPr lang="da-DK" i="1" dirty="0" err="1" smtClean="0"/>
              <a:t>fagord</a:t>
            </a:r>
            <a:r>
              <a:rPr lang="da-DK" dirty="0" smtClean="0"/>
              <a:t>:</a:t>
            </a:r>
          </a:p>
          <a:p>
            <a:pPr marL="0" indent="0">
              <a:buNone/>
            </a:pPr>
            <a:r>
              <a:rPr lang="da-DK" dirty="0" smtClean="0"/>
              <a:t>https://www.uvm.dk/-/media/filer/uvm/udd/folke/pdf20/mar/200310-matematiske-formler-og-fagord-matematik-2-udgave-2017.pdf</a:t>
            </a:r>
          </a:p>
          <a:p>
            <a:pPr marL="0" indent="0">
              <a:buNone/>
            </a:pP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338036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273813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37848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356969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23988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29094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604381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412514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Fra slide </a:t>
            </a:r>
            <a:r>
              <a:rPr lang="da-DK" dirty="0" smtClean="0"/>
              <a:t>32 </a:t>
            </a:r>
            <a:r>
              <a:rPr lang="da-DK" dirty="0" smtClean="0"/>
              <a:t>kan du blive</a:t>
            </a:r>
            <a:r>
              <a:rPr lang="da-DK" baseline="0" dirty="0" smtClean="0"/>
              <a:t> klogere på de matematiske kompetencer.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4162867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3933433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Figuren er fra side 28 i prøvevejledningen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På side 29 i prøvevejledningen kan den vejledende karakterbeskrivelse findes.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https://www.uvm.dk/folkeskolen/folkeskolens-proever/faglig-forberedelse/proevevejledninger</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337642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361264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Skattejagten som et</a:t>
            </a:r>
            <a:r>
              <a:rPr lang="da-DK" baseline="0" dirty="0" smtClean="0"/>
              <a:t> visuelt billede af problembehandling</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186998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Inspiration til redskaber, der kan guide</a:t>
            </a:r>
            <a:r>
              <a:rPr lang="da-DK" baseline="0" dirty="0" smtClean="0"/>
              <a:t> og hjælpe eleverne i arbejdet med problembehandling.</a:t>
            </a:r>
          </a:p>
          <a:p>
            <a:r>
              <a:rPr lang="da-DK" baseline="0" dirty="0" smtClean="0"/>
              <a:t>Der kan med fordel laves individuelle redskaber til elever, der er udfordrede.</a:t>
            </a:r>
          </a:p>
          <a:p>
            <a:r>
              <a:rPr lang="da-DK" baseline="0" dirty="0" smtClean="0"/>
              <a:t>Der er elevgrupper i klassen, der selv vil kunne opbygge deres eget redskab.</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1188730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er fra</a:t>
            </a:r>
            <a:r>
              <a:rPr lang="da-DK" baseline="0" dirty="0" smtClean="0"/>
              <a:t> </a:t>
            </a:r>
            <a:r>
              <a:rPr lang="da-DK" dirty="0" smtClean="0"/>
              <a:t>https://kidm.dk/matematik/laerer/matematik-laerer/oversigt/fagdidaktik/matematikdidaktiske-tanker/tre-udvalgte-matematiske-kompetencer/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3963359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311705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89376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628752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Link til formelsamlingen, </a:t>
            </a:r>
            <a:r>
              <a:rPr lang="da-DK" i="1" dirty="0" smtClean="0"/>
              <a:t>Matematiske formler og </a:t>
            </a:r>
            <a:r>
              <a:rPr lang="da-DK" i="1" dirty="0" err="1" smtClean="0"/>
              <a:t>fagord</a:t>
            </a:r>
            <a:r>
              <a:rPr lang="da-DK" dirty="0" smtClean="0"/>
              <a:t>:</a:t>
            </a:r>
          </a:p>
          <a:p>
            <a:pPr marL="0" indent="0">
              <a:buNone/>
            </a:pPr>
            <a:r>
              <a:rPr lang="da-DK" dirty="0" smtClean="0"/>
              <a:t>https://www.uvm.dk/-/media/filer/uvm/udd/folke/pdf20/mar/200310-matematiske-formler-og-fagord-matematik-2-udgave-2017.pdf</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41</a:t>
            </a:fld>
            <a:endParaRPr lang="en-GB"/>
          </a:p>
        </p:txBody>
      </p:sp>
    </p:spTree>
    <p:extLst>
      <p:ext uri="{BB962C8B-B14F-4D97-AF65-F5344CB8AC3E}">
        <p14:creationId xmlns:p14="http://schemas.microsoft.com/office/powerpoint/2010/main" val="1458844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Listen</a:t>
            </a:r>
            <a:r>
              <a:rPr lang="da-DK" baseline="0" dirty="0" smtClean="0"/>
              <a:t> kan være en hjælp til, at eleverne bringer de rigtige værktøjer i spil på de rigtige tidspunkter.</a:t>
            </a:r>
          </a:p>
          <a:p>
            <a:endParaRPr lang="da-DK" baseline="0" dirty="0" smtClean="0"/>
          </a:p>
          <a:p>
            <a:r>
              <a:rPr lang="da-DK" baseline="0" dirty="0" smtClean="0"/>
              <a:t>På listen kan der være et fælles udgangspunkt, som klassen har lavet samlet. Eleverne kan evt. udvikle og ændre i forhold til egne behov og ønsker. Fagligt udfordrede elever kan have brug for hjælp til dette.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43</a:t>
            </a:fld>
            <a:endParaRPr lang="en-GB"/>
          </a:p>
        </p:txBody>
      </p:sp>
    </p:spTree>
    <p:extLst>
      <p:ext uri="{BB962C8B-B14F-4D97-AF65-F5344CB8AC3E}">
        <p14:creationId xmlns:p14="http://schemas.microsoft.com/office/powerpoint/2010/main" val="616547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forhold</a:t>
            </a:r>
            <a:r>
              <a:rPr lang="da-DK" baseline="0" dirty="0" smtClean="0"/>
              <a:t> til hjælpemidler til prøven og brug af links kan det være en hjælp for eleverne helt konkret at vide, hvilke links de må benytte til prøven. Du kan lave en linkliste til din klasse. Eleverne kan tilføje individuelle links, som er godkendte og som dermed kan benyttes til prøven.</a:t>
            </a:r>
          </a:p>
          <a:p>
            <a:r>
              <a:rPr lang="da-DK" baseline="0" dirty="0" smtClean="0"/>
              <a:t>En evt. linkliste vil derudover kunne hjælpe tilsynet i forhold at sikre, at eleverne kun benytter tilladte hjælpemidler.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44</a:t>
            </a:fld>
            <a:endParaRPr lang="en-GB"/>
          </a:p>
        </p:txBody>
      </p:sp>
    </p:spTree>
    <p:extLst>
      <p:ext uri="{BB962C8B-B14F-4D97-AF65-F5344CB8AC3E}">
        <p14:creationId xmlns:p14="http://schemas.microsoft.com/office/powerpoint/2010/main" val="2453063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Du har mulighed for at rette henvendelse</a:t>
            </a:r>
            <a:r>
              <a:rPr lang="da-DK" baseline="0" dirty="0" smtClean="0"/>
              <a:t> til læringskonsulenterne i matematik på emu-respons i forhold til hjælp, sparring og vejledning. </a:t>
            </a:r>
          </a:p>
          <a:p>
            <a:endParaRPr lang="da-DK" baseline="0" dirty="0" smtClean="0"/>
          </a:p>
          <a:p>
            <a:r>
              <a:rPr lang="da-DK" baseline="0" dirty="0" smtClean="0"/>
              <a:t>Link: https://respons.emu.dk/</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45</a:t>
            </a:fld>
            <a:endParaRPr lang="en-GB"/>
          </a:p>
        </p:txBody>
      </p:sp>
    </p:spTree>
    <p:extLst>
      <p:ext uri="{BB962C8B-B14F-4D97-AF65-F5344CB8AC3E}">
        <p14:creationId xmlns:p14="http://schemas.microsoft.com/office/powerpoint/2010/main" val="3160493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a-DK" dirty="0" smtClean="0"/>
              <a:t>Du har mulighed for rette henvendelse</a:t>
            </a:r>
            <a:r>
              <a:rPr lang="da-DK" baseline="0" dirty="0" smtClean="0"/>
              <a:t> til læringskonsulenterne i matematik på emu-respons i forhold til hjælp, sparring og vejledning. </a:t>
            </a:r>
          </a:p>
          <a:p>
            <a:endParaRPr lang="da-DK" baseline="0" dirty="0" smtClean="0"/>
          </a:p>
          <a:p>
            <a:r>
              <a:rPr lang="da-DK" baseline="0" dirty="0" smtClean="0"/>
              <a:t>Link: https://respons.emu.dk/</a:t>
            </a:r>
          </a:p>
          <a:p>
            <a:pPr marL="0" lvl="0" indent="0" algn="l" rtl="0">
              <a:spcBef>
                <a:spcPts val="0"/>
              </a:spcBef>
              <a:spcAft>
                <a:spcPts val="0"/>
              </a:spcAft>
              <a:buNone/>
            </a:pPr>
            <a:endParaRPr dirty="0"/>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67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660297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71670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Link til prøvevejledningen: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https://www.uvm.dk/folkeskolen/folkeskolens-proever/faglig-forberedelse/proevevejledninger</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7957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59837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277685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496161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6. marts 2024</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6. marts 2024</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6. marts 2024</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6. marts 2024</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6. marts 2024</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11906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6. marts 2024</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6. marts 2024</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6. marts 2024</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6. marts 2024</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6. marts 2024</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4"/>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5"/>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6"/>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7"/>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8"/>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9"/>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0"/>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1"/>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2"/>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3"/>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4"/>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5"/>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iO2M2a1LXvAhVzQkEAHVI3A5EQFjAAegQIBhAD&amp;url=https%3A%2F%2Fwww.uvm.dk%2F-%2Fmedia%2Ffiler%2Fuvm%2Fudd%2Ffolke%2Fpdf18%2Fmar%2F180309-matematiske-formler-og-fagord-matematik-7-10-klasse-og-folkeskolens-proever-i-matematik.pdf&amp;usg=AOvVaw2bT9iVh2p-UcY8DU6W_e4N"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youtube.com/watch?v=n6W8htqkZeQ" TargetMode="External"/><Relationship Id="rId4" Type="http://schemas.openxmlformats.org/officeDocument/2006/relationships/hyperlink" Target="https://www.youtube.com/watch?v=RmS2iFZBZ6Y"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hyperlink" Target="https://www.uvm.dk/folkeskolen/folkeskolens-proever" TargetMode="External"/><Relationship Id="rId4" Type="http://schemas.openxmlformats.org/officeDocument/2006/relationships/hyperlink" Target="https://www.uvm.dk/folkeskolen/folkeskolens-proever/proevetilrettelaeggelse/information-til-elev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81052" y="3930280"/>
            <a:ext cx="10310948" cy="1378800"/>
          </a:xfrm>
        </p:spPr>
        <p:txBody>
          <a:bodyPr/>
          <a:lstStyle/>
          <a:p>
            <a:r>
              <a:rPr lang="da-DK" dirty="0" smtClean="0"/>
              <a:t>Klar til prøven i mundtlig matematik</a:t>
            </a:r>
            <a:br>
              <a:rPr lang="da-DK" dirty="0" smtClean="0"/>
            </a:br>
            <a:endParaRPr lang="da-DK" dirty="0"/>
          </a:p>
        </p:txBody>
      </p:sp>
      <p:sp>
        <p:nvSpPr>
          <p:cNvPr id="3" name="Pladsholder til billede 2"/>
          <p:cNvSpPr>
            <a:spLocks noGrp="1"/>
          </p:cNvSpPr>
          <p:nvPr>
            <p:ph type="pic" sz="quarter" idx="14"/>
          </p:nvPr>
        </p:nvSpPr>
        <p:spPr/>
      </p:sp>
      <p:sp>
        <p:nvSpPr>
          <p:cNvPr id="4" name="Pladsholder til tekst 3"/>
          <p:cNvSpPr>
            <a:spLocks noGrp="1"/>
          </p:cNvSpPr>
          <p:nvPr>
            <p:ph type="body" sz="quarter" idx="17"/>
          </p:nvPr>
        </p:nvSpPr>
        <p:spPr>
          <a:xfrm>
            <a:off x="2211977" y="5529600"/>
            <a:ext cx="489012" cy="72000"/>
          </a:xfrm>
        </p:spPr>
        <p:txBody>
          <a:bodyPr/>
          <a:lstStyle/>
          <a:p>
            <a:endParaRPr lang="da-DK" dirty="0"/>
          </a:p>
        </p:txBody>
      </p:sp>
      <p:sp>
        <p:nvSpPr>
          <p:cNvPr id="5" name="Pladsholder til tekst 4"/>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73D4F9EA-A605-4D01-863E-708DD5D85776}" type="datetime2">
              <a:rPr lang="da-DK" smtClean="0"/>
              <a:t>6. marts 2024</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8" name="Pladsholder til billede 6"/>
          <p:cNvPicPr>
            <a:picLocks noChangeAspect="1"/>
          </p:cNvPicPr>
          <p:nvPr/>
        </p:nvPicPr>
        <p:blipFill>
          <a:blip r:embed="rId2"/>
          <a:srcRect t="28" b="28"/>
          <a:stretch>
            <a:fillRect/>
          </a:stretch>
        </p:blipFill>
        <p:spPr>
          <a:xfrm>
            <a:off x="0" y="0"/>
            <a:ext cx="12193200" cy="3430800"/>
          </a:xfrm>
          <a:prstGeom prst="rect">
            <a:avLst/>
          </a:prstGeom>
          <a:solidFill>
            <a:schemeClr val="bg1"/>
          </a:solidFill>
        </p:spPr>
      </p:pic>
    </p:spTree>
    <p:extLst>
      <p:ext uri="{BB962C8B-B14F-4D97-AF65-F5344CB8AC3E}">
        <p14:creationId xmlns:p14="http://schemas.microsoft.com/office/powerpoint/2010/main" val="212800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Tekstopgivelser</a:t>
            </a:r>
            <a:br>
              <a:rPr lang="da-DK" dirty="0"/>
            </a:br>
            <a:endParaRPr lang="da-DK" dirty="0"/>
          </a:p>
        </p:txBody>
      </p:sp>
      <p:sp>
        <p:nvSpPr>
          <p:cNvPr id="3" name="Pladsholder til indhold 2"/>
          <p:cNvSpPr>
            <a:spLocks noGrp="1"/>
          </p:cNvSpPr>
          <p:nvPr>
            <p:ph sz="half" idx="1"/>
          </p:nvPr>
        </p:nvSpPr>
        <p:spPr/>
        <p:txBody>
          <a:bodyPr/>
          <a:lstStyle/>
          <a:p>
            <a:r>
              <a:rPr lang="da-DK" dirty="0" smtClean="0"/>
              <a:t>Tekstopgivelserne har til formål at informere censor omkring den undervisning, klassen har fået forud for prøven</a:t>
            </a:r>
          </a:p>
          <a:p>
            <a:r>
              <a:rPr lang="da-DK" dirty="0" smtClean="0"/>
              <a:t>Tekstopgivelserne skal indeholde:</a:t>
            </a:r>
          </a:p>
          <a:p>
            <a:pPr lvl="1"/>
            <a:r>
              <a:rPr lang="da-DK" dirty="0" smtClean="0"/>
              <a:t>Alsidigt </a:t>
            </a:r>
            <a:r>
              <a:rPr lang="da-DK" dirty="0"/>
              <a:t>sammensat stof inden for fagets kompetenceområder (stofområder og matematiske kompetencer)</a:t>
            </a:r>
          </a:p>
          <a:p>
            <a:pPr lvl="1"/>
            <a:r>
              <a:rPr lang="da-DK" dirty="0" smtClean="0"/>
              <a:t>Eventuelle temaer </a:t>
            </a:r>
            <a:r>
              <a:rPr lang="da-DK" dirty="0"/>
              <a:t>og </a:t>
            </a:r>
            <a:r>
              <a:rPr lang="da-DK" dirty="0" smtClean="0"/>
              <a:t>projekter klassen har arbejdet med.</a:t>
            </a:r>
            <a:endParaRPr lang="da-DK" dirty="0"/>
          </a:p>
          <a:p>
            <a:pPr lvl="1"/>
            <a:r>
              <a:rPr lang="da-DK" dirty="0" smtClean="0"/>
              <a:t>It-værktøjer, der er benyttet, samt i hvilke sammenhænge de er anvendt</a:t>
            </a:r>
          </a:p>
          <a:p>
            <a:r>
              <a:rPr lang="da-DK" dirty="0" smtClean="0"/>
              <a:t>Tekstopgivelserne kan indeholde:</a:t>
            </a:r>
          </a:p>
          <a:p>
            <a:pPr lvl="1"/>
            <a:r>
              <a:rPr lang="da-DK" dirty="0"/>
              <a:t>Titler på </a:t>
            </a:r>
            <a:r>
              <a:rPr lang="da-DK" dirty="0" smtClean="0"/>
              <a:t>materialer, </a:t>
            </a:r>
            <a:r>
              <a:rPr lang="da-DK" dirty="0"/>
              <a:t>der har været arbejdet med – evt. konkrete henvisninger</a:t>
            </a:r>
          </a:p>
          <a:p>
            <a:pPr lvl="1"/>
            <a:r>
              <a:rPr lang="da-DK" dirty="0"/>
              <a:t>Beskrivelser af undervisningen</a:t>
            </a:r>
          </a:p>
          <a:p>
            <a:pPr lvl="1"/>
            <a:r>
              <a:rPr lang="da-DK" dirty="0"/>
              <a:t>Elevernes kendskab til kompetencerne</a:t>
            </a:r>
            <a:endParaRPr lang="da-DK" dirty="0" smtClean="0"/>
          </a:p>
          <a:p>
            <a:pPr marL="180000" lvl="1" indent="0">
              <a:buNone/>
            </a:pP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418467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Prøveoplæg</a:t>
            </a:r>
            <a:br>
              <a:rPr lang="da-DK" dirty="0"/>
            </a:br>
            <a:endParaRPr lang="da-DK" dirty="0"/>
          </a:p>
        </p:txBody>
      </p:sp>
      <p:sp>
        <p:nvSpPr>
          <p:cNvPr id="3" name="Pladsholder til indhold 2"/>
          <p:cNvSpPr>
            <a:spLocks noGrp="1"/>
          </p:cNvSpPr>
          <p:nvPr>
            <p:ph sz="half" idx="1"/>
          </p:nvPr>
        </p:nvSpPr>
        <p:spPr>
          <a:xfrm>
            <a:off x="539748" y="1800000"/>
            <a:ext cx="8332789" cy="4651200"/>
          </a:xfrm>
        </p:spPr>
        <p:txBody>
          <a:bodyPr/>
          <a:lstStyle/>
          <a:p>
            <a:r>
              <a:rPr lang="da-DK" dirty="0" smtClean="0"/>
              <a:t>Prøveoplæggene</a:t>
            </a:r>
            <a:r>
              <a:rPr lang="da-DK" dirty="0"/>
              <a:t>, der er udarbejdet til en </a:t>
            </a:r>
            <a:r>
              <a:rPr lang="da-DK" dirty="0" smtClean="0"/>
              <a:t>klasse, skal alsidigt </a:t>
            </a:r>
            <a:r>
              <a:rPr lang="da-DK" dirty="0"/>
              <a:t>repræsentere samtlige områder inden for det opgivne </a:t>
            </a:r>
            <a:r>
              <a:rPr lang="da-DK" dirty="0" smtClean="0"/>
              <a:t>stof, der er beskrevet i tekstopgivelserne. Det vil sige, at det samlede antal prøveoplæg alsidigt skal repræsentere </a:t>
            </a:r>
            <a:r>
              <a:rPr lang="da-DK" dirty="0"/>
              <a:t>kompetenceområderne (stofområder og matematiske kompetencer</a:t>
            </a:r>
            <a:r>
              <a:rPr lang="da-DK" dirty="0" smtClean="0"/>
              <a:t>). </a:t>
            </a:r>
          </a:p>
          <a:p>
            <a:r>
              <a:rPr lang="da-DK" dirty="0" smtClean="0"/>
              <a:t>Det enkelte prøveoplæg </a:t>
            </a:r>
            <a:r>
              <a:rPr lang="da-DK" dirty="0"/>
              <a:t>skal udformes, så </a:t>
            </a:r>
            <a:r>
              <a:rPr lang="da-DK" dirty="0" smtClean="0"/>
              <a:t>det </a:t>
            </a:r>
            <a:r>
              <a:rPr lang="da-DK" dirty="0"/>
              <a:t>indeholder en eller flere problemstillinger og dermed lægger op til, at eleverne problembehandler. Et matematisk problem kan ikke løses med rutineprægede metoder eller færdigheder, men kræver en undersøgelse for at komme frem til mulige løsningsforslag. </a:t>
            </a:r>
            <a:endParaRPr lang="da-DK" dirty="0" smtClean="0"/>
          </a:p>
          <a:p>
            <a:r>
              <a:rPr lang="da-DK" dirty="0" smtClean="0"/>
              <a:t>Problemstillingerne i oplæggene kan være rent matematiske eller være problemstillinger i relation til en konkret kontekst.</a:t>
            </a: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2275462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Prøveoplæg</a:t>
            </a:r>
            <a:br>
              <a:rPr lang="da-DK" dirty="0"/>
            </a:br>
            <a:endParaRPr lang="da-DK" dirty="0"/>
          </a:p>
        </p:txBody>
      </p:sp>
      <p:sp>
        <p:nvSpPr>
          <p:cNvPr id="3" name="Pladsholder til indhold 2"/>
          <p:cNvSpPr>
            <a:spLocks noGrp="1"/>
          </p:cNvSpPr>
          <p:nvPr>
            <p:ph sz="half" idx="1"/>
          </p:nvPr>
        </p:nvSpPr>
        <p:spPr/>
        <p:txBody>
          <a:bodyPr/>
          <a:lstStyle/>
          <a:p>
            <a:pPr marL="0" indent="0">
              <a:buNone/>
            </a:pPr>
            <a:r>
              <a:rPr lang="da-DK" dirty="0" smtClean="0"/>
              <a:t>Det gode problembehandlende prøveoplæg har gode åbne opgaver, hvor:</a:t>
            </a:r>
            <a:endParaRPr lang="da-DK" dirty="0"/>
          </a:p>
          <a:p>
            <a:r>
              <a:rPr lang="da-DK" dirty="0"/>
              <a:t>D</a:t>
            </a:r>
            <a:r>
              <a:rPr lang="da-DK" dirty="0" smtClean="0"/>
              <a:t>er er </a:t>
            </a:r>
            <a:r>
              <a:rPr lang="da-DK" dirty="0"/>
              <a:t>flere mulige løsningsforslag</a:t>
            </a:r>
          </a:p>
          <a:p>
            <a:r>
              <a:rPr lang="da-DK" dirty="0"/>
              <a:t>D</a:t>
            </a:r>
            <a:r>
              <a:rPr lang="da-DK" dirty="0" smtClean="0"/>
              <a:t>er </a:t>
            </a:r>
            <a:r>
              <a:rPr lang="da-DK" dirty="0"/>
              <a:t>er valg, der skal træffes</a:t>
            </a:r>
          </a:p>
          <a:p>
            <a:r>
              <a:rPr lang="da-DK" dirty="0"/>
              <a:t>Metoden </a:t>
            </a:r>
            <a:r>
              <a:rPr lang="da-DK" dirty="0" smtClean="0"/>
              <a:t>ikke er givet</a:t>
            </a:r>
            <a:endParaRPr lang="da-DK" dirty="0"/>
          </a:p>
          <a:p>
            <a:r>
              <a:rPr lang="da-DK" dirty="0"/>
              <a:t>Der kan anvendes forskellige metoder</a:t>
            </a:r>
          </a:p>
          <a:p>
            <a:pPr marL="0" indent="0">
              <a:buNone/>
            </a:pPr>
            <a:endParaRPr lang="da-DK" dirty="0"/>
          </a:p>
          <a:p>
            <a:pPr marL="0" indent="0">
              <a:buNone/>
            </a:pPr>
            <a:r>
              <a:rPr lang="da-DK" dirty="0" smtClean="0"/>
              <a:t>Prøveoplæg</a:t>
            </a:r>
            <a:r>
              <a:rPr lang="da-DK" dirty="0"/>
              <a:t>, der ikke understøtter </a:t>
            </a:r>
            <a:r>
              <a:rPr lang="da-DK" dirty="0" smtClean="0"/>
              <a:t>problembehandling har:</a:t>
            </a:r>
            <a:endParaRPr lang="da-DK" dirty="0"/>
          </a:p>
          <a:p>
            <a:r>
              <a:rPr lang="da-DK" dirty="0"/>
              <a:t>É</a:t>
            </a:r>
            <a:r>
              <a:rPr lang="da-DK" dirty="0" smtClean="0"/>
              <a:t>t </a:t>
            </a:r>
            <a:r>
              <a:rPr lang="da-DK" dirty="0"/>
              <a:t>korrekt svar</a:t>
            </a:r>
          </a:p>
          <a:p>
            <a:r>
              <a:rPr lang="da-DK" dirty="0"/>
              <a:t>É</a:t>
            </a:r>
            <a:r>
              <a:rPr lang="da-DK" dirty="0" smtClean="0"/>
              <a:t>n bestemt </a:t>
            </a:r>
            <a:r>
              <a:rPr lang="da-DK" dirty="0"/>
              <a:t>metode</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609288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Eksempel </a:t>
            </a:r>
            <a:r>
              <a:rPr lang="da-DK" dirty="0" smtClean="0"/>
              <a:t>– Trafik foran </a:t>
            </a:r>
            <a:r>
              <a:rPr lang="da-DK" dirty="0"/>
              <a:t>skolen</a:t>
            </a:r>
            <a:br>
              <a:rPr lang="da-DK" dirty="0"/>
            </a:br>
            <a:r>
              <a:rPr lang="da-DK" dirty="0"/>
              <a:t>(lærerinformation)</a:t>
            </a:r>
            <a:r>
              <a:rPr lang="da-DK" dirty="0" smtClean="0"/>
              <a:t/>
            </a:r>
            <a:br>
              <a:rPr lang="da-DK" dirty="0" smtClean="0"/>
            </a:br>
            <a:endParaRPr lang="da-DK" dirty="0"/>
          </a:p>
        </p:txBody>
      </p:sp>
      <p:sp>
        <p:nvSpPr>
          <p:cNvPr id="3" name="Pladsholder til indhold 2"/>
          <p:cNvSpPr>
            <a:spLocks noGrp="1"/>
          </p:cNvSpPr>
          <p:nvPr>
            <p:ph sz="half" idx="1"/>
          </p:nvPr>
        </p:nvSpPr>
        <p:spPr/>
        <p:txBody>
          <a:bodyPr/>
          <a:lstStyle/>
          <a:p>
            <a:pPr marL="0" indent="0">
              <a:buNone/>
            </a:pPr>
            <a:r>
              <a:rPr lang="da-DK" sz="1800" b="1" i="1" dirty="0" smtClean="0"/>
              <a:t>På vejen foran skolen er man opmærksom på trafikken, hvor hastigheden er 50 km/t</a:t>
            </a:r>
            <a:endParaRPr lang="da-DK" sz="1400" b="1" dirty="0" smtClean="0"/>
          </a:p>
          <a:p>
            <a:pPr marL="0" indent="0">
              <a:buNone/>
            </a:pPr>
            <a:r>
              <a:rPr lang="da-DK" sz="1592" dirty="0" smtClean="0"/>
              <a:t>To eksempler på gode spørgsmål, der understøtter problembaseret arbejde:</a:t>
            </a:r>
            <a:endParaRPr lang="da-DK" sz="1592" dirty="0"/>
          </a:p>
          <a:p>
            <a:r>
              <a:rPr lang="da-DK" sz="1592" dirty="0"/>
              <a:t>I skal lave en trafikundersøgelse af hastighedsmålingerne til </a:t>
            </a:r>
            <a:r>
              <a:rPr lang="da-DK" sz="1592" dirty="0" smtClean="0"/>
              <a:t>byrådet i kommunen.</a:t>
            </a:r>
            <a:endParaRPr lang="da-DK" sz="1592" dirty="0"/>
          </a:p>
          <a:p>
            <a:r>
              <a:rPr lang="da-DK" sz="1592" dirty="0"/>
              <a:t>I skal </a:t>
            </a:r>
            <a:r>
              <a:rPr lang="da-DK" sz="1592" dirty="0" smtClean="0"/>
              <a:t>vurdere, </a:t>
            </a:r>
            <a:r>
              <a:rPr lang="da-DK" sz="1592" dirty="0"/>
              <a:t>om bilernes hastighed i området er et problem</a:t>
            </a:r>
            <a:r>
              <a:rPr lang="da-DK" sz="1592" dirty="0" smtClean="0"/>
              <a:t>.</a:t>
            </a:r>
            <a:endParaRPr lang="da-DK" sz="1592" dirty="0"/>
          </a:p>
          <a:p>
            <a:pPr marL="0" indent="0">
              <a:buNone/>
            </a:pPr>
            <a:r>
              <a:rPr lang="da-DK" sz="1592" dirty="0" smtClean="0"/>
              <a:t>To eksempler på spørgsmål, der </a:t>
            </a:r>
            <a:r>
              <a:rPr lang="da-DK" sz="1592" u="sng" dirty="0" smtClean="0"/>
              <a:t>ikke</a:t>
            </a:r>
            <a:r>
              <a:rPr lang="da-DK" sz="1592" dirty="0" smtClean="0"/>
              <a:t> understøtter problembaseret arbejde:</a:t>
            </a:r>
            <a:endParaRPr lang="da-DK" sz="1592" dirty="0"/>
          </a:p>
          <a:p>
            <a:r>
              <a:rPr lang="da-DK" sz="1592" dirty="0"/>
              <a:t>I skal finde datasættes median, </a:t>
            </a:r>
            <a:r>
              <a:rPr lang="da-DK" sz="1592" dirty="0" smtClean="0"/>
              <a:t>middeltal</a:t>
            </a:r>
            <a:r>
              <a:rPr lang="da-DK" sz="1592" dirty="0"/>
              <a:t> </a:t>
            </a:r>
            <a:r>
              <a:rPr lang="da-DK" sz="1592" dirty="0" smtClean="0"/>
              <a:t>og typetal</a:t>
            </a:r>
            <a:endParaRPr lang="da-DK" sz="1592" dirty="0"/>
          </a:p>
          <a:p>
            <a:r>
              <a:rPr lang="da-DK" sz="1592" dirty="0"/>
              <a:t>Lav et </a:t>
            </a:r>
            <a:r>
              <a:rPr lang="da-DK" sz="1592" dirty="0" smtClean="0"/>
              <a:t>boksplot.</a:t>
            </a:r>
            <a:endParaRPr lang="da-DK" sz="1592" dirty="0"/>
          </a:p>
          <a:p>
            <a:endParaRPr lang="da-DK" sz="1592" dirty="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sp>
        <p:nvSpPr>
          <p:cNvPr id="10" name="Pladsholder til tekst 9"/>
          <p:cNvSpPr>
            <a:spLocks noGrp="1"/>
          </p:cNvSpPr>
          <p:nvPr>
            <p:ph type="body" sz="quarter" idx="15"/>
          </p:nvPr>
        </p:nvSpPr>
        <p:spPr/>
        <p:txBody>
          <a:bodyPr/>
          <a:lstStyle/>
          <a:p>
            <a:endParaRPr lang="da-DK"/>
          </a:p>
        </p:txBody>
      </p:sp>
      <p:pic>
        <p:nvPicPr>
          <p:cNvPr id="4" name="Billede 3"/>
          <p:cNvPicPr>
            <a:picLocks noChangeAspect="1"/>
          </p:cNvPicPr>
          <p:nvPr/>
        </p:nvPicPr>
        <p:blipFill>
          <a:blip r:embed="rId3"/>
          <a:stretch>
            <a:fillRect/>
          </a:stretch>
        </p:blipFill>
        <p:spPr>
          <a:xfrm>
            <a:off x="6967304" y="1800000"/>
            <a:ext cx="3609975" cy="4324350"/>
          </a:xfrm>
          <a:prstGeom prst="rect">
            <a:avLst/>
          </a:prstGeom>
        </p:spPr>
      </p:pic>
    </p:spTree>
    <p:extLst>
      <p:ext uri="{BB962C8B-B14F-4D97-AF65-F5344CB8AC3E}">
        <p14:creationId xmlns:p14="http://schemas.microsoft.com/office/powerpoint/2010/main" val="661300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Prøven i matematik 9. klasse</a:t>
            </a:r>
            <a:br>
              <a:rPr lang="da-DK" dirty="0"/>
            </a:b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3" name="Billede 2"/>
          <p:cNvPicPr>
            <a:picLocks noChangeAspect="1"/>
          </p:cNvPicPr>
          <p:nvPr/>
        </p:nvPicPr>
        <p:blipFill>
          <a:blip r:embed="rId3"/>
          <a:stretch>
            <a:fillRect/>
          </a:stretch>
        </p:blipFill>
        <p:spPr>
          <a:xfrm>
            <a:off x="539749" y="1607590"/>
            <a:ext cx="10614026" cy="4403100"/>
          </a:xfrm>
          <a:prstGeom prst="rect">
            <a:avLst/>
          </a:prstGeom>
        </p:spPr>
      </p:pic>
    </p:spTree>
    <p:extLst>
      <p:ext uri="{BB962C8B-B14F-4D97-AF65-F5344CB8AC3E}">
        <p14:creationId xmlns:p14="http://schemas.microsoft.com/office/powerpoint/2010/main" val="213404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og gode råd til elever </a:t>
            </a:r>
            <a:endParaRPr lang="da-DK" dirty="0"/>
          </a:p>
        </p:txBody>
      </p:sp>
      <p:sp>
        <p:nvSpPr>
          <p:cNvPr id="3" name="Pladsholder til dato 2"/>
          <p:cNvSpPr>
            <a:spLocks noGrp="1"/>
          </p:cNvSpPr>
          <p:nvPr>
            <p:ph type="dt" sz="half" idx="10"/>
          </p:nvPr>
        </p:nvSpPr>
        <p:spPr/>
        <p:txBody>
          <a:bodyPr/>
          <a:lstStyle/>
          <a:p>
            <a:fld id="{4D59F42B-6F38-4B76-B2C2-B8F27A942229}"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15</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838071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Før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16</a:t>
            </a:fld>
            <a:endParaRPr lang="da-DK" dirty="0"/>
          </a:p>
        </p:txBody>
      </p:sp>
    </p:spTree>
    <p:extLst>
      <p:ext uri="{BB962C8B-B14F-4D97-AF65-F5344CB8AC3E}">
        <p14:creationId xmlns:p14="http://schemas.microsoft.com/office/powerpoint/2010/main" val="3858113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Udtræk		</a:t>
            </a:r>
            <a:endParaRPr lang="da-DK" dirty="0"/>
          </a:p>
        </p:txBody>
      </p:sp>
      <p:sp>
        <p:nvSpPr>
          <p:cNvPr id="3" name="Pladsholder til indhold 2"/>
          <p:cNvSpPr>
            <a:spLocks noGrp="1"/>
          </p:cNvSpPr>
          <p:nvPr>
            <p:ph sz="half" idx="1"/>
          </p:nvPr>
        </p:nvSpPr>
        <p:spPr/>
        <p:txBody>
          <a:bodyPr/>
          <a:lstStyle/>
          <a:p>
            <a:r>
              <a:rPr lang="da-DK" dirty="0" smtClean="0"/>
              <a:t>Den mundtlige prøve i matematik er i udtræk og er placeret i den naturfaglige fagblok sammen med:</a:t>
            </a:r>
          </a:p>
          <a:p>
            <a:pPr lvl="1"/>
            <a:r>
              <a:rPr lang="da-DK" dirty="0"/>
              <a:t>Biologi</a:t>
            </a:r>
          </a:p>
          <a:p>
            <a:pPr lvl="1"/>
            <a:r>
              <a:rPr lang="da-DK" dirty="0"/>
              <a:t>Geografi</a:t>
            </a:r>
          </a:p>
          <a:p>
            <a:pPr lvl="1"/>
            <a:r>
              <a:rPr lang="da-DK" dirty="0"/>
              <a:t>Fysik/kemi</a:t>
            </a:r>
          </a:p>
          <a:p>
            <a:pPr lvl="1"/>
            <a:r>
              <a:rPr lang="da-DK" dirty="0" smtClean="0"/>
              <a:t>Idræt</a:t>
            </a:r>
            <a:endParaRPr lang="da-DK" dirty="0"/>
          </a:p>
          <a:p>
            <a:pPr marL="0" indent="0">
              <a:buNone/>
            </a:pPr>
            <a:endParaRPr lang="da-DK" dirty="0" smtClean="0"/>
          </a:p>
          <a:p>
            <a:r>
              <a:rPr lang="da-DK" dirty="0" smtClean="0"/>
              <a:t>Elever og lærere må tidligst få oplyst, hvilke fag der er blevet udtrukket, fem skoledage inden de skriftlige prøver begynder.</a:t>
            </a:r>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076343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Gruppedannelse</a:t>
            </a:r>
          </a:p>
        </p:txBody>
      </p:sp>
      <p:sp>
        <p:nvSpPr>
          <p:cNvPr id="3" name="Pladsholder til indhold 2"/>
          <p:cNvSpPr>
            <a:spLocks noGrp="1"/>
          </p:cNvSpPr>
          <p:nvPr>
            <p:ph sz="half" idx="1"/>
          </p:nvPr>
        </p:nvSpPr>
        <p:spPr>
          <a:xfrm>
            <a:off x="429659" y="1865118"/>
            <a:ext cx="8332789" cy="4518000"/>
          </a:xfrm>
        </p:spPr>
        <p:txBody>
          <a:bodyPr/>
          <a:lstStyle/>
          <a:p>
            <a:r>
              <a:rPr lang="da-DK" dirty="0"/>
              <a:t>Prøven i mundtlig matematik er en gruppeprøve med gruppestørrelser på </a:t>
            </a:r>
            <a:r>
              <a:rPr lang="da-DK" dirty="0" smtClean="0"/>
              <a:t>to </a:t>
            </a:r>
            <a:r>
              <a:rPr lang="da-DK" dirty="0"/>
              <a:t>til </a:t>
            </a:r>
            <a:r>
              <a:rPr lang="da-DK" dirty="0" smtClean="0"/>
              <a:t>tre </a:t>
            </a:r>
            <a:r>
              <a:rPr lang="da-DK" dirty="0"/>
              <a:t>elever</a:t>
            </a:r>
            <a:r>
              <a:rPr lang="da-DK" dirty="0" smtClean="0"/>
              <a:t>.</a:t>
            </a:r>
          </a:p>
          <a:p>
            <a:r>
              <a:rPr lang="da-DK" dirty="0" smtClean="0"/>
              <a:t>Der kan i prøvelokalet være op til seks elever ad gangen, så ofte vil der være mere end én gruppe. Grupperne, der er oppe på samme tid, må ikke kommunikere med hinanden.</a:t>
            </a:r>
            <a:endParaRPr lang="da-DK" dirty="0"/>
          </a:p>
          <a:p>
            <a:r>
              <a:rPr lang="da-DK" dirty="0"/>
              <a:t>Alle bedømmes individuelt, og hver elev modtager en individuel karakter. Det vil sige, at elever, der går til prøve i samme </a:t>
            </a:r>
            <a:r>
              <a:rPr lang="da-DK" dirty="0" smtClean="0"/>
              <a:t>gruppe, </a:t>
            </a:r>
            <a:r>
              <a:rPr lang="da-DK" dirty="0"/>
              <a:t>ikke nødvendigvis får samme karakter.</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sp>
        <p:nvSpPr>
          <p:cNvPr id="7" name="Pladsholder til tekst 6"/>
          <p:cNvSpPr>
            <a:spLocks noGrp="1"/>
          </p:cNvSpPr>
          <p:nvPr>
            <p:ph type="body" sz="quarter" idx="13"/>
          </p:nvPr>
        </p:nvSpPr>
        <p:spPr>
          <a:xfrm>
            <a:off x="539748" y="6210081"/>
            <a:ext cx="8332788" cy="173037"/>
          </a:xfrm>
        </p:spPr>
        <p:txBody>
          <a:bodyPr/>
          <a:lstStyle/>
          <a:p>
            <a:endParaRPr lang="da-DK" dirty="0"/>
          </a:p>
        </p:txBody>
      </p:sp>
      <p:sp>
        <p:nvSpPr>
          <p:cNvPr id="9" name="Pladsholder til indhold 3"/>
          <p:cNvSpPr txBox="1">
            <a:spLocks/>
          </p:cNvSpPr>
          <p:nvPr/>
        </p:nvSpPr>
        <p:spPr>
          <a:xfrm>
            <a:off x="9198817" y="1826855"/>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Prøv at arbejde sammen med flere i løbet af året. Den, du arbejder bedst sammen med i dansk, er ikke nødvendigvis den, du arbejder bedst sammen med i matematik </a:t>
            </a:r>
          </a:p>
          <a:p>
            <a:r>
              <a:rPr lang="da-DK" sz="1600" dirty="0" smtClean="0"/>
              <a:t>Det er godt med forskellige kompetencer i en gruppe</a:t>
            </a:r>
          </a:p>
          <a:p>
            <a:r>
              <a:rPr lang="da-DK" sz="1600" dirty="0" smtClean="0"/>
              <a:t>Det gør ikke noget, at man har forskelligt fagligt niveau</a:t>
            </a:r>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204779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a:t>
            </a:r>
            <a:endParaRPr lang="da-DK" dirty="0"/>
          </a:p>
        </p:txBody>
      </p:sp>
      <p:sp>
        <p:nvSpPr>
          <p:cNvPr id="3" name="Pladsholder til indhold 2"/>
          <p:cNvSpPr>
            <a:spLocks noGrp="1"/>
          </p:cNvSpPr>
          <p:nvPr>
            <p:ph sz="half" idx="1"/>
          </p:nvPr>
        </p:nvSpPr>
        <p:spPr>
          <a:xfrm>
            <a:off x="439387" y="1353951"/>
            <a:ext cx="8332789" cy="4518000"/>
          </a:xfrm>
        </p:spPr>
        <p:txBody>
          <a:bodyPr/>
          <a:lstStyle/>
          <a:p>
            <a:pPr marL="0" indent="0">
              <a:buNone/>
            </a:pPr>
            <a:r>
              <a:rPr lang="da-DK" dirty="0" smtClean="0"/>
              <a:t>Du må medbringe og bruge hjælpemidler</a:t>
            </a:r>
            <a:r>
              <a:rPr lang="da-DK" dirty="0"/>
              <a:t>, som har været anvendt i den daglige undervisning. Det kan fx være: </a:t>
            </a:r>
            <a:endParaRPr lang="da-DK" dirty="0" smtClean="0"/>
          </a:p>
          <a:p>
            <a:pPr lvl="1"/>
            <a:r>
              <a:rPr lang="da-DK" dirty="0" smtClean="0"/>
              <a:t>Lommeregner</a:t>
            </a:r>
          </a:p>
          <a:p>
            <a:pPr lvl="1"/>
            <a:r>
              <a:rPr lang="da-DK" dirty="0" smtClean="0"/>
              <a:t>Smartphone</a:t>
            </a:r>
            <a:r>
              <a:rPr lang="da-DK" dirty="0"/>
              <a:t>, tablet og computer </a:t>
            </a:r>
            <a:r>
              <a:rPr lang="da-DK" dirty="0" smtClean="0"/>
              <a:t>med </a:t>
            </a:r>
            <a:r>
              <a:rPr lang="da-DK" dirty="0"/>
              <a:t>de </a:t>
            </a:r>
            <a:r>
              <a:rPr lang="da-DK" dirty="0" err="1"/>
              <a:t>apps</a:t>
            </a:r>
            <a:r>
              <a:rPr lang="da-DK" dirty="0"/>
              <a:t> og programmer, som har været anvendt i den daglige </a:t>
            </a:r>
            <a:r>
              <a:rPr lang="da-DK" dirty="0" smtClean="0"/>
              <a:t>undervisning</a:t>
            </a:r>
          </a:p>
          <a:p>
            <a:pPr lvl="1"/>
            <a:r>
              <a:rPr lang="da-DK" dirty="0" smtClean="0"/>
              <a:t>Skrive- </a:t>
            </a:r>
            <a:r>
              <a:rPr lang="da-DK" dirty="0"/>
              <a:t>og </a:t>
            </a:r>
            <a:r>
              <a:rPr lang="da-DK" dirty="0" smtClean="0"/>
              <a:t>tegneredskaber</a:t>
            </a:r>
          </a:p>
          <a:p>
            <a:pPr lvl="1"/>
            <a:r>
              <a:rPr lang="da-DK" dirty="0" smtClean="0"/>
              <a:t>Egne </a:t>
            </a:r>
            <a:r>
              <a:rPr lang="da-DK" dirty="0"/>
              <a:t>udførte </a:t>
            </a:r>
            <a:r>
              <a:rPr lang="da-DK" dirty="0" smtClean="0"/>
              <a:t>noter</a:t>
            </a:r>
          </a:p>
          <a:p>
            <a:pPr lvl="1"/>
            <a:r>
              <a:rPr lang="da-DK" dirty="0"/>
              <a:t>O</a:t>
            </a:r>
            <a:r>
              <a:rPr lang="da-DK" dirty="0" smtClean="0"/>
              <a:t>pgavebesvarelser </a:t>
            </a:r>
            <a:r>
              <a:rPr lang="da-DK" dirty="0"/>
              <a:t>(både rettede og ikke </a:t>
            </a:r>
            <a:r>
              <a:rPr lang="da-DK" dirty="0" smtClean="0"/>
              <a:t>rettede)</a:t>
            </a:r>
          </a:p>
          <a:p>
            <a:pPr lvl="1"/>
            <a:r>
              <a:rPr lang="da-DK" dirty="0" smtClean="0"/>
              <a:t>Din matematikbog – digital eller i bogform</a:t>
            </a:r>
          </a:p>
          <a:p>
            <a:pPr lvl="1"/>
            <a:r>
              <a:rPr lang="da-DK" dirty="0" smtClean="0"/>
              <a:t>Kompendier</a:t>
            </a:r>
          </a:p>
          <a:p>
            <a:pPr lvl="1"/>
            <a:r>
              <a:rPr lang="da-DK" dirty="0" smtClean="0"/>
              <a:t>Formelsamling</a:t>
            </a:r>
          </a:p>
          <a:p>
            <a:pPr lvl="1"/>
            <a:r>
              <a:rPr lang="da-DK" dirty="0" smtClean="0"/>
              <a:t>Ordbøger</a:t>
            </a:r>
          </a:p>
          <a:p>
            <a:pPr marL="0" indent="0">
              <a:buNone/>
            </a:pPr>
            <a:r>
              <a:rPr lang="da-DK" dirty="0" smtClean="0"/>
              <a:t>Det er en fordel, hvis du ved, hvordan du kan bruge de hjælpemidler, som du medbringer til prøven. </a:t>
            </a:r>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7" name="Pladsholder til tekst 6"/>
          <p:cNvSpPr>
            <a:spLocks noGrp="1"/>
          </p:cNvSpPr>
          <p:nvPr>
            <p:ph type="body" sz="quarter" idx="13"/>
          </p:nvPr>
        </p:nvSpPr>
        <p:spPr>
          <a:xfrm>
            <a:off x="539748" y="6210081"/>
            <a:ext cx="8332788" cy="173037"/>
          </a:xfrm>
        </p:spPr>
        <p:txBody>
          <a:bodyPr/>
          <a:lstStyle/>
          <a:p>
            <a:endParaRPr lang="da-DK" dirty="0"/>
          </a:p>
        </p:txBody>
      </p:sp>
      <p:sp>
        <p:nvSpPr>
          <p:cNvPr id="9" name="Pladsholder til indhold 3"/>
          <p:cNvSpPr txBox="1">
            <a:spLocks/>
          </p:cNvSpPr>
          <p:nvPr/>
        </p:nvSpPr>
        <p:spPr>
          <a:xfrm>
            <a:off x="9189090" y="912454"/>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Du kan gøre overvejelser om hvilke hjælpemidler, der for dig er gode at finde viden i. </a:t>
            </a:r>
          </a:p>
          <a:p>
            <a:r>
              <a:rPr lang="da-DK" sz="1600" dirty="0" smtClean="0"/>
              <a:t>Reglerne for hjælpemidler er de samme som til den skriftlige prøve i matematik med hjælpemidler</a:t>
            </a:r>
          </a:p>
          <a:p>
            <a:pPr marL="0" indent="0">
              <a:buNone/>
            </a:pPr>
            <a:endParaRPr lang="da-DK" sz="1600" dirty="0" smtClean="0"/>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426704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Lærerinformation</a:t>
            </a: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dirty="0" smtClean="0"/>
              <a:t>Materialet</a:t>
            </a:r>
            <a:r>
              <a:rPr lang="da-DK" sz="1800" b="1" dirty="0" smtClean="0"/>
              <a:t> ”</a:t>
            </a:r>
            <a:r>
              <a:rPr lang="da-DK" sz="1800" b="1" i="1" dirty="0" smtClean="0"/>
              <a:t>Klar til prøven i mundtlig matematik” </a:t>
            </a:r>
            <a:r>
              <a:rPr lang="da-DK" sz="1800" dirty="0" smtClean="0"/>
              <a:t>er </a:t>
            </a:r>
            <a:r>
              <a:rPr lang="da-DK" sz="1800" dirty="0"/>
              <a:t>bygget op </a:t>
            </a:r>
            <a:r>
              <a:rPr lang="da-DK" sz="1800" dirty="0" smtClean="0"/>
              <a:t>som </a:t>
            </a:r>
            <a:r>
              <a:rPr lang="da-DK" sz="1800" dirty="0"/>
              <a:t>en PowerPoint, som </a:t>
            </a:r>
            <a:r>
              <a:rPr lang="da-DK" sz="1800" dirty="0" smtClean="0"/>
              <a:t>du kan benytte i undervisningen.</a:t>
            </a:r>
          </a:p>
          <a:p>
            <a:pPr marL="0" indent="0">
              <a:buNone/>
            </a:pPr>
            <a:endParaRPr lang="da-DK" sz="1800" dirty="0" smtClean="0"/>
          </a:p>
          <a:p>
            <a:pPr marL="0" indent="0">
              <a:buNone/>
            </a:pPr>
            <a:r>
              <a:rPr lang="da-DK" sz="1800" dirty="0" smtClean="0"/>
              <a:t>PowerPoint-præsentationen består af tre dele:</a:t>
            </a:r>
          </a:p>
          <a:p>
            <a:pPr marL="457200" indent="-457200">
              <a:buFont typeface="+mj-lt"/>
              <a:buAutoNum type="arabicPeriod"/>
            </a:pPr>
            <a:r>
              <a:rPr lang="da-DK" sz="1800" dirty="0" smtClean="0"/>
              <a:t>Informationer til læreren</a:t>
            </a:r>
          </a:p>
          <a:p>
            <a:pPr marL="457200" indent="-457200">
              <a:buFont typeface="+mj-lt"/>
              <a:buAutoNum type="arabicPeriod"/>
            </a:pPr>
            <a:r>
              <a:rPr lang="da-DK" sz="1800" dirty="0" smtClean="0"/>
              <a:t>Informationer og gode råd til elever</a:t>
            </a:r>
          </a:p>
          <a:p>
            <a:pPr marL="457200" indent="-457200">
              <a:buFont typeface="+mj-lt"/>
              <a:buAutoNum type="arabicPeriod"/>
            </a:pPr>
            <a:r>
              <a:rPr lang="da-DK" sz="1800" dirty="0"/>
              <a:t>Matematikfaglig inspiration til din undervisning om de matematiske </a:t>
            </a:r>
            <a:r>
              <a:rPr lang="da-DK" sz="1800" dirty="0" smtClean="0"/>
              <a:t>kompetencer</a:t>
            </a:r>
          </a:p>
          <a:p>
            <a:pPr marL="0" indent="0">
              <a:buNone/>
            </a:pPr>
            <a:r>
              <a:rPr lang="da-DK" sz="1800" dirty="0" smtClean="0"/>
              <a:t>Materialet og denne PowerPoint kan benyttes direkte i undervisningen, men kan med fordel justeres og tilpasses den elevgruppe, du arbejder med. Derfor har du selv mulighed for at redigere i præsentationen</a:t>
            </a:r>
            <a:r>
              <a:rPr lang="da-DK" sz="1800" dirty="0"/>
              <a:t>. Til nogle slides er der tilføjet noter til læreren.</a:t>
            </a:r>
          </a:p>
          <a:p>
            <a:pPr marL="0" indent="0">
              <a:buNone/>
            </a:pPr>
            <a:endParaRPr lang="da-DK" sz="1800" dirty="0" smtClean="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2</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022699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Internettet</a:t>
            </a:r>
            <a:endParaRPr lang="da-DK" dirty="0"/>
          </a:p>
        </p:txBody>
      </p:sp>
      <p:sp>
        <p:nvSpPr>
          <p:cNvPr id="3" name="Pladsholder til indhold 2"/>
          <p:cNvSpPr>
            <a:spLocks noGrp="1"/>
          </p:cNvSpPr>
          <p:nvPr>
            <p:ph sz="half" idx="1"/>
          </p:nvPr>
        </p:nvSpPr>
        <p:spPr/>
        <p:txBody>
          <a:bodyPr/>
          <a:lstStyle/>
          <a:p>
            <a:pPr marL="0" indent="0">
              <a:buNone/>
            </a:pPr>
            <a:r>
              <a:rPr lang="da-DK" b="1" dirty="0"/>
              <a:t>Du må ikke bruge internettet til at søge efter ny viden i </a:t>
            </a:r>
            <a:r>
              <a:rPr lang="da-DK" b="1" dirty="0" smtClean="0"/>
              <a:t>prøvesituationen.</a:t>
            </a:r>
          </a:p>
          <a:p>
            <a:pPr marL="0" indent="0">
              <a:buNone/>
            </a:pPr>
            <a:endParaRPr lang="da-DK" dirty="0"/>
          </a:p>
          <a:p>
            <a:pPr marL="0" indent="0">
              <a:buNone/>
            </a:pPr>
            <a:r>
              <a:rPr lang="da-DK" dirty="0"/>
              <a:t>Din skoleleder skal oplyse </a:t>
            </a:r>
            <a:r>
              <a:rPr lang="da-DK" dirty="0" smtClean="0"/>
              <a:t>dig </a:t>
            </a:r>
            <a:r>
              <a:rPr lang="da-DK" dirty="0"/>
              <a:t>om de hjælpemidler, programmer, digitale værktøjer og/eller digitale undervisningsmaterialer, som du må benytte ved </a:t>
            </a:r>
            <a:r>
              <a:rPr lang="da-DK" dirty="0" smtClean="0"/>
              <a:t>prøven.</a:t>
            </a:r>
          </a:p>
          <a:p>
            <a:r>
              <a:rPr lang="da-DK" dirty="0" smtClean="0"/>
              <a:t>Nogle skal du måske have liggende </a:t>
            </a:r>
            <a:r>
              <a:rPr lang="da-DK" dirty="0"/>
              <a:t>på din computer, </a:t>
            </a:r>
            <a:r>
              <a:rPr lang="da-DK" dirty="0" smtClean="0"/>
              <a:t>et usb-stik</a:t>
            </a:r>
            <a:r>
              <a:rPr lang="da-DK" dirty="0"/>
              <a:t>, dit eller skolens drev/lukkede </a:t>
            </a:r>
            <a:r>
              <a:rPr lang="da-DK" dirty="0" smtClean="0"/>
              <a:t>netværk.  </a:t>
            </a:r>
          </a:p>
          <a:p>
            <a:r>
              <a:rPr lang="da-DK" dirty="0" smtClean="0"/>
              <a:t>Nogle skal du medbringe </a:t>
            </a:r>
            <a:r>
              <a:rPr lang="da-DK" dirty="0"/>
              <a:t>i </a:t>
            </a:r>
            <a:r>
              <a:rPr lang="da-DK" dirty="0" smtClean="0"/>
              <a:t>papirform.</a:t>
            </a:r>
          </a:p>
          <a:p>
            <a:r>
              <a:rPr lang="da-DK" dirty="0" smtClean="0"/>
              <a:t>Nogle kan du eventuelt få lov til at tilgå via internettet.</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Gode pointer:</a:t>
            </a:r>
          </a:p>
          <a:p>
            <a:r>
              <a:rPr lang="da-DK" sz="1600" dirty="0" smtClean="0"/>
              <a:t>Spørg din lærer og skole om hjælp i forhold til brug af internettet.</a:t>
            </a:r>
          </a:p>
          <a:p>
            <a:endParaRPr lang="da-DK" sz="1600" dirty="0"/>
          </a:p>
          <a:p>
            <a:endParaRPr lang="da-DK" sz="1600" dirty="0" smtClean="0"/>
          </a:p>
          <a:p>
            <a:endParaRPr lang="da-DK" sz="1600" dirty="0"/>
          </a:p>
          <a:p>
            <a:endParaRPr lang="da-DK" sz="1600" dirty="0" smtClean="0"/>
          </a:p>
          <a:p>
            <a:endParaRPr lang="da-DK" sz="1600" dirty="0" smtClean="0"/>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3920118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Formelsamling</a:t>
            </a:r>
            <a:endParaRPr lang="da-DK" dirty="0"/>
          </a:p>
        </p:txBody>
      </p:sp>
      <p:sp>
        <p:nvSpPr>
          <p:cNvPr id="3" name="Pladsholder til indhold 2"/>
          <p:cNvSpPr>
            <a:spLocks noGrp="1"/>
          </p:cNvSpPr>
          <p:nvPr>
            <p:ph sz="half" idx="1"/>
          </p:nvPr>
        </p:nvSpPr>
        <p:spPr>
          <a:xfrm>
            <a:off x="539748" y="1800000"/>
            <a:ext cx="5040781" cy="4518000"/>
          </a:xfrm>
        </p:spPr>
        <p:txBody>
          <a:bodyPr/>
          <a:lstStyle/>
          <a:p>
            <a:pPr marL="0" indent="0">
              <a:buNone/>
            </a:pPr>
            <a:r>
              <a:rPr lang="da-DK" dirty="0" smtClean="0"/>
              <a:t>En formelsamling er en god opslagsbog at medbringe til prøven, hvis du har benyttet den i den daglige undervisning.</a:t>
            </a:r>
          </a:p>
          <a:p>
            <a:pPr marL="0" indent="0">
              <a:buNone/>
            </a:pPr>
            <a:r>
              <a:rPr lang="da-DK" dirty="0" smtClean="0"/>
              <a:t>I en formelsamling kan du finde faglig hjælp til den mundtlige prøve i matematik.</a:t>
            </a:r>
          </a:p>
          <a:p>
            <a:pPr marL="0" indent="0">
              <a:buNone/>
            </a:pPr>
            <a:endParaRPr lang="da-DK" dirty="0"/>
          </a:p>
          <a:p>
            <a:pPr marL="0" indent="0">
              <a:buNone/>
            </a:pP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sp>
        <p:nvSpPr>
          <p:cNvPr id="7" name="Pladsholder til tekst 6"/>
          <p:cNvSpPr>
            <a:spLocks noGrp="1"/>
          </p:cNvSpPr>
          <p:nvPr>
            <p:ph type="body" sz="quarter" idx="13"/>
          </p:nvPr>
        </p:nvSpPr>
        <p:spPr/>
        <p:txBody>
          <a:bodyPr/>
          <a:lstStyle/>
          <a:p>
            <a:endParaRPr lang="da-DK" dirty="0"/>
          </a:p>
        </p:txBody>
      </p:sp>
      <p:pic>
        <p:nvPicPr>
          <p:cNvPr id="8" name="Billede 7"/>
          <p:cNvPicPr>
            <a:picLocks noChangeAspect="1"/>
          </p:cNvPicPr>
          <p:nvPr/>
        </p:nvPicPr>
        <p:blipFill>
          <a:blip r:embed="rId3"/>
          <a:stretch>
            <a:fillRect/>
          </a:stretch>
        </p:blipFill>
        <p:spPr>
          <a:xfrm>
            <a:off x="6337919" y="1800000"/>
            <a:ext cx="2534582" cy="3617166"/>
          </a:xfrm>
          <a:prstGeom prst="rect">
            <a:avLst/>
          </a:prstGeom>
        </p:spPr>
      </p:pic>
      <p:sp>
        <p:nvSpPr>
          <p:cNvPr id="9"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smtClean="0"/>
              <a:t>Overvej, om der er emner, du kan markere i dine opslagsværker, så det er nemmere for dig at finde. Emner, som du ofte søger hjælp i forhold til. </a:t>
            </a:r>
          </a:p>
          <a:p>
            <a:endParaRPr lang="da-DK" sz="1600" dirty="0" smtClean="0"/>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3449060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Under 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1651443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Prøvens forløb</a:t>
            </a:r>
            <a:endParaRPr lang="da-DK" dirty="0"/>
          </a:p>
        </p:txBody>
      </p:sp>
      <p:sp>
        <p:nvSpPr>
          <p:cNvPr id="3" name="Pladsholder til indhold 2"/>
          <p:cNvSpPr>
            <a:spLocks noGrp="1"/>
          </p:cNvSpPr>
          <p:nvPr>
            <p:ph sz="half" idx="1"/>
          </p:nvPr>
        </p:nvSpPr>
        <p:spPr/>
        <p:txBody>
          <a:bodyPr/>
          <a:lstStyle/>
          <a:p>
            <a:r>
              <a:rPr lang="da-DK" dirty="0" smtClean="0"/>
              <a:t>Prøven varer samlet set 120 minutter. De 120 minutter er ca. fordelt på nedenstående måde:</a:t>
            </a:r>
          </a:p>
          <a:p>
            <a:r>
              <a:rPr lang="da-DK" dirty="0" smtClean="0"/>
              <a:t>Ca. 5-10 minutter – I trækker jeres prøveoplæg</a:t>
            </a:r>
          </a:p>
          <a:p>
            <a:r>
              <a:rPr lang="da-DK" dirty="0" smtClean="0"/>
              <a:t>Ca. 90 minutter – I arbejder med jeres prøveoplæg og er løbende i dialog med lærer og censor</a:t>
            </a:r>
          </a:p>
          <a:p>
            <a:r>
              <a:rPr lang="da-DK" dirty="0" smtClean="0"/>
              <a:t>Ca. 15-20 minutter – Lærer og censor voterer, og efterfølgende får I jeres karakter</a:t>
            </a:r>
          </a:p>
          <a:p>
            <a:endParaRPr lang="da-DK" dirty="0" smtClean="0"/>
          </a:p>
          <a:p>
            <a:endParaRPr lang="da-DK" dirty="0" smtClean="0"/>
          </a:p>
          <a:p>
            <a:endParaRPr lang="da-DK" dirty="0" smtClean="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27151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Gruppen trækker prøveoplæg</a:t>
            </a:r>
            <a:endParaRPr lang="da-DK" dirty="0"/>
          </a:p>
        </p:txBody>
      </p:sp>
      <p:sp>
        <p:nvSpPr>
          <p:cNvPr id="3" name="Pladsholder til indhold 2"/>
          <p:cNvSpPr>
            <a:spLocks noGrp="1"/>
          </p:cNvSpPr>
          <p:nvPr>
            <p:ph sz="half" idx="1"/>
          </p:nvPr>
        </p:nvSpPr>
        <p:spPr/>
        <p:txBody>
          <a:bodyPr/>
          <a:lstStyle/>
          <a:p>
            <a:r>
              <a:rPr lang="da-DK" dirty="0" smtClean="0"/>
              <a:t>Når I kommer ind i lokalet, skal I trække jeres </a:t>
            </a:r>
            <a:r>
              <a:rPr lang="da-DK" dirty="0"/>
              <a:t>prøveoplæg. </a:t>
            </a:r>
            <a:endParaRPr lang="da-DK" dirty="0" smtClean="0"/>
          </a:p>
          <a:p>
            <a:r>
              <a:rPr lang="da-DK" dirty="0" smtClean="0"/>
              <a:t>Når I har trukket prøveoplægget, viser jeres lærer jer, hvor I skal sidde henne. I må med det samme gå i gang med prøveoplægget. </a:t>
            </a:r>
            <a:endParaRPr lang="da-DK" dirty="0"/>
          </a:p>
          <a:p>
            <a:endParaRPr lang="da-DK" dirty="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24</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endParaRPr lang="da-DK" sz="1600" dirty="0" smtClean="0"/>
          </a:p>
          <a:p>
            <a:endParaRPr lang="da-DK" sz="1600" dirty="0"/>
          </a:p>
          <a:p>
            <a:endParaRPr lang="da-DK" sz="1600" dirty="0" smtClean="0"/>
          </a:p>
          <a:p>
            <a:endParaRPr lang="da-DK" sz="1600" dirty="0" smtClean="0"/>
          </a:p>
          <a:p>
            <a:endParaRPr lang="da-DK" sz="1600" dirty="0" smtClean="0"/>
          </a:p>
          <a:p>
            <a:endParaRPr lang="da-DK" sz="1600" dirty="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494830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 i et prøveoplæg</a:t>
            </a:r>
            <a:endParaRPr lang="da-DK" dirty="0"/>
          </a:p>
        </p:txBody>
      </p:sp>
      <p:sp>
        <p:nvSpPr>
          <p:cNvPr id="3" name="Pladsholder til indhold 2"/>
          <p:cNvSpPr>
            <a:spLocks noGrp="1"/>
          </p:cNvSpPr>
          <p:nvPr>
            <p:ph sz="half" idx="1"/>
          </p:nvPr>
        </p:nvSpPr>
        <p:spPr/>
        <p:txBody>
          <a:bodyPr/>
          <a:lstStyle/>
          <a:p>
            <a:r>
              <a:rPr lang="da-DK" dirty="0" smtClean="0"/>
              <a:t>Et prøveoplæg indeholder en eller flere problemstillinger, der lægger op til, at I skal problembehandle.</a:t>
            </a:r>
          </a:p>
          <a:p>
            <a:r>
              <a:rPr lang="da-DK" dirty="0" smtClean="0"/>
              <a:t>Problemstillingerne i prøveoplæggene kan være rent matematiske eller være problemstillinger i relation til en konkret kontekst.</a:t>
            </a:r>
          </a:p>
          <a:p>
            <a:r>
              <a:rPr lang="da-DK" dirty="0" smtClean="0"/>
              <a:t>Det </a:t>
            </a:r>
            <a:r>
              <a:rPr lang="da-DK" dirty="0"/>
              <a:t>er </a:t>
            </a:r>
            <a:r>
              <a:rPr lang="da-DK" dirty="0" smtClean="0"/>
              <a:t>vigtigt, </a:t>
            </a:r>
            <a:r>
              <a:rPr lang="da-DK" dirty="0"/>
              <a:t>at I når at arbejde med alle </a:t>
            </a:r>
            <a:r>
              <a:rPr lang="da-DK" dirty="0" smtClean="0"/>
              <a:t>problemstillingerne, </a:t>
            </a:r>
            <a:r>
              <a:rPr lang="da-DK" dirty="0"/>
              <a:t>der er i prøveoplægget</a:t>
            </a:r>
            <a:r>
              <a:rPr lang="da-DK" dirty="0" smtClean="0"/>
              <a:t>.</a:t>
            </a:r>
          </a:p>
          <a:p>
            <a:pPr marL="0" indent="0">
              <a:buNone/>
            </a:pPr>
            <a:endParaRPr lang="da-DK" dirty="0"/>
          </a:p>
          <a:p>
            <a:endParaRPr lang="da-DK" dirty="0" smtClean="0"/>
          </a:p>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7" name="Pladsholder til tekst 6"/>
          <p:cNvSpPr>
            <a:spLocks noGrp="1"/>
          </p:cNvSpPr>
          <p:nvPr>
            <p:ph type="body" sz="quarter" idx="13"/>
          </p:nvPr>
        </p:nvSpPr>
        <p:spPr/>
        <p:txBody>
          <a:bodyPr/>
          <a:lstStyle/>
          <a:p>
            <a:endParaRPr lang="da-DK"/>
          </a:p>
        </p:txBody>
      </p:sp>
      <p:sp>
        <p:nvSpPr>
          <p:cNvPr id="10" name="Pladsholder til indhold 3"/>
          <p:cNvSpPr txBox="1">
            <a:spLocks/>
          </p:cNvSpPr>
          <p:nvPr/>
        </p:nvSpPr>
        <p:spPr>
          <a:xfrm>
            <a:off x="9208545" y="1097280"/>
            <a:ext cx="2893807" cy="5220720"/>
          </a:xfrm>
          <a:prstGeom prst="rect">
            <a:avLst/>
          </a:prstGeom>
        </p:spPr>
        <p:txBody>
          <a:bodyPr vert="horz" lIns="0" tIns="0" rIns="0" bIns="0" rtlCol="0" anchor="b">
            <a:noAutofit/>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0" indent="0">
              <a:buFont typeface="Arial" panose="020B0604020202020204" pitchFamily="34" charset="0"/>
              <a:buNone/>
            </a:pPr>
            <a:endParaRPr lang="da-DK" sz="1600" b="1" dirty="0" smtClean="0"/>
          </a:p>
          <a:p>
            <a:pPr marL="0" indent="0">
              <a:buFont typeface="Arial" panose="020B0604020202020204" pitchFamily="34" charset="0"/>
              <a:buNone/>
            </a:pPr>
            <a:endParaRPr lang="da-DK" sz="1600" b="1" dirty="0" smtClean="0"/>
          </a:p>
          <a:p>
            <a:pPr marL="0" indent="0">
              <a:buFont typeface="Arial" panose="020B0604020202020204" pitchFamily="34" charset="0"/>
              <a:buNone/>
            </a:pPr>
            <a:r>
              <a:rPr lang="da-DK" sz="1600" b="1" dirty="0" smtClean="0"/>
              <a:t>God pointe:</a:t>
            </a:r>
          </a:p>
          <a:p>
            <a:r>
              <a:rPr lang="da-DK" sz="1600" dirty="0"/>
              <a:t>Prøveoplæggene kan indeholde bilag, så husk at </a:t>
            </a:r>
            <a:r>
              <a:rPr lang="da-DK" sz="1600" dirty="0" smtClean="0"/>
              <a:t>sikre jer, </a:t>
            </a:r>
            <a:r>
              <a:rPr lang="da-DK" sz="1600" dirty="0"/>
              <a:t>om der er bilag eller ej i Jeres </a:t>
            </a:r>
            <a:r>
              <a:rPr lang="da-DK" sz="1600" dirty="0" smtClean="0"/>
              <a:t>prøveoplæg</a:t>
            </a:r>
            <a:r>
              <a:rPr lang="da-DK" sz="1600" dirty="0"/>
              <a:t>.</a:t>
            </a:r>
          </a:p>
          <a:p>
            <a:endParaRPr lang="da-DK" sz="1600" dirty="0" smtClean="0"/>
          </a:p>
          <a:p>
            <a:endParaRPr lang="da-DK" sz="1600" dirty="0"/>
          </a:p>
          <a:p>
            <a:endParaRPr lang="da-DK" sz="1600" dirty="0" smtClean="0"/>
          </a:p>
          <a:p>
            <a:pPr marL="0" inden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smtClean="0"/>
          </a:p>
          <a:p>
            <a:pPr marL="0" indent="0">
              <a:buFont typeface="Arial" panose="020B0604020202020204" pitchFamily="34" charset="0"/>
              <a:buNone/>
            </a:pPr>
            <a:endParaRPr lang="da-DK" sz="1600" dirty="0"/>
          </a:p>
        </p:txBody>
      </p:sp>
    </p:spTree>
    <p:extLst>
      <p:ext uri="{BB962C8B-B14F-4D97-AF65-F5344CB8AC3E}">
        <p14:creationId xmlns:p14="http://schemas.microsoft.com/office/powerpoint/2010/main" val="235899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Prøvens videre forløb</a:t>
            </a:r>
            <a:endParaRPr lang="da-DK" dirty="0"/>
          </a:p>
        </p:txBody>
      </p:sp>
      <p:sp>
        <p:nvSpPr>
          <p:cNvPr id="3" name="Pladsholder til indhold 2"/>
          <p:cNvSpPr>
            <a:spLocks noGrp="1"/>
          </p:cNvSpPr>
          <p:nvPr>
            <p:ph sz="half" idx="1"/>
          </p:nvPr>
        </p:nvSpPr>
        <p:spPr/>
        <p:txBody>
          <a:bodyPr/>
          <a:lstStyle/>
          <a:p>
            <a:r>
              <a:rPr lang="da-DK" dirty="0" smtClean="0"/>
              <a:t>I har cirka 90 minutter til at komme så langt som muligt med jeres prøveoplæg. </a:t>
            </a:r>
          </a:p>
          <a:p>
            <a:r>
              <a:rPr lang="da-DK" dirty="0" smtClean="0"/>
              <a:t>Lærer og censor går løbende rundt i lokalet og taler med jer og de andre grupper.</a:t>
            </a:r>
          </a:p>
          <a:p>
            <a:r>
              <a:rPr lang="da-DK" dirty="0" smtClean="0"/>
              <a:t>Samtalerne er en dialog, hvor I løbende fortæller, hvad I har af overvejelser, og hvad I er kommet frem til. Lærer og censor kan også spørge ind.</a:t>
            </a:r>
          </a:p>
          <a:p>
            <a:r>
              <a:rPr lang="da-DK" dirty="0" smtClean="0"/>
              <a:t>Det er vigtigt, at I får svaret på alle spørgsmålene i prøveoplægget</a:t>
            </a: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26</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24300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Afgivelse af karakter</a:t>
            </a:r>
            <a:endParaRPr lang="da-DK" dirty="0"/>
          </a:p>
        </p:txBody>
      </p:sp>
      <p:sp>
        <p:nvSpPr>
          <p:cNvPr id="3" name="Pladsholder til indhold 2"/>
          <p:cNvSpPr>
            <a:spLocks noGrp="1"/>
          </p:cNvSpPr>
          <p:nvPr>
            <p:ph sz="half" idx="1"/>
          </p:nvPr>
        </p:nvSpPr>
        <p:spPr/>
        <p:txBody>
          <a:bodyPr/>
          <a:lstStyle/>
          <a:p>
            <a:r>
              <a:rPr lang="da-DK" dirty="0" smtClean="0"/>
              <a:t>N</a:t>
            </a:r>
            <a:r>
              <a:rPr lang="da-DK" dirty="0"/>
              <a:t>år prøven er </a:t>
            </a:r>
            <a:r>
              <a:rPr lang="da-DK" dirty="0" smtClean="0"/>
              <a:t>overstået, forlader I </a:t>
            </a:r>
            <a:r>
              <a:rPr lang="da-DK" dirty="0"/>
              <a:t>lokalet, og din lærer og censor drøfter præstationen og giver én karakter til hver elev. </a:t>
            </a:r>
          </a:p>
          <a:p>
            <a:r>
              <a:rPr lang="da-DK" dirty="0"/>
              <a:t>Når lærer og censor er enige om en karakter, bliver du/I kaldt ind i lokalet igen og modtager karakteren. </a:t>
            </a:r>
            <a:endParaRPr lang="da-DK" dirty="0" smtClean="0"/>
          </a:p>
          <a:p>
            <a:r>
              <a:rPr lang="da-DK" dirty="0" smtClean="0"/>
              <a:t>Din </a:t>
            </a:r>
            <a:r>
              <a:rPr lang="da-DK" dirty="0"/>
              <a:t>lærer giver en uddybende forklaring, der begrunder karakteren</a:t>
            </a:r>
            <a:r>
              <a:rPr lang="da-DK" dirty="0" smtClean="0"/>
              <a:t>. </a:t>
            </a:r>
          </a:p>
          <a:p>
            <a:r>
              <a:rPr lang="da-DK" dirty="0" smtClean="0"/>
              <a:t>I kan som gruppe vælge at få karakterne samlet eller hver for sig.</a:t>
            </a:r>
          </a:p>
          <a:p>
            <a:endParaRPr lang="da-DK" dirty="0"/>
          </a:p>
          <a:p>
            <a:endParaRPr lang="da-DK" dirty="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8"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2858839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bliver du prøvet i?</a:t>
            </a:r>
          </a:p>
        </p:txBody>
      </p:sp>
      <p:sp>
        <p:nvSpPr>
          <p:cNvPr id="3" name="Pladsholder til indhold 2"/>
          <p:cNvSpPr>
            <a:spLocks noGrp="1"/>
          </p:cNvSpPr>
          <p:nvPr>
            <p:ph sz="half" idx="1"/>
          </p:nvPr>
        </p:nvSpPr>
        <p:spPr/>
        <p:txBody>
          <a:bodyPr/>
          <a:lstStyle/>
          <a:p>
            <a:r>
              <a:rPr lang="da-DK" dirty="0" smtClean="0"/>
              <a:t>I den mundtlige prøve bliver du prøvet i de matematiske kompetencer, som kommer til udtryk gennem dine handlinger i situationer, hvor du anvender matematik. Det sker med hovedvægten på en eller flere af følgende matematiske kompetencer:</a:t>
            </a:r>
          </a:p>
          <a:p>
            <a:pPr lvl="1"/>
            <a:r>
              <a:rPr lang="da-DK" dirty="0" smtClean="0"/>
              <a:t>Problembehandlingskompetencen</a:t>
            </a:r>
          </a:p>
          <a:p>
            <a:pPr lvl="1"/>
            <a:r>
              <a:rPr lang="da-DK" dirty="0" smtClean="0"/>
              <a:t>Modelleringskompetencen</a:t>
            </a:r>
          </a:p>
          <a:p>
            <a:pPr lvl="1"/>
            <a:r>
              <a:rPr lang="da-DK" dirty="0" smtClean="0"/>
              <a:t>Ræsonnementskompetencen</a:t>
            </a:r>
          </a:p>
          <a:p>
            <a:pPr lvl="1"/>
            <a:r>
              <a:rPr lang="da-DK" dirty="0" smtClean="0"/>
              <a:t>Kommunikationskompetencen</a:t>
            </a:r>
          </a:p>
          <a:p>
            <a:pPr lvl="1"/>
            <a:r>
              <a:rPr lang="da-DK" dirty="0" smtClean="0"/>
              <a:t>Hjælpemiddelskompetencen</a:t>
            </a:r>
          </a:p>
          <a:p>
            <a:pPr lvl="1"/>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7" name="Pladsholder til tekst 6"/>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54528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bliver du vurderet</a:t>
            </a:r>
            <a:endParaRPr lang="da-DK" dirty="0"/>
          </a:p>
        </p:txBody>
      </p:sp>
      <p:sp>
        <p:nvSpPr>
          <p:cNvPr id="3" name="Pladsholder til indhold 2"/>
          <p:cNvSpPr>
            <a:spLocks noGrp="1"/>
          </p:cNvSpPr>
          <p:nvPr>
            <p:ph sz="half" idx="1"/>
          </p:nvPr>
        </p:nvSpPr>
        <p:spPr/>
        <p:txBody>
          <a:bodyPr/>
          <a:lstStyle/>
          <a:p>
            <a:r>
              <a:rPr lang="da-DK" dirty="0" smtClean="0"/>
              <a:t>Når du vurderes i de matematiske kompetencer, så betyder det, at du vurderes på, hvordan du handler i matematiske situationer. Det drejer sig altså om mere end blot at få et facit.</a:t>
            </a:r>
          </a:p>
          <a:p>
            <a:r>
              <a:rPr lang="da-DK" dirty="0" smtClean="0"/>
              <a:t>På næste slide kan du læse mere om de enkelte kompetencer, og hvad der vurderes på. </a:t>
            </a:r>
          </a:p>
          <a:p>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sp>
        <p:nvSpPr>
          <p:cNvPr id="7" name="Pladsholder til tekst 6"/>
          <p:cNvSpPr>
            <a:spLocks noGrp="1"/>
          </p:cNvSpPr>
          <p:nvPr>
            <p:ph type="body" sz="quarter" idx="13"/>
          </p:nvPr>
        </p:nvSpPr>
        <p:spPr/>
        <p:txBody>
          <a:bodyPr/>
          <a:lstStyle/>
          <a:p>
            <a:endParaRPr lang="da-DK" dirty="0"/>
          </a:p>
        </p:txBody>
      </p:sp>
    </p:spTree>
    <p:extLst>
      <p:ext uri="{BB962C8B-B14F-4D97-AF65-F5344CB8AC3E}">
        <p14:creationId xmlns:p14="http://schemas.microsoft.com/office/powerpoint/2010/main" val="1281592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a:xfrm>
            <a:off x="539747" y="500839"/>
            <a:ext cx="9259888" cy="934890"/>
          </a:xfrm>
        </p:spPr>
        <p:txBody>
          <a:bodyPr/>
          <a:lstStyle/>
          <a:p>
            <a:r>
              <a:rPr lang="da-DK" dirty="0" smtClean="0"/>
              <a:t>Mål og målgruppe</a:t>
            </a:r>
            <a:r>
              <a:rPr lang="da-DK" dirty="0"/>
              <a:t/>
            </a:r>
            <a:br>
              <a:rPr lang="da-DK" dirty="0"/>
            </a:br>
            <a:endParaRPr lang="en-GB" dirty="0"/>
          </a:p>
        </p:txBody>
      </p:sp>
      <p:sp>
        <p:nvSpPr>
          <p:cNvPr id="2" name="Pladsholder til indhold 1"/>
          <p:cNvSpPr>
            <a:spLocks noGrp="1"/>
          </p:cNvSpPr>
          <p:nvPr>
            <p:ph idx="1"/>
          </p:nvPr>
        </p:nvSpPr>
        <p:spPr>
          <a:xfrm>
            <a:off x="539747" y="1800000"/>
            <a:ext cx="11110913" cy="4518000"/>
          </a:xfrm>
        </p:spPr>
        <p:txBody>
          <a:bodyPr/>
          <a:lstStyle/>
          <a:p>
            <a:pPr marL="0" indent="0">
              <a:buNone/>
            </a:pPr>
            <a:r>
              <a:rPr lang="da-DK" sz="1800" b="1" dirty="0" smtClean="0"/>
              <a:t>Mål:</a:t>
            </a:r>
          </a:p>
          <a:p>
            <a:r>
              <a:rPr lang="da-DK" sz="1800" dirty="0" smtClean="0"/>
              <a:t>At gøre eleverne klar til den mundtlige prøve i matematik. </a:t>
            </a:r>
          </a:p>
          <a:p>
            <a:r>
              <a:rPr lang="da-DK" sz="1800" dirty="0" smtClean="0"/>
              <a:t>At give eleverne viden om prøvens opbygning.</a:t>
            </a:r>
          </a:p>
          <a:p>
            <a:r>
              <a:rPr lang="da-DK" sz="1800" dirty="0" smtClean="0"/>
              <a:t>At støtte eleverne i at tage kvalificerede valg i forbindelse med den mundtlige prøve.</a:t>
            </a:r>
          </a:p>
          <a:p>
            <a:pPr marL="0" indent="0">
              <a:buNone/>
            </a:pPr>
            <a:endParaRPr lang="da-DK" sz="1800" dirty="0"/>
          </a:p>
          <a:p>
            <a:pPr marL="0" indent="0">
              <a:buNone/>
            </a:pPr>
            <a:r>
              <a:rPr lang="da-DK" sz="1800" b="1" dirty="0" smtClean="0"/>
              <a:t>Målgruppen</a:t>
            </a:r>
          </a:p>
          <a:p>
            <a:r>
              <a:rPr lang="da-DK" sz="1800" dirty="0" smtClean="0"/>
              <a:t>Materialet er til elever </a:t>
            </a:r>
            <a:r>
              <a:rPr lang="da-DK" sz="1800" dirty="0"/>
              <a:t>i </a:t>
            </a:r>
            <a:r>
              <a:rPr lang="da-DK" sz="1800" dirty="0" smtClean="0"/>
              <a:t>udskolingen.</a:t>
            </a:r>
          </a:p>
          <a:p>
            <a:pPr marL="0" indent="0">
              <a:buNone/>
            </a:pPr>
            <a:endParaRPr lang="da-DK" sz="1800" dirty="0"/>
          </a:p>
          <a:p>
            <a:pPr marL="0" indent="0">
              <a:buNone/>
            </a:pPr>
            <a:endParaRPr lang="da-DK" sz="1800" dirty="0" smtClean="0"/>
          </a:p>
          <a:p>
            <a:pPr marL="0" indent="0">
              <a:buNone/>
            </a:pPr>
            <a:endParaRPr lang="da-DK" sz="1800" dirty="0"/>
          </a:p>
          <a:p>
            <a:pPr marL="0" indent="0">
              <a:buNone/>
            </a:pP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3</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841571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Sådan bliver du vurderet</a:t>
            </a: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30</a:t>
            </a:fld>
            <a:endParaRPr lang="da-DK" dirty="0"/>
          </a:p>
        </p:txBody>
      </p:sp>
      <p:graphicFrame>
        <p:nvGraphicFramePr>
          <p:cNvPr id="7" name="Pladsholder til indhold 6"/>
          <p:cNvGraphicFramePr>
            <a:graphicFrameLocks noGrp="1"/>
          </p:cNvGraphicFramePr>
          <p:nvPr>
            <p:ph sz="half" idx="1"/>
            <p:extLst>
              <p:ext uri="{D42A27DB-BD31-4B8C-83A1-F6EECF244321}">
                <p14:modId xmlns:p14="http://schemas.microsoft.com/office/powerpoint/2010/main" val="3919311127"/>
              </p:ext>
            </p:extLst>
          </p:nvPr>
        </p:nvGraphicFramePr>
        <p:xfrm>
          <a:off x="539750" y="1800225"/>
          <a:ext cx="8332790" cy="4846320"/>
        </p:xfrm>
        <a:graphic>
          <a:graphicData uri="http://schemas.openxmlformats.org/drawingml/2006/table">
            <a:tbl>
              <a:tblPr firstRow="1" bandRow="1">
                <a:tableStyleId>{69012ECD-51FC-41F1-AA8D-1B2483CD663E}</a:tableStyleId>
              </a:tblPr>
              <a:tblGrid>
                <a:gridCol w="1666558">
                  <a:extLst>
                    <a:ext uri="{9D8B030D-6E8A-4147-A177-3AD203B41FA5}">
                      <a16:colId xmlns:a16="http://schemas.microsoft.com/office/drawing/2014/main" val="3844690646"/>
                    </a:ext>
                  </a:extLst>
                </a:gridCol>
                <a:gridCol w="1666558">
                  <a:extLst>
                    <a:ext uri="{9D8B030D-6E8A-4147-A177-3AD203B41FA5}">
                      <a16:colId xmlns:a16="http://schemas.microsoft.com/office/drawing/2014/main" val="3642627282"/>
                    </a:ext>
                  </a:extLst>
                </a:gridCol>
                <a:gridCol w="1666558">
                  <a:extLst>
                    <a:ext uri="{9D8B030D-6E8A-4147-A177-3AD203B41FA5}">
                      <a16:colId xmlns:a16="http://schemas.microsoft.com/office/drawing/2014/main" val="4041181538"/>
                    </a:ext>
                  </a:extLst>
                </a:gridCol>
                <a:gridCol w="1666558">
                  <a:extLst>
                    <a:ext uri="{9D8B030D-6E8A-4147-A177-3AD203B41FA5}">
                      <a16:colId xmlns:a16="http://schemas.microsoft.com/office/drawing/2014/main" val="1277710823"/>
                    </a:ext>
                  </a:extLst>
                </a:gridCol>
                <a:gridCol w="1666558">
                  <a:extLst>
                    <a:ext uri="{9D8B030D-6E8A-4147-A177-3AD203B41FA5}">
                      <a16:colId xmlns:a16="http://schemas.microsoft.com/office/drawing/2014/main" val="694133448"/>
                    </a:ext>
                  </a:extLst>
                </a:gridCol>
              </a:tblGrid>
              <a:tr h="370840">
                <a:tc>
                  <a:txBody>
                    <a:bodyPr/>
                    <a:lstStyle/>
                    <a:p>
                      <a:r>
                        <a:rPr lang="da-DK" sz="1200" dirty="0" smtClean="0"/>
                        <a:t>Problembehand-</a:t>
                      </a:r>
                    </a:p>
                    <a:p>
                      <a:r>
                        <a:rPr lang="da-DK" sz="1200" dirty="0" smtClean="0"/>
                        <a:t>lingskompetence </a:t>
                      </a:r>
                      <a:endParaRPr lang="da-DK" sz="1200" dirty="0"/>
                    </a:p>
                  </a:txBody>
                  <a:tcPr/>
                </a:tc>
                <a:tc>
                  <a:txBody>
                    <a:bodyPr/>
                    <a:lstStyle/>
                    <a:p>
                      <a:r>
                        <a:rPr lang="da-DK" sz="1200" dirty="0" smtClean="0"/>
                        <a:t>Modellerings-</a:t>
                      </a:r>
                    </a:p>
                    <a:p>
                      <a:r>
                        <a:rPr lang="da-DK" sz="1200" dirty="0" smtClean="0"/>
                        <a:t>kompetence </a:t>
                      </a:r>
                      <a:endParaRPr lang="da-DK" sz="1200" dirty="0"/>
                    </a:p>
                  </a:txBody>
                  <a:tcPr/>
                </a:tc>
                <a:tc>
                  <a:txBody>
                    <a:bodyPr/>
                    <a:lstStyle/>
                    <a:p>
                      <a:r>
                        <a:rPr lang="da-DK" sz="1200" dirty="0" smtClean="0"/>
                        <a:t>Ræsonnements-</a:t>
                      </a:r>
                    </a:p>
                    <a:p>
                      <a:r>
                        <a:rPr lang="da-DK" sz="1200" dirty="0" smtClean="0"/>
                        <a:t>kompetence </a:t>
                      </a:r>
                      <a:endParaRPr lang="da-DK" sz="1200" dirty="0"/>
                    </a:p>
                  </a:txBody>
                  <a:tcPr/>
                </a:tc>
                <a:tc>
                  <a:txBody>
                    <a:bodyPr/>
                    <a:lstStyle/>
                    <a:p>
                      <a:r>
                        <a:rPr lang="da-DK" sz="1200" dirty="0" smtClean="0"/>
                        <a:t>Kommunikati-onskompetence</a:t>
                      </a:r>
                      <a:endParaRPr lang="da-DK" sz="1200" dirty="0"/>
                    </a:p>
                  </a:txBody>
                  <a:tcPr/>
                </a:tc>
                <a:tc>
                  <a:txBody>
                    <a:bodyPr/>
                    <a:lstStyle/>
                    <a:p>
                      <a:r>
                        <a:rPr lang="da-DK" sz="1200" dirty="0" smtClean="0"/>
                        <a:t>Hjælpemiddel-kompetence</a:t>
                      </a:r>
                      <a:endParaRPr lang="da-DK" sz="1200" dirty="0"/>
                    </a:p>
                  </a:txBody>
                  <a:tcPr/>
                </a:tc>
                <a:extLst>
                  <a:ext uri="{0D108BD9-81ED-4DB2-BD59-A6C34878D82A}">
                    <a16:rowId xmlns:a16="http://schemas.microsoft.com/office/drawing/2014/main" val="2167102613"/>
                  </a:ext>
                </a:extLst>
              </a:tr>
              <a:tr h="370840">
                <a:tc>
                  <a:txBody>
                    <a:bodyPr/>
                    <a:lstStyle/>
                    <a:p>
                      <a:r>
                        <a:rPr lang="da-DK" sz="1200" dirty="0" smtClean="0"/>
                        <a:t>Kan eleven forholde sig til de matematiske problemer?</a:t>
                      </a:r>
                      <a:endParaRPr lang="da-DK" sz="1200" dirty="0"/>
                    </a:p>
                  </a:txBody>
                  <a:tcPr/>
                </a:tc>
                <a:tc>
                  <a:txBody>
                    <a:bodyPr/>
                    <a:lstStyle/>
                    <a:p>
                      <a:r>
                        <a:rPr lang="da-DK" sz="1200" dirty="0" smtClean="0"/>
                        <a:t>Kan eleven opstille en matematisk model, der kan bruges i forbindelse med problemstillingen?</a:t>
                      </a:r>
                      <a:endParaRPr lang="da-DK" sz="1200" dirty="0"/>
                    </a:p>
                  </a:txBody>
                  <a:tcPr/>
                </a:tc>
                <a:tc>
                  <a:txBody>
                    <a:bodyPr/>
                    <a:lstStyle/>
                    <a:p>
                      <a:r>
                        <a:rPr lang="da-DK" sz="1200" dirty="0" smtClean="0"/>
                        <a:t>Kan eleven gennemføre ræsonnementer med præmisser, argumenter og konklusion? </a:t>
                      </a:r>
                      <a:endParaRPr lang="da-DK" sz="1200" dirty="0"/>
                    </a:p>
                  </a:txBody>
                  <a:tcPr/>
                </a:tc>
                <a:tc>
                  <a:txBody>
                    <a:bodyPr/>
                    <a:lstStyle/>
                    <a:p>
                      <a:r>
                        <a:rPr lang="da-DK" sz="1200" dirty="0" smtClean="0"/>
                        <a:t>Kan eleven indgå i en faglig dialog med lærer/censor og med sin gruppe? </a:t>
                      </a:r>
                      <a:endParaRPr lang="da-DK" sz="1200" dirty="0"/>
                    </a:p>
                  </a:txBody>
                  <a:tcPr/>
                </a:tc>
                <a:tc>
                  <a:txBody>
                    <a:bodyPr/>
                    <a:lstStyle/>
                    <a:p>
                      <a:r>
                        <a:rPr lang="da-DK" sz="1200" dirty="0" smtClean="0"/>
                        <a:t>Kan eleven bruge relevante hjælpemidler og bruge dem på en hensigtsmæssig måde? </a:t>
                      </a:r>
                      <a:endParaRPr lang="da-DK" sz="1200" dirty="0"/>
                    </a:p>
                  </a:txBody>
                  <a:tcPr/>
                </a:tc>
                <a:extLst>
                  <a:ext uri="{0D108BD9-81ED-4DB2-BD59-A6C34878D82A}">
                    <a16:rowId xmlns:a16="http://schemas.microsoft.com/office/drawing/2014/main" val="2150039379"/>
                  </a:ext>
                </a:extLst>
              </a:tr>
              <a:tr h="370840">
                <a:tc>
                  <a:txBody>
                    <a:bodyPr/>
                    <a:lstStyle/>
                    <a:p>
                      <a:pPr marL="171450" indent="-171450">
                        <a:buFont typeface="Arial" panose="020B0604020202020204" pitchFamily="34" charset="0"/>
                        <a:buChar char="•"/>
                      </a:pPr>
                      <a:r>
                        <a:rPr lang="da-DK" sz="1200" dirty="0" smtClean="0"/>
                        <a:t>Har eleven en løsningsstrategi, og kan eleven løse problemet?</a:t>
                      </a:r>
                    </a:p>
                    <a:p>
                      <a:pPr marL="171450" indent="-171450">
                        <a:buFont typeface="Arial" panose="020B0604020202020204" pitchFamily="34" charset="0"/>
                        <a:buChar char="•"/>
                      </a:pPr>
                      <a:r>
                        <a:rPr lang="da-DK" sz="1200" dirty="0" smtClean="0"/>
                        <a:t>Gennemfører eleven en matematisk undersøgelse? </a:t>
                      </a:r>
                    </a:p>
                    <a:p>
                      <a:pPr marL="171450" indent="-171450">
                        <a:buFont typeface="Arial" panose="020B0604020202020204" pitchFamily="34" charset="0"/>
                        <a:buChar char="•"/>
                      </a:pPr>
                      <a:r>
                        <a:rPr lang="da-DK" sz="1200" dirty="0" smtClean="0"/>
                        <a:t>Opstiller eleven eventuelt selv et matematisk problem? </a:t>
                      </a:r>
                      <a:endParaRPr lang="da-DK" sz="1200" dirty="0"/>
                    </a:p>
                  </a:txBody>
                  <a:tcPr/>
                </a:tc>
                <a:tc>
                  <a:txBody>
                    <a:bodyPr/>
                    <a:lstStyle/>
                    <a:p>
                      <a:pPr marL="171450" indent="-171450">
                        <a:buFont typeface="Arial" panose="020B0604020202020204" pitchFamily="34" charset="0"/>
                        <a:buChar char="•"/>
                      </a:pPr>
                      <a:r>
                        <a:rPr lang="da-DK" sz="1200" dirty="0" smtClean="0"/>
                        <a:t>Kan eleven udarbejde en matematisk løsning med brug af modellen?  </a:t>
                      </a:r>
                    </a:p>
                    <a:p>
                      <a:pPr marL="171450" indent="-171450">
                        <a:buFont typeface="Arial" panose="020B0604020202020204" pitchFamily="34" charset="0"/>
                        <a:buChar char="•"/>
                      </a:pPr>
                      <a:r>
                        <a:rPr lang="da-DK" sz="1200" dirty="0" smtClean="0"/>
                        <a:t>Kan eleven analysere sine resultater i forhold til problemstillingen? </a:t>
                      </a:r>
                    </a:p>
                    <a:p>
                      <a:pPr marL="171450" indent="-171450">
                        <a:buFont typeface="Arial" panose="020B0604020202020204" pitchFamily="34" charset="0"/>
                        <a:buChar char="•"/>
                      </a:pPr>
                      <a:r>
                        <a:rPr lang="da-DK" sz="1200" dirty="0" smtClean="0"/>
                        <a:t>Kan eleven forholde sig kritisk til egne og andres modeller? </a:t>
                      </a:r>
                      <a:endParaRPr lang="da-DK" sz="1200" dirty="0"/>
                    </a:p>
                  </a:txBody>
                  <a:tcPr/>
                </a:tc>
                <a:tc>
                  <a:txBody>
                    <a:bodyPr/>
                    <a:lstStyle/>
                    <a:p>
                      <a:pPr marL="171450" indent="-171450">
                        <a:buFont typeface="Arial" panose="020B0604020202020204" pitchFamily="34" charset="0"/>
                        <a:buChar char="•"/>
                      </a:pPr>
                      <a:r>
                        <a:rPr lang="da-DK" sz="1200" dirty="0" smtClean="0"/>
                        <a:t>Kan eleven forholde sig kritisk til egne og andres ræsonnementer? </a:t>
                      </a:r>
                    </a:p>
                    <a:p>
                      <a:pPr marL="171450" indent="-171450">
                        <a:buFont typeface="Arial" panose="020B0604020202020204" pitchFamily="34" charset="0"/>
                        <a:buChar char="•"/>
                      </a:pPr>
                      <a:r>
                        <a:rPr lang="da-DK" sz="1200" dirty="0" smtClean="0"/>
                        <a:t>Bruger eleven ræsonnementer frem for påstande? </a:t>
                      </a:r>
                    </a:p>
                    <a:p>
                      <a:pPr marL="171450" indent="-171450">
                        <a:buFont typeface="Arial" panose="020B0604020202020204" pitchFamily="34" charset="0"/>
                        <a:buChar char="•"/>
                      </a:pPr>
                      <a:r>
                        <a:rPr lang="da-DK" sz="1200" dirty="0" smtClean="0"/>
                        <a:t>Kan eleven gennemføre et enkelt matematisk bevis? </a:t>
                      </a:r>
                      <a:endParaRPr lang="da-DK" sz="1200" dirty="0"/>
                    </a:p>
                  </a:txBody>
                  <a:tcPr/>
                </a:tc>
                <a:tc>
                  <a:txBody>
                    <a:bodyPr/>
                    <a:lstStyle/>
                    <a:p>
                      <a:pPr marL="171450" indent="-171450">
                        <a:buFont typeface="Arial" panose="020B0604020202020204" pitchFamily="34" charset="0"/>
                        <a:buChar char="•"/>
                      </a:pPr>
                      <a:r>
                        <a:rPr lang="da-DK" sz="1200" dirty="0" smtClean="0"/>
                        <a:t>Kan eleven indgå i en faglig dialog med lærer/censor og med sin gruppe? </a:t>
                      </a:r>
                    </a:p>
                    <a:p>
                      <a:pPr marL="171450" indent="-171450">
                        <a:buFont typeface="Arial" panose="020B0604020202020204" pitchFamily="34" charset="0"/>
                        <a:buChar char="•"/>
                      </a:pPr>
                      <a:r>
                        <a:rPr lang="da-DK" sz="1200" dirty="0" smtClean="0"/>
                        <a:t>Kan eleven fremlægge sit arbejde med præcision, brug af fagsprog, vekslen mellem dagligt og matematisk sprog?</a:t>
                      </a:r>
                      <a:endParaRPr lang="da-DK" sz="1200" dirty="0"/>
                    </a:p>
                  </a:txBody>
                  <a:tcPr/>
                </a:tc>
                <a:tc>
                  <a:txBody>
                    <a:bodyPr/>
                    <a:lstStyle/>
                    <a:p>
                      <a:pPr marL="171450" indent="-171450">
                        <a:buFont typeface="Arial" panose="020B0604020202020204" pitchFamily="34" charset="0"/>
                        <a:buChar char="•"/>
                      </a:pPr>
                      <a:r>
                        <a:rPr lang="da-DK" sz="1200" dirty="0" smtClean="0"/>
                        <a:t>Kan eleven vurdere, hvilket hjælpemiddel som er hensigtsmæssigt i situationen?  </a:t>
                      </a:r>
                    </a:p>
                    <a:p>
                      <a:pPr marL="171450" indent="-171450">
                        <a:buFont typeface="Arial" panose="020B0604020202020204" pitchFamily="34" charset="0"/>
                        <a:buChar char="•"/>
                      </a:pPr>
                      <a:r>
                        <a:rPr lang="da-DK" sz="1200" dirty="0" smtClean="0"/>
                        <a:t>Bruger eleven sikkert forskellige former for hjælpemidler?  </a:t>
                      </a:r>
                    </a:p>
                    <a:p>
                      <a:pPr marL="171450" indent="-171450">
                        <a:buFont typeface="Arial" panose="020B0604020202020204" pitchFamily="34" charset="0"/>
                        <a:buChar char="•"/>
                      </a:pPr>
                      <a:r>
                        <a:rPr lang="da-DK" sz="1200" dirty="0" smtClean="0"/>
                        <a:t>Kan eleven vurdere resultater fremkommet på baggrund af hjælpemidler? </a:t>
                      </a:r>
                      <a:endParaRPr lang="da-DK" sz="1200" dirty="0"/>
                    </a:p>
                  </a:txBody>
                  <a:tcPr/>
                </a:tc>
                <a:extLst>
                  <a:ext uri="{0D108BD9-81ED-4DB2-BD59-A6C34878D82A}">
                    <a16:rowId xmlns:a16="http://schemas.microsoft.com/office/drawing/2014/main" val="1356061563"/>
                  </a:ext>
                </a:extLst>
              </a:tr>
            </a:tbl>
          </a:graphicData>
        </a:graphic>
      </p:graphicFrame>
    </p:spTree>
    <p:extLst>
      <p:ext uri="{BB962C8B-B14F-4D97-AF65-F5344CB8AC3E}">
        <p14:creationId xmlns:p14="http://schemas.microsoft.com/office/powerpoint/2010/main" val="1665144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911077" cy="1692000"/>
          </a:xfrm>
        </p:spPr>
        <p:txBody>
          <a:bodyPr/>
          <a:lstStyle/>
          <a:p>
            <a:r>
              <a:rPr lang="da-DK" dirty="0"/>
              <a:t>God </a:t>
            </a:r>
            <a:r>
              <a:rPr lang="da-DK" dirty="0" smtClean="0"/>
              <a:t>arbejdslyst og </a:t>
            </a:r>
            <a:r>
              <a:rPr lang="da-DK" dirty="0"/>
              <a:t>god fornøjelse med </a:t>
            </a:r>
            <a:r>
              <a:rPr lang="da-DK" dirty="0" smtClean="0"/>
              <a:t>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31</a:t>
            </a:fld>
            <a:endParaRPr lang="da-DK" dirty="0"/>
          </a:p>
        </p:txBody>
      </p:sp>
    </p:spTree>
    <p:extLst>
      <p:ext uri="{BB962C8B-B14F-4D97-AF65-F5344CB8AC3E}">
        <p14:creationId xmlns:p14="http://schemas.microsoft.com/office/powerpoint/2010/main" val="3387442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9257395" cy="1692000"/>
          </a:xfrm>
        </p:spPr>
        <p:txBody>
          <a:bodyPr/>
          <a:lstStyle/>
          <a:p>
            <a:r>
              <a:rPr lang="da-DK" dirty="0" smtClean="0"/>
              <a:t>Matematikfaglig inspiration til din undervisning om </a:t>
            </a:r>
            <a:r>
              <a:rPr lang="da-DK" dirty="0"/>
              <a:t>d</a:t>
            </a:r>
            <a:r>
              <a:rPr lang="da-DK" dirty="0" smtClean="0"/>
              <a:t>e matematiske kompetencer</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32</a:t>
            </a:fld>
            <a:endParaRPr lang="da-DK" dirty="0"/>
          </a:p>
        </p:txBody>
      </p:sp>
    </p:spTree>
    <p:extLst>
      <p:ext uri="{BB962C8B-B14F-4D97-AF65-F5344CB8AC3E}">
        <p14:creationId xmlns:p14="http://schemas.microsoft.com/office/powerpoint/2010/main" val="892629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Problembehandlingskompetencen</a:t>
            </a:r>
            <a:endParaRPr lang="da-DK" dirty="0"/>
          </a:p>
        </p:txBody>
      </p:sp>
      <p:sp>
        <p:nvSpPr>
          <p:cNvPr id="3" name="Pladsholder til indhold 2"/>
          <p:cNvSpPr>
            <a:spLocks noGrp="1"/>
          </p:cNvSpPr>
          <p:nvPr>
            <p:ph sz="half" idx="1"/>
          </p:nvPr>
        </p:nvSpPr>
        <p:spPr/>
        <p:txBody>
          <a:bodyPr/>
          <a:lstStyle/>
          <a:p>
            <a:pPr marL="0" indent="0">
              <a:buNone/>
            </a:pPr>
            <a:r>
              <a:rPr lang="da-DK" dirty="0"/>
              <a:t>At have kompetence i problembehandling betyder, at man kan opstille og løse matematiske problemer, som man ikke umiddelbart har en løsningsmetode til.</a:t>
            </a:r>
          </a:p>
          <a:p>
            <a:pPr marL="0" indent="0">
              <a:buNone/>
            </a:pPr>
            <a:endParaRPr lang="da-DK" dirty="0"/>
          </a:p>
        </p:txBody>
      </p:sp>
      <p:pic>
        <p:nvPicPr>
          <p:cNvPr id="9" name="Pladsholder til indhold 8"/>
          <p:cNvPicPr>
            <a:picLocks noGrp="1" noChangeAspect="1"/>
          </p:cNvPicPr>
          <p:nvPr>
            <p:ph sz="half" idx="2"/>
          </p:nvPr>
        </p:nvPicPr>
        <p:blipFill>
          <a:blip r:embed="rId2"/>
          <a:stretch>
            <a:fillRect/>
          </a:stretch>
        </p:blipFill>
        <p:spPr>
          <a:xfrm>
            <a:off x="6186117" y="1871558"/>
            <a:ext cx="5441467" cy="3873586"/>
          </a:xfrm>
          <a:prstGeom prst="rect">
            <a:avLst/>
          </a:prstGeom>
        </p:spPr>
      </p:pic>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33</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734761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Du kan sammenligne løsningen af et matematisk problem med en skattejagt</a:t>
            </a:r>
            <a:endParaRPr lang="da-DK" dirty="0"/>
          </a:p>
        </p:txBody>
      </p:sp>
      <p:sp>
        <p:nvSpPr>
          <p:cNvPr id="3" name="Pladsholder til indhold 2"/>
          <p:cNvSpPr>
            <a:spLocks noGrp="1"/>
          </p:cNvSpPr>
          <p:nvPr>
            <p:ph sz="half" idx="1"/>
          </p:nvPr>
        </p:nvSpPr>
        <p:spPr>
          <a:xfrm>
            <a:off x="539749" y="1800000"/>
            <a:ext cx="5955180" cy="4518000"/>
          </a:xfrm>
        </p:spPr>
        <p:txBody>
          <a:bodyPr/>
          <a:lstStyle/>
          <a:p>
            <a:pPr marL="0" indent="0">
              <a:buNone/>
            </a:pPr>
            <a:r>
              <a:rPr lang="da-DK" b="1" dirty="0"/>
              <a:t>Problembehandling</a:t>
            </a:r>
          </a:p>
          <a:p>
            <a:pPr marL="0" indent="0">
              <a:buNone/>
            </a:pPr>
            <a:r>
              <a:rPr lang="da-DK" dirty="0" smtClean="0"/>
              <a:t>Du får </a:t>
            </a:r>
            <a:r>
              <a:rPr lang="da-DK" dirty="0"/>
              <a:t>en opgave, og </a:t>
            </a:r>
            <a:r>
              <a:rPr lang="da-DK" dirty="0" smtClean="0"/>
              <a:t>du </a:t>
            </a:r>
            <a:r>
              <a:rPr lang="da-DK" dirty="0"/>
              <a:t>ved, at der er en løsning.</a:t>
            </a:r>
          </a:p>
          <a:p>
            <a:r>
              <a:rPr lang="da-DK" sz="1800" i="1" dirty="0">
                <a:solidFill>
                  <a:schemeClr val="accent1">
                    <a:lumMod val="75000"/>
                  </a:schemeClr>
                </a:solidFill>
              </a:rPr>
              <a:t>Hvilken </a:t>
            </a:r>
            <a:r>
              <a:rPr lang="da-DK" sz="1800" i="1" dirty="0" smtClean="0">
                <a:solidFill>
                  <a:schemeClr val="accent1">
                    <a:lumMod val="75000"/>
                  </a:schemeClr>
                </a:solidFill>
              </a:rPr>
              <a:t>vej, </a:t>
            </a:r>
            <a:r>
              <a:rPr lang="da-DK" sz="1800" i="1" dirty="0">
                <a:solidFill>
                  <a:schemeClr val="accent1">
                    <a:lumMod val="75000"/>
                  </a:schemeClr>
                </a:solidFill>
              </a:rPr>
              <a:t>skal du gå?</a:t>
            </a:r>
          </a:p>
          <a:p>
            <a:r>
              <a:rPr lang="da-DK" sz="1800" i="1" dirty="0">
                <a:solidFill>
                  <a:schemeClr val="accent1">
                    <a:lumMod val="75000"/>
                  </a:schemeClr>
                </a:solidFill>
              </a:rPr>
              <a:t>Måske er vejen slet ikke på kortet?</a:t>
            </a:r>
          </a:p>
          <a:p>
            <a:r>
              <a:rPr lang="da-DK" sz="1800" i="1" dirty="0">
                <a:solidFill>
                  <a:schemeClr val="accent1">
                    <a:lumMod val="75000"/>
                  </a:schemeClr>
                </a:solidFill>
              </a:rPr>
              <a:t>Måske vælger du den forkerte vej?</a:t>
            </a:r>
          </a:p>
          <a:p>
            <a:r>
              <a:rPr lang="da-DK" sz="1800" i="1" dirty="0">
                <a:solidFill>
                  <a:schemeClr val="accent1">
                    <a:lumMod val="75000"/>
                  </a:schemeClr>
                </a:solidFill>
              </a:rPr>
              <a:t>Måske vælger du en lang omvej?</a:t>
            </a:r>
          </a:p>
          <a:p>
            <a:r>
              <a:rPr lang="da-DK" sz="1800" i="1" dirty="0">
                <a:solidFill>
                  <a:schemeClr val="accent1">
                    <a:lumMod val="75000"/>
                  </a:schemeClr>
                </a:solidFill>
              </a:rPr>
              <a:t>Måske finder du den direkte vej?</a:t>
            </a:r>
          </a:p>
          <a:p>
            <a:pPr marL="0" indent="0">
              <a:buNone/>
            </a:pPr>
            <a:r>
              <a:rPr lang="da-DK" dirty="0"/>
              <a:t>Problembehandling kræver </a:t>
            </a:r>
            <a:r>
              <a:rPr lang="da-DK" dirty="0" smtClean="0"/>
              <a:t>tålmodighed af dig, </a:t>
            </a:r>
            <a:r>
              <a:rPr lang="da-DK" dirty="0"/>
              <a:t>og du skal kunne håndtere frustration</a:t>
            </a:r>
            <a:r>
              <a:rPr lang="da-DK" dirty="0" smtClean="0"/>
              <a:t>. </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34</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2" name="Pladsholder til indhold 11"/>
          <p:cNvPicPr>
            <a:picLocks noGrp="1" noChangeAspect="1"/>
          </p:cNvPicPr>
          <p:nvPr>
            <p:ph sz="half" idx="2"/>
          </p:nvPr>
        </p:nvPicPr>
        <p:blipFill>
          <a:blip r:embed="rId3"/>
          <a:stretch>
            <a:fillRect/>
          </a:stretch>
        </p:blipFill>
        <p:spPr>
          <a:xfrm>
            <a:off x="6632322" y="1869121"/>
            <a:ext cx="3872519" cy="3881610"/>
          </a:xfrm>
          <a:prstGeom prst="rect">
            <a:avLst/>
          </a:prstGeom>
        </p:spPr>
      </p:pic>
    </p:spTree>
    <p:extLst>
      <p:ext uri="{BB962C8B-B14F-4D97-AF65-F5344CB8AC3E}">
        <p14:creationId xmlns:p14="http://schemas.microsoft.com/office/powerpoint/2010/main" val="4116612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Redskaber der kan understøtte </a:t>
            </a:r>
            <a:r>
              <a:rPr lang="da-DK" dirty="0" smtClean="0"/>
              <a:t>problembehandling</a:t>
            </a:r>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35</a:t>
            </a:fld>
            <a:endParaRPr lang="da-DK" dirty="0"/>
          </a:p>
        </p:txBody>
      </p:sp>
      <p:sp>
        <p:nvSpPr>
          <p:cNvPr id="10" name="Pladsholder til tekst 9"/>
          <p:cNvSpPr>
            <a:spLocks noGrp="1"/>
          </p:cNvSpPr>
          <p:nvPr>
            <p:ph type="body" sz="quarter" idx="14"/>
          </p:nvPr>
        </p:nvSpPr>
        <p:spPr/>
        <p:txBody>
          <a:bodyPr/>
          <a:lstStyle/>
          <a:p>
            <a:endParaRPr lang="da-DK"/>
          </a:p>
        </p:txBody>
      </p:sp>
      <p:sp>
        <p:nvSpPr>
          <p:cNvPr id="11" name="Pladsholder til tekst 10"/>
          <p:cNvSpPr>
            <a:spLocks noGrp="1"/>
          </p:cNvSpPr>
          <p:nvPr>
            <p:ph type="body" sz="quarter" idx="15"/>
          </p:nvPr>
        </p:nvSpPr>
        <p:spPr/>
        <p:txBody>
          <a:bodyPr/>
          <a:lstStyle/>
          <a:p>
            <a:endParaRPr lang="da-DK"/>
          </a:p>
        </p:txBody>
      </p:sp>
      <p:pic>
        <p:nvPicPr>
          <p:cNvPr id="9" name="Pladsholder til indhold 10"/>
          <p:cNvPicPr>
            <a:picLocks noChangeAspect="1"/>
          </p:cNvPicPr>
          <p:nvPr/>
        </p:nvPicPr>
        <p:blipFill>
          <a:blip r:embed="rId3"/>
          <a:stretch>
            <a:fillRect/>
          </a:stretch>
        </p:blipFill>
        <p:spPr>
          <a:xfrm>
            <a:off x="4333472" y="1660153"/>
            <a:ext cx="1607667" cy="4772167"/>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699" y="1679791"/>
            <a:ext cx="5324090" cy="4736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ladsholder til indhold 8"/>
          <p:cNvPicPr>
            <a:picLocks noGrp="1" noChangeAspect="1"/>
          </p:cNvPicPr>
          <p:nvPr>
            <p:ph sz="half" idx="1"/>
          </p:nvPr>
        </p:nvPicPr>
        <p:blipFill>
          <a:blip r:embed="rId5"/>
          <a:stretch>
            <a:fillRect/>
          </a:stretch>
        </p:blipFill>
        <p:spPr>
          <a:xfrm>
            <a:off x="328844" y="1660153"/>
            <a:ext cx="3878515" cy="3843885"/>
          </a:xfrm>
          <a:prstGeom prst="rect">
            <a:avLst/>
          </a:prstGeom>
          <a:ln>
            <a:noFill/>
          </a:ln>
          <a:effectLst>
            <a:outerShdw blurRad="292100" dist="139700" dir="2700000" algn="tl" rotWithShape="0">
              <a:srgbClr val="333333">
                <a:alpha val="65000"/>
              </a:srgbClr>
            </a:outerShdw>
          </a:effectLst>
        </p:spPr>
      </p:pic>
      <p:sp>
        <p:nvSpPr>
          <p:cNvPr id="15" name="Tekstfelt 14"/>
          <p:cNvSpPr txBox="1"/>
          <p:nvPr/>
        </p:nvSpPr>
        <p:spPr>
          <a:xfrm rot="20588360">
            <a:off x="1903935" y="5284075"/>
            <a:ext cx="3225242" cy="553998"/>
          </a:xfrm>
          <a:prstGeom prst="rect">
            <a:avLst/>
          </a:prstGeom>
          <a:noFill/>
        </p:spPr>
        <p:txBody>
          <a:bodyPr wrap="none" lIns="0" tIns="0" rIns="0" bIns="0" rtlCol="0">
            <a:spAutoFit/>
          </a:bodyPr>
          <a:lstStyle/>
          <a:p>
            <a:r>
              <a:rPr lang="da-DK" sz="3600" dirty="0" smtClean="0">
                <a:solidFill>
                  <a:srgbClr val="FF0000"/>
                </a:solidFill>
              </a:rPr>
              <a:t>Eksempler     </a:t>
            </a:r>
          </a:p>
        </p:txBody>
      </p:sp>
    </p:spTree>
    <p:extLst>
      <p:ext uri="{BB962C8B-B14F-4D97-AF65-F5344CB8AC3E}">
        <p14:creationId xmlns:p14="http://schemas.microsoft.com/office/powerpoint/2010/main" val="3818834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Modelleringskompetencen</a:t>
            </a:r>
            <a:endParaRPr lang="da-DK" dirty="0"/>
          </a:p>
        </p:txBody>
      </p:sp>
      <p:sp>
        <p:nvSpPr>
          <p:cNvPr id="3" name="Pladsholder til indhold 2"/>
          <p:cNvSpPr>
            <a:spLocks noGrp="1"/>
          </p:cNvSpPr>
          <p:nvPr>
            <p:ph sz="half" idx="1"/>
          </p:nvPr>
        </p:nvSpPr>
        <p:spPr/>
        <p:txBody>
          <a:bodyPr/>
          <a:lstStyle/>
          <a:p>
            <a:pPr marL="0" indent="0">
              <a:buNone/>
            </a:pPr>
            <a:r>
              <a:rPr lang="da-DK" dirty="0"/>
              <a:t>Modellering handler om processer, hvor man anvender matematik til at beskrive situationer og løse problemer fra verden omkring os. </a:t>
            </a:r>
            <a:endParaRPr lang="da-DK" dirty="0" smtClean="0"/>
          </a:p>
          <a:p>
            <a:pPr marL="0" indent="0">
              <a:buNone/>
            </a:pPr>
            <a:r>
              <a:rPr lang="da-DK" dirty="0" smtClean="0"/>
              <a:t>At </a:t>
            </a:r>
            <a:r>
              <a:rPr lang="da-DK" dirty="0"/>
              <a:t>have kompetence i modellering betyder, at man kan opstille og vurdere matematiske modeller.</a:t>
            </a:r>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982365" y="1799750"/>
            <a:ext cx="5668298" cy="286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dsholder til tekst 7"/>
          <p:cNvSpPr>
            <a:spLocks noGrp="1"/>
          </p:cNvSpPr>
          <p:nvPr>
            <p:ph type="body" sz="quarter" idx="14"/>
          </p:nvPr>
        </p:nvSpPr>
        <p:spPr/>
        <p:txBody>
          <a:bodyPr/>
          <a:lstStyle/>
          <a:p>
            <a:endParaRPr lang="da-DK"/>
          </a:p>
        </p:txBody>
      </p:sp>
      <p:sp>
        <p:nvSpPr>
          <p:cNvPr id="9" name="Pladsholder til tekst 8"/>
          <p:cNvSpPr>
            <a:spLocks noGrp="1"/>
          </p:cNvSpPr>
          <p:nvPr>
            <p:ph type="body" sz="quarter" idx="15"/>
          </p:nvPr>
        </p:nvSpPr>
        <p:spPr/>
        <p:txBody>
          <a:bodyPr/>
          <a:lstStyle/>
          <a:p>
            <a:endParaRPr lang="da-DK"/>
          </a:p>
        </p:txBody>
      </p:sp>
      <p:sp>
        <p:nvSpPr>
          <p:cNvPr id="4" name="Tekstfelt 3"/>
          <p:cNvSpPr txBox="1"/>
          <p:nvPr/>
        </p:nvSpPr>
        <p:spPr>
          <a:xfrm>
            <a:off x="5982365" y="4665339"/>
            <a:ext cx="1017907" cy="153888"/>
          </a:xfrm>
          <a:prstGeom prst="rect">
            <a:avLst/>
          </a:prstGeom>
          <a:noFill/>
        </p:spPr>
        <p:txBody>
          <a:bodyPr wrap="none" lIns="0" tIns="0" rIns="0" bIns="0" rtlCol="0">
            <a:spAutoFit/>
          </a:bodyPr>
          <a:lstStyle/>
          <a:p>
            <a:r>
              <a:rPr lang="da-DK" sz="1000" dirty="0"/>
              <a:t>Kilde: </a:t>
            </a:r>
            <a:r>
              <a:rPr lang="da-DK" sz="1000" dirty="0" smtClean="0"/>
              <a:t>kidm.dk*</a:t>
            </a:r>
            <a:endParaRPr lang="da-DK" sz="600" dirty="0" smtClean="0"/>
          </a:p>
        </p:txBody>
      </p:sp>
    </p:spTree>
    <p:extLst>
      <p:ext uri="{BB962C8B-B14F-4D97-AF65-F5344CB8AC3E}">
        <p14:creationId xmlns:p14="http://schemas.microsoft.com/office/powerpoint/2010/main" val="1457124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Modelleringsopgave – Trafik foran </a:t>
            </a:r>
            <a:r>
              <a:rPr lang="da-DK" dirty="0"/>
              <a:t>skolen</a:t>
            </a:r>
            <a:br>
              <a:rPr lang="da-DK" dirty="0"/>
            </a:br>
            <a:r>
              <a:rPr lang="da-DK" dirty="0"/>
              <a:t>(lærerinformation)</a:t>
            </a:r>
            <a:r>
              <a:rPr lang="da-DK" dirty="0" smtClean="0"/>
              <a:t/>
            </a:r>
            <a:br>
              <a:rPr lang="da-DK" dirty="0" smtClean="0"/>
            </a:br>
            <a:endParaRPr lang="da-DK" dirty="0"/>
          </a:p>
        </p:txBody>
      </p:sp>
      <p:sp>
        <p:nvSpPr>
          <p:cNvPr id="3" name="Pladsholder til indhold 2"/>
          <p:cNvSpPr>
            <a:spLocks noGrp="1"/>
          </p:cNvSpPr>
          <p:nvPr>
            <p:ph sz="half" idx="1"/>
          </p:nvPr>
        </p:nvSpPr>
        <p:spPr/>
        <p:txBody>
          <a:bodyPr/>
          <a:lstStyle/>
          <a:p>
            <a:pPr marL="0" indent="0">
              <a:buNone/>
            </a:pPr>
            <a:r>
              <a:rPr lang="da-DK" sz="1800" b="1" i="1" dirty="0" smtClean="0"/>
              <a:t>På vejen foran skolen er man opmærksom på trafikken, hvor hastigheden er 50 km/t</a:t>
            </a:r>
            <a:endParaRPr lang="da-DK" sz="1400" b="1" dirty="0" smtClean="0"/>
          </a:p>
          <a:p>
            <a:r>
              <a:rPr lang="da-DK" sz="1592" dirty="0" smtClean="0"/>
              <a:t>I </a:t>
            </a:r>
            <a:r>
              <a:rPr lang="da-DK" sz="1592" dirty="0"/>
              <a:t>skal lave en trafikundersøgelse af hastighedsmålingerne til </a:t>
            </a:r>
            <a:r>
              <a:rPr lang="da-DK" sz="1592" dirty="0" smtClean="0"/>
              <a:t>byrådet i kommunen.</a:t>
            </a:r>
            <a:endParaRPr lang="da-DK" sz="1592" dirty="0"/>
          </a:p>
          <a:p>
            <a:r>
              <a:rPr lang="da-DK" sz="1592" dirty="0"/>
              <a:t>I skal </a:t>
            </a:r>
            <a:r>
              <a:rPr lang="da-DK" sz="1592" dirty="0" smtClean="0"/>
              <a:t>vurdere, </a:t>
            </a:r>
            <a:r>
              <a:rPr lang="da-DK" sz="1592" dirty="0"/>
              <a:t>om bilernes hastighed i området er et problem</a:t>
            </a:r>
            <a:r>
              <a:rPr lang="da-DK" sz="1592" dirty="0" smtClean="0"/>
              <a:t>.</a:t>
            </a:r>
            <a:endParaRPr lang="da-DK" sz="1592" dirty="0"/>
          </a:p>
          <a:p>
            <a:endParaRPr lang="da-DK" dirty="0" smtClean="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37</a:t>
            </a:fld>
            <a:endParaRPr lang="da-DK" dirty="0"/>
          </a:p>
        </p:txBody>
      </p:sp>
      <p:sp>
        <p:nvSpPr>
          <p:cNvPr id="10" name="Pladsholder til tekst 9"/>
          <p:cNvSpPr>
            <a:spLocks noGrp="1"/>
          </p:cNvSpPr>
          <p:nvPr>
            <p:ph type="body" sz="quarter" idx="15"/>
          </p:nvPr>
        </p:nvSpPr>
        <p:spPr/>
        <p:txBody>
          <a:bodyPr/>
          <a:lstStyle/>
          <a:p>
            <a:endParaRPr lang="da-DK"/>
          </a:p>
        </p:txBody>
      </p:sp>
      <p:pic>
        <p:nvPicPr>
          <p:cNvPr id="4" name="Billede 3"/>
          <p:cNvPicPr>
            <a:picLocks noChangeAspect="1"/>
          </p:cNvPicPr>
          <p:nvPr/>
        </p:nvPicPr>
        <p:blipFill>
          <a:blip r:embed="rId3"/>
          <a:stretch>
            <a:fillRect/>
          </a:stretch>
        </p:blipFill>
        <p:spPr>
          <a:xfrm>
            <a:off x="6967304" y="1800000"/>
            <a:ext cx="3609975" cy="4324350"/>
          </a:xfrm>
          <a:prstGeom prst="rect">
            <a:avLst/>
          </a:prstGeom>
        </p:spPr>
      </p:pic>
    </p:spTree>
    <p:extLst>
      <p:ext uri="{BB962C8B-B14F-4D97-AF65-F5344CB8AC3E}">
        <p14:creationId xmlns:p14="http://schemas.microsoft.com/office/powerpoint/2010/main" val="3934529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Ræsonnementskompetencen</a:t>
            </a:r>
            <a:endParaRPr lang="da-DK" dirty="0"/>
          </a:p>
        </p:txBody>
      </p:sp>
      <p:sp>
        <p:nvSpPr>
          <p:cNvPr id="3" name="Pladsholder til indhold 2"/>
          <p:cNvSpPr>
            <a:spLocks noGrp="1"/>
          </p:cNvSpPr>
          <p:nvPr>
            <p:ph sz="half" idx="1"/>
          </p:nvPr>
        </p:nvSpPr>
        <p:spPr/>
        <p:txBody>
          <a:bodyPr/>
          <a:lstStyle/>
          <a:p>
            <a:pPr marL="0" indent="0">
              <a:buNone/>
            </a:pPr>
            <a:r>
              <a:rPr lang="da-DK" dirty="0"/>
              <a:t>At have kompetence i ræsonnement </a:t>
            </a:r>
            <a:r>
              <a:rPr lang="da-DK" dirty="0" smtClean="0"/>
              <a:t>betyder</a:t>
            </a:r>
            <a:r>
              <a:rPr lang="da-DK" dirty="0"/>
              <a:t>, at man kan tænke på måder, som er typiske for matematik og argumentere for matematiske sammenhænge. </a:t>
            </a: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tekst 4"/>
          <p:cNvSpPr>
            <a:spLocks noGrp="1"/>
          </p:cNvSpPr>
          <p:nvPr>
            <p:ph type="body" sz="quarter" idx="14"/>
          </p:nvPr>
        </p:nvSpPr>
        <p:spPr/>
        <p:txBody>
          <a:bodyPr/>
          <a:lstStyle/>
          <a:p>
            <a:endParaRPr lang="da-DK"/>
          </a:p>
        </p:txBody>
      </p:sp>
      <p:sp>
        <p:nvSpPr>
          <p:cNvPr id="6" name="Pladsholder til tekst 5"/>
          <p:cNvSpPr>
            <a:spLocks noGrp="1"/>
          </p:cNvSpPr>
          <p:nvPr>
            <p:ph type="body" sz="quarter" idx="15"/>
          </p:nvPr>
        </p:nvSpPr>
        <p:spPr/>
        <p:txBody>
          <a:bodyPr/>
          <a:lstStyle/>
          <a:p>
            <a:endParaRPr lang="da-DK" dirty="0"/>
          </a:p>
        </p:txBody>
      </p:sp>
      <p:sp>
        <p:nvSpPr>
          <p:cNvPr id="8" name="Oval billedforklaring 7"/>
          <p:cNvSpPr/>
          <p:nvPr/>
        </p:nvSpPr>
        <p:spPr>
          <a:xfrm>
            <a:off x="6610092" y="1800000"/>
            <a:ext cx="4616344" cy="2114174"/>
          </a:xfrm>
          <a:prstGeom prst="wedgeEllipseCallout">
            <a:avLst>
              <a:gd name="adj1" fmla="val -77608"/>
              <a:gd name="adj2" fmla="val 948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992" dirty="0"/>
              <a:t>Laurits </a:t>
            </a:r>
            <a:r>
              <a:rPr lang="da-DK" sz="1992" dirty="0" smtClean="0"/>
              <a:t>påstår, </a:t>
            </a:r>
            <a:r>
              <a:rPr lang="da-DK" sz="1992" dirty="0"/>
              <a:t>at </a:t>
            </a:r>
            <a:r>
              <a:rPr lang="da-DK" sz="1992" dirty="0" smtClean="0"/>
              <a:t>summen </a:t>
            </a:r>
            <a:r>
              <a:rPr lang="da-DK" sz="1992" dirty="0"/>
              <a:t>af to ulige </a:t>
            </a:r>
            <a:r>
              <a:rPr lang="da-DK" sz="1992" dirty="0" smtClean="0"/>
              <a:t>tal altid </a:t>
            </a:r>
            <a:r>
              <a:rPr lang="da-DK" sz="1992" dirty="0"/>
              <a:t>giver et lige tal? </a:t>
            </a:r>
          </a:p>
          <a:p>
            <a:pPr algn="ctr"/>
            <a:r>
              <a:rPr lang="da-DK" sz="1992" dirty="0"/>
              <a:t>Har han ret? Hvorfor eller hvorfor ikke?</a:t>
            </a:r>
          </a:p>
        </p:txBody>
      </p:sp>
    </p:spTree>
    <p:extLst>
      <p:ext uri="{BB962C8B-B14F-4D97-AF65-F5344CB8AC3E}">
        <p14:creationId xmlns:p14="http://schemas.microsoft.com/office/powerpoint/2010/main" val="3337692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Udvikling af </a:t>
            </a:r>
            <a:r>
              <a:rPr lang="da-DK" dirty="0" smtClean="0"/>
              <a:t>ræsonnementskompetencen </a:t>
            </a:r>
            <a:r>
              <a:rPr lang="da-DK" dirty="0"/>
              <a:t>skal bygge på spørgsmål som: </a:t>
            </a:r>
            <a:br>
              <a:rPr lang="da-DK" dirty="0"/>
            </a:br>
            <a:r>
              <a:rPr lang="da-DK" dirty="0"/>
              <a:t/>
            </a:r>
            <a:br>
              <a:rPr lang="da-DK" dirty="0"/>
            </a:br>
            <a:endParaRPr lang="da-DK" dirty="0"/>
          </a:p>
        </p:txBody>
      </p:sp>
      <p:sp>
        <p:nvSpPr>
          <p:cNvPr id="3" name="Pladsholder til indhold 2"/>
          <p:cNvSpPr>
            <a:spLocks noGrp="1"/>
          </p:cNvSpPr>
          <p:nvPr>
            <p:ph sz="half" idx="1"/>
          </p:nvPr>
        </p:nvSpPr>
        <p:spPr>
          <a:xfrm>
            <a:off x="539749" y="1800000"/>
            <a:ext cx="5816446" cy="4518000"/>
          </a:xfrm>
        </p:spPr>
        <p:txBody>
          <a:bodyPr/>
          <a:lstStyle/>
          <a:p>
            <a:pPr marL="341530" indent="-341530"/>
            <a:r>
              <a:rPr lang="da-DK" dirty="0"/>
              <a:t>Kan du forklare hvorfor...? </a:t>
            </a:r>
          </a:p>
          <a:p>
            <a:pPr marL="341530" indent="-341530"/>
            <a:r>
              <a:rPr lang="da-DK" dirty="0"/>
              <a:t>Hvad nu hvis…? </a:t>
            </a:r>
          </a:p>
          <a:p>
            <a:pPr marL="341530" indent="-341530"/>
            <a:r>
              <a:rPr lang="da-DK" dirty="0"/>
              <a:t>Hvordan kan du vide at…? </a:t>
            </a:r>
          </a:p>
          <a:p>
            <a:pPr marL="341530" indent="-341530"/>
            <a:r>
              <a:rPr lang="da-DK" dirty="0"/>
              <a:t>Gælder det altid at…?  </a:t>
            </a:r>
          </a:p>
          <a:p>
            <a:pPr marL="341530" indent="-341530"/>
            <a:r>
              <a:rPr lang="da-DK" dirty="0"/>
              <a:t>Gælder det nogle gange eller aldrig at…?</a:t>
            </a:r>
          </a:p>
          <a:p>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050037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Informationer </a:t>
            </a:r>
            <a:r>
              <a:rPr lang="da-DK" dirty="0"/>
              <a:t>til læreren</a:t>
            </a:r>
            <a:r>
              <a:rPr lang="da-DK" sz="2800" dirty="0"/>
              <a:t> </a:t>
            </a:r>
            <a:r>
              <a:rPr lang="da-DK" dirty="0"/>
              <a:t/>
            </a:r>
            <a:br>
              <a:rPr lang="da-DK" dirty="0"/>
            </a:br>
            <a:r>
              <a:rPr lang="da-DK" dirty="0" smtClean="0"/>
              <a:t/>
            </a:r>
            <a:br>
              <a:rPr lang="da-DK" dirty="0" smtClean="0"/>
            </a:br>
            <a:endParaRPr lang="en-GB" dirty="0"/>
          </a:p>
        </p:txBody>
      </p:sp>
      <p:sp>
        <p:nvSpPr>
          <p:cNvPr id="2" name="Pladsholder til indhold 1"/>
          <p:cNvSpPr>
            <a:spLocks noGrp="1"/>
          </p:cNvSpPr>
          <p:nvPr>
            <p:ph idx="1"/>
          </p:nvPr>
        </p:nvSpPr>
        <p:spPr>
          <a:xfrm>
            <a:off x="539748" y="1800000"/>
            <a:ext cx="9508020" cy="4518000"/>
          </a:xfrm>
        </p:spPr>
        <p:txBody>
          <a:bodyPr/>
          <a:lstStyle/>
          <a:p>
            <a:pPr marL="0" indent="0">
              <a:buNone/>
            </a:pPr>
            <a:r>
              <a:rPr lang="da-DK" sz="1800" b="1" dirty="0" smtClean="0"/>
              <a:t>Del 1 </a:t>
            </a:r>
            <a:r>
              <a:rPr lang="da-DK" sz="1800" dirty="0" smtClean="0"/>
              <a:t>(slide 7 – 14) indeholder en gennemgang af vigtige elementer i forhold til prøvens opbygning og struktur.</a:t>
            </a:r>
            <a:endParaRPr lang="da-DK" sz="1800" dirty="0"/>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4</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2384794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Kommunikationskompetencen</a:t>
            </a:r>
            <a:endParaRPr lang="da-DK" dirty="0"/>
          </a:p>
        </p:txBody>
      </p:sp>
      <p:sp>
        <p:nvSpPr>
          <p:cNvPr id="3" name="Pladsholder til indhold 2"/>
          <p:cNvSpPr>
            <a:spLocks noGrp="1"/>
          </p:cNvSpPr>
          <p:nvPr>
            <p:ph sz="half" idx="1"/>
          </p:nvPr>
        </p:nvSpPr>
        <p:spPr/>
        <p:txBody>
          <a:bodyPr/>
          <a:lstStyle/>
          <a:p>
            <a:pPr marL="0" indent="0">
              <a:buNone/>
            </a:pPr>
            <a:r>
              <a:rPr lang="da-DK" dirty="0"/>
              <a:t>At have kompetence i kommunikation betyder, at man kan udtrykke sig mundtligt og skriftligt med og om matematik, at man kan forstå andres udtryk med og om matematik, og at man kan fortolke disse matematiske udtryk.</a:t>
            </a:r>
          </a:p>
        </p:txBody>
      </p:sp>
      <p:sp>
        <p:nvSpPr>
          <p:cNvPr id="4" name="Pladsholder til indhold 3"/>
          <p:cNvSpPr>
            <a:spLocks noGrp="1"/>
          </p:cNvSpPr>
          <p:nvPr>
            <p:ph sz="half" idx="2"/>
          </p:nvPr>
        </p:nvSpPr>
        <p:spPr/>
        <p:txBody>
          <a:bodyPr/>
          <a:lstStyle/>
          <a:p>
            <a:endParaRPr lang="da-DK"/>
          </a:p>
        </p:txBody>
      </p:sp>
      <p:sp>
        <p:nvSpPr>
          <p:cNvPr id="5" name="Pladsholder til tekst 4"/>
          <p:cNvSpPr>
            <a:spLocks noGrp="1"/>
          </p:cNvSpPr>
          <p:nvPr>
            <p:ph type="body" sz="quarter" idx="14"/>
          </p:nvPr>
        </p:nvSpPr>
        <p:spPr/>
        <p:txBody>
          <a:bodyPr/>
          <a:lstStyle/>
          <a:p>
            <a:endParaRPr lang="da-DK"/>
          </a:p>
        </p:txBody>
      </p:sp>
      <p:sp>
        <p:nvSpPr>
          <p:cNvPr id="6" name="Pladsholder til tekst 5"/>
          <p:cNvSpPr>
            <a:spLocks noGrp="1"/>
          </p:cNvSpPr>
          <p:nvPr>
            <p:ph type="body" sz="quarter" idx="15"/>
          </p:nvPr>
        </p:nvSpPr>
        <p:spPr/>
        <p:txBody>
          <a:bodyPr/>
          <a:lstStyle/>
          <a:p>
            <a:endParaRPr lang="da-DK"/>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495" y="1806517"/>
            <a:ext cx="4503562" cy="261745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4076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Kend dine </a:t>
            </a:r>
            <a:r>
              <a:rPr lang="da-DK" dirty="0" err="1" smtClean="0"/>
              <a:t>fagord</a:t>
            </a:r>
            <a:r>
              <a:rPr lang="da-DK" dirty="0" smtClean="0"/>
              <a:t> og begreber - 	Øvelse i at kommunikere	</a:t>
            </a:r>
            <a:endParaRPr lang="da-DK" dirty="0"/>
          </a:p>
        </p:txBody>
      </p:sp>
      <p:sp>
        <p:nvSpPr>
          <p:cNvPr id="3" name="Pladsholder til indhold 2"/>
          <p:cNvSpPr>
            <a:spLocks noGrp="1"/>
          </p:cNvSpPr>
          <p:nvPr>
            <p:ph sz="half" idx="1"/>
          </p:nvPr>
        </p:nvSpPr>
        <p:spPr>
          <a:xfrm>
            <a:off x="539749" y="1800000"/>
            <a:ext cx="10499958" cy="4518000"/>
          </a:xfrm>
        </p:spPr>
        <p:txBody>
          <a:bodyPr/>
          <a:lstStyle/>
          <a:p>
            <a:r>
              <a:rPr lang="da-DK" dirty="0" smtClean="0"/>
              <a:t>Skimmelæs ”Matematiske formler og </a:t>
            </a:r>
            <a:r>
              <a:rPr lang="da-DK" dirty="0" err="1" smtClean="0"/>
              <a:t>fagord</a:t>
            </a:r>
            <a:r>
              <a:rPr lang="da-DK" dirty="0" smtClean="0"/>
              <a:t>” hver for sig</a:t>
            </a:r>
          </a:p>
          <a:p>
            <a:r>
              <a:rPr lang="da-DK" dirty="0" smtClean="0"/>
              <a:t>Udvælg 5 </a:t>
            </a:r>
            <a:r>
              <a:rPr lang="da-DK" dirty="0" err="1" smtClean="0"/>
              <a:t>fagord</a:t>
            </a:r>
            <a:r>
              <a:rPr lang="da-DK" dirty="0" smtClean="0"/>
              <a:t>, du er usikker på eller ikke kender</a:t>
            </a:r>
          </a:p>
          <a:p>
            <a:r>
              <a:rPr lang="da-DK" dirty="0" smtClean="0"/>
              <a:t>Undersøg hvad fagordet betyder</a:t>
            </a:r>
          </a:p>
          <a:p>
            <a:r>
              <a:rPr lang="da-DK" dirty="0" smtClean="0"/>
              <a:t>Skriv en kort forklaring til hvert ord</a:t>
            </a:r>
          </a:p>
          <a:p>
            <a:r>
              <a:rPr lang="da-DK" dirty="0" smtClean="0"/>
              <a:t>Præsenter dit arbejde i mindre grupper eller i klassen</a:t>
            </a: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41</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3"/>
          <a:stretch>
            <a:fillRect/>
          </a:stretch>
        </p:blipFill>
        <p:spPr>
          <a:xfrm>
            <a:off x="8532347" y="1799750"/>
            <a:ext cx="2534582" cy="3617166"/>
          </a:xfrm>
          <a:prstGeom prst="rect">
            <a:avLst/>
          </a:prstGeom>
        </p:spPr>
      </p:pic>
      <p:sp>
        <p:nvSpPr>
          <p:cNvPr id="10" name="Rektangel 9"/>
          <p:cNvSpPr/>
          <p:nvPr/>
        </p:nvSpPr>
        <p:spPr>
          <a:xfrm>
            <a:off x="512527" y="4390887"/>
            <a:ext cx="6096000" cy="1754326"/>
          </a:xfrm>
          <a:prstGeom prst="rect">
            <a:avLst/>
          </a:prstGeom>
        </p:spPr>
        <p:txBody>
          <a:bodyPr>
            <a:spAutoFit/>
          </a:bodyPr>
          <a:lstStyle/>
          <a:p>
            <a:r>
              <a:rPr lang="da-DK" dirty="0"/>
              <a:t>Link til formelsamlingen, </a:t>
            </a:r>
            <a:r>
              <a:rPr lang="da-DK" i="1" dirty="0"/>
              <a:t>Matematiske formler og </a:t>
            </a:r>
            <a:r>
              <a:rPr lang="da-DK" i="1" dirty="0" err="1"/>
              <a:t>fagord</a:t>
            </a:r>
            <a:r>
              <a:rPr lang="da-DK" dirty="0"/>
              <a:t>:</a:t>
            </a:r>
          </a:p>
          <a:p>
            <a:r>
              <a:rPr lang="da-DK" dirty="0"/>
              <a:t>https://www.uvm.dk/-/media/filer/uvm/udd/folke/pdf20/mar/200310-matematiske-formler-og-fagord-matematik-2-udgave-2017.pdf</a:t>
            </a:r>
          </a:p>
        </p:txBody>
      </p:sp>
    </p:spTree>
    <p:extLst>
      <p:ext uri="{BB962C8B-B14F-4D97-AF65-F5344CB8AC3E}">
        <p14:creationId xmlns:p14="http://schemas.microsoft.com/office/powerpoint/2010/main" val="1349607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dirty="0" smtClean="0"/>
              <a:t>Hjælpemiddelskompetencen</a:t>
            </a:r>
            <a:endParaRPr lang="da-DK" dirty="0"/>
          </a:p>
        </p:txBody>
      </p:sp>
      <p:sp>
        <p:nvSpPr>
          <p:cNvPr id="3" name="Pladsholder til indhold 2"/>
          <p:cNvSpPr>
            <a:spLocks noGrp="1"/>
          </p:cNvSpPr>
          <p:nvPr>
            <p:ph sz="half" idx="1"/>
          </p:nvPr>
        </p:nvSpPr>
        <p:spPr/>
        <p:txBody>
          <a:bodyPr/>
          <a:lstStyle/>
          <a:p>
            <a:pPr marL="0" indent="0">
              <a:buNone/>
            </a:pPr>
            <a:r>
              <a:rPr lang="da-DK" dirty="0"/>
              <a:t>At have matematisk kompetence i hjælpemidler betyder, at man har kendskab til relevante faglige hjælpemidler, at man kan vælge relevante hjælpemidler til løsning af en given opgave, og at man kan anvende disse hjælpemidler.</a:t>
            </a:r>
          </a:p>
          <a:p>
            <a:pPr marL="0" indent="0">
              <a:buNone/>
            </a:pPr>
            <a:endParaRPr lang="da-DK" dirty="0"/>
          </a:p>
          <a:p>
            <a:pPr marL="0" indent="0">
              <a:buNone/>
            </a:pPr>
            <a:endParaRPr lang="da-DK" dirty="0"/>
          </a:p>
          <a:p>
            <a:pPr marL="0" indent="0">
              <a:buNone/>
            </a:pPr>
            <a:endParaRPr lang="da-DK" dirty="0"/>
          </a:p>
        </p:txBody>
      </p:sp>
      <p:sp>
        <p:nvSpPr>
          <p:cNvPr id="5" name="Pladsholder til tekst 4"/>
          <p:cNvSpPr>
            <a:spLocks noGrp="1"/>
          </p:cNvSpPr>
          <p:nvPr>
            <p:ph type="body" sz="quarter" idx="14"/>
          </p:nvPr>
        </p:nvSpPr>
        <p:spPr/>
        <p:txBody>
          <a:bodyPr/>
          <a:lstStyle/>
          <a:p>
            <a:endParaRPr lang="da-DK"/>
          </a:p>
        </p:txBody>
      </p:sp>
      <p:sp>
        <p:nvSpPr>
          <p:cNvPr id="6" name="Pladsholder til tekst 5"/>
          <p:cNvSpPr>
            <a:spLocks noGrp="1"/>
          </p:cNvSpPr>
          <p:nvPr>
            <p:ph type="body" sz="quarter" idx="15"/>
          </p:nvPr>
        </p:nvSpPr>
        <p:spPr>
          <a:xfrm>
            <a:off x="6185495" y="5884793"/>
            <a:ext cx="5442086" cy="172318"/>
          </a:xfrm>
        </p:spPr>
        <p:txBody>
          <a:bodyPr/>
          <a:lstStyle/>
          <a:p>
            <a:r>
              <a:rPr lang="da-DK" dirty="0" smtClean="0"/>
              <a:t>Opgavesæt FP9 fra dec. 2021</a:t>
            </a:r>
            <a:endParaRPr lang="da-DK" dirty="0"/>
          </a:p>
        </p:txBody>
      </p:sp>
      <p:pic>
        <p:nvPicPr>
          <p:cNvPr id="8" name="Pladsholder til indhold 7"/>
          <p:cNvPicPr>
            <a:picLocks noGrp="1" noChangeAspect="1"/>
          </p:cNvPicPr>
          <p:nvPr>
            <p:ph sz="half" idx="2"/>
          </p:nvPr>
        </p:nvPicPr>
        <p:blipFill>
          <a:blip r:embed="rId2"/>
          <a:stretch>
            <a:fillRect/>
          </a:stretch>
        </p:blipFill>
        <p:spPr>
          <a:xfrm>
            <a:off x="6654126" y="1806775"/>
            <a:ext cx="4504825" cy="3460579"/>
          </a:xfrm>
          <a:prstGeom prst="rect">
            <a:avLst/>
          </a:prstGeom>
        </p:spPr>
      </p:pic>
    </p:spTree>
    <p:extLst>
      <p:ext uri="{BB962C8B-B14F-4D97-AF65-F5344CB8AC3E}">
        <p14:creationId xmlns:p14="http://schemas.microsoft.com/office/powerpoint/2010/main" val="1020469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Hvilket it-værktøj til hvilken matematik?</a:t>
            </a:r>
            <a:endParaRPr lang="da-DK" dirty="0"/>
          </a:p>
        </p:txBody>
      </p:sp>
      <p:graphicFrame>
        <p:nvGraphicFramePr>
          <p:cNvPr id="9" name="Pladsholder til indhold 8"/>
          <p:cNvGraphicFramePr>
            <a:graphicFrameLocks noGrp="1"/>
          </p:cNvGraphicFramePr>
          <p:nvPr>
            <p:ph sz="half" idx="1"/>
            <p:extLst>
              <p:ext uri="{D42A27DB-BD31-4B8C-83A1-F6EECF244321}">
                <p14:modId xmlns:p14="http://schemas.microsoft.com/office/powerpoint/2010/main" val="1141283964"/>
              </p:ext>
            </p:extLst>
          </p:nvPr>
        </p:nvGraphicFramePr>
        <p:xfrm>
          <a:off x="1315636" y="1607590"/>
          <a:ext cx="6189345" cy="3962400"/>
        </p:xfrm>
        <a:graphic>
          <a:graphicData uri="http://schemas.openxmlformats.org/drawingml/2006/table">
            <a:tbl>
              <a:tblPr firstRow="1" firstCol="1" bandRow="1">
                <a:tableStyleId>{69012ECD-51FC-41F1-AA8D-1B2483CD663E}</a:tableStyleId>
              </a:tblPr>
              <a:tblGrid>
                <a:gridCol w="2069465">
                  <a:extLst>
                    <a:ext uri="{9D8B030D-6E8A-4147-A177-3AD203B41FA5}">
                      <a16:colId xmlns:a16="http://schemas.microsoft.com/office/drawing/2014/main" val="1296338190"/>
                    </a:ext>
                  </a:extLst>
                </a:gridCol>
                <a:gridCol w="4119880">
                  <a:extLst>
                    <a:ext uri="{9D8B030D-6E8A-4147-A177-3AD203B41FA5}">
                      <a16:colId xmlns:a16="http://schemas.microsoft.com/office/drawing/2014/main" val="3501532021"/>
                    </a:ext>
                  </a:extLst>
                </a:gridCol>
              </a:tblGrid>
              <a:tr h="0">
                <a:tc>
                  <a:txBody>
                    <a:bodyPr/>
                    <a:lstStyle/>
                    <a:p>
                      <a:pPr>
                        <a:spcAft>
                          <a:spcPts val="0"/>
                        </a:spcAft>
                      </a:pPr>
                      <a:r>
                        <a:rPr lang="da-DK" sz="2000">
                          <a:effectLst/>
                        </a:rPr>
                        <a:t>It-værktøj</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da-DK" sz="2000">
                          <a:effectLst/>
                        </a:rPr>
                        <a:t>Matematik</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9786208"/>
                  </a:ext>
                </a:extLst>
              </a:tr>
              <a:tr h="0">
                <a:tc>
                  <a:txBody>
                    <a:bodyPr/>
                    <a:lstStyle/>
                    <a:p>
                      <a:pPr>
                        <a:spcAft>
                          <a:spcPts val="0"/>
                        </a:spcAft>
                      </a:pPr>
                      <a:r>
                        <a:rPr lang="da-DK" sz="1200">
                          <a:effectLst/>
                        </a:rPr>
                        <a:t>GeoGebra</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tabLst>
                          <a:tab pos="228600" algn="l"/>
                        </a:tabLst>
                      </a:pPr>
                      <a:r>
                        <a:rPr lang="da-DK" sz="1200">
                          <a:effectLst/>
                        </a:rPr>
                        <a:t>Tegne figurer</a:t>
                      </a:r>
                    </a:p>
                    <a:p>
                      <a:pPr marL="342900" lvl="0" indent="-342900">
                        <a:spcAft>
                          <a:spcPts val="0"/>
                        </a:spcAft>
                        <a:buFont typeface="Symbol" panose="05050102010706020507" pitchFamily="18" charset="2"/>
                        <a:buChar char=""/>
                        <a:tabLst>
                          <a:tab pos="228600" algn="l"/>
                        </a:tabLst>
                      </a:pPr>
                      <a:r>
                        <a:rPr lang="da-DK" sz="1200">
                          <a:effectLst/>
                        </a:rPr>
                        <a:t>Finde omkreds og areal</a:t>
                      </a:r>
                    </a:p>
                    <a:p>
                      <a:pPr marL="342900" lvl="0" indent="-342900">
                        <a:spcAft>
                          <a:spcPts val="0"/>
                        </a:spcAft>
                        <a:buFont typeface="Symbol" panose="05050102010706020507" pitchFamily="18" charset="2"/>
                        <a:buChar char=""/>
                        <a:tabLst>
                          <a:tab pos="228600" algn="l"/>
                        </a:tabLst>
                      </a:pPr>
                      <a:r>
                        <a:rPr lang="da-DK" sz="1200">
                          <a:effectLst/>
                        </a:rPr>
                        <a:t>Tegne rette linjer (fx y=2x+3)</a:t>
                      </a:r>
                    </a:p>
                    <a:p>
                      <a:pPr marL="342900" lvl="0" indent="-342900">
                        <a:spcAft>
                          <a:spcPts val="0"/>
                        </a:spcAft>
                        <a:buFont typeface="Symbol" panose="05050102010706020507" pitchFamily="18" charset="2"/>
                        <a:buChar char=""/>
                        <a:tabLst>
                          <a:tab pos="228600" algn="l"/>
                        </a:tabLst>
                      </a:pPr>
                      <a:r>
                        <a:rPr lang="da-DK" sz="1200">
                          <a:effectLst/>
                        </a:rPr>
                        <a:t>Tegne grafer</a:t>
                      </a:r>
                    </a:p>
                    <a:p>
                      <a:pPr marL="342900" lvl="0" indent="-342900">
                        <a:spcAft>
                          <a:spcPts val="0"/>
                        </a:spcAft>
                        <a:buFont typeface="Symbol" panose="05050102010706020507" pitchFamily="18" charset="2"/>
                        <a:buChar char=""/>
                        <a:tabLst>
                          <a:tab pos="228600" algn="l"/>
                        </a:tabLst>
                      </a:pPr>
                      <a:r>
                        <a:rPr lang="da-DK" sz="1200">
                          <a:effectLst/>
                        </a:rPr>
                        <a:t>…</a:t>
                      </a:r>
                    </a:p>
                    <a:p>
                      <a:pPr marL="342900" lvl="0" indent="-342900">
                        <a:spcAft>
                          <a:spcPts val="0"/>
                        </a:spcAft>
                        <a:buFont typeface="Symbol" panose="05050102010706020507" pitchFamily="18" charset="2"/>
                        <a:buChar char=""/>
                        <a:tabLst>
                          <a:tab pos="228600" algn="l"/>
                        </a:tabLst>
                      </a:pPr>
                      <a:r>
                        <a:rPr lang="da-DK" sz="1200">
                          <a:effectLst/>
                        </a:rPr>
                        <a:t>…</a:t>
                      </a:r>
                    </a:p>
                    <a:p>
                      <a:pPr marL="228600" indent="-228600">
                        <a:spcAft>
                          <a:spcPts val="0"/>
                        </a:spcAft>
                        <a:tabLst>
                          <a:tab pos="228600" algn="l"/>
                          <a:tab pos="828040" algn="l"/>
                        </a:tabLst>
                      </a:pPr>
                      <a:r>
                        <a:rPr lang="da-DK" sz="1200">
                          <a:effectLst/>
                        </a:rPr>
                        <a:t> </a:t>
                      </a:r>
                    </a:p>
                    <a:p>
                      <a:pPr>
                        <a:spcAft>
                          <a:spcPts val="0"/>
                        </a:spcAft>
                      </a:pPr>
                      <a:r>
                        <a:rPr lang="da-DK" sz="1200">
                          <a:effectLst/>
                        </a:rPr>
                        <a:t> </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1413394"/>
                  </a:ext>
                </a:extLst>
              </a:tr>
              <a:tr h="0">
                <a:tc>
                  <a:txBody>
                    <a:bodyPr/>
                    <a:lstStyle/>
                    <a:p>
                      <a:pPr>
                        <a:spcAft>
                          <a:spcPts val="0"/>
                        </a:spcAft>
                      </a:pPr>
                      <a:r>
                        <a:rPr lang="da-DK" sz="1200">
                          <a:effectLst/>
                        </a:rPr>
                        <a:t>Regneark</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tabLst>
                          <a:tab pos="228600" algn="l"/>
                        </a:tabLst>
                      </a:pPr>
                      <a:r>
                        <a:rPr lang="da-DK" sz="1200" dirty="0">
                          <a:effectLst/>
                        </a:rPr>
                        <a:t>Lave budget</a:t>
                      </a:r>
                    </a:p>
                    <a:p>
                      <a:pPr marL="342900" lvl="0" indent="-342900">
                        <a:spcAft>
                          <a:spcPts val="0"/>
                        </a:spcAft>
                        <a:buFont typeface="Symbol" panose="05050102010706020507" pitchFamily="18" charset="2"/>
                        <a:buChar char=""/>
                        <a:tabLst>
                          <a:tab pos="228600" algn="l"/>
                        </a:tabLst>
                      </a:pPr>
                      <a:r>
                        <a:rPr lang="da-DK" sz="1200" dirty="0">
                          <a:effectLst/>
                        </a:rPr>
                        <a:t>Når der er mange tal, jeg skal lave beregninger</a:t>
                      </a:r>
                    </a:p>
                    <a:p>
                      <a:pPr marL="342900" lvl="0" indent="-342900">
                        <a:spcAft>
                          <a:spcPts val="0"/>
                        </a:spcAft>
                        <a:buFont typeface="Symbol" panose="05050102010706020507" pitchFamily="18" charset="2"/>
                        <a:buChar char=""/>
                        <a:tabLst>
                          <a:tab pos="228600" algn="l"/>
                        </a:tabLst>
                      </a:pPr>
                      <a:r>
                        <a:rPr lang="da-DK" sz="1200" dirty="0">
                          <a:effectLst/>
                        </a:rPr>
                        <a:t>…</a:t>
                      </a:r>
                    </a:p>
                    <a:p>
                      <a:pPr marL="342900" lvl="0" indent="-342900">
                        <a:spcAft>
                          <a:spcPts val="0"/>
                        </a:spcAft>
                        <a:buFont typeface="Symbol" panose="05050102010706020507" pitchFamily="18" charset="2"/>
                        <a:buChar char=""/>
                        <a:tabLst>
                          <a:tab pos="228600" algn="l"/>
                        </a:tabLst>
                      </a:pPr>
                      <a:r>
                        <a:rPr lang="da-DK" sz="1200" dirty="0">
                          <a:effectLst/>
                        </a:rPr>
                        <a:t>…</a:t>
                      </a:r>
                    </a:p>
                    <a:p>
                      <a:pPr marL="342900" lvl="0" indent="-342900">
                        <a:spcAft>
                          <a:spcPts val="0"/>
                        </a:spcAft>
                        <a:buFont typeface="Symbol" panose="05050102010706020507" pitchFamily="18" charset="2"/>
                        <a:buChar char=""/>
                        <a:tabLst>
                          <a:tab pos="228600" algn="l"/>
                        </a:tabLst>
                      </a:pPr>
                      <a:r>
                        <a:rPr lang="da-DK" sz="1200" dirty="0">
                          <a:effectLst/>
                        </a:rPr>
                        <a:t> </a:t>
                      </a:r>
                      <a:endParaRPr lang="da-DK"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6768802"/>
                  </a:ext>
                </a:extLst>
              </a:tr>
              <a:tr h="0">
                <a:tc>
                  <a:txBody>
                    <a:bodyPr/>
                    <a:lstStyle/>
                    <a:p>
                      <a:pPr>
                        <a:spcAft>
                          <a:spcPts val="0"/>
                        </a:spcAft>
                      </a:pPr>
                      <a:r>
                        <a:rPr lang="da-DK" sz="1200">
                          <a:effectLst/>
                        </a:rPr>
                        <a:t>CAS-program</a:t>
                      </a:r>
                      <a:endParaRPr lang="da-DK"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tabLst>
                          <a:tab pos="228600" algn="l"/>
                        </a:tabLst>
                      </a:pPr>
                      <a:r>
                        <a:rPr lang="da-DK" sz="1200" dirty="0">
                          <a:effectLst/>
                        </a:rPr>
                        <a:t>Beregninger</a:t>
                      </a:r>
                    </a:p>
                    <a:p>
                      <a:pPr marL="342900" lvl="0" indent="-342900">
                        <a:spcAft>
                          <a:spcPts val="0"/>
                        </a:spcAft>
                        <a:buFont typeface="Symbol" panose="05050102010706020507" pitchFamily="18" charset="2"/>
                        <a:buChar char=""/>
                        <a:tabLst>
                          <a:tab pos="228600" algn="l"/>
                        </a:tabLst>
                      </a:pPr>
                      <a:r>
                        <a:rPr lang="da-DK" sz="1200" dirty="0">
                          <a:effectLst/>
                        </a:rPr>
                        <a:t>Løsning af ligninger</a:t>
                      </a:r>
                    </a:p>
                    <a:p>
                      <a:pPr marL="342900" lvl="0" indent="-342900">
                        <a:spcAft>
                          <a:spcPts val="0"/>
                        </a:spcAft>
                        <a:buFont typeface="Symbol" panose="05050102010706020507" pitchFamily="18" charset="2"/>
                        <a:buChar char=""/>
                        <a:tabLst>
                          <a:tab pos="228600" algn="l"/>
                        </a:tabLst>
                      </a:pPr>
                      <a:r>
                        <a:rPr lang="da-DK" sz="1200" dirty="0">
                          <a:effectLst/>
                        </a:rPr>
                        <a:t>Beregne vinker og sider i en trekant (trekantsberegning)</a:t>
                      </a:r>
                    </a:p>
                    <a:p>
                      <a:pPr marL="342900" lvl="0" indent="-342900">
                        <a:spcAft>
                          <a:spcPts val="0"/>
                        </a:spcAft>
                        <a:buFont typeface="Symbol" panose="05050102010706020507" pitchFamily="18" charset="2"/>
                        <a:buChar char=""/>
                        <a:tabLst>
                          <a:tab pos="228600" algn="l"/>
                        </a:tabLst>
                      </a:pPr>
                      <a:r>
                        <a:rPr lang="da-DK" sz="1200" dirty="0">
                          <a:effectLst/>
                        </a:rPr>
                        <a:t>…</a:t>
                      </a:r>
                    </a:p>
                    <a:p>
                      <a:pPr marL="342900" lvl="0" indent="-342900">
                        <a:spcAft>
                          <a:spcPts val="0"/>
                        </a:spcAft>
                        <a:buFont typeface="Symbol" panose="05050102010706020507" pitchFamily="18" charset="2"/>
                        <a:buChar char=""/>
                        <a:tabLst>
                          <a:tab pos="228600" algn="l"/>
                        </a:tabLst>
                      </a:pPr>
                      <a:r>
                        <a:rPr lang="da-DK" sz="1200" dirty="0">
                          <a:effectLst/>
                        </a:rPr>
                        <a:t>…</a:t>
                      </a:r>
                      <a:endParaRPr lang="da-DK"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7155934"/>
                  </a:ext>
                </a:extLst>
              </a:tr>
            </a:tbl>
          </a:graphicData>
        </a:graphic>
      </p:graphicFrame>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43</a:t>
            </a:fld>
            <a:endParaRPr lang="da-DK" dirty="0"/>
          </a:p>
        </p:txBody>
      </p:sp>
      <p:sp>
        <p:nvSpPr>
          <p:cNvPr id="7" name="Pladsholder til tekst 6"/>
          <p:cNvSpPr>
            <a:spLocks noGrp="1"/>
          </p:cNvSpPr>
          <p:nvPr>
            <p:ph type="body" sz="quarter" idx="13"/>
          </p:nvPr>
        </p:nvSpPr>
        <p:spPr/>
        <p:txBody>
          <a:bodyPr/>
          <a:lstStyle/>
          <a:p>
            <a:endParaRPr lang="da-DK"/>
          </a:p>
        </p:txBody>
      </p:sp>
      <p:sp>
        <p:nvSpPr>
          <p:cNvPr id="10" name="Tekstfelt 9"/>
          <p:cNvSpPr txBox="1"/>
          <p:nvPr/>
        </p:nvSpPr>
        <p:spPr>
          <a:xfrm rot="20588360">
            <a:off x="5861718" y="4934061"/>
            <a:ext cx="2218556" cy="553998"/>
          </a:xfrm>
          <a:prstGeom prst="rect">
            <a:avLst/>
          </a:prstGeom>
          <a:noFill/>
        </p:spPr>
        <p:txBody>
          <a:bodyPr wrap="none" lIns="0" tIns="0" rIns="0" bIns="0" rtlCol="0">
            <a:spAutoFit/>
          </a:bodyPr>
          <a:lstStyle/>
          <a:p>
            <a:r>
              <a:rPr lang="da-DK" sz="3600" dirty="0" smtClean="0">
                <a:solidFill>
                  <a:srgbClr val="FF0000"/>
                </a:solidFill>
              </a:rPr>
              <a:t>Eksempel</a:t>
            </a:r>
          </a:p>
        </p:txBody>
      </p:sp>
      <p:sp>
        <p:nvSpPr>
          <p:cNvPr id="12" name="Pladsholder til indhold 3"/>
          <p:cNvSpPr>
            <a:spLocks noGrp="1"/>
          </p:cNvSpPr>
          <p:nvPr>
            <p:ph sz="half" idx="2"/>
          </p:nvPr>
        </p:nvSpPr>
        <p:spPr>
          <a:xfrm>
            <a:off x="9208545" y="1097280"/>
            <a:ext cx="2893807" cy="5220720"/>
          </a:xfrm>
        </p:spPr>
        <p:txBody>
          <a:bodyPr/>
          <a:lstStyle/>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Lav sammen med din klasse en liste, hvor du skriver, hvilke værktøjer du bruger til hvilken matematik</a:t>
            </a:r>
            <a:r>
              <a:rPr lang="da-DK" sz="1600" dirty="0"/>
              <a:t>.</a:t>
            </a:r>
            <a:endParaRPr lang="da-DK" sz="1600" dirty="0" smtClean="0"/>
          </a:p>
          <a:p>
            <a:pPr marL="0" indent="0">
              <a:buNone/>
            </a:pPr>
            <a:endParaRPr lang="da-DK" sz="1600" dirty="0" smtClean="0"/>
          </a:p>
          <a:p>
            <a:pPr marL="0" indent="0">
              <a:buNone/>
            </a:pPr>
            <a:endParaRPr lang="da-DK" sz="1600" dirty="0"/>
          </a:p>
          <a:p>
            <a:pPr marL="0" indent="0">
              <a:buNone/>
            </a:pPr>
            <a:endParaRPr lang="da-DK" sz="1600" dirty="0" smtClean="0"/>
          </a:p>
          <a:p>
            <a:pPr marL="0" indent="0">
              <a:buNone/>
            </a:pPr>
            <a:endParaRPr lang="da-DK" sz="1600" dirty="0"/>
          </a:p>
          <a:p>
            <a:pPr marL="0" indent="0">
              <a:buNone/>
            </a:pPr>
            <a:endParaRPr lang="da-DK" sz="1600" dirty="0"/>
          </a:p>
          <a:p>
            <a:endParaRPr lang="da-DK" sz="1600" dirty="0" smtClean="0"/>
          </a:p>
          <a:p>
            <a:endParaRPr lang="da-DK" sz="1600" dirty="0"/>
          </a:p>
          <a:p>
            <a:pPr marL="0" indent="0">
              <a:buNone/>
            </a:pPr>
            <a:endParaRPr lang="da-DK" sz="1600" dirty="0"/>
          </a:p>
        </p:txBody>
      </p:sp>
    </p:spTree>
    <p:extLst>
      <p:ext uri="{BB962C8B-B14F-4D97-AF65-F5344CB8AC3E}">
        <p14:creationId xmlns:p14="http://schemas.microsoft.com/office/powerpoint/2010/main" val="259929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t>
            </a:r>
            <a:r>
              <a:rPr lang="da-DK" dirty="0" smtClean="0"/>
              <a:t>in egen linkliste</a:t>
            </a:r>
            <a:endParaRPr lang="da-DK" dirty="0"/>
          </a:p>
        </p:txBody>
      </p:sp>
      <p:sp>
        <p:nvSpPr>
          <p:cNvPr id="3" name="Pladsholder til indhold 2"/>
          <p:cNvSpPr>
            <a:spLocks noGrp="1"/>
          </p:cNvSpPr>
          <p:nvPr>
            <p:ph sz="half" idx="1"/>
          </p:nvPr>
        </p:nvSpPr>
        <p:spPr/>
        <p:txBody>
          <a:bodyPr/>
          <a:lstStyle/>
          <a:p>
            <a:pPr marL="0" indent="0">
              <a:buNone/>
            </a:pPr>
            <a:r>
              <a:rPr lang="da-DK" dirty="0" smtClean="0"/>
              <a:t>Du må ikke søge frit på internettet.</a:t>
            </a:r>
          </a:p>
          <a:p>
            <a:pPr marL="0" indent="0">
              <a:buNone/>
            </a:pPr>
            <a:r>
              <a:rPr lang="da-DK" dirty="0" smtClean="0"/>
              <a:t>Din skole kan tillade, at du benytter hjemmesider, som har været anvendt i den daglige undervisning.</a:t>
            </a:r>
          </a:p>
          <a:p>
            <a:pPr marL="0" indent="0">
              <a:buNone/>
            </a:pPr>
            <a:r>
              <a:rPr lang="da-DK" dirty="0" smtClean="0"/>
              <a:t>I kan i klassen samle de links, I har brugt i undervisningen på en liste, som du kan medbringe til prøven med hjælpemidler.</a:t>
            </a:r>
            <a:endParaRPr lang="da-DK" dirty="0"/>
          </a:p>
        </p:txBody>
      </p:sp>
      <p:sp>
        <p:nvSpPr>
          <p:cNvPr id="5" name="Pladsholder til dato 4"/>
          <p:cNvSpPr>
            <a:spLocks noGrp="1"/>
          </p:cNvSpPr>
          <p:nvPr>
            <p:ph type="dt" sz="half" idx="10"/>
          </p:nvPr>
        </p:nvSpPr>
        <p:spPr/>
        <p:txBody>
          <a:bodyPr/>
          <a:lstStyle/>
          <a:p>
            <a:fld id="{2F99ED2E-F062-43E5-AE1F-08CF74170B0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44</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indhold 3"/>
          <p:cNvSpPr>
            <a:spLocks noGrp="1"/>
          </p:cNvSpPr>
          <p:nvPr>
            <p:ph sz="half" idx="2"/>
          </p:nvPr>
        </p:nvSpPr>
        <p:spPr>
          <a:xfrm>
            <a:off x="9221993" y="1474640"/>
            <a:ext cx="2893807" cy="5220720"/>
          </a:xfrm>
        </p:spPr>
        <p:txBody>
          <a:bodyPr/>
          <a:lstStyle/>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endParaRPr lang="da-DK" sz="1600" b="1" dirty="0"/>
          </a:p>
          <a:p>
            <a:pPr marL="0" indent="0">
              <a:buNone/>
            </a:pPr>
            <a:endParaRPr lang="da-DK" sz="1600" b="1" dirty="0" smtClean="0"/>
          </a:p>
          <a:p>
            <a:pPr marL="0" indent="0">
              <a:buNone/>
            </a:pPr>
            <a:endParaRPr lang="da-DK" sz="1600" b="1" dirty="0"/>
          </a:p>
          <a:p>
            <a:pPr marL="0" indent="0">
              <a:buNone/>
            </a:pPr>
            <a:r>
              <a:rPr lang="da-DK" sz="1600" b="1" dirty="0" smtClean="0"/>
              <a:t>Gode pointer:</a:t>
            </a:r>
          </a:p>
          <a:p>
            <a:r>
              <a:rPr lang="da-DK" sz="1600" dirty="0" smtClean="0"/>
              <a:t>Hvis du har lavet en linkliste, er det nemt for dig at slå op på et link, der evt. kan hjælpe dig på vej i opgaveregningen</a:t>
            </a:r>
            <a:r>
              <a:rPr lang="da-DK" sz="1600" dirty="0" smtClean="0">
                <a:solidFill>
                  <a:srgbClr val="FF0000"/>
                </a:solidFill>
              </a:rPr>
              <a:t>.</a:t>
            </a:r>
            <a:endParaRPr lang="da-DK" sz="1600" dirty="0" smtClean="0"/>
          </a:p>
          <a:p>
            <a:r>
              <a:rPr lang="da-DK" sz="1600" dirty="0" smtClean="0"/>
              <a:t>Få ALTID godkendt din linkliste af din lærer.</a:t>
            </a:r>
          </a:p>
          <a:p>
            <a:endParaRPr lang="da-DK" sz="1600" dirty="0"/>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a:p>
            <a:pPr marL="0" indent="0">
              <a:buNone/>
            </a:pPr>
            <a:endParaRPr lang="da-DK" sz="1600" dirty="0"/>
          </a:p>
        </p:txBody>
      </p:sp>
      <p:sp>
        <p:nvSpPr>
          <p:cNvPr id="4" name="Tekstfelt 3"/>
          <p:cNvSpPr txBox="1"/>
          <p:nvPr/>
        </p:nvSpPr>
        <p:spPr>
          <a:xfrm>
            <a:off x="482506" y="3871109"/>
            <a:ext cx="8389995" cy="2154436"/>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r>
              <a:rPr lang="da-DK" sz="2000" dirty="0" smtClean="0"/>
              <a:t>Linkliste: </a:t>
            </a:r>
          </a:p>
          <a:p>
            <a:endParaRPr lang="da-DK" sz="2000" dirty="0"/>
          </a:p>
          <a:p>
            <a:r>
              <a:rPr lang="da-DK" sz="1600" dirty="0" smtClean="0"/>
              <a:t>Formelsamlingen: </a:t>
            </a:r>
            <a:r>
              <a:rPr lang="da-DK" sz="1600" dirty="0" smtClean="0">
                <a:hlinkClick r:id="rId3"/>
              </a:rPr>
              <a:t>uvm.dk</a:t>
            </a:r>
            <a:r>
              <a:rPr lang="da-DK" sz="1600" dirty="0" smtClean="0"/>
              <a:t>  </a:t>
            </a:r>
          </a:p>
          <a:p>
            <a:endParaRPr lang="da-DK" sz="1600" dirty="0"/>
          </a:p>
          <a:p>
            <a:r>
              <a:rPr lang="da-DK" sz="1600" dirty="0" smtClean="0"/>
              <a:t>Linjer </a:t>
            </a:r>
            <a:r>
              <a:rPr lang="da-DK" sz="1600" dirty="0"/>
              <a:t>i trekanter: </a:t>
            </a:r>
            <a:r>
              <a:rPr lang="da-DK" sz="1600" dirty="0">
                <a:hlinkClick r:id="rId4"/>
              </a:rPr>
              <a:t>https://</a:t>
            </a:r>
            <a:r>
              <a:rPr lang="da-DK" sz="1600" dirty="0" smtClean="0">
                <a:hlinkClick r:id="rId4"/>
              </a:rPr>
              <a:t>www.youtube.com/watch?v=RmS2iFZBZ6Y</a:t>
            </a:r>
            <a:endParaRPr lang="da-DK" sz="1600" dirty="0" smtClean="0"/>
          </a:p>
          <a:p>
            <a:endParaRPr lang="da-DK" sz="1600" dirty="0" smtClean="0"/>
          </a:p>
          <a:p>
            <a:r>
              <a:rPr lang="da-DK" sz="1600" dirty="0" smtClean="0"/>
              <a:t>Regn med </a:t>
            </a:r>
            <a:r>
              <a:rPr lang="da-DK" sz="1600" dirty="0" err="1" smtClean="0"/>
              <a:t>pythagoras</a:t>
            </a:r>
            <a:r>
              <a:rPr lang="da-DK" sz="1600" dirty="0"/>
              <a:t>: </a:t>
            </a:r>
            <a:r>
              <a:rPr lang="da-DK" sz="1600" dirty="0">
                <a:hlinkClick r:id="rId5"/>
              </a:rPr>
              <a:t>https://</a:t>
            </a:r>
            <a:r>
              <a:rPr lang="da-DK" sz="1600" dirty="0" smtClean="0">
                <a:hlinkClick r:id="rId5"/>
              </a:rPr>
              <a:t>www.youtube.com/watch?v=n6W8htqkZeQ</a:t>
            </a:r>
            <a:endParaRPr lang="da-DK" sz="1600" dirty="0" smtClean="0"/>
          </a:p>
          <a:p>
            <a:endParaRPr lang="da-DK" sz="2000" dirty="0" smtClean="0"/>
          </a:p>
        </p:txBody>
      </p:sp>
      <p:pic>
        <p:nvPicPr>
          <p:cNvPr id="11" name="Billede 10"/>
          <p:cNvPicPr>
            <a:picLocks noChangeAspect="1"/>
          </p:cNvPicPr>
          <p:nvPr/>
        </p:nvPicPr>
        <p:blipFill>
          <a:blip r:embed="rId6"/>
          <a:stretch>
            <a:fillRect/>
          </a:stretch>
        </p:blipFill>
        <p:spPr>
          <a:xfrm>
            <a:off x="6771295" y="4862549"/>
            <a:ext cx="2883658" cy="2158171"/>
          </a:xfrm>
          <a:prstGeom prst="rect">
            <a:avLst/>
          </a:prstGeom>
        </p:spPr>
      </p:pic>
    </p:spTree>
    <p:extLst>
      <p:ext uri="{BB962C8B-B14F-4D97-AF65-F5344CB8AC3E}">
        <p14:creationId xmlns:p14="http://schemas.microsoft.com/office/powerpoint/2010/main" val="27176811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r>
            <a:br>
              <a:rPr lang="da-DK" dirty="0" smtClean="0"/>
            </a:br>
            <a:r>
              <a:rPr lang="da-DK" dirty="0" smtClean="0"/>
              <a:t>Her kan du få mere viden – til læreren</a:t>
            </a:r>
            <a:br>
              <a:rPr lang="da-DK" dirty="0" smtClean="0"/>
            </a:br>
            <a:endParaRPr lang="da-DK" dirty="0"/>
          </a:p>
        </p:txBody>
      </p:sp>
      <p:sp>
        <p:nvSpPr>
          <p:cNvPr id="3" name="Pladsholder til indhold 2"/>
          <p:cNvSpPr>
            <a:spLocks noGrp="1"/>
          </p:cNvSpPr>
          <p:nvPr>
            <p:ph idx="1"/>
          </p:nvPr>
        </p:nvSpPr>
        <p:spPr>
          <a:xfrm>
            <a:off x="539747" y="1800000"/>
            <a:ext cx="11110913" cy="4518000"/>
          </a:xfrm>
        </p:spPr>
        <p:txBody>
          <a:bodyPr/>
          <a:lstStyle/>
          <a:p>
            <a:pPr marL="0" indent="0">
              <a:buNone/>
            </a:pPr>
            <a:r>
              <a:rPr lang="da-DK" dirty="0" smtClean="0"/>
              <a:t>Har du brug for mere viden, kan du bl.a. læse i følgende dokumenter:</a:t>
            </a:r>
            <a:endParaRPr lang="da-DK" dirty="0"/>
          </a:p>
          <a:p>
            <a:pPr marL="0" indent="0">
              <a:buNone/>
            </a:pPr>
            <a:r>
              <a:rPr lang="da-DK" sz="1600" b="1" dirty="0" smtClean="0"/>
              <a:t>Prøvevejledningen:</a:t>
            </a:r>
          </a:p>
          <a:p>
            <a:pPr marL="0" indent="0">
              <a:buNone/>
            </a:pPr>
            <a:r>
              <a:rPr lang="da-DK" sz="1600" dirty="0">
                <a:hlinkClick r:id="rId3"/>
              </a:rPr>
              <a:t>https://</a:t>
            </a:r>
            <a:r>
              <a:rPr lang="da-DK" sz="1600" dirty="0" smtClean="0">
                <a:hlinkClick r:id="rId3"/>
              </a:rPr>
              <a:t>www.uvm.dk/folkeskolen/folkeskolens-proever/faglig-forberedelse/proevevejledninger</a:t>
            </a:r>
            <a:endParaRPr lang="da-DK" sz="1600" dirty="0" smtClean="0"/>
          </a:p>
          <a:p>
            <a:pPr marL="0" indent="0">
              <a:buNone/>
            </a:pPr>
            <a:r>
              <a:rPr lang="da-DK" sz="1600" b="1" dirty="0" smtClean="0"/>
              <a:t>Information til elever:</a:t>
            </a:r>
          </a:p>
          <a:p>
            <a:pPr marL="0" indent="0">
              <a:buNone/>
            </a:pPr>
            <a:r>
              <a:rPr lang="da-DK" sz="1600" dirty="0">
                <a:hlinkClick r:id="rId4"/>
              </a:rPr>
              <a:t>https://</a:t>
            </a:r>
            <a:r>
              <a:rPr lang="da-DK" sz="1600" dirty="0" smtClean="0">
                <a:hlinkClick r:id="rId4"/>
              </a:rPr>
              <a:t>www.uvm.dk/folkeskolen/folkeskolens-proever/proevetilrettelaeggelse/information-til-elever</a:t>
            </a:r>
            <a:endParaRPr lang="da-DK" sz="1600" dirty="0" smtClean="0"/>
          </a:p>
          <a:p>
            <a:pPr marL="0" indent="0">
              <a:buNone/>
            </a:pPr>
            <a:endParaRPr lang="da-DK" sz="1600" dirty="0"/>
          </a:p>
          <a:p>
            <a:pPr marL="0" indent="0">
              <a:buNone/>
            </a:pPr>
            <a:r>
              <a:rPr lang="da-DK" sz="1600" b="1" dirty="0" smtClean="0"/>
              <a:t>På følgende hjemmeside har du adgang til dokumenter og informationer, der vedrører prøverne</a:t>
            </a:r>
            <a:r>
              <a:rPr lang="da-DK" sz="1600" dirty="0" smtClean="0"/>
              <a:t>: </a:t>
            </a:r>
          </a:p>
          <a:p>
            <a:pPr marL="0" indent="0">
              <a:buNone/>
            </a:pPr>
            <a:r>
              <a:rPr lang="da-DK" sz="1600" dirty="0">
                <a:hlinkClick r:id="rId5"/>
              </a:rPr>
              <a:t>https://</a:t>
            </a:r>
            <a:r>
              <a:rPr lang="da-DK" sz="1600" dirty="0" smtClean="0">
                <a:hlinkClick r:id="rId5"/>
              </a:rPr>
              <a:t>www.uvm.dk/folkeskolen/folkeskolens-proever</a:t>
            </a:r>
            <a:endParaRPr lang="da-DK" sz="1600" dirty="0" smtClean="0"/>
          </a:p>
          <a:p>
            <a:pPr marL="0" indent="0">
              <a:buNone/>
            </a:pPr>
            <a:endParaRPr lang="da-DK" sz="1800" dirty="0" smtClean="0"/>
          </a:p>
          <a:p>
            <a:pPr marL="0" indent="0">
              <a:buNone/>
            </a:pPr>
            <a:endParaRPr lang="da-DK" dirty="0"/>
          </a:p>
        </p:txBody>
      </p:sp>
      <p:sp>
        <p:nvSpPr>
          <p:cNvPr id="4" name="Pladsholder til dato 3"/>
          <p:cNvSpPr>
            <a:spLocks noGrp="1"/>
          </p:cNvSpPr>
          <p:nvPr>
            <p:ph type="dt" sz="half" idx="10"/>
          </p:nvPr>
        </p:nvSpPr>
        <p:spPr/>
        <p:txBody>
          <a:bodyPr/>
          <a:lstStyle/>
          <a:p>
            <a:fld id="{F9F0A9FE-7243-42BC-A71C-38DE25DCBAEC}" type="datetime2">
              <a:rPr lang="da-DK" noProof="0" smtClean="0"/>
              <a:t>6. marts 2024</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45</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599419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911077" cy="1692000"/>
          </a:xfrm>
        </p:spPr>
        <p:txBody>
          <a:bodyPr/>
          <a:lstStyle/>
          <a:p>
            <a:r>
              <a:rPr lang="da-DK" dirty="0"/>
              <a:t>God </a:t>
            </a:r>
            <a:r>
              <a:rPr lang="da-DK" dirty="0" smtClean="0"/>
              <a:t>arbejdslyst og </a:t>
            </a:r>
            <a:r>
              <a:rPr lang="da-DK" dirty="0"/>
              <a:t>god fornøjelse med </a:t>
            </a:r>
            <a:r>
              <a:rPr lang="da-DK" dirty="0" smtClean="0"/>
              <a:t>prøven</a:t>
            </a:r>
            <a:endParaRPr lang="da-DK" dirty="0"/>
          </a:p>
        </p:txBody>
      </p:sp>
      <p:sp>
        <p:nvSpPr>
          <p:cNvPr id="3" name="Pladsholder til dato 2"/>
          <p:cNvSpPr>
            <a:spLocks noGrp="1"/>
          </p:cNvSpPr>
          <p:nvPr>
            <p:ph type="dt" sz="half" idx="10"/>
          </p:nvPr>
        </p:nvSpPr>
        <p:spPr/>
        <p:txBody>
          <a:bodyPr/>
          <a:lstStyle/>
          <a:p>
            <a:fld id="{8CE1EE5F-543F-41CF-832B-13034BBB5ED1}"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46</a:t>
            </a:fld>
            <a:endParaRPr lang="da-DK" dirty="0"/>
          </a:p>
        </p:txBody>
      </p:sp>
    </p:spTree>
    <p:extLst>
      <p:ext uri="{BB962C8B-B14F-4D97-AF65-F5344CB8AC3E}">
        <p14:creationId xmlns:p14="http://schemas.microsoft.com/office/powerpoint/2010/main" val="2022469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2" name="Titel 1"/>
          <p:cNvSpPr>
            <a:spLocks noGrp="1"/>
          </p:cNvSpPr>
          <p:nvPr>
            <p:ph type="ctrTitle"/>
          </p:nvPr>
        </p:nvSpPr>
        <p:spPr>
          <a:xfrm>
            <a:off x="2360038" y="2464096"/>
            <a:ext cx="9223200" cy="1378800"/>
          </a:xfrm>
        </p:spPr>
        <p:txBody>
          <a:bodyPr/>
          <a:lstStyle/>
          <a:p>
            <a:r>
              <a:rPr lang="da-DK" dirty="0" smtClean="0"/>
              <a:t>Spørgsmål?</a:t>
            </a:r>
            <a:endParaRPr lang="da-DK" dirty="0"/>
          </a:p>
        </p:txBody>
      </p:sp>
      <p:sp>
        <p:nvSpPr>
          <p:cNvPr id="592" name="Google Shape;592;p67"/>
          <p:cNvSpPr txBox="1">
            <a:spLocks noGrp="1"/>
          </p:cNvSpPr>
          <p:nvPr>
            <p:ph type="sldNum" sz="quarter"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412981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dirty="0">
              <a:solidFill>
                <a:schemeClr val="tx1"/>
              </a:solidFill>
              <a:latin typeface="+mj-lt"/>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360038" y="38178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1708" b="5961"/>
          <a:stretch/>
        </p:blipFill>
        <p:spPr>
          <a:xfrm>
            <a:off x="4395121" y="3830373"/>
            <a:ext cx="6663097" cy="1196760"/>
          </a:xfrm>
          <a:prstGeom prst="rect">
            <a:avLst/>
          </a:prstGeom>
          <a:ln w="28575">
            <a:solidFill>
              <a:schemeClr val="accent3"/>
            </a:solidFill>
          </a:ln>
        </p:spPr>
      </p:pic>
    </p:spTree>
    <p:extLst>
      <p:ext uri="{BB962C8B-B14F-4D97-AF65-F5344CB8AC3E}">
        <p14:creationId xmlns:p14="http://schemas.microsoft.com/office/powerpoint/2010/main" val="267885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smtClean="0"/>
              <a:t>Informationer </a:t>
            </a:r>
            <a:r>
              <a:rPr lang="da-DK" dirty="0"/>
              <a:t>og gode råd til elever</a:t>
            </a:r>
            <a:r>
              <a:rPr lang="da-DK" dirty="0" smtClean="0"/>
              <a:t/>
            </a:r>
            <a:br>
              <a:rPr lang="da-DK" dirty="0" smtClean="0"/>
            </a:br>
            <a:endParaRPr lang="en-GB" dirty="0"/>
          </a:p>
        </p:txBody>
      </p:sp>
      <p:sp>
        <p:nvSpPr>
          <p:cNvPr id="2" name="Pladsholder til indhold 1"/>
          <p:cNvSpPr>
            <a:spLocks noGrp="1"/>
          </p:cNvSpPr>
          <p:nvPr>
            <p:ph idx="1"/>
          </p:nvPr>
        </p:nvSpPr>
        <p:spPr>
          <a:xfrm>
            <a:off x="539748" y="1933200"/>
            <a:ext cx="11110913" cy="4518000"/>
          </a:xfrm>
        </p:spPr>
        <p:txBody>
          <a:bodyPr/>
          <a:lstStyle/>
          <a:p>
            <a:pPr marL="0" indent="0">
              <a:buNone/>
            </a:pPr>
            <a:r>
              <a:rPr lang="da-DK" sz="1800" b="1" dirty="0" smtClean="0"/>
              <a:t>Del 2 </a:t>
            </a:r>
            <a:r>
              <a:rPr lang="da-DK" sz="1800" dirty="0" smtClean="0"/>
              <a:t>(slide 15 – 31) indeholder informationer </a:t>
            </a:r>
            <a:r>
              <a:rPr lang="da-DK" sz="1800" dirty="0"/>
              <a:t>til eleverne om rammer og regler for den mundtlige prøve i </a:t>
            </a:r>
            <a:r>
              <a:rPr lang="da-DK" sz="1800" dirty="0" smtClean="0"/>
              <a:t>matematik. </a:t>
            </a:r>
            <a:r>
              <a:rPr lang="da-DK" sz="1800" dirty="0"/>
              <a:t>Eleverne informeres om forberedelserne inden prøven, fx </a:t>
            </a:r>
            <a:r>
              <a:rPr lang="da-DK" sz="1800" dirty="0" smtClean="0"/>
              <a:t>om gruppedannelse</a:t>
            </a:r>
            <a:r>
              <a:rPr lang="da-DK" sz="1800" dirty="0"/>
              <a:t> </a:t>
            </a:r>
            <a:r>
              <a:rPr lang="da-DK" sz="1800" dirty="0" smtClean="0"/>
              <a:t>og brugen af hjælpemidler, </a:t>
            </a:r>
            <a:r>
              <a:rPr lang="da-DK" sz="1800" dirty="0"/>
              <a:t>samt forløbet </a:t>
            </a:r>
            <a:r>
              <a:rPr lang="da-DK" sz="1800" dirty="0" smtClean="0"/>
              <a:t>under prøven, </a:t>
            </a:r>
            <a:r>
              <a:rPr lang="da-DK" sz="1800" dirty="0"/>
              <a:t>herunder </a:t>
            </a:r>
            <a:r>
              <a:rPr lang="da-DK" sz="1800" dirty="0" smtClean="0"/>
              <a:t>hvad eleverne bliver vurderet på. </a:t>
            </a:r>
          </a:p>
          <a:p>
            <a:pPr marL="0" indent="0">
              <a:buNone/>
            </a:pPr>
            <a:r>
              <a:rPr lang="da-DK" sz="1800" dirty="0" smtClean="0"/>
              <a:t>Målgruppen </a:t>
            </a:r>
            <a:r>
              <a:rPr lang="da-DK" sz="1800" dirty="0"/>
              <a:t>for disse slides er eleverne. Justér evt. i forhold til elevgruppen, du underviser.</a:t>
            </a:r>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5</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425829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44D7354-50E1-45E7-BE22-D6E7CC805771}"/>
              </a:ext>
            </a:extLst>
          </p:cNvPr>
          <p:cNvSpPr>
            <a:spLocks noGrp="1"/>
          </p:cNvSpPr>
          <p:nvPr>
            <p:ph type="title"/>
          </p:nvPr>
        </p:nvSpPr>
        <p:spPr/>
        <p:txBody>
          <a:bodyPr/>
          <a:lstStyle/>
          <a:p>
            <a:r>
              <a:rPr lang="da-DK" dirty="0"/>
              <a:t>Matematikfaglig inspiration til din undervisning om de matematiske kompetencer</a:t>
            </a:r>
            <a:r>
              <a:rPr lang="da-DK" dirty="0" smtClean="0"/>
              <a:t/>
            </a:r>
            <a:br>
              <a:rPr lang="da-DK" dirty="0" smtClean="0"/>
            </a:br>
            <a:endParaRPr lang="en-GB" dirty="0"/>
          </a:p>
        </p:txBody>
      </p:sp>
      <p:sp>
        <p:nvSpPr>
          <p:cNvPr id="2" name="Pladsholder til indhold 1"/>
          <p:cNvSpPr>
            <a:spLocks noGrp="1"/>
          </p:cNvSpPr>
          <p:nvPr>
            <p:ph idx="1"/>
          </p:nvPr>
        </p:nvSpPr>
        <p:spPr>
          <a:xfrm>
            <a:off x="539748" y="2234897"/>
            <a:ext cx="11110913" cy="4518000"/>
          </a:xfrm>
        </p:spPr>
        <p:txBody>
          <a:bodyPr/>
          <a:lstStyle/>
          <a:p>
            <a:pPr marL="0" indent="0">
              <a:buNone/>
            </a:pPr>
            <a:r>
              <a:rPr lang="da-DK" sz="1800" b="1" dirty="0" smtClean="0"/>
              <a:t>Del 3 </a:t>
            </a:r>
            <a:r>
              <a:rPr lang="da-DK" sz="1800" dirty="0" smtClean="0"/>
              <a:t>(slide 32 – 47) beskriver de matematiske kompetencer med tilhørende værktøjer, der kan understøtte eleverne i arbejdet med den mundtlige prøve i matematik.</a:t>
            </a:r>
          </a:p>
          <a:p>
            <a:pPr marL="0" indent="0">
              <a:buNone/>
            </a:pPr>
            <a:r>
              <a:rPr lang="da-DK" sz="1800" dirty="0" smtClean="0"/>
              <a:t>Materialet er til inspiration, og kan være med til at forbedre elevernes muligheder for at lykkes ved den mundtlige prøve i matematik. </a:t>
            </a:r>
          </a:p>
          <a:p>
            <a:pPr marL="0" indent="0">
              <a:buNone/>
            </a:pPr>
            <a:r>
              <a:rPr lang="da-DK" sz="1800" dirty="0" smtClean="0"/>
              <a:t>Tidsforbruget kan variere meget, alt efter elevernes udgangspunkt og kendskab til de matematiske kompetencer.</a:t>
            </a:r>
          </a:p>
        </p:txBody>
      </p:sp>
      <p:sp>
        <p:nvSpPr>
          <p:cNvPr id="4" name="Date Placeholder 3">
            <a:extLst>
              <a:ext uri="{FF2B5EF4-FFF2-40B4-BE49-F238E27FC236}">
                <a16:creationId xmlns:a16="http://schemas.microsoft.com/office/drawing/2014/main" id="{92F38EBB-DDC7-48BA-8239-A2992E3D7F15}"/>
              </a:ext>
            </a:extLst>
          </p:cNvPr>
          <p:cNvSpPr>
            <a:spLocks noGrp="1"/>
          </p:cNvSpPr>
          <p:nvPr>
            <p:ph type="dt" sz="half" idx="10"/>
          </p:nvPr>
        </p:nvSpPr>
        <p:spPr/>
        <p:txBody>
          <a:bodyPr/>
          <a:lstStyle/>
          <a:p>
            <a:fld id="{5A954E5A-04E1-47A0-B895-78AF97800B9A}" type="datetime2">
              <a:rPr lang="da-DK" noProof="0" smtClean="0"/>
              <a:t>6. marts 2024</a:t>
            </a:fld>
            <a:endParaRPr lang="da-DK" noProof="0" dirty="0"/>
          </a:p>
        </p:txBody>
      </p:sp>
      <p:sp>
        <p:nvSpPr>
          <p:cNvPr id="6" name="Slide Number Placeholder 5">
            <a:extLst>
              <a:ext uri="{FF2B5EF4-FFF2-40B4-BE49-F238E27FC236}">
                <a16:creationId xmlns:a16="http://schemas.microsoft.com/office/drawing/2014/main" id="{C2C98229-FD76-40FD-90FD-D80517205825}"/>
              </a:ext>
            </a:extLst>
          </p:cNvPr>
          <p:cNvSpPr>
            <a:spLocks noGrp="1"/>
          </p:cNvSpPr>
          <p:nvPr>
            <p:ph type="sldNum" sz="quarter" idx="12"/>
          </p:nvPr>
        </p:nvSpPr>
        <p:spPr/>
        <p:txBody>
          <a:bodyPr/>
          <a:lstStyle/>
          <a:p>
            <a:fld id="{859873C9-BF5D-4A9A-BB31-45BBB7BABAF7}" type="slidenum">
              <a:rPr lang="da-DK" smtClean="0"/>
              <a:pPr/>
              <a:t>6</a:t>
            </a:fld>
            <a:endParaRPr lang="da-DK" dirty="0"/>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64395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til læreren</a:t>
            </a:r>
            <a:endParaRPr lang="da-DK" dirty="0"/>
          </a:p>
        </p:txBody>
      </p:sp>
      <p:sp>
        <p:nvSpPr>
          <p:cNvPr id="3" name="Pladsholder til dato 2"/>
          <p:cNvSpPr>
            <a:spLocks noGrp="1"/>
          </p:cNvSpPr>
          <p:nvPr>
            <p:ph type="dt" sz="half" idx="10"/>
          </p:nvPr>
        </p:nvSpPr>
        <p:spPr/>
        <p:txBody>
          <a:bodyPr/>
          <a:lstStyle/>
          <a:p>
            <a:fld id="{8059C2FA-8E91-43CD-8326-92E957F89AF9}" type="datetime2">
              <a:rPr lang="da-DK" smtClean="0"/>
              <a:t>6. marts 2024</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25272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3" name="Pladsholder til indhold 2"/>
          <p:cNvSpPr>
            <a:spLocks noGrp="1"/>
          </p:cNvSpPr>
          <p:nvPr>
            <p:ph sz="half" idx="1"/>
          </p:nvPr>
        </p:nvSpPr>
        <p:spPr/>
        <p:txBody>
          <a:bodyPr/>
          <a:lstStyle/>
          <a:p>
            <a:r>
              <a:rPr lang="da-DK" dirty="0"/>
              <a:t>I </a:t>
            </a:r>
            <a:r>
              <a:rPr lang="da-DK" dirty="0" smtClean="0"/>
              <a:t>prøvevejledningen </a:t>
            </a:r>
            <a:r>
              <a:rPr lang="da-DK" dirty="0"/>
              <a:t>kan du læse om regler og rammer for prøverne, og om hvordan elevernes besvarelser og præstationer bedømmes. </a:t>
            </a:r>
            <a:endParaRPr lang="da-DK" dirty="0" smtClean="0"/>
          </a:p>
          <a:p>
            <a:r>
              <a:rPr lang="da-DK" dirty="0"/>
              <a:t>Formålet med prøvevejledningerne er at præcisere og uddybe de krav, der stilles i prøvebekendtgørelsen. I prøvevejledningerne tydeliggøres også den sammenhæng, der er mellem folkeskolens formål, faget og reglerne i prøvebekendtgørelsen. </a:t>
            </a:r>
            <a:br>
              <a:rPr lang="da-DK" dirty="0"/>
            </a:br>
            <a:endParaRPr lang="da-DK" dirty="0"/>
          </a:p>
        </p:txBody>
      </p:sp>
      <p:sp>
        <p:nvSpPr>
          <p:cNvPr id="5" name="Pladsholder til dato 4"/>
          <p:cNvSpPr>
            <a:spLocks noGrp="1"/>
          </p:cNvSpPr>
          <p:nvPr>
            <p:ph type="dt" sz="half" idx="10"/>
          </p:nvPr>
        </p:nvSpPr>
        <p:spPr/>
        <p:txBody>
          <a:bodyPr/>
          <a:lstStyle/>
          <a:p>
            <a:fld id="{E5121572-54CA-463F-9CE8-B6688CF15F9C}"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pic>
        <p:nvPicPr>
          <p:cNvPr id="11" name="Pladsholder til indhold 10"/>
          <p:cNvPicPr>
            <a:picLocks noGrp="1" noChangeAspect="1"/>
          </p:cNvPicPr>
          <p:nvPr>
            <p:ph sz="half" idx="2"/>
          </p:nvPr>
        </p:nvPicPr>
        <p:blipFill>
          <a:blip r:embed="rId3"/>
          <a:stretch>
            <a:fillRect/>
          </a:stretch>
        </p:blipFill>
        <p:spPr>
          <a:xfrm>
            <a:off x="7317430" y="1800225"/>
            <a:ext cx="3202291" cy="4518025"/>
          </a:xfrm>
          <a:prstGeom prst="rect">
            <a:avLst/>
          </a:prstGeom>
        </p:spPr>
      </p:pic>
    </p:spTree>
    <p:extLst>
      <p:ext uri="{BB962C8B-B14F-4D97-AF65-F5344CB8AC3E}">
        <p14:creationId xmlns:p14="http://schemas.microsoft.com/office/powerpoint/2010/main" val="4074642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Forløbet frem mod prøven</a:t>
            </a:r>
            <a:r>
              <a:rPr lang="da-DK" dirty="0"/>
              <a:t/>
            </a:r>
            <a:br>
              <a:rPr lang="da-DK" dirty="0"/>
            </a:br>
            <a:r>
              <a:rPr lang="da-DK" dirty="0" smtClean="0"/>
              <a:t/>
            </a:r>
            <a:br>
              <a:rPr lang="da-DK" dirty="0" smtClean="0"/>
            </a:br>
            <a:endParaRPr lang="da-DK" dirty="0"/>
          </a:p>
        </p:txBody>
      </p:sp>
      <p:sp>
        <p:nvSpPr>
          <p:cNvPr id="5" name="Pladsholder til dato 4"/>
          <p:cNvSpPr>
            <a:spLocks noGrp="1"/>
          </p:cNvSpPr>
          <p:nvPr>
            <p:ph type="dt" sz="half" idx="10"/>
          </p:nvPr>
        </p:nvSpPr>
        <p:spPr/>
        <p:txBody>
          <a:bodyPr/>
          <a:lstStyle/>
          <a:p>
            <a:fld id="{5287408A-2C93-4FDA-893A-85FA7EDCDC14}" type="datetime2">
              <a:rPr lang="da-DK" smtClean="0"/>
              <a:t>6. marts 2024</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3" name="Billede 2"/>
          <p:cNvPicPr>
            <a:picLocks noChangeAspect="1"/>
          </p:cNvPicPr>
          <p:nvPr/>
        </p:nvPicPr>
        <p:blipFill>
          <a:blip r:embed="rId3"/>
          <a:stretch>
            <a:fillRect/>
          </a:stretch>
        </p:blipFill>
        <p:spPr>
          <a:xfrm>
            <a:off x="1698321" y="1828661"/>
            <a:ext cx="6988704" cy="4316552"/>
          </a:xfrm>
          <a:prstGeom prst="rect">
            <a:avLst/>
          </a:prstGeom>
        </p:spPr>
      </p:pic>
    </p:spTree>
    <p:extLst>
      <p:ext uri="{BB962C8B-B14F-4D97-AF65-F5344CB8AC3E}">
        <p14:creationId xmlns:p14="http://schemas.microsoft.com/office/powerpoint/2010/main" val="2324583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3500</Words>
  <Application>Microsoft Office PowerPoint</Application>
  <PresentationFormat>Widescreen</PresentationFormat>
  <Paragraphs>519</Paragraphs>
  <Slides>47</Slides>
  <Notes>35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47</vt:i4>
      </vt:variant>
    </vt:vector>
  </HeadingPairs>
  <TitlesOfParts>
    <vt:vector size="54" baseType="lpstr">
      <vt:lpstr>Arial</vt:lpstr>
      <vt:lpstr>Calibri</vt:lpstr>
      <vt:lpstr>Georgia</vt:lpstr>
      <vt:lpstr>Symbol</vt:lpstr>
      <vt:lpstr>Times New Roman</vt:lpstr>
      <vt:lpstr>Verdana</vt:lpstr>
      <vt:lpstr>UVM</vt:lpstr>
      <vt:lpstr>Klar til prøven i mundtlig matematik </vt:lpstr>
      <vt:lpstr>Lærerinformation</vt:lpstr>
      <vt:lpstr>Mål og målgruppe </vt:lpstr>
      <vt:lpstr>Informationer til læreren   </vt:lpstr>
      <vt:lpstr>Informationer og gode råd til elever </vt:lpstr>
      <vt:lpstr>Matematikfaglig inspiration til din undervisning om de matematiske kompetencer </vt:lpstr>
      <vt:lpstr>Information til læreren</vt:lpstr>
      <vt:lpstr>Prøvevejledningen</vt:lpstr>
      <vt:lpstr>Forløbet frem mod prøven  </vt:lpstr>
      <vt:lpstr>Tekstopgivelser </vt:lpstr>
      <vt:lpstr>Prøveoplæg </vt:lpstr>
      <vt:lpstr>Prøveoplæg </vt:lpstr>
      <vt:lpstr>Eksempel – Trafik foran skolen (lærerinformation) </vt:lpstr>
      <vt:lpstr>Prøven i matematik 9. klasse </vt:lpstr>
      <vt:lpstr>Information og gode råd til elever </vt:lpstr>
      <vt:lpstr>Før prøven</vt:lpstr>
      <vt:lpstr>Udtræk  </vt:lpstr>
      <vt:lpstr>Gruppedannelse</vt:lpstr>
      <vt:lpstr>Hjælpemidler</vt:lpstr>
      <vt:lpstr>Internettet</vt:lpstr>
      <vt:lpstr>Formelsamling</vt:lpstr>
      <vt:lpstr>Under prøven</vt:lpstr>
      <vt:lpstr>Prøvens forløb</vt:lpstr>
      <vt:lpstr>Gruppen trækker prøveoplæg</vt:lpstr>
      <vt:lpstr>Indhold i et prøveoplæg</vt:lpstr>
      <vt:lpstr>Prøvens videre forløb</vt:lpstr>
      <vt:lpstr>Afgivelse af karakter</vt:lpstr>
      <vt:lpstr>Hvad bliver du prøvet i?</vt:lpstr>
      <vt:lpstr>Sådan bliver du vurderet</vt:lpstr>
      <vt:lpstr>Sådan bliver du vurderet</vt:lpstr>
      <vt:lpstr>God arbejdslyst og god fornøjelse med prøven</vt:lpstr>
      <vt:lpstr>Matematikfaglig inspiration til din undervisning om de matematiske kompetencer</vt:lpstr>
      <vt:lpstr>Problembehandlingskompetencen</vt:lpstr>
      <vt:lpstr>Du kan sammenligne løsningen af et matematisk problem med en skattejagt</vt:lpstr>
      <vt:lpstr>Redskaber der kan understøtte problembehandling</vt:lpstr>
      <vt:lpstr>Modelleringskompetencen</vt:lpstr>
      <vt:lpstr>Modelleringsopgave – Trafik foran skolen (lærerinformation) </vt:lpstr>
      <vt:lpstr>Ræsonnementskompetencen</vt:lpstr>
      <vt:lpstr>Udvikling af ræsonnementskompetencen skal bygge på spørgsmål som:   </vt:lpstr>
      <vt:lpstr>Kommunikationskompetencen</vt:lpstr>
      <vt:lpstr>Kend dine fagord og begreber -  Øvelse i at kommunikere </vt:lpstr>
      <vt:lpstr>Hjælpemiddelskompetencen</vt:lpstr>
      <vt:lpstr>Hvilket it-værktøj til hvilken matematik?</vt:lpstr>
      <vt:lpstr>Din egen linkliste</vt:lpstr>
      <vt:lpstr> Her kan du få mere viden – til læreren </vt:lpstr>
      <vt:lpstr>God arbejdslyst og god fornøjelse med prøven</vt:lpstr>
      <vt:lpstr>Spørgsmål?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2021-02-18T10:38:01Z</dcterms:created>
  <dcterms:modified xsi:type="dcterms:W3CDTF">2024-03-06T11:51:31Z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